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04" r:id="rId3"/>
    <p:sldId id="406" r:id="rId4"/>
    <p:sldId id="407" r:id="rId5"/>
    <p:sldId id="408" r:id="rId6"/>
    <p:sldId id="409" r:id="rId7"/>
    <p:sldId id="410" r:id="rId8"/>
    <p:sldId id="411" r:id="rId9"/>
    <p:sldId id="413" r:id="rId10"/>
    <p:sldId id="414" r:id="rId11"/>
    <p:sldId id="412" r:id="rId12"/>
    <p:sldId id="393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49F64"/>
    <a:srgbClr val="99CCFF"/>
    <a:srgbClr val="FFFF9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14" autoAdjust="0"/>
  </p:normalViewPr>
  <p:slideViewPr>
    <p:cSldViewPr>
      <p:cViewPr>
        <p:scale>
          <a:sx n="75" d="100"/>
          <a:sy n="75" d="100"/>
        </p:scale>
        <p:origin x="192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David Silver </a:t>
            </a:r>
            <a:r>
              <a:rPr lang="ko-KR" altLang="en-US" dirty="0"/>
              <a:t>강의</a:t>
            </a:r>
            <a:br>
              <a:rPr lang="en-US" altLang="ko-KR" dirty="0"/>
            </a:br>
            <a:r>
              <a:rPr lang="en-US" altLang="ko-KR" sz="3200" dirty="0"/>
              <a:t>- Markov Decision Process-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19.01.28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State-value function (</a:t>
            </a:r>
            <a:r>
              <a:rPr lang="ko-KR" altLang="en-US" sz="2400" dirty="0">
                <a:latin typeface="+mj-ea"/>
                <a:ea typeface="+mj-ea"/>
              </a:rPr>
              <a:t>상대 가치함수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어떤 상태의 좋고 나쁨을 표현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즉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상태에 대한 가치함수 값을 가짐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v</a:t>
            </a:r>
            <a:r>
              <a:rPr lang="en-US" altLang="ko-KR" sz="2000" baseline="-25000" dirty="0">
                <a:latin typeface="+mj-ea"/>
                <a:ea typeface="+mj-ea"/>
              </a:rPr>
              <a:t>π</a:t>
            </a:r>
            <a:r>
              <a:rPr lang="en-US" altLang="ko-KR" sz="2000" dirty="0">
                <a:latin typeface="+mj-ea"/>
                <a:ea typeface="+mj-ea"/>
              </a:rPr>
              <a:t>(s) = E</a:t>
            </a:r>
            <a:r>
              <a:rPr lang="en-US" altLang="ko-KR" sz="2000" baseline="-25000" dirty="0">
                <a:latin typeface="+mj-ea"/>
              </a:rPr>
              <a:t>π</a:t>
            </a:r>
            <a:r>
              <a:rPr lang="en-US" altLang="ko-KR" sz="2000" dirty="0">
                <a:latin typeface="+mj-ea"/>
                <a:ea typeface="+mj-ea"/>
              </a:rPr>
              <a:t>[G</a:t>
            </a:r>
            <a:r>
              <a:rPr lang="en-US" altLang="ko-KR" sz="2000" baseline="-25000" dirty="0">
                <a:latin typeface="+mj-ea"/>
                <a:ea typeface="+mj-ea"/>
              </a:rPr>
              <a:t>t</a:t>
            </a:r>
            <a:r>
              <a:rPr lang="en-US" altLang="ko-KR" sz="2000" dirty="0">
                <a:latin typeface="+mj-ea"/>
                <a:ea typeface="+mj-ea"/>
              </a:rPr>
              <a:t> | S</a:t>
            </a:r>
            <a:r>
              <a:rPr lang="en-US" altLang="ko-KR" sz="2000" baseline="-25000" dirty="0">
                <a:latin typeface="+mj-ea"/>
                <a:ea typeface="+mj-ea"/>
              </a:rPr>
              <a:t>t</a:t>
            </a:r>
            <a:r>
              <a:rPr lang="en-US" altLang="ko-KR" sz="2000" dirty="0">
                <a:latin typeface="+mj-ea"/>
                <a:ea typeface="+mj-ea"/>
              </a:rPr>
              <a:t> = s]</a:t>
            </a:r>
            <a:r>
              <a:rPr lang="en-US" altLang="ko-KR" dirty="0">
                <a:latin typeface="+mj-ea"/>
                <a:ea typeface="+mj-ea"/>
              </a:rPr>
              <a:t>	</a:t>
            </a: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Action-value function (</a:t>
            </a:r>
            <a:r>
              <a:rPr lang="ko-KR" altLang="en-US" sz="2400" dirty="0">
                <a:latin typeface="+mj-ea"/>
                <a:ea typeface="+mj-ea"/>
              </a:rPr>
              <a:t>행동 가치함수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어떤 상태에서 어떤 행동을 했을 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기대되는 보상들의 총합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즉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행동에 대한 가치함수 값을 가짐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</a:rPr>
              <a:t>Q</a:t>
            </a:r>
            <a:r>
              <a:rPr lang="en-US" altLang="ko-KR" sz="2000" baseline="-25000" dirty="0">
                <a:latin typeface="+mj-ea"/>
              </a:rPr>
              <a:t>π</a:t>
            </a:r>
            <a:r>
              <a:rPr lang="en-US" altLang="ko-KR" sz="2000" dirty="0">
                <a:latin typeface="+mj-ea"/>
              </a:rPr>
              <a:t>(</a:t>
            </a:r>
            <a:r>
              <a:rPr lang="en-US" altLang="ko-KR" sz="2000" dirty="0" err="1">
                <a:latin typeface="+mj-ea"/>
              </a:rPr>
              <a:t>s,a</a:t>
            </a:r>
            <a:r>
              <a:rPr lang="en-US" altLang="ko-KR" sz="2000" dirty="0">
                <a:latin typeface="+mj-ea"/>
              </a:rPr>
              <a:t>) = E</a:t>
            </a:r>
            <a:r>
              <a:rPr lang="en-US" altLang="ko-KR" sz="2000" baseline="-25000" dirty="0">
                <a:latin typeface="+mj-ea"/>
              </a:rPr>
              <a:t>π</a:t>
            </a:r>
            <a:r>
              <a:rPr lang="en-US" altLang="ko-KR" sz="2000" dirty="0">
                <a:latin typeface="+mj-ea"/>
              </a:rPr>
              <a:t>[G</a:t>
            </a:r>
            <a:r>
              <a:rPr lang="en-US" altLang="ko-KR" sz="2000" baseline="-25000" dirty="0">
                <a:latin typeface="+mj-ea"/>
              </a:rPr>
              <a:t>t</a:t>
            </a:r>
            <a:r>
              <a:rPr lang="en-US" altLang="ko-KR" sz="2000" dirty="0">
                <a:latin typeface="+mj-ea"/>
              </a:rPr>
              <a:t> | S</a:t>
            </a:r>
            <a:r>
              <a:rPr lang="en-US" altLang="ko-KR" sz="2000" baseline="-25000" dirty="0">
                <a:latin typeface="+mj-ea"/>
              </a:rPr>
              <a:t>t</a:t>
            </a:r>
            <a:r>
              <a:rPr lang="en-US" altLang="ko-KR" sz="2000" dirty="0">
                <a:latin typeface="+mj-ea"/>
              </a:rPr>
              <a:t> = s, A</a:t>
            </a:r>
            <a:r>
              <a:rPr lang="en-US" altLang="ko-KR" sz="2000" baseline="-25000" dirty="0">
                <a:latin typeface="+mj-ea"/>
              </a:rPr>
              <a:t>t</a:t>
            </a:r>
            <a:r>
              <a:rPr lang="en-US" altLang="ko-KR" sz="2000" dirty="0">
                <a:latin typeface="+mj-ea"/>
              </a:rPr>
              <a:t> = a] 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가치함수</a:t>
            </a:r>
          </a:p>
        </p:txBody>
      </p:sp>
    </p:spTree>
    <p:extLst>
      <p:ext uri="{BB962C8B-B14F-4D97-AF65-F5344CB8AC3E}">
        <p14:creationId xmlns:p14="http://schemas.microsoft.com/office/powerpoint/2010/main" val="124758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각 가치함수의 그림</a:t>
            </a:r>
            <a:endParaRPr lang="en-US" altLang="ko-KR" sz="24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상대 가치함수 </a:t>
            </a:r>
            <a:r>
              <a:rPr lang="en-US" altLang="ko-KR" sz="2000" dirty="0">
                <a:latin typeface="+mj-ea"/>
                <a:ea typeface="+mj-ea"/>
              </a:rPr>
              <a:t>&amp; </a:t>
            </a:r>
            <a:r>
              <a:rPr lang="ko-KR" altLang="en-US" sz="2000" dirty="0">
                <a:latin typeface="+mj-ea"/>
                <a:ea typeface="+mj-ea"/>
              </a:rPr>
              <a:t>행동 가치함수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행동 가치함수의 경우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다음 상태들의 가치함수와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어떤 행동을 해야 그 상태로 가는지 알 필요</a:t>
            </a:r>
            <a:r>
              <a:rPr lang="en-US" altLang="ko-KR" sz="2000" dirty="0">
                <a:latin typeface="+mj-ea"/>
                <a:ea typeface="+mj-ea"/>
              </a:rPr>
              <a:t>x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그림에서 보면 알 수 있듯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상태 가치함수는 다른 말로 </a:t>
            </a:r>
            <a:br>
              <a:rPr lang="en-US" altLang="ko-KR" sz="2000" dirty="0">
                <a:latin typeface="+mj-ea"/>
                <a:ea typeface="+mj-ea"/>
              </a:rPr>
            </a:br>
            <a:r>
              <a:rPr lang="en-US" altLang="ko-KR" sz="2000" dirty="0">
                <a:latin typeface="+mj-ea"/>
                <a:ea typeface="+mj-ea"/>
              </a:rPr>
              <a:t>Q-value </a:t>
            </a:r>
            <a:r>
              <a:rPr lang="ko-KR" altLang="en-US" sz="2000" dirty="0">
                <a:latin typeface="+mj-ea"/>
                <a:ea typeface="+mj-ea"/>
              </a:rPr>
              <a:t>라고 함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가치함수</a:t>
            </a:r>
          </a:p>
        </p:txBody>
      </p:sp>
      <p:pic>
        <p:nvPicPr>
          <p:cNvPr id="1028" name="Picture 4" descr="예제1-상태가치함수">
            <a:extLst>
              <a:ext uri="{FF2B5EF4-FFF2-40B4-BE49-F238E27FC236}">
                <a16:creationId xmlns:a16="http://schemas.microsoft.com/office/drawing/2014/main" id="{0AA7AC20-BAF6-49E2-8A1D-72A69911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73399"/>
            <a:ext cx="29813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예제1-행동가치함수">
            <a:extLst>
              <a:ext uri="{FF2B5EF4-FFF2-40B4-BE49-F238E27FC236}">
                <a16:creationId xmlns:a16="http://schemas.microsoft.com/office/drawing/2014/main" id="{62F7A1CC-1A5A-4878-A8CD-5423595A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61" y="1844824"/>
            <a:ext cx="32480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장에서</a:t>
            </a:r>
            <a:r>
              <a:rPr lang="en-US" altLang="ko-KR" dirty="0"/>
              <a:t>, </a:t>
            </a:r>
            <a:r>
              <a:rPr lang="ko-KR" altLang="en-US" dirty="0"/>
              <a:t>강화학습에 대한 중요 특징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en-US" altLang="ko-KR" dirty="0"/>
              <a:t>Trial and Error</a:t>
            </a:r>
          </a:p>
          <a:p>
            <a:pPr lvl="2"/>
            <a:r>
              <a:rPr lang="ko-KR" altLang="en-US" dirty="0"/>
              <a:t>해보지않고 예측</a:t>
            </a:r>
            <a:r>
              <a:rPr lang="en-US" altLang="ko-KR" dirty="0"/>
              <a:t>x </a:t>
            </a:r>
            <a:r>
              <a:rPr lang="ko-KR" altLang="en-US" dirty="0"/>
              <a:t>수행해보며 자신을 조정해 나감</a:t>
            </a:r>
            <a:endParaRPr lang="en-US" altLang="ko-KR" dirty="0"/>
          </a:p>
          <a:p>
            <a:pPr lvl="1"/>
            <a:r>
              <a:rPr lang="en-US" altLang="ko-KR" dirty="0"/>
              <a:t>Delayed Reward</a:t>
            </a:r>
          </a:p>
          <a:p>
            <a:pPr lvl="2"/>
            <a:r>
              <a:rPr lang="ko-KR" altLang="en-US" dirty="0"/>
              <a:t>강화학습의 문제에는 시간이라는 개념 포함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3941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MDP</a:t>
            </a:r>
            <a:r>
              <a:rPr lang="en-US" altLang="ko-KR" dirty="0"/>
              <a:t> (Markov Decision Process)</a:t>
            </a:r>
          </a:p>
          <a:p>
            <a:pPr lvl="1"/>
            <a:r>
              <a:rPr lang="ko-KR" altLang="en-US" dirty="0"/>
              <a:t>에이전트가 환경을 바라보고 이해하는 방식</a:t>
            </a:r>
            <a:endParaRPr lang="en-US" altLang="ko-KR" dirty="0"/>
          </a:p>
          <a:p>
            <a:pPr lvl="1"/>
            <a:r>
              <a:rPr lang="ko-KR" altLang="en-US" dirty="0"/>
              <a:t>무엇이 </a:t>
            </a:r>
            <a:r>
              <a:rPr lang="en-US" altLang="ko-KR" dirty="0"/>
              <a:t>State</a:t>
            </a:r>
            <a:r>
              <a:rPr lang="ko-KR" altLang="en-US" dirty="0"/>
              <a:t>고</a:t>
            </a:r>
            <a:r>
              <a:rPr lang="en-US" altLang="ko-KR" dirty="0"/>
              <a:t>, </a:t>
            </a:r>
            <a:r>
              <a:rPr lang="ko-KR" altLang="en-US" dirty="0" err="1"/>
              <a:t>어떤것이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어떤 것이 </a:t>
            </a:r>
            <a:r>
              <a:rPr lang="en-US" altLang="ko-KR" dirty="0"/>
              <a:t>Reward</a:t>
            </a:r>
            <a:r>
              <a:rPr lang="ko-KR" altLang="en-US" dirty="0"/>
              <a:t>인지에 관한 문제의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Markov</a:t>
            </a:r>
            <a:br>
              <a:rPr lang="en-US" altLang="ko-KR" dirty="0"/>
            </a:br>
            <a:r>
              <a:rPr lang="ko-KR" altLang="en-US" sz="2000" dirty="0"/>
              <a:t>처음 어떠한 상태로부터 시작하여 현재 상태까지 올 확률</a:t>
            </a:r>
            <a:br>
              <a:rPr lang="en-US" altLang="ko-KR" sz="2000" dirty="0"/>
            </a:br>
            <a:r>
              <a:rPr lang="en-US" altLang="ko-KR" sz="2000" dirty="0"/>
              <a:t>= </a:t>
            </a:r>
            <a:r>
              <a:rPr lang="ko-KR" altLang="en-US" sz="2000" dirty="0"/>
              <a:t>바로 전 상태에서 현재상태까지 올 확률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 err="1"/>
              <a:t>Pr</a:t>
            </a:r>
            <a:r>
              <a:rPr lang="en-US" altLang="ko-KR" sz="2000" dirty="0"/>
              <a:t>{</a:t>
            </a:r>
            <a:r>
              <a:rPr lang="en-US" altLang="ko-KR" sz="2000" dirty="0" err="1"/>
              <a:t>R</a:t>
            </a:r>
            <a:r>
              <a:rPr lang="en-US" altLang="ko-KR" sz="2000" baseline="-25000" dirty="0" err="1"/>
              <a:t>t+1</a:t>
            </a:r>
            <a:r>
              <a:rPr lang="en-US" altLang="ko-KR" sz="2000" dirty="0"/>
              <a:t> = r,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t+1</a:t>
            </a:r>
            <a:r>
              <a:rPr lang="en-US" altLang="ko-KR" sz="2000" dirty="0"/>
              <a:t> = s` | S</a:t>
            </a:r>
            <a:r>
              <a:rPr lang="en-US" altLang="ko-KR" sz="2000" baseline="-25000" dirty="0"/>
              <a:t>t</a:t>
            </a:r>
            <a:r>
              <a:rPr lang="en-US" altLang="ko-KR" sz="2000" dirty="0"/>
              <a:t>, A</a:t>
            </a:r>
            <a:r>
              <a:rPr lang="en-US" altLang="ko-KR" sz="2000" baseline="-25000" dirty="0"/>
              <a:t>t</a:t>
            </a:r>
            <a:r>
              <a:rPr lang="en-US" altLang="ko-KR" sz="2000" dirty="0"/>
              <a:t>} </a:t>
            </a:r>
            <a:r>
              <a:rPr lang="ko-KR" altLang="en-US" sz="2000" dirty="0"/>
              <a:t>해당 식이 성립할 경우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State</a:t>
            </a:r>
            <a:r>
              <a:rPr lang="ko-KR" altLang="en-US" sz="2000" dirty="0"/>
              <a:t>는 </a:t>
            </a:r>
            <a:r>
              <a:rPr lang="en-US" altLang="ko-KR" sz="2000" dirty="0"/>
              <a:t>Markov</a:t>
            </a:r>
            <a:r>
              <a:rPr lang="ko-KR" altLang="en-US" sz="2000" dirty="0"/>
              <a:t>하다고 정의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R = Reward</a:t>
            </a:r>
          </a:p>
          <a:p>
            <a:pPr lvl="1"/>
            <a:r>
              <a:rPr lang="en-US" altLang="ko-KR" sz="2000" dirty="0"/>
              <a:t>S = State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 err="1"/>
              <a:t>MDP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9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상태 </a:t>
            </a:r>
            <a:r>
              <a:rPr lang="en-US" altLang="ko-KR" dirty="0"/>
              <a:t>(State)</a:t>
            </a:r>
          </a:p>
          <a:p>
            <a:pPr lvl="1"/>
            <a:r>
              <a:rPr lang="ko-KR" altLang="en-US" dirty="0"/>
              <a:t>에이전트가 인식하는 자신의 상태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문제의 정의에 따라 여러 의미를 가질 수 있음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픽셀이거나</a:t>
            </a:r>
            <a:r>
              <a:rPr lang="en-US" altLang="ko-KR" dirty="0"/>
              <a:t>, </a:t>
            </a:r>
            <a:r>
              <a:rPr lang="ko-KR" altLang="en-US" dirty="0"/>
              <a:t>각도이거나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액션 </a:t>
            </a:r>
            <a:r>
              <a:rPr lang="en-US" altLang="ko-KR" dirty="0"/>
              <a:t>(Action)</a:t>
            </a:r>
          </a:p>
          <a:p>
            <a:pPr lvl="1"/>
            <a:r>
              <a:rPr lang="ko-KR" altLang="en-US" dirty="0"/>
              <a:t>에이전트의 행동</a:t>
            </a:r>
            <a:r>
              <a:rPr lang="en-US" altLang="ko-KR" dirty="0"/>
              <a:t>. </a:t>
            </a:r>
            <a:r>
              <a:rPr lang="ko-KR" altLang="en-US" dirty="0"/>
              <a:t>액션을 통해 에이전트는 자신의 상태를 변경시킬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환경은 에이전트가 액션을 수행 시</a:t>
            </a:r>
            <a:r>
              <a:rPr lang="en-US" altLang="ko-KR" dirty="0"/>
              <a:t>, </a:t>
            </a:r>
            <a:r>
              <a:rPr lang="ko-KR" altLang="en-US" dirty="0"/>
              <a:t>상태가 변하였음을 에이전트에게 알려준다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MDP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04357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State Transition probability matrix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에이전트는 외부요인에 의해 다른 액션을 취할 수 있음을 보여주는 확률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일종의 </a:t>
            </a:r>
            <a:r>
              <a:rPr lang="en-US" altLang="ko-KR" sz="2000" dirty="0">
                <a:latin typeface="+mj-ea"/>
                <a:ea typeface="+mj-ea"/>
              </a:rPr>
              <a:t>noise</a:t>
            </a: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lang="ko-KR" altLang="en-US" sz="2000" dirty="0">
                <a:latin typeface="+mj-ea"/>
                <a:ea typeface="+mj-ea"/>
              </a:rPr>
              <a:t>라는 상태에서 </a:t>
            </a:r>
            <a:r>
              <a:rPr lang="en-US" altLang="ko-KR" sz="2000" dirty="0">
                <a:latin typeface="+mj-ea"/>
                <a:ea typeface="+mj-ea"/>
              </a:rPr>
              <a:t>a</a:t>
            </a:r>
            <a:r>
              <a:rPr lang="ko-KR" altLang="en-US" sz="2000" dirty="0">
                <a:latin typeface="+mj-ea"/>
                <a:ea typeface="+mj-ea"/>
              </a:rPr>
              <a:t>라는 액션을 수행 시</a:t>
            </a:r>
            <a:r>
              <a:rPr lang="en-US" altLang="ko-KR" sz="2000" dirty="0">
                <a:latin typeface="+mj-ea"/>
                <a:ea typeface="+mj-ea"/>
              </a:rPr>
              <a:t>, s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`</a:t>
            </a:r>
            <a:r>
              <a:rPr lang="en-US" altLang="ko-KR" sz="2000" dirty="0">
                <a:latin typeface="+mj-ea"/>
                <a:ea typeface="+mj-ea"/>
                <a:cs typeface="Malgun Gothic Semilight" panose="020B0503020000020004" pitchFamily="34" charset="-127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에 도착할 확률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Markov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Chain</a:t>
            </a:r>
          </a:p>
          <a:p>
            <a:pPr lvl="1"/>
            <a:r>
              <a:rPr lang="en-US" altLang="ko-KR" sz="2000" dirty="0" err="1">
                <a:latin typeface="+mj-ea"/>
                <a:ea typeface="+mj-ea"/>
              </a:rPr>
              <a:t>MDP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action, reward</a:t>
            </a:r>
            <a:r>
              <a:rPr lang="ko-KR" altLang="en-US" sz="2000" dirty="0">
                <a:latin typeface="+mj-ea"/>
                <a:ea typeface="+mj-ea"/>
              </a:rPr>
              <a:t>가 없다고 가정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따라서 </a:t>
            </a:r>
            <a:r>
              <a:rPr lang="en-US" altLang="ko-KR" sz="2000" dirty="0">
                <a:latin typeface="+mj-ea"/>
                <a:ea typeface="+mj-ea"/>
              </a:rPr>
              <a:t>state</a:t>
            </a:r>
            <a:r>
              <a:rPr lang="ko-KR" altLang="en-US" sz="2000" dirty="0">
                <a:latin typeface="+mj-ea"/>
                <a:ea typeface="+mj-ea"/>
              </a:rPr>
              <a:t>간 전이 매트릭스를 생각해 볼 수 있음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한 </a:t>
            </a:r>
            <a:r>
              <a:rPr lang="en-US" altLang="ko-KR" sz="2000" dirty="0">
                <a:latin typeface="+mj-ea"/>
                <a:ea typeface="+mj-ea"/>
              </a:rPr>
              <a:t>state</a:t>
            </a:r>
            <a:r>
              <a:rPr lang="ko-KR" altLang="en-US" sz="2000" dirty="0">
                <a:latin typeface="+mj-ea"/>
                <a:ea typeface="+mj-ea"/>
              </a:rPr>
              <a:t>에서 다른 </a:t>
            </a:r>
            <a:r>
              <a:rPr lang="en-US" altLang="ko-KR" sz="2000" dirty="0">
                <a:latin typeface="+mj-ea"/>
                <a:ea typeface="+mj-ea"/>
              </a:rPr>
              <a:t>state</a:t>
            </a:r>
            <a:r>
              <a:rPr lang="ko-KR" altLang="en-US" sz="2000" dirty="0">
                <a:latin typeface="+mj-ea"/>
                <a:ea typeface="+mj-ea"/>
              </a:rPr>
              <a:t>로 갈 확률로 정의 됨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단 이것 만으로는 학습을 시킬 수 없고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무한한 시간이 흐르면 모두 </a:t>
            </a:r>
            <a:r>
              <a:rPr lang="en-US" altLang="ko-KR" sz="2000" dirty="0">
                <a:latin typeface="+mj-ea"/>
                <a:ea typeface="+mj-ea"/>
              </a:rPr>
              <a:t>Sleep</a:t>
            </a:r>
            <a:r>
              <a:rPr lang="ko-KR" altLang="en-US" sz="2000" dirty="0">
                <a:latin typeface="+mj-ea"/>
                <a:ea typeface="+mj-ea"/>
              </a:rPr>
              <a:t>으로 수렴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MDP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4AA136-03AE-453D-9F4E-E0E8B445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48880"/>
            <a:ext cx="5603227" cy="50405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C18C36E-69D5-41FD-8C8A-B93F44CB5C0F}"/>
              </a:ext>
            </a:extLst>
          </p:cNvPr>
          <p:cNvSpPr/>
          <p:nvPr/>
        </p:nvSpPr>
        <p:spPr>
          <a:xfrm>
            <a:off x="2518358" y="5684524"/>
            <a:ext cx="993979" cy="98033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</a:rPr>
              <a:t>Class 1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6F3BBE-805F-44E6-B2D3-B1B4ED92B2CA}"/>
              </a:ext>
            </a:extLst>
          </p:cNvPr>
          <p:cNvSpPr/>
          <p:nvPr/>
        </p:nvSpPr>
        <p:spPr>
          <a:xfrm>
            <a:off x="4225063" y="5684524"/>
            <a:ext cx="993979" cy="98033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</a:rPr>
              <a:t>Class 2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F510FB-203B-4753-9BEF-B3DDFB03636A}"/>
              </a:ext>
            </a:extLst>
          </p:cNvPr>
          <p:cNvSpPr/>
          <p:nvPr/>
        </p:nvSpPr>
        <p:spPr>
          <a:xfrm>
            <a:off x="5940152" y="5684524"/>
            <a:ext cx="993979" cy="98033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</a:rPr>
              <a:t>Sleep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01ABC7-AEAC-4B84-AEFC-DD70FC61B21D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512337" y="6174692"/>
            <a:ext cx="71272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12D914-2D14-4575-9E24-25039587D17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5219042" y="6174692"/>
            <a:ext cx="72111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AE3A76-3B4F-4449-AAF3-2287D0AB4A48}"/>
              </a:ext>
            </a:extLst>
          </p:cNvPr>
          <p:cNvSpPr txBox="1"/>
          <p:nvPr/>
        </p:nvSpPr>
        <p:spPr>
          <a:xfrm>
            <a:off x="3484746" y="565232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2615D-C5CF-4422-A618-16850A654704}"/>
              </a:ext>
            </a:extLst>
          </p:cNvPr>
          <p:cNvSpPr txBox="1"/>
          <p:nvPr/>
        </p:nvSpPr>
        <p:spPr>
          <a:xfrm>
            <a:off x="5159512" y="565232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2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Reward</a:t>
            </a:r>
          </a:p>
          <a:p>
            <a:pPr lvl="1"/>
            <a:r>
              <a:rPr lang="en-US" altLang="ko-KR" sz="2000" dirty="0" err="1">
                <a:latin typeface="+mj-ea"/>
                <a:ea typeface="+mj-ea"/>
              </a:rPr>
              <a:t>MDP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lang="ko-KR" altLang="en-US" sz="2000" dirty="0">
                <a:latin typeface="+mj-ea"/>
                <a:ea typeface="+mj-ea"/>
              </a:rPr>
              <a:t>라는 상태에서 </a:t>
            </a:r>
            <a:r>
              <a:rPr lang="en-US" altLang="ko-KR" sz="2000" dirty="0">
                <a:latin typeface="+mj-ea"/>
                <a:ea typeface="+mj-ea"/>
              </a:rPr>
              <a:t>a</a:t>
            </a:r>
            <a:r>
              <a:rPr lang="ko-KR" altLang="en-US" sz="2000" dirty="0">
                <a:latin typeface="+mj-ea"/>
                <a:ea typeface="+mj-ea"/>
              </a:rPr>
              <a:t>라는 액션을 취했을 때 얻을 수 있는 보상</a:t>
            </a:r>
            <a:r>
              <a:rPr lang="en-US" altLang="ko-KR" sz="2000" dirty="0">
                <a:latin typeface="+mj-ea"/>
                <a:ea typeface="+mj-ea"/>
              </a:rPr>
              <a:t>, Reward</a:t>
            </a:r>
            <a:r>
              <a:rPr lang="ko-KR" altLang="en-US" sz="2000" dirty="0">
                <a:latin typeface="+mj-ea"/>
                <a:ea typeface="+mj-ea"/>
              </a:rPr>
              <a:t>를 통해 에이전트가 학습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현재상태가 </a:t>
            </a: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lang="ko-KR" altLang="en-US" sz="2000" dirty="0">
                <a:latin typeface="+mj-ea"/>
                <a:ea typeface="+mj-ea"/>
              </a:rPr>
              <a:t>이며 현재액션이 </a:t>
            </a:r>
            <a:r>
              <a:rPr lang="en-US" altLang="ko-KR" sz="2000" dirty="0">
                <a:latin typeface="+mj-ea"/>
                <a:ea typeface="+mj-ea"/>
              </a:rPr>
              <a:t>a</a:t>
            </a:r>
            <a:r>
              <a:rPr lang="ko-KR" altLang="en-US" sz="2000" dirty="0">
                <a:latin typeface="+mj-ea"/>
                <a:ea typeface="+mj-ea"/>
              </a:rPr>
              <a:t>일 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다음 보상일 </a:t>
            </a:r>
            <a:r>
              <a:rPr lang="ko-KR" altLang="en-US" sz="2000" dirty="0" err="1">
                <a:latin typeface="+mj-ea"/>
                <a:ea typeface="+mj-ea"/>
              </a:rPr>
              <a:t>기대값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Immediate reward</a:t>
            </a:r>
          </a:p>
          <a:p>
            <a:pPr lvl="2"/>
            <a:r>
              <a:rPr lang="ko-KR" altLang="en-US" sz="1600" dirty="0">
                <a:latin typeface="+mj-ea"/>
                <a:ea typeface="+mj-ea"/>
              </a:rPr>
              <a:t>먼 미래의 보상들까지 고려한 보상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Discount Factor</a:t>
            </a: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보상에 미래지향적인 개념을 부가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0~1</a:t>
            </a:r>
            <a:r>
              <a:rPr lang="ko-KR" altLang="en-US" sz="2000" dirty="0">
                <a:latin typeface="+mj-ea"/>
                <a:ea typeface="+mj-ea"/>
              </a:rPr>
              <a:t>사이 값을 사용하여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해당 보상이 얼마나 미래에 더 중요한 것인지 판가름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MDP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pic>
        <p:nvPicPr>
          <p:cNvPr id="1026" name="Picture 2" descr="https://dnddnjs.gitbooks.io/rl/content/af927db4928fa1c9c68c133ea73e0737.png">
            <a:extLst>
              <a:ext uri="{FF2B5EF4-FFF2-40B4-BE49-F238E27FC236}">
                <a16:creationId xmlns:a16="http://schemas.microsoft.com/office/drawing/2014/main" id="{2375A7A7-B5E4-4D73-BB04-A0C8DC22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4" y="2405261"/>
            <a:ext cx="3876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4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71F4DB-13CD-47C3-B2A8-AE9E160AC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052513"/>
                <a:ext cx="7991475" cy="527208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>
                    <a:latin typeface="+mj-ea"/>
                    <a:ea typeface="+mj-ea"/>
                  </a:rPr>
                  <a:t>정책 </a:t>
                </a:r>
                <a:r>
                  <a:rPr lang="en-US" altLang="ko-KR" dirty="0">
                    <a:latin typeface="+mj-ea"/>
                    <a:ea typeface="+mj-ea"/>
                  </a:rPr>
                  <a:t>(Policy)</a:t>
                </a:r>
              </a:p>
              <a:p>
                <a:pPr lvl="1"/>
                <a:r>
                  <a:rPr lang="ko-KR" altLang="en-US" dirty="0">
                    <a:latin typeface="+mj-ea"/>
                    <a:ea typeface="+mj-ea"/>
                  </a:rPr>
                  <a:t>어떤 상태에서 어떤 액션을 취할 것인지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dirty="0">
                    <a:latin typeface="+mj-ea"/>
                    <a:ea typeface="+mj-ea"/>
                  </a:rPr>
                  <a:t>강화학습의 주 목적은 </a:t>
                </a:r>
                <a:r>
                  <a:rPr lang="en-US" altLang="ko-KR" dirty="0">
                    <a:latin typeface="+mj-ea"/>
                    <a:ea typeface="+mj-ea"/>
                  </a:rPr>
                  <a:t>Optimal Policy (</a:t>
                </a:r>
                <a:r>
                  <a:rPr lang="ko-KR" altLang="en-US" dirty="0">
                    <a:latin typeface="+mj-ea"/>
                    <a:ea typeface="+mj-ea"/>
                  </a:rPr>
                  <a:t>최적화된 정책</a:t>
                </a:r>
                <a:r>
                  <a:rPr lang="en-US" altLang="ko-KR" dirty="0">
                    <a:latin typeface="+mj-ea"/>
                    <a:ea typeface="+mj-ea"/>
                  </a:rPr>
                  <a:t>) </a:t>
                </a:r>
                <a:r>
                  <a:rPr lang="ko-KR" altLang="en-US" dirty="0">
                    <a:latin typeface="+mj-ea"/>
                    <a:ea typeface="+mj-ea"/>
                  </a:rPr>
                  <a:t>을 찾는 것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j-ea"/>
                      </a:rPr>
                      <m:t>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+mj-ea"/>
                      </a:rPr>
                      <m:t> :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j-ea"/>
                      </a:rPr>
                      <m:t>정</m:t>
                    </m:r>
                  </m:oMath>
                </a14:m>
                <a:r>
                  <a:rPr lang="ko-KR" altLang="en-US" dirty="0">
                    <a:latin typeface="+mj-ea"/>
                    <a:ea typeface="+mj-ea"/>
                  </a:rPr>
                  <a:t>책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dirty="0">
                    <a:latin typeface="+mj-ea"/>
                    <a:ea typeface="+mj-ea"/>
                  </a:rPr>
                  <a:t>현재상태가 </a:t>
                </a:r>
                <a:r>
                  <a:rPr lang="en-US" altLang="ko-KR" dirty="0">
                    <a:latin typeface="+mj-ea"/>
                    <a:ea typeface="+mj-ea"/>
                  </a:rPr>
                  <a:t>s</a:t>
                </a:r>
                <a:r>
                  <a:rPr lang="ko-KR" altLang="en-US" dirty="0">
                    <a:latin typeface="+mj-ea"/>
                    <a:ea typeface="+mj-ea"/>
                  </a:rPr>
                  <a:t>일 때</a:t>
                </a:r>
                <a:r>
                  <a:rPr lang="en-US" altLang="ko-KR" dirty="0">
                    <a:latin typeface="+mj-ea"/>
                    <a:ea typeface="+mj-ea"/>
                  </a:rPr>
                  <a:t>, </a:t>
                </a:r>
                <a:r>
                  <a:rPr lang="ko-KR" altLang="en-US" dirty="0">
                    <a:latin typeface="+mj-ea"/>
                    <a:ea typeface="+mj-ea"/>
                  </a:rPr>
                  <a:t>액션 </a:t>
                </a:r>
                <a:r>
                  <a:rPr lang="en-US" altLang="ko-KR" dirty="0">
                    <a:latin typeface="+mj-ea"/>
                    <a:ea typeface="+mj-ea"/>
                  </a:rPr>
                  <a:t>a</a:t>
                </a:r>
                <a:r>
                  <a:rPr lang="ko-KR" altLang="en-US" dirty="0">
                    <a:latin typeface="+mj-ea"/>
                    <a:ea typeface="+mj-ea"/>
                  </a:rPr>
                  <a:t>를 수행 할 확률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:endParaRPr lang="en-US" altLang="ko-KR" dirty="0">
                  <a:latin typeface="+mj-ea"/>
                  <a:ea typeface="+mj-ea"/>
                </a:endParaRPr>
              </a:p>
              <a:p>
                <a:pPr lvl="1"/>
                <a:endParaRPr lang="en-US" altLang="ko-KR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71F4DB-13CD-47C3-B2A8-AE9E160AC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052513"/>
                <a:ext cx="7991475" cy="5272087"/>
              </a:xfrm>
              <a:blipFill>
                <a:blip r:embed="rId2"/>
                <a:stretch>
                  <a:fillRect l="-915" t="-1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MDP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pic>
        <p:nvPicPr>
          <p:cNvPr id="2050" name="Picture 2" descr="https://dnddnjs.gitbooks.io/rl/content/b256481449d77879cff9109fbecb08d1.png">
            <a:extLst>
              <a:ext uri="{FF2B5EF4-FFF2-40B4-BE49-F238E27FC236}">
                <a16:creationId xmlns:a16="http://schemas.microsoft.com/office/drawing/2014/main" id="{6852D832-4161-4562-8A41-61262B92D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3" b="10708"/>
          <a:stretch/>
        </p:blipFill>
        <p:spPr bwMode="auto">
          <a:xfrm>
            <a:off x="1907704" y="2816931"/>
            <a:ext cx="6056441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6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MDP</a:t>
            </a:r>
            <a:r>
              <a:rPr lang="ko-KR" altLang="en-US" dirty="0">
                <a:latin typeface="+mj-ea"/>
                <a:ea typeface="+mj-ea"/>
              </a:rPr>
              <a:t> 그래프 예시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상태 사이의 액션을 통한 상태의 전이와 보상으로써 표현 됨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MDP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</a:p>
        </p:txBody>
      </p:sp>
      <p:pic>
        <p:nvPicPr>
          <p:cNvPr id="3074" name="Picture 2" descr="https://dnddnjs.gitbooks.io/rl/content/1.png">
            <a:extLst>
              <a:ext uri="{FF2B5EF4-FFF2-40B4-BE49-F238E27FC236}">
                <a16:creationId xmlns:a16="http://schemas.microsoft.com/office/drawing/2014/main" id="{14EF8F69-C0A5-4092-90FB-FA673321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06646"/>
            <a:ext cx="5184576" cy="4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9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71F4DB-13CD-47C3-B2A8-AE9E160AC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052513"/>
                <a:ext cx="7991475" cy="5272087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>
                    <a:latin typeface="+mj-ea"/>
                    <a:ea typeface="+mj-ea"/>
                  </a:rPr>
                  <a:t>가치함수 </a:t>
                </a:r>
                <a:r>
                  <a:rPr lang="en-US" altLang="ko-KR" sz="2400" dirty="0">
                    <a:latin typeface="+mj-ea"/>
                    <a:ea typeface="+mj-ea"/>
                  </a:rPr>
                  <a:t>(Value Function)</a:t>
                </a:r>
              </a:p>
              <a:p>
                <a:pPr lvl="1"/>
                <a:r>
                  <a:rPr lang="ko-KR" altLang="en-US" sz="2000" dirty="0">
                    <a:latin typeface="+mj-ea"/>
                    <a:ea typeface="+mj-ea"/>
                  </a:rPr>
                  <a:t>앞으로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받을것으로</a:t>
                </a:r>
                <a:r>
                  <a:rPr lang="ko-KR" altLang="en-US" sz="2000" dirty="0">
                    <a:latin typeface="+mj-ea"/>
                    <a:ea typeface="+mj-ea"/>
                  </a:rPr>
                  <a:t> 예상되는 보상의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기댓값</a:t>
                </a:r>
                <a:r>
                  <a:rPr lang="ko-KR" altLang="en-US" sz="2000" dirty="0">
                    <a:latin typeface="+mj-ea"/>
                    <a:ea typeface="+mj-ea"/>
                  </a:rPr>
                  <a:t> 표현법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lvl="1"/>
                <a:r>
                  <a:rPr lang="en-US" altLang="ko-KR" sz="2000" dirty="0">
                    <a:latin typeface="+mj-ea"/>
                    <a:ea typeface="+mj-ea"/>
                  </a:rPr>
                  <a:t>G</a:t>
                </a:r>
                <a:r>
                  <a:rPr lang="en-US" altLang="ko-KR" sz="2000" baseline="-25000" dirty="0">
                    <a:latin typeface="+mj-ea"/>
                    <a:ea typeface="+mj-ea"/>
                  </a:rPr>
                  <a:t>t</a:t>
                </a:r>
                <a:r>
                  <a:rPr lang="en-US" altLang="ko-KR" sz="2000" dirty="0">
                    <a:latin typeface="+mj-ea"/>
                    <a:ea typeface="+mj-ea"/>
                  </a:rPr>
                  <a:t> =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R</a:t>
                </a:r>
                <a:r>
                  <a:rPr lang="en-US" altLang="ko-KR" sz="2000" baseline="-25000" dirty="0" err="1">
                    <a:latin typeface="+mj-ea"/>
                    <a:ea typeface="+mj-ea"/>
                  </a:rPr>
                  <a:t>t+1</a:t>
                </a:r>
                <a:r>
                  <a:rPr lang="en-US" altLang="ko-KR" sz="2000" dirty="0">
                    <a:latin typeface="+mj-ea"/>
                    <a:ea typeface="+mj-ea"/>
                  </a:rPr>
                  <a:t> + </a:t>
                </a:r>
                <a:r>
                  <a:rPr lang="en-US" altLang="ko-KR" sz="2000" dirty="0" err="1">
                    <a:latin typeface="+mj-ea"/>
                    <a:ea typeface="+mj-ea"/>
                  </a:rPr>
                  <a:t>γR</a:t>
                </a:r>
                <a:r>
                  <a:rPr lang="en-US" altLang="ko-KR" sz="2000" baseline="-25000" dirty="0" err="1">
                    <a:latin typeface="+mj-ea"/>
                    <a:ea typeface="+mj-ea"/>
                  </a:rPr>
                  <a:t>t+2</a:t>
                </a:r>
                <a:r>
                  <a:rPr lang="en-US" altLang="ko-KR" sz="2000" dirty="0">
                    <a:latin typeface="+mj-ea"/>
                    <a:ea typeface="+mj-ea"/>
                  </a:rPr>
                  <a:t> + …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=0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>
                                <a:latin typeface="+mj-ea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sz="2000" dirty="0">
                    <a:latin typeface="+mj-ea"/>
                    <a:ea typeface="+mj-ea"/>
                  </a:rPr>
                  <a:t>즉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:r>
                  <a:rPr lang="ko-KR" altLang="en-US" sz="2000" dirty="0">
                    <a:latin typeface="+mj-ea"/>
                    <a:ea typeface="+mj-ea"/>
                  </a:rPr>
                  <a:t>기대되는 보상들의 총합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400" dirty="0">
                  <a:latin typeface="+mj-ea"/>
                  <a:ea typeface="+mj-ea"/>
                </a:endParaRPr>
              </a:p>
              <a:p>
                <a:r>
                  <a:rPr lang="ko-KR" altLang="en-US" sz="2400" dirty="0">
                    <a:latin typeface="+mj-ea"/>
                    <a:ea typeface="+mj-ea"/>
                  </a:rPr>
                  <a:t>에이전트의 행동</a:t>
                </a:r>
                <a:endParaRPr lang="en-US" altLang="ko-KR" sz="2400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sz="2000" dirty="0">
                    <a:latin typeface="+mj-ea"/>
                    <a:ea typeface="+mj-ea"/>
                  </a:rPr>
                  <a:t>에이전트는 다음으로 갈 수 있는 상태들의 가치나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:r>
                  <a:rPr lang="ko-KR" altLang="en-US" sz="2000" dirty="0">
                    <a:latin typeface="+mj-ea"/>
                    <a:ea typeface="+mj-ea"/>
                  </a:rPr>
                  <a:t>행동의 가치를 보고서 높은 가치인 방향으로 이동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pPr lvl="1"/>
                <a:r>
                  <a:rPr lang="ko-KR" altLang="en-US" sz="2000" dirty="0">
                    <a:latin typeface="+mj-ea"/>
                    <a:ea typeface="+mj-ea"/>
                  </a:rPr>
                  <a:t>가치함수는 </a:t>
                </a:r>
                <a:r>
                  <a:rPr lang="en-US" altLang="ko-KR" sz="2000" dirty="0">
                    <a:latin typeface="+mj-ea"/>
                    <a:ea typeface="+mj-ea"/>
                  </a:rPr>
                  <a:t>G</a:t>
                </a:r>
                <a:r>
                  <a:rPr lang="en-US" altLang="ko-KR" sz="2000" baseline="-25000" dirty="0">
                    <a:latin typeface="+mj-ea"/>
                    <a:ea typeface="+mj-ea"/>
                  </a:rPr>
                  <a:t>t</a:t>
                </a:r>
                <a:r>
                  <a:rPr lang="ko-KR" altLang="en-US" sz="2000" dirty="0">
                    <a:latin typeface="+mj-ea"/>
                    <a:ea typeface="+mj-ea"/>
                  </a:rPr>
                  <a:t>의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기댓값이라</a:t>
                </a:r>
                <a:r>
                  <a:rPr lang="ko-KR" altLang="en-US" sz="2000" dirty="0">
                    <a:latin typeface="+mj-ea"/>
                    <a:ea typeface="+mj-ea"/>
                  </a:rPr>
                  <a:t> 볼 수 있음</a:t>
                </a:r>
                <a:endParaRPr lang="en-US" altLang="ko-KR" sz="20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0371F4DB-13CD-47C3-B2A8-AE9E160AC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052513"/>
                <a:ext cx="7991475" cy="5272087"/>
              </a:xfrm>
              <a:blipFill>
                <a:blip r:embed="rId2"/>
                <a:stretch>
                  <a:fillRect l="-610" t="-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가치함수</a:t>
            </a:r>
          </a:p>
        </p:txBody>
      </p:sp>
    </p:spTree>
    <p:extLst>
      <p:ext uri="{BB962C8B-B14F-4D97-AF65-F5344CB8AC3E}">
        <p14:creationId xmlns:p14="http://schemas.microsoft.com/office/powerpoint/2010/main" val="287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9829</TotalTime>
  <Words>403</Words>
  <Application>Microsoft Office PowerPoint</Application>
  <PresentationFormat>화면 슬라이드 쇼(4:3)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Malgun Gothic Semilight</vt:lpstr>
      <vt:lpstr>굴림</vt:lpstr>
      <vt:lpstr>맑은 고딕</vt:lpstr>
      <vt:lpstr>Arial</vt:lpstr>
      <vt:lpstr>Cambria Math</vt:lpstr>
      <vt:lpstr>Times New Roman</vt:lpstr>
      <vt:lpstr>Wingdings</vt:lpstr>
      <vt:lpstr>Default Theme</vt:lpstr>
      <vt:lpstr>David Silver 강의 - Markov Decision Process-</vt:lpstr>
      <vt:lpstr>소개</vt:lpstr>
      <vt:lpstr>2장 MDP</vt:lpstr>
      <vt:lpstr>MDP 요소</vt:lpstr>
      <vt:lpstr>MDP 요소</vt:lpstr>
      <vt:lpstr>MDP 요소</vt:lpstr>
      <vt:lpstr>MDP 요소</vt:lpstr>
      <vt:lpstr>MDP 요소</vt:lpstr>
      <vt:lpstr>가치함수</vt:lpstr>
      <vt:lpstr>가치함수</vt:lpstr>
      <vt:lpstr>가치함수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404</cp:revision>
  <cp:lastPrinted>2016-11-01T07:29:09Z</cp:lastPrinted>
  <dcterms:created xsi:type="dcterms:W3CDTF">2013-09-09T21:16:08Z</dcterms:created>
  <dcterms:modified xsi:type="dcterms:W3CDTF">2019-02-10T16:46:39Z</dcterms:modified>
</cp:coreProperties>
</file>