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406" r:id="rId3"/>
    <p:sldId id="404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393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FFFFCC"/>
    <a:srgbClr val="B49F64"/>
    <a:srgbClr val="99CCFF"/>
    <a:srgbClr val="FFFF9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1153" autoAdjust="0"/>
  </p:normalViewPr>
  <p:slideViewPr>
    <p:cSldViewPr>
      <p:cViewPr varScale="1">
        <p:scale>
          <a:sx n="109" d="100"/>
          <a:sy n="109" d="100"/>
        </p:scale>
        <p:origin x="16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2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가치함수는 특정 상태에서 얻을 수 있는 보상들 합의 </a:t>
            </a:r>
            <a:r>
              <a:rPr lang="ko-KR" altLang="en-US" dirty="0" err="1"/>
              <a:t>기댓값임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상태가치함수에서는 상태를 미리 알고서 그 방향으로 이동하고 가치함수를 계속해서 업데이트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2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9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왜냐하면 그리드 월드상에서 모든 상태에 대해 동시에 진행하기 때문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상태별로 참 가치함수를 찾았을 것임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큐함수로 판별가능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현재상태 </a:t>
            </a:r>
            <a:r>
              <a:rPr lang="en-US" altLang="ko-KR" dirty="0"/>
              <a:t>s</a:t>
            </a:r>
            <a:r>
              <a:rPr lang="ko-KR" altLang="en-US" dirty="0"/>
              <a:t>의 가치함수가 최적이라고 했을 때</a:t>
            </a:r>
            <a:r>
              <a:rPr lang="en-US" altLang="ko-KR" dirty="0"/>
              <a:t>, </a:t>
            </a:r>
            <a:r>
              <a:rPr lang="ko-KR" altLang="en-US" dirty="0"/>
              <a:t>에이전트는 가장 좋은 행동 </a:t>
            </a:r>
            <a:r>
              <a:rPr lang="en-US" altLang="ko-KR" dirty="0"/>
              <a:t>a</a:t>
            </a:r>
            <a:r>
              <a:rPr lang="ko-KR" altLang="en-US" dirty="0"/>
              <a:t>를 선택한다는 의미임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가장 최적한 큐함수를 사용한다는 의미</a:t>
            </a:r>
            <a:r>
              <a:rPr lang="en-US" altLang="ko-KR" dirty="0"/>
              <a:t>. </a:t>
            </a:r>
            <a:r>
              <a:rPr lang="ko-KR" altLang="en-US" dirty="0"/>
              <a:t>그래야 최적의 행동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/>
              <a:t>시행할 것이니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가 붙는 이유는 </a:t>
            </a:r>
            <a:r>
              <a:rPr lang="ko-KR" altLang="en-US" dirty="0" err="1"/>
              <a:t>큐함수</a:t>
            </a:r>
            <a:r>
              <a:rPr lang="ko-KR" altLang="en-US" dirty="0"/>
              <a:t> 자체가 행동까지 선택한 경우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그에 따라 받는 보상은 환경이 주는 값이지 에이전트가 선택하는 것이 </a:t>
            </a:r>
            <a:r>
              <a:rPr lang="ko-KR" altLang="en-US" dirty="0" err="1"/>
              <a:t>아니라서</a:t>
            </a:r>
            <a:r>
              <a:rPr lang="ko-KR" altLang="en-US" dirty="0"/>
              <a:t> </a:t>
            </a:r>
            <a:r>
              <a:rPr lang="ko-KR" altLang="en-US" dirty="0" err="1"/>
              <a:t>기댓값임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7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br>
              <a:rPr lang="en-US" altLang="ko-KR" dirty="0"/>
            </a:br>
            <a:r>
              <a:rPr lang="en-US" altLang="ko-KR" sz="3200" dirty="0"/>
              <a:t>- Bellman equation-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19.02.25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최적화 방정식</a:t>
            </a:r>
            <a:endParaRPr lang="en-US" altLang="ko-KR" dirty="0"/>
          </a:p>
          <a:p>
            <a:pPr lvl="1"/>
            <a:r>
              <a:rPr lang="ko-KR" altLang="en-US" sz="2000" dirty="0" err="1"/>
              <a:t>벨만</a:t>
            </a:r>
            <a:r>
              <a:rPr lang="ko-KR" altLang="en-US" sz="2000" dirty="0"/>
              <a:t> 기대 방정식을 통해 계속 계산 시</a:t>
            </a:r>
            <a:r>
              <a:rPr lang="en-US" altLang="ko-KR" sz="2000" dirty="0"/>
              <a:t>, </a:t>
            </a:r>
            <a:r>
              <a:rPr lang="ko-KR" altLang="en-US" sz="2000" dirty="0"/>
              <a:t>언젠가 업데이트를 하더라도 똑같은 값이 되는 경우가 발생 </a:t>
            </a:r>
            <a:r>
              <a:rPr lang="en-US" altLang="ko-KR" sz="2000" dirty="0"/>
              <a:t>(</a:t>
            </a:r>
            <a:r>
              <a:rPr lang="ko-KR" altLang="en-US" sz="2000" dirty="0"/>
              <a:t>수렴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정책 </a:t>
            </a:r>
            <a:r>
              <a:rPr lang="en-US" altLang="ko-KR" sz="2000" dirty="0"/>
              <a:t>π</a:t>
            </a:r>
            <a:r>
              <a:rPr lang="ko-KR" altLang="en-US" sz="2000" dirty="0"/>
              <a:t>에 대한 참 가치함수를 구한 것</a:t>
            </a:r>
            <a:endParaRPr lang="en-US" altLang="ko-KR" sz="2000" dirty="0"/>
          </a:p>
          <a:p>
            <a:pPr lvl="1"/>
            <a:r>
              <a:rPr lang="ko-KR" altLang="en-US" sz="2000" u="sng" dirty="0"/>
              <a:t>가치함수</a:t>
            </a:r>
            <a:endParaRPr lang="en-US" altLang="ko-KR" sz="2000" u="sng" dirty="0"/>
          </a:p>
          <a:p>
            <a:pPr lvl="2"/>
            <a:r>
              <a:rPr lang="ko-KR" altLang="en-US" sz="1600" dirty="0"/>
              <a:t>현재 </a:t>
            </a:r>
            <a:r>
              <a:rPr lang="en-US" altLang="ko-KR" sz="1600" dirty="0"/>
              <a:t>~ </a:t>
            </a:r>
            <a:r>
              <a:rPr lang="ko-KR" altLang="en-US" sz="1600" dirty="0"/>
              <a:t>미래 까지 받을 보상의 총합이 얼마가 될지에 대한 </a:t>
            </a:r>
            <a:r>
              <a:rPr lang="ko-KR" altLang="en-US" sz="1600" dirty="0" err="1"/>
              <a:t>기댓값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하지만 최적 가치함수와 참 가치함수는 다름</a:t>
            </a:r>
            <a:r>
              <a:rPr lang="en-US" altLang="ko-KR" sz="2000" dirty="0"/>
              <a:t>. </a:t>
            </a:r>
            <a:r>
              <a:rPr lang="ko-KR" altLang="en-US" sz="2000" dirty="0"/>
              <a:t>가장 높은 보상은 아니라는 의미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최적화 방정식</a:t>
            </a:r>
          </a:p>
        </p:txBody>
      </p:sp>
    </p:spTree>
    <p:extLst>
      <p:ext uri="{BB962C8B-B14F-4D97-AF65-F5344CB8AC3E}">
        <p14:creationId xmlns:p14="http://schemas.microsoft.com/office/powerpoint/2010/main" val="34085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최적화 방정식</a:t>
            </a:r>
            <a:endParaRPr lang="en-US" altLang="ko-KR" dirty="0"/>
          </a:p>
          <a:p>
            <a:pPr lvl="1"/>
            <a:r>
              <a:rPr lang="en-US" altLang="ko-KR" sz="2000" dirty="0"/>
              <a:t>k+1 = </a:t>
            </a:r>
            <a:r>
              <a:rPr lang="ko-KR" altLang="en-US" sz="2000" dirty="0"/>
              <a:t>정책에 따라 </a:t>
            </a:r>
            <a:r>
              <a:rPr lang="en-US" altLang="ko-KR" sz="2000" u="sng" dirty="0"/>
              <a:t>k+1</a:t>
            </a:r>
            <a:r>
              <a:rPr lang="ko-KR" altLang="en-US" sz="2000" u="sng" dirty="0"/>
              <a:t>번째 계산한 </a:t>
            </a:r>
            <a:r>
              <a:rPr lang="ko-KR" altLang="en-US" sz="2000" dirty="0"/>
              <a:t>가치함수</a:t>
            </a:r>
            <a:endParaRPr lang="en-US" altLang="ko-KR" sz="2000" dirty="0"/>
          </a:p>
          <a:p>
            <a:pPr lvl="1"/>
            <a:r>
              <a:rPr lang="en-US" altLang="ko-KR" sz="2000" dirty="0"/>
              <a:t>s’= k+1</a:t>
            </a:r>
            <a:r>
              <a:rPr lang="ko-KR" altLang="en-US" sz="2000" dirty="0"/>
              <a:t>번째 가치함수를 구하기 위해 </a:t>
            </a:r>
            <a:r>
              <a:rPr lang="en-US" altLang="ko-KR" sz="2000" dirty="0"/>
              <a:t>k</a:t>
            </a:r>
            <a:r>
              <a:rPr lang="ko-KR" altLang="en-US" sz="2000" dirty="0"/>
              <a:t>번째 가치함수 중에서 주변 상태들을 의미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위 식으로 현재 정책에 대한 참 가치함수들을 구할 수 있음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최적화 방정식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674BA-2783-4EE7-9CA4-F8BE1D28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72" y="2708920"/>
            <a:ext cx="5552879" cy="86409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CE63A-6C45-41CC-917F-50F8D33E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69814"/>
              </p:ext>
            </p:extLst>
          </p:nvPr>
        </p:nvGraphicFramePr>
        <p:xfrm>
          <a:off x="1474565" y="3846560"/>
          <a:ext cx="68407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15">
                  <a:extLst>
                    <a:ext uri="{9D8B030D-6E8A-4147-A177-3AD203B41FA5}">
                      <a16:colId xmlns:a16="http://schemas.microsoft.com/office/drawing/2014/main" val="1723397575"/>
                    </a:ext>
                  </a:extLst>
                </a:gridCol>
                <a:gridCol w="4823445">
                  <a:extLst>
                    <a:ext uri="{9D8B030D-6E8A-4147-A177-3AD203B41FA5}">
                      <a16:colId xmlns:a16="http://schemas.microsoft.com/office/drawing/2014/main" val="108615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이전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기댓값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기댓값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b="0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(s) = 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1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업데이트 후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기댓값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기댓값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b="0" baseline="-25000" dirty="0">
                          <a:solidFill>
                            <a:schemeClr val="tx1"/>
                          </a:solidFill>
                        </a:rPr>
                        <a:t>k+1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(s) = 0.5875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736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300D9C-60DC-4F55-BFE7-432C44926367}"/>
              </a:ext>
            </a:extLst>
          </p:cNvPr>
          <p:cNvSpPr txBox="1"/>
          <p:nvPr/>
        </p:nvSpPr>
        <p:spPr>
          <a:xfrm>
            <a:off x="1799787" y="4878798"/>
            <a:ext cx="55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이전 슬라이드에서의 가치함수 변화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96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최적화 방정식</a:t>
            </a:r>
            <a:endParaRPr lang="en-US" altLang="ko-KR" dirty="0"/>
          </a:p>
          <a:p>
            <a:pPr lvl="1"/>
            <a:r>
              <a:rPr lang="ko-KR" altLang="en-US" sz="2000" dirty="0"/>
              <a:t>수많은 정책 중</a:t>
            </a:r>
            <a:r>
              <a:rPr lang="en-US" altLang="ko-KR" sz="2000" dirty="0"/>
              <a:t>, </a:t>
            </a:r>
            <a:r>
              <a:rPr lang="ko-KR" altLang="en-US" sz="2000" dirty="0"/>
              <a:t>가장 높은 보상을 주는 최적화 된 정책을 </a:t>
            </a:r>
            <a:r>
              <a:rPr lang="ko-KR" altLang="en-US" sz="2000" dirty="0" err="1"/>
              <a:t>찾기위해</a:t>
            </a:r>
            <a:r>
              <a:rPr lang="ko-KR" altLang="en-US" sz="2000" dirty="0"/>
              <a:t> 정책을 업데이트 해 나가야 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모든 정책에 대해 가장 큰 가치함수를 주는 정책이 최적 정책</a:t>
            </a:r>
            <a:endParaRPr lang="en-US" altLang="ko-KR" sz="2000" dirty="0"/>
          </a:p>
          <a:p>
            <a:pPr lvl="1"/>
            <a:r>
              <a:rPr lang="en-US" altLang="ko-KR" sz="2000" dirty="0"/>
              <a:t>max</a:t>
            </a:r>
            <a:r>
              <a:rPr lang="ko-KR" altLang="en-US" sz="2000" dirty="0"/>
              <a:t> 함수 </a:t>
            </a:r>
            <a:r>
              <a:rPr lang="en-US" altLang="ko-KR" sz="2000" dirty="0"/>
              <a:t>: </a:t>
            </a:r>
            <a:r>
              <a:rPr lang="ko-KR" altLang="en-US" sz="2000" dirty="0"/>
              <a:t>모든 가능한 정책에 따른 </a:t>
            </a:r>
            <a:r>
              <a:rPr lang="en-US" altLang="ko-KR" sz="2000" dirty="0"/>
              <a:t>v</a:t>
            </a:r>
            <a:r>
              <a:rPr lang="en-US" altLang="ko-KR" sz="2000" baseline="-25000" dirty="0"/>
              <a:t>π</a:t>
            </a:r>
            <a:r>
              <a:rPr lang="en-US" altLang="ko-KR" sz="2000" dirty="0"/>
              <a:t>(s) </a:t>
            </a:r>
            <a:r>
              <a:rPr lang="ko-KR" altLang="en-US" sz="2000" dirty="0"/>
              <a:t>값 중 최대를 반환하는 함수</a:t>
            </a:r>
            <a:endParaRPr lang="en-US" altLang="ko-KR" sz="2000" dirty="0"/>
          </a:p>
          <a:p>
            <a:pPr lvl="2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u="sng" dirty="0">
                <a:solidFill>
                  <a:schemeClr val="bg1">
                    <a:lumMod val="50000"/>
                  </a:schemeClr>
                </a:solidFill>
              </a:rPr>
              <a:t>최적 정책을 따라갔을 때 받을 보상의 합</a:t>
            </a:r>
            <a:r>
              <a:rPr lang="ko-KR" altLang="en-US" sz="1600" dirty="0"/>
              <a:t>이 최적 가치함수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최적화 방정식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00D9C-60DC-4F55-BFE7-432C44926367}"/>
              </a:ext>
            </a:extLst>
          </p:cNvPr>
          <p:cNvSpPr txBox="1"/>
          <p:nvPr/>
        </p:nvSpPr>
        <p:spPr>
          <a:xfrm>
            <a:off x="1799787" y="3058443"/>
            <a:ext cx="55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s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라는 상태의 최적 가치함수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0D5F2E-EBFA-48C7-8727-95BDB4FE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60" y="2545875"/>
            <a:ext cx="2520280" cy="42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750E16-18D1-48F7-82DF-0B6880F4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52" y="5378230"/>
            <a:ext cx="2731895" cy="42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0EFDB-E655-4361-9348-D9917E78A0C4}"/>
              </a:ext>
            </a:extLst>
          </p:cNvPr>
          <p:cNvSpPr txBox="1"/>
          <p:nvPr/>
        </p:nvSpPr>
        <p:spPr>
          <a:xfrm>
            <a:off x="1799786" y="5890295"/>
            <a:ext cx="55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최적의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큐함수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02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최적 가치함수 </a:t>
            </a:r>
            <a:r>
              <a:rPr lang="en-US" altLang="ko-KR" dirty="0"/>
              <a:t>or </a:t>
            </a:r>
            <a:r>
              <a:rPr lang="ko-KR" altLang="en-US" dirty="0" err="1"/>
              <a:t>큐함수</a:t>
            </a:r>
            <a:r>
              <a:rPr lang="ko-KR" altLang="en-US" dirty="0"/>
              <a:t> 구하기</a:t>
            </a:r>
            <a:endParaRPr lang="en-US" altLang="ko-KR" dirty="0"/>
          </a:p>
          <a:p>
            <a:pPr lvl="1"/>
            <a:r>
              <a:rPr lang="ko-KR" altLang="en-US" dirty="0"/>
              <a:t>가장 높은 큐함수를 에이전트가 찾았다고 가정</a:t>
            </a:r>
            <a:endParaRPr lang="en-US" altLang="ko-KR" dirty="0"/>
          </a:p>
          <a:p>
            <a:pPr lvl="1"/>
            <a:r>
              <a:rPr lang="ko-KR" altLang="en-US" dirty="0"/>
              <a:t>최적 정책 </a:t>
            </a:r>
            <a:r>
              <a:rPr lang="en-US" altLang="ko-KR" dirty="0"/>
              <a:t>: </a:t>
            </a:r>
            <a:r>
              <a:rPr lang="ko-KR" altLang="en-US" u="sng" dirty="0">
                <a:solidFill>
                  <a:schemeClr val="bg1">
                    <a:lumMod val="50000"/>
                  </a:schemeClr>
                </a:solidFill>
              </a:rPr>
              <a:t>각 상태 </a:t>
            </a:r>
            <a:r>
              <a:rPr lang="en-US" altLang="ko-KR" u="sng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ko-KR" altLang="en-US" dirty="0"/>
              <a:t>에서 최적 </a:t>
            </a:r>
            <a:r>
              <a:rPr lang="ko-KR" altLang="en-US" dirty="0" err="1"/>
              <a:t>큐함수</a:t>
            </a:r>
            <a:r>
              <a:rPr lang="ko-KR" altLang="en-US" dirty="0"/>
              <a:t> 중 </a:t>
            </a:r>
            <a:r>
              <a:rPr lang="ko-KR" altLang="en-US" u="sng" dirty="0">
                <a:solidFill>
                  <a:schemeClr val="bg1">
                    <a:lumMod val="50000"/>
                  </a:schemeClr>
                </a:solidFill>
              </a:rPr>
              <a:t>가장 큰 큐함수를 가진 행동</a:t>
            </a:r>
            <a:r>
              <a:rPr lang="ko-KR" altLang="en-US" dirty="0"/>
              <a:t>을 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최적 정책은 최적 </a:t>
            </a:r>
            <a:r>
              <a:rPr lang="ko-KR" altLang="en-US" dirty="0" err="1"/>
              <a:t>큐함수</a:t>
            </a:r>
            <a:r>
              <a:rPr lang="ko-KR" altLang="en-US" dirty="0"/>
              <a:t> </a:t>
            </a:r>
            <a:r>
              <a:rPr lang="en-US" altLang="ko-KR" dirty="0"/>
              <a:t>q*</a:t>
            </a:r>
            <a:r>
              <a:rPr lang="ko-KR" altLang="en-US" dirty="0"/>
              <a:t>만 안다면 다음 식과 같이 구할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argmax</a:t>
            </a:r>
            <a:r>
              <a:rPr lang="ko-KR" altLang="en-US" dirty="0"/>
              <a:t>는 </a:t>
            </a:r>
            <a:r>
              <a:rPr lang="en-US" altLang="ko-KR" dirty="0"/>
              <a:t>q*</a:t>
            </a:r>
            <a:r>
              <a:rPr lang="ko-KR" altLang="en-US" dirty="0"/>
              <a:t>를 최대로 해주는 행동 </a:t>
            </a:r>
            <a:r>
              <a:rPr lang="en-US" altLang="ko-KR" dirty="0"/>
              <a:t>a</a:t>
            </a:r>
            <a:r>
              <a:rPr lang="ko-KR" altLang="en-US" dirty="0"/>
              <a:t>를 반환한다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최적화 방정식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8C5FC8-3094-4CED-859E-90635000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293096"/>
            <a:ext cx="480267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상태의 가치함수가 최적 </a:t>
            </a:r>
            <a:r>
              <a:rPr lang="en-US" altLang="ko-KR" dirty="0"/>
              <a:t>= </a:t>
            </a:r>
            <a:r>
              <a:rPr lang="ko-KR" altLang="en-US" dirty="0"/>
              <a:t>에이전트가 가장 좋은 행동을 선택</a:t>
            </a:r>
            <a:endParaRPr lang="en-US" altLang="ko-KR" dirty="0"/>
          </a:p>
          <a:p>
            <a:pPr lvl="1"/>
            <a:r>
              <a:rPr lang="ko-KR" altLang="en-US" sz="2000" dirty="0"/>
              <a:t>무엇을 기준으로 판별가능한가</a:t>
            </a:r>
            <a:r>
              <a:rPr lang="en-US" altLang="ko-KR" sz="2000" dirty="0"/>
              <a:t>? </a:t>
            </a:r>
            <a:r>
              <a:rPr lang="ko-KR" altLang="en-US" sz="2000" dirty="0"/>
              <a:t>→ </a:t>
            </a:r>
            <a:r>
              <a:rPr lang="ko-KR" altLang="en-US" sz="2000" dirty="0" err="1"/>
              <a:t>큐함수</a:t>
            </a:r>
            <a:endParaRPr lang="en-US" altLang="ko-KR" sz="2000" dirty="0"/>
          </a:p>
          <a:p>
            <a:pPr lvl="1"/>
            <a:r>
              <a:rPr lang="ko-KR" altLang="en-US" sz="2000" dirty="0"/>
              <a:t>큐함수가 최적의 큐함수가 아니라면</a:t>
            </a:r>
            <a:r>
              <a:rPr lang="en-US" altLang="ko-KR" sz="2000" dirty="0"/>
              <a:t>, </a:t>
            </a:r>
            <a:r>
              <a:rPr lang="ko-KR" altLang="en-US" sz="2000" dirty="0"/>
              <a:t>아무리 </a:t>
            </a:r>
            <a:r>
              <a:rPr lang="ko-KR" altLang="en-US" sz="2000" dirty="0" err="1"/>
              <a:t>큐함수중</a:t>
            </a:r>
            <a:r>
              <a:rPr lang="ko-KR" altLang="en-US" sz="2000" dirty="0"/>
              <a:t> 최대를 선택해도 가치함수는 최적화 </a:t>
            </a:r>
            <a:r>
              <a:rPr lang="en-US" altLang="ko-KR" sz="2000" dirty="0"/>
              <a:t>x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최적의 </a:t>
            </a:r>
            <a:r>
              <a:rPr lang="ko-KR" altLang="en-US" sz="2000" dirty="0" err="1"/>
              <a:t>큐함수</a:t>
            </a:r>
            <a:r>
              <a:rPr lang="ko-KR" altLang="en-US" sz="2000" dirty="0"/>
              <a:t> 중 </a:t>
            </a:r>
            <a:r>
              <a:rPr lang="en-US" altLang="ko-KR" sz="2000" dirty="0"/>
              <a:t>max</a:t>
            </a:r>
            <a:r>
              <a:rPr lang="ko-KR" altLang="en-US" sz="2000" dirty="0"/>
              <a:t>를 취하는 것이 최적의 가치함수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벨만 최적화 방정식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FA245B-733D-4BD7-AD65-19D79697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72" y="3883456"/>
            <a:ext cx="4865736" cy="74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45E40C-2AEC-4B2A-BF3A-1F338635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622919"/>
            <a:ext cx="6409856" cy="801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E9A4AD-BFCF-4ACB-845B-6AB574AF7388}"/>
              </a:ext>
            </a:extLst>
          </p:cNvPr>
          <p:cNvSpPr txBox="1"/>
          <p:nvPr/>
        </p:nvSpPr>
        <p:spPr>
          <a:xfrm>
            <a:off x="1438892" y="5505043"/>
            <a:ext cx="67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큐함수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중 최대를 선택하는 최적 가치함수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벨만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최적 방정식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93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다이내믹 프로그래밍</a:t>
            </a:r>
            <a:endParaRPr lang="en-US" altLang="ko-KR" dirty="0"/>
          </a:p>
          <a:p>
            <a:pPr lvl="1"/>
            <a:r>
              <a:rPr lang="ko-KR" altLang="en-US" dirty="0"/>
              <a:t>정책 </a:t>
            </a:r>
            <a:r>
              <a:rPr lang="ko-KR" altLang="en-US" dirty="0" err="1"/>
              <a:t>이터레이션</a:t>
            </a:r>
            <a:endParaRPr lang="en-US" altLang="ko-KR" dirty="0"/>
          </a:p>
          <a:p>
            <a:pPr lvl="1"/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정책 평가와 발전</a:t>
            </a:r>
            <a:endParaRPr lang="en-US" altLang="ko-KR" dirty="0"/>
          </a:p>
          <a:p>
            <a:pPr lvl="1"/>
            <a:r>
              <a:rPr lang="ko-KR" altLang="en-US" dirty="0"/>
              <a:t>탐욕 정책발전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다음에 준비할 내용</a:t>
            </a:r>
          </a:p>
        </p:txBody>
      </p:sp>
    </p:spTree>
    <p:extLst>
      <p:ext uri="{BB962C8B-B14F-4D97-AF65-F5344CB8AC3E}">
        <p14:creationId xmlns:p14="http://schemas.microsoft.com/office/powerpoint/2010/main" val="259729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MDP (Markov Decision Process)</a:t>
            </a:r>
          </a:p>
          <a:p>
            <a:pPr lvl="1"/>
            <a:r>
              <a:rPr lang="ko-KR" altLang="en-US" sz="2000" dirty="0"/>
              <a:t>순차적 행동 결정문제</a:t>
            </a:r>
            <a:r>
              <a:rPr lang="en-US" altLang="ko-KR" sz="1800" dirty="0"/>
              <a:t>(</a:t>
            </a:r>
            <a:r>
              <a:rPr lang="ko-KR" altLang="en-US" sz="1800" dirty="0"/>
              <a:t>강화학습</a:t>
            </a:r>
            <a:r>
              <a:rPr lang="en-US" altLang="ko-KR" sz="1800" dirty="0"/>
              <a:t>)</a:t>
            </a:r>
            <a:r>
              <a:rPr lang="ko-KR" altLang="en-US" sz="2000" dirty="0"/>
              <a:t>를 수학적으로 정의한 것</a:t>
            </a:r>
            <a:endParaRPr lang="en-US" altLang="ko-KR" sz="2000" dirty="0"/>
          </a:p>
          <a:p>
            <a:pPr lvl="1"/>
            <a:r>
              <a:rPr lang="ko-KR" altLang="en-US" sz="2000" dirty="0"/>
              <a:t>상태</a:t>
            </a:r>
            <a:r>
              <a:rPr lang="en-US" altLang="ko-KR" sz="2000" dirty="0"/>
              <a:t>, </a:t>
            </a:r>
            <a:r>
              <a:rPr lang="ko-KR" altLang="en-US" sz="2000" dirty="0"/>
              <a:t>행동</a:t>
            </a:r>
            <a:r>
              <a:rPr lang="en-US" altLang="ko-KR" sz="2000" dirty="0"/>
              <a:t>, </a:t>
            </a:r>
            <a:r>
              <a:rPr lang="ko-KR" altLang="en-US" sz="2000" dirty="0"/>
              <a:t>보상</a:t>
            </a:r>
            <a:r>
              <a:rPr lang="en-US" altLang="ko-KR" sz="2000" dirty="0"/>
              <a:t>, </a:t>
            </a:r>
            <a:r>
              <a:rPr lang="ko-KR" altLang="en-US" sz="2000" dirty="0"/>
              <a:t>상태변환확률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감가율</a:t>
            </a:r>
            <a:r>
              <a:rPr lang="en-US" altLang="ko-KR" sz="2000" dirty="0"/>
              <a:t>, </a:t>
            </a:r>
            <a:r>
              <a:rPr lang="ko-KR" altLang="en-US" sz="2000" dirty="0"/>
              <a:t>정책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가치함수 </a:t>
            </a:r>
            <a:r>
              <a:rPr lang="en-US" altLang="ko-KR" dirty="0"/>
              <a:t>(Value Function)</a:t>
            </a:r>
          </a:p>
          <a:p>
            <a:pPr lvl="1"/>
            <a:r>
              <a:rPr lang="ko-KR" altLang="en-US" sz="2000" dirty="0"/>
              <a:t>에이전트가 어떤 정책이 더 좋은 정책인지 판단하는 기준</a:t>
            </a:r>
            <a:endParaRPr lang="en-US" altLang="ko-KR" sz="2000" dirty="0"/>
          </a:p>
          <a:p>
            <a:pPr lvl="1"/>
            <a:r>
              <a:rPr lang="ko-KR" altLang="en-US" sz="2000" dirty="0"/>
              <a:t>현재 상태로부터 정책을 따라갈 시</a:t>
            </a:r>
            <a:r>
              <a:rPr lang="en-US" altLang="ko-KR" sz="2000" dirty="0"/>
              <a:t>, </a:t>
            </a:r>
            <a:r>
              <a:rPr lang="ko-KR" altLang="en-US" sz="2000" dirty="0"/>
              <a:t>받을 것으로 예상되는 보상의 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세미나</a:t>
            </a:r>
          </a:p>
        </p:txBody>
      </p:sp>
      <p:pic>
        <p:nvPicPr>
          <p:cNvPr id="4" name="_x198078136" descr="EMB00002f9c3a69">
            <a:extLst>
              <a:ext uri="{FF2B5EF4-FFF2-40B4-BE49-F238E27FC236}">
                <a16:creationId xmlns:a16="http://schemas.microsoft.com/office/drawing/2014/main" id="{BCF3F282-1A93-451E-8736-C6FA896A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09120"/>
            <a:ext cx="5040560" cy="4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 </a:t>
            </a:r>
            <a:r>
              <a:rPr lang="en-US" altLang="ko-KR" sz="2400" dirty="0"/>
              <a:t>(Bellman expectation equation)</a:t>
            </a:r>
          </a:p>
          <a:p>
            <a:pPr lvl="1"/>
            <a:r>
              <a:rPr lang="ko-KR" altLang="en-US" sz="2000" dirty="0"/>
              <a:t>현재 상태의 가치함수와 다음 상태의 가치함수 사이의 관계를 나타내는 방정식</a:t>
            </a:r>
            <a:endParaRPr lang="en-US" altLang="ko-KR" sz="2000" dirty="0"/>
          </a:p>
          <a:p>
            <a:pPr lvl="1"/>
            <a:r>
              <a:rPr lang="ko-KR" altLang="en-US" sz="2000" dirty="0"/>
              <a:t>강화학습은 이 방정식을 어찌 </a:t>
            </a:r>
            <a:r>
              <a:rPr lang="ko-KR" altLang="en-US" sz="2000" dirty="0" err="1"/>
              <a:t>풀어가느냐에</a:t>
            </a:r>
            <a:r>
              <a:rPr lang="ko-KR" altLang="en-US" sz="2000" dirty="0"/>
              <a:t> 대한 내용을 다룸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ko-KR" altLang="en-US" dirty="0"/>
              <a:t>가치함수 </a:t>
            </a:r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  <a:endParaRPr lang="en-US" altLang="ko-KR" dirty="0"/>
          </a:p>
          <a:p>
            <a:endParaRPr lang="en-US" altLang="ko-KR" dirty="0"/>
          </a:p>
          <a:p>
            <a:pPr lvl="2"/>
            <a:r>
              <a:rPr lang="ko-KR" altLang="en-US" dirty="0"/>
              <a:t>상태 </a:t>
            </a:r>
            <a:r>
              <a:rPr lang="en-US" altLang="ko-KR" dirty="0"/>
              <a:t>s</a:t>
            </a:r>
            <a:r>
              <a:rPr lang="ko-KR" altLang="en-US" dirty="0"/>
              <a:t>일 시</a:t>
            </a:r>
            <a:r>
              <a:rPr lang="en-US" altLang="ko-KR" dirty="0"/>
              <a:t>, </a:t>
            </a:r>
            <a:r>
              <a:rPr lang="ko-KR" altLang="en-US" dirty="0"/>
              <a:t>앞으로 받을 보상의 합에 대한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큐함수</a:t>
            </a:r>
            <a:r>
              <a:rPr lang="ko-KR" altLang="en-US" dirty="0"/>
              <a:t> </a:t>
            </a:r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pic>
        <p:nvPicPr>
          <p:cNvPr id="1027" name="_x198078136" descr="EMB00002f9c3a69">
            <a:extLst>
              <a:ext uri="{FF2B5EF4-FFF2-40B4-BE49-F238E27FC236}">
                <a16:creationId xmlns:a16="http://schemas.microsoft.com/office/drawing/2014/main" id="{304D41A3-02BB-4F46-99CC-451FDE98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6" y="3573016"/>
            <a:ext cx="5040560" cy="4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BC90A6-F0F8-4E5C-B72D-95183AE8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88" y="5398003"/>
            <a:ext cx="6270447" cy="4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방정식의 방식</a:t>
            </a:r>
            <a:endParaRPr lang="en-US" altLang="ko-KR" dirty="0"/>
          </a:p>
          <a:p>
            <a:pPr lvl="1"/>
            <a:r>
              <a:rPr lang="ko-KR" altLang="en-US" sz="2000" dirty="0"/>
              <a:t>가치함수에서 </a:t>
            </a:r>
            <a:r>
              <a:rPr lang="ko-KR" altLang="en-US" sz="2000" dirty="0" err="1"/>
              <a:t>기댓값을</a:t>
            </a:r>
            <a:r>
              <a:rPr lang="ko-KR" altLang="en-US" sz="2000" dirty="0"/>
              <a:t> 계산하기 위해서 앞으로 받을 모든 보상에 대해 고려하여야 함</a:t>
            </a:r>
            <a:endParaRPr lang="en-US" altLang="ko-KR" sz="2000" dirty="0"/>
          </a:p>
          <a:p>
            <a:pPr lvl="1"/>
            <a:r>
              <a:rPr lang="ko-KR" altLang="en-US" sz="2000" dirty="0"/>
              <a:t>물리적으로 어려우므로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계산에서는 반복을 통해 계산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/>
              <a:t>벨만</a:t>
            </a:r>
            <a:r>
              <a:rPr lang="ko-KR" altLang="en-US" sz="2000" dirty="0"/>
              <a:t> 방정식은 두 번째와 같이 루프를 통해 가치함수 값을 업데이트하며 참 </a:t>
            </a:r>
            <a:r>
              <a:rPr lang="ko-KR" altLang="en-US" sz="2000" dirty="0" err="1"/>
              <a:t>가치함수값을</a:t>
            </a:r>
            <a:r>
              <a:rPr lang="ko-KR" altLang="en-US" sz="2000" dirty="0"/>
              <a:t> 찾아냄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2EB90-DCA7-4A9A-988C-1238139A2F8B}"/>
              </a:ext>
            </a:extLst>
          </p:cNvPr>
          <p:cNvSpPr txBox="1"/>
          <p:nvPr/>
        </p:nvSpPr>
        <p:spPr>
          <a:xfrm>
            <a:off x="3161998" y="2736536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1+1+1+ … + 1 = 100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DE90F-2851-4F75-AF0D-F5E7D3108EA5}"/>
              </a:ext>
            </a:extLst>
          </p:cNvPr>
          <p:cNvSpPr/>
          <p:nvPr/>
        </p:nvSpPr>
        <p:spPr>
          <a:xfrm>
            <a:off x="1221869" y="3901697"/>
            <a:ext cx="7205086" cy="936104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X = 0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for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in range(100):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	X = X + 1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2059F-8CA6-4F27-B56E-A8AC048F6C94}"/>
              </a:ext>
            </a:extLst>
          </p:cNvPr>
          <p:cNvSpPr txBox="1"/>
          <p:nvPr/>
        </p:nvSpPr>
        <p:spPr>
          <a:xfrm>
            <a:off x="2339942" y="3229091"/>
            <a:ext cx="446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식 하나로 표현한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100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덧셈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EF59E-4A24-4456-A719-251E5D69D4F3}"/>
              </a:ext>
            </a:extLst>
          </p:cNvPr>
          <p:cNvSpPr txBox="1"/>
          <p:nvPr/>
        </p:nvSpPr>
        <p:spPr>
          <a:xfrm>
            <a:off x="2339942" y="4956409"/>
            <a:ext cx="446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반복을 통한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100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덧셈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91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방정식의 방식</a:t>
            </a:r>
            <a:endParaRPr lang="en-US" altLang="ko-KR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벨만</a:t>
            </a:r>
            <a:r>
              <a:rPr lang="ko-KR" altLang="en-US" sz="2000" dirty="0"/>
              <a:t> 기대 방정식의 식에서 부등호</a:t>
            </a:r>
            <a:r>
              <a:rPr lang="en-US" altLang="ko-KR" sz="2000" dirty="0"/>
              <a:t>( = 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우항을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좌항변수에</a:t>
            </a:r>
            <a:r>
              <a:rPr lang="ko-KR" altLang="en-US" sz="2000" dirty="0"/>
              <a:t> 대입하는 개념으로 사용 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업데이트 하려면 </a:t>
            </a:r>
            <a:r>
              <a:rPr lang="ko-KR" altLang="en-US" sz="2000" dirty="0" err="1"/>
              <a:t>기댓값을</a:t>
            </a:r>
            <a:r>
              <a:rPr lang="ko-KR" altLang="en-US" sz="2000" dirty="0"/>
              <a:t> 계산하여야 함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기댓값은</a:t>
            </a:r>
            <a:r>
              <a:rPr lang="ko-KR" altLang="en-US" sz="2000" dirty="0"/>
              <a:t> 어떤 행동을 할 확률 </a:t>
            </a:r>
            <a:r>
              <a:rPr lang="en-US" altLang="ko-KR" sz="2000" dirty="0"/>
              <a:t>(π : </a:t>
            </a:r>
            <a:r>
              <a:rPr lang="ko-KR" altLang="en-US" sz="2000" dirty="0"/>
              <a:t>정책</a:t>
            </a:r>
            <a:r>
              <a:rPr lang="en-US" altLang="ko-KR" sz="2000" dirty="0"/>
              <a:t>), </a:t>
            </a:r>
            <a:r>
              <a:rPr lang="ko-KR" altLang="en-US" sz="2000" dirty="0"/>
              <a:t>행동 시에 어떤 상태로 가는 확률 </a:t>
            </a:r>
            <a:r>
              <a:rPr lang="en-US" altLang="ko-KR" sz="2000" dirty="0"/>
              <a:t>(P : </a:t>
            </a:r>
            <a:r>
              <a:rPr lang="ko-KR" altLang="en-US" sz="2000" dirty="0"/>
              <a:t>상태변환확률</a:t>
            </a:r>
            <a:r>
              <a:rPr lang="en-US" altLang="ko-KR" sz="2000" dirty="0"/>
              <a:t>)</a:t>
            </a:r>
            <a:r>
              <a:rPr lang="ko-KR" altLang="en-US" sz="2000" dirty="0"/>
              <a:t>을 포함함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2059F-8CA6-4F27-B56E-A8AC048F6C94}"/>
              </a:ext>
            </a:extLst>
          </p:cNvPr>
          <p:cNvSpPr txBox="1"/>
          <p:nvPr/>
        </p:nvSpPr>
        <p:spPr>
          <a:xfrm>
            <a:off x="2052198" y="4191250"/>
            <a:ext cx="55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현재 가치함수 값을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우항의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값으로 업데이트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" name="_x198078136" descr="EMB00002f9c3a69">
            <a:extLst>
              <a:ext uri="{FF2B5EF4-FFF2-40B4-BE49-F238E27FC236}">
                <a16:creationId xmlns:a16="http://schemas.microsoft.com/office/drawing/2014/main" id="{FE0EB848-FC03-4023-8F4F-ECF496E8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31" y="2560833"/>
            <a:ext cx="5040560" cy="4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EEAF8D-4C7A-4EBD-A867-0A7145E9C8A8}"/>
              </a:ext>
            </a:extLst>
          </p:cNvPr>
          <p:cNvSpPr/>
          <p:nvPr/>
        </p:nvSpPr>
        <p:spPr>
          <a:xfrm>
            <a:off x="3473951" y="2542904"/>
            <a:ext cx="3852811" cy="463253"/>
          </a:xfrm>
          <a:prstGeom prst="rect">
            <a:avLst/>
          </a:prstGeom>
          <a:solidFill>
            <a:srgbClr val="FF0000">
              <a:alpha val="1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E842734-E9E0-405A-A281-DFDE1A3E3AE5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5400000">
            <a:off x="4068209" y="1674009"/>
            <a:ext cx="12700" cy="2664297"/>
          </a:xfrm>
          <a:prstGeom prst="bentConnector3">
            <a:avLst>
              <a:gd name="adj1" fmla="val 4296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C9B42-064A-441A-89D5-85B691FE0739}"/>
              </a:ext>
            </a:extLst>
          </p:cNvPr>
          <p:cNvSpPr/>
          <p:nvPr/>
        </p:nvSpPr>
        <p:spPr>
          <a:xfrm>
            <a:off x="2484032" y="2792459"/>
            <a:ext cx="504056" cy="21369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73E5BC-33ED-493C-8201-F852ACFF1A63}"/>
              </a:ext>
            </a:extLst>
          </p:cNvPr>
          <p:cNvSpPr txBox="1"/>
          <p:nvPr/>
        </p:nvSpPr>
        <p:spPr>
          <a:xfrm>
            <a:off x="3359106" y="3607272"/>
            <a:ext cx="14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여러번</a:t>
            </a:r>
            <a:r>
              <a:rPr lang="ko-KR" altLang="en-US" sz="18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반복</a:t>
            </a:r>
          </a:p>
        </p:txBody>
      </p:sp>
    </p:spTree>
    <p:extLst>
      <p:ext uri="{BB962C8B-B14F-4D97-AF65-F5344CB8AC3E}">
        <p14:creationId xmlns:p14="http://schemas.microsoft.com/office/powerpoint/2010/main" val="154081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방정식의 방식</a:t>
            </a:r>
            <a:endParaRPr lang="en-US" altLang="ko-KR" dirty="0"/>
          </a:p>
          <a:p>
            <a:pPr lvl="1"/>
            <a:r>
              <a:rPr lang="ko-KR" altLang="en-US" sz="2000" dirty="0" err="1"/>
              <a:t>기댓값은</a:t>
            </a:r>
            <a:r>
              <a:rPr lang="ko-KR" altLang="en-US" sz="2000" dirty="0"/>
              <a:t> 어떤 행동을 할 확률 </a:t>
            </a:r>
            <a:r>
              <a:rPr lang="en-US" altLang="ko-KR" sz="2000" dirty="0"/>
              <a:t>(π : </a:t>
            </a:r>
            <a:r>
              <a:rPr lang="ko-KR" altLang="en-US" sz="2000" dirty="0"/>
              <a:t>정책</a:t>
            </a:r>
            <a:r>
              <a:rPr lang="en-US" altLang="ko-KR" sz="2000" dirty="0"/>
              <a:t>), </a:t>
            </a:r>
            <a:r>
              <a:rPr lang="ko-KR" altLang="en-US" sz="2000" dirty="0"/>
              <a:t>행동 시에 어떤 상태로 가는 확률 </a:t>
            </a:r>
            <a:r>
              <a:rPr lang="en-US" altLang="ko-KR" sz="2000" dirty="0"/>
              <a:t>(P : </a:t>
            </a:r>
            <a:r>
              <a:rPr lang="ko-KR" altLang="en-US" sz="2000" dirty="0"/>
              <a:t>상태변환확률</a:t>
            </a:r>
            <a:r>
              <a:rPr lang="en-US" altLang="ko-KR" sz="2000" dirty="0"/>
              <a:t>)</a:t>
            </a:r>
            <a:r>
              <a:rPr lang="ko-KR" altLang="en-US" sz="2000" dirty="0"/>
              <a:t>을 포함함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2059F-8CA6-4F27-B56E-A8AC048F6C94}"/>
              </a:ext>
            </a:extLst>
          </p:cNvPr>
          <p:cNvSpPr txBox="1"/>
          <p:nvPr/>
        </p:nvSpPr>
        <p:spPr>
          <a:xfrm>
            <a:off x="2052199" y="3244334"/>
            <a:ext cx="55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계산 가능한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벨만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방정식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C9B42-064A-441A-89D5-85B691FE0739}"/>
              </a:ext>
            </a:extLst>
          </p:cNvPr>
          <p:cNvSpPr/>
          <p:nvPr/>
        </p:nvSpPr>
        <p:spPr>
          <a:xfrm>
            <a:off x="2484032" y="2792459"/>
            <a:ext cx="504056" cy="21369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58BF65-76EC-4B38-8209-0DD46DCC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44" y="3912276"/>
            <a:ext cx="4909884" cy="8249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6EFB22-ADE0-4C2A-A8B1-CA5FC6C7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51515"/>
            <a:ext cx="5858565" cy="698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CFA33-F28E-498F-BCEA-BDF168A0B285}"/>
              </a:ext>
            </a:extLst>
          </p:cNvPr>
          <p:cNvSpPr txBox="1"/>
          <p:nvPr/>
        </p:nvSpPr>
        <p:spPr>
          <a:xfrm>
            <a:off x="2052199" y="4784467"/>
            <a:ext cx="55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위의 식에서 상태변환확률이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인경우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21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sz="2000" u="sng" dirty="0"/>
              <a:t>상태 변환확률이 모든 </a:t>
            </a:r>
            <a:r>
              <a:rPr lang="en-US" altLang="ko-KR" sz="2000" u="sng" dirty="0"/>
              <a:t>s, a</a:t>
            </a:r>
            <a:r>
              <a:rPr lang="ko-KR" altLang="en-US" sz="2000" u="sng" dirty="0"/>
              <a:t>에 대해 </a:t>
            </a:r>
            <a:r>
              <a:rPr lang="en-US" altLang="ko-KR" sz="2000" u="sng" dirty="0"/>
              <a:t>1</a:t>
            </a:r>
            <a:r>
              <a:rPr lang="ko-KR" altLang="en-US" sz="2000" dirty="0"/>
              <a:t>이라고 가정한 그리드 월드 </a:t>
            </a:r>
            <a:r>
              <a:rPr lang="en-US" altLang="ko-KR" sz="2000" dirty="0"/>
              <a:t>,</a:t>
            </a:r>
            <a:r>
              <a:rPr lang="ko-KR" altLang="en-US" sz="2000" dirty="0"/>
              <a:t> 가치함수는 상태가치함수</a:t>
            </a:r>
            <a:endParaRPr lang="en-US" altLang="ko-KR" sz="2000" dirty="0"/>
          </a:p>
          <a:p>
            <a:pPr lvl="1"/>
            <a:r>
              <a:rPr lang="ko-KR" altLang="en-US" sz="2000" dirty="0"/>
              <a:t>행동 </a:t>
            </a:r>
            <a:r>
              <a:rPr lang="en-US" altLang="ko-KR" sz="2000" dirty="0"/>
              <a:t>A = {</a:t>
            </a:r>
            <a:r>
              <a:rPr lang="ko-KR" altLang="en-US" sz="2000" dirty="0"/>
              <a:t>상</a:t>
            </a:r>
            <a:r>
              <a:rPr lang="en-US" altLang="ko-KR" sz="2000" dirty="0"/>
              <a:t>,</a:t>
            </a:r>
            <a:r>
              <a:rPr lang="ko-KR" altLang="en-US" sz="2000" dirty="0"/>
              <a:t>하</a:t>
            </a:r>
            <a:r>
              <a:rPr lang="en-US" altLang="ko-KR" sz="2000" dirty="0"/>
              <a:t>,</a:t>
            </a:r>
            <a:r>
              <a:rPr lang="ko-KR" altLang="en-US" sz="2000" dirty="0"/>
              <a:t>좌</a:t>
            </a:r>
            <a:r>
              <a:rPr lang="en-US" altLang="ko-KR" sz="2000" dirty="0"/>
              <a:t>,</a:t>
            </a:r>
            <a:r>
              <a:rPr lang="ko-KR" altLang="en-US" sz="2000" dirty="0"/>
              <a:t>우</a:t>
            </a:r>
            <a:r>
              <a:rPr lang="en-US" altLang="ko-KR" sz="2000" dirty="0"/>
              <a:t>} </a:t>
            </a:r>
          </a:p>
          <a:p>
            <a:pPr lvl="1"/>
            <a:r>
              <a:rPr lang="ko-KR" altLang="en-US" sz="2000" dirty="0" err="1"/>
              <a:t>감가율</a:t>
            </a:r>
            <a:r>
              <a:rPr lang="ko-KR" altLang="en-US" sz="2000" dirty="0"/>
              <a:t> </a:t>
            </a:r>
            <a:r>
              <a:rPr lang="en-US" altLang="ko-KR" sz="2000" dirty="0"/>
              <a:t>γ = 0.9</a:t>
            </a:r>
          </a:p>
          <a:p>
            <a:pPr lvl="1"/>
            <a:r>
              <a:rPr lang="ko-KR" altLang="en-US" sz="2000" dirty="0"/>
              <a:t>오른쪽으로 행동 시 보상 </a:t>
            </a:r>
            <a:r>
              <a:rPr lang="en-US" altLang="ko-KR" sz="2000" dirty="0"/>
              <a:t>1</a:t>
            </a:r>
          </a:p>
          <a:p>
            <a:pPr lvl="1"/>
            <a:r>
              <a:rPr lang="ko-KR" altLang="en-US" sz="2000" dirty="0"/>
              <a:t>현재 상태      </a:t>
            </a:r>
            <a:r>
              <a:rPr lang="en-US" altLang="ko-KR" sz="2000" dirty="0"/>
              <a:t>= 0</a:t>
            </a:r>
          </a:p>
          <a:p>
            <a:pPr lvl="1"/>
            <a:r>
              <a:rPr lang="ko-KR" altLang="en-US" sz="2000" dirty="0"/>
              <a:t>에이전트 초기정책</a:t>
            </a:r>
            <a:endParaRPr lang="en-US" altLang="ko-KR" sz="2000" dirty="0"/>
          </a:p>
          <a:p>
            <a:pPr lvl="2"/>
            <a:r>
              <a:rPr lang="ko-KR" altLang="en-US" sz="1800" dirty="0"/>
              <a:t>무작위로</a:t>
            </a:r>
            <a:r>
              <a:rPr lang="en-US" altLang="ko-KR" sz="1800" dirty="0"/>
              <a:t>,</a:t>
            </a:r>
            <a:r>
              <a:rPr lang="ko-KR" altLang="en-US" sz="1800" dirty="0"/>
              <a:t> 각각 </a:t>
            </a:r>
            <a:r>
              <a:rPr lang="en-US" altLang="ko-KR" sz="1800" dirty="0"/>
              <a:t>25%</a:t>
            </a:r>
            <a:r>
              <a:rPr lang="ko-KR" altLang="en-US" sz="1800" dirty="0"/>
              <a:t>확률로 선택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/>
              <a:t>해당 </a:t>
            </a:r>
            <a:r>
              <a:rPr lang="ko-KR" altLang="en-US" sz="2000" dirty="0" err="1"/>
              <a:t>벨만</a:t>
            </a:r>
            <a:r>
              <a:rPr lang="ko-KR" altLang="en-US" sz="2000" dirty="0"/>
              <a:t> 기대 방정식을 통해 가치함수 업데이트 시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수식을 사용함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A1F5-3E6C-4096-AB52-157DF7D6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42806"/>
              </p:ext>
            </p:extLst>
          </p:nvPr>
        </p:nvGraphicFramePr>
        <p:xfrm>
          <a:off x="5940152" y="2033318"/>
          <a:ext cx="2579565" cy="2436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855">
                  <a:extLst>
                    <a:ext uri="{9D8B030D-6E8A-4147-A177-3AD203B41FA5}">
                      <a16:colId xmlns:a16="http://schemas.microsoft.com/office/drawing/2014/main" val="972035297"/>
                    </a:ext>
                  </a:extLst>
                </a:gridCol>
                <a:gridCol w="859855">
                  <a:extLst>
                    <a:ext uri="{9D8B030D-6E8A-4147-A177-3AD203B41FA5}">
                      <a16:colId xmlns:a16="http://schemas.microsoft.com/office/drawing/2014/main" val="1734092818"/>
                    </a:ext>
                  </a:extLst>
                </a:gridCol>
                <a:gridCol w="859855">
                  <a:extLst>
                    <a:ext uri="{9D8B030D-6E8A-4147-A177-3AD203B41FA5}">
                      <a16:colId xmlns:a16="http://schemas.microsoft.com/office/drawing/2014/main" val="1802588171"/>
                    </a:ext>
                  </a:extLst>
                </a:gridCol>
              </a:tblGrid>
              <a:tr h="8122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40803"/>
                  </a:ext>
                </a:extLst>
              </a:tr>
              <a:tr h="8122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394748"/>
                  </a:ext>
                </a:extLst>
              </a:tr>
              <a:tr h="8122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711023"/>
                  </a:ext>
                </a:extLst>
              </a:tr>
            </a:tbl>
          </a:graphicData>
        </a:graphic>
      </p:graphicFrame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3CBCA0BB-B109-49A3-AF5A-D0C044FA5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179" y="3021849"/>
            <a:ext cx="503510" cy="50351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16B052-C21C-4D61-A3E8-05C4BF81BAE3}"/>
              </a:ext>
            </a:extLst>
          </p:cNvPr>
          <p:cNvCxnSpPr>
            <a:cxnSpLocks/>
          </p:cNvCxnSpPr>
          <p:nvPr/>
        </p:nvCxnSpPr>
        <p:spPr>
          <a:xfrm>
            <a:off x="7517684" y="3212644"/>
            <a:ext cx="36005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C8AE30-0925-4CDF-842C-42A51A4303C3}"/>
              </a:ext>
            </a:extLst>
          </p:cNvPr>
          <p:cNvCxnSpPr>
            <a:cxnSpLocks/>
          </p:cNvCxnSpPr>
          <p:nvPr/>
        </p:nvCxnSpPr>
        <p:spPr>
          <a:xfrm flipH="1">
            <a:off x="6582125" y="3212644"/>
            <a:ext cx="36005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075D2C-9FBB-41D5-95BE-7876370EBE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0372" y="3741384"/>
            <a:ext cx="36005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DC5A0A-4D8A-401C-B872-441322460C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0374" y="2805824"/>
            <a:ext cx="36005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B3AAE4-F02E-46E3-8DD9-497089173A23}"/>
              </a:ext>
            </a:extLst>
          </p:cNvPr>
          <p:cNvSpPr txBox="1"/>
          <p:nvPr/>
        </p:nvSpPr>
        <p:spPr>
          <a:xfrm>
            <a:off x="7051124" y="2196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E5019-9AF5-4B88-A5E3-45DCB95A2E71}"/>
              </a:ext>
            </a:extLst>
          </p:cNvPr>
          <p:cNvSpPr txBox="1"/>
          <p:nvPr/>
        </p:nvSpPr>
        <p:spPr>
          <a:xfrm>
            <a:off x="6192154" y="2981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A1CFD-2A41-42B7-A663-1A0E9CAFC264}"/>
              </a:ext>
            </a:extLst>
          </p:cNvPr>
          <p:cNvSpPr txBox="1"/>
          <p:nvPr/>
        </p:nvSpPr>
        <p:spPr>
          <a:xfrm>
            <a:off x="6948297" y="3854677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15D7A-C9AD-463C-8F4F-656A73DEAE7E}"/>
              </a:ext>
            </a:extLst>
          </p:cNvPr>
          <p:cNvSpPr txBox="1"/>
          <p:nvPr/>
        </p:nvSpPr>
        <p:spPr>
          <a:xfrm>
            <a:off x="7910099" y="2981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9A0199-E4EC-4EBA-A282-8F1D5CE41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326" y="5700909"/>
            <a:ext cx="4776608" cy="787353"/>
          </a:xfrm>
          <a:prstGeom prst="rect">
            <a:avLst/>
          </a:prstGeom>
        </p:spPr>
      </p:pic>
      <p:pic>
        <p:nvPicPr>
          <p:cNvPr id="27" name="그래픽 26" descr="달리기">
            <a:extLst>
              <a:ext uri="{FF2B5EF4-FFF2-40B4-BE49-F238E27FC236}">
                <a16:creationId xmlns:a16="http://schemas.microsoft.com/office/drawing/2014/main" id="{F3275D9C-ADDD-4E0A-9097-E09EC7D57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89" y="3369184"/>
            <a:ext cx="322735" cy="3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sz="2000" dirty="0"/>
              <a:t>다음 수식의 해석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1800" dirty="0"/>
              <a:t>1) </a:t>
            </a:r>
            <a:r>
              <a:rPr lang="ko-KR" altLang="en-US" sz="1800" dirty="0"/>
              <a:t>각 행동에 대해 그 행동을 할 확률</a:t>
            </a:r>
            <a:br>
              <a:rPr lang="en-US" altLang="ko-KR" sz="1800" dirty="0"/>
            </a:br>
            <a:r>
              <a:rPr lang="en-US" altLang="ko-KR" sz="1800" dirty="0"/>
              <a:t>	2) </a:t>
            </a:r>
            <a:r>
              <a:rPr lang="ko-KR" altLang="en-US" sz="1800" dirty="0"/>
              <a:t>각 행동을 했을 때의 보상</a:t>
            </a:r>
            <a:br>
              <a:rPr lang="en-US" altLang="ko-KR" sz="1800" dirty="0"/>
            </a:br>
            <a:r>
              <a:rPr lang="en-US" altLang="ko-KR" sz="1800" dirty="0"/>
              <a:t>	3)</a:t>
            </a:r>
            <a:r>
              <a:rPr lang="ko-KR" altLang="en-US" sz="1800" dirty="0"/>
              <a:t> 다음 상태의 가치함수 </a:t>
            </a:r>
            <a:r>
              <a:rPr lang="en-US" altLang="ko-KR" sz="1800" dirty="0"/>
              <a:t>( 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감가율</a:t>
            </a:r>
            <a:r>
              <a:rPr lang="ko-KR" altLang="en-US" sz="1800" dirty="0"/>
              <a:t> </a:t>
            </a:r>
            <a:r>
              <a:rPr lang="en-US" altLang="ko-KR" sz="1800" dirty="0"/>
              <a:t>(γ= 0.9</a:t>
            </a:r>
            <a:r>
              <a:rPr lang="ko-KR" altLang="en-US" sz="1800" dirty="0"/>
              <a:t> 곱셈 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상태에서 얻을 수 있는 보상의 </a:t>
            </a:r>
            <a:r>
              <a:rPr lang="ko-KR" altLang="en-US" sz="2000" dirty="0" err="1"/>
              <a:t>기댓값은</a:t>
            </a:r>
            <a:r>
              <a:rPr lang="ko-KR" altLang="en-US" sz="2000" dirty="0"/>
              <a:t> 아래와 같음</a:t>
            </a:r>
            <a:endParaRPr lang="en-US" altLang="ko-KR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 계산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9A0199-E4EC-4EBA-A282-8F1D5CE4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80" y="1916832"/>
            <a:ext cx="4176464" cy="68842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0B05CD0-69A6-4CD6-B961-CD9D770F2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19000"/>
              </p:ext>
            </p:extLst>
          </p:nvPr>
        </p:nvGraphicFramePr>
        <p:xfrm>
          <a:off x="1474565" y="4466192"/>
          <a:ext cx="6840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70">
                  <a:extLst>
                    <a:ext uri="{9D8B030D-6E8A-4147-A177-3AD203B41FA5}">
                      <a16:colId xmlns:a16="http://schemas.microsoft.com/office/drawing/2014/main" val="1723397575"/>
                    </a:ext>
                  </a:extLst>
                </a:gridCol>
                <a:gridCol w="5790290">
                  <a:extLst>
                    <a:ext uri="{9D8B030D-6E8A-4147-A177-3AD203B41FA5}">
                      <a16:colId xmlns:a16="http://schemas.microsoft.com/office/drawing/2014/main" val="108615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0.25 * (0 + 0.9 * 0) = 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07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0.25 * (0 + 0.9 * 0.5) = 0.1125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59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0.25 * (0 + 0.9 * 1) = 0.225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1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0.25 * (1 + 0.9 * 0) = 0.25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2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총합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기댓값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(s) = 0 + 0.1125 + 0.225 + 0.25 = 0.5875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15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1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다음 수식의 해석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1800" dirty="0">
                <a:solidFill>
                  <a:schemeClr val="bg1"/>
                </a:solidFill>
              </a:rPr>
              <a:t>1) </a:t>
            </a:r>
            <a:r>
              <a:rPr lang="ko-KR" altLang="en-US" sz="1800" dirty="0">
                <a:solidFill>
                  <a:schemeClr val="bg1"/>
                </a:solidFill>
              </a:rPr>
              <a:t>각 행동에 대해 그 행동을 할 확률</a:t>
            </a: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각 행동을 했을 때의 보상</a:t>
            </a: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	3)</a:t>
            </a:r>
            <a:r>
              <a:rPr lang="ko-KR" altLang="en-US" sz="1800" dirty="0">
                <a:solidFill>
                  <a:schemeClr val="bg1"/>
                </a:solidFill>
              </a:rPr>
              <a:t> 다음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상태에서 얻을 수 있는 보상의 </a:t>
            </a:r>
            <a:r>
              <a:rPr lang="ko-KR" altLang="en-US" sz="2000" dirty="0" err="1"/>
              <a:t>기댓값은</a:t>
            </a:r>
            <a:r>
              <a:rPr lang="ko-KR" altLang="en-US" sz="2000" dirty="0"/>
              <a:t> 아래와 같음</a:t>
            </a:r>
            <a:endParaRPr lang="en-US" altLang="ko-KR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 계산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0B05CD0-69A6-4CD6-B961-CD9D770F2F0D}"/>
              </a:ext>
            </a:extLst>
          </p:cNvPr>
          <p:cNvGraphicFramePr>
            <a:graphicFrameLocks noGrp="1"/>
          </p:cNvGraphicFramePr>
          <p:nvPr/>
        </p:nvGraphicFramePr>
        <p:xfrm>
          <a:off x="1474565" y="4466192"/>
          <a:ext cx="6840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70">
                  <a:extLst>
                    <a:ext uri="{9D8B030D-6E8A-4147-A177-3AD203B41FA5}">
                      <a16:colId xmlns:a16="http://schemas.microsoft.com/office/drawing/2014/main" val="1723397575"/>
                    </a:ext>
                  </a:extLst>
                </a:gridCol>
                <a:gridCol w="5790290">
                  <a:extLst>
                    <a:ext uri="{9D8B030D-6E8A-4147-A177-3AD203B41FA5}">
                      <a16:colId xmlns:a16="http://schemas.microsoft.com/office/drawing/2014/main" val="108615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0.25 * (0 + 0.9 * 0) = 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07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0.25 * (0 + 0.9 * 0.5) = 0.1125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59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0.25 * (0 + 0.9 * 1) = 0.225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1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0.25 * (1 + 0.9 * 0) = 0.25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2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총합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기댓값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(s) = 0 + 0.1125 + 0.225 + 0.25 = 0.5875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15245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940FB3-ECB5-42B2-98E1-23893E984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95898"/>
              </p:ext>
            </p:extLst>
          </p:nvPr>
        </p:nvGraphicFramePr>
        <p:xfrm>
          <a:off x="1850698" y="1796006"/>
          <a:ext cx="2082873" cy="19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91">
                  <a:extLst>
                    <a:ext uri="{9D8B030D-6E8A-4147-A177-3AD203B41FA5}">
                      <a16:colId xmlns:a16="http://schemas.microsoft.com/office/drawing/2014/main" val="972035297"/>
                    </a:ext>
                  </a:extLst>
                </a:gridCol>
                <a:gridCol w="694291">
                  <a:extLst>
                    <a:ext uri="{9D8B030D-6E8A-4147-A177-3AD203B41FA5}">
                      <a16:colId xmlns:a16="http://schemas.microsoft.com/office/drawing/2014/main" val="1734092818"/>
                    </a:ext>
                  </a:extLst>
                </a:gridCol>
                <a:gridCol w="694291">
                  <a:extLst>
                    <a:ext uri="{9D8B030D-6E8A-4147-A177-3AD203B41FA5}">
                      <a16:colId xmlns:a16="http://schemas.microsoft.com/office/drawing/2014/main" val="1802588171"/>
                    </a:ext>
                  </a:extLst>
                </a:gridCol>
              </a:tblGrid>
              <a:tr h="655849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40803"/>
                  </a:ext>
                </a:extLst>
              </a:tr>
              <a:tr h="655849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394748"/>
                  </a:ext>
                </a:extLst>
              </a:tr>
              <a:tr h="655849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833" marR="73833" marT="36916" marB="369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711023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B0AB33-9EEF-47C4-BBE1-DBBBA467B58C}"/>
              </a:ext>
            </a:extLst>
          </p:cNvPr>
          <p:cNvGrpSpPr/>
          <p:nvPr/>
        </p:nvGrpSpPr>
        <p:grpSpPr>
          <a:xfrm>
            <a:off x="1979712" y="1848979"/>
            <a:ext cx="1800466" cy="1820748"/>
            <a:chOff x="3743882" y="1336983"/>
            <a:chExt cx="2056499" cy="2079665"/>
          </a:xfrm>
        </p:grpSpPr>
        <p:pic>
          <p:nvPicPr>
            <p:cNvPr id="7" name="그래픽 6" descr="달리기">
              <a:extLst>
                <a:ext uri="{FF2B5EF4-FFF2-40B4-BE49-F238E27FC236}">
                  <a16:creationId xmlns:a16="http://schemas.microsoft.com/office/drawing/2014/main" id="{B1EC6AF4-1B33-4CA2-A466-2667E9C8E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29907" y="2161968"/>
              <a:ext cx="503510" cy="503510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597C224-4186-4565-9582-FECEDFABCC61}"/>
                </a:ext>
              </a:extLst>
            </p:cNvPr>
            <p:cNvCxnSpPr>
              <a:cxnSpLocks/>
            </p:cNvCxnSpPr>
            <p:nvPr/>
          </p:nvCxnSpPr>
          <p:spPr>
            <a:xfrm>
              <a:off x="5069412" y="2352763"/>
              <a:ext cx="36005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4047274-DB5B-4208-BE60-D938095B3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3853" y="2352763"/>
              <a:ext cx="36005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103E045-93F8-4073-BEF0-4C547E0046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92100" y="2881503"/>
              <a:ext cx="36005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D8E0E8C-9825-4526-881D-EDD52420FA1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92102" y="1945943"/>
              <a:ext cx="36005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8080C5-1531-4931-A82B-7CE7D5F28DC7}"/>
                </a:ext>
              </a:extLst>
            </p:cNvPr>
            <p:cNvSpPr txBox="1"/>
            <p:nvPr/>
          </p:nvSpPr>
          <p:spPr>
            <a:xfrm>
              <a:off x="4602852" y="1336983"/>
              <a:ext cx="338554" cy="421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0</a:t>
              </a:r>
              <a:endParaRPr lang="ko-KR" altLang="en-US" sz="1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E1B68-B461-408F-9342-873C3E2F54FA}"/>
                </a:ext>
              </a:extLst>
            </p:cNvPr>
            <p:cNvSpPr txBox="1"/>
            <p:nvPr/>
          </p:nvSpPr>
          <p:spPr>
            <a:xfrm>
              <a:off x="3743882" y="2121930"/>
              <a:ext cx="338554" cy="421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1</a:t>
              </a:r>
              <a:endParaRPr lang="ko-KR" altLang="en-US" sz="1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35322C-5579-4A66-AF80-46E492566A7E}"/>
                </a:ext>
              </a:extLst>
            </p:cNvPr>
            <p:cNvSpPr txBox="1"/>
            <p:nvPr/>
          </p:nvSpPr>
          <p:spPr>
            <a:xfrm>
              <a:off x="4500025" y="2994796"/>
              <a:ext cx="569387" cy="421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0.5</a:t>
              </a:r>
              <a:endParaRPr lang="ko-KR" altLang="en-US" sz="1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1624F0-841E-4DED-91ED-A2832CDC837A}"/>
                </a:ext>
              </a:extLst>
            </p:cNvPr>
            <p:cNvSpPr txBox="1"/>
            <p:nvPr/>
          </p:nvSpPr>
          <p:spPr>
            <a:xfrm>
              <a:off x="5461827" y="2121823"/>
              <a:ext cx="338554" cy="421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0</a:t>
              </a:r>
              <a:endParaRPr lang="ko-KR" altLang="en-US" sz="180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3FB98DF8-DAD4-4573-98E6-661443B5F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945" y="2905439"/>
            <a:ext cx="4176464" cy="688428"/>
          </a:xfrm>
          <a:prstGeom prst="rect">
            <a:avLst/>
          </a:prstGeom>
        </p:spPr>
      </p:pic>
      <p:pic>
        <p:nvPicPr>
          <p:cNvPr id="23" name="그래픽 22" descr="달리기">
            <a:extLst>
              <a:ext uri="{FF2B5EF4-FFF2-40B4-BE49-F238E27FC236}">
                <a16:creationId xmlns:a16="http://schemas.microsoft.com/office/drawing/2014/main" id="{684403D3-A596-48EF-A565-645D898E6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3577" y="2006026"/>
            <a:ext cx="322735" cy="3227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ABCE4B-2FAE-4116-9F6C-F0CE26DB8DCC}"/>
              </a:ext>
            </a:extLst>
          </p:cNvPr>
          <p:cNvSpPr txBox="1"/>
          <p:nvPr/>
        </p:nvSpPr>
        <p:spPr>
          <a:xfrm>
            <a:off x="5012567" y="1982727"/>
            <a:ext cx="168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+mj-ea"/>
                <a:ea typeface="+mj-ea"/>
              </a:rPr>
              <a:t> : 0 </a:t>
            </a:r>
            <a:r>
              <a:rPr lang="ko-KR" altLang="en-US" sz="1800" dirty="0">
                <a:latin typeface="+mj-ea"/>
                <a:ea typeface="+mj-ea"/>
              </a:rPr>
              <a:t>→</a:t>
            </a:r>
            <a:r>
              <a:rPr lang="en-US" altLang="ko-KR" sz="1800" dirty="0">
                <a:latin typeface="+mj-ea"/>
                <a:ea typeface="+mj-ea"/>
              </a:rPr>
              <a:t> 0.5875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620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600" b="0" i="0" u="none" strike="noStrike" cap="none" normalizeH="0" baseline="0" dirty="0" smtClean="0">
            <a:ln>
              <a:noFill/>
            </a:ln>
            <a:latin typeface="Consolas" panose="020B0609020204030204" pitchFamily="49" charset="0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10021</TotalTime>
  <Words>943</Words>
  <Application>Microsoft Office PowerPoint</Application>
  <PresentationFormat>화면 슬라이드 쇼(4:3)</PresentationFormat>
  <Paragraphs>199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HY헤드라인M</vt:lpstr>
      <vt:lpstr>굴림</vt:lpstr>
      <vt:lpstr>맑은 고딕</vt:lpstr>
      <vt:lpstr>한컴 윤고딕 230</vt:lpstr>
      <vt:lpstr>Arial</vt:lpstr>
      <vt:lpstr>Consolas</vt:lpstr>
      <vt:lpstr>Times New Roman</vt:lpstr>
      <vt:lpstr>Wingdings</vt:lpstr>
      <vt:lpstr>Default Theme</vt:lpstr>
      <vt:lpstr>강화학습 - Bellman equation-</vt:lpstr>
      <vt:lpstr>이전 세미나</vt:lpstr>
      <vt:lpstr>소개</vt:lpstr>
      <vt:lpstr>벨만 기대 방정식</vt:lpstr>
      <vt:lpstr>벨만 기대 방정식</vt:lpstr>
      <vt:lpstr>벨만 기대 방정식</vt:lpstr>
      <vt:lpstr>벨만 기대 방정식 계산</vt:lpstr>
      <vt:lpstr>벨만 기대 방정식 계산</vt:lpstr>
      <vt:lpstr>벨만 기대 방정식 계산</vt:lpstr>
      <vt:lpstr>벨만 최적화 방정식</vt:lpstr>
      <vt:lpstr>벨만 최적화 방정식</vt:lpstr>
      <vt:lpstr>벨만 최적화 방정식</vt:lpstr>
      <vt:lpstr>벨만 최적화 방정식</vt:lpstr>
      <vt:lpstr>벨만 최적화 방정식</vt:lpstr>
      <vt:lpstr>다음에 준비할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452</cp:revision>
  <cp:lastPrinted>2016-11-01T07:29:09Z</cp:lastPrinted>
  <dcterms:created xsi:type="dcterms:W3CDTF">2013-09-09T21:16:08Z</dcterms:created>
  <dcterms:modified xsi:type="dcterms:W3CDTF">2019-02-25T01:11:30Z</dcterms:modified>
</cp:coreProperties>
</file>