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6"/>
  </p:notesMasterIdLst>
  <p:sldIdLst>
    <p:sldId id="256" r:id="rId2"/>
    <p:sldId id="406" r:id="rId3"/>
    <p:sldId id="412" r:id="rId4"/>
    <p:sldId id="415" r:id="rId5"/>
    <p:sldId id="407" r:id="rId6"/>
    <p:sldId id="408" r:id="rId7"/>
    <p:sldId id="413" r:id="rId8"/>
    <p:sldId id="417" r:id="rId9"/>
    <p:sldId id="409" r:id="rId10"/>
    <p:sldId id="418" r:id="rId11"/>
    <p:sldId id="411" r:id="rId12"/>
    <p:sldId id="414" r:id="rId13"/>
    <p:sldId id="419" r:id="rId14"/>
    <p:sldId id="420" r:id="rId15"/>
    <p:sldId id="421" r:id="rId16"/>
    <p:sldId id="423" r:id="rId17"/>
    <p:sldId id="422" r:id="rId18"/>
    <p:sldId id="424" r:id="rId19"/>
    <p:sldId id="425" r:id="rId20"/>
    <p:sldId id="410" r:id="rId21"/>
    <p:sldId id="427" r:id="rId22"/>
    <p:sldId id="428" r:id="rId23"/>
    <p:sldId id="429" r:id="rId24"/>
    <p:sldId id="393" r:id="rId25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280"/>
    <a:srgbClr val="4B9EC6"/>
    <a:srgbClr val="FFE5E5"/>
    <a:srgbClr val="FFFFCC"/>
    <a:srgbClr val="B49F64"/>
    <a:srgbClr val="99CCFF"/>
    <a:srgbClr val="FFFF99"/>
    <a:srgbClr val="0000FF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82399" autoAdjust="0"/>
  </p:normalViewPr>
  <p:slideViewPr>
    <p:cSldViewPr>
      <p:cViewPr varScale="1">
        <p:scale>
          <a:sx n="98" d="100"/>
          <a:sy n="98" d="100"/>
        </p:scale>
        <p:origin x="19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7" y="4713879"/>
            <a:ext cx="5431138" cy="4466026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정책의 정의 다시한번 상기시키기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정책은 상태에 대해 어떤 행동을 할 </a:t>
            </a:r>
            <a:r>
              <a:rPr lang="ko-KR" altLang="en-US"/>
              <a:t>확률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좋은정책이란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5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기대방정식은 결국 확률적인 정책을 고려하기때문에 가치함수 계산에서 </a:t>
            </a:r>
            <a:r>
              <a:rPr lang="en-US" altLang="ko-KR" dirty="0"/>
              <a:t>‘</a:t>
            </a:r>
            <a:r>
              <a:rPr lang="ko-KR" altLang="en-US" dirty="0" err="1"/>
              <a:t>기댓값</a:t>
            </a:r>
            <a:r>
              <a:rPr lang="ko-KR" altLang="en-US" dirty="0"/>
              <a:t>＇ 이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정책이 결정적인 형태로만 정의된다면</a:t>
            </a:r>
            <a:r>
              <a:rPr lang="en-US" altLang="ko-KR" dirty="0"/>
              <a:t>? </a:t>
            </a:r>
            <a:r>
              <a:rPr lang="ko-KR" altLang="en-US" dirty="0"/>
              <a:t>최적이라고 못박고 진행하면 </a:t>
            </a:r>
            <a:r>
              <a:rPr lang="ko-KR" altLang="en-US" dirty="0" err="1"/>
              <a:t>기댓값</a:t>
            </a:r>
            <a:r>
              <a:rPr lang="ko-KR" altLang="en-US" dirty="0"/>
              <a:t> 사용이유가 없음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처음의 가치함수가 최적이 아니니</a:t>
            </a:r>
            <a:r>
              <a:rPr lang="en-US" altLang="ko-KR" dirty="0"/>
              <a:t>, </a:t>
            </a:r>
            <a:r>
              <a:rPr lang="ko-KR" altLang="en-US" dirty="0"/>
              <a:t>최적 정책의 형태를 가정하면 이상하지만</a:t>
            </a:r>
            <a:endParaRPr lang="en-US" altLang="ko-KR" dirty="0"/>
          </a:p>
          <a:p>
            <a:r>
              <a:rPr lang="ko-KR" altLang="en-US" dirty="0"/>
              <a:t>반복적으로 가치함수를 발전시켜서 최적에 도달하면 문제 </a:t>
            </a:r>
            <a:r>
              <a:rPr lang="ko-KR" altLang="en-US" dirty="0" err="1"/>
              <a:t>되지않음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8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기대방정식은 결국 확률적인 정책을 고려하기때문에 가치함수 계산에서 </a:t>
            </a:r>
            <a:r>
              <a:rPr lang="en-US" altLang="ko-KR" dirty="0"/>
              <a:t>‘</a:t>
            </a:r>
            <a:r>
              <a:rPr lang="ko-KR" altLang="en-US" dirty="0" err="1"/>
              <a:t>기댓값</a:t>
            </a:r>
            <a:r>
              <a:rPr lang="ko-KR" altLang="en-US" dirty="0"/>
              <a:t>＇ 이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정책이 결정적인 형태로만 정의된다면</a:t>
            </a:r>
            <a:r>
              <a:rPr lang="en-US" altLang="ko-KR" dirty="0"/>
              <a:t>? </a:t>
            </a:r>
            <a:r>
              <a:rPr lang="ko-KR" altLang="en-US" dirty="0"/>
              <a:t>최적이라고 못박고 진행하면 </a:t>
            </a:r>
            <a:r>
              <a:rPr lang="ko-KR" altLang="en-US" dirty="0" err="1"/>
              <a:t>기댓값</a:t>
            </a:r>
            <a:r>
              <a:rPr lang="ko-KR" altLang="en-US" dirty="0"/>
              <a:t> 사용이유가 없음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처음의 가치함수가 최적이 아니니</a:t>
            </a:r>
            <a:r>
              <a:rPr lang="en-US" altLang="ko-KR" dirty="0"/>
              <a:t>, </a:t>
            </a:r>
            <a:r>
              <a:rPr lang="ko-KR" altLang="en-US" dirty="0"/>
              <a:t>최적 정책의 형태를 가정하면 이상하지만</a:t>
            </a:r>
            <a:endParaRPr lang="en-US" altLang="ko-KR" dirty="0"/>
          </a:p>
          <a:p>
            <a:r>
              <a:rPr lang="ko-KR" altLang="en-US" dirty="0"/>
              <a:t>반복적으로 가치함수를 발전시켜서 최적에 도달하면 문제 </a:t>
            </a:r>
            <a:r>
              <a:rPr lang="ko-KR" altLang="en-US" dirty="0" err="1"/>
              <a:t>되지않음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9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br>
              <a:rPr lang="en-US" altLang="ko-KR" dirty="0"/>
            </a:br>
            <a:r>
              <a:rPr lang="en-US" altLang="ko-KR" dirty="0"/>
              <a:t>- Dynamic Programing-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19.03.04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</a:t>
            </a:r>
            <a:r>
              <a:rPr lang="ko-KR" altLang="en-US" dirty="0" err="1"/>
              <a:t>이터레이션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벨만</a:t>
            </a:r>
            <a:r>
              <a:rPr lang="ko-KR" altLang="en-US" dirty="0"/>
              <a:t> 기대 방정식을 사용해 </a:t>
            </a:r>
            <a:r>
              <a:rPr lang="en-US" altLang="ko-KR" dirty="0"/>
              <a:t>MDP </a:t>
            </a:r>
            <a:r>
              <a:rPr lang="ko-KR" altLang="en-US" dirty="0"/>
              <a:t>문제 풀이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정책 </a:t>
            </a:r>
            <a:r>
              <a:rPr lang="en-US" altLang="ko-KR" dirty="0"/>
              <a:t>: </a:t>
            </a:r>
            <a:r>
              <a:rPr lang="ko-KR" altLang="en-US" dirty="0"/>
              <a:t>에이전트가 어떤 상태에서 어떻게 행동할 것인지에 대한 확률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가장 높은 보상을 얻게 하는 정책 찾기</a:t>
            </a:r>
            <a:endParaRPr lang="en-US" altLang="ko-KR" dirty="0"/>
          </a:p>
          <a:p>
            <a:pPr lvl="1"/>
            <a:r>
              <a:rPr lang="ko-KR" altLang="en-US" dirty="0"/>
              <a:t>위 목적을 위하여 현 정책에 대해 두 가지 과정을 거쳐야 함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</a:t>
            </a:r>
            <a:r>
              <a:rPr lang="ko-KR" altLang="en-US" dirty="0" err="1"/>
              <a:t>이터레이션</a:t>
            </a:r>
            <a:r>
              <a:rPr lang="ko-KR" altLang="en-US" dirty="0"/>
              <a:t> </a:t>
            </a:r>
            <a:r>
              <a:rPr lang="en-US" altLang="ko-KR" dirty="0"/>
              <a:t>(Policy Iteration)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28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평가</a:t>
            </a:r>
            <a:endParaRPr lang="en-US" altLang="ko-KR" dirty="0"/>
          </a:p>
          <a:p>
            <a:pPr lvl="1"/>
            <a:r>
              <a:rPr lang="ko-KR" altLang="en-US" dirty="0"/>
              <a:t>현재 정책의 참 가치함수는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정책 발전</a:t>
            </a:r>
            <a:endParaRPr lang="en-US" altLang="ko-KR" dirty="0"/>
          </a:p>
          <a:p>
            <a:pPr lvl="1"/>
            <a:r>
              <a:rPr lang="ko-KR" altLang="en-US" dirty="0"/>
              <a:t>정책을 어떻게 더 높은 보상을 받도록 발전시킬 것인가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최적 정책으로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평가와 발전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2C34F-115D-48D7-B617-41DCA362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26" y="4077072"/>
            <a:ext cx="3400971" cy="20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평가</a:t>
            </a:r>
            <a:endParaRPr lang="en-US" altLang="ko-KR" dirty="0"/>
          </a:p>
          <a:p>
            <a:pPr lvl="1"/>
            <a:r>
              <a:rPr lang="ko-KR" altLang="en-US" dirty="0"/>
              <a:t>가치함수를 통하여 정책이 얼마나 </a:t>
            </a:r>
            <a:r>
              <a:rPr lang="ko-KR" altLang="en-US" dirty="0" err="1"/>
              <a:t>좋은지</a:t>
            </a:r>
            <a:r>
              <a:rPr lang="ko-KR" altLang="en-US" dirty="0"/>
              <a:t> 판단가능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위의 수식은 더 먼 미래의 보상을 고려할 수록 경우의 수 기하급수적으로 증가</a:t>
            </a:r>
            <a:endParaRPr lang="en-US" altLang="ko-KR" dirty="0"/>
          </a:p>
          <a:p>
            <a:pPr lvl="2"/>
            <a:r>
              <a:rPr lang="ko-KR" altLang="en-US" dirty="0"/>
              <a:t>주변 상태의 가치함수와 한 타임스텝의 보상만 고려하여 현재 상태의 다음 가치함수를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평가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AE6922-2F3C-4F5B-9F84-F56BDEC7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13" y="2204864"/>
            <a:ext cx="507919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8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평가</a:t>
            </a:r>
            <a:endParaRPr lang="en-US" altLang="ko-KR" dirty="0"/>
          </a:p>
          <a:p>
            <a:pPr lvl="1"/>
            <a:r>
              <a:rPr lang="ko-KR" altLang="en-US" dirty="0"/>
              <a:t>현재 상태 </a:t>
            </a:r>
            <a:r>
              <a:rPr lang="en-US" altLang="ko-KR" dirty="0"/>
              <a:t>s</a:t>
            </a:r>
            <a:r>
              <a:rPr lang="ko-KR" altLang="en-US" dirty="0"/>
              <a:t>의 가치함수를 </a:t>
            </a:r>
            <a:r>
              <a:rPr lang="ko-KR" altLang="en-US" dirty="0">
                <a:solidFill>
                  <a:srgbClr val="4B9EC6"/>
                </a:solidFill>
              </a:rPr>
              <a:t>업데이트</a:t>
            </a:r>
            <a:r>
              <a:rPr lang="ko-KR" altLang="en-US" dirty="0"/>
              <a:t>하기 위하여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584280"/>
                </a:solidFill>
              </a:rPr>
              <a:t>다음 상태</a:t>
            </a:r>
            <a:r>
              <a:rPr lang="ko-KR" altLang="en-US" dirty="0"/>
              <a:t>들의 가치함수를 사용 </a:t>
            </a:r>
            <a:r>
              <a:rPr lang="en-US" altLang="ko-KR" dirty="0"/>
              <a:t>( Back-up 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0FF70-912F-4E9C-968D-8D22083D2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7" y="4077072"/>
            <a:ext cx="3820580" cy="19051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741EC5-0BE7-4642-8C93-9DF860A8D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12" y="2515870"/>
            <a:ext cx="3429000" cy="59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43052-DD5C-4EE9-A174-421ECB2E7252}"/>
              </a:ext>
            </a:extLst>
          </p:cNvPr>
          <p:cNvSpPr txBox="1"/>
          <p:nvPr/>
        </p:nvSpPr>
        <p:spPr>
          <a:xfrm>
            <a:off x="2367197" y="3153575"/>
            <a:ext cx="504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k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번째 가치함수로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k+1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번째 가치함수 구하기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1266" name="Picture 2" descr="https://dnddnjs.gitbooks.io/rl/content/1601b1e72a52c39d2fc6447597f0ff3b.png">
            <a:extLst>
              <a:ext uri="{FF2B5EF4-FFF2-40B4-BE49-F238E27FC236}">
                <a16:creationId xmlns:a16="http://schemas.microsoft.com/office/drawing/2014/main" id="{D2230D50-308E-4AEC-B809-E1E914D7E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9" t="7143" r="9159"/>
          <a:stretch/>
        </p:blipFill>
        <p:spPr bwMode="auto">
          <a:xfrm>
            <a:off x="4417689" y="3698617"/>
            <a:ext cx="4601279" cy="303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4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정리</a:t>
            </a:r>
            <a:endParaRPr lang="en-US" altLang="ko-KR" dirty="0"/>
          </a:p>
          <a:p>
            <a:pPr lvl="1"/>
            <a:r>
              <a:rPr lang="en-US" altLang="ko-KR" sz="2000" dirty="0"/>
              <a:t>k</a:t>
            </a:r>
            <a:r>
              <a:rPr lang="ko-KR" altLang="en-US" sz="2000" dirty="0"/>
              <a:t>번째 가치함수 행렬에서 현재 상태 </a:t>
            </a:r>
            <a:r>
              <a:rPr lang="en-US" altLang="ko-KR" sz="2000" dirty="0"/>
              <a:t>s</a:t>
            </a:r>
            <a:r>
              <a:rPr lang="ko-KR" altLang="en-US" sz="2000" dirty="0"/>
              <a:t>에서 갈 수 있는 다음 상태 </a:t>
            </a:r>
            <a:r>
              <a:rPr lang="en-US" altLang="ko-KR" sz="2000" dirty="0"/>
              <a:t>s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`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저장되어있는</a:t>
            </a:r>
            <a:r>
              <a:rPr lang="ko-KR" altLang="en-US" sz="2000" dirty="0"/>
              <a:t> 가치함수 </a:t>
            </a:r>
            <a:r>
              <a:rPr lang="en-US" altLang="ko-KR" sz="2000" dirty="0" err="1"/>
              <a:t>v</a:t>
            </a:r>
            <a:r>
              <a:rPr lang="en-US" altLang="ko-KR" sz="2000" baseline="-25000" dirty="0" err="1"/>
              <a:t>k</a:t>
            </a:r>
            <a:r>
              <a:rPr lang="en-US" altLang="ko-KR" sz="2000" dirty="0"/>
              <a:t>(s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`</a:t>
            </a:r>
            <a:r>
              <a:rPr lang="en-US" altLang="ko-KR" sz="2000" dirty="0"/>
              <a:t>)</a:t>
            </a:r>
            <a:r>
              <a:rPr lang="ko-KR" altLang="en-US" sz="2000" dirty="0"/>
              <a:t>를 불러옴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불러온 가치함수에 </a:t>
            </a:r>
            <a:r>
              <a:rPr lang="ko-KR" altLang="en-US" sz="2000" dirty="0" err="1"/>
              <a:t>감가율</a:t>
            </a:r>
            <a:r>
              <a:rPr lang="ko-KR" altLang="en-US" sz="2000" dirty="0"/>
              <a:t> </a:t>
            </a:r>
            <a:r>
              <a:rPr lang="en-US" altLang="ko-KR" sz="2000" dirty="0"/>
              <a:t>γ</a:t>
            </a:r>
            <a:r>
              <a:rPr lang="ko-KR" altLang="en-US" sz="2000" dirty="0"/>
              <a:t>를 곱하고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상태로 가는 행동에 대한 보상을 더한다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구한 값에 그 행동을 할 확률을 곱한다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평가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F60E0-EE03-4136-BB35-ED5F5F38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415651"/>
            <a:ext cx="1296144" cy="563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1C61D-ADC0-46F2-AF1B-E77AE44A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28" y="5009069"/>
            <a:ext cx="2610639" cy="5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정리</a:t>
            </a:r>
            <a:endParaRPr lang="en-US" altLang="ko-KR" sz="2000" dirty="0"/>
          </a:p>
          <a:p>
            <a:pPr lvl="1"/>
            <a:r>
              <a:rPr lang="ko-KR" altLang="en-US" sz="2000" dirty="0"/>
              <a:t>모든 선택 가능한 행동에 대해 반복하고 그 값들을 더한다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앞의 과정을 통해 얻은 값을 </a:t>
            </a:r>
            <a:r>
              <a:rPr lang="en-US" altLang="ko-KR" sz="2000" dirty="0"/>
              <a:t>k+1</a:t>
            </a:r>
            <a:r>
              <a:rPr lang="ko-KR" altLang="en-US" sz="2000" dirty="0"/>
              <a:t>번째 가치함수 행렬에 상태 </a:t>
            </a:r>
            <a:r>
              <a:rPr lang="en-US" altLang="ko-KR" sz="2000" dirty="0"/>
              <a:t>s</a:t>
            </a:r>
            <a:r>
              <a:rPr lang="ko-KR" altLang="en-US" sz="2000" dirty="0"/>
              <a:t>자리에 저장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앞서 하였던 모든 과정을 모든 상태에 반복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백업을 통해 구한 위의 과정이 한 번의 정책평가 과정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D89EF7-AAC0-4180-8026-594B4252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132856"/>
            <a:ext cx="2868706" cy="720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72429-D565-4F5D-8E49-CE3B2DA5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875846"/>
            <a:ext cx="461622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그리드 월드 예시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평가</a:t>
            </a:r>
          </a:p>
        </p:txBody>
      </p:sp>
      <p:pic>
        <p:nvPicPr>
          <p:cNvPr id="13314" name="Picture 2" descr="https://t1.daumcdn.net/cfile/tistory/99CF5B495C345D4C39">
            <a:extLst>
              <a:ext uri="{FF2B5EF4-FFF2-40B4-BE49-F238E27FC236}">
                <a16:creationId xmlns:a16="http://schemas.microsoft.com/office/drawing/2014/main" id="{AD9F28B2-068A-49A1-B43D-6DCDC09A4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7"/>
          <a:stretch/>
        </p:blipFill>
        <p:spPr bwMode="auto">
          <a:xfrm>
            <a:off x="713835" y="3429001"/>
            <a:ext cx="8191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t1.daumcdn.net/cfile/tistory/99E206335A4770B42E">
            <a:extLst>
              <a:ext uri="{FF2B5EF4-FFF2-40B4-BE49-F238E27FC236}">
                <a16:creationId xmlns:a16="http://schemas.microsoft.com/office/drawing/2014/main" id="{A9F6D2E1-F9B6-494E-8DCD-5A0A6381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96" y="1655506"/>
            <a:ext cx="7810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6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발전</a:t>
            </a:r>
            <a:endParaRPr lang="en-US" altLang="ko-KR" dirty="0"/>
          </a:p>
          <a:p>
            <a:pPr lvl="1"/>
            <a:r>
              <a:rPr lang="ko-KR" altLang="en-US" dirty="0"/>
              <a:t>가치함수를 업데이트를 통해 정책을 평가하고</a:t>
            </a:r>
            <a:r>
              <a:rPr lang="en-US" altLang="ko-KR" dirty="0"/>
              <a:t>, </a:t>
            </a:r>
            <a:r>
              <a:rPr lang="ko-KR" altLang="en-US" dirty="0"/>
              <a:t>이 후에는 해당 정책을 발전시켜야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초기 정책은 랜덤 </a:t>
            </a:r>
            <a:endParaRPr lang="en-US" altLang="ko-KR" dirty="0"/>
          </a:p>
          <a:p>
            <a:pPr lvl="2"/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행동을 수행할 확률은 모두 </a:t>
            </a:r>
            <a:r>
              <a:rPr lang="en-US" altLang="ko-KR" dirty="0"/>
              <a:t>¼ = 0.25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상태에서 가치함수를 통해 어떤 행동을 하는게 좋을지 판별하여야 함 → 큐 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발전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B4D071-4746-4ACB-BA4D-57CD6D58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37" y="4437112"/>
            <a:ext cx="5879750" cy="4632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AEC5BF-6A14-45C3-9E3F-C5B305C6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56" y="5088280"/>
            <a:ext cx="2808312" cy="520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96E2D-7077-4265-AAC5-B84FAD539286}"/>
              </a:ext>
            </a:extLst>
          </p:cNvPr>
          <p:cNvSpPr txBox="1"/>
          <p:nvPr/>
        </p:nvSpPr>
        <p:spPr>
          <a:xfrm>
            <a:off x="2304227" y="5759473"/>
            <a:ext cx="504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계산 가능한 형태의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큐함수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42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발전</a:t>
            </a:r>
            <a:endParaRPr lang="en-US" altLang="ko-KR" dirty="0"/>
          </a:p>
          <a:p>
            <a:pPr lvl="1"/>
            <a:r>
              <a:rPr lang="ko-KR" altLang="en-US" dirty="0"/>
              <a:t>탐욕 정책 </a:t>
            </a:r>
            <a:r>
              <a:rPr lang="en-US" altLang="ko-KR" dirty="0"/>
              <a:t>(Greedy policy improvement)</a:t>
            </a:r>
          </a:p>
          <a:p>
            <a:pPr lvl="2"/>
            <a:r>
              <a:rPr lang="ko-KR" altLang="en-US" dirty="0"/>
              <a:t>눈 앞에 보이는 것 중 당장에 큰 이익을 추구하겠다는 의미 </a:t>
            </a:r>
            <a:endParaRPr lang="en-US" altLang="ko-KR" dirty="0"/>
          </a:p>
          <a:p>
            <a:pPr lvl="2"/>
            <a:r>
              <a:rPr lang="ko-KR" altLang="en-US" dirty="0"/>
              <a:t>정책 중</a:t>
            </a:r>
            <a:r>
              <a:rPr lang="en-US" altLang="ko-KR" dirty="0"/>
              <a:t>, </a:t>
            </a:r>
            <a:r>
              <a:rPr lang="ko-KR" altLang="en-US" dirty="0"/>
              <a:t>가장 확률이 높은 것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보상이 큰 쪽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정책 발전단계에서는 도출된 가치함수를 통해 행동 가치함수를 사용하여 더 좋은 </a:t>
            </a:r>
            <a:r>
              <a:rPr lang="en-US" altLang="ko-KR" dirty="0"/>
              <a:t>action</a:t>
            </a:r>
            <a:r>
              <a:rPr lang="ko-KR" altLang="en-US" dirty="0"/>
              <a:t>을 선택하는 정책으로 만드는 과정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발전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B1FF4-0739-42E2-B5F5-3B3E57AD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905508"/>
            <a:ext cx="3749841" cy="5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5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그리드 월드 예시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발전</a:t>
            </a:r>
          </a:p>
        </p:txBody>
      </p:sp>
      <p:pic>
        <p:nvPicPr>
          <p:cNvPr id="15362" name="Picture 2" descr="https://t1.daumcdn.net/cfile/tistory/995C024E5A47690334">
            <a:extLst>
              <a:ext uri="{FF2B5EF4-FFF2-40B4-BE49-F238E27FC236}">
                <a16:creationId xmlns:a16="http://schemas.microsoft.com/office/drawing/2014/main" id="{706B9F0A-9E31-4DD1-9C6C-82FB475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9" y="1758726"/>
            <a:ext cx="5374402" cy="47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t1.daumcdn.net/cfile/tistory/99A9E1455A476A9419">
            <a:extLst>
              <a:ext uri="{FF2B5EF4-FFF2-40B4-BE49-F238E27FC236}">
                <a16:creationId xmlns:a16="http://schemas.microsoft.com/office/drawing/2014/main" id="{80E56A29-E820-42ED-9C5D-91F9F17A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887" y="2852934"/>
            <a:ext cx="2330132" cy="25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1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</a:t>
            </a:r>
            <a:r>
              <a:rPr lang="en-US" altLang="ko-KR" dirty="0"/>
              <a:t>(Policy)</a:t>
            </a:r>
          </a:p>
          <a:p>
            <a:pPr lvl="1"/>
            <a:r>
              <a:rPr lang="ko-KR" altLang="en-US" dirty="0"/>
              <a:t>특정 상태 </a:t>
            </a: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라는 행동을 할 </a:t>
            </a:r>
            <a:r>
              <a:rPr lang="ko-KR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확률</a:t>
            </a:r>
            <a:endParaRPr lang="en-US" altLang="ko-KR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/>
              <a:t>가치함수 </a:t>
            </a:r>
            <a:r>
              <a:rPr lang="en-US" altLang="ko-KR" dirty="0"/>
              <a:t>(Value Function)</a:t>
            </a:r>
          </a:p>
          <a:p>
            <a:pPr lvl="1"/>
            <a:r>
              <a:rPr lang="ko-KR" altLang="en-US" sz="2000" dirty="0"/>
              <a:t>에이전트가 어떤 정책이 더 좋은 정책인지 판단하는 기준</a:t>
            </a:r>
            <a:endParaRPr lang="en-US" altLang="ko-KR" sz="2000" dirty="0"/>
          </a:p>
          <a:p>
            <a:pPr lvl="1"/>
            <a:r>
              <a:rPr lang="ko-KR" altLang="en-US" sz="2000" dirty="0"/>
              <a:t>현재 상태로부터 정책을 따라갈 시</a:t>
            </a:r>
            <a:r>
              <a:rPr lang="en-US" altLang="ko-KR" sz="2000" dirty="0"/>
              <a:t>, </a:t>
            </a:r>
            <a:r>
              <a:rPr lang="ko-KR" altLang="en-US" sz="2000" dirty="0"/>
              <a:t>받을 것으로 예상되는 보상의 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dirty="0"/>
              <a:t>큐 함수 </a:t>
            </a:r>
            <a:r>
              <a:rPr lang="en-US" altLang="ko-KR" dirty="0"/>
              <a:t>(Q-Function)</a:t>
            </a:r>
          </a:p>
          <a:p>
            <a:pPr lvl="1"/>
            <a:r>
              <a:rPr lang="ko-KR" altLang="en-US" sz="2000" dirty="0"/>
              <a:t>특정 상태 </a:t>
            </a:r>
            <a:r>
              <a:rPr lang="en-US" altLang="ko-KR" sz="2000" dirty="0"/>
              <a:t>s</a:t>
            </a:r>
            <a:r>
              <a:rPr lang="ko-KR" altLang="en-US" sz="2000" dirty="0"/>
              <a:t>에서 </a:t>
            </a:r>
            <a:r>
              <a:rPr lang="en-US" altLang="ko-KR" sz="2000" dirty="0"/>
              <a:t>a</a:t>
            </a:r>
            <a:r>
              <a:rPr lang="ko-KR" altLang="en-US" sz="2000" dirty="0"/>
              <a:t>라는 행동 시</a:t>
            </a:r>
            <a:r>
              <a:rPr lang="en-US" altLang="ko-KR" sz="2000" dirty="0"/>
              <a:t>, </a:t>
            </a:r>
            <a:r>
              <a:rPr lang="ko-KR" altLang="en-US" sz="2000" dirty="0"/>
              <a:t>받을 보상의 </a:t>
            </a:r>
            <a:r>
              <a:rPr lang="ko-KR" altLang="en-US" sz="2000" dirty="0" err="1"/>
              <a:t>기댓값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pic>
        <p:nvPicPr>
          <p:cNvPr id="4" name="_x198078136" descr="EMB00002f9c3a69">
            <a:extLst>
              <a:ext uri="{FF2B5EF4-FFF2-40B4-BE49-F238E27FC236}">
                <a16:creationId xmlns:a16="http://schemas.microsoft.com/office/drawing/2014/main" id="{BCF3F282-1A93-451E-8736-C6FA896A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5040560" cy="4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7DAB5C-BBED-459C-832C-1D79E5F6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04" y="5805487"/>
            <a:ext cx="5879750" cy="4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r>
              <a:rPr lang="en-US" altLang="ko-KR" dirty="0"/>
              <a:t> ?</a:t>
            </a:r>
          </a:p>
          <a:p>
            <a:pPr lvl="1"/>
            <a:r>
              <a:rPr lang="ko-KR" altLang="en-US" sz="2000" dirty="0" err="1"/>
              <a:t>벨만</a:t>
            </a:r>
            <a:r>
              <a:rPr lang="ko-KR" altLang="en-US" sz="2000" dirty="0"/>
              <a:t> 최적 방정식을 사용해 </a:t>
            </a:r>
            <a:r>
              <a:rPr lang="en-US" altLang="ko-KR" sz="2000" dirty="0"/>
              <a:t>MDP </a:t>
            </a:r>
            <a:r>
              <a:rPr lang="ko-KR" altLang="en-US" sz="2000" dirty="0"/>
              <a:t>문제 풀이</a:t>
            </a:r>
            <a:endParaRPr lang="en-US" altLang="ko-KR" sz="2000" dirty="0"/>
          </a:p>
          <a:p>
            <a:pPr lvl="1"/>
            <a:r>
              <a:rPr lang="ko-KR" altLang="en-US" sz="2000" dirty="0"/>
              <a:t>정책 평가과정에서 구한 </a:t>
            </a:r>
            <a:r>
              <a:rPr lang="en-US" altLang="ko-KR" sz="2000" dirty="0"/>
              <a:t>s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`</a:t>
            </a:r>
            <a:r>
              <a:rPr lang="ko-KR" altLang="en-US" sz="2000" dirty="0"/>
              <a:t>의 가치함수들을 더하지않고</a:t>
            </a:r>
            <a:r>
              <a:rPr lang="en-US" altLang="ko-KR" sz="2000" dirty="0"/>
              <a:t>, max </a:t>
            </a:r>
            <a:r>
              <a:rPr lang="ko-KR" altLang="en-US" sz="2000" dirty="0"/>
              <a:t>가치함수만 사용하여 업데이트</a:t>
            </a:r>
            <a:endParaRPr lang="en-US" altLang="ko-KR" sz="2000" dirty="0"/>
          </a:p>
          <a:p>
            <a:pPr lvl="1"/>
            <a:r>
              <a:rPr lang="ko-KR" altLang="en-US" sz="2000" u="sng" dirty="0">
                <a:solidFill>
                  <a:schemeClr val="bg1">
                    <a:lumMod val="50000"/>
                  </a:schemeClr>
                </a:solidFill>
              </a:rPr>
              <a:t>정책발전이 필요 없음</a:t>
            </a:r>
            <a:endParaRPr lang="en-US" altLang="ko-KR" sz="2000" u="sng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어째서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가치함수 내에 내재적으로 정책이 포함 되어있음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시작부터 최적 정책으로 가정하고 진행하기 때문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가치함수의 업데이트만 고려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r>
              <a:rPr lang="en-US" altLang="ko-KR" dirty="0"/>
              <a:t>(Value Iteration)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489B0-9129-44F4-BD2B-5108B72C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38" y="4221088"/>
            <a:ext cx="4106117" cy="753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A83DED-3607-48C7-A051-633FE3477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83" y="5659097"/>
            <a:ext cx="3993233" cy="4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0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endParaRPr lang="en-US" altLang="ko-KR" dirty="0"/>
          </a:p>
          <a:p>
            <a:pPr lvl="1"/>
            <a:r>
              <a:rPr lang="ko-KR" altLang="en-US" sz="2000" dirty="0"/>
              <a:t>가치함수 업데이트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다음 상태들을 다 고려하여 업데이트 하는 것이 </a:t>
            </a:r>
            <a:r>
              <a:rPr lang="en-US" altLang="ko-KR" sz="2000" dirty="0"/>
              <a:t>x</a:t>
            </a:r>
          </a:p>
          <a:p>
            <a:pPr lvl="1"/>
            <a:r>
              <a:rPr lang="ko-KR" altLang="en-US" sz="2000" dirty="0"/>
              <a:t>제일 높은 값을 가지는 값으로만 업데이트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r>
              <a:rPr lang="en-US" altLang="ko-KR" dirty="0"/>
              <a:t>(Value Iteration)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BF5148-D657-4A8C-9C45-E64AACEB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47" y="2529014"/>
            <a:ext cx="5441105" cy="2232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0B0616-4A27-44FF-B420-33FFA0CF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83" y="2132856"/>
            <a:ext cx="3993233" cy="4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0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그리드 월드 예시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평가</a:t>
            </a:r>
          </a:p>
        </p:txBody>
      </p:sp>
      <p:pic>
        <p:nvPicPr>
          <p:cNvPr id="17410" name="Picture 2" descr="https://t1.daumcdn.net/cfile/tistory/99B8303A5A47731F10">
            <a:extLst>
              <a:ext uri="{FF2B5EF4-FFF2-40B4-BE49-F238E27FC236}">
                <a16:creationId xmlns:a16="http://schemas.microsoft.com/office/drawing/2014/main" id="{A2E6E2E3-0EB6-437E-B23F-AE2007916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368573" y="1541988"/>
            <a:ext cx="6911677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7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계산을 빠르게 하는 것일 뿐</a:t>
            </a:r>
            <a:r>
              <a:rPr lang="en-US" altLang="ko-KR" dirty="0"/>
              <a:t>, </a:t>
            </a:r>
            <a:r>
              <a:rPr lang="ko-KR" altLang="en-US" dirty="0"/>
              <a:t>강화학습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다이내믹 프로그래밍의 한계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계산 복잡도 </a:t>
            </a:r>
            <a:r>
              <a:rPr lang="en-US" altLang="ko-KR" dirty="0"/>
              <a:t>: </a:t>
            </a:r>
            <a:r>
              <a:rPr lang="ko-KR" altLang="en-US" dirty="0"/>
              <a:t>바둑같은 경우의 수 많은 것 해결 </a:t>
            </a:r>
            <a:r>
              <a:rPr lang="en-US" altLang="ko-KR" dirty="0"/>
              <a:t>x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차원의 저주 </a:t>
            </a:r>
            <a:r>
              <a:rPr lang="en-US" altLang="ko-KR" dirty="0"/>
              <a:t>: </a:t>
            </a:r>
            <a:r>
              <a:rPr lang="ko-KR" altLang="en-US" dirty="0"/>
              <a:t>차원이 늘어나면 상태의 수가 지수승으로 늘어남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환경에 대한 완벽한 정보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다이내믹 프로그래밍의 한계</a:t>
            </a:r>
          </a:p>
        </p:txBody>
      </p:sp>
    </p:spTree>
    <p:extLst>
      <p:ext uri="{BB962C8B-B14F-4D97-AF65-F5344CB8AC3E}">
        <p14:creationId xmlns:p14="http://schemas.microsoft.com/office/powerpoint/2010/main" val="404373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  <a:endParaRPr lang="en-US" altLang="ko-KR" dirty="0"/>
          </a:p>
          <a:p>
            <a:pPr lvl="1"/>
            <a:r>
              <a:rPr lang="ko-KR" altLang="en-US" dirty="0"/>
              <a:t>현재 상태의 가치함수와 다음 상태의 가치함수 사이의 관계를 나타내는 방정식</a:t>
            </a:r>
            <a:endParaRPr lang="en-US" altLang="ko-KR" dirty="0"/>
          </a:p>
          <a:p>
            <a:pPr lvl="1"/>
            <a:r>
              <a:rPr lang="ko-KR" altLang="en-US" dirty="0"/>
              <a:t>정책을 고려한 가치함수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  <a:endParaRPr lang="en-US" altLang="ko-KR" dirty="0"/>
          </a:p>
          <a:p>
            <a:pPr lvl="1"/>
            <a:r>
              <a:rPr lang="ko-KR" altLang="en-US" dirty="0"/>
              <a:t>최적 가치함수</a:t>
            </a:r>
            <a:r>
              <a:rPr lang="en-US" altLang="ko-KR" dirty="0"/>
              <a:t>, </a:t>
            </a:r>
            <a:r>
              <a:rPr lang="ko-KR" altLang="en-US" dirty="0"/>
              <a:t>최적 정책을 구하기 위한 방정식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</p:spTree>
    <p:extLst>
      <p:ext uri="{BB962C8B-B14F-4D97-AF65-F5344CB8AC3E}">
        <p14:creationId xmlns:p14="http://schemas.microsoft.com/office/powerpoint/2010/main" val="361807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강화학습은 순차적으로 행동을 결정해야하는 문제를 푸는 방법 중 하나</a:t>
            </a:r>
            <a:endParaRPr lang="en-US" altLang="ko-KR" dirty="0"/>
          </a:p>
          <a:p>
            <a:pPr lvl="1"/>
            <a:r>
              <a:rPr lang="ko-KR" altLang="en-US" dirty="0"/>
              <a:t>방정식을 통해 최적 가치함수</a:t>
            </a:r>
            <a:r>
              <a:rPr lang="en-US" altLang="ko-KR" dirty="0"/>
              <a:t>, </a:t>
            </a:r>
            <a:r>
              <a:rPr lang="ko-KR" altLang="en-US" dirty="0"/>
              <a:t>최적 정책을 찾는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순차적 행동 결정문제 풀이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순차적 행동문제를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MDP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로 정의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/>
              <a:t>가치함수를 </a:t>
            </a:r>
            <a:r>
              <a:rPr lang="ko-KR" altLang="en-US" dirty="0" err="1"/>
              <a:t>벨만방정식으로</a:t>
            </a:r>
            <a:r>
              <a:rPr lang="ko-KR" altLang="en-US" dirty="0"/>
              <a:t> 반복 계산</a:t>
            </a:r>
            <a:endParaRPr lang="en-US" altLang="ko-KR" dirty="0"/>
          </a:p>
          <a:p>
            <a:pPr lvl="1"/>
            <a:r>
              <a:rPr lang="ko-KR" altLang="en-US" dirty="0"/>
              <a:t>최적 가치함수</a:t>
            </a:r>
            <a:r>
              <a:rPr lang="en-US" altLang="ko-KR" dirty="0"/>
              <a:t>, </a:t>
            </a:r>
            <a:r>
              <a:rPr lang="ko-KR" altLang="en-US" dirty="0"/>
              <a:t>최적 정책 찾기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순차적 행동 결정문제</a:t>
            </a:r>
          </a:p>
        </p:txBody>
      </p:sp>
    </p:spTree>
    <p:extLst>
      <p:ext uri="{BB962C8B-B14F-4D97-AF65-F5344CB8AC3E}">
        <p14:creationId xmlns:p14="http://schemas.microsoft.com/office/powerpoint/2010/main" val="227234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다이내믹 프로그래밍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큰 순차적 행동 결정문제를 시간에 따라 작은 프로세스들로 나누어 풀어나감</a:t>
            </a:r>
            <a:endParaRPr lang="en-US" altLang="ko-KR" dirty="0"/>
          </a:p>
          <a:p>
            <a:pPr lvl="1"/>
            <a:r>
              <a:rPr lang="ko-KR" altLang="en-US" dirty="0"/>
              <a:t>환경의 모델 </a:t>
            </a:r>
            <a:r>
              <a:rPr lang="en-US" altLang="ko-KR" dirty="0"/>
              <a:t>(Reward, State transition matrix)</a:t>
            </a:r>
            <a:r>
              <a:rPr lang="ko-KR" altLang="en-US" dirty="0"/>
              <a:t>에 대해 안다는 전제로 문제를 푸는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강화학습은 모델을 모른 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상호작용으로 문제를 해결하는 방법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다이내믹 프로그래밍</a:t>
            </a:r>
          </a:p>
        </p:txBody>
      </p:sp>
      <p:pic>
        <p:nvPicPr>
          <p:cNvPr id="2050" name="Picture 2" descr="https://t1.daumcdn.net/cfile/tistory/993C9A385A44B67706">
            <a:extLst>
              <a:ext uri="{FF2B5EF4-FFF2-40B4-BE49-F238E27FC236}">
                <a16:creationId xmlns:a16="http://schemas.microsoft.com/office/drawing/2014/main" id="{146BC6EF-51CD-4EF4-9F07-CAA36C7D6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700808"/>
            <a:ext cx="37719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1~100</a:t>
            </a:r>
            <a:r>
              <a:rPr lang="ko-KR" altLang="en-US" dirty="0"/>
              <a:t>까지 더하는 연산</a:t>
            </a:r>
            <a:endParaRPr lang="en-US" altLang="ko-KR" dirty="0"/>
          </a:p>
          <a:p>
            <a:pPr lvl="1"/>
            <a:r>
              <a:rPr lang="ko-KR" altLang="en-US" dirty="0"/>
              <a:t>오른쪽과 같이 순차적으로 작게 풀어나갈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다이내믹 프로그래밍</a:t>
            </a:r>
          </a:p>
        </p:txBody>
      </p:sp>
      <p:pic>
        <p:nvPicPr>
          <p:cNvPr id="4" name="Picture 4" descr="https://t1.daumcdn.net/cfile/tistory/99834F3F5A44F3BA3C">
            <a:extLst>
              <a:ext uri="{FF2B5EF4-FFF2-40B4-BE49-F238E27FC236}">
                <a16:creationId xmlns:a16="http://schemas.microsoft.com/office/drawing/2014/main" id="{FE19A82E-BDE5-4E6D-B6BA-793A69DB9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27" b="1209"/>
          <a:stretch/>
        </p:blipFill>
        <p:spPr bwMode="auto">
          <a:xfrm>
            <a:off x="2231740" y="1772816"/>
            <a:ext cx="4680520" cy="24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8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각 상태의 참 가치함수 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번에 최적 가치함수 </a:t>
            </a:r>
            <a:r>
              <a:rPr lang="en-US" altLang="ko-KR" dirty="0"/>
              <a:t>v</a:t>
            </a:r>
            <a:r>
              <a:rPr lang="en-US" altLang="ko-KR" baseline="-25000" dirty="0"/>
              <a:t>π</a:t>
            </a:r>
            <a:r>
              <a:rPr lang="en-US" altLang="ko-KR" dirty="0"/>
              <a:t>(S) </a:t>
            </a:r>
            <a:r>
              <a:rPr lang="ko-KR" altLang="en-US" dirty="0"/>
              <a:t>를 구하는 것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모든 상태의 가치함수를 이전 정보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altLang="ko-KR" dirty="0"/>
              <a:t>)</a:t>
            </a:r>
            <a:r>
              <a:rPr lang="ko-KR" altLang="en-US" dirty="0"/>
              <a:t>를 사용해 </a:t>
            </a:r>
            <a:r>
              <a:rPr lang="ko-KR" altLang="en-US" dirty="0" err="1"/>
              <a:t>여러번</a:t>
            </a:r>
            <a:r>
              <a:rPr lang="ko-KR" altLang="en-US" dirty="0"/>
              <a:t> 반복하여 업데이트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다이내믹 프로그래밍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0CA2AF-29FA-4BA3-A152-608454202174}"/>
              </a:ext>
            </a:extLst>
          </p:cNvPr>
          <p:cNvGrpSpPr/>
          <p:nvPr/>
        </p:nvGrpSpPr>
        <p:grpSpPr>
          <a:xfrm>
            <a:off x="1800378" y="2348879"/>
            <a:ext cx="5939974" cy="2160241"/>
            <a:chOff x="1731915" y="2348880"/>
            <a:chExt cx="5939974" cy="21602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97AEE7-D711-43A1-A123-234B1F116BF9}"/>
                </a:ext>
              </a:extLst>
            </p:cNvPr>
            <p:cNvSpPr/>
            <p:nvPr/>
          </p:nvSpPr>
          <p:spPr>
            <a:xfrm>
              <a:off x="4144588" y="2348880"/>
              <a:ext cx="864096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 dirty="0" err="1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</a:t>
              </a:r>
              <a:r>
                <a:rPr lang="en-US" altLang="ko-KR" sz="1600" baseline="-25000" dirty="0" err="1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k</a:t>
              </a: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(S1)</a:t>
              </a:r>
              <a:endParaRPr kumimoji="1" lang="ko-KR" altLang="en-US" sz="1600" b="0" i="0" u="none" strike="noStrike" cap="none" normalizeH="0" baseline="0" dirty="0">
                <a:ln>
                  <a:noFill/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9428B0-557F-45EB-9330-1F021975EBE3}"/>
                </a:ext>
              </a:extLst>
            </p:cNvPr>
            <p:cNvSpPr/>
            <p:nvPr/>
          </p:nvSpPr>
          <p:spPr>
            <a:xfrm>
              <a:off x="4144588" y="3645025"/>
              <a:ext cx="864096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</a:t>
              </a:r>
              <a:r>
                <a:rPr lang="en-US" altLang="ko-KR" sz="16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k+1</a:t>
              </a: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(S1)</a:t>
              </a:r>
              <a:endParaRPr kumimoji="1" lang="ko-KR" altLang="en-US" sz="1600" b="0" i="0" u="none" strike="noStrike" cap="none" normalizeH="0" baseline="0" dirty="0">
                <a:ln>
                  <a:noFill/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8E8E45-7815-4A16-BB2A-AE3D7955D79A}"/>
                </a:ext>
              </a:extLst>
            </p:cNvPr>
            <p:cNvSpPr/>
            <p:nvPr/>
          </p:nvSpPr>
          <p:spPr>
            <a:xfrm>
              <a:off x="5477120" y="3645025"/>
              <a:ext cx="864096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</a:t>
              </a:r>
              <a:r>
                <a:rPr lang="en-US" altLang="ko-KR" sz="16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k+1</a:t>
              </a: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(S2)</a:t>
              </a:r>
              <a:endParaRPr kumimoji="1" lang="ko-KR" altLang="en-US" sz="1600" b="0" i="0" u="none" strike="noStrike" cap="none" normalizeH="0" baseline="0" dirty="0">
                <a:ln>
                  <a:noFill/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57CA32-CF07-4E5F-890E-963ED6ABE327}"/>
                </a:ext>
              </a:extLst>
            </p:cNvPr>
            <p:cNvSpPr/>
            <p:nvPr/>
          </p:nvSpPr>
          <p:spPr>
            <a:xfrm>
              <a:off x="6807793" y="3645025"/>
              <a:ext cx="864096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</a:t>
              </a:r>
              <a:r>
                <a:rPr lang="en-US" altLang="ko-KR" sz="16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k+1</a:t>
              </a: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(S3)</a:t>
              </a:r>
              <a:endParaRPr kumimoji="1" lang="ko-KR" altLang="en-US" sz="1600" b="0" i="0" u="none" strike="noStrike" cap="none" normalizeH="0" baseline="0" dirty="0">
                <a:ln>
                  <a:noFill/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DE447B-9CB6-45D1-9A47-3717AD3CA5A5}"/>
                </a:ext>
              </a:extLst>
            </p:cNvPr>
            <p:cNvSpPr/>
            <p:nvPr/>
          </p:nvSpPr>
          <p:spPr>
            <a:xfrm>
              <a:off x="5476029" y="2348880"/>
              <a:ext cx="864096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 dirty="0" err="1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</a:t>
              </a:r>
              <a:r>
                <a:rPr lang="en-US" altLang="ko-KR" sz="1600" baseline="-25000" dirty="0" err="1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k</a:t>
              </a: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(S2)</a:t>
              </a:r>
              <a:endParaRPr kumimoji="1" lang="ko-KR" altLang="en-US" sz="1600" b="0" i="0" u="none" strike="noStrike" cap="none" normalizeH="0" baseline="0" dirty="0">
                <a:ln>
                  <a:noFill/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FCE1BD-8DD1-4904-A295-2117B3896E25}"/>
                </a:ext>
              </a:extLst>
            </p:cNvPr>
            <p:cNvSpPr/>
            <p:nvPr/>
          </p:nvSpPr>
          <p:spPr>
            <a:xfrm>
              <a:off x="6807470" y="2348880"/>
              <a:ext cx="864096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 dirty="0" err="1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</a:t>
              </a:r>
              <a:r>
                <a:rPr lang="en-US" altLang="ko-KR" sz="1600" baseline="-25000" dirty="0" err="1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k</a:t>
              </a:r>
              <a:r>
                <a:rPr lang="en-US" altLang="ko-KR" sz="1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(S3)</a:t>
              </a:r>
              <a:endParaRPr kumimoji="1" lang="ko-KR" altLang="en-US" sz="1600" b="0" i="0" u="none" strike="noStrike" cap="none" normalizeH="0" baseline="0" dirty="0">
                <a:ln>
                  <a:noFill/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DBA542AE-3F0F-42C6-B96E-516695EBFFC3}"/>
                </a:ext>
              </a:extLst>
            </p:cNvPr>
            <p:cNvSpPr/>
            <p:nvPr/>
          </p:nvSpPr>
          <p:spPr>
            <a:xfrm>
              <a:off x="5404021" y="3272825"/>
              <a:ext cx="1008112" cy="312351"/>
            </a:xfrm>
            <a:prstGeom prst="downArrow">
              <a:avLst>
                <a:gd name="adj1" fmla="val 42743"/>
                <a:gd name="adj2" fmla="val 66695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15AB9-C3C9-441A-B3B0-BDBCDEEA5222}"/>
                </a:ext>
              </a:extLst>
            </p:cNvPr>
            <p:cNvSpPr txBox="1"/>
            <p:nvPr/>
          </p:nvSpPr>
          <p:spPr>
            <a:xfrm>
              <a:off x="1731915" y="2611651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Iteration = k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ACC474-F2C9-4D34-A22B-2E4C5EE3239D}"/>
                </a:ext>
              </a:extLst>
            </p:cNvPr>
            <p:cNvSpPr txBox="1"/>
            <p:nvPr/>
          </p:nvSpPr>
          <p:spPr>
            <a:xfrm>
              <a:off x="1731915" y="390367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Iteration = k+1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66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예시</a:t>
            </a:r>
          </a:p>
          <a:p>
            <a:pPr lvl="1"/>
            <a:r>
              <a:rPr lang="ko-KR" altLang="en-US" sz="2000" dirty="0"/>
              <a:t>그리드 월드</a:t>
            </a:r>
            <a:endParaRPr lang="en-US" altLang="ko-KR" sz="2000" dirty="0"/>
          </a:p>
          <a:p>
            <a:pPr lvl="1"/>
            <a:r>
              <a:rPr lang="ko-KR" altLang="en-US" sz="2000" u="sng" dirty="0">
                <a:solidFill>
                  <a:schemeClr val="bg1">
                    <a:lumMod val="50000"/>
                  </a:schemeClr>
                </a:solidFill>
              </a:rPr>
              <a:t>세모를 피해</a:t>
            </a:r>
            <a:r>
              <a:rPr lang="ko-KR" altLang="en-US" sz="2000" dirty="0"/>
              <a:t> 동그라미에 도착하여 보상을 받는게 목적</a:t>
            </a:r>
            <a:br>
              <a:rPr lang="en-US" altLang="ko-KR" sz="2000" dirty="0"/>
            </a:br>
            <a:r>
              <a:rPr lang="ko-KR" altLang="en-US" sz="2000" dirty="0"/>
              <a:t>→ 최적의 정책을 찾는 것</a:t>
            </a:r>
            <a:br>
              <a:rPr lang="en-US" altLang="ko-KR" sz="2000" dirty="0"/>
            </a:b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다이내믹 프로그래밍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69B59-D78D-4D09-9FDF-75D32C57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29" y="2708920"/>
            <a:ext cx="5409965" cy="36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정책 </a:t>
            </a:r>
            <a:r>
              <a:rPr lang="ko-KR" altLang="en-US" dirty="0" err="1"/>
              <a:t>이터레이션</a:t>
            </a:r>
            <a:endParaRPr lang="en-US" altLang="ko-KR" dirty="0"/>
          </a:p>
          <a:p>
            <a:pPr lvl="1"/>
            <a:r>
              <a:rPr lang="ko-KR" altLang="en-US" dirty="0" err="1"/>
              <a:t>벨만</a:t>
            </a:r>
            <a:r>
              <a:rPr lang="ko-KR" altLang="en-US" dirty="0"/>
              <a:t> 기대 방정식을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가치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이터레이션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벨만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최적 방정식을 사용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다이내믹 프로그래밍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9C9B1-D9C9-4C27-82E8-CAAC86AD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32856"/>
            <a:ext cx="41118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573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600" b="0" i="0" u="none" strike="noStrike" cap="none" normalizeH="0" baseline="0" dirty="0" smtClean="0">
            <a:ln>
              <a:noFill/>
            </a:ln>
            <a:latin typeface="Consolas" panose="020B0609020204030204" pitchFamily="49" charset="0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10463</TotalTime>
  <Words>850</Words>
  <Application>Microsoft Office PowerPoint</Application>
  <PresentationFormat>화면 슬라이드 쇼(4:3)</PresentationFormat>
  <Paragraphs>209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HY헤드라인M</vt:lpstr>
      <vt:lpstr>굴림</vt:lpstr>
      <vt:lpstr>맑은 고딕</vt:lpstr>
      <vt:lpstr>한컴 윤고딕 230</vt:lpstr>
      <vt:lpstr>Arial</vt:lpstr>
      <vt:lpstr>Consolas</vt:lpstr>
      <vt:lpstr>Times New Roman</vt:lpstr>
      <vt:lpstr>Wingdings</vt:lpstr>
      <vt:lpstr>Default Theme</vt:lpstr>
      <vt:lpstr>강화학습 - Dynamic Programing-</vt:lpstr>
      <vt:lpstr>용어</vt:lpstr>
      <vt:lpstr>용어</vt:lpstr>
      <vt:lpstr>순차적 행동 결정문제</vt:lpstr>
      <vt:lpstr>다이내믹 프로그래밍</vt:lpstr>
      <vt:lpstr>다이내믹 프로그래밍</vt:lpstr>
      <vt:lpstr>다이내믹 프로그래밍</vt:lpstr>
      <vt:lpstr>다이내믹 프로그래밍</vt:lpstr>
      <vt:lpstr>다이내믹 프로그래밍 종류</vt:lpstr>
      <vt:lpstr>정책 이터레이션 (Policy Iteration)</vt:lpstr>
      <vt:lpstr>정책 평가와 발전</vt:lpstr>
      <vt:lpstr>정책 평가</vt:lpstr>
      <vt:lpstr>정책 평가</vt:lpstr>
      <vt:lpstr>정책 평가</vt:lpstr>
      <vt:lpstr>정책 평가</vt:lpstr>
      <vt:lpstr>정책 평가</vt:lpstr>
      <vt:lpstr>정책 발전</vt:lpstr>
      <vt:lpstr>정책 발전</vt:lpstr>
      <vt:lpstr>정책 발전</vt:lpstr>
      <vt:lpstr>가치 이터레이션(Value Iteration)</vt:lpstr>
      <vt:lpstr>가치 이터레이션(Value Iteration)</vt:lpstr>
      <vt:lpstr>정책 평가</vt:lpstr>
      <vt:lpstr>다이내믹 프로그래밍의 한계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507</cp:revision>
  <cp:lastPrinted>2019-03-04T08:10:12Z</cp:lastPrinted>
  <dcterms:created xsi:type="dcterms:W3CDTF">2013-09-09T21:16:08Z</dcterms:created>
  <dcterms:modified xsi:type="dcterms:W3CDTF">2019-03-04T08:11:19Z</dcterms:modified>
</cp:coreProperties>
</file>