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256" r:id="rId2"/>
    <p:sldId id="429" r:id="rId3"/>
    <p:sldId id="412" r:id="rId4"/>
    <p:sldId id="430" r:id="rId5"/>
    <p:sldId id="431" r:id="rId6"/>
    <p:sldId id="433" r:id="rId7"/>
    <p:sldId id="432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393" r:id="rId20"/>
  </p:sldIdLst>
  <p:sldSz cx="9144000" cy="6858000" type="screen4x3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512"/>
    <a:srgbClr val="584280"/>
    <a:srgbClr val="4B9EC6"/>
    <a:srgbClr val="FFE5E5"/>
    <a:srgbClr val="FFFFCC"/>
    <a:srgbClr val="B49F64"/>
    <a:srgbClr val="99CCFF"/>
    <a:srgbClr val="FFFF99"/>
    <a:srgbClr val="0000FF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82399" autoAdjust="0"/>
  </p:normalViewPr>
  <p:slideViewPr>
    <p:cSldViewPr>
      <p:cViewPr varScale="1">
        <p:scale>
          <a:sx n="98" d="100"/>
          <a:sy n="98" d="100"/>
        </p:scale>
        <p:origin x="19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26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1223" cy="495705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5382" y="2"/>
            <a:ext cx="2941223" cy="495705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42950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507" y="4713879"/>
            <a:ext cx="5431138" cy="4466026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6201"/>
            <a:ext cx="2941223" cy="495705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5382" y="9426201"/>
            <a:ext cx="2941223" cy="495705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03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09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13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6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377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8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5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0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987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4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99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F09F9-D812-4758-8566-A65BCCCBDD8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5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 err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이한범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>
                <a:latin typeface="Arial"/>
                <a:ea typeface="굴림"/>
              </a:rPr>
              <a:t>Email : vkak006@naver.com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강화학습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i="0" dirty="0"/>
              <a:t>Monte Carlo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이한범</a:t>
            </a:r>
            <a:endParaRPr lang="en-US" altLang="ko-KR" dirty="0"/>
          </a:p>
          <a:p>
            <a:r>
              <a:rPr lang="en-US" altLang="ko-KR" dirty="0"/>
              <a:t>19.03.11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강화학습에서의 </a:t>
            </a:r>
            <a:r>
              <a:rPr lang="ko-KR" altLang="en-US" dirty="0" err="1"/>
              <a:t>몬테카를로</a:t>
            </a:r>
            <a:r>
              <a:rPr lang="ko-KR" altLang="en-US" dirty="0"/>
              <a:t> 예측</a:t>
            </a:r>
            <a:endParaRPr lang="en-US" altLang="ko-KR" dirty="0"/>
          </a:p>
          <a:p>
            <a:pPr lvl="1"/>
            <a:r>
              <a:rPr lang="en-US" altLang="ko-KR" dirty="0"/>
              <a:t>S1 </a:t>
            </a:r>
            <a:r>
              <a:rPr lang="ko-KR" altLang="en-US" dirty="0"/>
              <a:t>→ </a:t>
            </a:r>
            <a:r>
              <a:rPr lang="en-US" altLang="ko-KR" dirty="0"/>
              <a:t>St</a:t>
            </a:r>
            <a:r>
              <a:rPr lang="ko-KR" altLang="en-US" dirty="0"/>
              <a:t>로 가면서</a:t>
            </a:r>
            <a:r>
              <a:rPr lang="en-US" altLang="ko-KR" dirty="0"/>
              <a:t>, </a:t>
            </a:r>
            <a:r>
              <a:rPr lang="ko-KR" altLang="en-US" dirty="0"/>
              <a:t>각 상태의 </a:t>
            </a:r>
            <a:r>
              <a:rPr lang="ko-KR" altLang="en-US" dirty="0" err="1"/>
              <a:t>반환값을</a:t>
            </a:r>
            <a:r>
              <a:rPr lang="ko-KR" altLang="en-US" dirty="0"/>
              <a:t> 알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Sample Backup</a:t>
            </a:r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St</a:t>
            </a:r>
            <a:r>
              <a:rPr lang="ko-KR" altLang="en-US" dirty="0"/>
              <a:t>까지 도달 시</a:t>
            </a:r>
            <a:r>
              <a:rPr lang="en-US" altLang="ko-KR" dirty="0"/>
              <a:t>, </a:t>
            </a:r>
            <a:r>
              <a:rPr lang="ko-KR" altLang="en-US" dirty="0"/>
              <a:t>이전 상태들의 </a:t>
            </a:r>
            <a:r>
              <a:rPr lang="ko-KR" altLang="en-US" dirty="0" err="1"/>
              <a:t>반환값들을</a:t>
            </a:r>
            <a:r>
              <a:rPr lang="ko-KR" altLang="en-US" dirty="0"/>
              <a:t> 거슬러 올라가며 구해낼 수 있음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몬테카를로</a:t>
            </a:r>
            <a:r>
              <a:rPr lang="ko-KR" altLang="en-US" dirty="0"/>
              <a:t> 예측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F61CD2-F5B5-4348-8861-E011A7324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38" y="2516310"/>
            <a:ext cx="4600575" cy="2257426"/>
          </a:xfrm>
          <a:prstGeom prst="rect">
            <a:avLst/>
          </a:prstGeom>
        </p:spPr>
      </p:pic>
      <p:pic>
        <p:nvPicPr>
          <p:cNvPr id="6147" name="_x195810904" descr="EMB00002aac6f77">
            <a:extLst>
              <a:ext uri="{FF2B5EF4-FFF2-40B4-BE49-F238E27FC236}">
                <a16:creationId xmlns:a16="http://schemas.microsoft.com/office/drawing/2014/main" id="{98F2CAEF-B64E-4C22-95C6-0B8A2E05D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0" r="31990" b="12307"/>
          <a:stretch/>
        </p:blipFill>
        <p:spPr bwMode="auto">
          <a:xfrm>
            <a:off x="6171823" y="2204864"/>
            <a:ext cx="2058678" cy="313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위로 구부러짐 14">
            <a:extLst>
              <a:ext uri="{FF2B5EF4-FFF2-40B4-BE49-F238E27FC236}">
                <a16:creationId xmlns:a16="http://schemas.microsoft.com/office/drawing/2014/main" id="{CD2B461B-0E4E-4B28-85CA-95DA7F257212}"/>
              </a:ext>
            </a:extLst>
          </p:cNvPr>
          <p:cNvSpPr/>
          <p:nvPr/>
        </p:nvSpPr>
        <p:spPr>
          <a:xfrm rot="16200000">
            <a:off x="6762448" y="4527019"/>
            <a:ext cx="672638" cy="204791"/>
          </a:xfrm>
          <a:prstGeom prst="curvedUpArrow">
            <a:avLst>
              <a:gd name="adj1" fmla="val 25000"/>
              <a:gd name="adj2" fmla="val 91334"/>
              <a:gd name="adj3" fmla="val 40068"/>
            </a:avLst>
          </a:prstGeom>
          <a:solidFill>
            <a:schemeClr val="tx1"/>
          </a:solidFill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6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25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특정한 상태 </a:t>
            </a:r>
            <a:r>
              <a:rPr lang="en-US" altLang="ko-KR" dirty="0"/>
              <a:t>s</a:t>
            </a:r>
            <a:r>
              <a:rPr lang="ko-KR" altLang="en-US" dirty="0"/>
              <a:t>의 가치함수 구하기</a:t>
            </a:r>
            <a:endParaRPr lang="en-US" altLang="ko-KR" dirty="0"/>
          </a:p>
          <a:p>
            <a:pPr lvl="1"/>
            <a:r>
              <a:rPr lang="ko-KR" altLang="en-US" dirty="0"/>
              <a:t>한 번의 에피소드로 가치함수를 추정하기는 어려움</a:t>
            </a:r>
            <a:endParaRPr lang="en-US" altLang="ko-KR" dirty="0"/>
          </a:p>
          <a:p>
            <a:pPr lvl="1"/>
            <a:r>
              <a:rPr lang="ko-KR" altLang="en-US" dirty="0"/>
              <a:t>그림과 같이</a:t>
            </a:r>
            <a:r>
              <a:rPr lang="en-US" altLang="ko-KR" dirty="0"/>
              <a:t>, </a:t>
            </a:r>
            <a:r>
              <a:rPr lang="ko-KR" altLang="en-US" dirty="0"/>
              <a:t>한 상태에 여러가지 에피소드의 </a:t>
            </a:r>
            <a:r>
              <a:rPr lang="ko-KR" altLang="en-US" dirty="0" err="1"/>
              <a:t>반환값들을</a:t>
            </a:r>
            <a:r>
              <a:rPr lang="ko-KR" altLang="en-US" dirty="0"/>
              <a:t> 통하여 가치함수 업데이트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에피소드가 상태 </a:t>
            </a:r>
            <a:r>
              <a:rPr lang="en-US" altLang="ko-KR" dirty="0"/>
              <a:t>s</a:t>
            </a:r>
            <a:r>
              <a:rPr lang="ko-KR" altLang="en-US" dirty="0"/>
              <a:t>을 거친 횟수 </a:t>
            </a:r>
            <a:r>
              <a:rPr lang="en-US" altLang="ko-KR" dirty="0"/>
              <a:t>N(s), </a:t>
            </a:r>
            <a:r>
              <a:rPr lang="en-US" altLang="ko-KR" dirty="0" err="1"/>
              <a:t>i</a:t>
            </a:r>
            <a:r>
              <a:rPr lang="ko-KR" altLang="en-US" dirty="0"/>
              <a:t>번째 에피소드에서 방문한 </a:t>
            </a:r>
            <a:r>
              <a:rPr lang="en-US" altLang="ko-KR" dirty="0"/>
              <a:t>s</a:t>
            </a:r>
            <a:r>
              <a:rPr lang="ko-KR" altLang="en-US" dirty="0"/>
              <a:t>의 </a:t>
            </a:r>
            <a:r>
              <a:rPr lang="ko-KR" altLang="en-US" dirty="0" err="1"/>
              <a:t>반환값</a:t>
            </a:r>
            <a:r>
              <a:rPr lang="ko-KR" altLang="en-US" dirty="0"/>
              <a:t> </a:t>
            </a:r>
            <a:r>
              <a:rPr lang="en-US" altLang="ko-KR" dirty="0"/>
              <a:t>Gi(s)</a:t>
            </a:r>
            <a:r>
              <a:rPr lang="ko-KR" altLang="en-US" dirty="0"/>
              <a:t>로 계산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몬테카를로</a:t>
            </a:r>
            <a:r>
              <a:rPr lang="ko-KR" altLang="en-US" dirty="0"/>
              <a:t>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D83B9B-645C-4BFF-A323-F8A09DA45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852936"/>
            <a:ext cx="2016224" cy="2414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DF886D-084F-487D-9A0C-A3C57D33B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3665199"/>
            <a:ext cx="2685340" cy="7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수식 변환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</a:t>
            </a:r>
            <a:r>
              <a:rPr lang="en-US" altLang="ko-KR" baseline="-25000" dirty="0"/>
              <a:t>n+1</a:t>
            </a:r>
            <a:r>
              <a:rPr lang="en-US" altLang="ko-KR" dirty="0"/>
              <a:t> : </a:t>
            </a:r>
            <a:r>
              <a:rPr lang="ko-KR" altLang="en-US" dirty="0"/>
              <a:t>추정된 가치함수</a:t>
            </a:r>
            <a:endParaRPr lang="en-US" altLang="ko-KR" dirty="0"/>
          </a:p>
          <a:p>
            <a:pPr lvl="1"/>
            <a:r>
              <a:rPr lang="en-US" altLang="ko-KR" dirty="0"/>
              <a:t>n : </a:t>
            </a:r>
            <a:r>
              <a:rPr lang="ko-KR" altLang="en-US" dirty="0" err="1"/>
              <a:t>반환값</a:t>
            </a:r>
            <a:r>
              <a:rPr lang="ko-KR" altLang="en-US" dirty="0"/>
              <a:t> 수</a:t>
            </a:r>
            <a:endParaRPr lang="en-US" altLang="ko-KR" dirty="0"/>
          </a:p>
          <a:p>
            <a:pPr lvl="1"/>
            <a:r>
              <a:rPr lang="en-US" altLang="ko-KR" dirty="0" err="1"/>
              <a:t>G</a:t>
            </a:r>
            <a:r>
              <a:rPr lang="en-US" altLang="ko-KR" baseline="-25000" dirty="0" err="1"/>
              <a:t>n</a:t>
            </a:r>
            <a:r>
              <a:rPr lang="en-US" altLang="ko-KR" dirty="0"/>
              <a:t> : </a:t>
            </a:r>
            <a:r>
              <a:rPr lang="ko-KR" altLang="en-US" dirty="0" err="1"/>
              <a:t>현재받은</a:t>
            </a:r>
            <a:r>
              <a:rPr lang="ko-KR" altLang="en-US" dirty="0"/>
              <a:t> </a:t>
            </a:r>
            <a:r>
              <a:rPr lang="ko-KR" altLang="en-US" dirty="0" err="1"/>
              <a:t>반환값</a:t>
            </a:r>
            <a:endParaRPr lang="en-US" altLang="ko-KR" dirty="0"/>
          </a:p>
          <a:p>
            <a:pPr lvl="1"/>
            <a:r>
              <a:rPr lang="en-US" altLang="ko-KR" dirty="0"/>
              <a:t>        : </a:t>
            </a:r>
            <a:r>
              <a:rPr lang="ko-KR" altLang="en-US" dirty="0"/>
              <a:t>이전에 받은 </a:t>
            </a:r>
            <a:r>
              <a:rPr lang="ko-KR" altLang="en-US" dirty="0" err="1"/>
              <a:t>반환값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이전에 받은 </a:t>
            </a:r>
            <a:r>
              <a:rPr lang="ko-KR" altLang="en-US" dirty="0" err="1"/>
              <a:t>반환값은</a:t>
            </a:r>
            <a:br>
              <a:rPr lang="en-US" altLang="ko-KR" dirty="0"/>
            </a:br>
            <a:r>
              <a:rPr lang="ko-KR" altLang="en-US" dirty="0"/>
              <a:t>이전 가치함수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n</a:t>
            </a:r>
            <a:r>
              <a:rPr lang="ko-KR" altLang="en-US" dirty="0"/>
              <a:t> 이라</a:t>
            </a:r>
            <a:br>
              <a:rPr lang="en-US" altLang="ko-KR" dirty="0"/>
            </a:br>
            <a:r>
              <a:rPr lang="ko-KR" altLang="en-US" dirty="0"/>
              <a:t>볼 수 있음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몬테카를로</a:t>
            </a:r>
            <a:r>
              <a:rPr lang="ko-KR" altLang="en-US" dirty="0"/>
              <a:t> 예측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F886D-084F-487D-9A0C-A3C57D33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996" y="1526505"/>
            <a:ext cx="2685340" cy="7898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8ECB2B-C791-4D99-A11D-B585784E6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665" y="1556717"/>
            <a:ext cx="3251616" cy="72630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37DEE98-D924-4298-BB14-54E8CBF59714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4049336" y="1919870"/>
            <a:ext cx="1045329" cy="15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 w="lg" len="lg"/>
          </a:ln>
          <a:effectLst/>
        </p:spPr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A970E41-EA41-4852-AE39-3ACE62573C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216" r="5145"/>
          <a:stretch/>
        </p:blipFill>
        <p:spPr>
          <a:xfrm>
            <a:off x="1763688" y="3781439"/>
            <a:ext cx="541041" cy="7263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25730-081C-4BA1-A0FF-D2BC784D9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121" y="4693552"/>
            <a:ext cx="3511005" cy="186275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4A0A9C-9A35-4ABB-9C45-B8F6D696D90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720473" y="2283023"/>
            <a:ext cx="0" cy="22247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17882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수식 변환</a:t>
            </a:r>
            <a:endParaRPr lang="en-US" altLang="ko-KR" dirty="0"/>
          </a:p>
          <a:p>
            <a:pPr lvl="1"/>
            <a:r>
              <a:rPr lang="ko-KR" altLang="en-US" dirty="0"/>
              <a:t>수식을 간략화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몬테카를로</a:t>
            </a:r>
            <a:r>
              <a:rPr lang="ko-KR" altLang="en-US" dirty="0"/>
              <a:t> 예측 동안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ko-KR" altLang="en-US" dirty="0" err="1"/>
              <a:t>반환값이</a:t>
            </a:r>
            <a:r>
              <a:rPr lang="ko-KR" altLang="en-US" dirty="0"/>
              <a:t> 들어와서 평균을 취할 때 </a:t>
            </a:r>
            <a:r>
              <a:rPr lang="ko-KR" altLang="en-US" dirty="0" err="1"/>
              <a:t>어떤식으로</a:t>
            </a:r>
            <a:r>
              <a:rPr lang="ko-KR" altLang="en-US" dirty="0"/>
              <a:t> 취하는지 보임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원래 가진 가치함수에               를 더해서 업데이트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sz="2000" dirty="0"/>
              <a:t>a : </a:t>
            </a:r>
            <a:r>
              <a:rPr lang="ko-KR" altLang="en-US" sz="2000" dirty="0"/>
              <a:t>스텝 사이즈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ko-KR" altLang="en-US" sz="2000" dirty="0"/>
              <a:t>너무 크면 수렴</a:t>
            </a:r>
            <a:r>
              <a:rPr lang="en-US" altLang="ko-KR" sz="2000" dirty="0"/>
              <a:t>x , </a:t>
            </a:r>
            <a:r>
              <a:rPr lang="ko-KR" altLang="en-US" sz="2000" dirty="0"/>
              <a:t>너무 작으면 수렴속도 느림</a:t>
            </a:r>
            <a:br>
              <a:rPr lang="en-US" altLang="ko-KR" sz="2000" dirty="0"/>
            </a:b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몬테카를로</a:t>
            </a:r>
            <a:r>
              <a:rPr lang="ko-KR" altLang="en-US" dirty="0"/>
              <a:t> 예측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FC1214-89ED-4F37-AFF6-7DDD41B7E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204864"/>
            <a:ext cx="4460381" cy="5760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C464B3-64C4-400A-89EF-CAEB34869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869160"/>
            <a:ext cx="1152128" cy="594647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191F415-3EDF-4DCC-B21B-2FEB8C6C3918}"/>
              </a:ext>
            </a:extLst>
          </p:cNvPr>
          <p:cNvCxnSpPr/>
          <p:nvPr/>
        </p:nvCxnSpPr>
        <p:spPr>
          <a:xfrm>
            <a:off x="4811712" y="2780928"/>
            <a:ext cx="19078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E8FD498-225E-4464-B3B2-48274FC2757F}"/>
              </a:ext>
            </a:extLst>
          </p:cNvPr>
          <p:cNvCxnSpPr>
            <a:cxnSpLocks/>
          </p:cNvCxnSpPr>
          <p:nvPr/>
        </p:nvCxnSpPr>
        <p:spPr>
          <a:xfrm>
            <a:off x="5027736" y="2708920"/>
            <a:ext cx="6963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3BA659-E869-4CD2-BF1C-AC571EF94928}"/>
              </a:ext>
            </a:extLst>
          </p:cNvPr>
          <p:cNvSpPr txBox="1"/>
          <p:nvPr/>
        </p:nvSpPr>
        <p:spPr>
          <a:xfrm>
            <a:off x="4829279" y="2798449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업데이트의 크기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3DDDC-CE19-43B5-B886-91878A2F1646}"/>
              </a:ext>
            </a:extLst>
          </p:cNvPr>
          <p:cNvSpPr txBox="1"/>
          <p:nvPr/>
        </p:nvSpPr>
        <p:spPr>
          <a:xfrm>
            <a:off x="4430801" y="1914258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업데이트의 목표</a:t>
            </a:r>
          </a:p>
        </p:txBody>
      </p:sp>
    </p:spTree>
    <p:extLst>
      <p:ext uri="{BB962C8B-B14F-4D97-AF65-F5344CB8AC3E}">
        <p14:creationId xmlns:p14="http://schemas.microsoft.com/office/powerpoint/2010/main" val="209443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수식 변환</a:t>
            </a:r>
            <a:endParaRPr lang="en-US" altLang="ko-KR" dirty="0"/>
          </a:p>
          <a:p>
            <a:pPr lvl="1"/>
            <a:r>
              <a:rPr lang="en-US" altLang="ko-KR" dirty="0"/>
              <a:t>1/n</a:t>
            </a:r>
            <a:r>
              <a:rPr lang="ko-KR" altLang="en-US" dirty="0"/>
              <a:t> 이 아닌 </a:t>
            </a:r>
            <a:r>
              <a:rPr lang="en-US" altLang="ko-KR" dirty="0"/>
              <a:t>a</a:t>
            </a:r>
            <a:r>
              <a:rPr lang="ko-KR" altLang="en-US" dirty="0"/>
              <a:t>인 이유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스텝 사이즈가 시간에 따라 변하지 않는 일정한 숫자일 수 있기 때문</a:t>
            </a:r>
            <a:endParaRPr lang="en-US" altLang="ko-KR" dirty="0"/>
          </a:p>
          <a:p>
            <a:pPr lvl="1"/>
            <a:r>
              <a:rPr lang="ko-KR" altLang="en-US" dirty="0" err="1"/>
              <a:t>몬테카를로</a:t>
            </a:r>
            <a:r>
              <a:rPr lang="ko-KR" altLang="en-US" dirty="0"/>
              <a:t> 예측은 샘플링을 평균하여 가치함수를 추정함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몬테카를로</a:t>
            </a:r>
            <a:r>
              <a:rPr lang="ko-KR" altLang="en-US" dirty="0"/>
              <a:t> 예측의 문제점</a:t>
            </a:r>
            <a:endParaRPr lang="en-US" altLang="ko-KR" dirty="0"/>
          </a:p>
          <a:p>
            <a:pPr lvl="1"/>
            <a:r>
              <a:rPr lang="ko-KR" altLang="en-US" dirty="0"/>
              <a:t>한 에피소드가 끝날 때 까지 기다려야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실시간 예측이 불가능</a:t>
            </a:r>
            <a:endParaRPr lang="en-US" altLang="ko-KR" dirty="0"/>
          </a:p>
          <a:p>
            <a:pPr lvl="1"/>
            <a:r>
              <a:rPr lang="ko-KR" altLang="en-US" dirty="0"/>
              <a:t>에피소드의 끝이 없다면 무용지물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몬테카를로</a:t>
            </a:r>
            <a:r>
              <a:rPr lang="ko-KR" altLang="en-US" dirty="0"/>
              <a:t> 예측</a:t>
            </a:r>
          </a:p>
        </p:txBody>
      </p:sp>
    </p:spTree>
    <p:extLst>
      <p:ext uri="{BB962C8B-B14F-4D97-AF65-F5344CB8AC3E}">
        <p14:creationId xmlns:p14="http://schemas.microsoft.com/office/powerpoint/2010/main" val="4208664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타임스텝별로</a:t>
            </a:r>
            <a:r>
              <a:rPr lang="ko-KR" altLang="en-US" dirty="0"/>
              <a:t> 예측하는 아이디어</a:t>
            </a:r>
            <a:endParaRPr lang="en-US" altLang="ko-KR" dirty="0"/>
          </a:p>
          <a:p>
            <a:pPr lvl="1"/>
            <a:r>
              <a:rPr lang="ko-KR" altLang="en-US" dirty="0" err="1"/>
              <a:t>몬테카를로</a:t>
            </a:r>
            <a:r>
              <a:rPr lang="ko-KR" altLang="en-US" dirty="0"/>
              <a:t> 예측과는 달리 </a:t>
            </a:r>
            <a:r>
              <a:rPr lang="ko-KR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 번의 한 상태의 가치함수</a:t>
            </a:r>
            <a:r>
              <a:rPr lang="ko-KR" altLang="en-US" dirty="0"/>
              <a:t>만 업데이트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 </a:t>
            </a:r>
            <a:r>
              <a:rPr lang="ko-KR" altLang="en-US" dirty="0" err="1"/>
              <a:t>처럼</a:t>
            </a:r>
            <a:r>
              <a:rPr lang="ko-KR" altLang="en-US" dirty="0"/>
              <a:t> </a:t>
            </a:r>
            <a:r>
              <a:rPr lang="ko-KR" altLang="en-US" dirty="0" err="1"/>
              <a:t>기댓값으로</a:t>
            </a:r>
            <a:r>
              <a:rPr lang="ko-KR" altLang="en-US" dirty="0"/>
              <a:t> 표현한 </a:t>
            </a:r>
            <a:r>
              <a:rPr lang="ko-KR" altLang="en-US" dirty="0" err="1"/>
              <a:t>것이아닌</a:t>
            </a:r>
            <a:r>
              <a:rPr lang="en-US" altLang="ko-KR" dirty="0"/>
              <a:t>, G</a:t>
            </a:r>
            <a:r>
              <a:rPr lang="en-US" altLang="ko-KR" baseline="-25000" dirty="0"/>
              <a:t>t</a:t>
            </a:r>
            <a:r>
              <a:rPr lang="ko-KR" altLang="en-US" dirty="0"/>
              <a:t>를 </a:t>
            </a:r>
            <a:r>
              <a:rPr lang="ko-KR" altLang="en-US" dirty="0" err="1"/>
              <a:t>샘플링하여</a:t>
            </a:r>
            <a:r>
              <a:rPr lang="ko-KR" altLang="en-US" dirty="0"/>
              <a:t> 예측하였음</a:t>
            </a:r>
            <a:endParaRPr lang="en-US" altLang="ko-KR" dirty="0"/>
          </a:p>
          <a:p>
            <a:pPr lvl="1"/>
            <a:r>
              <a:rPr lang="ko-KR" altLang="en-US" dirty="0"/>
              <a:t>정확히는                    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샘플링하여</a:t>
            </a:r>
            <a:r>
              <a:rPr lang="ko-KR" altLang="en-US" dirty="0"/>
              <a:t> 업데이트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몬테카를로</a:t>
            </a:r>
            <a:r>
              <a:rPr lang="ko-KR" altLang="en-US" dirty="0"/>
              <a:t> 예측보다 효율적</a:t>
            </a:r>
            <a:r>
              <a:rPr lang="en-US" altLang="ko-KR" dirty="0"/>
              <a:t>, </a:t>
            </a:r>
            <a:r>
              <a:rPr lang="ko-KR" altLang="en-US" dirty="0"/>
              <a:t>더 빠르게 참 가치함수에 근접함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차 예측</a:t>
            </a:r>
            <a:r>
              <a:rPr lang="en-US" altLang="ko-KR" sz="3200" dirty="0"/>
              <a:t>(Temporal difference)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2F784E-742E-4620-BF7E-F4D2BCFD4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581672"/>
            <a:ext cx="4053627" cy="8640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3200CF-A1AC-49FB-A808-58B8E5C3F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224" y="4547220"/>
            <a:ext cx="1786865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2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타임스텝별로</a:t>
            </a:r>
            <a:r>
              <a:rPr lang="ko-KR" altLang="en-US" dirty="0"/>
              <a:t> 예측하는 아이디어</a:t>
            </a:r>
            <a:endParaRPr lang="en-US" altLang="ko-KR" dirty="0"/>
          </a:p>
          <a:p>
            <a:pPr lvl="1"/>
            <a:r>
              <a:rPr lang="ko-KR" altLang="en-US" dirty="0"/>
              <a:t>매 </a:t>
            </a:r>
            <a:r>
              <a:rPr lang="ko-KR" altLang="en-US" dirty="0" err="1"/>
              <a:t>타임스텝별로</a:t>
            </a:r>
            <a:r>
              <a:rPr lang="ko-KR" altLang="en-US" dirty="0"/>
              <a:t> 에이전트는 현재 상태 </a:t>
            </a:r>
            <a:r>
              <a:rPr lang="en-US" altLang="ko-KR" dirty="0"/>
              <a:t>S</a:t>
            </a:r>
            <a:r>
              <a:rPr lang="en-US" altLang="ko-KR" baseline="-25000" dirty="0"/>
              <a:t>t</a:t>
            </a:r>
            <a:r>
              <a:rPr lang="ko-KR" altLang="en-US" dirty="0"/>
              <a:t>에서 행동 하나를 선택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환경에게 보상 </a:t>
            </a:r>
            <a:r>
              <a:rPr lang="en-US" altLang="ko-KR" dirty="0"/>
              <a:t>R</a:t>
            </a:r>
            <a:r>
              <a:rPr lang="ko-KR" altLang="en-US" dirty="0"/>
              <a:t>을 받고</a:t>
            </a:r>
            <a:r>
              <a:rPr lang="en-US" altLang="ko-KR" dirty="0"/>
              <a:t>, </a:t>
            </a:r>
            <a:r>
              <a:rPr lang="ko-KR" altLang="en-US" dirty="0"/>
              <a:t>다음 상태 </a:t>
            </a:r>
            <a:r>
              <a:rPr lang="en-US" altLang="ko-KR" dirty="0"/>
              <a:t>S</a:t>
            </a:r>
            <a:r>
              <a:rPr lang="en-US" altLang="ko-KR" baseline="-25000" dirty="0"/>
              <a:t>t+1</a:t>
            </a:r>
            <a:r>
              <a:rPr lang="ko-KR" altLang="en-US" dirty="0"/>
              <a:t>을 </a:t>
            </a:r>
            <a:r>
              <a:rPr lang="ko-KR" altLang="en-US" dirty="0" err="1"/>
              <a:t>알게됨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에이전트는 현재 </a:t>
            </a:r>
            <a:r>
              <a:rPr lang="ko-KR" altLang="en-US" dirty="0" err="1"/>
              <a:t>가치고있는</a:t>
            </a:r>
            <a:r>
              <a:rPr lang="ko-KR" altLang="en-US" dirty="0"/>
              <a:t> 가치함수 리스트에서 </a:t>
            </a:r>
            <a:r>
              <a:rPr lang="en-US" altLang="ko-KR" dirty="0"/>
              <a:t>V(S</a:t>
            </a:r>
            <a:r>
              <a:rPr lang="en-US" altLang="ko-KR" baseline="-25000" dirty="0"/>
              <a:t>t+1</a:t>
            </a:r>
            <a:r>
              <a:rPr lang="en-US" altLang="ko-KR" dirty="0"/>
              <a:t>)</a:t>
            </a:r>
            <a:r>
              <a:rPr lang="ko-KR" altLang="en-US" dirty="0"/>
              <a:t>을 가지고 올 수 있음</a:t>
            </a:r>
            <a:br>
              <a:rPr lang="en-US" altLang="ko-KR" dirty="0"/>
            </a:br>
            <a:r>
              <a:rPr lang="ko-KR" altLang="en-US" dirty="0"/>
              <a:t>→                     계산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차 예측</a:t>
            </a:r>
            <a:r>
              <a:rPr lang="en-US" altLang="ko-KR" sz="3200" dirty="0"/>
              <a:t>(Temporal difference)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0E560D-AF15-4B8C-A8CF-4225122A6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509120"/>
            <a:ext cx="1786865" cy="3600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7A94A1-61AE-4E90-BB74-ABD5CB686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5314924"/>
            <a:ext cx="5496114" cy="51820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174BE5D-C637-4F80-9A92-7CDE03724E4B}"/>
              </a:ext>
            </a:extLst>
          </p:cNvPr>
          <p:cNvCxnSpPr>
            <a:cxnSpLocks/>
          </p:cNvCxnSpPr>
          <p:nvPr/>
        </p:nvCxnSpPr>
        <p:spPr>
          <a:xfrm>
            <a:off x="4283968" y="5921637"/>
            <a:ext cx="319185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675622-B945-4C54-85D8-E370D79E14DF}"/>
              </a:ext>
            </a:extLst>
          </p:cNvPr>
          <p:cNvCxnSpPr>
            <a:cxnSpLocks/>
          </p:cNvCxnSpPr>
          <p:nvPr/>
        </p:nvCxnSpPr>
        <p:spPr>
          <a:xfrm>
            <a:off x="4572000" y="5849629"/>
            <a:ext cx="165618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639896-CF33-4778-9C80-BF75AF8AB906}"/>
              </a:ext>
            </a:extLst>
          </p:cNvPr>
          <p:cNvSpPr txBox="1"/>
          <p:nvPr/>
        </p:nvSpPr>
        <p:spPr>
          <a:xfrm>
            <a:off x="4803009" y="5939158"/>
            <a:ext cx="3419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업데이트의 크기 </a:t>
            </a:r>
            <a:r>
              <a:rPr lang="en-US" altLang="ko-KR" sz="20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시간차 에러</a:t>
            </a:r>
            <a:r>
              <a:rPr lang="en-US" altLang="ko-KR" sz="2000" dirty="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55BFB-36BA-47F6-86C0-C3371D7698FA}"/>
              </a:ext>
            </a:extLst>
          </p:cNvPr>
          <p:cNvSpPr txBox="1"/>
          <p:nvPr/>
        </p:nvSpPr>
        <p:spPr>
          <a:xfrm>
            <a:off x="4404531" y="5054967"/>
            <a:ext cx="31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업데이트의 목표 </a:t>
            </a:r>
            <a:r>
              <a:rPr lang="en-US" altLang="ko-KR" sz="2000" dirty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000" dirty="0" err="1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실제값</a:t>
            </a:r>
            <a:r>
              <a:rPr lang="ko-KR" altLang="en-US" sz="2000" dirty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x)</a:t>
            </a:r>
            <a:endParaRPr lang="ko-KR" altLang="en-US" sz="2000" dirty="0">
              <a:solidFill>
                <a:srgbClr val="0070C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27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타임스텝별로</a:t>
            </a:r>
            <a:r>
              <a:rPr lang="ko-KR" altLang="en-US" dirty="0"/>
              <a:t> 예측하는 아이디어</a:t>
            </a:r>
            <a:endParaRPr lang="en-US" altLang="ko-KR" dirty="0"/>
          </a:p>
          <a:p>
            <a:pPr lvl="1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현재 상태에서 행동을 하나 선택 후</a:t>
            </a:r>
            <a:r>
              <a:rPr lang="en-US" altLang="ko-KR" sz="2000" dirty="0"/>
              <a:t>, </a:t>
            </a:r>
            <a:r>
              <a:rPr lang="ko-KR" altLang="en-US" sz="2000" dirty="0"/>
              <a:t>도달한 다음 상태의 가치함수 값을 통하여 현재 상태의 가치함수를 업데이트 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err="1"/>
              <a:t>몬테카를로</a:t>
            </a:r>
            <a:r>
              <a:rPr lang="ko-KR" altLang="en-US" sz="2000" dirty="0"/>
              <a:t> 예측에서는 </a:t>
            </a:r>
            <a:r>
              <a:rPr lang="ko-KR" altLang="en-US" sz="2000" dirty="0" err="1"/>
              <a:t>반환값</a:t>
            </a:r>
            <a:r>
              <a:rPr lang="ko-KR" altLang="en-US" sz="2000" dirty="0"/>
              <a:t> </a:t>
            </a:r>
            <a:r>
              <a:rPr lang="en-US" altLang="ko-KR" sz="2000" dirty="0"/>
              <a:t>G(s)</a:t>
            </a:r>
            <a:r>
              <a:rPr lang="ko-KR" altLang="en-US" sz="2000" dirty="0"/>
              <a:t>로 업데이트</a:t>
            </a:r>
            <a:endParaRPr lang="en-US" altLang="ko-KR" sz="2000" dirty="0"/>
          </a:p>
          <a:p>
            <a:pPr lvl="1"/>
            <a:r>
              <a:rPr lang="ko-KR" altLang="en-US" sz="2000" dirty="0"/>
              <a:t>시간차 예측에서는 </a:t>
            </a:r>
            <a:r>
              <a:rPr lang="ko-KR" altLang="en-US" sz="2000" dirty="0" err="1"/>
              <a:t>위와달리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실제값이</a:t>
            </a:r>
            <a:r>
              <a:rPr lang="ko-KR" altLang="en-US" sz="2000" dirty="0"/>
              <a:t> 아니고</a:t>
            </a:r>
            <a:r>
              <a:rPr lang="en-US" altLang="ko-KR" sz="2000" dirty="0"/>
              <a:t>, V(S</a:t>
            </a:r>
            <a:r>
              <a:rPr lang="en-US" altLang="ko-KR" sz="2000" baseline="-25000" dirty="0"/>
              <a:t>t+1</a:t>
            </a:r>
            <a:r>
              <a:rPr lang="en-US" altLang="ko-KR" sz="2000" dirty="0"/>
              <a:t>)dl </a:t>
            </a:r>
            <a:r>
              <a:rPr lang="ko-KR" altLang="en-US" sz="2000" dirty="0"/>
              <a:t>다음</a:t>
            </a:r>
            <a:r>
              <a:rPr lang="en-US" altLang="ko-KR" sz="2000" dirty="0"/>
              <a:t> </a:t>
            </a:r>
            <a:r>
              <a:rPr lang="ko-KR" altLang="en-US" sz="2000" dirty="0"/>
              <a:t>상태인 </a:t>
            </a:r>
            <a:r>
              <a:rPr lang="en-US" altLang="ko-K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sz="2000" u="sng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t+1</a:t>
            </a:r>
            <a:r>
              <a:rPr lang="ko-KR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의</a:t>
            </a:r>
            <a:r>
              <a:rPr lang="en-US" altLang="ko-K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가치함수 일 것이라고 </a:t>
            </a:r>
            <a:r>
              <a:rPr lang="ko-KR" altLang="en-US" sz="2000" u="sng" dirty="0">
                <a:solidFill>
                  <a:srgbClr val="EC7512"/>
                </a:solidFill>
              </a:rPr>
              <a:t>예측</a:t>
            </a:r>
            <a:r>
              <a:rPr lang="ko-KR" altLang="en-US" sz="2000" dirty="0"/>
              <a:t>을 하는 것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r>
              <a:rPr lang="en-US" altLang="ko-KR" sz="2000" dirty="0"/>
              <a:t>Bootstrap : </a:t>
            </a:r>
            <a:r>
              <a:rPr lang="ko-KR" altLang="en-US" sz="2000" dirty="0"/>
              <a:t>다른 상태의 가치함수 </a:t>
            </a:r>
            <a:r>
              <a:rPr lang="ko-KR" altLang="en-US" sz="2000" dirty="0" err="1"/>
              <a:t>예측값을</a:t>
            </a:r>
            <a:r>
              <a:rPr lang="ko-KR" altLang="en-US" sz="2000" dirty="0"/>
              <a:t> 통해 지금 상태의 가치함수를 예측하는 방식</a:t>
            </a:r>
            <a:r>
              <a:rPr lang="en-US" altLang="ko-KR" sz="2000" dirty="0"/>
              <a:t>. </a:t>
            </a:r>
            <a:r>
              <a:rPr lang="ko-KR" altLang="en-US" sz="2000" dirty="0"/>
              <a:t>업데이트 목표도 부정확</a:t>
            </a:r>
            <a:endParaRPr lang="en-US" altLang="ko-KR" sz="2000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차 예측</a:t>
            </a:r>
            <a:r>
              <a:rPr lang="en-US" altLang="ko-KR" sz="3200" dirty="0"/>
              <a:t>(Temporal difference)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5EDB77-AA53-442D-AC53-6BF63B6D248B}"/>
              </a:ext>
            </a:extLst>
          </p:cNvPr>
          <p:cNvSpPr/>
          <p:nvPr/>
        </p:nvSpPr>
        <p:spPr>
          <a:xfrm>
            <a:off x="2771800" y="4653136"/>
            <a:ext cx="864096" cy="432048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6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E42CB2-ABF7-4266-A51C-35CAAFB88B9F}"/>
              </a:ext>
            </a:extLst>
          </p:cNvPr>
          <p:cNvSpPr/>
          <p:nvPr/>
        </p:nvSpPr>
        <p:spPr>
          <a:xfrm>
            <a:off x="5723037" y="4653136"/>
            <a:ext cx="864096" cy="432048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1600" b="0" i="0" u="none" strike="noStrike" cap="none" normalizeH="0" baseline="0" dirty="0">
              <a:ln>
                <a:noFill/>
              </a:ln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430C9F3-0832-4534-B160-AE31F157EE56}"/>
              </a:ext>
            </a:extLst>
          </p:cNvPr>
          <p:cNvGrpSpPr/>
          <p:nvPr/>
        </p:nvGrpSpPr>
        <p:grpSpPr>
          <a:xfrm>
            <a:off x="2915816" y="4863650"/>
            <a:ext cx="3536827" cy="1864463"/>
            <a:chOff x="2915816" y="4863650"/>
            <a:chExt cx="3536827" cy="1864463"/>
          </a:xfrm>
        </p:grpSpPr>
        <p:pic>
          <p:nvPicPr>
            <p:cNvPr id="7170" name="Picture 2" descr="Untitled Diagram-2.png">
              <a:extLst>
                <a:ext uri="{FF2B5EF4-FFF2-40B4-BE49-F238E27FC236}">
                  <a16:creationId xmlns:a16="http://schemas.microsoft.com/office/drawing/2014/main" id="{9FE7CAAD-924D-46A9-8A3C-BEDF271E0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4863650"/>
              <a:ext cx="3536827" cy="1296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C7831D55-A3D6-49ED-A535-1DF13B7DDB7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79467" y="3820080"/>
              <a:ext cx="12700" cy="2951237"/>
            </a:xfrm>
            <a:prstGeom prst="bentConnector3">
              <a:avLst>
                <a:gd name="adj1" fmla="val 7600016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69C7A7-D4F9-4666-BEBB-AD24D0658E24}"/>
                </a:ext>
              </a:extLst>
            </p:cNvPr>
            <p:cNvSpPr txBox="1"/>
            <p:nvPr/>
          </p:nvSpPr>
          <p:spPr>
            <a:xfrm>
              <a:off x="4250456" y="6328003"/>
              <a:ext cx="867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update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580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en-US" altLang="ko-KR" dirty="0"/>
              <a:t>DP, MC, 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방식별</a:t>
            </a:r>
            <a:r>
              <a:rPr lang="ko-KR" altLang="en-US" dirty="0"/>
              <a:t> 비교</a:t>
            </a:r>
          </a:p>
        </p:txBody>
      </p:sp>
      <p:pic>
        <p:nvPicPr>
          <p:cNvPr id="14338" name="Picture 2" descr="vs">
            <a:extLst>
              <a:ext uri="{FF2B5EF4-FFF2-40B4-BE49-F238E27FC236}">
                <a16:creationId xmlns:a16="http://schemas.microsoft.com/office/drawing/2014/main" id="{1861F258-AD88-4A59-B25D-6C4C1B768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13"/>
          <a:stretch/>
        </p:blipFill>
        <p:spPr bwMode="auto">
          <a:xfrm>
            <a:off x="3131840" y="1268760"/>
            <a:ext cx="3672408" cy="240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vs">
            <a:extLst>
              <a:ext uri="{FF2B5EF4-FFF2-40B4-BE49-F238E27FC236}">
                <a16:creationId xmlns:a16="http://schemas.microsoft.com/office/drawing/2014/main" id="{EE999AA6-3F4C-4416-8595-E9D886982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5"/>
          <a:stretch/>
        </p:blipFill>
        <p:spPr bwMode="auto">
          <a:xfrm>
            <a:off x="1175216" y="4103927"/>
            <a:ext cx="7612266" cy="240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07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계산을 빠르게 하는 것일 뿐</a:t>
            </a:r>
            <a:r>
              <a:rPr lang="en-US" altLang="ko-KR" dirty="0"/>
              <a:t>, </a:t>
            </a:r>
            <a:r>
              <a:rPr lang="ko-KR" altLang="en-US" dirty="0"/>
              <a:t>강화학습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다이내믹 프로그래밍의 한계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1"/>
            <a:r>
              <a:rPr lang="ko-KR" altLang="en-US" dirty="0"/>
              <a:t>계산 복잡도 </a:t>
            </a:r>
            <a:r>
              <a:rPr lang="en-US" altLang="ko-KR" dirty="0"/>
              <a:t>: </a:t>
            </a:r>
            <a:r>
              <a:rPr lang="ko-KR" altLang="en-US" dirty="0"/>
              <a:t>바둑같은 경우의 수 많은 것 해결 </a:t>
            </a:r>
            <a:r>
              <a:rPr lang="en-US" altLang="ko-KR" dirty="0"/>
              <a:t>x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차원의 저주 </a:t>
            </a:r>
            <a:r>
              <a:rPr lang="en-US" altLang="ko-KR" dirty="0"/>
              <a:t>: </a:t>
            </a:r>
            <a:r>
              <a:rPr lang="ko-KR" altLang="en-US" dirty="0"/>
              <a:t>차원이 늘어나면 상태의 수가 지수승으로 늘어남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환경에 대한 완벽한 정보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다이내믹 프로그래밍</a:t>
            </a:r>
            <a:r>
              <a:rPr lang="en-US" altLang="ko-KR" dirty="0"/>
              <a:t>(DP)</a:t>
            </a:r>
            <a:r>
              <a:rPr lang="ko-KR" altLang="en-US" dirty="0"/>
              <a:t>의 한계</a:t>
            </a:r>
          </a:p>
        </p:txBody>
      </p:sp>
    </p:spTree>
    <p:extLst>
      <p:ext uri="{BB962C8B-B14F-4D97-AF65-F5344CB8AC3E}">
        <p14:creationId xmlns:p14="http://schemas.microsoft.com/office/powerpoint/2010/main" val="404373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강화학습</a:t>
            </a:r>
            <a:endParaRPr lang="en-US" altLang="ko-KR" dirty="0"/>
          </a:p>
          <a:p>
            <a:pPr lvl="1"/>
            <a:r>
              <a:rPr lang="ko-KR" altLang="en-US" dirty="0"/>
              <a:t>환경의 모델을 몰라도 상호작용을 통해 학습</a:t>
            </a:r>
            <a:endParaRPr lang="en-US" altLang="ko-KR" dirty="0"/>
          </a:p>
          <a:p>
            <a:pPr lvl="2"/>
            <a:r>
              <a:rPr lang="ko-KR" altLang="en-US" dirty="0"/>
              <a:t>예측 </a:t>
            </a:r>
            <a:r>
              <a:rPr lang="en-US" altLang="ko-KR" dirty="0"/>
              <a:t>: </a:t>
            </a:r>
            <a:r>
              <a:rPr lang="ko-KR" altLang="en-US" dirty="0"/>
              <a:t>에이전트는 환경과 상호작용</a:t>
            </a:r>
            <a:r>
              <a:rPr lang="en-US" altLang="ko-KR" dirty="0"/>
              <a:t>,</a:t>
            </a:r>
            <a:r>
              <a:rPr lang="ko-KR" altLang="en-US" dirty="0"/>
              <a:t> 정책의 가치함수 학습</a:t>
            </a:r>
            <a:endParaRPr lang="en-US" altLang="ko-KR" dirty="0"/>
          </a:p>
          <a:p>
            <a:pPr lvl="2"/>
            <a:r>
              <a:rPr lang="ko-KR" altLang="en-US" dirty="0"/>
              <a:t>제어 </a:t>
            </a:r>
            <a:r>
              <a:rPr lang="en-US" altLang="ko-KR" dirty="0"/>
              <a:t>: </a:t>
            </a:r>
            <a:r>
              <a:rPr lang="ko-KR" altLang="en-US" dirty="0"/>
              <a:t>가치함수를 토대로 정책 발전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다이내믹 프로그래밍</a:t>
            </a:r>
            <a:endParaRPr lang="en-US" altLang="ko-KR" dirty="0"/>
          </a:p>
          <a:p>
            <a:pPr lvl="1"/>
            <a:r>
              <a:rPr lang="ko-KR" altLang="en-US" dirty="0"/>
              <a:t>환경의 모델을 정확히 아는 상태에서 계산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vs DP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07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예측</a:t>
            </a:r>
            <a:endParaRPr lang="en-US" altLang="ko-KR" dirty="0"/>
          </a:p>
          <a:p>
            <a:pPr lvl="1"/>
            <a:r>
              <a:rPr lang="ko-KR" altLang="en-US" dirty="0" err="1"/>
              <a:t>몬테카를로</a:t>
            </a:r>
            <a:r>
              <a:rPr lang="ko-KR" altLang="en-US" dirty="0"/>
              <a:t> 예측</a:t>
            </a:r>
            <a:endParaRPr lang="en-US" altLang="ko-KR" dirty="0"/>
          </a:p>
          <a:p>
            <a:pPr lvl="2"/>
            <a:r>
              <a:rPr lang="ko-KR" altLang="en-US" dirty="0" err="1"/>
              <a:t>몬테카를로</a:t>
            </a:r>
            <a:r>
              <a:rPr lang="en-US" altLang="ko-KR" dirty="0"/>
              <a:t>? : </a:t>
            </a:r>
            <a:r>
              <a:rPr lang="ko-KR" altLang="en-US" dirty="0"/>
              <a:t>무작위로 무언가를 해본다</a:t>
            </a:r>
            <a:endParaRPr lang="en-US" altLang="ko-KR" dirty="0"/>
          </a:p>
          <a:p>
            <a:pPr lvl="1"/>
            <a:r>
              <a:rPr lang="ko-KR" altLang="en-US" dirty="0"/>
              <a:t>시간차 예측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제어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살사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시간차 제어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예측과 제어</a:t>
            </a:r>
          </a:p>
        </p:txBody>
      </p:sp>
    </p:spTree>
    <p:extLst>
      <p:ext uri="{BB962C8B-B14F-4D97-AF65-F5344CB8AC3E}">
        <p14:creationId xmlns:p14="http://schemas.microsoft.com/office/powerpoint/2010/main" val="249480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강화학습에서 순차적행동 결정문제를 해결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일단 해보고</a:t>
            </a:r>
            <a:endParaRPr lang="en-US" altLang="ko-KR" dirty="0"/>
          </a:p>
          <a:p>
            <a:pPr lvl="1"/>
            <a:r>
              <a:rPr lang="ko-KR" altLang="en-US" dirty="0"/>
              <a:t>자신을 평가하며</a:t>
            </a:r>
            <a:endParaRPr lang="en-US" altLang="ko-KR" dirty="0"/>
          </a:p>
          <a:p>
            <a:pPr lvl="1"/>
            <a:r>
              <a:rPr lang="ko-KR" altLang="en-US" dirty="0"/>
              <a:t>평가한 대로 자신을 업데이트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위의 과정을 반복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강화학습에서는 계산을 통해 가치함수를 알아내는게 아니라 에이전트의 경험으로 가치함수 추정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강화학습에서의 예측</a:t>
            </a:r>
          </a:p>
        </p:txBody>
      </p:sp>
    </p:spTree>
    <p:extLst>
      <p:ext uri="{BB962C8B-B14F-4D97-AF65-F5344CB8AC3E}">
        <p14:creationId xmlns:p14="http://schemas.microsoft.com/office/powerpoint/2010/main" val="294196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근사 </a:t>
            </a:r>
            <a:r>
              <a:rPr lang="en-US" altLang="ko-KR" dirty="0"/>
              <a:t>: </a:t>
            </a:r>
            <a:r>
              <a:rPr lang="ko-KR" altLang="en-US" dirty="0"/>
              <a:t>원래의 값은 모르지만 샘플로 원래의 값을 추정한다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원래의 값은 모르나</a:t>
            </a:r>
            <a:r>
              <a:rPr lang="en-US" altLang="ko-KR" dirty="0"/>
              <a:t>, “</a:t>
            </a:r>
            <a:r>
              <a:rPr lang="ko-KR" altLang="en-US" dirty="0"/>
              <a:t>샘플</a:t>
            </a:r>
            <a:r>
              <a:rPr lang="en-US" altLang="ko-KR" dirty="0"/>
              <a:t>”</a:t>
            </a:r>
            <a:r>
              <a:rPr lang="ko-KR" altLang="en-US" dirty="0"/>
              <a:t>을 통하여 원래의 값에 대해 이럴 것이다</a:t>
            </a:r>
            <a:r>
              <a:rPr lang="en-US" altLang="ko-KR" dirty="0"/>
              <a:t>- </a:t>
            </a:r>
            <a:r>
              <a:rPr lang="ko-KR" altLang="en-US" dirty="0"/>
              <a:t>라고 추정하는 것</a:t>
            </a:r>
            <a:endParaRPr lang="en-US" altLang="ko-KR" dirty="0"/>
          </a:p>
          <a:p>
            <a:pPr lvl="1"/>
            <a:r>
              <a:rPr lang="ko-KR" altLang="en-US" dirty="0"/>
              <a:t>무작위로 무언가를 많이 반복하면 원래의 값과 비슷해질 것이라는 아이디어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몬테카를로</a:t>
            </a:r>
            <a:r>
              <a:rPr lang="ko-KR" altLang="en-US" dirty="0"/>
              <a:t> 근사</a:t>
            </a:r>
          </a:p>
        </p:txBody>
      </p:sp>
    </p:spTree>
    <p:extLst>
      <p:ext uri="{BB962C8B-B14F-4D97-AF65-F5344CB8AC3E}">
        <p14:creationId xmlns:p14="http://schemas.microsoft.com/office/powerpoint/2010/main" val="406545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원의 방정식 예시</a:t>
            </a:r>
            <a:endParaRPr lang="en-US" altLang="ko-KR" dirty="0"/>
          </a:p>
          <a:p>
            <a:pPr lvl="1"/>
            <a:r>
              <a:rPr lang="ko-KR" altLang="en-US" sz="2000" dirty="0"/>
              <a:t>아래의 원의 넓이 구하기</a:t>
            </a:r>
            <a:endParaRPr lang="en-US" altLang="ko-KR" sz="2000" dirty="0"/>
          </a:p>
          <a:p>
            <a:pPr lvl="1"/>
            <a:r>
              <a:rPr lang="ko-KR" altLang="en-US" sz="2000" dirty="0"/>
              <a:t>근사를 통해 구하기 위해서는 아래의 원에 무작위로 점을 뿌려 원 안에 있는 점의 비율을 통해 구함</a:t>
            </a:r>
            <a:endParaRPr lang="en-US" altLang="ko-KR" sz="2000" dirty="0"/>
          </a:p>
          <a:p>
            <a:pPr lvl="1"/>
            <a:r>
              <a:rPr lang="ko-KR" altLang="en-US" sz="2000" dirty="0"/>
              <a:t>즉</a:t>
            </a:r>
            <a:r>
              <a:rPr lang="en-US" altLang="ko-KR" sz="2000" dirty="0"/>
              <a:t>, S(A) / S(B) </a:t>
            </a:r>
            <a:r>
              <a:rPr lang="ko-KR" altLang="en-US" sz="2000" dirty="0"/>
              <a:t>를 근사하여 원의 면적을 추정</a:t>
            </a:r>
            <a:endParaRPr lang="en-US" altLang="ko-KR" sz="2000" dirty="0"/>
          </a:p>
          <a:p>
            <a:pPr lvl="1"/>
            <a:r>
              <a:rPr lang="ko-KR" altLang="en-US" sz="2000" dirty="0"/>
              <a:t>점의 개수 </a:t>
            </a:r>
            <a:r>
              <a:rPr lang="en-US" altLang="ko-KR" sz="2000" dirty="0"/>
              <a:t>N</a:t>
            </a:r>
            <a:r>
              <a:rPr lang="ko-KR" altLang="en-US" sz="2000" dirty="0"/>
              <a:t>은 샘플링 수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몬테카를로</a:t>
            </a:r>
            <a:r>
              <a:rPr lang="ko-KR" altLang="en-US" dirty="0"/>
              <a:t> 근사</a:t>
            </a:r>
          </a:p>
        </p:txBody>
      </p:sp>
      <p:pic>
        <p:nvPicPr>
          <p:cNvPr id="1026" name="Picture 2" descr="pi.png">
            <a:extLst>
              <a:ext uri="{FF2B5EF4-FFF2-40B4-BE49-F238E27FC236}">
                <a16:creationId xmlns:a16="http://schemas.microsoft.com/office/drawing/2014/main" id="{A559D2FB-8B4A-4AC9-9E42-96E1D9B59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33" y="3474839"/>
            <a:ext cx="5810895" cy="164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2F7C6555-13E3-49E2-9BB0-51881E669C86}"/>
              </a:ext>
            </a:extLst>
          </p:cNvPr>
          <p:cNvGrpSpPr/>
          <p:nvPr/>
        </p:nvGrpSpPr>
        <p:grpSpPr>
          <a:xfrm>
            <a:off x="5580112" y="4509120"/>
            <a:ext cx="2825294" cy="2062802"/>
            <a:chOff x="1547664" y="2852936"/>
            <a:chExt cx="3960440" cy="273630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49EEC9B-9085-4383-AEFA-F09E7C376B91}"/>
                </a:ext>
              </a:extLst>
            </p:cNvPr>
            <p:cNvGrpSpPr/>
            <p:nvPr/>
          </p:nvGrpSpPr>
          <p:grpSpPr>
            <a:xfrm>
              <a:off x="1547664" y="2852936"/>
              <a:ext cx="3960440" cy="2736304"/>
              <a:chOff x="1547664" y="2420888"/>
              <a:chExt cx="3960440" cy="2736304"/>
            </a:xfrm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5D5626E4-9DEB-47A7-9020-C76E7AB84A85}"/>
                  </a:ext>
                </a:extLst>
              </p:cNvPr>
              <p:cNvSpPr/>
              <p:nvPr/>
            </p:nvSpPr>
            <p:spPr>
              <a:xfrm>
                <a:off x="1658112" y="2584704"/>
                <a:ext cx="987552" cy="1255776"/>
              </a:xfrm>
              <a:custGeom>
                <a:avLst/>
                <a:gdLst>
                  <a:gd name="connsiteX0" fmla="*/ 292608 w 987552"/>
                  <a:gd name="connsiteY0" fmla="*/ 0 h 1255776"/>
                  <a:gd name="connsiteX1" fmla="*/ 292608 w 987552"/>
                  <a:gd name="connsiteY1" fmla="*/ 0 h 1255776"/>
                  <a:gd name="connsiteX2" fmla="*/ 134112 w 987552"/>
                  <a:gd name="connsiteY2" fmla="*/ 134112 h 1255776"/>
                  <a:gd name="connsiteX3" fmla="*/ 73152 w 987552"/>
                  <a:gd name="connsiteY3" fmla="*/ 195072 h 1255776"/>
                  <a:gd name="connsiteX4" fmla="*/ 48768 w 987552"/>
                  <a:gd name="connsiteY4" fmla="*/ 256032 h 1255776"/>
                  <a:gd name="connsiteX5" fmla="*/ 0 w 987552"/>
                  <a:gd name="connsiteY5" fmla="*/ 377952 h 1255776"/>
                  <a:gd name="connsiteX6" fmla="*/ 24384 w 987552"/>
                  <a:gd name="connsiteY6" fmla="*/ 560832 h 1255776"/>
                  <a:gd name="connsiteX7" fmla="*/ 60960 w 987552"/>
                  <a:gd name="connsiteY7" fmla="*/ 585216 h 1255776"/>
                  <a:gd name="connsiteX8" fmla="*/ 134112 w 987552"/>
                  <a:gd name="connsiteY8" fmla="*/ 609600 h 1255776"/>
                  <a:gd name="connsiteX9" fmla="*/ 743712 w 987552"/>
                  <a:gd name="connsiteY9" fmla="*/ 621792 h 1255776"/>
                  <a:gd name="connsiteX10" fmla="*/ 780288 w 987552"/>
                  <a:gd name="connsiteY10" fmla="*/ 633984 h 1255776"/>
                  <a:gd name="connsiteX11" fmla="*/ 792480 w 987552"/>
                  <a:gd name="connsiteY11" fmla="*/ 670560 h 1255776"/>
                  <a:gd name="connsiteX12" fmla="*/ 731520 w 987552"/>
                  <a:gd name="connsiteY12" fmla="*/ 780288 h 1255776"/>
                  <a:gd name="connsiteX13" fmla="*/ 694944 w 987552"/>
                  <a:gd name="connsiteY13" fmla="*/ 792480 h 1255776"/>
                  <a:gd name="connsiteX14" fmla="*/ 658368 w 987552"/>
                  <a:gd name="connsiteY14" fmla="*/ 816864 h 1255776"/>
                  <a:gd name="connsiteX15" fmla="*/ 609600 w 987552"/>
                  <a:gd name="connsiteY15" fmla="*/ 829056 h 1255776"/>
                  <a:gd name="connsiteX16" fmla="*/ 573024 w 987552"/>
                  <a:gd name="connsiteY16" fmla="*/ 841248 h 1255776"/>
                  <a:gd name="connsiteX17" fmla="*/ 512064 w 987552"/>
                  <a:gd name="connsiteY17" fmla="*/ 853440 h 1255776"/>
                  <a:gd name="connsiteX18" fmla="*/ 438912 w 987552"/>
                  <a:gd name="connsiteY18" fmla="*/ 877824 h 1255776"/>
                  <a:gd name="connsiteX19" fmla="*/ 329184 w 987552"/>
                  <a:gd name="connsiteY19" fmla="*/ 902208 h 1255776"/>
                  <a:gd name="connsiteX20" fmla="*/ 256032 w 987552"/>
                  <a:gd name="connsiteY20" fmla="*/ 950976 h 1255776"/>
                  <a:gd name="connsiteX21" fmla="*/ 219456 w 987552"/>
                  <a:gd name="connsiteY21" fmla="*/ 975360 h 1255776"/>
                  <a:gd name="connsiteX22" fmla="*/ 170688 w 987552"/>
                  <a:gd name="connsiteY22" fmla="*/ 999744 h 1255776"/>
                  <a:gd name="connsiteX23" fmla="*/ 146304 w 987552"/>
                  <a:gd name="connsiteY23" fmla="*/ 1036320 h 1255776"/>
                  <a:gd name="connsiteX24" fmla="*/ 121920 w 987552"/>
                  <a:gd name="connsiteY24" fmla="*/ 1121664 h 1255776"/>
                  <a:gd name="connsiteX25" fmla="*/ 146304 w 987552"/>
                  <a:gd name="connsiteY25" fmla="*/ 1207008 h 1255776"/>
                  <a:gd name="connsiteX26" fmla="*/ 256032 w 987552"/>
                  <a:gd name="connsiteY26" fmla="*/ 1255776 h 1255776"/>
                  <a:gd name="connsiteX27" fmla="*/ 524256 w 987552"/>
                  <a:gd name="connsiteY27" fmla="*/ 1231392 h 1255776"/>
                  <a:gd name="connsiteX28" fmla="*/ 597408 w 987552"/>
                  <a:gd name="connsiteY28" fmla="*/ 1207008 h 1255776"/>
                  <a:gd name="connsiteX29" fmla="*/ 658368 w 987552"/>
                  <a:gd name="connsiteY29" fmla="*/ 1024128 h 1255776"/>
                  <a:gd name="connsiteX30" fmla="*/ 670560 w 987552"/>
                  <a:gd name="connsiteY30" fmla="*/ 987552 h 1255776"/>
                  <a:gd name="connsiteX31" fmla="*/ 853440 w 987552"/>
                  <a:gd name="connsiteY31" fmla="*/ 926592 h 1255776"/>
                  <a:gd name="connsiteX32" fmla="*/ 890016 w 987552"/>
                  <a:gd name="connsiteY32" fmla="*/ 914400 h 1255776"/>
                  <a:gd name="connsiteX33" fmla="*/ 926592 w 987552"/>
                  <a:gd name="connsiteY33" fmla="*/ 902208 h 1255776"/>
                  <a:gd name="connsiteX34" fmla="*/ 963168 w 987552"/>
                  <a:gd name="connsiteY34" fmla="*/ 792480 h 1255776"/>
                  <a:gd name="connsiteX35" fmla="*/ 975360 w 987552"/>
                  <a:gd name="connsiteY35" fmla="*/ 755904 h 1255776"/>
                  <a:gd name="connsiteX36" fmla="*/ 987552 w 987552"/>
                  <a:gd name="connsiteY36" fmla="*/ 719328 h 1255776"/>
                  <a:gd name="connsiteX37" fmla="*/ 963168 w 987552"/>
                  <a:gd name="connsiteY37" fmla="*/ 560832 h 1255776"/>
                  <a:gd name="connsiteX38" fmla="*/ 950976 w 987552"/>
                  <a:gd name="connsiteY38" fmla="*/ 524256 h 1255776"/>
                  <a:gd name="connsiteX39" fmla="*/ 877824 w 987552"/>
                  <a:gd name="connsiteY39" fmla="*/ 475488 h 1255776"/>
                  <a:gd name="connsiteX40" fmla="*/ 670560 w 987552"/>
                  <a:gd name="connsiteY40" fmla="*/ 438912 h 1255776"/>
                  <a:gd name="connsiteX41" fmla="*/ 597408 w 987552"/>
                  <a:gd name="connsiteY41" fmla="*/ 414528 h 1255776"/>
                  <a:gd name="connsiteX42" fmla="*/ 560832 w 987552"/>
                  <a:gd name="connsiteY42" fmla="*/ 402336 h 1255776"/>
                  <a:gd name="connsiteX43" fmla="*/ 524256 w 987552"/>
                  <a:gd name="connsiteY43" fmla="*/ 377952 h 1255776"/>
                  <a:gd name="connsiteX44" fmla="*/ 499872 w 987552"/>
                  <a:gd name="connsiteY44" fmla="*/ 341376 h 1255776"/>
                  <a:gd name="connsiteX45" fmla="*/ 463296 w 987552"/>
                  <a:gd name="connsiteY45" fmla="*/ 316992 h 1255776"/>
                  <a:gd name="connsiteX46" fmla="*/ 451104 w 987552"/>
                  <a:gd name="connsiteY46" fmla="*/ 280416 h 1255776"/>
                  <a:gd name="connsiteX47" fmla="*/ 475488 w 987552"/>
                  <a:gd name="connsiteY47" fmla="*/ 195072 h 1255776"/>
                  <a:gd name="connsiteX48" fmla="*/ 499872 w 987552"/>
                  <a:gd name="connsiteY48" fmla="*/ 158496 h 1255776"/>
                  <a:gd name="connsiteX49" fmla="*/ 512064 w 987552"/>
                  <a:gd name="connsiteY49" fmla="*/ 121920 h 1255776"/>
                  <a:gd name="connsiteX50" fmla="*/ 487680 w 987552"/>
                  <a:gd name="connsiteY50" fmla="*/ 36576 h 1255776"/>
                  <a:gd name="connsiteX51" fmla="*/ 414528 w 987552"/>
                  <a:gd name="connsiteY51" fmla="*/ 12192 h 1255776"/>
                  <a:gd name="connsiteX52" fmla="*/ 292608 w 987552"/>
                  <a:gd name="connsiteY52" fmla="*/ 0 h 12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987552" h="1255776">
                    <a:moveTo>
                      <a:pt x="292608" y="0"/>
                    </a:moveTo>
                    <a:lnTo>
                      <a:pt x="292608" y="0"/>
                    </a:lnTo>
                    <a:cubicBezTo>
                      <a:pt x="239776" y="44704"/>
                      <a:pt x="185838" y="88133"/>
                      <a:pt x="134112" y="134112"/>
                    </a:cubicBezTo>
                    <a:cubicBezTo>
                      <a:pt x="112634" y="153204"/>
                      <a:pt x="89631" y="171530"/>
                      <a:pt x="73152" y="195072"/>
                    </a:cubicBezTo>
                    <a:cubicBezTo>
                      <a:pt x="60602" y="213001"/>
                      <a:pt x="57824" y="236108"/>
                      <a:pt x="48768" y="256032"/>
                    </a:cubicBezTo>
                    <a:cubicBezTo>
                      <a:pt x="-198" y="363758"/>
                      <a:pt x="21814" y="290697"/>
                      <a:pt x="0" y="377952"/>
                    </a:cubicBezTo>
                    <a:cubicBezTo>
                      <a:pt x="8128" y="438912"/>
                      <a:pt x="7031" y="501832"/>
                      <a:pt x="24384" y="560832"/>
                    </a:cubicBezTo>
                    <a:cubicBezTo>
                      <a:pt x="28519" y="574890"/>
                      <a:pt x="47570" y="579265"/>
                      <a:pt x="60960" y="585216"/>
                    </a:cubicBezTo>
                    <a:cubicBezTo>
                      <a:pt x="84448" y="595655"/>
                      <a:pt x="108414" y="609086"/>
                      <a:pt x="134112" y="609600"/>
                    </a:cubicBezTo>
                    <a:lnTo>
                      <a:pt x="743712" y="621792"/>
                    </a:lnTo>
                    <a:cubicBezTo>
                      <a:pt x="755904" y="625856"/>
                      <a:pt x="771201" y="624897"/>
                      <a:pt x="780288" y="633984"/>
                    </a:cubicBezTo>
                    <a:cubicBezTo>
                      <a:pt x="789375" y="643071"/>
                      <a:pt x="793759" y="657772"/>
                      <a:pt x="792480" y="670560"/>
                    </a:cubicBezTo>
                    <a:cubicBezTo>
                      <a:pt x="785676" y="738597"/>
                      <a:pt x="782013" y="755042"/>
                      <a:pt x="731520" y="780288"/>
                    </a:cubicBezTo>
                    <a:cubicBezTo>
                      <a:pt x="720025" y="786035"/>
                      <a:pt x="706439" y="786733"/>
                      <a:pt x="694944" y="792480"/>
                    </a:cubicBezTo>
                    <a:cubicBezTo>
                      <a:pt x="681838" y="799033"/>
                      <a:pt x="671836" y="811092"/>
                      <a:pt x="658368" y="816864"/>
                    </a:cubicBezTo>
                    <a:cubicBezTo>
                      <a:pt x="642967" y="823465"/>
                      <a:pt x="625712" y="824453"/>
                      <a:pt x="609600" y="829056"/>
                    </a:cubicBezTo>
                    <a:cubicBezTo>
                      <a:pt x="597243" y="832587"/>
                      <a:pt x="585492" y="838131"/>
                      <a:pt x="573024" y="841248"/>
                    </a:cubicBezTo>
                    <a:cubicBezTo>
                      <a:pt x="552920" y="846274"/>
                      <a:pt x="532056" y="847988"/>
                      <a:pt x="512064" y="853440"/>
                    </a:cubicBezTo>
                    <a:cubicBezTo>
                      <a:pt x="487267" y="860203"/>
                      <a:pt x="464116" y="872783"/>
                      <a:pt x="438912" y="877824"/>
                    </a:cubicBezTo>
                    <a:cubicBezTo>
                      <a:pt x="361521" y="893302"/>
                      <a:pt x="398056" y="884990"/>
                      <a:pt x="329184" y="902208"/>
                    </a:cubicBezTo>
                    <a:lnTo>
                      <a:pt x="256032" y="950976"/>
                    </a:lnTo>
                    <a:cubicBezTo>
                      <a:pt x="243840" y="959104"/>
                      <a:pt x="232562" y="968807"/>
                      <a:pt x="219456" y="975360"/>
                    </a:cubicBezTo>
                    <a:lnTo>
                      <a:pt x="170688" y="999744"/>
                    </a:lnTo>
                    <a:cubicBezTo>
                      <a:pt x="162560" y="1011936"/>
                      <a:pt x="152857" y="1023214"/>
                      <a:pt x="146304" y="1036320"/>
                    </a:cubicBezTo>
                    <a:cubicBezTo>
                      <a:pt x="137559" y="1053811"/>
                      <a:pt x="125826" y="1106039"/>
                      <a:pt x="121920" y="1121664"/>
                    </a:cubicBezTo>
                    <a:cubicBezTo>
                      <a:pt x="130048" y="1150112"/>
                      <a:pt x="131936" y="1181145"/>
                      <a:pt x="146304" y="1207008"/>
                    </a:cubicBezTo>
                    <a:cubicBezTo>
                      <a:pt x="159477" y="1230720"/>
                      <a:pt x="247544" y="1252947"/>
                      <a:pt x="256032" y="1255776"/>
                    </a:cubicBezTo>
                    <a:cubicBezTo>
                      <a:pt x="345440" y="1247648"/>
                      <a:pt x="435382" y="1244088"/>
                      <a:pt x="524256" y="1231392"/>
                    </a:cubicBezTo>
                    <a:cubicBezTo>
                      <a:pt x="549701" y="1227757"/>
                      <a:pt x="597408" y="1207008"/>
                      <a:pt x="597408" y="1207008"/>
                    </a:cubicBezTo>
                    <a:lnTo>
                      <a:pt x="658368" y="1024128"/>
                    </a:lnTo>
                    <a:cubicBezTo>
                      <a:pt x="662432" y="1011936"/>
                      <a:pt x="658368" y="991616"/>
                      <a:pt x="670560" y="987552"/>
                    </a:cubicBezTo>
                    <a:lnTo>
                      <a:pt x="853440" y="926592"/>
                    </a:lnTo>
                    <a:lnTo>
                      <a:pt x="890016" y="914400"/>
                    </a:lnTo>
                    <a:lnTo>
                      <a:pt x="926592" y="902208"/>
                    </a:lnTo>
                    <a:lnTo>
                      <a:pt x="963168" y="792480"/>
                    </a:lnTo>
                    <a:lnTo>
                      <a:pt x="975360" y="755904"/>
                    </a:lnTo>
                    <a:lnTo>
                      <a:pt x="987552" y="719328"/>
                    </a:lnTo>
                    <a:cubicBezTo>
                      <a:pt x="979424" y="666496"/>
                      <a:pt x="973019" y="613370"/>
                      <a:pt x="963168" y="560832"/>
                    </a:cubicBezTo>
                    <a:cubicBezTo>
                      <a:pt x="960800" y="548201"/>
                      <a:pt x="958105" y="534949"/>
                      <a:pt x="950976" y="524256"/>
                    </a:cubicBezTo>
                    <a:cubicBezTo>
                      <a:pt x="927423" y="488927"/>
                      <a:pt x="914277" y="485430"/>
                      <a:pt x="877824" y="475488"/>
                    </a:cubicBezTo>
                    <a:cubicBezTo>
                      <a:pt x="763322" y="444260"/>
                      <a:pt x="793020" y="452519"/>
                      <a:pt x="670560" y="438912"/>
                    </a:cubicBezTo>
                    <a:lnTo>
                      <a:pt x="597408" y="414528"/>
                    </a:lnTo>
                    <a:cubicBezTo>
                      <a:pt x="585216" y="410464"/>
                      <a:pt x="571525" y="409465"/>
                      <a:pt x="560832" y="402336"/>
                    </a:cubicBezTo>
                    <a:lnTo>
                      <a:pt x="524256" y="377952"/>
                    </a:lnTo>
                    <a:cubicBezTo>
                      <a:pt x="516128" y="365760"/>
                      <a:pt x="510233" y="351737"/>
                      <a:pt x="499872" y="341376"/>
                    </a:cubicBezTo>
                    <a:cubicBezTo>
                      <a:pt x="489511" y="331015"/>
                      <a:pt x="472450" y="328434"/>
                      <a:pt x="463296" y="316992"/>
                    </a:cubicBezTo>
                    <a:cubicBezTo>
                      <a:pt x="455268" y="306957"/>
                      <a:pt x="455168" y="292608"/>
                      <a:pt x="451104" y="280416"/>
                    </a:cubicBezTo>
                    <a:cubicBezTo>
                      <a:pt x="459232" y="251968"/>
                      <a:pt x="464500" y="222542"/>
                      <a:pt x="475488" y="195072"/>
                    </a:cubicBezTo>
                    <a:cubicBezTo>
                      <a:pt x="480930" y="181467"/>
                      <a:pt x="493319" y="171602"/>
                      <a:pt x="499872" y="158496"/>
                    </a:cubicBezTo>
                    <a:cubicBezTo>
                      <a:pt x="505619" y="147001"/>
                      <a:pt x="508000" y="134112"/>
                      <a:pt x="512064" y="121920"/>
                    </a:cubicBezTo>
                    <a:cubicBezTo>
                      <a:pt x="503936" y="93472"/>
                      <a:pt x="507336" y="58689"/>
                      <a:pt x="487680" y="36576"/>
                    </a:cubicBezTo>
                    <a:cubicBezTo>
                      <a:pt x="470604" y="17365"/>
                      <a:pt x="438912" y="20320"/>
                      <a:pt x="414528" y="12192"/>
                    </a:cubicBezTo>
                    <a:cubicBezTo>
                      <a:pt x="366386" y="-3855"/>
                      <a:pt x="312928" y="2032"/>
                      <a:pt x="292608" y="0"/>
                    </a:cubicBezTo>
                    <a:close/>
                  </a:path>
                </a:pathLst>
              </a:cu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28575" cap="flat" cmpd="sng" algn="ctr">
                <a:noFill/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200" b="0" i="0" u="none" strike="noStrike" cap="none" normalizeH="0" baseline="0" dirty="0">
                  <a:ln>
                    <a:noFill/>
                  </a:ln>
                  <a:latin typeface="Consolas" panose="020B0609020204030204" pitchFamily="49" charset="0"/>
                </a:endParaRPr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EC5E866-6C36-4A0E-8588-C5A74FA08048}"/>
                  </a:ext>
                </a:extLst>
              </p:cNvPr>
              <p:cNvSpPr/>
              <p:nvPr/>
            </p:nvSpPr>
            <p:spPr>
              <a:xfrm>
                <a:off x="4693920" y="2682240"/>
                <a:ext cx="756136" cy="1268337"/>
              </a:xfrm>
              <a:custGeom>
                <a:avLst/>
                <a:gdLst>
                  <a:gd name="connsiteX0" fmla="*/ 73152 w 756136"/>
                  <a:gd name="connsiteY0" fmla="*/ 12192 h 1268337"/>
                  <a:gd name="connsiteX1" fmla="*/ 73152 w 756136"/>
                  <a:gd name="connsiteY1" fmla="*/ 12192 h 1268337"/>
                  <a:gd name="connsiteX2" fmla="*/ 24384 w 756136"/>
                  <a:gd name="connsiteY2" fmla="*/ 182880 h 1268337"/>
                  <a:gd name="connsiteX3" fmla="*/ 0 w 756136"/>
                  <a:gd name="connsiteY3" fmla="*/ 243840 h 1268337"/>
                  <a:gd name="connsiteX4" fmla="*/ 48768 w 756136"/>
                  <a:gd name="connsiteY4" fmla="*/ 487680 h 1268337"/>
                  <a:gd name="connsiteX5" fmla="*/ 85344 w 756136"/>
                  <a:gd name="connsiteY5" fmla="*/ 524256 h 1268337"/>
                  <a:gd name="connsiteX6" fmla="*/ 182880 w 756136"/>
                  <a:gd name="connsiteY6" fmla="*/ 646176 h 1268337"/>
                  <a:gd name="connsiteX7" fmla="*/ 280416 w 756136"/>
                  <a:gd name="connsiteY7" fmla="*/ 719328 h 1268337"/>
                  <a:gd name="connsiteX8" fmla="*/ 341376 w 756136"/>
                  <a:gd name="connsiteY8" fmla="*/ 780288 h 1268337"/>
                  <a:gd name="connsiteX9" fmla="*/ 426720 w 756136"/>
                  <a:gd name="connsiteY9" fmla="*/ 865632 h 1268337"/>
                  <a:gd name="connsiteX10" fmla="*/ 463296 w 756136"/>
                  <a:gd name="connsiteY10" fmla="*/ 987552 h 1268337"/>
                  <a:gd name="connsiteX11" fmla="*/ 487680 w 756136"/>
                  <a:gd name="connsiteY11" fmla="*/ 1085088 h 1268337"/>
                  <a:gd name="connsiteX12" fmla="*/ 463296 w 756136"/>
                  <a:gd name="connsiteY12" fmla="*/ 1146048 h 1268337"/>
                  <a:gd name="connsiteX13" fmla="*/ 451104 w 756136"/>
                  <a:gd name="connsiteY13" fmla="*/ 1182624 h 1268337"/>
                  <a:gd name="connsiteX14" fmla="*/ 414528 w 756136"/>
                  <a:gd name="connsiteY14" fmla="*/ 1219200 h 1268337"/>
                  <a:gd name="connsiteX15" fmla="*/ 438912 w 756136"/>
                  <a:gd name="connsiteY15" fmla="*/ 1267968 h 1268337"/>
                  <a:gd name="connsiteX16" fmla="*/ 646176 w 756136"/>
                  <a:gd name="connsiteY16" fmla="*/ 1219200 h 1268337"/>
                  <a:gd name="connsiteX17" fmla="*/ 694944 w 756136"/>
                  <a:gd name="connsiteY17" fmla="*/ 1170432 h 1268337"/>
                  <a:gd name="connsiteX18" fmla="*/ 743712 w 756136"/>
                  <a:gd name="connsiteY18" fmla="*/ 1085088 h 1268337"/>
                  <a:gd name="connsiteX19" fmla="*/ 755904 w 756136"/>
                  <a:gd name="connsiteY19" fmla="*/ 938784 h 1268337"/>
                  <a:gd name="connsiteX20" fmla="*/ 731520 w 756136"/>
                  <a:gd name="connsiteY20" fmla="*/ 768096 h 1268337"/>
                  <a:gd name="connsiteX21" fmla="*/ 707136 w 756136"/>
                  <a:gd name="connsiteY21" fmla="*/ 682752 h 1268337"/>
                  <a:gd name="connsiteX22" fmla="*/ 658368 w 756136"/>
                  <a:gd name="connsiteY22" fmla="*/ 560832 h 1268337"/>
                  <a:gd name="connsiteX23" fmla="*/ 609600 w 756136"/>
                  <a:gd name="connsiteY23" fmla="*/ 463296 h 1268337"/>
                  <a:gd name="connsiteX24" fmla="*/ 597408 w 756136"/>
                  <a:gd name="connsiteY24" fmla="*/ 402336 h 1268337"/>
                  <a:gd name="connsiteX25" fmla="*/ 573024 w 756136"/>
                  <a:gd name="connsiteY25" fmla="*/ 365760 h 1268337"/>
                  <a:gd name="connsiteX26" fmla="*/ 560832 w 756136"/>
                  <a:gd name="connsiteY26" fmla="*/ 304800 h 1268337"/>
                  <a:gd name="connsiteX27" fmla="*/ 536448 w 756136"/>
                  <a:gd name="connsiteY27" fmla="*/ 268224 h 1268337"/>
                  <a:gd name="connsiteX28" fmla="*/ 512064 w 756136"/>
                  <a:gd name="connsiteY28" fmla="*/ 195072 h 1268337"/>
                  <a:gd name="connsiteX29" fmla="*/ 499872 w 756136"/>
                  <a:gd name="connsiteY29" fmla="*/ 158496 h 1268337"/>
                  <a:gd name="connsiteX30" fmla="*/ 475488 w 756136"/>
                  <a:gd name="connsiteY30" fmla="*/ 121920 h 1268337"/>
                  <a:gd name="connsiteX31" fmla="*/ 365760 w 756136"/>
                  <a:gd name="connsiteY31" fmla="*/ 36576 h 1268337"/>
                  <a:gd name="connsiteX32" fmla="*/ 292608 w 756136"/>
                  <a:gd name="connsiteY32" fmla="*/ 12192 h 1268337"/>
                  <a:gd name="connsiteX33" fmla="*/ 256032 w 756136"/>
                  <a:gd name="connsiteY33" fmla="*/ 0 h 1268337"/>
                  <a:gd name="connsiteX34" fmla="*/ 73152 w 756136"/>
                  <a:gd name="connsiteY34" fmla="*/ 12192 h 126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56136" h="1268337">
                    <a:moveTo>
                      <a:pt x="73152" y="12192"/>
                    </a:moveTo>
                    <a:lnTo>
                      <a:pt x="73152" y="12192"/>
                    </a:lnTo>
                    <a:cubicBezTo>
                      <a:pt x="56896" y="69088"/>
                      <a:pt x="42203" y="126454"/>
                      <a:pt x="24384" y="182880"/>
                    </a:cubicBezTo>
                    <a:cubicBezTo>
                      <a:pt x="17794" y="203749"/>
                      <a:pt x="0" y="221955"/>
                      <a:pt x="0" y="243840"/>
                    </a:cubicBezTo>
                    <a:cubicBezTo>
                      <a:pt x="0" y="285337"/>
                      <a:pt x="11250" y="427652"/>
                      <a:pt x="48768" y="487680"/>
                    </a:cubicBezTo>
                    <a:cubicBezTo>
                      <a:pt x="57906" y="502301"/>
                      <a:pt x="74207" y="511094"/>
                      <a:pt x="85344" y="524256"/>
                    </a:cubicBezTo>
                    <a:cubicBezTo>
                      <a:pt x="118962" y="563986"/>
                      <a:pt x="141244" y="614949"/>
                      <a:pt x="182880" y="646176"/>
                    </a:cubicBezTo>
                    <a:cubicBezTo>
                      <a:pt x="215392" y="670560"/>
                      <a:pt x="257873" y="685513"/>
                      <a:pt x="280416" y="719328"/>
                    </a:cubicBezTo>
                    <a:cubicBezTo>
                      <a:pt x="345440" y="816864"/>
                      <a:pt x="260096" y="699008"/>
                      <a:pt x="341376" y="780288"/>
                    </a:cubicBezTo>
                    <a:cubicBezTo>
                      <a:pt x="455168" y="894080"/>
                      <a:pt x="296672" y="768096"/>
                      <a:pt x="426720" y="865632"/>
                    </a:cubicBezTo>
                    <a:cubicBezTo>
                      <a:pt x="465131" y="961659"/>
                      <a:pt x="440818" y="890146"/>
                      <a:pt x="463296" y="987552"/>
                    </a:cubicBezTo>
                    <a:cubicBezTo>
                      <a:pt x="470832" y="1020206"/>
                      <a:pt x="487680" y="1085088"/>
                      <a:pt x="487680" y="1085088"/>
                    </a:cubicBezTo>
                    <a:cubicBezTo>
                      <a:pt x="479552" y="1105408"/>
                      <a:pt x="470980" y="1125556"/>
                      <a:pt x="463296" y="1146048"/>
                    </a:cubicBezTo>
                    <a:cubicBezTo>
                      <a:pt x="458784" y="1158081"/>
                      <a:pt x="458233" y="1171931"/>
                      <a:pt x="451104" y="1182624"/>
                    </a:cubicBezTo>
                    <a:cubicBezTo>
                      <a:pt x="441540" y="1196970"/>
                      <a:pt x="426720" y="1207008"/>
                      <a:pt x="414528" y="1219200"/>
                    </a:cubicBezTo>
                    <a:cubicBezTo>
                      <a:pt x="422656" y="1235456"/>
                      <a:pt x="420985" y="1264980"/>
                      <a:pt x="438912" y="1267968"/>
                    </a:cubicBezTo>
                    <a:cubicBezTo>
                      <a:pt x="467510" y="1272734"/>
                      <a:pt x="608313" y="1230018"/>
                      <a:pt x="646176" y="1219200"/>
                    </a:cubicBezTo>
                    <a:cubicBezTo>
                      <a:pt x="662432" y="1202944"/>
                      <a:pt x="679983" y="1187887"/>
                      <a:pt x="694944" y="1170432"/>
                    </a:cubicBezTo>
                    <a:cubicBezTo>
                      <a:pt x="715623" y="1146306"/>
                      <a:pt x="729875" y="1112763"/>
                      <a:pt x="743712" y="1085088"/>
                    </a:cubicBezTo>
                    <a:cubicBezTo>
                      <a:pt x="747776" y="1036320"/>
                      <a:pt x="757785" y="987685"/>
                      <a:pt x="755904" y="938784"/>
                    </a:cubicBezTo>
                    <a:cubicBezTo>
                      <a:pt x="753695" y="881353"/>
                      <a:pt x="740969" y="824788"/>
                      <a:pt x="731520" y="768096"/>
                    </a:cubicBezTo>
                    <a:cubicBezTo>
                      <a:pt x="727899" y="746372"/>
                      <a:pt x="715662" y="704920"/>
                      <a:pt x="707136" y="682752"/>
                    </a:cubicBezTo>
                    <a:cubicBezTo>
                      <a:pt x="691423" y="641899"/>
                      <a:pt x="677943" y="599982"/>
                      <a:pt x="658368" y="560832"/>
                    </a:cubicBezTo>
                    <a:lnTo>
                      <a:pt x="609600" y="463296"/>
                    </a:lnTo>
                    <a:cubicBezTo>
                      <a:pt x="605536" y="442976"/>
                      <a:pt x="604684" y="421739"/>
                      <a:pt x="597408" y="402336"/>
                    </a:cubicBezTo>
                    <a:cubicBezTo>
                      <a:pt x="592263" y="388616"/>
                      <a:pt x="578169" y="379480"/>
                      <a:pt x="573024" y="365760"/>
                    </a:cubicBezTo>
                    <a:cubicBezTo>
                      <a:pt x="565748" y="346357"/>
                      <a:pt x="568108" y="324203"/>
                      <a:pt x="560832" y="304800"/>
                    </a:cubicBezTo>
                    <a:cubicBezTo>
                      <a:pt x="555687" y="291080"/>
                      <a:pt x="542399" y="281614"/>
                      <a:pt x="536448" y="268224"/>
                    </a:cubicBezTo>
                    <a:cubicBezTo>
                      <a:pt x="526009" y="244736"/>
                      <a:pt x="520192" y="219456"/>
                      <a:pt x="512064" y="195072"/>
                    </a:cubicBezTo>
                    <a:cubicBezTo>
                      <a:pt x="508000" y="182880"/>
                      <a:pt x="507001" y="169189"/>
                      <a:pt x="499872" y="158496"/>
                    </a:cubicBezTo>
                    <a:cubicBezTo>
                      <a:pt x="491744" y="146304"/>
                      <a:pt x="484869" y="133177"/>
                      <a:pt x="475488" y="121920"/>
                    </a:cubicBezTo>
                    <a:cubicBezTo>
                      <a:pt x="451212" y="92789"/>
                      <a:pt x="397131" y="47033"/>
                      <a:pt x="365760" y="36576"/>
                    </a:cubicBezTo>
                    <a:lnTo>
                      <a:pt x="292608" y="12192"/>
                    </a:lnTo>
                    <a:cubicBezTo>
                      <a:pt x="280416" y="8128"/>
                      <a:pt x="268883" y="0"/>
                      <a:pt x="256032" y="0"/>
                    </a:cubicBezTo>
                    <a:lnTo>
                      <a:pt x="73152" y="12192"/>
                    </a:lnTo>
                    <a:close/>
                  </a:path>
                </a:pathLst>
              </a:cu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28575" cap="flat" cmpd="sng" algn="ctr">
                <a:noFill/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200" b="0" i="0" u="none" strike="noStrike" cap="none" normalizeH="0" baseline="0" dirty="0">
                  <a:ln>
                    <a:noFill/>
                  </a:ln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500876FB-CA47-4090-B569-53089446E773}"/>
                  </a:ext>
                </a:extLst>
              </p:cNvPr>
              <p:cNvSpPr/>
              <p:nvPr/>
            </p:nvSpPr>
            <p:spPr>
              <a:xfrm>
                <a:off x="2803824" y="2615184"/>
                <a:ext cx="1700918" cy="2316480"/>
              </a:xfrm>
              <a:custGeom>
                <a:avLst/>
                <a:gdLst>
                  <a:gd name="connsiteX0" fmla="*/ 256381 w 1700918"/>
                  <a:gd name="connsiteY0" fmla="*/ 24384 h 2316480"/>
                  <a:gd name="connsiteX1" fmla="*/ 256381 w 1700918"/>
                  <a:gd name="connsiteY1" fmla="*/ 24384 h 2316480"/>
                  <a:gd name="connsiteX2" fmla="*/ 171037 w 1700918"/>
                  <a:gd name="connsiteY2" fmla="*/ 85344 h 2316480"/>
                  <a:gd name="connsiteX3" fmla="*/ 134461 w 1700918"/>
                  <a:gd name="connsiteY3" fmla="*/ 134112 h 2316480"/>
                  <a:gd name="connsiteX4" fmla="*/ 97885 w 1700918"/>
                  <a:gd name="connsiteY4" fmla="*/ 170688 h 2316480"/>
                  <a:gd name="connsiteX5" fmla="*/ 49117 w 1700918"/>
                  <a:gd name="connsiteY5" fmla="*/ 243840 h 2316480"/>
                  <a:gd name="connsiteX6" fmla="*/ 24733 w 1700918"/>
                  <a:gd name="connsiteY6" fmla="*/ 292608 h 2316480"/>
                  <a:gd name="connsiteX7" fmla="*/ 24733 w 1700918"/>
                  <a:gd name="connsiteY7" fmla="*/ 865632 h 2316480"/>
                  <a:gd name="connsiteX8" fmla="*/ 451453 w 1700918"/>
                  <a:gd name="connsiteY8" fmla="*/ 1097280 h 2316480"/>
                  <a:gd name="connsiteX9" fmla="*/ 548989 w 1700918"/>
                  <a:gd name="connsiteY9" fmla="*/ 1133856 h 2316480"/>
                  <a:gd name="connsiteX10" fmla="*/ 573373 w 1700918"/>
                  <a:gd name="connsiteY10" fmla="*/ 1207008 h 2316480"/>
                  <a:gd name="connsiteX11" fmla="*/ 548989 w 1700918"/>
                  <a:gd name="connsiteY11" fmla="*/ 1328928 h 2316480"/>
                  <a:gd name="connsiteX12" fmla="*/ 524605 w 1700918"/>
                  <a:gd name="connsiteY12" fmla="*/ 1402080 h 2316480"/>
                  <a:gd name="connsiteX13" fmla="*/ 488029 w 1700918"/>
                  <a:gd name="connsiteY13" fmla="*/ 1414272 h 2316480"/>
                  <a:gd name="connsiteX14" fmla="*/ 329533 w 1700918"/>
                  <a:gd name="connsiteY14" fmla="*/ 1487424 h 2316480"/>
                  <a:gd name="connsiteX15" fmla="*/ 280765 w 1700918"/>
                  <a:gd name="connsiteY15" fmla="*/ 1499616 h 2316480"/>
                  <a:gd name="connsiteX16" fmla="*/ 207613 w 1700918"/>
                  <a:gd name="connsiteY16" fmla="*/ 1524000 h 2316480"/>
                  <a:gd name="connsiteX17" fmla="*/ 24733 w 1700918"/>
                  <a:gd name="connsiteY17" fmla="*/ 1548384 h 2316480"/>
                  <a:gd name="connsiteX18" fmla="*/ 349 w 1700918"/>
                  <a:gd name="connsiteY18" fmla="*/ 1621536 h 2316480"/>
                  <a:gd name="connsiteX19" fmla="*/ 24733 w 1700918"/>
                  <a:gd name="connsiteY19" fmla="*/ 1816608 h 2316480"/>
                  <a:gd name="connsiteX20" fmla="*/ 36925 w 1700918"/>
                  <a:gd name="connsiteY20" fmla="*/ 1853184 h 2316480"/>
                  <a:gd name="connsiteX21" fmla="*/ 61309 w 1700918"/>
                  <a:gd name="connsiteY21" fmla="*/ 1987296 h 2316480"/>
                  <a:gd name="connsiteX22" fmla="*/ 73501 w 1700918"/>
                  <a:gd name="connsiteY22" fmla="*/ 2036064 h 2316480"/>
                  <a:gd name="connsiteX23" fmla="*/ 97885 w 1700918"/>
                  <a:gd name="connsiteY23" fmla="*/ 2109216 h 2316480"/>
                  <a:gd name="connsiteX24" fmla="*/ 134461 w 1700918"/>
                  <a:gd name="connsiteY24" fmla="*/ 2182368 h 2316480"/>
                  <a:gd name="connsiteX25" fmla="*/ 171037 w 1700918"/>
                  <a:gd name="connsiteY25" fmla="*/ 2206752 h 2316480"/>
                  <a:gd name="connsiteX26" fmla="*/ 292957 w 1700918"/>
                  <a:gd name="connsiteY26" fmla="*/ 2243328 h 2316480"/>
                  <a:gd name="connsiteX27" fmla="*/ 329533 w 1700918"/>
                  <a:gd name="connsiteY27" fmla="*/ 2267712 h 2316480"/>
                  <a:gd name="connsiteX28" fmla="*/ 451453 w 1700918"/>
                  <a:gd name="connsiteY28" fmla="*/ 2316480 h 2316480"/>
                  <a:gd name="connsiteX29" fmla="*/ 707485 w 1700918"/>
                  <a:gd name="connsiteY29" fmla="*/ 2292096 h 2316480"/>
                  <a:gd name="connsiteX30" fmla="*/ 780637 w 1700918"/>
                  <a:gd name="connsiteY30" fmla="*/ 2255520 h 2316480"/>
                  <a:gd name="connsiteX31" fmla="*/ 853789 w 1700918"/>
                  <a:gd name="connsiteY31" fmla="*/ 2231136 h 2316480"/>
                  <a:gd name="connsiteX32" fmla="*/ 890365 w 1700918"/>
                  <a:gd name="connsiteY32" fmla="*/ 2218944 h 2316480"/>
                  <a:gd name="connsiteX33" fmla="*/ 963517 w 1700918"/>
                  <a:gd name="connsiteY33" fmla="*/ 2170176 h 2316480"/>
                  <a:gd name="connsiteX34" fmla="*/ 1000093 w 1700918"/>
                  <a:gd name="connsiteY34" fmla="*/ 2157984 h 2316480"/>
                  <a:gd name="connsiteX35" fmla="*/ 1036669 w 1700918"/>
                  <a:gd name="connsiteY35" fmla="*/ 2133600 h 2316480"/>
                  <a:gd name="connsiteX36" fmla="*/ 1122013 w 1700918"/>
                  <a:gd name="connsiteY36" fmla="*/ 2109216 h 2316480"/>
                  <a:gd name="connsiteX37" fmla="*/ 1158589 w 1700918"/>
                  <a:gd name="connsiteY37" fmla="*/ 2084832 h 2316480"/>
                  <a:gd name="connsiteX38" fmla="*/ 1207357 w 1700918"/>
                  <a:gd name="connsiteY38" fmla="*/ 2072640 h 2316480"/>
                  <a:gd name="connsiteX39" fmla="*/ 1353661 w 1700918"/>
                  <a:gd name="connsiteY39" fmla="*/ 1999488 h 2316480"/>
                  <a:gd name="connsiteX40" fmla="*/ 1426813 w 1700918"/>
                  <a:gd name="connsiteY40" fmla="*/ 1926336 h 2316480"/>
                  <a:gd name="connsiteX41" fmla="*/ 1475581 w 1700918"/>
                  <a:gd name="connsiteY41" fmla="*/ 1853184 h 2316480"/>
                  <a:gd name="connsiteX42" fmla="*/ 1499965 w 1700918"/>
                  <a:gd name="connsiteY42" fmla="*/ 1804416 h 2316480"/>
                  <a:gd name="connsiteX43" fmla="*/ 1536541 w 1700918"/>
                  <a:gd name="connsiteY43" fmla="*/ 1780032 h 2316480"/>
                  <a:gd name="connsiteX44" fmla="*/ 1560925 w 1700918"/>
                  <a:gd name="connsiteY44" fmla="*/ 1731264 h 2316480"/>
                  <a:gd name="connsiteX45" fmla="*/ 1609693 w 1700918"/>
                  <a:gd name="connsiteY45" fmla="*/ 1658112 h 2316480"/>
                  <a:gd name="connsiteX46" fmla="*/ 1634077 w 1700918"/>
                  <a:gd name="connsiteY46" fmla="*/ 1584960 h 2316480"/>
                  <a:gd name="connsiteX47" fmla="*/ 1646269 w 1700918"/>
                  <a:gd name="connsiteY47" fmla="*/ 1548384 h 2316480"/>
                  <a:gd name="connsiteX48" fmla="*/ 1682845 w 1700918"/>
                  <a:gd name="connsiteY48" fmla="*/ 1475232 h 2316480"/>
                  <a:gd name="connsiteX49" fmla="*/ 1695037 w 1700918"/>
                  <a:gd name="connsiteY49" fmla="*/ 1389888 h 2316480"/>
                  <a:gd name="connsiteX50" fmla="*/ 1658461 w 1700918"/>
                  <a:gd name="connsiteY50" fmla="*/ 560832 h 2316480"/>
                  <a:gd name="connsiteX51" fmla="*/ 1646269 w 1700918"/>
                  <a:gd name="connsiteY51" fmla="*/ 438912 h 2316480"/>
                  <a:gd name="connsiteX52" fmla="*/ 1621885 w 1700918"/>
                  <a:gd name="connsiteY52" fmla="*/ 353568 h 2316480"/>
                  <a:gd name="connsiteX53" fmla="*/ 1609693 w 1700918"/>
                  <a:gd name="connsiteY53" fmla="*/ 292608 h 2316480"/>
                  <a:gd name="connsiteX54" fmla="*/ 1573117 w 1700918"/>
                  <a:gd name="connsiteY54" fmla="*/ 268224 h 2316480"/>
                  <a:gd name="connsiteX55" fmla="*/ 1536541 w 1700918"/>
                  <a:gd name="connsiteY55" fmla="*/ 219456 h 2316480"/>
                  <a:gd name="connsiteX56" fmla="*/ 1487773 w 1700918"/>
                  <a:gd name="connsiteY56" fmla="*/ 146304 h 2316480"/>
                  <a:gd name="connsiteX57" fmla="*/ 1414621 w 1700918"/>
                  <a:gd name="connsiteY57" fmla="*/ 121920 h 2316480"/>
                  <a:gd name="connsiteX58" fmla="*/ 1341469 w 1700918"/>
                  <a:gd name="connsiteY58" fmla="*/ 85344 h 2316480"/>
                  <a:gd name="connsiteX59" fmla="*/ 1292701 w 1700918"/>
                  <a:gd name="connsiteY59" fmla="*/ 60960 h 2316480"/>
                  <a:gd name="connsiteX60" fmla="*/ 1243933 w 1700918"/>
                  <a:gd name="connsiteY60" fmla="*/ 48768 h 2316480"/>
                  <a:gd name="connsiteX61" fmla="*/ 1170781 w 1700918"/>
                  <a:gd name="connsiteY61" fmla="*/ 24384 h 2316480"/>
                  <a:gd name="connsiteX62" fmla="*/ 1134205 w 1700918"/>
                  <a:gd name="connsiteY62" fmla="*/ 12192 h 2316480"/>
                  <a:gd name="connsiteX63" fmla="*/ 1048861 w 1700918"/>
                  <a:gd name="connsiteY63" fmla="*/ 0 h 2316480"/>
                  <a:gd name="connsiteX64" fmla="*/ 890365 w 1700918"/>
                  <a:gd name="connsiteY64" fmla="*/ 24384 h 2316480"/>
                  <a:gd name="connsiteX65" fmla="*/ 853789 w 1700918"/>
                  <a:gd name="connsiteY65" fmla="*/ 36576 h 2316480"/>
                  <a:gd name="connsiteX66" fmla="*/ 817213 w 1700918"/>
                  <a:gd name="connsiteY66" fmla="*/ 60960 h 2316480"/>
                  <a:gd name="connsiteX67" fmla="*/ 780637 w 1700918"/>
                  <a:gd name="connsiteY67" fmla="*/ 73152 h 2316480"/>
                  <a:gd name="connsiteX68" fmla="*/ 670909 w 1700918"/>
                  <a:gd name="connsiteY68" fmla="*/ 121920 h 2316480"/>
                  <a:gd name="connsiteX69" fmla="*/ 488029 w 1700918"/>
                  <a:gd name="connsiteY69" fmla="*/ 134112 h 2316480"/>
                  <a:gd name="connsiteX70" fmla="*/ 366109 w 1700918"/>
                  <a:gd name="connsiteY70" fmla="*/ 109728 h 2316480"/>
                  <a:gd name="connsiteX71" fmla="*/ 329533 w 1700918"/>
                  <a:gd name="connsiteY71" fmla="*/ 97536 h 2316480"/>
                  <a:gd name="connsiteX72" fmla="*/ 256381 w 1700918"/>
                  <a:gd name="connsiteY72" fmla="*/ 24384 h 23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700918" h="2316480">
                    <a:moveTo>
                      <a:pt x="256381" y="24384"/>
                    </a:moveTo>
                    <a:lnTo>
                      <a:pt x="256381" y="24384"/>
                    </a:lnTo>
                    <a:cubicBezTo>
                      <a:pt x="227933" y="44704"/>
                      <a:pt x="197022" y="61957"/>
                      <a:pt x="171037" y="85344"/>
                    </a:cubicBezTo>
                    <a:cubicBezTo>
                      <a:pt x="155933" y="98937"/>
                      <a:pt x="147685" y="118684"/>
                      <a:pt x="134461" y="134112"/>
                    </a:cubicBezTo>
                    <a:cubicBezTo>
                      <a:pt x="123240" y="147203"/>
                      <a:pt x="108471" y="157078"/>
                      <a:pt x="97885" y="170688"/>
                    </a:cubicBezTo>
                    <a:cubicBezTo>
                      <a:pt x="79893" y="193821"/>
                      <a:pt x="58384" y="216038"/>
                      <a:pt x="49117" y="243840"/>
                    </a:cubicBezTo>
                    <a:cubicBezTo>
                      <a:pt x="35108" y="285868"/>
                      <a:pt x="46012" y="271329"/>
                      <a:pt x="24733" y="292608"/>
                    </a:cubicBezTo>
                    <a:lnTo>
                      <a:pt x="24733" y="865632"/>
                    </a:lnTo>
                    <a:lnTo>
                      <a:pt x="451453" y="1097280"/>
                    </a:lnTo>
                    <a:cubicBezTo>
                      <a:pt x="483965" y="1109472"/>
                      <a:pt x="523180" y="1110628"/>
                      <a:pt x="548989" y="1133856"/>
                    </a:cubicBezTo>
                    <a:cubicBezTo>
                      <a:pt x="568094" y="1151050"/>
                      <a:pt x="573373" y="1207008"/>
                      <a:pt x="573373" y="1207008"/>
                    </a:cubicBezTo>
                    <a:cubicBezTo>
                      <a:pt x="565245" y="1247648"/>
                      <a:pt x="559041" y="1288721"/>
                      <a:pt x="548989" y="1328928"/>
                    </a:cubicBezTo>
                    <a:cubicBezTo>
                      <a:pt x="542755" y="1353864"/>
                      <a:pt x="548989" y="1393952"/>
                      <a:pt x="524605" y="1402080"/>
                    </a:cubicBezTo>
                    <a:cubicBezTo>
                      <a:pt x="512413" y="1406144"/>
                      <a:pt x="499729" y="1408954"/>
                      <a:pt x="488029" y="1414272"/>
                    </a:cubicBezTo>
                    <a:cubicBezTo>
                      <a:pt x="413519" y="1448140"/>
                      <a:pt x="398594" y="1464404"/>
                      <a:pt x="329533" y="1487424"/>
                    </a:cubicBezTo>
                    <a:cubicBezTo>
                      <a:pt x="313637" y="1492723"/>
                      <a:pt x="296815" y="1494801"/>
                      <a:pt x="280765" y="1499616"/>
                    </a:cubicBezTo>
                    <a:cubicBezTo>
                      <a:pt x="256146" y="1507002"/>
                      <a:pt x="233058" y="1520365"/>
                      <a:pt x="207613" y="1524000"/>
                    </a:cubicBezTo>
                    <a:cubicBezTo>
                      <a:pt x="89833" y="1540826"/>
                      <a:pt x="150784" y="1532628"/>
                      <a:pt x="24733" y="1548384"/>
                    </a:cubicBezTo>
                    <a:cubicBezTo>
                      <a:pt x="16605" y="1572768"/>
                      <a:pt x="-2839" y="1596031"/>
                      <a:pt x="349" y="1621536"/>
                    </a:cubicBezTo>
                    <a:cubicBezTo>
                      <a:pt x="8477" y="1686560"/>
                      <a:pt x="14513" y="1751880"/>
                      <a:pt x="24733" y="1816608"/>
                    </a:cubicBezTo>
                    <a:cubicBezTo>
                      <a:pt x="26737" y="1829302"/>
                      <a:pt x="33808" y="1840716"/>
                      <a:pt x="36925" y="1853184"/>
                    </a:cubicBezTo>
                    <a:cubicBezTo>
                      <a:pt x="50001" y="1905488"/>
                      <a:pt x="50439" y="1932946"/>
                      <a:pt x="61309" y="1987296"/>
                    </a:cubicBezTo>
                    <a:cubicBezTo>
                      <a:pt x="64595" y="2003727"/>
                      <a:pt x="68686" y="2020014"/>
                      <a:pt x="73501" y="2036064"/>
                    </a:cubicBezTo>
                    <a:cubicBezTo>
                      <a:pt x="80887" y="2060683"/>
                      <a:pt x="89757" y="2084832"/>
                      <a:pt x="97885" y="2109216"/>
                    </a:cubicBezTo>
                    <a:cubicBezTo>
                      <a:pt x="107801" y="2138964"/>
                      <a:pt x="110826" y="2158733"/>
                      <a:pt x="134461" y="2182368"/>
                    </a:cubicBezTo>
                    <a:cubicBezTo>
                      <a:pt x="144822" y="2192729"/>
                      <a:pt x="157647" y="2200801"/>
                      <a:pt x="171037" y="2206752"/>
                    </a:cubicBezTo>
                    <a:cubicBezTo>
                      <a:pt x="209201" y="2223714"/>
                      <a:pt x="252426" y="2233195"/>
                      <a:pt x="292957" y="2243328"/>
                    </a:cubicBezTo>
                    <a:cubicBezTo>
                      <a:pt x="305149" y="2251456"/>
                      <a:pt x="316229" y="2261572"/>
                      <a:pt x="329533" y="2267712"/>
                    </a:cubicBezTo>
                    <a:cubicBezTo>
                      <a:pt x="369275" y="2286054"/>
                      <a:pt x="451453" y="2316480"/>
                      <a:pt x="451453" y="2316480"/>
                    </a:cubicBezTo>
                    <a:cubicBezTo>
                      <a:pt x="536797" y="2308352"/>
                      <a:pt x="622417" y="2302730"/>
                      <a:pt x="707485" y="2292096"/>
                    </a:cubicBezTo>
                    <a:cubicBezTo>
                      <a:pt x="753882" y="2286296"/>
                      <a:pt x="738019" y="2274461"/>
                      <a:pt x="780637" y="2255520"/>
                    </a:cubicBezTo>
                    <a:cubicBezTo>
                      <a:pt x="804125" y="2245081"/>
                      <a:pt x="829405" y="2239264"/>
                      <a:pt x="853789" y="2231136"/>
                    </a:cubicBezTo>
                    <a:cubicBezTo>
                      <a:pt x="865981" y="2227072"/>
                      <a:pt x="879672" y="2226073"/>
                      <a:pt x="890365" y="2218944"/>
                    </a:cubicBezTo>
                    <a:cubicBezTo>
                      <a:pt x="914749" y="2202688"/>
                      <a:pt x="935715" y="2179443"/>
                      <a:pt x="963517" y="2170176"/>
                    </a:cubicBezTo>
                    <a:cubicBezTo>
                      <a:pt x="975709" y="2166112"/>
                      <a:pt x="988598" y="2163731"/>
                      <a:pt x="1000093" y="2157984"/>
                    </a:cubicBezTo>
                    <a:cubicBezTo>
                      <a:pt x="1013199" y="2151431"/>
                      <a:pt x="1023201" y="2139372"/>
                      <a:pt x="1036669" y="2133600"/>
                    </a:cubicBezTo>
                    <a:cubicBezTo>
                      <a:pt x="1091358" y="2110162"/>
                      <a:pt x="1074562" y="2132942"/>
                      <a:pt x="1122013" y="2109216"/>
                    </a:cubicBezTo>
                    <a:cubicBezTo>
                      <a:pt x="1135119" y="2102663"/>
                      <a:pt x="1145121" y="2090604"/>
                      <a:pt x="1158589" y="2084832"/>
                    </a:cubicBezTo>
                    <a:cubicBezTo>
                      <a:pt x="1173990" y="2078231"/>
                      <a:pt x="1191307" y="2077455"/>
                      <a:pt x="1207357" y="2072640"/>
                    </a:cubicBezTo>
                    <a:cubicBezTo>
                      <a:pt x="1264020" y="2055641"/>
                      <a:pt x="1309622" y="2043527"/>
                      <a:pt x="1353661" y="1999488"/>
                    </a:cubicBezTo>
                    <a:cubicBezTo>
                      <a:pt x="1378045" y="1975104"/>
                      <a:pt x="1407685" y="1955029"/>
                      <a:pt x="1426813" y="1926336"/>
                    </a:cubicBezTo>
                    <a:cubicBezTo>
                      <a:pt x="1443069" y="1901952"/>
                      <a:pt x="1462475" y="1879396"/>
                      <a:pt x="1475581" y="1853184"/>
                    </a:cubicBezTo>
                    <a:cubicBezTo>
                      <a:pt x="1483709" y="1836928"/>
                      <a:pt x="1488330" y="1818378"/>
                      <a:pt x="1499965" y="1804416"/>
                    </a:cubicBezTo>
                    <a:cubicBezTo>
                      <a:pt x="1509346" y="1793159"/>
                      <a:pt x="1524349" y="1788160"/>
                      <a:pt x="1536541" y="1780032"/>
                    </a:cubicBezTo>
                    <a:cubicBezTo>
                      <a:pt x="1544669" y="1763776"/>
                      <a:pt x="1551574" y="1746849"/>
                      <a:pt x="1560925" y="1731264"/>
                    </a:cubicBezTo>
                    <a:cubicBezTo>
                      <a:pt x="1576003" y="1706134"/>
                      <a:pt x="1600426" y="1685914"/>
                      <a:pt x="1609693" y="1658112"/>
                    </a:cubicBezTo>
                    <a:lnTo>
                      <a:pt x="1634077" y="1584960"/>
                    </a:lnTo>
                    <a:cubicBezTo>
                      <a:pt x="1638141" y="1572768"/>
                      <a:pt x="1639140" y="1559077"/>
                      <a:pt x="1646269" y="1548384"/>
                    </a:cubicBezTo>
                    <a:cubicBezTo>
                      <a:pt x="1677782" y="1501115"/>
                      <a:pt x="1666019" y="1525709"/>
                      <a:pt x="1682845" y="1475232"/>
                    </a:cubicBezTo>
                    <a:cubicBezTo>
                      <a:pt x="1686909" y="1446784"/>
                      <a:pt x="1695442" y="1418622"/>
                      <a:pt x="1695037" y="1389888"/>
                    </a:cubicBezTo>
                    <a:cubicBezTo>
                      <a:pt x="1684628" y="650845"/>
                      <a:pt x="1732833" y="858319"/>
                      <a:pt x="1658461" y="560832"/>
                    </a:cubicBezTo>
                    <a:cubicBezTo>
                      <a:pt x="1654397" y="520192"/>
                      <a:pt x="1652045" y="479344"/>
                      <a:pt x="1646269" y="438912"/>
                    </a:cubicBezTo>
                    <a:cubicBezTo>
                      <a:pt x="1638667" y="385700"/>
                      <a:pt x="1633465" y="399887"/>
                      <a:pt x="1621885" y="353568"/>
                    </a:cubicBezTo>
                    <a:cubicBezTo>
                      <a:pt x="1616859" y="333464"/>
                      <a:pt x="1619974" y="310600"/>
                      <a:pt x="1609693" y="292608"/>
                    </a:cubicBezTo>
                    <a:cubicBezTo>
                      <a:pt x="1602423" y="279886"/>
                      <a:pt x="1583478" y="278585"/>
                      <a:pt x="1573117" y="268224"/>
                    </a:cubicBezTo>
                    <a:cubicBezTo>
                      <a:pt x="1558749" y="253856"/>
                      <a:pt x="1548194" y="236103"/>
                      <a:pt x="1536541" y="219456"/>
                    </a:cubicBezTo>
                    <a:cubicBezTo>
                      <a:pt x="1519735" y="195448"/>
                      <a:pt x="1515575" y="155571"/>
                      <a:pt x="1487773" y="146304"/>
                    </a:cubicBezTo>
                    <a:cubicBezTo>
                      <a:pt x="1463389" y="138176"/>
                      <a:pt x="1436007" y="136177"/>
                      <a:pt x="1414621" y="121920"/>
                    </a:cubicBezTo>
                    <a:cubicBezTo>
                      <a:pt x="1344331" y="75060"/>
                      <a:pt x="1412137" y="115630"/>
                      <a:pt x="1341469" y="85344"/>
                    </a:cubicBezTo>
                    <a:cubicBezTo>
                      <a:pt x="1324764" y="78185"/>
                      <a:pt x="1309719" y="67342"/>
                      <a:pt x="1292701" y="60960"/>
                    </a:cubicBezTo>
                    <a:cubicBezTo>
                      <a:pt x="1277012" y="55076"/>
                      <a:pt x="1259983" y="53583"/>
                      <a:pt x="1243933" y="48768"/>
                    </a:cubicBezTo>
                    <a:cubicBezTo>
                      <a:pt x="1219314" y="41382"/>
                      <a:pt x="1195165" y="32512"/>
                      <a:pt x="1170781" y="24384"/>
                    </a:cubicBezTo>
                    <a:cubicBezTo>
                      <a:pt x="1158589" y="20320"/>
                      <a:pt x="1146927" y="14009"/>
                      <a:pt x="1134205" y="12192"/>
                    </a:cubicBezTo>
                    <a:lnTo>
                      <a:pt x="1048861" y="0"/>
                    </a:lnTo>
                    <a:cubicBezTo>
                      <a:pt x="996029" y="8128"/>
                      <a:pt x="942903" y="14533"/>
                      <a:pt x="890365" y="24384"/>
                    </a:cubicBezTo>
                    <a:cubicBezTo>
                      <a:pt x="877734" y="26752"/>
                      <a:pt x="865284" y="30829"/>
                      <a:pt x="853789" y="36576"/>
                    </a:cubicBezTo>
                    <a:cubicBezTo>
                      <a:pt x="840683" y="43129"/>
                      <a:pt x="830319" y="54407"/>
                      <a:pt x="817213" y="60960"/>
                    </a:cubicBezTo>
                    <a:cubicBezTo>
                      <a:pt x="805718" y="66707"/>
                      <a:pt x="792132" y="67405"/>
                      <a:pt x="780637" y="73152"/>
                    </a:cubicBezTo>
                    <a:cubicBezTo>
                      <a:pt x="730922" y="98010"/>
                      <a:pt x="743496" y="117081"/>
                      <a:pt x="670909" y="121920"/>
                    </a:cubicBezTo>
                    <a:lnTo>
                      <a:pt x="488029" y="134112"/>
                    </a:lnTo>
                    <a:cubicBezTo>
                      <a:pt x="447389" y="125984"/>
                      <a:pt x="406492" y="119047"/>
                      <a:pt x="366109" y="109728"/>
                    </a:cubicBezTo>
                    <a:cubicBezTo>
                      <a:pt x="353587" y="106838"/>
                      <a:pt x="340767" y="103777"/>
                      <a:pt x="329533" y="97536"/>
                    </a:cubicBezTo>
                    <a:cubicBezTo>
                      <a:pt x="253000" y="55017"/>
                      <a:pt x="268573" y="36576"/>
                      <a:pt x="256381" y="24384"/>
                    </a:cubicBezTo>
                    <a:close/>
                  </a:path>
                </a:pathLst>
              </a:cu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28575" cap="flat" cmpd="sng" algn="ctr">
                <a:noFill/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200" b="0" i="0" u="none" strike="noStrike" cap="none" normalizeH="0" baseline="0" dirty="0">
                  <a:ln>
                    <a:noFill/>
                  </a:ln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EAC6322A-E9F2-4C3F-8116-53BB812B8444}"/>
                  </a:ext>
                </a:extLst>
              </p:cNvPr>
              <p:cNvSpPr/>
              <p:nvPr/>
            </p:nvSpPr>
            <p:spPr>
              <a:xfrm>
                <a:off x="1926309" y="4102608"/>
                <a:ext cx="682792" cy="719328"/>
              </a:xfrm>
              <a:custGeom>
                <a:avLst/>
                <a:gdLst>
                  <a:gd name="connsiteX0" fmla="*/ 487720 w 682792"/>
                  <a:gd name="connsiteY0" fmla="*/ 0 h 719328"/>
                  <a:gd name="connsiteX1" fmla="*/ 487720 w 682792"/>
                  <a:gd name="connsiteY1" fmla="*/ 0 h 719328"/>
                  <a:gd name="connsiteX2" fmla="*/ 317032 w 682792"/>
                  <a:gd name="connsiteY2" fmla="*/ 24384 h 719328"/>
                  <a:gd name="connsiteX3" fmla="*/ 146344 w 682792"/>
                  <a:gd name="connsiteY3" fmla="*/ 85344 h 719328"/>
                  <a:gd name="connsiteX4" fmla="*/ 12232 w 682792"/>
                  <a:gd name="connsiteY4" fmla="*/ 170688 h 719328"/>
                  <a:gd name="connsiteX5" fmla="*/ 40 w 682792"/>
                  <a:gd name="connsiteY5" fmla="*/ 231648 h 719328"/>
                  <a:gd name="connsiteX6" fmla="*/ 24424 w 682792"/>
                  <a:gd name="connsiteY6" fmla="*/ 524256 h 719328"/>
                  <a:gd name="connsiteX7" fmla="*/ 146344 w 682792"/>
                  <a:gd name="connsiteY7" fmla="*/ 646176 h 719328"/>
                  <a:gd name="connsiteX8" fmla="*/ 182920 w 682792"/>
                  <a:gd name="connsiteY8" fmla="*/ 658368 h 719328"/>
                  <a:gd name="connsiteX9" fmla="*/ 219496 w 682792"/>
                  <a:gd name="connsiteY9" fmla="*/ 682752 h 719328"/>
                  <a:gd name="connsiteX10" fmla="*/ 341416 w 682792"/>
                  <a:gd name="connsiteY10" fmla="*/ 719328 h 719328"/>
                  <a:gd name="connsiteX11" fmla="*/ 512104 w 682792"/>
                  <a:gd name="connsiteY11" fmla="*/ 694944 h 719328"/>
                  <a:gd name="connsiteX12" fmla="*/ 548680 w 682792"/>
                  <a:gd name="connsiteY12" fmla="*/ 682752 h 719328"/>
                  <a:gd name="connsiteX13" fmla="*/ 585256 w 682792"/>
                  <a:gd name="connsiteY13" fmla="*/ 658368 h 719328"/>
                  <a:gd name="connsiteX14" fmla="*/ 609640 w 682792"/>
                  <a:gd name="connsiteY14" fmla="*/ 621792 h 719328"/>
                  <a:gd name="connsiteX15" fmla="*/ 646216 w 682792"/>
                  <a:gd name="connsiteY15" fmla="*/ 585216 h 719328"/>
                  <a:gd name="connsiteX16" fmla="*/ 658408 w 682792"/>
                  <a:gd name="connsiteY16" fmla="*/ 548640 h 719328"/>
                  <a:gd name="connsiteX17" fmla="*/ 682792 w 682792"/>
                  <a:gd name="connsiteY17" fmla="*/ 512064 h 719328"/>
                  <a:gd name="connsiteX18" fmla="*/ 658408 w 682792"/>
                  <a:gd name="connsiteY18" fmla="*/ 182880 h 719328"/>
                  <a:gd name="connsiteX19" fmla="*/ 621832 w 682792"/>
                  <a:gd name="connsiteY19" fmla="*/ 109728 h 719328"/>
                  <a:gd name="connsiteX20" fmla="*/ 585256 w 682792"/>
                  <a:gd name="connsiteY20" fmla="*/ 97536 h 719328"/>
                  <a:gd name="connsiteX21" fmla="*/ 548680 w 682792"/>
                  <a:gd name="connsiteY21" fmla="*/ 73152 h 719328"/>
                  <a:gd name="connsiteX22" fmla="*/ 487720 w 682792"/>
                  <a:gd name="connsiteY22" fmla="*/ 0 h 7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82792" h="719328">
                    <a:moveTo>
                      <a:pt x="487720" y="0"/>
                    </a:moveTo>
                    <a:lnTo>
                      <a:pt x="487720" y="0"/>
                    </a:lnTo>
                    <a:cubicBezTo>
                      <a:pt x="430824" y="8128"/>
                      <a:pt x="373491" y="13630"/>
                      <a:pt x="317032" y="24384"/>
                    </a:cubicBezTo>
                    <a:cubicBezTo>
                      <a:pt x="269374" y="33462"/>
                      <a:pt x="188327" y="62020"/>
                      <a:pt x="146344" y="85344"/>
                    </a:cubicBezTo>
                    <a:cubicBezTo>
                      <a:pt x="100024" y="111077"/>
                      <a:pt x="12232" y="170688"/>
                      <a:pt x="12232" y="170688"/>
                    </a:cubicBezTo>
                    <a:cubicBezTo>
                      <a:pt x="8168" y="191008"/>
                      <a:pt x="-674" y="210938"/>
                      <a:pt x="40" y="231648"/>
                    </a:cubicBezTo>
                    <a:cubicBezTo>
                      <a:pt x="3413" y="329464"/>
                      <a:pt x="5229" y="428283"/>
                      <a:pt x="24424" y="524256"/>
                    </a:cubicBezTo>
                    <a:cubicBezTo>
                      <a:pt x="33713" y="570702"/>
                      <a:pt x="104543" y="632242"/>
                      <a:pt x="146344" y="646176"/>
                    </a:cubicBezTo>
                    <a:cubicBezTo>
                      <a:pt x="158536" y="650240"/>
                      <a:pt x="171425" y="652621"/>
                      <a:pt x="182920" y="658368"/>
                    </a:cubicBezTo>
                    <a:cubicBezTo>
                      <a:pt x="196026" y="664921"/>
                      <a:pt x="206106" y="676801"/>
                      <a:pt x="219496" y="682752"/>
                    </a:cubicBezTo>
                    <a:cubicBezTo>
                      <a:pt x="257660" y="699714"/>
                      <a:pt x="300885" y="709195"/>
                      <a:pt x="341416" y="719328"/>
                    </a:cubicBezTo>
                    <a:cubicBezTo>
                      <a:pt x="398312" y="711200"/>
                      <a:pt x="455505" y="704932"/>
                      <a:pt x="512104" y="694944"/>
                    </a:cubicBezTo>
                    <a:cubicBezTo>
                      <a:pt x="524760" y="692711"/>
                      <a:pt x="537185" y="688499"/>
                      <a:pt x="548680" y="682752"/>
                    </a:cubicBezTo>
                    <a:cubicBezTo>
                      <a:pt x="561786" y="676199"/>
                      <a:pt x="573064" y="666496"/>
                      <a:pt x="585256" y="658368"/>
                    </a:cubicBezTo>
                    <a:cubicBezTo>
                      <a:pt x="593384" y="646176"/>
                      <a:pt x="600259" y="633049"/>
                      <a:pt x="609640" y="621792"/>
                    </a:cubicBezTo>
                    <a:cubicBezTo>
                      <a:pt x="620678" y="608546"/>
                      <a:pt x="636652" y="599562"/>
                      <a:pt x="646216" y="585216"/>
                    </a:cubicBezTo>
                    <a:cubicBezTo>
                      <a:pt x="653345" y="574523"/>
                      <a:pt x="652661" y="560135"/>
                      <a:pt x="658408" y="548640"/>
                    </a:cubicBezTo>
                    <a:cubicBezTo>
                      <a:pt x="664961" y="535534"/>
                      <a:pt x="674664" y="524256"/>
                      <a:pt x="682792" y="512064"/>
                    </a:cubicBezTo>
                    <a:cubicBezTo>
                      <a:pt x="674664" y="402336"/>
                      <a:pt x="669356" y="292363"/>
                      <a:pt x="658408" y="182880"/>
                    </a:cubicBezTo>
                    <a:cubicBezTo>
                      <a:pt x="656487" y="163674"/>
                      <a:pt x="636350" y="121343"/>
                      <a:pt x="621832" y="109728"/>
                    </a:cubicBezTo>
                    <a:cubicBezTo>
                      <a:pt x="611797" y="101700"/>
                      <a:pt x="596751" y="103283"/>
                      <a:pt x="585256" y="97536"/>
                    </a:cubicBezTo>
                    <a:cubicBezTo>
                      <a:pt x="572150" y="90983"/>
                      <a:pt x="559937" y="82533"/>
                      <a:pt x="548680" y="73152"/>
                    </a:cubicBezTo>
                    <a:lnTo>
                      <a:pt x="487720" y="0"/>
                    </a:lnTo>
                    <a:close/>
                  </a:path>
                </a:pathLst>
              </a:cu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28575" cap="flat" cmpd="sng" algn="ctr">
                <a:noFill/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200" b="0" i="0" u="none" strike="noStrike" cap="none" normalizeH="0" baseline="0" dirty="0">
                  <a:ln>
                    <a:noFill/>
                  </a:ln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DC31772C-4E64-4F47-BFFB-40C29A443219}"/>
                  </a:ext>
                </a:extLst>
              </p:cNvPr>
              <p:cNvSpPr/>
              <p:nvPr/>
            </p:nvSpPr>
            <p:spPr>
              <a:xfrm>
                <a:off x="4462259" y="4151376"/>
                <a:ext cx="951016" cy="792480"/>
              </a:xfrm>
              <a:custGeom>
                <a:avLst/>
                <a:gdLst>
                  <a:gd name="connsiteX0" fmla="*/ 329210 w 951016"/>
                  <a:gd name="connsiteY0" fmla="*/ 0 h 792480"/>
                  <a:gd name="connsiteX1" fmla="*/ 329210 w 951016"/>
                  <a:gd name="connsiteY1" fmla="*/ 0 h 792480"/>
                  <a:gd name="connsiteX2" fmla="*/ 121946 w 951016"/>
                  <a:gd name="connsiteY2" fmla="*/ 134112 h 792480"/>
                  <a:gd name="connsiteX3" fmla="*/ 73178 w 951016"/>
                  <a:gd name="connsiteY3" fmla="*/ 195072 h 792480"/>
                  <a:gd name="connsiteX4" fmla="*/ 24410 w 951016"/>
                  <a:gd name="connsiteY4" fmla="*/ 243840 h 792480"/>
                  <a:gd name="connsiteX5" fmla="*/ 12218 w 951016"/>
                  <a:gd name="connsiteY5" fmla="*/ 292608 h 792480"/>
                  <a:gd name="connsiteX6" fmla="*/ 26 w 951016"/>
                  <a:gd name="connsiteY6" fmla="*/ 329184 h 792480"/>
                  <a:gd name="connsiteX7" fmla="*/ 24410 w 951016"/>
                  <a:gd name="connsiteY7" fmla="*/ 560832 h 792480"/>
                  <a:gd name="connsiteX8" fmla="*/ 85370 w 951016"/>
                  <a:gd name="connsiteY8" fmla="*/ 670560 h 792480"/>
                  <a:gd name="connsiteX9" fmla="*/ 170714 w 951016"/>
                  <a:gd name="connsiteY9" fmla="*/ 731520 h 792480"/>
                  <a:gd name="connsiteX10" fmla="*/ 243866 w 951016"/>
                  <a:gd name="connsiteY10" fmla="*/ 755904 h 792480"/>
                  <a:gd name="connsiteX11" fmla="*/ 353594 w 951016"/>
                  <a:gd name="connsiteY11" fmla="*/ 768096 h 792480"/>
                  <a:gd name="connsiteX12" fmla="*/ 463322 w 951016"/>
                  <a:gd name="connsiteY12" fmla="*/ 792480 h 792480"/>
                  <a:gd name="connsiteX13" fmla="*/ 792506 w 951016"/>
                  <a:gd name="connsiteY13" fmla="*/ 755904 h 792480"/>
                  <a:gd name="connsiteX14" fmla="*/ 829082 w 951016"/>
                  <a:gd name="connsiteY14" fmla="*/ 719328 h 792480"/>
                  <a:gd name="connsiteX15" fmla="*/ 865658 w 951016"/>
                  <a:gd name="connsiteY15" fmla="*/ 658368 h 792480"/>
                  <a:gd name="connsiteX16" fmla="*/ 902234 w 951016"/>
                  <a:gd name="connsiteY16" fmla="*/ 609600 h 792480"/>
                  <a:gd name="connsiteX17" fmla="*/ 926618 w 951016"/>
                  <a:gd name="connsiteY17" fmla="*/ 573024 h 792480"/>
                  <a:gd name="connsiteX18" fmla="*/ 951002 w 951016"/>
                  <a:gd name="connsiteY18" fmla="*/ 463296 h 792480"/>
                  <a:gd name="connsiteX19" fmla="*/ 926618 w 951016"/>
                  <a:gd name="connsiteY19" fmla="*/ 280416 h 792480"/>
                  <a:gd name="connsiteX20" fmla="*/ 902234 w 951016"/>
                  <a:gd name="connsiteY20" fmla="*/ 243840 h 792480"/>
                  <a:gd name="connsiteX21" fmla="*/ 829082 w 951016"/>
                  <a:gd name="connsiteY21" fmla="*/ 182880 h 792480"/>
                  <a:gd name="connsiteX22" fmla="*/ 768122 w 951016"/>
                  <a:gd name="connsiteY22" fmla="*/ 109728 h 792480"/>
                  <a:gd name="connsiteX23" fmla="*/ 743738 w 951016"/>
                  <a:gd name="connsiteY23" fmla="*/ 73152 h 792480"/>
                  <a:gd name="connsiteX24" fmla="*/ 707162 w 951016"/>
                  <a:gd name="connsiteY24" fmla="*/ 48768 h 792480"/>
                  <a:gd name="connsiteX25" fmla="*/ 329210 w 951016"/>
                  <a:gd name="connsiteY25" fmla="*/ 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51016" h="792480">
                    <a:moveTo>
                      <a:pt x="329210" y="0"/>
                    </a:moveTo>
                    <a:lnTo>
                      <a:pt x="329210" y="0"/>
                    </a:lnTo>
                    <a:cubicBezTo>
                      <a:pt x="260122" y="44704"/>
                      <a:pt x="187402" y="84241"/>
                      <a:pt x="121946" y="134112"/>
                    </a:cubicBezTo>
                    <a:cubicBezTo>
                      <a:pt x="101247" y="149883"/>
                      <a:pt x="90466" y="175623"/>
                      <a:pt x="73178" y="195072"/>
                    </a:cubicBezTo>
                    <a:cubicBezTo>
                      <a:pt x="57905" y="212255"/>
                      <a:pt x="40666" y="227584"/>
                      <a:pt x="24410" y="243840"/>
                    </a:cubicBezTo>
                    <a:cubicBezTo>
                      <a:pt x="20346" y="260096"/>
                      <a:pt x="16821" y="276496"/>
                      <a:pt x="12218" y="292608"/>
                    </a:cubicBezTo>
                    <a:cubicBezTo>
                      <a:pt x="8687" y="304965"/>
                      <a:pt x="-558" y="316346"/>
                      <a:pt x="26" y="329184"/>
                    </a:cubicBezTo>
                    <a:cubicBezTo>
                      <a:pt x="3552" y="406747"/>
                      <a:pt x="13919" y="483901"/>
                      <a:pt x="24410" y="560832"/>
                    </a:cubicBezTo>
                    <a:cubicBezTo>
                      <a:pt x="29624" y="599071"/>
                      <a:pt x="66517" y="646321"/>
                      <a:pt x="85370" y="670560"/>
                    </a:cubicBezTo>
                    <a:cubicBezTo>
                      <a:pt x="111978" y="704770"/>
                      <a:pt x="130578" y="715466"/>
                      <a:pt x="170714" y="731520"/>
                    </a:cubicBezTo>
                    <a:cubicBezTo>
                      <a:pt x="194579" y="741066"/>
                      <a:pt x="218662" y="750863"/>
                      <a:pt x="243866" y="755904"/>
                    </a:cubicBezTo>
                    <a:cubicBezTo>
                      <a:pt x="279952" y="763121"/>
                      <a:pt x="317294" y="762046"/>
                      <a:pt x="353594" y="768096"/>
                    </a:cubicBezTo>
                    <a:cubicBezTo>
                      <a:pt x="390552" y="774256"/>
                      <a:pt x="426746" y="784352"/>
                      <a:pt x="463322" y="792480"/>
                    </a:cubicBezTo>
                    <a:cubicBezTo>
                      <a:pt x="573050" y="780288"/>
                      <a:pt x="684247" y="777556"/>
                      <a:pt x="792506" y="755904"/>
                    </a:cubicBezTo>
                    <a:cubicBezTo>
                      <a:pt x="809413" y="752523"/>
                      <a:pt x="818737" y="733122"/>
                      <a:pt x="829082" y="719328"/>
                    </a:cubicBezTo>
                    <a:cubicBezTo>
                      <a:pt x="843300" y="700370"/>
                      <a:pt x="852513" y="678085"/>
                      <a:pt x="865658" y="658368"/>
                    </a:cubicBezTo>
                    <a:cubicBezTo>
                      <a:pt x="876930" y="641461"/>
                      <a:pt x="890423" y="626135"/>
                      <a:pt x="902234" y="609600"/>
                    </a:cubicBezTo>
                    <a:cubicBezTo>
                      <a:pt x="910751" y="597676"/>
                      <a:pt x="918490" y="585216"/>
                      <a:pt x="926618" y="573024"/>
                    </a:cubicBezTo>
                    <a:cubicBezTo>
                      <a:pt x="930799" y="556301"/>
                      <a:pt x="951647" y="476194"/>
                      <a:pt x="951002" y="463296"/>
                    </a:cubicBezTo>
                    <a:cubicBezTo>
                      <a:pt x="947931" y="401873"/>
                      <a:pt x="939959" y="340451"/>
                      <a:pt x="926618" y="280416"/>
                    </a:cubicBezTo>
                    <a:cubicBezTo>
                      <a:pt x="923439" y="266112"/>
                      <a:pt x="911615" y="255097"/>
                      <a:pt x="902234" y="243840"/>
                    </a:cubicBezTo>
                    <a:cubicBezTo>
                      <a:pt x="872898" y="208637"/>
                      <a:pt x="865046" y="206856"/>
                      <a:pt x="829082" y="182880"/>
                    </a:cubicBezTo>
                    <a:cubicBezTo>
                      <a:pt x="768541" y="92069"/>
                      <a:pt x="846351" y="203602"/>
                      <a:pt x="768122" y="109728"/>
                    </a:cubicBezTo>
                    <a:cubicBezTo>
                      <a:pt x="758741" y="98471"/>
                      <a:pt x="754099" y="83513"/>
                      <a:pt x="743738" y="73152"/>
                    </a:cubicBezTo>
                    <a:cubicBezTo>
                      <a:pt x="733377" y="62791"/>
                      <a:pt x="720552" y="54719"/>
                      <a:pt x="707162" y="48768"/>
                    </a:cubicBezTo>
                    <a:cubicBezTo>
                      <a:pt x="577117" y="-9030"/>
                      <a:pt x="392202" y="8128"/>
                      <a:pt x="329210" y="0"/>
                    </a:cubicBezTo>
                    <a:close/>
                  </a:path>
                </a:pathLst>
              </a:cu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28575" cap="flat" cmpd="sng" algn="ctr">
                <a:noFill/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200" b="0" i="0" u="none" strike="noStrike" cap="none" normalizeH="0" baseline="0" dirty="0">
                  <a:ln>
                    <a:noFill/>
                  </a:ln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654E80B-E8B6-47FE-9E7F-1AAD35508CB7}"/>
                  </a:ext>
                </a:extLst>
              </p:cNvPr>
              <p:cNvSpPr/>
              <p:nvPr/>
            </p:nvSpPr>
            <p:spPr>
              <a:xfrm>
                <a:off x="2123728" y="2795838"/>
                <a:ext cx="2088232" cy="2088232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200" b="0" i="0" u="none" strike="noStrike" cap="none" normalizeH="0" baseline="0" dirty="0">
                  <a:ln>
                    <a:noFill/>
                  </a:ln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D1DA93D-CDA2-4C9F-ACF8-6199E3FEF54F}"/>
                  </a:ext>
                </a:extLst>
              </p:cNvPr>
              <p:cNvSpPr/>
              <p:nvPr/>
            </p:nvSpPr>
            <p:spPr>
              <a:xfrm>
                <a:off x="1547664" y="2420888"/>
                <a:ext cx="3960440" cy="2736304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200" b="0" i="0" u="none" strike="noStrike" cap="none" normalizeH="0" baseline="0" dirty="0">
                  <a:ln>
                    <a:noFill/>
                  </a:ln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55473A-A3A0-4C52-9BE0-243BA2BF54DC}"/>
                </a:ext>
              </a:extLst>
            </p:cNvPr>
            <p:cNvSpPr txBox="1"/>
            <p:nvPr/>
          </p:nvSpPr>
          <p:spPr>
            <a:xfrm>
              <a:off x="2801504" y="4041168"/>
              <a:ext cx="888037" cy="48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S(A)</a:t>
              </a:r>
              <a:endParaRPr lang="ko-KR" altLang="en-US" sz="1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B6B11B-EFFA-433A-B635-B26D24CC7760}"/>
                </a:ext>
              </a:extLst>
            </p:cNvPr>
            <p:cNvSpPr txBox="1"/>
            <p:nvPr/>
          </p:nvSpPr>
          <p:spPr>
            <a:xfrm>
              <a:off x="4499961" y="5002446"/>
              <a:ext cx="870061" cy="489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/>
                <a:t>S(B)</a:t>
              </a:r>
              <a:endParaRPr lang="ko-KR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8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강화학습에서의 </a:t>
            </a:r>
            <a:r>
              <a:rPr lang="ko-KR" altLang="en-US" dirty="0" err="1"/>
              <a:t>몬테카를로</a:t>
            </a:r>
            <a:r>
              <a:rPr lang="ko-KR" altLang="en-US" dirty="0"/>
              <a:t> 예측</a:t>
            </a:r>
            <a:endParaRPr lang="en-US" altLang="ko-KR" dirty="0"/>
          </a:p>
          <a:p>
            <a:pPr lvl="1"/>
            <a:r>
              <a:rPr lang="ko-KR" altLang="en-US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몬테카를로</a:t>
            </a:r>
            <a:r>
              <a:rPr lang="ko-KR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근사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이전 예시에서 점 하나는 샘플</a:t>
            </a:r>
            <a:r>
              <a:rPr lang="en-US" altLang="ko-KR" dirty="0"/>
              <a:t>, </a:t>
            </a:r>
            <a:r>
              <a:rPr lang="ko-KR" altLang="en-US" dirty="0"/>
              <a:t>점을 찍는 것은 샘플링이라 정의가능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정책평가는 현재 정책을 따라갔을 때</a:t>
            </a:r>
            <a:r>
              <a:rPr lang="en-US" altLang="ko-KR" dirty="0"/>
              <a:t>, </a:t>
            </a:r>
            <a:r>
              <a:rPr lang="ko-KR" altLang="en-US" dirty="0"/>
              <a:t>가치함수를 계산하는 과정</a:t>
            </a:r>
            <a:endParaRPr lang="en-US" altLang="ko-KR" dirty="0"/>
          </a:p>
          <a:p>
            <a:pPr lvl="1"/>
            <a:r>
              <a:rPr lang="ko-KR" altLang="en-US" dirty="0"/>
              <a:t>정책에 따라 행동을 하면 그에 따른 </a:t>
            </a:r>
            <a:r>
              <a:rPr lang="ko-KR" altLang="en-US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보상</a:t>
            </a:r>
            <a:r>
              <a:rPr lang="ko-KR" altLang="en-US" dirty="0"/>
              <a:t>을 받음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몬테카를로</a:t>
            </a:r>
            <a:r>
              <a:rPr lang="ko-KR" altLang="en-US" dirty="0"/>
              <a:t>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D5C448-0990-43A0-B15B-0CDCA101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47" y="5514374"/>
            <a:ext cx="4536505" cy="582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0E30771-C52D-4DE1-86CF-56588B899BF5}"/>
              </a:ext>
            </a:extLst>
          </p:cNvPr>
          <p:cNvGrpSpPr/>
          <p:nvPr/>
        </p:nvGrpSpPr>
        <p:grpSpPr>
          <a:xfrm>
            <a:off x="5076056" y="2573689"/>
            <a:ext cx="2392811" cy="1419510"/>
            <a:chOff x="1547662" y="2852936"/>
            <a:chExt cx="4874245" cy="273630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7F99E2B-E722-4990-89D6-6CBA1646D9F7}"/>
                </a:ext>
              </a:extLst>
            </p:cNvPr>
            <p:cNvGrpSpPr/>
            <p:nvPr/>
          </p:nvGrpSpPr>
          <p:grpSpPr>
            <a:xfrm>
              <a:off x="1547662" y="2852936"/>
              <a:ext cx="4840540" cy="2736304"/>
              <a:chOff x="1547662" y="2420888"/>
              <a:chExt cx="4840540" cy="2736304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967F4F14-31B4-4EF5-BC6F-96F98D018B31}"/>
                  </a:ext>
                </a:extLst>
              </p:cNvPr>
              <p:cNvSpPr/>
              <p:nvPr/>
            </p:nvSpPr>
            <p:spPr>
              <a:xfrm>
                <a:off x="1658112" y="2584704"/>
                <a:ext cx="987552" cy="1255776"/>
              </a:xfrm>
              <a:custGeom>
                <a:avLst/>
                <a:gdLst>
                  <a:gd name="connsiteX0" fmla="*/ 292608 w 987552"/>
                  <a:gd name="connsiteY0" fmla="*/ 0 h 1255776"/>
                  <a:gd name="connsiteX1" fmla="*/ 292608 w 987552"/>
                  <a:gd name="connsiteY1" fmla="*/ 0 h 1255776"/>
                  <a:gd name="connsiteX2" fmla="*/ 134112 w 987552"/>
                  <a:gd name="connsiteY2" fmla="*/ 134112 h 1255776"/>
                  <a:gd name="connsiteX3" fmla="*/ 73152 w 987552"/>
                  <a:gd name="connsiteY3" fmla="*/ 195072 h 1255776"/>
                  <a:gd name="connsiteX4" fmla="*/ 48768 w 987552"/>
                  <a:gd name="connsiteY4" fmla="*/ 256032 h 1255776"/>
                  <a:gd name="connsiteX5" fmla="*/ 0 w 987552"/>
                  <a:gd name="connsiteY5" fmla="*/ 377952 h 1255776"/>
                  <a:gd name="connsiteX6" fmla="*/ 24384 w 987552"/>
                  <a:gd name="connsiteY6" fmla="*/ 560832 h 1255776"/>
                  <a:gd name="connsiteX7" fmla="*/ 60960 w 987552"/>
                  <a:gd name="connsiteY7" fmla="*/ 585216 h 1255776"/>
                  <a:gd name="connsiteX8" fmla="*/ 134112 w 987552"/>
                  <a:gd name="connsiteY8" fmla="*/ 609600 h 1255776"/>
                  <a:gd name="connsiteX9" fmla="*/ 743712 w 987552"/>
                  <a:gd name="connsiteY9" fmla="*/ 621792 h 1255776"/>
                  <a:gd name="connsiteX10" fmla="*/ 780288 w 987552"/>
                  <a:gd name="connsiteY10" fmla="*/ 633984 h 1255776"/>
                  <a:gd name="connsiteX11" fmla="*/ 792480 w 987552"/>
                  <a:gd name="connsiteY11" fmla="*/ 670560 h 1255776"/>
                  <a:gd name="connsiteX12" fmla="*/ 731520 w 987552"/>
                  <a:gd name="connsiteY12" fmla="*/ 780288 h 1255776"/>
                  <a:gd name="connsiteX13" fmla="*/ 694944 w 987552"/>
                  <a:gd name="connsiteY13" fmla="*/ 792480 h 1255776"/>
                  <a:gd name="connsiteX14" fmla="*/ 658368 w 987552"/>
                  <a:gd name="connsiteY14" fmla="*/ 816864 h 1255776"/>
                  <a:gd name="connsiteX15" fmla="*/ 609600 w 987552"/>
                  <a:gd name="connsiteY15" fmla="*/ 829056 h 1255776"/>
                  <a:gd name="connsiteX16" fmla="*/ 573024 w 987552"/>
                  <a:gd name="connsiteY16" fmla="*/ 841248 h 1255776"/>
                  <a:gd name="connsiteX17" fmla="*/ 512064 w 987552"/>
                  <a:gd name="connsiteY17" fmla="*/ 853440 h 1255776"/>
                  <a:gd name="connsiteX18" fmla="*/ 438912 w 987552"/>
                  <a:gd name="connsiteY18" fmla="*/ 877824 h 1255776"/>
                  <a:gd name="connsiteX19" fmla="*/ 329184 w 987552"/>
                  <a:gd name="connsiteY19" fmla="*/ 902208 h 1255776"/>
                  <a:gd name="connsiteX20" fmla="*/ 256032 w 987552"/>
                  <a:gd name="connsiteY20" fmla="*/ 950976 h 1255776"/>
                  <a:gd name="connsiteX21" fmla="*/ 219456 w 987552"/>
                  <a:gd name="connsiteY21" fmla="*/ 975360 h 1255776"/>
                  <a:gd name="connsiteX22" fmla="*/ 170688 w 987552"/>
                  <a:gd name="connsiteY22" fmla="*/ 999744 h 1255776"/>
                  <a:gd name="connsiteX23" fmla="*/ 146304 w 987552"/>
                  <a:gd name="connsiteY23" fmla="*/ 1036320 h 1255776"/>
                  <a:gd name="connsiteX24" fmla="*/ 121920 w 987552"/>
                  <a:gd name="connsiteY24" fmla="*/ 1121664 h 1255776"/>
                  <a:gd name="connsiteX25" fmla="*/ 146304 w 987552"/>
                  <a:gd name="connsiteY25" fmla="*/ 1207008 h 1255776"/>
                  <a:gd name="connsiteX26" fmla="*/ 256032 w 987552"/>
                  <a:gd name="connsiteY26" fmla="*/ 1255776 h 1255776"/>
                  <a:gd name="connsiteX27" fmla="*/ 524256 w 987552"/>
                  <a:gd name="connsiteY27" fmla="*/ 1231392 h 1255776"/>
                  <a:gd name="connsiteX28" fmla="*/ 597408 w 987552"/>
                  <a:gd name="connsiteY28" fmla="*/ 1207008 h 1255776"/>
                  <a:gd name="connsiteX29" fmla="*/ 658368 w 987552"/>
                  <a:gd name="connsiteY29" fmla="*/ 1024128 h 1255776"/>
                  <a:gd name="connsiteX30" fmla="*/ 670560 w 987552"/>
                  <a:gd name="connsiteY30" fmla="*/ 987552 h 1255776"/>
                  <a:gd name="connsiteX31" fmla="*/ 853440 w 987552"/>
                  <a:gd name="connsiteY31" fmla="*/ 926592 h 1255776"/>
                  <a:gd name="connsiteX32" fmla="*/ 890016 w 987552"/>
                  <a:gd name="connsiteY32" fmla="*/ 914400 h 1255776"/>
                  <a:gd name="connsiteX33" fmla="*/ 926592 w 987552"/>
                  <a:gd name="connsiteY33" fmla="*/ 902208 h 1255776"/>
                  <a:gd name="connsiteX34" fmla="*/ 963168 w 987552"/>
                  <a:gd name="connsiteY34" fmla="*/ 792480 h 1255776"/>
                  <a:gd name="connsiteX35" fmla="*/ 975360 w 987552"/>
                  <a:gd name="connsiteY35" fmla="*/ 755904 h 1255776"/>
                  <a:gd name="connsiteX36" fmla="*/ 987552 w 987552"/>
                  <a:gd name="connsiteY36" fmla="*/ 719328 h 1255776"/>
                  <a:gd name="connsiteX37" fmla="*/ 963168 w 987552"/>
                  <a:gd name="connsiteY37" fmla="*/ 560832 h 1255776"/>
                  <a:gd name="connsiteX38" fmla="*/ 950976 w 987552"/>
                  <a:gd name="connsiteY38" fmla="*/ 524256 h 1255776"/>
                  <a:gd name="connsiteX39" fmla="*/ 877824 w 987552"/>
                  <a:gd name="connsiteY39" fmla="*/ 475488 h 1255776"/>
                  <a:gd name="connsiteX40" fmla="*/ 670560 w 987552"/>
                  <a:gd name="connsiteY40" fmla="*/ 438912 h 1255776"/>
                  <a:gd name="connsiteX41" fmla="*/ 597408 w 987552"/>
                  <a:gd name="connsiteY41" fmla="*/ 414528 h 1255776"/>
                  <a:gd name="connsiteX42" fmla="*/ 560832 w 987552"/>
                  <a:gd name="connsiteY42" fmla="*/ 402336 h 1255776"/>
                  <a:gd name="connsiteX43" fmla="*/ 524256 w 987552"/>
                  <a:gd name="connsiteY43" fmla="*/ 377952 h 1255776"/>
                  <a:gd name="connsiteX44" fmla="*/ 499872 w 987552"/>
                  <a:gd name="connsiteY44" fmla="*/ 341376 h 1255776"/>
                  <a:gd name="connsiteX45" fmla="*/ 463296 w 987552"/>
                  <a:gd name="connsiteY45" fmla="*/ 316992 h 1255776"/>
                  <a:gd name="connsiteX46" fmla="*/ 451104 w 987552"/>
                  <a:gd name="connsiteY46" fmla="*/ 280416 h 1255776"/>
                  <a:gd name="connsiteX47" fmla="*/ 475488 w 987552"/>
                  <a:gd name="connsiteY47" fmla="*/ 195072 h 1255776"/>
                  <a:gd name="connsiteX48" fmla="*/ 499872 w 987552"/>
                  <a:gd name="connsiteY48" fmla="*/ 158496 h 1255776"/>
                  <a:gd name="connsiteX49" fmla="*/ 512064 w 987552"/>
                  <a:gd name="connsiteY49" fmla="*/ 121920 h 1255776"/>
                  <a:gd name="connsiteX50" fmla="*/ 487680 w 987552"/>
                  <a:gd name="connsiteY50" fmla="*/ 36576 h 1255776"/>
                  <a:gd name="connsiteX51" fmla="*/ 414528 w 987552"/>
                  <a:gd name="connsiteY51" fmla="*/ 12192 h 1255776"/>
                  <a:gd name="connsiteX52" fmla="*/ 292608 w 987552"/>
                  <a:gd name="connsiteY52" fmla="*/ 0 h 12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987552" h="1255776">
                    <a:moveTo>
                      <a:pt x="292608" y="0"/>
                    </a:moveTo>
                    <a:lnTo>
                      <a:pt x="292608" y="0"/>
                    </a:lnTo>
                    <a:cubicBezTo>
                      <a:pt x="239776" y="44704"/>
                      <a:pt x="185838" y="88133"/>
                      <a:pt x="134112" y="134112"/>
                    </a:cubicBezTo>
                    <a:cubicBezTo>
                      <a:pt x="112634" y="153204"/>
                      <a:pt x="89631" y="171530"/>
                      <a:pt x="73152" y="195072"/>
                    </a:cubicBezTo>
                    <a:cubicBezTo>
                      <a:pt x="60602" y="213001"/>
                      <a:pt x="57824" y="236108"/>
                      <a:pt x="48768" y="256032"/>
                    </a:cubicBezTo>
                    <a:cubicBezTo>
                      <a:pt x="-198" y="363758"/>
                      <a:pt x="21814" y="290697"/>
                      <a:pt x="0" y="377952"/>
                    </a:cubicBezTo>
                    <a:cubicBezTo>
                      <a:pt x="8128" y="438912"/>
                      <a:pt x="7031" y="501832"/>
                      <a:pt x="24384" y="560832"/>
                    </a:cubicBezTo>
                    <a:cubicBezTo>
                      <a:pt x="28519" y="574890"/>
                      <a:pt x="47570" y="579265"/>
                      <a:pt x="60960" y="585216"/>
                    </a:cubicBezTo>
                    <a:cubicBezTo>
                      <a:pt x="84448" y="595655"/>
                      <a:pt x="108414" y="609086"/>
                      <a:pt x="134112" y="609600"/>
                    </a:cubicBezTo>
                    <a:lnTo>
                      <a:pt x="743712" y="621792"/>
                    </a:lnTo>
                    <a:cubicBezTo>
                      <a:pt x="755904" y="625856"/>
                      <a:pt x="771201" y="624897"/>
                      <a:pt x="780288" y="633984"/>
                    </a:cubicBezTo>
                    <a:cubicBezTo>
                      <a:pt x="789375" y="643071"/>
                      <a:pt x="793759" y="657772"/>
                      <a:pt x="792480" y="670560"/>
                    </a:cubicBezTo>
                    <a:cubicBezTo>
                      <a:pt x="785676" y="738597"/>
                      <a:pt x="782013" y="755042"/>
                      <a:pt x="731520" y="780288"/>
                    </a:cubicBezTo>
                    <a:cubicBezTo>
                      <a:pt x="720025" y="786035"/>
                      <a:pt x="706439" y="786733"/>
                      <a:pt x="694944" y="792480"/>
                    </a:cubicBezTo>
                    <a:cubicBezTo>
                      <a:pt x="681838" y="799033"/>
                      <a:pt x="671836" y="811092"/>
                      <a:pt x="658368" y="816864"/>
                    </a:cubicBezTo>
                    <a:cubicBezTo>
                      <a:pt x="642967" y="823465"/>
                      <a:pt x="625712" y="824453"/>
                      <a:pt x="609600" y="829056"/>
                    </a:cubicBezTo>
                    <a:cubicBezTo>
                      <a:pt x="597243" y="832587"/>
                      <a:pt x="585492" y="838131"/>
                      <a:pt x="573024" y="841248"/>
                    </a:cubicBezTo>
                    <a:cubicBezTo>
                      <a:pt x="552920" y="846274"/>
                      <a:pt x="532056" y="847988"/>
                      <a:pt x="512064" y="853440"/>
                    </a:cubicBezTo>
                    <a:cubicBezTo>
                      <a:pt x="487267" y="860203"/>
                      <a:pt x="464116" y="872783"/>
                      <a:pt x="438912" y="877824"/>
                    </a:cubicBezTo>
                    <a:cubicBezTo>
                      <a:pt x="361521" y="893302"/>
                      <a:pt x="398056" y="884990"/>
                      <a:pt x="329184" y="902208"/>
                    </a:cubicBezTo>
                    <a:lnTo>
                      <a:pt x="256032" y="950976"/>
                    </a:lnTo>
                    <a:cubicBezTo>
                      <a:pt x="243840" y="959104"/>
                      <a:pt x="232562" y="968807"/>
                      <a:pt x="219456" y="975360"/>
                    </a:cubicBezTo>
                    <a:lnTo>
                      <a:pt x="170688" y="999744"/>
                    </a:lnTo>
                    <a:cubicBezTo>
                      <a:pt x="162560" y="1011936"/>
                      <a:pt x="152857" y="1023214"/>
                      <a:pt x="146304" y="1036320"/>
                    </a:cubicBezTo>
                    <a:cubicBezTo>
                      <a:pt x="137559" y="1053811"/>
                      <a:pt x="125826" y="1106039"/>
                      <a:pt x="121920" y="1121664"/>
                    </a:cubicBezTo>
                    <a:cubicBezTo>
                      <a:pt x="130048" y="1150112"/>
                      <a:pt x="131936" y="1181145"/>
                      <a:pt x="146304" y="1207008"/>
                    </a:cubicBezTo>
                    <a:cubicBezTo>
                      <a:pt x="159477" y="1230720"/>
                      <a:pt x="247544" y="1252947"/>
                      <a:pt x="256032" y="1255776"/>
                    </a:cubicBezTo>
                    <a:cubicBezTo>
                      <a:pt x="345440" y="1247648"/>
                      <a:pt x="435382" y="1244088"/>
                      <a:pt x="524256" y="1231392"/>
                    </a:cubicBezTo>
                    <a:cubicBezTo>
                      <a:pt x="549701" y="1227757"/>
                      <a:pt x="597408" y="1207008"/>
                      <a:pt x="597408" y="1207008"/>
                    </a:cubicBezTo>
                    <a:lnTo>
                      <a:pt x="658368" y="1024128"/>
                    </a:lnTo>
                    <a:cubicBezTo>
                      <a:pt x="662432" y="1011936"/>
                      <a:pt x="658368" y="991616"/>
                      <a:pt x="670560" y="987552"/>
                    </a:cubicBezTo>
                    <a:lnTo>
                      <a:pt x="853440" y="926592"/>
                    </a:lnTo>
                    <a:lnTo>
                      <a:pt x="890016" y="914400"/>
                    </a:lnTo>
                    <a:lnTo>
                      <a:pt x="926592" y="902208"/>
                    </a:lnTo>
                    <a:lnTo>
                      <a:pt x="963168" y="792480"/>
                    </a:lnTo>
                    <a:lnTo>
                      <a:pt x="975360" y="755904"/>
                    </a:lnTo>
                    <a:lnTo>
                      <a:pt x="987552" y="719328"/>
                    </a:lnTo>
                    <a:cubicBezTo>
                      <a:pt x="979424" y="666496"/>
                      <a:pt x="973019" y="613370"/>
                      <a:pt x="963168" y="560832"/>
                    </a:cubicBezTo>
                    <a:cubicBezTo>
                      <a:pt x="960800" y="548201"/>
                      <a:pt x="958105" y="534949"/>
                      <a:pt x="950976" y="524256"/>
                    </a:cubicBezTo>
                    <a:cubicBezTo>
                      <a:pt x="927423" y="488927"/>
                      <a:pt x="914277" y="485430"/>
                      <a:pt x="877824" y="475488"/>
                    </a:cubicBezTo>
                    <a:cubicBezTo>
                      <a:pt x="763322" y="444260"/>
                      <a:pt x="793020" y="452519"/>
                      <a:pt x="670560" y="438912"/>
                    </a:cubicBezTo>
                    <a:lnTo>
                      <a:pt x="597408" y="414528"/>
                    </a:lnTo>
                    <a:cubicBezTo>
                      <a:pt x="585216" y="410464"/>
                      <a:pt x="571525" y="409465"/>
                      <a:pt x="560832" y="402336"/>
                    </a:cubicBezTo>
                    <a:lnTo>
                      <a:pt x="524256" y="377952"/>
                    </a:lnTo>
                    <a:cubicBezTo>
                      <a:pt x="516128" y="365760"/>
                      <a:pt x="510233" y="351737"/>
                      <a:pt x="499872" y="341376"/>
                    </a:cubicBezTo>
                    <a:cubicBezTo>
                      <a:pt x="489511" y="331015"/>
                      <a:pt x="472450" y="328434"/>
                      <a:pt x="463296" y="316992"/>
                    </a:cubicBezTo>
                    <a:cubicBezTo>
                      <a:pt x="455268" y="306957"/>
                      <a:pt x="455168" y="292608"/>
                      <a:pt x="451104" y="280416"/>
                    </a:cubicBezTo>
                    <a:cubicBezTo>
                      <a:pt x="459232" y="251968"/>
                      <a:pt x="464500" y="222542"/>
                      <a:pt x="475488" y="195072"/>
                    </a:cubicBezTo>
                    <a:cubicBezTo>
                      <a:pt x="480930" y="181467"/>
                      <a:pt x="493319" y="171602"/>
                      <a:pt x="499872" y="158496"/>
                    </a:cubicBezTo>
                    <a:cubicBezTo>
                      <a:pt x="505619" y="147001"/>
                      <a:pt x="508000" y="134112"/>
                      <a:pt x="512064" y="121920"/>
                    </a:cubicBezTo>
                    <a:cubicBezTo>
                      <a:pt x="503936" y="93472"/>
                      <a:pt x="507336" y="58689"/>
                      <a:pt x="487680" y="36576"/>
                    </a:cubicBezTo>
                    <a:cubicBezTo>
                      <a:pt x="470604" y="17365"/>
                      <a:pt x="438912" y="20320"/>
                      <a:pt x="414528" y="12192"/>
                    </a:cubicBezTo>
                    <a:cubicBezTo>
                      <a:pt x="366386" y="-3855"/>
                      <a:pt x="312928" y="2032"/>
                      <a:pt x="292608" y="0"/>
                    </a:cubicBezTo>
                    <a:close/>
                  </a:path>
                </a:pathLst>
              </a:cu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28575" cap="flat" cmpd="sng" algn="ctr">
                <a:noFill/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050" b="0" i="0" u="none" strike="noStrike" cap="none" normalizeH="0" baseline="0" dirty="0">
                  <a:ln>
                    <a:noFill/>
                  </a:ln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3DD7D1C2-4DBA-476A-BCBD-688C923383FD}"/>
                  </a:ext>
                </a:extLst>
              </p:cNvPr>
              <p:cNvSpPr/>
              <p:nvPr/>
            </p:nvSpPr>
            <p:spPr>
              <a:xfrm>
                <a:off x="4693920" y="2682240"/>
                <a:ext cx="756136" cy="1268337"/>
              </a:xfrm>
              <a:custGeom>
                <a:avLst/>
                <a:gdLst>
                  <a:gd name="connsiteX0" fmla="*/ 73152 w 756136"/>
                  <a:gd name="connsiteY0" fmla="*/ 12192 h 1268337"/>
                  <a:gd name="connsiteX1" fmla="*/ 73152 w 756136"/>
                  <a:gd name="connsiteY1" fmla="*/ 12192 h 1268337"/>
                  <a:gd name="connsiteX2" fmla="*/ 24384 w 756136"/>
                  <a:gd name="connsiteY2" fmla="*/ 182880 h 1268337"/>
                  <a:gd name="connsiteX3" fmla="*/ 0 w 756136"/>
                  <a:gd name="connsiteY3" fmla="*/ 243840 h 1268337"/>
                  <a:gd name="connsiteX4" fmla="*/ 48768 w 756136"/>
                  <a:gd name="connsiteY4" fmla="*/ 487680 h 1268337"/>
                  <a:gd name="connsiteX5" fmla="*/ 85344 w 756136"/>
                  <a:gd name="connsiteY5" fmla="*/ 524256 h 1268337"/>
                  <a:gd name="connsiteX6" fmla="*/ 182880 w 756136"/>
                  <a:gd name="connsiteY6" fmla="*/ 646176 h 1268337"/>
                  <a:gd name="connsiteX7" fmla="*/ 280416 w 756136"/>
                  <a:gd name="connsiteY7" fmla="*/ 719328 h 1268337"/>
                  <a:gd name="connsiteX8" fmla="*/ 341376 w 756136"/>
                  <a:gd name="connsiteY8" fmla="*/ 780288 h 1268337"/>
                  <a:gd name="connsiteX9" fmla="*/ 426720 w 756136"/>
                  <a:gd name="connsiteY9" fmla="*/ 865632 h 1268337"/>
                  <a:gd name="connsiteX10" fmla="*/ 463296 w 756136"/>
                  <a:gd name="connsiteY10" fmla="*/ 987552 h 1268337"/>
                  <a:gd name="connsiteX11" fmla="*/ 487680 w 756136"/>
                  <a:gd name="connsiteY11" fmla="*/ 1085088 h 1268337"/>
                  <a:gd name="connsiteX12" fmla="*/ 463296 w 756136"/>
                  <a:gd name="connsiteY12" fmla="*/ 1146048 h 1268337"/>
                  <a:gd name="connsiteX13" fmla="*/ 451104 w 756136"/>
                  <a:gd name="connsiteY13" fmla="*/ 1182624 h 1268337"/>
                  <a:gd name="connsiteX14" fmla="*/ 414528 w 756136"/>
                  <a:gd name="connsiteY14" fmla="*/ 1219200 h 1268337"/>
                  <a:gd name="connsiteX15" fmla="*/ 438912 w 756136"/>
                  <a:gd name="connsiteY15" fmla="*/ 1267968 h 1268337"/>
                  <a:gd name="connsiteX16" fmla="*/ 646176 w 756136"/>
                  <a:gd name="connsiteY16" fmla="*/ 1219200 h 1268337"/>
                  <a:gd name="connsiteX17" fmla="*/ 694944 w 756136"/>
                  <a:gd name="connsiteY17" fmla="*/ 1170432 h 1268337"/>
                  <a:gd name="connsiteX18" fmla="*/ 743712 w 756136"/>
                  <a:gd name="connsiteY18" fmla="*/ 1085088 h 1268337"/>
                  <a:gd name="connsiteX19" fmla="*/ 755904 w 756136"/>
                  <a:gd name="connsiteY19" fmla="*/ 938784 h 1268337"/>
                  <a:gd name="connsiteX20" fmla="*/ 731520 w 756136"/>
                  <a:gd name="connsiteY20" fmla="*/ 768096 h 1268337"/>
                  <a:gd name="connsiteX21" fmla="*/ 707136 w 756136"/>
                  <a:gd name="connsiteY21" fmla="*/ 682752 h 1268337"/>
                  <a:gd name="connsiteX22" fmla="*/ 658368 w 756136"/>
                  <a:gd name="connsiteY22" fmla="*/ 560832 h 1268337"/>
                  <a:gd name="connsiteX23" fmla="*/ 609600 w 756136"/>
                  <a:gd name="connsiteY23" fmla="*/ 463296 h 1268337"/>
                  <a:gd name="connsiteX24" fmla="*/ 597408 w 756136"/>
                  <a:gd name="connsiteY24" fmla="*/ 402336 h 1268337"/>
                  <a:gd name="connsiteX25" fmla="*/ 573024 w 756136"/>
                  <a:gd name="connsiteY25" fmla="*/ 365760 h 1268337"/>
                  <a:gd name="connsiteX26" fmla="*/ 560832 w 756136"/>
                  <a:gd name="connsiteY26" fmla="*/ 304800 h 1268337"/>
                  <a:gd name="connsiteX27" fmla="*/ 536448 w 756136"/>
                  <a:gd name="connsiteY27" fmla="*/ 268224 h 1268337"/>
                  <a:gd name="connsiteX28" fmla="*/ 512064 w 756136"/>
                  <a:gd name="connsiteY28" fmla="*/ 195072 h 1268337"/>
                  <a:gd name="connsiteX29" fmla="*/ 499872 w 756136"/>
                  <a:gd name="connsiteY29" fmla="*/ 158496 h 1268337"/>
                  <a:gd name="connsiteX30" fmla="*/ 475488 w 756136"/>
                  <a:gd name="connsiteY30" fmla="*/ 121920 h 1268337"/>
                  <a:gd name="connsiteX31" fmla="*/ 365760 w 756136"/>
                  <a:gd name="connsiteY31" fmla="*/ 36576 h 1268337"/>
                  <a:gd name="connsiteX32" fmla="*/ 292608 w 756136"/>
                  <a:gd name="connsiteY32" fmla="*/ 12192 h 1268337"/>
                  <a:gd name="connsiteX33" fmla="*/ 256032 w 756136"/>
                  <a:gd name="connsiteY33" fmla="*/ 0 h 1268337"/>
                  <a:gd name="connsiteX34" fmla="*/ 73152 w 756136"/>
                  <a:gd name="connsiteY34" fmla="*/ 12192 h 126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56136" h="1268337">
                    <a:moveTo>
                      <a:pt x="73152" y="12192"/>
                    </a:moveTo>
                    <a:lnTo>
                      <a:pt x="73152" y="12192"/>
                    </a:lnTo>
                    <a:cubicBezTo>
                      <a:pt x="56896" y="69088"/>
                      <a:pt x="42203" y="126454"/>
                      <a:pt x="24384" y="182880"/>
                    </a:cubicBezTo>
                    <a:cubicBezTo>
                      <a:pt x="17794" y="203749"/>
                      <a:pt x="0" y="221955"/>
                      <a:pt x="0" y="243840"/>
                    </a:cubicBezTo>
                    <a:cubicBezTo>
                      <a:pt x="0" y="285337"/>
                      <a:pt x="11250" y="427652"/>
                      <a:pt x="48768" y="487680"/>
                    </a:cubicBezTo>
                    <a:cubicBezTo>
                      <a:pt x="57906" y="502301"/>
                      <a:pt x="74207" y="511094"/>
                      <a:pt x="85344" y="524256"/>
                    </a:cubicBezTo>
                    <a:cubicBezTo>
                      <a:pt x="118962" y="563986"/>
                      <a:pt x="141244" y="614949"/>
                      <a:pt x="182880" y="646176"/>
                    </a:cubicBezTo>
                    <a:cubicBezTo>
                      <a:pt x="215392" y="670560"/>
                      <a:pt x="257873" y="685513"/>
                      <a:pt x="280416" y="719328"/>
                    </a:cubicBezTo>
                    <a:cubicBezTo>
                      <a:pt x="345440" y="816864"/>
                      <a:pt x="260096" y="699008"/>
                      <a:pt x="341376" y="780288"/>
                    </a:cubicBezTo>
                    <a:cubicBezTo>
                      <a:pt x="455168" y="894080"/>
                      <a:pt x="296672" y="768096"/>
                      <a:pt x="426720" y="865632"/>
                    </a:cubicBezTo>
                    <a:cubicBezTo>
                      <a:pt x="465131" y="961659"/>
                      <a:pt x="440818" y="890146"/>
                      <a:pt x="463296" y="987552"/>
                    </a:cubicBezTo>
                    <a:cubicBezTo>
                      <a:pt x="470832" y="1020206"/>
                      <a:pt x="487680" y="1085088"/>
                      <a:pt x="487680" y="1085088"/>
                    </a:cubicBezTo>
                    <a:cubicBezTo>
                      <a:pt x="479552" y="1105408"/>
                      <a:pt x="470980" y="1125556"/>
                      <a:pt x="463296" y="1146048"/>
                    </a:cubicBezTo>
                    <a:cubicBezTo>
                      <a:pt x="458784" y="1158081"/>
                      <a:pt x="458233" y="1171931"/>
                      <a:pt x="451104" y="1182624"/>
                    </a:cubicBezTo>
                    <a:cubicBezTo>
                      <a:pt x="441540" y="1196970"/>
                      <a:pt x="426720" y="1207008"/>
                      <a:pt x="414528" y="1219200"/>
                    </a:cubicBezTo>
                    <a:cubicBezTo>
                      <a:pt x="422656" y="1235456"/>
                      <a:pt x="420985" y="1264980"/>
                      <a:pt x="438912" y="1267968"/>
                    </a:cubicBezTo>
                    <a:cubicBezTo>
                      <a:pt x="467510" y="1272734"/>
                      <a:pt x="608313" y="1230018"/>
                      <a:pt x="646176" y="1219200"/>
                    </a:cubicBezTo>
                    <a:cubicBezTo>
                      <a:pt x="662432" y="1202944"/>
                      <a:pt x="679983" y="1187887"/>
                      <a:pt x="694944" y="1170432"/>
                    </a:cubicBezTo>
                    <a:cubicBezTo>
                      <a:pt x="715623" y="1146306"/>
                      <a:pt x="729875" y="1112763"/>
                      <a:pt x="743712" y="1085088"/>
                    </a:cubicBezTo>
                    <a:cubicBezTo>
                      <a:pt x="747776" y="1036320"/>
                      <a:pt x="757785" y="987685"/>
                      <a:pt x="755904" y="938784"/>
                    </a:cubicBezTo>
                    <a:cubicBezTo>
                      <a:pt x="753695" y="881353"/>
                      <a:pt x="740969" y="824788"/>
                      <a:pt x="731520" y="768096"/>
                    </a:cubicBezTo>
                    <a:cubicBezTo>
                      <a:pt x="727899" y="746372"/>
                      <a:pt x="715662" y="704920"/>
                      <a:pt x="707136" y="682752"/>
                    </a:cubicBezTo>
                    <a:cubicBezTo>
                      <a:pt x="691423" y="641899"/>
                      <a:pt x="677943" y="599982"/>
                      <a:pt x="658368" y="560832"/>
                    </a:cubicBezTo>
                    <a:lnTo>
                      <a:pt x="609600" y="463296"/>
                    </a:lnTo>
                    <a:cubicBezTo>
                      <a:pt x="605536" y="442976"/>
                      <a:pt x="604684" y="421739"/>
                      <a:pt x="597408" y="402336"/>
                    </a:cubicBezTo>
                    <a:cubicBezTo>
                      <a:pt x="592263" y="388616"/>
                      <a:pt x="578169" y="379480"/>
                      <a:pt x="573024" y="365760"/>
                    </a:cubicBezTo>
                    <a:cubicBezTo>
                      <a:pt x="565748" y="346357"/>
                      <a:pt x="568108" y="324203"/>
                      <a:pt x="560832" y="304800"/>
                    </a:cubicBezTo>
                    <a:cubicBezTo>
                      <a:pt x="555687" y="291080"/>
                      <a:pt x="542399" y="281614"/>
                      <a:pt x="536448" y="268224"/>
                    </a:cubicBezTo>
                    <a:cubicBezTo>
                      <a:pt x="526009" y="244736"/>
                      <a:pt x="520192" y="219456"/>
                      <a:pt x="512064" y="195072"/>
                    </a:cubicBezTo>
                    <a:cubicBezTo>
                      <a:pt x="508000" y="182880"/>
                      <a:pt x="507001" y="169189"/>
                      <a:pt x="499872" y="158496"/>
                    </a:cubicBezTo>
                    <a:cubicBezTo>
                      <a:pt x="491744" y="146304"/>
                      <a:pt x="484869" y="133177"/>
                      <a:pt x="475488" y="121920"/>
                    </a:cubicBezTo>
                    <a:cubicBezTo>
                      <a:pt x="451212" y="92789"/>
                      <a:pt x="397131" y="47033"/>
                      <a:pt x="365760" y="36576"/>
                    </a:cubicBezTo>
                    <a:lnTo>
                      <a:pt x="292608" y="12192"/>
                    </a:lnTo>
                    <a:cubicBezTo>
                      <a:pt x="280416" y="8128"/>
                      <a:pt x="268883" y="0"/>
                      <a:pt x="256032" y="0"/>
                    </a:cubicBezTo>
                    <a:lnTo>
                      <a:pt x="73152" y="12192"/>
                    </a:lnTo>
                    <a:close/>
                  </a:path>
                </a:pathLst>
              </a:cu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28575" cap="flat" cmpd="sng" algn="ctr">
                <a:noFill/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050" b="0" i="0" u="none" strike="noStrike" cap="none" normalizeH="0" baseline="0" dirty="0">
                  <a:ln>
                    <a:noFill/>
                  </a:ln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DE8E65AF-FABD-4D68-AD0D-6C02D16A07D2}"/>
                  </a:ext>
                </a:extLst>
              </p:cNvPr>
              <p:cNvSpPr/>
              <p:nvPr/>
            </p:nvSpPr>
            <p:spPr>
              <a:xfrm>
                <a:off x="2803824" y="2615184"/>
                <a:ext cx="1700918" cy="2316480"/>
              </a:xfrm>
              <a:custGeom>
                <a:avLst/>
                <a:gdLst>
                  <a:gd name="connsiteX0" fmla="*/ 256381 w 1700918"/>
                  <a:gd name="connsiteY0" fmla="*/ 24384 h 2316480"/>
                  <a:gd name="connsiteX1" fmla="*/ 256381 w 1700918"/>
                  <a:gd name="connsiteY1" fmla="*/ 24384 h 2316480"/>
                  <a:gd name="connsiteX2" fmla="*/ 171037 w 1700918"/>
                  <a:gd name="connsiteY2" fmla="*/ 85344 h 2316480"/>
                  <a:gd name="connsiteX3" fmla="*/ 134461 w 1700918"/>
                  <a:gd name="connsiteY3" fmla="*/ 134112 h 2316480"/>
                  <a:gd name="connsiteX4" fmla="*/ 97885 w 1700918"/>
                  <a:gd name="connsiteY4" fmla="*/ 170688 h 2316480"/>
                  <a:gd name="connsiteX5" fmla="*/ 49117 w 1700918"/>
                  <a:gd name="connsiteY5" fmla="*/ 243840 h 2316480"/>
                  <a:gd name="connsiteX6" fmla="*/ 24733 w 1700918"/>
                  <a:gd name="connsiteY6" fmla="*/ 292608 h 2316480"/>
                  <a:gd name="connsiteX7" fmla="*/ 24733 w 1700918"/>
                  <a:gd name="connsiteY7" fmla="*/ 865632 h 2316480"/>
                  <a:gd name="connsiteX8" fmla="*/ 451453 w 1700918"/>
                  <a:gd name="connsiteY8" fmla="*/ 1097280 h 2316480"/>
                  <a:gd name="connsiteX9" fmla="*/ 548989 w 1700918"/>
                  <a:gd name="connsiteY9" fmla="*/ 1133856 h 2316480"/>
                  <a:gd name="connsiteX10" fmla="*/ 573373 w 1700918"/>
                  <a:gd name="connsiteY10" fmla="*/ 1207008 h 2316480"/>
                  <a:gd name="connsiteX11" fmla="*/ 548989 w 1700918"/>
                  <a:gd name="connsiteY11" fmla="*/ 1328928 h 2316480"/>
                  <a:gd name="connsiteX12" fmla="*/ 524605 w 1700918"/>
                  <a:gd name="connsiteY12" fmla="*/ 1402080 h 2316480"/>
                  <a:gd name="connsiteX13" fmla="*/ 488029 w 1700918"/>
                  <a:gd name="connsiteY13" fmla="*/ 1414272 h 2316480"/>
                  <a:gd name="connsiteX14" fmla="*/ 329533 w 1700918"/>
                  <a:gd name="connsiteY14" fmla="*/ 1487424 h 2316480"/>
                  <a:gd name="connsiteX15" fmla="*/ 280765 w 1700918"/>
                  <a:gd name="connsiteY15" fmla="*/ 1499616 h 2316480"/>
                  <a:gd name="connsiteX16" fmla="*/ 207613 w 1700918"/>
                  <a:gd name="connsiteY16" fmla="*/ 1524000 h 2316480"/>
                  <a:gd name="connsiteX17" fmla="*/ 24733 w 1700918"/>
                  <a:gd name="connsiteY17" fmla="*/ 1548384 h 2316480"/>
                  <a:gd name="connsiteX18" fmla="*/ 349 w 1700918"/>
                  <a:gd name="connsiteY18" fmla="*/ 1621536 h 2316480"/>
                  <a:gd name="connsiteX19" fmla="*/ 24733 w 1700918"/>
                  <a:gd name="connsiteY19" fmla="*/ 1816608 h 2316480"/>
                  <a:gd name="connsiteX20" fmla="*/ 36925 w 1700918"/>
                  <a:gd name="connsiteY20" fmla="*/ 1853184 h 2316480"/>
                  <a:gd name="connsiteX21" fmla="*/ 61309 w 1700918"/>
                  <a:gd name="connsiteY21" fmla="*/ 1987296 h 2316480"/>
                  <a:gd name="connsiteX22" fmla="*/ 73501 w 1700918"/>
                  <a:gd name="connsiteY22" fmla="*/ 2036064 h 2316480"/>
                  <a:gd name="connsiteX23" fmla="*/ 97885 w 1700918"/>
                  <a:gd name="connsiteY23" fmla="*/ 2109216 h 2316480"/>
                  <a:gd name="connsiteX24" fmla="*/ 134461 w 1700918"/>
                  <a:gd name="connsiteY24" fmla="*/ 2182368 h 2316480"/>
                  <a:gd name="connsiteX25" fmla="*/ 171037 w 1700918"/>
                  <a:gd name="connsiteY25" fmla="*/ 2206752 h 2316480"/>
                  <a:gd name="connsiteX26" fmla="*/ 292957 w 1700918"/>
                  <a:gd name="connsiteY26" fmla="*/ 2243328 h 2316480"/>
                  <a:gd name="connsiteX27" fmla="*/ 329533 w 1700918"/>
                  <a:gd name="connsiteY27" fmla="*/ 2267712 h 2316480"/>
                  <a:gd name="connsiteX28" fmla="*/ 451453 w 1700918"/>
                  <a:gd name="connsiteY28" fmla="*/ 2316480 h 2316480"/>
                  <a:gd name="connsiteX29" fmla="*/ 707485 w 1700918"/>
                  <a:gd name="connsiteY29" fmla="*/ 2292096 h 2316480"/>
                  <a:gd name="connsiteX30" fmla="*/ 780637 w 1700918"/>
                  <a:gd name="connsiteY30" fmla="*/ 2255520 h 2316480"/>
                  <a:gd name="connsiteX31" fmla="*/ 853789 w 1700918"/>
                  <a:gd name="connsiteY31" fmla="*/ 2231136 h 2316480"/>
                  <a:gd name="connsiteX32" fmla="*/ 890365 w 1700918"/>
                  <a:gd name="connsiteY32" fmla="*/ 2218944 h 2316480"/>
                  <a:gd name="connsiteX33" fmla="*/ 963517 w 1700918"/>
                  <a:gd name="connsiteY33" fmla="*/ 2170176 h 2316480"/>
                  <a:gd name="connsiteX34" fmla="*/ 1000093 w 1700918"/>
                  <a:gd name="connsiteY34" fmla="*/ 2157984 h 2316480"/>
                  <a:gd name="connsiteX35" fmla="*/ 1036669 w 1700918"/>
                  <a:gd name="connsiteY35" fmla="*/ 2133600 h 2316480"/>
                  <a:gd name="connsiteX36" fmla="*/ 1122013 w 1700918"/>
                  <a:gd name="connsiteY36" fmla="*/ 2109216 h 2316480"/>
                  <a:gd name="connsiteX37" fmla="*/ 1158589 w 1700918"/>
                  <a:gd name="connsiteY37" fmla="*/ 2084832 h 2316480"/>
                  <a:gd name="connsiteX38" fmla="*/ 1207357 w 1700918"/>
                  <a:gd name="connsiteY38" fmla="*/ 2072640 h 2316480"/>
                  <a:gd name="connsiteX39" fmla="*/ 1353661 w 1700918"/>
                  <a:gd name="connsiteY39" fmla="*/ 1999488 h 2316480"/>
                  <a:gd name="connsiteX40" fmla="*/ 1426813 w 1700918"/>
                  <a:gd name="connsiteY40" fmla="*/ 1926336 h 2316480"/>
                  <a:gd name="connsiteX41" fmla="*/ 1475581 w 1700918"/>
                  <a:gd name="connsiteY41" fmla="*/ 1853184 h 2316480"/>
                  <a:gd name="connsiteX42" fmla="*/ 1499965 w 1700918"/>
                  <a:gd name="connsiteY42" fmla="*/ 1804416 h 2316480"/>
                  <a:gd name="connsiteX43" fmla="*/ 1536541 w 1700918"/>
                  <a:gd name="connsiteY43" fmla="*/ 1780032 h 2316480"/>
                  <a:gd name="connsiteX44" fmla="*/ 1560925 w 1700918"/>
                  <a:gd name="connsiteY44" fmla="*/ 1731264 h 2316480"/>
                  <a:gd name="connsiteX45" fmla="*/ 1609693 w 1700918"/>
                  <a:gd name="connsiteY45" fmla="*/ 1658112 h 2316480"/>
                  <a:gd name="connsiteX46" fmla="*/ 1634077 w 1700918"/>
                  <a:gd name="connsiteY46" fmla="*/ 1584960 h 2316480"/>
                  <a:gd name="connsiteX47" fmla="*/ 1646269 w 1700918"/>
                  <a:gd name="connsiteY47" fmla="*/ 1548384 h 2316480"/>
                  <a:gd name="connsiteX48" fmla="*/ 1682845 w 1700918"/>
                  <a:gd name="connsiteY48" fmla="*/ 1475232 h 2316480"/>
                  <a:gd name="connsiteX49" fmla="*/ 1695037 w 1700918"/>
                  <a:gd name="connsiteY49" fmla="*/ 1389888 h 2316480"/>
                  <a:gd name="connsiteX50" fmla="*/ 1658461 w 1700918"/>
                  <a:gd name="connsiteY50" fmla="*/ 560832 h 2316480"/>
                  <a:gd name="connsiteX51" fmla="*/ 1646269 w 1700918"/>
                  <a:gd name="connsiteY51" fmla="*/ 438912 h 2316480"/>
                  <a:gd name="connsiteX52" fmla="*/ 1621885 w 1700918"/>
                  <a:gd name="connsiteY52" fmla="*/ 353568 h 2316480"/>
                  <a:gd name="connsiteX53" fmla="*/ 1609693 w 1700918"/>
                  <a:gd name="connsiteY53" fmla="*/ 292608 h 2316480"/>
                  <a:gd name="connsiteX54" fmla="*/ 1573117 w 1700918"/>
                  <a:gd name="connsiteY54" fmla="*/ 268224 h 2316480"/>
                  <a:gd name="connsiteX55" fmla="*/ 1536541 w 1700918"/>
                  <a:gd name="connsiteY55" fmla="*/ 219456 h 2316480"/>
                  <a:gd name="connsiteX56" fmla="*/ 1487773 w 1700918"/>
                  <a:gd name="connsiteY56" fmla="*/ 146304 h 2316480"/>
                  <a:gd name="connsiteX57" fmla="*/ 1414621 w 1700918"/>
                  <a:gd name="connsiteY57" fmla="*/ 121920 h 2316480"/>
                  <a:gd name="connsiteX58" fmla="*/ 1341469 w 1700918"/>
                  <a:gd name="connsiteY58" fmla="*/ 85344 h 2316480"/>
                  <a:gd name="connsiteX59" fmla="*/ 1292701 w 1700918"/>
                  <a:gd name="connsiteY59" fmla="*/ 60960 h 2316480"/>
                  <a:gd name="connsiteX60" fmla="*/ 1243933 w 1700918"/>
                  <a:gd name="connsiteY60" fmla="*/ 48768 h 2316480"/>
                  <a:gd name="connsiteX61" fmla="*/ 1170781 w 1700918"/>
                  <a:gd name="connsiteY61" fmla="*/ 24384 h 2316480"/>
                  <a:gd name="connsiteX62" fmla="*/ 1134205 w 1700918"/>
                  <a:gd name="connsiteY62" fmla="*/ 12192 h 2316480"/>
                  <a:gd name="connsiteX63" fmla="*/ 1048861 w 1700918"/>
                  <a:gd name="connsiteY63" fmla="*/ 0 h 2316480"/>
                  <a:gd name="connsiteX64" fmla="*/ 890365 w 1700918"/>
                  <a:gd name="connsiteY64" fmla="*/ 24384 h 2316480"/>
                  <a:gd name="connsiteX65" fmla="*/ 853789 w 1700918"/>
                  <a:gd name="connsiteY65" fmla="*/ 36576 h 2316480"/>
                  <a:gd name="connsiteX66" fmla="*/ 817213 w 1700918"/>
                  <a:gd name="connsiteY66" fmla="*/ 60960 h 2316480"/>
                  <a:gd name="connsiteX67" fmla="*/ 780637 w 1700918"/>
                  <a:gd name="connsiteY67" fmla="*/ 73152 h 2316480"/>
                  <a:gd name="connsiteX68" fmla="*/ 670909 w 1700918"/>
                  <a:gd name="connsiteY68" fmla="*/ 121920 h 2316480"/>
                  <a:gd name="connsiteX69" fmla="*/ 488029 w 1700918"/>
                  <a:gd name="connsiteY69" fmla="*/ 134112 h 2316480"/>
                  <a:gd name="connsiteX70" fmla="*/ 366109 w 1700918"/>
                  <a:gd name="connsiteY70" fmla="*/ 109728 h 2316480"/>
                  <a:gd name="connsiteX71" fmla="*/ 329533 w 1700918"/>
                  <a:gd name="connsiteY71" fmla="*/ 97536 h 2316480"/>
                  <a:gd name="connsiteX72" fmla="*/ 256381 w 1700918"/>
                  <a:gd name="connsiteY72" fmla="*/ 24384 h 23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700918" h="2316480">
                    <a:moveTo>
                      <a:pt x="256381" y="24384"/>
                    </a:moveTo>
                    <a:lnTo>
                      <a:pt x="256381" y="24384"/>
                    </a:lnTo>
                    <a:cubicBezTo>
                      <a:pt x="227933" y="44704"/>
                      <a:pt x="197022" y="61957"/>
                      <a:pt x="171037" y="85344"/>
                    </a:cubicBezTo>
                    <a:cubicBezTo>
                      <a:pt x="155933" y="98937"/>
                      <a:pt x="147685" y="118684"/>
                      <a:pt x="134461" y="134112"/>
                    </a:cubicBezTo>
                    <a:cubicBezTo>
                      <a:pt x="123240" y="147203"/>
                      <a:pt x="108471" y="157078"/>
                      <a:pt x="97885" y="170688"/>
                    </a:cubicBezTo>
                    <a:cubicBezTo>
                      <a:pt x="79893" y="193821"/>
                      <a:pt x="58384" y="216038"/>
                      <a:pt x="49117" y="243840"/>
                    </a:cubicBezTo>
                    <a:cubicBezTo>
                      <a:pt x="35108" y="285868"/>
                      <a:pt x="46012" y="271329"/>
                      <a:pt x="24733" y="292608"/>
                    </a:cubicBezTo>
                    <a:lnTo>
                      <a:pt x="24733" y="865632"/>
                    </a:lnTo>
                    <a:lnTo>
                      <a:pt x="451453" y="1097280"/>
                    </a:lnTo>
                    <a:cubicBezTo>
                      <a:pt x="483965" y="1109472"/>
                      <a:pt x="523180" y="1110628"/>
                      <a:pt x="548989" y="1133856"/>
                    </a:cubicBezTo>
                    <a:cubicBezTo>
                      <a:pt x="568094" y="1151050"/>
                      <a:pt x="573373" y="1207008"/>
                      <a:pt x="573373" y="1207008"/>
                    </a:cubicBezTo>
                    <a:cubicBezTo>
                      <a:pt x="565245" y="1247648"/>
                      <a:pt x="559041" y="1288721"/>
                      <a:pt x="548989" y="1328928"/>
                    </a:cubicBezTo>
                    <a:cubicBezTo>
                      <a:pt x="542755" y="1353864"/>
                      <a:pt x="548989" y="1393952"/>
                      <a:pt x="524605" y="1402080"/>
                    </a:cubicBezTo>
                    <a:cubicBezTo>
                      <a:pt x="512413" y="1406144"/>
                      <a:pt x="499729" y="1408954"/>
                      <a:pt x="488029" y="1414272"/>
                    </a:cubicBezTo>
                    <a:cubicBezTo>
                      <a:pt x="413519" y="1448140"/>
                      <a:pt x="398594" y="1464404"/>
                      <a:pt x="329533" y="1487424"/>
                    </a:cubicBezTo>
                    <a:cubicBezTo>
                      <a:pt x="313637" y="1492723"/>
                      <a:pt x="296815" y="1494801"/>
                      <a:pt x="280765" y="1499616"/>
                    </a:cubicBezTo>
                    <a:cubicBezTo>
                      <a:pt x="256146" y="1507002"/>
                      <a:pt x="233058" y="1520365"/>
                      <a:pt x="207613" y="1524000"/>
                    </a:cubicBezTo>
                    <a:cubicBezTo>
                      <a:pt x="89833" y="1540826"/>
                      <a:pt x="150784" y="1532628"/>
                      <a:pt x="24733" y="1548384"/>
                    </a:cubicBezTo>
                    <a:cubicBezTo>
                      <a:pt x="16605" y="1572768"/>
                      <a:pt x="-2839" y="1596031"/>
                      <a:pt x="349" y="1621536"/>
                    </a:cubicBezTo>
                    <a:cubicBezTo>
                      <a:pt x="8477" y="1686560"/>
                      <a:pt x="14513" y="1751880"/>
                      <a:pt x="24733" y="1816608"/>
                    </a:cubicBezTo>
                    <a:cubicBezTo>
                      <a:pt x="26737" y="1829302"/>
                      <a:pt x="33808" y="1840716"/>
                      <a:pt x="36925" y="1853184"/>
                    </a:cubicBezTo>
                    <a:cubicBezTo>
                      <a:pt x="50001" y="1905488"/>
                      <a:pt x="50439" y="1932946"/>
                      <a:pt x="61309" y="1987296"/>
                    </a:cubicBezTo>
                    <a:cubicBezTo>
                      <a:pt x="64595" y="2003727"/>
                      <a:pt x="68686" y="2020014"/>
                      <a:pt x="73501" y="2036064"/>
                    </a:cubicBezTo>
                    <a:cubicBezTo>
                      <a:pt x="80887" y="2060683"/>
                      <a:pt x="89757" y="2084832"/>
                      <a:pt x="97885" y="2109216"/>
                    </a:cubicBezTo>
                    <a:cubicBezTo>
                      <a:pt x="107801" y="2138964"/>
                      <a:pt x="110826" y="2158733"/>
                      <a:pt x="134461" y="2182368"/>
                    </a:cubicBezTo>
                    <a:cubicBezTo>
                      <a:pt x="144822" y="2192729"/>
                      <a:pt x="157647" y="2200801"/>
                      <a:pt x="171037" y="2206752"/>
                    </a:cubicBezTo>
                    <a:cubicBezTo>
                      <a:pt x="209201" y="2223714"/>
                      <a:pt x="252426" y="2233195"/>
                      <a:pt x="292957" y="2243328"/>
                    </a:cubicBezTo>
                    <a:cubicBezTo>
                      <a:pt x="305149" y="2251456"/>
                      <a:pt x="316229" y="2261572"/>
                      <a:pt x="329533" y="2267712"/>
                    </a:cubicBezTo>
                    <a:cubicBezTo>
                      <a:pt x="369275" y="2286054"/>
                      <a:pt x="451453" y="2316480"/>
                      <a:pt x="451453" y="2316480"/>
                    </a:cubicBezTo>
                    <a:cubicBezTo>
                      <a:pt x="536797" y="2308352"/>
                      <a:pt x="622417" y="2302730"/>
                      <a:pt x="707485" y="2292096"/>
                    </a:cubicBezTo>
                    <a:cubicBezTo>
                      <a:pt x="753882" y="2286296"/>
                      <a:pt x="738019" y="2274461"/>
                      <a:pt x="780637" y="2255520"/>
                    </a:cubicBezTo>
                    <a:cubicBezTo>
                      <a:pt x="804125" y="2245081"/>
                      <a:pt x="829405" y="2239264"/>
                      <a:pt x="853789" y="2231136"/>
                    </a:cubicBezTo>
                    <a:cubicBezTo>
                      <a:pt x="865981" y="2227072"/>
                      <a:pt x="879672" y="2226073"/>
                      <a:pt x="890365" y="2218944"/>
                    </a:cubicBezTo>
                    <a:cubicBezTo>
                      <a:pt x="914749" y="2202688"/>
                      <a:pt x="935715" y="2179443"/>
                      <a:pt x="963517" y="2170176"/>
                    </a:cubicBezTo>
                    <a:cubicBezTo>
                      <a:pt x="975709" y="2166112"/>
                      <a:pt x="988598" y="2163731"/>
                      <a:pt x="1000093" y="2157984"/>
                    </a:cubicBezTo>
                    <a:cubicBezTo>
                      <a:pt x="1013199" y="2151431"/>
                      <a:pt x="1023201" y="2139372"/>
                      <a:pt x="1036669" y="2133600"/>
                    </a:cubicBezTo>
                    <a:cubicBezTo>
                      <a:pt x="1091358" y="2110162"/>
                      <a:pt x="1074562" y="2132942"/>
                      <a:pt x="1122013" y="2109216"/>
                    </a:cubicBezTo>
                    <a:cubicBezTo>
                      <a:pt x="1135119" y="2102663"/>
                      <a:pt x="1145121" y="2090604"/>
                      <a:pt x="1158589" y="2084832"/>
                    </a:cubicBezTo>
                    <a:cubicBezTo>
                      <a:pt x="1173990" y="2078231"/>
                      <a:pt x="1191307" y="2077455"/>
                      <a:pt x="1207357" y="2072640"/>
                    </a:cubicBezTo>
                    <a:cubicBezTo>
                      <a:pt x="1264020" y="2055641"/>
                      <a:pt x="1309622" y="2043527"/>
                      <a:pt x="1353661" y="1999488"/>
                    </a:cubicBezTo>
                    <a:cubicBezTo>
                      <a:pt x="1378045" y="1975104"/>
                      <a:pt x="1407685" y="1955029"/>
                      <a:pt x="1426813" y="1926336"/>
                    </a:cubicBezTo>
                    <a:cubicBezTo>
                      <a:pt x="1443069" y="1901952"/>
                      <a:pt x="1462475" y="1879396"/>
                      <a:pt x="1475581" y="1853184"/>
                    </a:cubicBezTo>
                    <a:cubicBezTo>
                      <a:pt x="1483709" y="1836928"/>
                      <a:pt x="1488330" y="1818378"/>
                      <a:pt x="1499965" y="1804416"/>
                    </a:cubicBezTo>
                    <a:cubicBezTo>
                      <a:pt x="1509346" y="1793159"/>
                      <a:pt x="1524349" y="1788160"/>
                      <a:pt x="1536541" y="1780032"/>
                    </a:cubicBezTo>
                    <a:cubicBezTo>
                      <a:pt x="1544669" y="1763776"/>
                      <a:pt x="1551574" y="1746849"/>
                      <a:pt x="1560925" y="1731264"/>
                    </a:cubicBezTo>
                    <a:cubicBezTo>
                      <a:pt x="1576003" y="1706134"/>
                      <a:pt x="1600426" y="1685914"/>
                      <a:pt x="1609693" y="1658112"/>
                    </a:cubicBezTo>
                    <a:lnTo>
                      <a:pt x="1634077" y="1584960"/>
                    </a:lnTo>
                    <a:cubicBezTo>
                      <a:pt x="1638141" y="1572768"/>
                      <a:pt x="1639140" y="1559077"/>
                      <a:pt x="1646269" y="1548384"/>
                    </a:cubicBezTo>
                    <a:cubicBezTo>
                      <a:pt x="1677782" y="1501115"/>
                      <a:pt x="1666019" y="1525709"/>
                      <a:pt x="1682845" y="1475232"/>
                    </a:cubicBezTo>
                    <a:cubicBezTo>
                      <a:pt x="1686909" y="1446784"/>
                      <a:pt x="1695442" y="1418622"/>
                      <a:pt x="1695037" y="1389888"/>
                    </a:cubicBezTo>
                    <a:cubicBezTo>
                      <a:pt x="1684628" y="650845"/>
                      <a:pt x="1732833" y="858319"/>
                      <a:pt x="1658461" y="560832"/>
                    </a:cubicBezTo>
                    <a:cubicBezTo>
                      <a:pt x="1654397" y="520192"/>
                      <a:pt x="1652045" y="479344"/>
                      <a:pt x="1646269" y="438912"/>
                    </a:cubicBezTo>
                    <a:cubicBezTo>
                      <a:pt x="1638667" y="385700"/>
                      <a:pt x="1633465" y="399887"/>
                      <a:pt x="1621885" y="353568"/>
                    </a:cubicBezTo>
                    <a:cubicBezTo>
                      <a:pt x="1616859" y="333464"/>
                      <a:pt x="1619974" y="310600"/>
                      <a:pt x="1609693" y="292608"/>
                    </a:cubicBezTo>
                    <a:cubicBezTo>
                      <a:pt x="1602423" y="279886"/>
                      <a:pt x="1583478" y="278585"/>
                      <a:pt x="1573117" y="268224"/>
                    </a:cubicBezTo>
                    <a:cubicBezTo>
                      <a:pt x="1558749" y="253856"/>
                      <a:pt x="1548194" y="236103"/>
                      <a:pt x="1536541" y="219456"/>
                    </a:cubicBezTo>
                    <a:cubicBezTo>
                      <a:pt x="1519735" y="195448"/>
                      <a:pt x="1515575" y="155571"/>
                      <a:pt x="1487773" y="146304"/>
                    </a:cubicBezTo>
                    <a:cubicBezTo>
                      <a:pt x="1463389" y="138176"/>
                      <a:pt x="1436007" y="136177"/>
                      <a:pt x="1414621" y="121920"/>
                    </a:cubicBezTo>
                    <a:cubicBezTo>
                      <a:pt x="1344331" y="75060"/>
                      <a:pt x="1412137" y="115630"/>
                      <a:pt x="1341469" y="85344"/>
                    </a:cubicBezTo>
                    <a:cubicBezTo>
                      <a:pt x="1324764" y="78185"/>
                      <a:pt x="1309719" y="67342"/>
                      <a:pt x="1292701" y="60960"/>
                    </a:cubicBezTo>
                    <a:cubicBezTo>
                      <a:pt x="1277012" y="55076"/>
                      <a:pt x="1259983" y="53583"/>
                      <a:pt x="1243933" y="48768"/>
                    </a:cubicBezTo>
                    <a:cubicBezTo>
                      <a:pt x="1219314" y="41382"/>
                      <a:pt x="1195165" y="32512"/>
                      <a:pt x="1170781" y="24384"/>
                    </a:cubicBezTo>
                    <a:cubicBezTo>
                      <a:pt x="1158589" y="20320"/>
                      <a:pt x="1146927" y="14009"/>
                      <a:pt x="1134205" y="12192"/>
                    </a:cubicBezTo>
                    <a:lnTo>
                      <a:pt x="1048861" y="0"/>
                    </a:lnTo>
                    <a:cubicBezTo>
                      <a:pt x="996029" y="8128"/>
                      <a:pt x="942903" y="14533"/>
                      <a:pt x="890365" y="24384"/>
                    </a:cubicBezTo>
                    <a:cubicBezTo>
                      <a:pt x="877734" y="26752"/>
                      <a:pt x="865284" y="30829"/>
                      <a:pt x="853789" y="36576"/>
                    </a:cubicBezTo>
                    <a:cubicBezTo>
                      <a:pt x="840683" y="43129"/>
                      <a:pt x="830319" y="54407"/>
                      <a:pt x="817213" y="60960"/>
                    </a:cubicBezTo>
                    <a:cubicBezTo>
                      <a:pt x="805718" y="66707"/>
                      <a:pt x="792132" y="67405"/>
                      <a:pt x="780637" y="73152"/>
                    </a:cubicBezTo>
                    <a:cubicBezTo>
                      <a:pt x="730922" y="98010"/>
                      <a:pt x="743496" y="117081"/>
                      <a:pt x="670909" y="121920"/>
                    </a:cubicBezTo>
                    <a:lnTo>
                      <a:pt x="488029" y="134112"/>
                    </a:lnTo>
                    <a:cubicBezTo>
                      <a:pt x="447389" y="125984"/>
                      <a:pt x="406492" y="119047"/>
                      <a:pt x="366109" y="109728"/>
                    </a:cubicBezTo>
                    <a:cubicBezTo>
                      <a:pt x="353587" y="106838"/>
                      <a:pt x="340767" y="103777"/>
                      <a:pt x="329533" y="97536"/>
                    </a:cubicBezTo>
                    <a:cubicBezTo>
                      <a:pt x="253000" y="55017"/>
                      <a:pt x="268573" y="36576"/>
                      <a:pt x="256381" y="24384"/>
                    </a:cubicBezTo>
                    <a:close/>
                  </a:path>
                </a:pathLst>
              </a:cu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28575" cap="flat" cmpd="sng" algn="ctr">
                <a:noFill/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050" b="0" i="0" u="none" strike="noStrike" cap="none" normalizeH="0" baseline="0" dirty="0">
                  <a:ln>
                    <a:noFill/>
                  </a:ln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E0D65A3-0E03-4B72-BCF7-D60613F98B35}"/>
                  </a:ext>
                </a:extLst>
              </p:cNvPr>
              <p:cNvSpPr/>
              <p:nvPr/>
            </p:nvSpPr>
            <p:spPr>
              <a:xfrm>
                <a:off x="1926309" y="4102608"/>
                <a:ext cx="682792" cy="719328"/>
              </a:xfrm>
              <a:custGeom>
                <a:avLst/>
                <a:gdLst>
                  <a:gd name="connsiteX0" fmla="*/ 487720 w 682792"/>
                  <a:gd name="connsiteY0" fmla="*/ 0 h 719328"/>
                  <a:gd name="connsiteX1" fmla="*/ 487720 w 682792"/>
                  <a:gd name="connsiteY1" fmla="*/ 0 h 719328"/>
                  <a:gd name="connsiteX2" fmla="*/ 317032 w 682792"/>
                  <a:gd name="connsiteY2" fmla="*/ 24384 h 719328"/>
                  <a:gd name="connsiteX3" fmla="*/ 146344 w 682792"/>
                  <a:gd name="connsiteY3" fmla="*/ 85344 h 719328"/>
                  <a:gd name="connsiteX4" fmla="*/ 12232 w 682792"/>
                  <a:gd name="connsiteY4" fmla="*/ 170688 h 719328"/>
                  <a:gd name="connsiteX5" fmla="*/ 40 w 682792"/>
                  <a:gd name="connsiteY5" fmla="*/ 231648 h 719328"/>
                  <a:gd name="connsiteX6" fmla="*/ 24424 w 682792"/>
                  <a:gd name="connsiteY6" fmla="*/ 524256 h 719328"/>
                  <a:gd name="connsiteX7" fmla="*/ 146344 w 682792"/>
                  <a:gd name="connsiteY7" fmla="*/ 646176 h 719328"/>
                  <a:gd name="connsiteX8" fmla="*/ 182920 w 682792"/>
                  <a:gd name="connsiteY8" fmla="*/ 658368 h 719328"/>
                  <a:gd name="connsiteX9" fmla="*/ 219496 w 682792"/>
                  <a:gd name="connsiteY9" fmla="*/ 682752 h 719328"/>
                  <a:gd name="connsiteX10" fmla="*/ 341416 w 682792"/>
                  <a:gd name="connsiteY10" fmla="*/ 719328 h 719328"/>
                  <a:gd name="connsiteX11" fmla="*/ 512104 w 682792"/>
                  <a:gd name="connsiteY11" fmla="*/ 694944 h 719328"/>
                  <a:gd name="connsiteX12" fmla="*/ 548680 w 682792"/>
                  <a:gd name="connsiteY12" fmla="*/ 682752 h 719328"/>
                  <a:gd name="connsiteX13" fmla="*/ 585256 w 682792"/>
                  <a:gd name="connsiteY13" fmla="*/ 658368 h 719328"/>
                  <a:gd name="connsiteX14" fmla="*/ 609640 w 682792"/>
                  <a:gd name="connsiteY14" fmla="*/ 621792 h 719328"/>
                  <a:gd name="connsiteX15" fmla="*/ 646216 w 682792"/>
                  <a:gd name="connsiteY15" fmla="*/ 585216 h 719328"/>
                  <a:gd name="connsiteX16" fmla="*/ 658408 w 682792"/>
                  <a:gd name="connsiteY16" fmla="*/ 548640 h 719328"/>
                  <a:gd name="connsiteX17" fmla="*/ 682792 w 682792"/>
                  <a:gd name="connsiteY17" fmla="*/ 512064 h 719328"/>
                  <a:gd name="connsiteX18" fmla="*/ 658408 w 682792"/>
                  <a:gd name="connsiteY18" fmla="*/ 182880 h 719328"/>
                  <a:gd name="connsiteX19" fmla="*/ 621832 w 682792"/>
                  <a:gd name="connsiteY19" fmla="*/ 109728 h 719328"/>
                  <a:gd name="connsiteX20" fmla="*/ 585256 w 682792"/>
                  <a:gd name="connsiteY20" fmla="*/ 97536 h 719328"/>
                  <a:gd name="connsiteX21" fmla="*/ 548680 w 682792"/>
                  <a:gd name="connsiteY21" fmla="*/ 73152 h 719328"/>
                  <a:gd name="connsiteX22" fmla="*/ 487720 w 682792"/>
                  <a:gd name="connsiteY22" fmla="*/ 0 h 7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82792" h="719328">
                    <a:moveTo>
                      <a:pt x="487720" y="0"/>
                    </a:moveTo>
                    <a:lnTo>
                      <a:pt x="487720" y="0"/>
                    </a:lnTo>
                    <a:cubicBezTo>
                      <a:pt x="430824" y="8128"/>
                      <a:pt x="373491" y="13630"/>
                      <a:pt x="317032" y="24384"/>
                    </a:cubicBezTo>
                    <a:cubicBezTo>
                      <a:pt x="269374" y="33462"/>
                      <a:pt x="188327" y="62020"/>
                      <a:pt x="146344" y="85344"/>
                    </a:cubicBezTo>
                    <a:cubicBezTo>
                      <a:pt x="100024" y="111077"/>
                      <a:pt x="12232" y="170688"/>
                      <a:pt x="12232" y="170688"/>
                    </a:cubicBezTo>
                    <a:cubicBezTo>
                      <a:pt x="8168" y="191008"/>
                      <a:pt x="-674" y="210938"/>
                      <a:pt x="40" y="231648"/>
                    </a:cubicBezTo>
                    <a:cubicBezTo>
                      <a:pt x="3413" y="329464"/>
                      <a:pt x="5229" y="428283"/>
                      <a:pt x="24424" y="524256"/>
                    </a:cubicBezTo>
                    <a:cubicBezTo>
                      <a:pt x="33713" y="570702"/>
                      <a:pt x="104543" y="632242"/>
                      <a:pt x="146344" y="646176"/>
                    </a:cubicBezTo>
                    <a:cubicBezTo>
                      <a:pt x="158536" y="650240"/>
                      <a:pt x="171425" y="652621"/>
                      <a:pt x="182920" y="658368"/>
                    </a:cubicBezTo>
                    <a:cubicBezTo>
                      <a:pt x="196026" y="664921"/>
                      <a:pt x="206106" y="676801"/>
                      <a:pt x="219496" y="682752"/>
                    </a:cubicBezTo>
                    <a:cubicBezTo>
                      <a:pt x="257660" y="699714"/>
                      <a:pt x="300885" y="709195"/>
                      <a:pt x="341416" y="719328"/>
                    </a:cubicBezTo>
                    <a:cubicBezTo>
                      <a:pt x="398312" y="711200"/>
                      <a:pt x="455505" y="704932"/>
                      <a:pt x="512104" y="694944"/>
                    </a:cubicBezTo>
                    <a:cubicBezTo>
                      <a:pt x="524760" y="692711"/>
                      <a:pt x="537185" y="688499"/>
                      <a:pt x="548680" y="682752"/>
                    </a:cubicBezTo>
                    <a:cubicBezTo>
                      <a:pt x="561786" y="676199"/>
                      <a:pt x="573064" y="666496"/>
                      <a:pt x="585256" y="658368"/>
                    </a:cubicBezTo>
                    <a:cubicBezTo>
                      <a:pt x="593384" y="646176"/>
                      <a:pt x="600259" y="633049"/>
                      <a:pt x="609640" y="621792"/>
                    </a:cubicBezTo>
                    <a:cubicBezTo>
                      <a:pt x="620678" y="608546"/>
                      <a:pt x="636652" y="599562"/>
                      <a:pt x="646216" y="585216"/>
                    </a:cubicBezTo>
                    <a:cubicBezTo>
                      <a:pt x="653345" y="574523"/>
                      <a:pt x="652661" y="560135"/>
                      <a:pt x="658408" y="548640"/>
                    </a:cubicBezTo>
                    <a:cubicBezTo>
                      <a:pt x="664961" y="535534"/>
                      <a:pt x="674664" y="524256"/>
                      <a:pt x="682792" y="512064"/>
                    </a:cubicBezTo>
                    <a:cubicBezTo>
                      <a:pt x="674664" y="402336"/>
                      <a:pt x="669356" y="292363"/>
                      <a:pt x="658408" y="182880"/>
                    </a:cubicBezTo>
                    <a:cubicBezTo>
                      <a:pt x="656487" y="163674"/>
                      <a:pt x="636350" y="121343"/>
                      <a:pt x="621832" y="109728"/>
                    </a:cubicBezTo>
                    <a:cubicBezTo>
                      <a:pt x="611797" y="101700"/>
                      <a:pt x="596751" y="103283"/>
                      <a:pt x="585256" y="97536"/>
                    </a:cubicBezTo>
                    <a:cubicBezTo>
                      <a:pt x="572150" y="90983"/>
                      <a:pt x="559937" y="82533"/>
                      <a:pt x="548680" y="73152"/>
                    </a:cubicBezTo>
                    <a:lnTo>
                      <a:pt x="487720" y="0"/>
                    </a:lnTo>
                    <a:close/>
                  </a:path>
                </a:pathLst>
              </a:cu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28575" cap="flat" cmpd="sng" algn="ctr">
                <a:noFill/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050" b="0" i="0" u="none" strike="noStrike" cap="none" normalizeH="0" baseline="0" dirty="0">
                  <a:ln>
                    <a:noFill/>
                  </a:ln>
                  <a:latin typeface="Consolas" panose="020B0609020204030204" pitchFamily="49" charset="0"/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B255FE8-BE27-40F5-B5DF-E96848341C29}"/>
                  </a:ext>
                </a:extLst>
              </p:cNvPr>
              <p:cNvSpPr/>
              <p:nvPr/>
            </p:nvSpPr>
            <p:spPr>
              <a:xfrm>
                <a:off x="4462259" y="4151376"/>
                <a:ext cx="951016" cy="792480"/>
              </a:xfrm>
              <a:custGeom>
                <a:avLst/>
                <a:gdLst>
                  <a:gd name="connsiteX0" fmla="*/ 329210 w 951016"/>
                  <a:gd name="connsiteY0" fmla="*/ 0 h 792480"/>
                  <a:gd name="connsiteX1" fmla="*/ 329210 w 951016"/>
                  <a:gd name="connsiteY1" fmla="*/ 0 h 792480"/>
                  <a:gd name="connsiteX2" fmla="*/ 121946 w 951016"/>
                  <a:gd name="connsiteY2" fmla="*/ 134112 h 792480"/>
                  <a:gd name="connsiteX3" fmla="*/ 73178 w 951016"/>
                  <a:gd name="connsiteY3" fmla="*/ 195072 h 792480"/>
                  <a:gd name="connsiteX4" fmla="*/ 24410 w 951016"/>
                  <a:gd name="connsiteY4" fmla="*/ 243840 h 792480"/>
                  <a:gd name="connsiteX5" fmla="*/ 12218 w 951016"/>
                  <a:gd name="connsiteY5" fmla="*/ 292608 h 792480"/>
                  <a:gd name="connsiteX6" fmla="*/ 26 w 951016"/>
                  <a:gd name="connsiteY6" fmla="*/ 329184 h 792480"/>
                  <a:gd name="connsiteX7" fmla="*/ 24410 w 951016"/>
                  <a:gd name="connsiteY7" fmla="*/ 560832 h 792480"/>
                  <a:gd name="connsiteX8" fmla="*/ 85370 w 951016"/>
                  <a:gd name="connsiteY8" fmla="*/ 670560 h 792480"/>
                  <a:gd name="connsiteX9" fmla="*/ 170714 w 951016"/>
                  <a:gd name="connsiteY9" fmla="*/ 731520 h 792480"/>
                  <a:gd name="connsiteX10" fmla="*/ 243866 w 951016"/>
                  <a:gd name="connsiteY10" fmla="*/ 755904 h 792480"/>
                  <a:gd name="connsiteX11" fmla="*/ 353594 w 951016"/>
                  <a:gd name="connsiteY11" fmla="*/ 768096 h 792480"/>
                  <a:gd name="connsiteX12" fmla="*/ 463322 w 951016"/>
                  <a:gd name="connsiteY12" fmla="*/ 792480 h 792480"/>
                  <a:gd name="connsiteX13" fmla="*/ 792506 w 951016"/>
                  <a:gd name="connsiteY13" fmla="*/ 755904 h 792480"/>
                  <a:gd name="connsiteX14" fmla="*/ 829082 w 951016"/>
                  <a:gd name="connsiteY14" fmla="*/ 719328 h 792480"/>
                  <a:gd name="connsiteX15" fmla="*/ 865658 w 951016"/>
                  <a:gd name="connsiteY15" fmla="*/ 658368 h 792480"/>
                  <a:gd name="connsiteX16" fmla="*/ 902234 w 951016"/>
                  <a:gd name="connsiteY16" fmla="*/ 609600 h 792480"/>
                  <a:gd name="connsiteX17" fmla="*/ 926618 w 951016"/>
                  <a:gd name="connsiteY17" fmla="*/ 573024 h 792480"/>
                  <a:gd name="connsiteX18" fmla="*/ 951002 w 951016"/>
                  <a:gd name="connsiteY18" fmla="*/ 463296 h 792480"/>
                  <a:gd name="connsiteX19" fmla="*/ 926618 w 951016"/>
                  <a:gd name="connsiteY19" fmla="*/ 280416 h 792480"/>
                  <a:gd name="connsiteX20" fmla="*/ 902234 w 951016"/>
                  <a:gd name="connsiteY20" fmla="*/ 243840 h 792480"/>
                  <a:gd name="connsiteX21" fmla="*/ 829082 w 951016"/>
                  <a:gd name="connsiteY21" fmla="*/ 182880 h 792480"/>
                  <a:gd name="connsiteX22" fmla="*/ 768122 w 951016"/>
                  <a:gd name="connsiteY22" fmla="*/ 109728 h 792480"/>
                  <a:gd name="connsiteX23" fmla="*/ 743738 w 951016"/>
                  <a:gd name="connsiteY23" fmla="*/ 73152 h 792480"/>
                  <a:gd name="connsiteX24" fmla="*/ 707162 w 951016"/>
                  <a:gd name="connsiteY24" fmla="*/ 48768 h 792480"/>
                  <a:gd name="connsiteX25" fmla="*/ 329210 w 951016"/>
                  <a:gd name="connsiteY25" fmla="*/ 0 h 79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951016" h="792480">
                    <a:moveTo>
                      <a:pt x="329210" y="0"/>
                    </a:moveTo>
                    <a:lnTo>
                      <a:pt x="329210" y="0"/>
                    </a:lnTo>
                    <a:cubicBezTo>
                      <a:pt x="260122" y="44704"/>
                      <a:pt x="187402" y="84241"/>
                      <a:pt x="121946" y="134112"/>
                    </a:cubicBezTo>
                    <a:cubicBezTo>
                      <a:pt x="101247" y="149883"/>
                      <a:pt x="90466" y="175623"/>
                      <a:pt x="73178" y="195072"/>
                    </a:cubicBezTo>
                    <a:cubicBezTo>
                      <a:pt x="57905" y="212255"/>
                      <a:pt x="40666" y="227584"/>
                      <a:pt x="24410" y="243840"/>
                    </a:cubicBezTo>
                    <a:cubicBezTo>
                      <a:pt x="20346" y="260096"/>
                      <a:pt x="16821" y="276496"/>
                      <a:pt x="12218" y="292608"/>
                    </a:cubicBezTo>
                    <a:cubicBezTo>
                      <a:pt x="8687" y="304965"/>
                      <a:pt x="-558" y="316346"/>
                      <a:pt x="26" y="329184"/>
                    </a:cubicBezTo>
                    <a:cubicBezTo>
                      <a:pt x="3552" y="406747"/>
                      <a:pt x="13919" y="483901"/>
                      <a:pt x="24410" y="560832"/>
                    </a:cubicBezTo>
                    <a:cubicBezTo>
                      <a:pt x="29624" y="599071"/>
                      <a:pt x="66517" y="646321"/>
                      <a:pt x="85370" y="670560"/>
                    </a:cubicBezTo>
                    <a:cubicBezTo>
                      <a:pt x="111978" y="704770"/>
                      <a:pt x="130578" y="715466"/>
                      <a:pt x="170714" y="731520"/>
                    </a:cubicBezTo>
                    <a:cubicBezTo>
                      <a:pt x="194579" y="741066"/>
                      <a:pt x="218662" y="750863"/>
                      <a:pt x="243866" y="755904"/>
                    </a:cubicBezTo>
                    <a:cubicBezTo>
                      <a:pt x="279952" y="763121"/>
                      <a:pt x="317294" y="762046"/>
                      <a:pt x="353594" y="768096"/>
                    </a:cubicBezTo>
                    <a:cubicBezTo>
                      <a:pt x="390552" y="774256"/>
                      <a:pt x="426746" y="784352"/>
                      <a:pt x="463322" y="792480"/>
                    </a:cubicBezTo>
                    <a:cubicBezTo>
                      <a:pt x="573050" y="780288"/>
                      <a:pt x="684247" y="777556"/>
                      <a:pt x="792506" y="755904"/>
                    </a:cubicBezTo>
                    <a:cubicBezTo>
                      <a:pt x="809413" y="752523"/>
                      <a:pt x="818737" y="733122"/>
                      <a:pt x="829082" y="719328"/>
                    </a:cubicBezTo>
                    <a:cubicBezTo>
                      <a:pt x="843300" y="700370"/>
                      <a:pt x="852513" y="678085"/>
                      <a:pt x="865658" y="658368"/>
                    </a:cubicBezTo>
                    <a:cubicBezTo>
                      <a:pt x="876930" y="641461"/>
                      <a:pt x="890423" y="626135"/>
                      <a:pt x="902234" y="609600"/>
                    </a:cubicBezTo>
                    <a:cubicBezTo>
                      <a:pt x="910751" y="597676"/>
                      <a:pt x="918490" y="585216"/>
                      <a:pt x="926618" y="573024"/>
                    </a:cubicBezTo>
                    <a:cubicBezTo>
                      <a:pt x="930799" y="556301"/>
                      <a:pt x="951647" y="476194"/>
                      <a:pt x="951002" y="463296"/>
                    </a:cubicBezTo>
                    <a:cubicBezTo>
                      <a:pt x="947931" y="401873"/>
                      <a:pt x="939959" y="340451"/>
                      <a:pt x="926618" y="280416"/>
                    </a:cubicBezTo>
                    <a:cubicBezTo>
                      <a:pt x="923439" y="266112"/>
                      <a:pt x="911615" y="255097"/>
                      <a:pt x="902234" y="243840"/>
                    </a:cubicBezTo>
                    <a:cubicBezTo>
                      <a:pt x="872898" y="208637"/>
                      <a:pt x="865046" y="206856"/>
                      <a:pt x="829082" y="182880"/>
                    </a:cubicBezTo>
                    <a:cubicBezTo>
                      <a:pt x="768541" y="92069"/>
                      <a:pt x="846351" y="203602"/>
                      <a:pt x="768122" y="109728"/>
                    </a:cubicBezTo>
                    <a:cubicBezTo>
                      <a:pt x="758741" y="98471"/>
                      <a:pt x="754099" y="83513"/>
                      <a:pt x="743738" y="73152"/>
                    </a:cubicBezTo>
                    <a:cubicBezTo>
                      <a:pt x="733377" y="62791"/>
                      <a:pt x="720552" y="54719"/>
                      <a:pt x="707162" y="48768"/>
                    </a:cubicBezTo>
                    <a:cubicBezTo>
                      <a:pt x="577117" y="-9030"/>
                      <a:pt x="392202" y="8128"/>
                      <a:pt x="329210" y="0"/>
                    </a:cubicBezTo>
                    <a:close/>
                  </a:path>
                </a:pathLst>
              </a:custGeom>
              <a:pattFill prst="pct10">
                <a:fgClr>
                  <a:schemeClr val="tx1"/>
                </a:fgClr>
                <a:bgClr>
                  <a:schemeClr val="bg1"/>
                </a:bgClr>
              </a:pattFill>
              <a:ln w="28575" cap="flat" cmpd="sng" algn="ctr">
                <a:noFill/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050" b="0" i="0" u="none" strike="noStrike" cap="none" normalizeH="0" baseline="0" dirty="0">
                  <a:ln>
                    <a:noFill/>
                  </a:ln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C8C25CAB-5C67-4BF3-8090-95B31D80E4D3}"/>
                  </a:ext>
                </a:extLst>
              </p:cNvPr>
              <p:cNvSpPr/>
              <p:nvPr/>
            </p:nvSpPr>
            <p:spPr>
              <a:xfrm>
                <a:off x="2123728" y="2795838"/>
                <a:ext cx="2088232" cy="2088232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050" b="0" i="0" u="none" strike="noStrike" cap="none" normalizeH="0" baseline="0" dirty="0">
                  <a:ln>
                    <a:noFill/>
                  </a:ln>
                  <a:latin typeface="Consolas" panose="020B0609020204030204" pitchFamily="49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34147EC-5012-4264-9097-F40573F4C0BA}"/>
                  </a:ext>
                </a:extLst>
              </p:cNvPr>
              <p:cNvSpPr/>
              <p:nvPr/>
            </p:nvSpPr>
            <p:spPr>
              <a:xfrm>
                <a:off x="1547662" y="2420888"/>
                <a:ext cx="4840540" cy="2736304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1" lang="ko-KR" altLang="en-US" sz="1050" b="0" i="0" u="none" strike="noStrike" cap="none" normalizeH="0" baseline="0" dirty="0">
                  <a:ln>
                    <a:noFill/>
                  </a:ln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094E1-5B0D-4D27-B8CD-CAF919B567DD}"/>
                </a:ext>
              </a:extLst>
            </p:cNvPr>
            <p:cNvSpPr txBox="1"/>
            <p:nvPr/>
          </p:nvSpPr>
          <p:spPr>
            <a:xfrm>
              <a:off x="2708653" y="3975358"/>
              <a:ext cx="1084759" cy="593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S(A)</a:t>
              </a:r>
              <a:endParaRPr lang="ko-KR" alt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1F4D02-CDF7-4325-97D2-E5C0113FBE4B}"/>
                </a:ext>
              </a:extLst>
            </p:cNvPr>
            <p:cNvSpPr txBox="1"/>
            <p:nvPr/>
          </p:nvSpPr>
          <p:spPr>
            <a:xfrm>
              <a:off x="5356740" y="4894318"/>
              <a:ext cx="1065167" cy="5932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S(B)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0395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71F4DB-13CD-47C3-B2A8-AE9E160A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052513"/>
            <a:ext cx="7991475" cy="5646667"/>
          </a:xfrm>
        </p:spPr>
        <p:txBody>
          <a:bodyPr>
            <a:normAutofit/>
          </a:bodyPr>
          <a:lstStyle/>
          <a:p>
            <a:r>
              <a:rPr lang="ko-KR" altLang="en-US" dirty="0"/>
              <a:t>강화학습에서의 </a:t>
            </a:r>
            <a:r>
              <a:rPr lang="ko-KR" altLang="en-US" dirty="0" err="1"/>
              <a:t>몬테카를로</a:t>
            </a:r>
            <a:r>
              <a:rPr lang="ko-KR" altLang="en-US" dirty="0"/>
              <a:t> 예측</a:t>
            </a:r>
            <a:endParaRPr lang="en-US" altLang="ko-KR" dirty="0"/>
          </a:p>
          <a:p>
            <a:pPr lvl="1"/>
            <a:r>
              <a:rPr lang="ko-KR" altLang="en-US" dirty="0"/>
              <a:t>즉 현 상태 </a:t>
            </a:r>
            <a:r>
              <a:rPr lang="en-US" altLang="ko-KR" dirty="0"/>
              <a:t>s</a:t>
            </a:r>
            <a:r>
              <a:rPr lang="ko-KR" altLang="en-US" dirty="0"/>
              <a:t>에서 얻는 </a:t>
            </a:r>
            <a:r>
              <a:rPr lang="ko-KR" altLang="en-US" dirty="0" err="1"/>
              <a:t>보상값들의</a:t>
            </a:r>
            <a:r>
              <a:rPr lang="ko-KR" altLang="en-US" dirty="0"/>
              <a:t> 합인 </a:t>
            </a:r>
            <a:r>
              <a:rPr lang="ko-KR" altLang="en-US" dirty="0" err="1"/>
              <a:t>반환값을</a:t>
            </a:r>
            <a:r>
              <a:rPr lang="ko-KR" altLang="en-US" dirty="0"/>
              <a:t> 통해 가치함수 업데이트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에피소드 </a:t>
            </a:r>
            <a:r>
              <a:rPr lang="en-US" altLang="ko-KR" dirty="0"/>
              <a:t>: </a:t>
            </a:r>
            <a:r>
              <a:rPr lang="ko-KR" altLang="en-US" dirty="0"/>
              <a:t>상태 </a:t>
            </a:r>
            <a:r>
              <a:rPr lang="en-US" altLang="ko-KR" dirty="0"/>
              <a:t>S</a:t>
            </a:r>
            <a:r>
              <a:rPr lang="ko-KR" altLang="en-US" dirty="0"/>
              <a:t>에서 도착</a:t>
            </a:r>
            <a:r>
              <a:rPr lang="en-US" altLang="ko-KR" dirty="0"/>
              <a:t>(Goal) </a:t>
            </a:r>
            <a:r>
              <a:rPr lang="ko-KR" altLang="en-US" dirty="0"/>
              <a:t>상태 </a:t>
            </a:r>
            <a:r>
              <a:rPr lang="en-US" altLang="ko-KR" dirty="0"/>
              <a:t>St </a:t>
            </a:r>
            <a:r>
              <a:rPr lang="ko-KR" altLang="en-US" dirty="0"/>
              <a:t>까지 단계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몬테카를로</a:t>
            </a:r>
            <a:r>
              <a:rPr lang="ko-KR" altLang="en-US" dirty="0"/>
              <a:t>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D5C448-0990-43A0-B15B-0CDCA101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47" y="2492896"/>
            <a:ext cx="4536505" cy="582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42E35A-1343-48FF-8E04-B9EB31FE0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782880"/>
            <a:ext cx="4107164" cy="2797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1B8DF-C009-4F2B-A705-C091FC33EC15}"/>
              </a:ext>
            </a:extLst>
          </p:cNvPr>
          <p:cNvSpPr txBox="1"/>
          <p:nvPr/>
        </p:nvSpPr>
        <p:spPr>
          <a:xfrm>
            <a:off x="5168159" y="4021419"/>
            <a:ext cx="334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&lt;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 에피소드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 </a:t>
            </a: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 샘플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</a:t>
            </a:r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DDFDDB7-BAC1-4F41-B8C1-32CFB517DE8A}"/>
              </a:ext>
            </a:extLst>
          </p:cNvPr>
          <p:cNvCxnSpPr>
            <a:cxnSpLocks/>
          </p:cNvCxnSpPr>
          <p:nvPr/>
        </p:nvCxnSpPr>
        <p:spPr>
          <a:xfrm>
            <a:off x="2025650" y="4483084"/>
            <a:ext cx="1638300" cy="0"/>
          </a:xfrm>
          <a:prstGeom prst="line">
            <a:avLst/>
          </a:prstGeom>
          <a:solidFill>
            <a:schemeClr val="accent1"/>
          </a:solidFill>
          <a:ln w="406400" cap="flat" cmpd="sng" algn="ctr">
            <a:solidFill>
              <a:schemeClr val="tx1">
                <a:alpha val="20000"/>
              </a:schemeClr>
            </a:solidFill>
            <a:prstDash val="solid"/>
            <a:round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EF3DEB0-B37A-45F0-AB2C-85357CFD612B}"/>
              </a:ext>
            </a:extLst>
          </p:cNvPr>
          <p:cNvCxnSpPr>
            <a:cxnSpLocks/>
          </p:cNvCxnSpPr>
          <p:nvPr/>
        </p:nvCxnSpPr>
        <p:spPr>
          <a:xfrm>
            <a:off x="3448050" y="4286250"/>
            <a:ext cx="0" cy="1206500"/>
          </a:xfrm>
          <a:prstGeom prst="line">
            <a:avLst/>
          </a:prstGeom>
          <a:solidFill>
            <a:schemeClr val="accent1"/>
          </a:solidFill>
          <a:ln w="406400" cap="flat" cmpd="sng" algn="ctr">
            <a:solidFill>
              <a:schemeClr val="tx1">
                <a:alpha val="20000"/>
              </a:schemeClr>
            </a:solidFill>
            <a:prstDash val="solid"/>
            <a:round/>
          </a:ln>
          <a:effectLst/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210D244-42F7-4617-A852-33D25BCAA38A}"/>
              </a:ext>
            </a:extLst>
          </p:cNvPr>
          <p:cNvCxnSpPr>
            <a:cxnSpLocks/>
          </p:cNvCxnSpPr>
          <p:nvPr/>
        </p:nvCxnSpPr>
        <p:spPr>
          <a:xfrm flipH="1">
            <a:off x="2851150" y="5301208"/>
            <a:ext cx="812800" cy="0"/>
          </a:xfrm>
          <a:prstGeom prst="line">
            <a:avLst/>
          </a:prstGeom>
          <a:solidFill>
            <a:schemeClr val="accent1"/>
          </a:solidFill>
          <a:ln w="406400" cap="flat" cmpd="sng" algn="ctr">
            <a:solidFill>
              <a:schemeClr val="tx1">
                <a:alpha val="20000"/>
              </a:schemeClr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24203862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28575" cap="flat" cmpd="sng" algn="ctr">
          <a:noFill/>
          <a:prstDash val="solid"/>
          <a:round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1600" b="0" i="0" u="none" strike="noStrike" cap="none" normalizeH="0" baseline="0" dirty="0" smtClean="0">
            <a:ln>
              <a:noFill/>
            </a:ln>
            <a:latin typeface="Consolas" panose="020B0609020204030204" pitchFamily="49" charset="0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10666</TotalTime>
  <Words>686</Words>
  <Application>Microsoft Office PowerPoint</Application>
  <PresentationFormat>화면 슬라이드 쇼(4:3)</PresentationFormat>
  <Paragraphs>179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HY헤드라인M</vt:lpstr>
      <vt:lpstr>굴림</vt:lpstr>
      <vt:lpstr>맑은 고딕</vt:lpstr>
      <vt:lpstr>한컴 윤고딕 230</vt:lpstr>
      <vt:lpstr>Arial</vt:lpstr>
      <vt:lpstr>Consolas</vt:lpstr>
      <vt:lpstr>Times New Roman</vt:lpstr>
      <vt:lpstr>Wingdings</vt:lpstr>
      <vt:lpstr>Default Theme</vt:lpstr>
      <vt:lpstr>강화학습 - Monte Carlo-</vt:lpstr>
      <vt:lpstr>다이내믹 프로그래밍(DP)의 한계</vt:lpstr>
      <vt:lpstr>강화학습 vs DP</vt:lpstr>
      <vt:lpstr>예측과 제어</vt:lpstr>
      <vt:lpstr>강화학습에서의 예측</vt:lpstr>
      <vt:lpstr>몬테카를로 근사</vt:lpstr>
      <vt:lpstr>몬테카를로 근사</vt:lpstr>
      <vt:lpstr>몬테카를로 예측</vt:lpstr>
      <vt:lpstr>몬테카를로 예측</vt:lpstr>
      <vt:lpstr>몬테카를로 예측</vt:lpstr>
      <vt:lpstr>몬테카를로 예측</vt:lpstr>
      <vt:lpstr>몬테카를로 예측</vt:lpstr>
      <vt:lpstr>몬테카를로 예측</vt:lpstr>
      <vt:lpstr>몬테카를로 예측</vt:lpstr>
      <vt:lpstr>시간 차 예측(Temporal difference)</vt:lpstr>
      <vt:lpstr>시간 차 예측(Temporal difference)</vt:lpstr>
      <vt:lpstr>시간 차 예측(Temporal difference)</vt:lpstr>
      <vt:lpstr>각 방식별 비교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세미나 #8 -sMap-</dc:title>
  <dc:creator>Nineking</dc:creator>
  <cp:lastModifiedBy>Lee HanBeom</cp:lastModifiedBy>
  <cp:revision>550</cp:revision>
  <cp:lastPrinted>2019-03-04T08:10:12Z</cp:lastPrinted>
  <dcterms:created xsi:type="dcterms:W3CDTF">2013-09-09T21:16:08Z</dcterms:created>
  <dcterms:modified xsi:type="dcterms:W3CDTF">2019-03-11T05:51:21Z</dcterms:modified>
</cp:coreProperties>
</file>