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9"/>
  </p:notesMasterIdLst>
  <p:sldIdLst>
    <p:sldId id="256" r:id="rId2"/>
    <p:sldId id="446" r:id="rId3"/>
    <p:sldId id="447" r:id="rId4"/>
    <p:sldId id="449" r:id="rId5"/>
    <p:sldId id="448" r:id="rId6"/>
    <p:sldId id="429" r:id="rId7"/>
    <p:sldId id="451" r:id="rId8"/>
    <p:sldId id="453" r:id="rId9"/>
    <p:sldId id="454" r:id="rId10"/>
    <p:sldId id="452" r:id="rId11"/>
    <p:sldId id="455" r:id="rId12"/>
    <p:sldId id="456" r:id="rId13"/>
    <p:sldId id="457" r:id="rId14"/>
    <p:sldId id="458" r:id="rId15"/>
    <p:sldId id="459" r:id="rId16"/>
    <p:sldId id="450" r:id="rId17"/>
    <p:sldId id="393" r:id="rId18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C7512"/>
    <a:srgbClr val="584280"/>
    <a:srgbClr val="4B9EC6"/>
    <a:srgbClr val="FFE5E5"/>
    <a:srgbClr val="FFFFCC"/>
    <a:srgbClr val="B49F64"/>
    <a:srgbClr val="99CCFF"/>
    <a:srgbClr val="FFFF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82399" autoAdjust="0"/>
  </p:normalViewPr>
  <p:slideViewPr>
    <p:cSldViewPr>
      <p:cViewPr varScale="1">
        <p:scale>
          <a:sx n="79" d="100"/>
          <a:sy n="79" d="100"/>
        </p:scale>
        <p:origin x="102" y="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1223" cy="495705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382" y="2"/>
            <a:ext cx="2941223" cy="495705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507" y="4713879"/>
            <a:ext cx="5431138" cy="4466026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6201"/>
            <a:ext cx="2941223" cy="495705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382" y="9426201"/>
            <a:ext cx="2941223" cy="495705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추가적으로 </a:t>
            </a:r>
            <a:r>
              <a:rPr lang="en-US" altLang="ko-KR" dirty="0"/>
              <a:t>7 point </a:t>
            </a:r>
            <a:r>
              <a:rPr lang="ko-KR" altLang="en-US" dirty="0"/>
              <a:t>관련 논문</a:t>
            </a:r>
            <a:r>
              <a:rPr lang="en-US" altLang="ko-KR" dirty="0"/>
              <a:t>, </a:t>
            </a:r>
            <a:r>
              <a:rPr lang="ko-KR" altLang="en-US" dirty="0"/>
              <a:t>당뇨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패러미터관련</a:t>
            </a:r>
            <a:r>
              <a:rPr lang="ko-KR" altLang="en-US" dirty="0"/>
              <a:t> 논문 추가바람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6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ngpd007.tistory.com/235" TargetMode="External"/><Relationship Id="rId2" Type="http://schemas.openxmlformats.org/officeDocument/2006/relationships/hyperlink" Target="https://kit2013.tistory.com/19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PostView.nhn?blogId=leemax79&amp;logNo=20063134720&amp;proxyReferer=https%3A%2F%2Fwww.google.com%2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kits.or.k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논문 작성현황 </a:t>
            </a:r>
            <a:r>
              <a:rPr lang="en-US" altLang="ko-KR" dirty="0"/>
              <a:t>&amp; </a:t>
            </a:r>
            <a:r>
              <a:rPr lang="ko-KR" altLang="en-US" dirty="0"/>
              <a:t>기타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이한범</a:t>
            </a:r>
            <a:endParaRPr lang="en-US" altLang="ko-KR" dirty="0"/>
          </a:p>
          <a:p>
            <a:r>
              <a:rPr lang="en-US" altLang="ko-KR" dirty="0"/>
              <a:t>19.04.08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논리적인 단위의 종류</a:t>
            </a:r>
            <a:endParaRPr lang="en-US" altLang="ko-KR" sz="2400" dirty="0"/>
          </a:p>
          <a:p>
            <a:pPr lvl="1"/>
            <a:r>
              <a:rPr lang="en-US" altLang="ko-KR" dirty="0"/>
              <a:t>BR (</a:t>
            </a:r>
            <a:r>
              <a:rPr lang="en-US" altLang="ko-KR" dirty="0" err="1"/>
              <a:t>BootRecord</a:t>
            </a:r>
            <a:r>
              <a:rPr lang="en-US" altLang="ko-KR" dirty="0"/>
              <a:t>) : </a:t>
            </a:r>
            <a:r>
              <a:rPr lang="ko-KR" altLang="en-US" dirty="0"/>
              <a:t>부트와 관련된 내용 저장</a:t>
            </a:r>
            <a:endParaRPr lang="en-US" altLang="ko-KR" dirty="0"/>
          </a:p>
          <a:p>
            <a:pPr lvl="1"/>
            <a:r>
              <a:rPr lang="en-US" altLang="ko-KR" dirty="0"/>
              <a:t>MBR (Master </a:t>
            </a:r>
            <a:r>
              <a:rPr lang="en-US" altLang="ko-KR" dirty="0" err="1"/>
              <a:t>BootRecode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디스크의 주요 정보를 저장하며</a:t>
            </a:r>
            <a:r>
              <a:rPr lang="en-US" altLang="ko-KR" dirty="0"/>
              <a:t>, </a:t>
            </a:r>
            <a:r>
              <a:rPr lang="ko-KR" altLang="en-US" dirty="0"/>
              <a:t>파티션 정보나 </a:t>
            </a:r>
            <a:r>
              <a:rPr lang="en-US" altLang="ko-KR" dirty="0"/>
              <a:t>BIOS</a:t>
            </a:r>
            <a:r>
              <a:rPr lang="ko-KR" altLang="en-US" dirty="0"/>
              <a:t>가 </a:t>
            </a:r>
            <a:r>
              <a:rPr lang="en-US" altLang="ko-KR" dirty="0"/>
              <a:t>OS</a:t>
            </a:r>
            <a:r>
              <a:rPr lang="ko-KR" altLang="en-US" dirty="0"/>
              <a:t>를 </a:t>
            </a:r>
            <a:r>
              <a:rPr lang="ko-KR" altLang="en-US" dirty="0" err="1"/>
              <a:t>로드하는</a:t>
            </a:r>
            <a:r>
              <a:rPr lang="ko-KR" altLang="en-US" dirty="0"/>
              <a:t> </a:t>
            </a:r>
            <a:r>
              <a:rPr lang="ko-KR" altLang="en-US" dirty="0" err="1"/>
              <a:t>부트로더를</a:t>
            </a:r>
            <a:r>
              <a:rPr lang="ko-KR" altLang="en-US" dirty="0"/>
              <a:t> 지정하는 공간이기도 함</a:t>
            </a:r>
            <a:endParaRPr lang="en-US" altLang="ko-KR" dirty="0"/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번 섹터에 위치</a:t>
            </a:r>
            <a:endParaRPr lang="en-US" altLang="ko-KR" dirty="0"/>
          </a:p>
          <a:p>
            <a:pPr lvl="1"/>
            <a:r>
              <a:rPr lang="en-US" altLang="ko-KR" dirty="0"/>
              <a:t>GPT (GUID </a:t>
            </a:r>
            <a:r>
              <a:rPr lang="en-US" altLang="ko-KR" dirty="0" err="1"/>
              <a:t>Patition</a:t>
            </a:r>
            <a:r>
              <a:rPr lang="en-US" altLang="ko-KR" dirty="0"/>
              <a:t> Table)</a:t>
            </a:r>
          </a:p>
          <a:p>
            <a:pPr lvl="2"/>
            <a:r>
              <a:rPr lang="en-US" altLang="ko-KR" dirty="0"/>
              <a:t>64bit </a:t>
            </a:r>
            <a:r>
              <a:rPr lang="ko-KR" altLang="en-US" dirty="0"/>
              <a:t>윈도우 시스템에서 사용 됨</a:t>
            </a:r>
            <a:r>
              <a:rPr lang="en-US" altLang="ko-KR" dirty="0"/>
              <a:t>. 32bit</a:t>
            </a:r>
            <a:r>
              <a:rPr lang="ko-KR" altLang="en-US" dirty="0"/>
              <a:t>는 불가</a:t>
            </a:r>
            <a:endParaRPr lang="en-US" altLang="ko-KR" dirty="0"/>
          </a:p>
          <a:p>
            <a:pPr lvl="2"/>
            <a:r>
              <a:rPr lang="en-US" altLang="ko-KR" dirty="0"/>
              <a:t>MBR</a:t>
            </a:r>
            <a:r>
              <a:rPr lang="ko-KR" altLang="en-US" dirty="0"/>
              <a:t>과 달리 </a:t>
            </a:r>
            <a:r>
              <a:rPr lang="en-US" altLang="ko-KR" dirty="0"/>
              <a:t>128</a:t>
            </a:r>
            <a:r>
              <a:rPr lang="ko-KR" altLang="en-US" dirty="0"/>
              <a:t>개 파티션까지 만들기 가능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디스크 관리</a:t>
            </a:r>
          </a:p>
        </p:txBody>
      </p:sp>
      <p:pic>
        <p:nvPicPr>
          <p:cNvPr id="1026" name="Picture 2" descr="https://t1.daumcdn.net/cfile/tistory/2721543D57431C0828">
            <a:extLst>
              <a:ext uri="{FF2B5EF4-FFF2-40B4-BE49-F238E27FC236}">
                <a16:creationId xmlns:a16="http://schemas.microsoft.com/office/drawing/2014/main" id="{3456F1E3-BDD1-40F0-9F15-D68245D8C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4941168"/>
            <a:ext cx="52387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73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볼륨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동적 디스크에서 사용하는 논리적인 단위</a:t>
            </a:r>
            <a:endParaRPr lang="en-US" altLang="ko-KR" sz="2000" dirty="0"/>
          </a:p>
          <a:p>
            <a:pPr lvl="1"/>
            <a:r>
              <a:rPr lang="ko-KR" altLang="en-US" sz="2000" dirty="0"/>
              <a:t>우분투에서 </a:t>
            </a:r>
            <a:r>
              <a:rPr lang="en-US" altLang="ko-KR" sz="2000" dirty="0"/>
              <a:t>LVM, VG</a:t>
            </a:r>
            <a:r>
              <a:rPr lang="ko-KR" altLang="en-US" sz="2000" dirty="0"/>
              <a:t>가 많이 사용 된다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LVM (Logical Volume Manager)</a:t>
            </a:r>
          </a:p>
          <a:p>
            <a:pPr lvl="1"/>
            <a:r>
              <a:rPr lang="ko-KR" altLang="en-US" sz="2000" dirty="0"/>
              <a:t>기존 방식 </a:t>
            </a:r>
            <a:r>
              <a:rPr lang="en-US" altLang="ko-KR" sz="2000" dirty="0"/>
              <a:t>: FS</a:t>
            </a:r>
            <a:r>
              <a:rPr lang="ko-KR" altLang="en-US" sz="2000" dirty="0"/>
              <a:t>가 블록장치에 직접 접근해서 </a:t>
            </a:r>
            <a:r>
              <a:rPr lang="en-US" altLang="ko-KR" sz="2000" dirty="0"/>
              <a:t>Read, Write </a:t>
            </a:r>
            <a:r>
              <a:rPr lang="ko-KR" altLang="en-US" sz="2000" dirty="0"/>
              <a:t>수행</a:t>
            </a:r>
            <a:endParaRPr lang="en-US" altLang="ko-KR" sz="2000" dirty="0"/>
          </a:p>
          <a:p>
            <a:pPr lvl="1"/>
            <a:r>
              <a:rPr lang="en-US" altLang="ko-KR" sz="2000" dirty="0"/>
              <a:t>LVM </a:t>
            </a:r>
            <a:r>
              <a:rPr lang="ko-KR" altLang="en-US" sz="2000" dirty="0"/>
              <a:t>방식 </a:t>
            </a:r>
            <a:r>
              <a:rPr lang="en-US" altLang="ko-KR" sz="2000" dirty="0"/>
              <a:t>: LVM</a:t>
            </a:r>
            <a:r>
              <a:rPr lang="ko-KR" altLang="en-US" sz="2000" dirty="0"/>
              <a:t>이 만든 가상의 블록장치에 </a:t>
            </a:r>
            <a:r>
              <a:rPr lang="en-US" altLang="ko-KR" sz="2000" dirty="0"/>
              <a:t>Read, Write </a:t>
            </a:r>
            <a:r>
              <a:rPr lang="ko-KR" altLang="en-US" sz="2000" dirty="0"/>
              <a:t>수행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현재 </a:t>
            </a:r>
            <a:r>
              <a:rPr lang="en-US" altLang="ko-KR" sz="2000" dirty="0"/>
              <a:t>LVM1, LVM2</a:t>
            </a:r>
            <a:r>
              <a:rPr lang="ko-KR" altLang="en-US" sz="2000" dirty="0"/>
              <a:t>가 있음을 확인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ko-KR" altLang="en-US" sz="2400" dirty="0"/>
              <a:t>우분투에서는 </a:t>
            </a:r>
            <a:r>
              <a:rPr lang="en-US" altLang="ko-KR" sz="2400" dirty="0"/>
              <a:t>LVM</a:t>
            </a:r>
            <a:r>
              <a:rPr lang="ko-KR" altLang="en-US" sz="2400" dirty="0"/>
              <a:t>을 사용하기 때문에 </a:t>
            </a:r>
            <a:r>
              <a:rPr lang="ko-KR" altLang="en-US" sz="2400" dirty="0" err="1"/>
              <a:t>알아두고가면</a:t>
            </a:r>
            <a:r>
              <a:rPr lang="ko-KR" altLang="en-US" sz="2400" dirty="0"/>
              <a:t> 좋을 것 같아 소개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디스크 관리</a:t>
            </a:r>
          </a:p>
        </p:txBody>
      </p:sp>
    </p:spTree>
    <p:extLst>
      <p:ext uri="{BB962C8B-B14F-4D97-AF65-F5344CB8AC3E}">
        <p14:creationId xmlns:p14="http://schemas.microsoft.com/office/powerpoint/2010/main" val="325330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PV (Physical Volume)</a:t>
            </a:r>
          </a:p>
          <a:p>
            <a:pPr lvl="1"/>
            <a:r>
              <a:rPr lang="en-US" altLang="ko-KR" sz="2000" dirty="0"/>
              <a:t>LVM</a:t>
            </a:r>
            <a:r>
              <a:rPr lang="ko-KR" altLang="en-US" sz="2000" dirty="0"/>
              <a:t>에서 디스크를 사용하기 위해 파티션을 변환한 것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여러개의</a:t>
            </a:r>
            <a:r>
              <a:rPr lang="ko-KR" altLang="en-US" sz="2000" dirty="0"/>
              <a:t> </a:t>
            </a:r>
            <a:r>
              <a:rPr lang="en-US" altLang="ko-KR" sz="2000" dirty="0"/>
              <a:t>PE(Physical Extent)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구성되어있다</a:t>
            </a:r>
            <a:endParaRPr lang="en-US" altLang="ko-KR" sz="2000" dirty="0"/>
          </a:p>
          <a:p>
            <a:pPr lvl="1"/>
            <a:r>
              <a:rPr lang="en-US" altLang="ko-KR" sz="2000" dirty="0"/>
              <a:t>PE</a:t>
            </a:r>
            <a:r>
              <a:rPr lang="ko-KR" altLang="en-US" sz="2000" dirty="0"/>
              <a:t>는 </a:t>
            </a:r>
            <a:r>
              <a:rPr lang="en-US" altLang="ko-KR" sz="2000" dirty="0"/>
              <a:t>PV</a:t>
            </a:r>
            <a:r>
              <a:rPr lang="ko-KR" altLang="en-US" sz="2000" dirty="0"/>
              <a:t>를 구성하는 일정 크기의 블록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400" dirty="0"/>
              <a:t>VG (Volume Group)</a:t>
            </a:r>
          </a:p>
          <a:p>
            <a:pPr lvl="1"/>
            <a:r>
              <a:rPr lang="en-US" altLang="ko-KR" sz="2000" dirty="0"/>
              <a:t>PV</a:t>
            </a:r>
            <a:r>
              <a:rPr lang="ko-KR" altLang="en-US" sz="2000" dirty="0"/>
              <a:t>들의 집합</a:t>
            </a:r>
            <a:r>
              <a:rPr lang="en-US" altLang="ko-KR" sz="2000" dirty="0"/>
              <a:t>. LV</a:t>
            </a:r>
            <a:r>
              <a:rPr lang="ko-KR" altLang="en-US" sz="2000" dirty="0"/>
              <a:t>를 할당할 수 있는 공간</a:t>
            </a:r>
            <a:endParaRPr lang="en-US" altLang="ko-KR" sz="2000" dirty="0"/>
          </a:p>
          <a:p>
            <a:pPr lvl="1"/>
            <a:r>
              <a:rPr lang="en-US" altLang="ko-KR" sz="2000" dirty="0"/>
              <a:t>VG </a:t>
            </a:r>
            <a:r>
              <a:rPr lang="ko-KR" altLang="en-US" sz="2000" dirty="0"/>
              <a:t>내에서 원하는 대로 공간을 쪼개 </a:t>
            </a:r>
            <a:r>
              <a:rPr lang="en-US" altLang="ko-KR" sz="2000" dirty="0"/>
              <a:t>LV </a:t>
            </a:r>
            <a:r>
              <a:rPr lang="ko-KR" altLang="en-US" sz="2000" dirty="0"/>
              <a:t>구성 가능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디스크 관리</a:t>
            </a:r>
          </a:p>
        </p:txBody>
      </p:sp>
      <p:pic>
        <p:nvPicPr>
          <p:cNvPr id="2050" name="Picture 2" descr="https://t1.daumcdn.net/cfile/tistory/241D5F4154B78E5E21">
            <a:extLst>
              <a:ext uri="{FF2B5EF4-FFF2-40B4-BE49-F238E27FC236}">
                <a16:creationId xmlns:a16="http://schemas.microsoft.com/office/drawing/2014/main" id="{B91889A2-AF69-4944-8952-83A5CBBBB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08920"/>
            <a:ext cx="5137944" cy="97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1.daumcdn.net/cfile/tistory/2710804154B78E5E30">
            <a:extLst>
              <a:ext uri="{FF2B5EF4-FFF2-40B4-BE49-F238E27FC236}">
                <a16:creationId xmlns:a16="http://schemas.microsoft.com/office/drawing/2014/main" id="{4989096C-F486-44B4-B518-0180B8B4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869160"/>
            <a:ext cx="5660152" cy="163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88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LV (Logical Volume)</a:t>
            </a:r>
          </a:p>
          <a:p>
            <a:pPr lvl="1"/>
            <a:r>
              <a:rPr lang="ko-KR" altLang="en-US" sz="2000" dirty="0"/>
              <a:t>직접 다루는 논리적인 저장장소</a:t>
            </a:r>
            <a:r>
              <a:rPr lang="en-US" altLang="ko-KR" sz="2000" dirty="0"/>
              <a:t>. LE</a:t>
            </a:r>
            <a:r>
              <a:rPr lang="ko-KR" altLang="en-US" sz="2000" dirty="0"/>
              <a:t>로 구성되고 이 </a:t>
            </a:r>
            <a:r>
              <a:rPr lang="en-US" altLang="ko-KR" sz="2000" dirty="0"/>
              <a:t>LE</a:t>
            </a:r>
            <a:r>
              <a:rPr lang="ko-KR" altLang="en-US" sz="2000" dirty="0"/>
              <a:t>는 </a:t>
            </a:r>
            <a:r>
              <a:rPr lang="en-US" altLang="ko-KR" sz="2000" dirty="0"/>
              <a:t>PE</a:t>
            </a:r>
            <a:r>
              <a:rPr lang="ko-KR" altLang="en-US" sz="2000" dirty="0" err="1"/>
              <a:t>들이랑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맵핑하면서</a:t>
            </a:r>
            <a:r>
              <a:rPr lang="ko-KR" altLang="en-US" sz="2000" dirty="0"/>
              <a:t> 존재함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en-US" altLang="ko-KR" sz="2000" dirty="0"/>
              <a:t>PE </a:t>
            </a:r>
            <a:r>
              <a:rPr lang="ko-KR" altLang="en-US" sz="2000" dirty="0"/>
              <a:t>크기 </a:t>
            </a:r>
            <a:r>
              <a:rPr lang="en-US" altLang="ko-KR" sz="2000" dirty="0"/>
              <a:t>= LE </a:t>
            </a:r>
            <a:r>
              <a:rPr lang="ko-KR" altLang="en-US" sz="2000" dirty="0"/>
              <a:t>크기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디스크 관리</a:t>
            </a:r>
          </a:p>
        </p:txBody>
      </p:sp>
      <p:pic>
        <p:nvPicPr>
          <p:cNvPr id="6146" name="Picture 2" descr="https://t1.daumcdn.net/cfile/tistory/22308C4154B78E5E0C">
            <a:extLst>
              <a:ext uri="{FF2B5EF4-FFF2-40B4-BE49-F238E27FC236}">
                <a16:creationId xmlns:a16="http://schemas.microsoft.com/office/drawing/2014/main" id="{F9C7431C-6CE4-412D-9BF9-7A23CFFB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2348880"/>
            <a:ext cx="4392488" cy="233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68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LVM</a:t>
            </a:r>
            <a:r>
              <a:rPr lang="ko-KR" altLang="en-US" sz="2400" dirty="0"/>
              <a:t>을 사용하기 위한 구조</a:t>
            </a:r>
            <a:endParaRPr lang="en-US" altLang="ko-KR" sz="2400" dirty="0"/>
          </a:p>
          <a:p>
            <a:pPr lvl="1"/>
            <a:r>
              <a:rPr lang="en-US" altLang="ko-KR" sz="2000" dirty="0"/>
              <a:t>LVM </a:t>
            </a:r>
            <a:r>
              <a:rPr lang="ko-KR" altLang="en-US" sz="2000" dirty="0"/>
              <a:t>타입으로 파티션 생성</a:t>
            </a:r>
            <a:endParaRPr lang="en-US" altLang="ko-KR" sz="2000" dirty="0"/>
          </a:p>
          <a:p>
            <a:pPr lvl="1"/>
            <a:r>
              <a:rPr lang="en-US" altLang="ko-KR" sz="2000" dirty="0"/>
              <a:t>PV</a:t>
            </a:r>
            <a:r>
              <a:rPr lang="ko-KR" altLang="en-US" sz="2000" dirty="0"/>
              <a:t>로 디스크 초기화 </a:t>
            </a:r>
            <a:br>
              <a:rPr lang="en-US" altLang="ko-KR" sz="2000" dirty="0"/>
            </a:br>
            <a:r>
              <a:rPr lang="en-US" altLang="ko-KR" sz="2000" dirty="0"/>
              <a:t>	 = </a:t>
            </a:r>
            <a:r>
              <a:rPr lang="ko-KR" altLang="en-US" sz="2000" dirty="0"/>
              <a:t>물리 볼륨 생성</a:t>
            </a:r>
            <a:endParaRPr lang="en-US" altLang="ko-KR" sz="2000" dirty="0"/>
          </a:p>
          <a:p>
            <a:pPr lvl="1"/>
            <a:r>
              <a:rPr lang="en-US" altLang="ko-KR" sz="2000" dirty="0"/>
              <a:t>PV</a:t>
            </a:r>
            <a:r>
              <a:rPr lang="ko-KR" altLang="en-US" sz="2000" dirty="0"/>
              <a:t>로 초기화 된 디스크를 </a:t>
            </a:r>
            <a:r>
              <a:rPr lang="en-US" altLang="ko-KR" sz="2000" dirty="0"/>
              <a:t>VG</a:t>
            </a:r>
            <a:r>
              <a:rPr lang="ko-KR" altLang="en-US" sz="2000" dirty="0"/>
              <a:t>로 통합 </a:t>
            </a:r>
            <a:br>
              <a:rPr lang="en-US" altLang="ko-KR" sz="2000" dirty="0"/>
            </a:br>
            <a:r>
              <a:rPr lang="en-US" altLang="ko-KR" sz="2000" dirty="0"/>
              <a:t>	 = LV</a:t>
            </a:r>
            <a:r>
              <a:rPr lang="ko-KR" altLang="en-US" sz="2000" dirty="0"/>
              <a:t>를 생성할 수 있는 디스크 공간의 </a:t>
            </a:r>
            <a:r>
              <a:rPr lang="en-US" altLang="ko-KR" sz="2000" dirty="0"/>
              <a:t>Pool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lvl="1"/>
            <a:r>
              <a:rPr lang="en-US" altLang="ko-KR" sz="2000" dirty="0"/>
              <a:t>VG</a:t>
            </a:r>
            <a:r>
              <a:rPr lang="ko-KR" altLang="en-US" sz="2000" dirty="0"/>
              <a:t>는 </a:t>
            </a:r>
            <a:r>
              <a:rPr lang="en-US" altLang="ko-KR" sz="2000" dirty="0"/>
              <a:t>LE</a:t>
            </a:r>
            <a:r>
              <a:rPr lang="ko-KR" altLang="en-US" sz="2000" dirty="0"/>
              <a:t>들을 </a:t>
            </a:r>
            <a:r>
              <a:rPr lang="en-US" altLang="ko-KR" sz="2000" dirty="0"/>
              <a:t>PE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맵핑하며</a:t>
            </a:r>
            <a:r>
              <a:rPr lang="ko-KR" altLang="en-US" sz="2000" dirty="0"/>
              <a:t> </a:t>
            </a:r>
            <a:r>
              <a:rPr lang="en-US" altLang="ko-KR" sz="2000" dirty="0"/>
              <a:t>LV</a:t>
            </a:r>
            <a:r>
              <a:rPr lang="ko-KR" altLang="en-US" sz="2000" dirty="0"/>
              <a:t> 생성</a:t>
            </a:r>
            <a:endParaRPr lang="en-US" altLang="ko-KR" sz="2000" dirty="0"/>
          </a:p>
          <a:p>
            <a:pPr lvl="1"/>
            <a:r>
              <a:rPr lang="ko-KR" altLang="en-US" sz="2000" dirty="0"/>
              <a:t>상황에 맞게 공간 잘 할당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디스크 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5D2F0-BE6C-43F3-8407-4D444D426B6B}"/>
              </a:ext>
            </a:extLst>
          </p:cNvPr>
          <p:cNvSpPr/>
          <p:nvPr/>
        </p:nvSpPr>
        <p:spPr>
          <a:xfrm>
            <a:off x="1079612" y="4077072"/>
            <a:ext cx="6984776" cy="1440160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#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latin typeface="Consolas" panose="020B0609020204030204" pitchFamily="49" charset="0"/>
              </a:rPr>
              <a:t>fdisk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 –l (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디스크 확인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#</a:t>
            </a:r>
            <a:r>
              <a:rPr lang="en-US" altLang="ko-KR" sz="1400" dirty="0" err="1">
                <a:latin typeface="Consolas" panose="020B0609020204030204" pitchFamily="49" charset="0"/>
              </a:rPr>
              <a:t>fdisk</a:t>
            </a:r>
            <a:r>
              <a:rPr lang="en-US" altLang="ko-KR" sz="1400" dirty="0">
                <a:latin typeface="Consolas" panose="020B0609020204030204" pitchFamily="49" charset="0"/>
              </a:rPr>
              <a:t> /dev/</a:t>
            </a:r>
            <a:r>
              <a:rPr lang="ko-KR" altLang="en-US" sz="1400" dirty="0" err="1">
                <a:latin typeface="Consolas" panose="020B0609020204030204" pitchFamily="49" charset="0"/>
              </a:rPr>
              <a:t>원하는파티션명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n (</a:t>
            </a:r>
            <a:r>
              <a:rPr lang="ko-KR" altLang="en-US" sz="1400" dirty="0">
                <a:latin typeface="Consolas" panose="020B0609020204030204" pitchFamily="49" charset="0"/>
              </a:rPr>
              <a:t>새 파티션 추가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... (</a:t>
            </a:r>
            <a:r>
              <a:rPr lang="ko-KR" altLang="en-US" sz="1400" dirty="0">
                <a:latin typeface="Consolas" panose="020B0609020204030204" pitchFamily="49" charset="0"/>
              </a:rPr>
              <a:t>각 진행상황은 </a:t>
            </a:r>
            <a:r>
              <a:rPr lang="ko-KR" altLang="en-US" sz="1400" dirty="0" err="1">
                <a:latin typeface="Consolas" panose="020B0609020204030204" pitchFamily="49" charset="0"/>
              </a:rPr>
              <a:t>링크참조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ko-KR" sz="1400" b="0" i="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#</a:t>
            </a:r>
            <a:r>
              <a:rPr lang="en-US" altLang="ko-KR" sz="1400" dirty="0" err="1">
                <a:latin typeface="Consolas" panose="020B0609020204030204" pitchFamily="49" charset="0"/>
              </a:rPr>
              <a:t>fdisk</a:t>
            </a:r>
            <a:r>
              <a:rPr lang="en-US" altLang="ko-KR" sz="1400" dirty="0">
                <a:latin typeface="Consolas" panose="020B0609020204030204" pitchFamily="49" charset="0"/>
              </a:rPr>
              <a:t> –l (LVM </a:t>
            </a:r>
            <a:r>
              <a:rPr lang="ko-KR" altLang="en-US" sz="1400" dirty="0">
                <a:latin typeface="Consolas" panose="020B0609020204030204" pitchFamily="49" charset="0"/>
              </a:rPr>
              <a:t>타입으로 생성된 파티션 확인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7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LVM</a:t>
            </a:r>
            <a:r>
              <a:rPr lang="ko-KR" altLang="en-US" sz="2400" dirty="0"/>
              <a:t>을 사용하기 위한 구조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디스크 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5D2F0-BE6C-43F3-8407-4D444D426B6B}"/>
              </a:ext>
            </a:extLst>
          </p:cNvPr>
          <p:cNvSpPr/>
          <p:nvPr/>
        </p:nvSpPr>
        <p:spPr>
          <a:xfrm>
            <a:off x="1079612" y="1700808"/>
            <a:ext cx="6984776" cy="1440160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#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latin typeface="Consolas" panose="020B0609020204030204" pitchFamily="49" charset="0"/>
              </a:rPr>
              <a:t>pv</a:t>
            </a:r>
            <a:r>
              <a:rPr lang="en-US" altLang="ko-KR" sz="1400" dirty="0" err="1">
                <a:latin typeface="Consolas" panose="020B0609020204030204" pitchFamily="49" charset="0"/>
              </a:rPr>
              <a:t>create</a:t>
            </a:r>
            <a:r>
              <a:rPr lang="en-US" altLang="ko-KR" sz="1400" dirty="0">
                <a:latin typeface="Consolas" panose="020B0609020204030204" pitchFamily="49" charset="0"/>
              </a:rPr>
              <a:t> /dev/</a:t>
            </a:r>
            <a:r>
              <a:rPr lang="ko-KR" altLang="en-US" sz="1400" dirty="0" err="1">
                <a:latin typeface="Consolas" panose="020B0609020204030204" pitchFamily="49" charset="0"/>
              </a:rPr>
              <a:t>만든파티션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물리 볼륨 생성</a:t>
            </a:r>
            <a:r>
              <a:rPr lang="en-US" altLang="ko-KR" sz="1400" dirty="0">
                <a:latin typeface="Consolas" panose="020B0609020204030204" pitchFamily="49" charset="0"/>
              </a:rPr>
              <a:t>. sdb1, sdb2 </a:t>
            </a:r>
            <a:r>
              <a:rPr lang="ko-KR" altLang="en-US" sz="1400" dirty="0">
                <a:latin typeface="Consolas" panose="020B0609020204030204" pitchFamily="49" charset="0"/>
              </a:rPr>
              <a:t>같이 입력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#</a:t>
            </a:r>
            <a:r>
              <a:rPr lang="en-US" altLang="ko-KR" sz="1400" dirty="0" err="1">
                <a:latin typeface="Consolas" panose="020B0609020204030204" pitchFamily="49" charset="0"/>
              </a:rPr>
              <a:t>vgcreate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myvg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/dev/</a:t>
            </a:r>
            <a:r>
              <a:rPr lang="ko-KR" altLang="en-US" sz="1400" dirty="0" err="1">
                <a:latin typeface="Consolas" panose="020B0609020204030204" pitchFamily="49" charset="0"/>
              </a:rPr>
              <a:t>만든파티션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/dev/</a:t>
            </a:r>
            <a:r>
              <a:rPr lang="ko-KR" altLang="en-US" sz="1400" dirty="0" err="1">
                <a:latin typeface="Consolas" panose="020B0609020204030204" pitchFamily="49" charset="0"/>
              </a:rPr>
              <a:t>만든파티션</a:t>
            </a:r>
            <a:r>
              <a:rPr lang="en-US" altLang="ko-KR" sz="1400" dirty="0">
                <a:latin typeface="Consolas" panose="020B0609020204030204" pitchFamily="49" charset="0"/>
              </a:rPr>
              <a:t>2 ...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#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latin typeface="Consolas" panose="020B0609020204030204" pitchFamily="49" charset="0"/>
              </a:rPr>
              <a:t>vgdisplay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 (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볼륨 그룹 확인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#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latin typeface="Consolas" panose="020B0609020204030204" pitchFamily="49" charset="0"/>
              </a:rPr>
              <a:t>lvcreate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 –n 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latin typeface="Consolas" panose="020B0609020204030204" pitchFamily="49" charset="0"/>
              </a:rPr>
              <a:t>dtlv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 –L 10GB 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latin typeface="Consolas" panose="020B0609020204030204" pitchFamily="49" charset="0"/>
              </a:rPr>
              <a:t>myvg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 (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논리 볼륨 생성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자세한 속성은 따로 참조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170" name="Picture 2" descr="http://cfile230.uf.daum.net/image/1569803F500797D7300211">
            <a:extLst>
              <a:ext uri="{FF2B5EF4-FFF2-40B4-BE49-F238E27FC236}">
                <a16:creationId xmlns:a16="http://schemas.microsoft.com/office/drawing/2014/main" id="{C1EAD0A7-813E-4C00-AB69-406F02572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3326775"/>
            <a:ext cx="72771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679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내용 참고</a:t>
            </a:r>
            <a:br>
              <a:rPr lang="en-US" altLang="ko-KR" dirty="0"/>
            </a:br>
            <a:r>
              <a:rPr lang="en-US" altLang="ko-KR" sz="2400" dirty="0">
                <a:hlinkClick r:id="rId2"/>
              </a:rPr>
              <a:t>https://kit2013.tistory.com/199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https://jangpd007.tistory.com/235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>
                <a:hlinkClick r:id="rId4"/>
              </a:rPr>
              <a:t>https://m.blog.naver.com/PostView.nhn?blogId=leemax79&amp;logNo=20063134720&amp;proxyReferer=https%3A%2F%2Fwww.google.com%2F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디스크 백업</a:t>
            </a:r>
            <a:r>
              <a:rPr lang="en-US" altLang="ko-KR" dirty="0"/>
              <a:t>, </a:t>
            </a:r>
            <a:r>
              <a:rPr lang="ko-KR" altLang="en-US" dirty="0"/>
              <a:t>복구</a:t>
            </a:r>
          </a:p>
        </p:txBody>
      </p:sp>
    </p:spTree>
    <p:extLst>
      <p:ext uri="{BB962C8B-B14F-4D97-AF65-F5344CB8AC3E}">
        <p14:creationId xmlns:p14="http://schemas.microsoft.com/office/powerpoint/2010/main" val="3288610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논문 제목 </a:t>
            </a:r>
            <a:r>
              <a:rPr lang="en-US" altLang="ko-KR" dirty="0"/>
              <a:t>:</a:t>
            </a:r>
            <a:r>
              <a:rPr lang="ko-KR" altLang="en-US" dirty="0"/>
              <a:t> 미정</a:t>
            </a:r>
            <a:endParaRPr lang="en-US" altLang="ko-KR" dirty="0"/>
          </a:p>
          <a:p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 err="1"/>
              <a:t>딥러닝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r>
              <a:rPr lang="en-US" altLang="ko-KR" dirty="0"/>
              <a:t>, </a:t>
            </a:r>
            <a:r>
              <a:rPr lang="ko-KR" altLang="en-US" dirty="0"/>
              <a:t>당뇨병</a:t>
            </a:r>
            <a:r>
              <a:rPr lang="en-US" altLang="ko-KR" dirty="0"/>
              <a:t>, </a:t>
            </a:r>
            <a:r>
              <a:rPr lang="ko-KR" altLang="en-US" dirty="0"/>
              <a:t>실시간</a:t>
            </a:r>
            <a:r>
              <a:rPr lang="en-US" altLang="ko-KR" dirty="0"/>
              <a:t>(Real-time), CGM</a:t>
            </a:r>
          </a:p>
          <a:p>
            <a:r>
              <a:rPr lang="ko-KR" altLang="en-US" dirty="0"/>
              <a:t>작성 현황</a:t>
            </a:r>
            <a:r>
              <a:rPr lang="en-US" altLang="ko-KR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목차 기준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000" dirty="0"/>
              <a:t>요약</a:t>
            </a:r>
            <a:r>
              <a:rPr lang="en-US" altLang="ko-KR" sz="2000" dirty="0"/>
              <a:t> &amp; </a:t>
            </a:r>
            <a:r>
              <a:rPr lang="ko-KR" altLang="en-US" sz="2000" dirty="0">
                <a:solidFill>
                  <a:srgbClr val="0000FF"/>
                </a:solidFill>
              </a:rPr>
              <a:t>서론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lvl="1"/>
            <a:r>
              <a:rPr lang="ko-KR" altLang="en-US" sz="2000" dirty="0"/>
              <a:t>관련 연구  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1800" dirty="0"/>
              <a:t>(</a:t>
            </a:r>
            <a:r>
              <a:rPr lang="ko-KR" altLang="en-US" sz="1800" dirty="0"/>
              <a:t>제 </a:t>
            </a:r>
            <a:r>
              <a:rPr lang="en-US" altLang="ko-KR" sz="1800" dirty="0"/>
              <a:t>1</a:t>
            </a:r>
            <a:r>
              <a:rPr lang="ko-KR" altLang="en-US" sz="1800" dirty="0"/>
              <a:t>형 당뇨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딥러닝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2000" dirty="0"/>
              <a:t>시나리오 및 시스템 설계구성</a:t>
            </a:r>
            <a:br>
              <a:rPr lang="en-US" altLang="ko-KR" sz="2000" dirty="0"/>
            </a:br>
            <a:r>
              <a:rPr lang="en-US" altLang="ko-KR" sz="1800" dirty="0"/>
              <a:t>	(</a:t>
            </a:r>
            <a:r>
              <a:rPr lang="ko-KR" altLang="en-US" sz="1800" dirty="0"/>
              <a:t>시나리오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 수집 및 </a:t>
            </a:r>
            <a:r>
              <a:rPr lang="ko-KR" altLang="en-US" sz="1800" dirty="0" err="1"/>
              <a:t>전처리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딥러닝</a:t>
            </a:r>
            <a:r>
              <a:rPr lang="ko-KR" altLang="en-US" sz="1800" dirty="0"/>
              <a:t> 예측모델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2000" dirty="0">
                <a:solidFill>
                  <a:srgbClr val="0000FF"/>
                </a:solidFill>
              </a:rPr>
              <a:t>실험 및 결과</a:t>
            </a:r>
            <a:br>
              <a:rPr lang="en-US" altLang="ko-KR" sz="2000" dirty="0">
                <a:solidFill>
                  <a:srgbClr val="0000FF"/>
                </a:solidFill>
              </a:rPr>
            </a:br>
            <a:r>
              <a:rPr lang="en-US" altLang="ko-KR" sz="2000" dirty="0">
                <a:solidFill>
                  <a:srgbClr val="0000FF"/>
                </a:solidFill>
              </a:rPr>
              <a:t>	</a:t>
            </a:r>
            <a:r>
              <a:rPr lang="en-US" altLang="ko-KR" sz="1800" dirty="0">
                <a:solidFill>
                  <a:srgbClr val="0000FF"/>
                </a:solidFill>
              </a:rPr>
              <a:t>(</a:t>
            </a:r>
            <a:r>
              <a:rPr lang="ko-KR" altLang="en-US" sz="1800" dirty="0">
                <a:solidFill>
                  <a:srgbClr val="0000FF"/>
                </a:solidFill>
              </a:rPr>
              <a:t>실험 방법</a:t>
            </a:r>
            <a:r>
              <a:rPr lang="en-US" altLang="ko-KR" sz="1800" dirty="0">
                <a:solidFill>
                  <a:srgbClr val="0000FF"/>
                </a:solidFill>
              </a:rPr>
              <a:t>, </a:t>
            </a:r>
            <a:r>
              <a:rPr lang="ko-KR" altLang="en-US" sz="1800" dirty="0">
                <a:solidFill>
                  <a:srgbClr val="0000FF"/>
                </a:solidFill>
              </a:rPr>
              <a:t>실험 결과</a:t>
            </a:r>
            <a:r>
              <a:rPr lang="en-US" altLang="ko-KR" sz="1800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sz="2000" dirty="0">
                <a:solidFill>
                  <a:srgbClr val="0000FF"/>
                </a:solidFill>
              </a:rPr>
              <a:t>결론</a:t>
            </a:r>
            <a:endParaRPr lang="en-US" altLang="ko-KR" sz="2000" dirty="0">
              <a:solidFill>
                <a:srgbClr val="0000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작성현황</a:t>
            </a:r>
          </a:p>
        </p:txBody>
      </p:sp>
    </p:spTree>
    <p:extLst>
      <p:ext uri="{BB962C8B-B14F-4D97-AF65-F5344CB8AC3E}">
        <p14:creationId xmlns:p14="http://schemas.microsoft.com/office/powerpoint/2010/main" val="328882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관련 레퍼런스</a:t>
            </a:r>
            <a:endParaRPr lang="en-US" altLang="ko-KR" dirty="0"/>
          </a:p>
          <a:p>
            <a:pPr lvl="1"/>
            <a:r>
              <a:rPr lang="en-US" altLang="ko-KR" sz="2000" dirty="0"/>
              <a:t>Improved automated detection of diabetic retinopathy on a publicly available dataset through integration of deep learning </a:t>
            </a:r>
            <a:r>
              <a:rPr lang="ko-KR" altLang="en-US" sz="2000" dirty="0"/>
              <a:t>→ </a:t>
            </a:r>
            <a:r>
              <a:rPr lang="en-US" altLang="ko-KR" sz="1800" dirty="0">
                <a:solidFill>
                  <a:srgbClr val="0000FF"/>
                </a:solidFill>
              </a:rPr>
              <a:t>(</a:t>
            </a:r>
            <a:r>
              <a:rPr lang="ko-KR" altLang="en-US" sz="1800" dirty="0">
                <a:solidFill>
                  <a:srgbClr val="0000FF"/>
                </a:solidFill>
              </a:rPr>
              <a:t>혈당</a:t>
            </a:r>
            <a:r>
              <a:rPr lang="en-US" altLang="ko-KR" sz="1800" dirty="0">
                <a:solidFill>
                  <a:srgbClr val="0000FF"/>
                </a:solidFill>
              </a:rPr>
              <a:t>, </a:t>
            </a:r>
            <a:r>
              <a:rPr lang="ko-KR" altLang="en-US" sz="1800" dirty="0" err="1">
                <a:solidFill>
                  <a:srgbClr val="0000FF"/>
                </a:solidFill>
              </a:rPr>
              <a:t>딥러닝</a:t>
            </a:r>
            <a:r>
              <a:rPr lang="en-US" altLang="ko-KR" sz="1800" dirty="0">
                <a:solidFill>
                  <a:srgbClr val="0000FF"/>
                </a:solidFill>
              </a:rPr>
              <a:t>)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lvl="1"/>
            <a:r>
              <a:rPr lang="en-US" altLang="ko-KR" sz="2000" dirty="0"/>
              <a:t>Convolutional Recurrent Neural </a:t>
            </a:r>
            <a:r>
              <a:rPr lang="en-US" altLang="ko-KR" sz="2000" dirty="0" err="1"/>
              <a:t>Networksfor</a:t>
            </a:r>
            <a:r>
              <a:rPr lang="en-US" altLang="ko-KR" sz="2000" dirty="0"/>
              <a:t> Glucose Prediction </a:t>
            </a:r>
            <a:r>
              <a:rPr lang="ko-KR" altLang="en-US" sz="1800" dirty="0"/>
              <a:t>→ </a:t>
            </a:r>
            <a:r>
              <a:rPr lang="en-US" altLang="ko-KR" sz="1800" dirty="0">
                <a:solidFill>
                  <a:srgbClr val="0000FF"/>
                </a:solidFill>
              </a:rPr>
              <a:t>(</a:t>
            </a:r>
            <a:r>
              <a:rPr lang="ko-KR" altLang="en-US" sz="1800" dirty="0">
                <a:solidFill>
                  <a:srgbClr val="0000FF"/>
                </a:solidFill>
              </a:rPr>
              <a:t>혈당예측</a:t>
            </a:r>
            <a:r>
              <a:rPr lang="en-US" altLang="ko-KR" sz="1800" dirty="0">
                <a:solidFill>
                  <a:srgbClr val="0000FF"/>
                </a:solidFill>
              </a:rPr>
              <a:t>, CRNN)</a:t>
            </a:r>
          </a:p>
          <a:p>
            <a:pPr lvl="1"/>
            <a:r>
              <a:rPr lang="en-US" altLang="ko-KR" sz="2000" dirty="0"/>
              <a:t>Learning to Forget: Continual Prediction with LSTM</a:t>
            </a:r>
            <a:br>
              <a:rPr lang="en-US" altLang="ko-KR" sz="2000" dirty="0"/>
            </a:br>
            <a:r>
              <a:rPr lang="ko-KR" altLang="en-US" sz="1800" dirty="0"/>
              <a:t>→ </a:t>
            </a:r>
            <a:r>
              <a:rPr lang="en-US" altLang="ko-KR" sz="1800" dirty="0">
                <a:solidFill>
                  <a:srgbClr val="0000FF"/>
                </a:solidFill>
              </a:rPr>
              <a:t>(LSTM </a:t>
            </a:r>
            <a:r>
              <a:rPr lang="ko-KR" altLang="en-US" sz="1800" dirty="0">
                <a:solidFill>
                  <a:srgbClr val="0000FF"/>
                </a:solidFill>
              </a:rPr>
              <a:t>이론</a:t>
            </a:r>
            <a:r>
              <a:rPr lang="en-US" altLang="ko-KR" sz="1800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altLang="ko-KR" sz="2000" dirty="0"/>
              <a:t>New Technology for Type 1 Diabetes</a:t>
            </a:r>
            <a:r>
              <a:rPr lang="en-US" altLang="ko-KR" sz="2000" dirty="0">
                <a:solidFill>
                  <a:srgbClr val="0000FF"/>
                </a:solidFill>
              </a:rPr>
              <a:t> </a:t>
            </a:r>
            <a:r>
              <a:rPr lang="ko-KR" altLang="en-US" sz="1800" dirty="0"/>
              <a:t>→ </a:t>
            </a:r>
            <a:r>
              <a:rPr lang="en-US" altLang="ko-KR" sz="1800" dirty="0">
                <a:solidFill>
                  <a:srgbClr val="0000FF"/>
                </a:solidFill>
              </a:rPr>
              <a:t>(</a:t>
            </a:r>
            <a:r>
              <a:rPr lang="ko-KR" altLang="en-US" sz="1800" dirty="0">
                <a:solidFill>
                  <a:srgbClr val="0000FF"/>
                </a:solidFill>
              </a:rPr>
              <a:t>당뇨</a:t>
            </a:r>
            <a:r>
              <a:rPr lang="en-US" altLang="ko-KR" sz="1800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altLang="ko-KR" sz="2000" dirty="0"/>
              <a:t>Performance Comparison of Machine Learning in the Various Kind of Prediction </a:t>
            </a:r>
            <a:r>
              <a:rPr lang="ko-KR" altLang="en-US" sz="1800" dirty="0"/>
              <a:t>→ </a:t>
            </a:r>
            <a:r>
              <a:rPr lang="en-US" altLang="ko-KR" sz="1800" dirty="0">
                <a:solidFill>
                  <a:srgbClr val="0000FF"/>
                </a:solidFill>
              </a:rPr>
              <a:t>(</a:t>
            </a:r>
            <a:r>
              <a:rPr lang="ko-KR" altLang="en-US" sz="1800" dirty="0" err="1">
                <a:solidFill>
                  <a:srgbClr val="0000FF"/>
                </a:solidFill>
              </a:rPr>
              <a:t>딥러닝</a:t>
            </a:r>
            <a:r>
              <a:rPr lang="en-US" altLang="ko-KR" sz="1800" dirty="0">
                <a:solidFill>
                  <a:srgbClr val="0000FF"/>
                </a:solidFill>
              </a:rPr>
              <a:t>, </a:t>
            </a:r>
            <a:r>
              <a:rPr lang="ko-KR" altLang="en-US" sz="1800" dirty="0">
                <a:solidFill>
                  <a:srgbClr val="0000FF"/>
                </a:solidFill>
              </a:rPr>
              <a:t>모델 성능비교</a:t>
            </a:r>
            <a:r>
              <a:rPr lang="en-US" altLang="ko-KR" sz="1800" dirty="0">
                <a:solidFill>
                  <a:srgbClr val="0000FF"/>
                </a:solidFill>
              </a:rPr>
              <a:t>)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작성현황</a:t>
            </a:r>
          </a:p>
        </p:txBody>
      </p:sp>
    </p:spTree>
    <p:extLst>
      <p:ext uri="{BB962C8B-B14F-4D97-AF65-F5344CB8AC3E}">
        <p14:creationId xmlns:p14="http://schemas.microsoft.com/office/powerpoint/2010/main" val="37760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/>
              <a:t>회 진행</a:t>
            </a:r>
            <a:endParaRPr lang="en-US" altLang="ko-KR" dirty="0"/>
          </a:p>
          <a:p>
            <a:r>
              <a:rPr lang="en-US" altLang="ko-KR" dirty="0"/>
              <a:t>03.18 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논문 목차 선정 및 틀 결정</a:t>
            </a:r>
            <a:endParaRPr lang="en-US" altLang="ko-KR" dirty="0"/>
          </a:p>
          <a:p>
            <a:pPr lvl="1"/>
            <a:r>
              <a:rPr lang="ko-KR" altLang="en-US" dirty="0"/>
              <a:t>시뮬레이터 관련 </a:t>
            </a:r>
            <a:r>
              <a:rPr lang="en-US" altLang="ko-KR" dirty="0"/>
              <a:t>ppt </a:t>
            </a:r>
            <a:r>
              <a:rPr lang="ko-KR" altLang="en-US" dirty="0"/>
              <a:t>자료 공유</a:t>
            </a:r>
            <a:endParaRPr lang="en-US" altLang="ko-KR" dirty="0"/>
          </a:p>
          <a:p>
            <a:r>
              <a:rPr lang="en-US" altLang="ko-KR" dirty="0"/>
              <a:t>04.01 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혈당의 변화를 보고 식사 시간을 예측하는 모델요구</a:t>
            </a:r>
            <a:endParaRPr lang="en-US" altLang="ko-KR" dirty="0"/>
          </a:p>
          <a:p>
            <a:pPr lvl="1"/>
            <a:r>
              <a:rPr lang="ko-KR" altLang="en-US" dirty="0"/>
              <a:t>시뮬레이션 데이터</a:t>
            </a:r>
            <a:r>
              <a:rPr lang="en-US" altLang="ko-KR" dirty="0"/>
              <a:t>, CGM Device </a:t>
            </a:r>
            <a:r>
              <a:rPr lang="ko-KR" altLang="en-US" dirty="0"/>
              <a:t>데이터 소식 </a:t>
            </a:r>
            <a:r>
              <a:rPr lang="en-US" altLang="ko-KR" dirty="0"/>
              <a:t>x</a:t>
            </a:r>
          </a:p>
          <a:p>
            <a:pPr lvl="1"/>
            <a:endParaRPr lang="en-US" altLang="ko-KR" sz="2000" dirty="0"/>
          </a:p>
          <a:p>
            <a:r>
              <a:rPr lang="ko-KR" altLang="en-US" dirty="0"/>
              <a:t>다음 예정 면담일자</a:t>
            </a:r>
            <a:endParaRPr lang="en-US" altLang="ko-KR" dirty="0"/>
          </a:p>
          <a:p>
            <a:pPr lvl="1"/>
            <a:r>
              <a:rPr lang="en-US" altLang="ko-KR" dirty="0"/>
              <a:t>04.11(</a:t>
            </a:r>
            <a:r>
              <a:rPr lang="ko-KR" altLang="en-US" dirty="0"/>
              <a:t>목</a:t>
            </a:r>
            <a:r>
              <a:rPr lang="en-US" altLang="ko-KR" dirty="0"/>
              <a:t>) </a:t>
            </a:r>
            <a:r>
              <a:rPr lang="ko-KR" altLang="en-US" dirty="0" err="1"/>
              <a:t>전성완</a:t>
            </a:r>
            <a:r>
              <a:rPr lang="ko-KR" altLang="en-US" dirty="0"/>
              <a:t> 교수</a:t>
            </a:r>
            <a:r>
              <a:rPr lang="en-US" altLang="ko-KR" dirty="0"/>
              <a:t>, </a:t>
            </a:r>
            <a:r>
              <a:rPr lang="ko-KR" altLang="en-US" dirty="0"/>
              <a:t>오전 부 연구실 방문</a:t>
            </a:r>
            <a:endParaRPr lang="en-US" altLang="ko-KR" dirty="0"/>
          </a:p>
          <a:p>
            <a:pPr lvl="1"/>
            <a:r>
              <a:rPr lang="en-US" altLang="ko-KR" dirty="0"/>
              <a:t>04.16(</a:t>
            </a:r>
            <a:r>
              <a:rPr lang="ko-KR" altLang="en-US" dirty="0"/>
              <a:t>화</a:t>
            </a:r>
            <a:r>
              <a:rPr lang="en-US" altLang="ko-KR" dirty="0"/>
              <a:t>) </a:t>
            </a:r>
            <a:r>
              <a:rPr lang="ko-KR" altLang="en-US" dirty="0"/>
              <a:t>논문면담</a:t>
            </a:r>
            <a:r>
              <a:rPr lang="en-US" altLang="ko-KR" dirty="0"/>
              <a:t> &amp; 04.25(</a:t>
            </a:r>
            <a:r>
              <a:rPr lang="ko-KR" altLang="en-US" dirty="0"/>
              <a:t>목</a:t>
            </a:r>
            <a:r>
              <a:rPr lang="en-US" altLang="ko-KR" dirty="0"/>
              <a:t>) CGM</a:t>
            </a:r>
            <a:r>
              <a:rPr lang="ko-KR" altLang="en-US" dirty="0"/>
              <a:t> 정기면담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면담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8A3EC94-81F9-43CA-8119-4FC41F380605}"/>
              </a:ext>
            </a:extLst>
          </p:cNvPr>
          <p:cNvCxnSpPr/>
          <p:nvPr/>
        </p:nvCxnSpPr>
        <p:spPr>
          <a:xfrm>
            <a:off x="899592" y="4581128"/>
            <a:ext cx="792055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374567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학술대회 정보</a:t>
            </a:r>
            <a:endParaRPr lang="en-US" altLang="ko-KR" dirty="0"/>
          </a:p>
          <a:p>
            <a:pPr lvl="1"/>
            <a:r>
              <a:rPr lang="ko-KR" altLang="en-US" dirty="0"/>
              <a:t>주최 </a:t>
            </a:r>
            <a:r>
              <a:rPr lang="en-US" altLang="ko-KR" dirty="0"/>
              <a:t>: </a:t>
            </a:r>
            <a:r>
              <a:rPr lang="ko-KR" altLang="en-US" dirty="0">
                <a:hlinkClick r:id="rId3"/>
              </a:rPr>
              <a:t>한국지식정보기술학회 </a:t>
            </a:r>
            <a:r>
              <a:rPr lang="en-US" altLang="ko-KR" dirty="0">
                <a:hlinkClick r:id="rId3"/>
              </a:rPr>
              <a:t>(KKITS)</a:t>
            </a:r>
            <a:endParaRPr lang="en-US" altLang="ko-KR" dirty="0"/>
          </a:p>
          <a:p>
            <a:pPr lvl="1"/>
            <a:r>
              <a:rPr lang="ko-KR" altLang="en-US" dirty="0"/>
              <a:t>일정 </a:t>
            </a:r>
            <a:r>
              <a:rPr lang="en-US" altLang="ko-KR" dirty="0"/>
              <a:t>: 2019.05.31(</a:t>
            </a:r>
            <a:r>
              <a:rPr lang="ko-KR" altLang="en-US" dirty="0"/>
              <a:t>금</a:t>
            </a:r>
            <a:r>
              <a:rPr lang="en-US" altLang="ko-KR" dirty="0"/>
              <a:t>) ~ 2019.06.01(</a:t>
            </a:r>
            <a:r>
              <a:rPr lang="ko-KR" altLang="en-US" dirty="0"/>
              <a:t>토</a:t>
            </a:r>
            <a:r>
              <a:rPr lang="en-US" altLang="ko-KR" dirty="0"/>
              <a:t>) </a:t>
            </a:r>
            <a:r>
              <a:rPr lang="ko-KR" altLang="en-US" dirty="0" err="1"/>
              <a:t>청운대</a:t>
            </a:r>
            <a:endParaRPr lang="en-US" altLang="ko-KR" dirty="0"/>
          </a:p>
          <a:p>
            <a:pPr lvl="1"/>
            <a:r>
              <a:rPr lang="ko-KR" altLang="en-US" dirty="0"/>
              <a:t>투고일정 </a:t>
            </a:r>
            <a:r>
              <a:rPr lang="en-US" altLang="ko-KR" dirty="0"/>
              <a:t>: 2019.03.01 ~ </a:t>
            </a:r>
            <a:r>
              <a:rPr lang="en-US" altLang="ko-KR" u="sng" dirty="0"/>
              <a:t>2019.05.10</a:t>
            </a:r>
          </a:p>
          <a:p>
            <a:pPr lvl="1"/>
            <a:r>
              <a:rPr lang="ko-KR" altLang="en-US" dirty="0"/>
              <a:t>사전등록 </a:t>
            </a:r>
            <a:r>
              <a:rPr lang="en-US" altLang="ko-KR" dirty="0"/>
              <a:t>: 2019.05.20 ~ 2019.05.27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양식 </a:t>
            </a:r>
            <a:r>
              <a:rPr lang="en-US" altLang="ko-KR" dirty="0"/>
              <a:t>: 4</a:t>
            </a:r>
            <a:r>
              <a:rPr lang="ko-KR" altLang="en-US" dirty="0"/>
              <a:t>페이지 이내</a:t>
            </a:r>
            <a:r>
              <a:rPr lang="en-US" altLang="ko-KR" dirty="0"/>
              <a:t>, </a:t>
            </a:r>
            <a:r>
              <a:rPr lang="ko-KR" altLang="en-US" dirty="0"/>
              <a:t>양식 동일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Contact : conf@kkits.or.kr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학술대회 정보</a:t>
            </a:r>
          </a:p>
        </p:txBody>
      </p:sp>
    </p:spTree>
    <p:extLst>
      <p:ext uri="{BB962C8B-B14F-4D97-AF65-F5344CB8AC3E}">
        <p14:creationId xmlns:p14="http://schemas.microsoft.com/office/powerpoint/2010/main" val="76346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학부생 세미나</a:t>
            </a:r>
            <a:endParaRPr lang="en-US" altLang="ko-KR" dirty="0"/>
          </a:p>
          <a:p>
            <a:pPr lvl="1"/>
            <a:r>
              <a:rPr lang="ko-KR" altLang="en-US" dirty="0"/>
              <a:t>기존 강화학습 관련 내용 공유</a:t>
            </a:r>
            <a:endParaRPr lang="en-US" altLang="ko-KR" dirty="0"/>
          </a:p>
          <a:p>
            <a:pPr lvl="1"/>
            <a:r>
              <a:rPr lang="en-US" altLang="ko-KR" dirty="0"/>
              <a:t>CRNN </a:t>
            </a:r>
            <a:r>
              <a:rPr lang="ko-KR" altLang="en-US" dirty="0"/>
              <a:t>관련 내용</a:t>
            </a:r>
            <a:endParaRPr lang="en-US" altLang="ko-KR" dirty="0"/>
          </a:p>
          <a:p>
            <a:pPr lvl="1"/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우분투</a:t>
            </a:r>
            <a:r>
              <a:rPr lang="en-US" altLang="ko-KR" dirty="0"/>
              <a:t>) </a:t>
            </a:r>
            <a:r>
              <a:rPr lang="ko-KR" altLang="en-US" dirty="0"/>
              <a:t>관련 내용 공유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교수님 新 연구용 서버 설치</a:t>
            </a:r>
            <a:endParaRPr lang="en-US" altLang="ko-KR" dirty="0"/>
          </a:p>
          <a:p>
            <a:pPr lvl="1"/>
            <a:r>
              <a:rPr lang="ko-KR" altLang="en-US" dirty="0"/>
              <a:t>현재 디스크 </a:t>
            </a:r>
            <a:r>
              <a:rPr lang="en-US" altLang="ko-KR" dirty="0"/>
              <a:t>Dump, Mount</a:t>
            </a:r>
            <a:r>
              <a:rPr lang="ko-KR" altLang="en-US" dirty="0"/>
              <a:t> 작업</a:t>
            </a:r>
            <a:r>
              <a:rPr lang="en-US" altLang="ko-KR" dirty="0"/>
              <a:t> </a:t>
            </a:r>
            <a:r>
              <a:rPr lang="ko-KR" altLang="en-US" dirty="0"/>
              <a:t>진행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클러스터 보안문제 관련 일부 문제사항 파악</a:t>
            </a:r>
            <a:endParaRPr lang="en-US" altLang="ko-KR" dirty="0"/>
          </a:p>
          <a:p>
            <a:r>
              <a:rPr lang="en-US" altLang="ko-KR" dirty="0"/>
              <a:t>CS2 </a:t>
            </a:r>
            <a:r>
              <a:rPr lang="ko-KR" altLang="en-US" dirty="0"/>
              <a:t>플러그인 업데이트</a:t>
            </a:r>
            <a:endParaRPr lang="en-US" altLang="ko-KR" dirty="0"/>
          </a:p>
          <a:p>
            <a:r>
              <a:rPr lang="ko-KR" altLang="en-US" dirty="0"/>
              <a:t>디스크 백업</a:t>
            </a:r>
            <a:r>
              <a:rPr lang="en-US" altLang="ko-KR" dirty="0"/>
              <a:t>, </a:t>
            </a:r>
            <a:r>
              <a:rPr lang="ko-KR" altLang="en-US" dirty="0"/>
              <a:t>복구</a:t>
            </a:r>
            <a:r>
              <a:rPr lang="en-US" altLang="ko-KR" dirty="0"/>
              <a:t> </a:t>
            </a:r>
            <a:r>
              <a:rPr lang="ko-KR" altLang="en-US" dirty="0"/>
              <a:t>관련 정보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기타 진행사항</a:t>
            </a:r>
          </a:p>
        </p:txBody>
      </p:sp>
    </p:spTree>
    <p:extLst>
      <p:ext uri="{BB962C8B-B14F-4D97-AF65-F5344CB8AC3E}">
        <p14:creationId xmlns:p14="http://schemas.microsoft.com/office/powerpoint/2010/main" val="404373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물리적 디스크</a:t>
            </a:r>
            <a:endParaRPr lang="en-US" altLang="ko-KR" sz="2400" dirty="0"/>
          </a:p>
          <a:p>
            <a:pPr lvl="1"/>
            <a:r>
              <a:rPr lang="ko-KR" altLang="en-US" sz="2000" dirty="0"/>
              <a:t>컴퓨터에 부착된 </a:t>
            </a:r>
            <a:r>
              <a:rPr lang="en-US" altLang="ko-KR" sz="2000" dirty="0"/>
              <a:t>HDD, CD-ROM </a:t>
            </a:r>
            <a:r>
              <a:rPr lang="ko-KR" altLang="en-US" sz="2000" dirty="0"/>
              <a:t>같은 드라이브 장치</a:t>
            </a:r>
            <a:r>
              <a:rPr lang="en-US" altLang="ko-KR" sz="2000" dirty="0"/>
              <a:t>, </a:t>
            </a:r>
            <a:r>
              <a:rPr lang="ko-KR" altLang="en-US" sz="2000" dirty="0"/>
              <a:t>디스크 관리에서 </a:t>
            </a:r>
            <a:r>
              <a:rPr lang="en-US" altLang="ko-KR" sz="2000" dirty="0"/>
              <a:t>0</a:t>
            </a:r>
            <a:r>
              <a:rPr lang="ko-KR" altLang="en-US" sz="2000" dirty="0"/>
              <a:t>부터 시작하는 번호로 관리</a:t>
            </a:r>
            <a:endParaRPr lang="en-US" altLang="ko-KR" sz="2000" dirty="0"/>
          </a:p>
          <a:p>
            <a:r>
              <a:rPr lang="ko-KR" altLang="en-US" sz="2400" dirty="0"/>
              <a:t>논리적 디스크</a:t>
            </a:r>
            <a:endParaRPr lang="en-US" altLang="ko-KR" sz="2400" dirty="0"/>
          </a:p>
          <a:p>
            <a:pPr lvl="1"/>
            <a:r>
              <a:rPr lang="ko-KR" altLang="en-US" sz="2000" dirty="0"/>
              <a:t>물리적 디스크를 파티션으로 분할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C:</a:t>
            </a:r>
            <a:r>
              <a:rPr lang="ko-KR" altLang="en-US" sz="2000" dirty="0"/>
              <a:t>와 같은 이름으로 관리</a:t>
            </a:r>
            <a:endParaRPr lang="en-US" altLang="ko-KR" sz="2000" dirty="0"/>
          </a:p>
          <a:p>
            <a:pPr lvl="2"/>
            <a:r>
              <a:rPr lang="en-US" altLang="ko-KR" sz="1800" dirty="0"/>
              <a:t>OS</a:t>
            </a:r>
            <a:r>
              <a:rPr lang="ko-KR" altLang="en-US" sz="1800" dirty="0"/>
              <a:t>가 디스크의 공간을 인식할 수 있게 하기위해</a:t>
            </a:r>
            <a:endParaRPr lang="en-US" altLang="ko-KR" sz="1800" dirty="0"/>
          </a:p>
          <a:p>
            <a:pPr lvl="2"/>
            <a:r>
              <a:rPr lang="ko-KR" altLang="en-US" sz="1800" dirty="0"/>
              <a:t>효율적인 관리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디스크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A18681-F2A4-4A4C-AD2F-167AA9BF8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908966"/>
            <a:ext cx="69627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5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디스크의 완전한 복사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Dump :</a:t>
            </a:r>
            <a:r>
              <a:rPr lang="ko-KR" altLang="en-US" dirty="0"/>
              <a:t> 파티션 구조까지 완전히 복사</a:t>
            </a:r>
            <a:endParaRPr lang="en-US" altLang="ko-KR" dirty="0"/>
          </a:p>
          <a:p>
            <a:pPr lvl="1"/>
            <a:r>
              <a:rPr lang="ko-KR" altLang="en-US" dirty="0"/>
              <a:t>디스크 정보 확인 후 진행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디스크 백업 및 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AD4980-BE4B-4AF3-A297-2D3791FBA567}"/>
              </a:ext>
            </a:extLst>
          </p:cNvPr>
          <p:cNvSpPr/>
          <p:nvPr/>
        </p:nvSpPr>
        <p:spPr>
          <a:xfrm>
            <a:off x="1079612" y="2564904"/>
            <a:ext cx="6984776" cy="304792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#</a:t>
            </a:r>
            <a:r>
              <a:rPr lang="en-US" altLang="ko-KR" sz="1400" dirty="0" err="1">
                <a:latin typeface="Consolas" panose="020B0609020204030204" pitchFamily="49" charset="0"/>
              </a:rPr>
              <a:t>fdisk</a:t>
            </a:r>
            <a:r>
              <a:rPr lang="en-US" altLang="ko-KR" sz="1400" dirty="0">
                <a:latin typeface="Consolas" panose="020B0609020204030204" pitchFamily="49" charset="0"/>
              </a:rPr>
              <a:t> -l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4E9B94-5A13-4DB7-9431-83F0B4AA3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140968"/>
            <a:ext cx="7366818" cy="20882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8090F5-31CC-4631-8A65-3EDE97D6F348}"/>
              </a:ext>
            </a:extLst>
          </p:cNvPr>
          <p:cNvSpPr/>
          <p:nvPr/>
        </p:nvSpPr>
        <p:spPr>
          <a:xfrm>
            <a:off x="1187624" y="4365104"/>
            <a:ext cx="1080120" cy="8640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600" b="0" i="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8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디스크의 완전한 복사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dd </a:t>
            </a:r>
            <a:r>
              <a:rPr lang="ko-KR" altLang="en-US" dirty="0"/>
              <a:t>명령어를 통하여 디스크 완전 복사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이 경우</a:t>
            </a:r>
            <a:r>
              <a:rPr lang="en-US" altLang="ko-KR" dirty="0"/>
              <a:t>, /dev/</a:t>
            </a:r>
            <a:r>
              <a:rPr lang="en-US" altLang="ko-KR" dirty="0" err="1"/>
              <a:t>sda</a:t>
            </a:r>
            <a:r>
              <a:rPr lang="en-US" altLang="ko-KR" dirty="0"/>
              <a:t> </a:t>
            </a:r>
            <a:r>
              <a:rPr lang="ko-KR" altLang="en-US" dirty="0"/>
              <a:t>디스크의 모든 정보가 </a:t>
            </a:r>
            <a:r>
              <a:rPr lang="en-US" altLang="ko-KR" dirty="0"/>
              <a:t>/dev/</a:t>
            </a:r>
            <a:r>
              <a:rPr lang="en-US" altLang="ko-KR" dirty="0" err="1"/>
              <a:t>sdb</a:t>
            </a:r>
            <a:r>
              <a:rPr lang="en-US" altLang="ko-KR" dirty="0"/>
              <a:t> </a:t>
            </a:r>
            <a:r>
              <a:rPr lang="ko-KR" altLang="en-US" dirty="0"/>
              <a:t>디스크로 복사됨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디스크 백업 및 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AD4980-BE4B-4AF3-A297-2D3791FBA567}"/>
              </a:ext>
            </a:extLst>
          </p:cNvPr>
          <p:cNvSpPr/>
          <p:nvPr/>
        </p:nvSpPr>
        <p:spPr>
          <a:xfrm>
            <a:off x="1152160" y="2187993"/>
            <a:ext cx="6984776" cy="520816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#dd</a:t>
            </a:r>
            <a:r>
              <a:rPr lang="ko-KR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if=</a:t>
            </a:r>
            <a:r>
              <a:rPr lang="ko-KR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원본 디스크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of=</a:t>
            </a:r>
            <a:r>
              <a:rPr lang="ko-KR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옮길 디스크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bs=</a:t>
            </a:r>
            <a:r>
              <a:rPr lang="ko-KR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속도</a:t>
            </a:r>
            <a:endParaRPr lang="en-US" altLang="ko-KR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#</a:t>
            </a:r>
            <a:r>
              <a:rPr lang="en-US" altLang="ko-KR" sz="1400" dirty="0">
                <a:latin typeface="Consolas" panose="020B0609020204030204" pitchFamily="49" charset="0"/>
              </a:rPr>
              <a:t>dd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if=/dev/</a:t>
            </a:r>
            <a:r>
              <a:rPr lang="en-US" altLang="ko-KR" sz="1400" dirty="0" err="1">
                <a:latin typeface="Consolas" panose="020B0609020204030204" pitchFamily="49" charset="0"/>
              </a:rPr>
              <a:t>sda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of=/dev/</a:t>
            </a:r>
            <a:r>
              <a:rPr lang="en-US" altLang="ko-KR" sz="1400" dirty="0" err="1">
                <a:latin typeface="Consolas" panose="020B0609020204030204" pitchFamily="49" charset="0"/>
              </a:rPr>
              <a:t>sdb</a:t>
            </a:r>
            <a:r>
              <a:rPr lang="en-US" altLang="ko-KR" sz="1400" dirty="0">
                <a:latin typeface="Consolas" panose="020B0609020204030204" pitchFamily="49" charset="0"/>
              </a:rPr>
              <a:t> bs=1024M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654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28575" cap="flat" cmpd="sng" algn="ctr">
          <a:noFill/>
          <a:prstDash val="solid"/>
          <a:round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600" b="0" i="0" u="none" strike="noStrike" cap="none" normalizeH="0" baseline="0" dirty="0" smtClean="0">
            <a:ln>
              <a:noFill/>
            </a:ln>
            <a:latin typeface="Consolas" panose="020B0609020204030204" pitchFamily="49" charset="0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10898</TotalTime>
  <Words>715</Words>
  <Application>Microsoft Office PowerPoint</Application>
  <PresentationFormat>화면 슬라이드 쇼(4:3)</PresentationFormat>
  <Paragraphs>143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HY헤드라인M</vt:lpstr>
      <vt:lpstr>굴림</vt:lpstr>
      <vt:lpstr>맑은 고딕</vt:lpstr>
      <vt:lpstr>Arial</vt:lpstr>
      <vt:lpstr>Consolas</vt:lpstr>
      <vt:lpstr>Times New Roman</vt:lpstr>
      <vt:lpstr>Wingdings</vt:lpstr>
      <vt:lpstr>Default Theme</vt:lpstr>
      <vt:lpstr>논문 작성현황 &amp; 기타</vt:lpstr>
      <vt:lpstr>논문 작성현황</vt:lpstr>
      <vt:lpstr>논문 작성현황</vt:lpstr>
      <vt:lpstr>관련 면담</vt:lpstr>
      <vt:lpstr>학술대회 정보</vt:lpstr>
      <vt:lpstr>기타 진행사항</vt:lpstr>
      <vt:lpstr>디스크 관리</vt:lpstr>
      <vt:lpstr>디스크 백업 및 관리</vt:lpstr>
      <vt:lpstr>디스크 백업 및 관리</vt:lpstr>
      <vt:lpstr>디스크 관리</vt:lpstr>
      <vt:lpstr>디스크 관리</vt:lpstr>
      <vt:lpstr>디스크 관리</vt:lpstr>
      <vt:lpstr>디스크 관리</vt:lpstr>
      <vt:lpstr>디스크 관리</vt:lpstr>
      <vt:lpstr>디스크 관리</vt:lpstr>
      <vt:lpstr>디스크 백업, 복구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583</cp:revision>
  <cp:lastPrinted>2019-03-04T08:10:12Z</cp:lastPrinted>
  <dcterms:created xsi:type="dcterms:W3CDTF">2013-09-09T21:16:08Z</dcterms:created>
  <dcterms:modified xsi:type="dcterms:W3CDTF">2019-04-07T19:51:26Z</dcterms:modified>
</cp:coreProperties>
</file>