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449" r:id="rId3"/>
    <p:sldId id="445" r:id="rId4"/>
    <p:sldId id="440" r:id="rId5"/>
    <p:sldId id="446" r:id="rId6"/>
    <p:sldId id="447" r:id="rId7"/>
    <p:sldId id="448" r:id="rId8"/>
    <p:sldId id="460" r:id="rId9"/>
    <p:sldId id="461" r:id="rId10"/>
    <p:sldId id="462" r:id="rId11"/>
    <p:sldId id="451" r:id="rId12"/>
    <p:sldId id="453" r:id="rId13"/>
    <p:sldId id="454" r:id="rId14"/>
    <p:sldId id="452" r:id="rId15"/>
    <p:sldId id="455" r:id="rId16"/>
    <p:sldId id="456" r:id="rId17"/>
    <p:sldId id="457" r:id="rId18"/>
    <p:sldId id="458" r:id="rId19"/>
    <p:sldId id="459" r:id="rId20"/>
    <p:sldId id="450" r:id="rId21"/>
    <p:sldId id="393" r:id="rId22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7512"/>
    <a:srgbClr val="584280"/>
    <a:srgbClr val="4B9EC6"/>
    <a:srgbClr val="FFE5E5"/>
    <a:srgbClr val="FFFFCC"/>
    <a:srgbClr val="B49F64"/>
    <a:srgbClr val="99CCFF"/>
    <a:srgbClr val="FF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377" autoAdjust="0"/>
  </p:normalViewPr>
  <p:slideViewPr>
    <p:cSldViewPr>
      <p:cViewPr varScale="1">
        <p:scale>
          <a:sx n="77" d="100"/>
          <a:sy n="77" d="100"/>
        </p:scale>
        <p:origin x="90" y="2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7" y="4713879"/>
            <a:ext cx="5431138" cy="4466026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0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6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ngpd007.tistory.com/235" TargetMode="External"/><Relationship Id="rId2" Type="http://schemas.openxmlformats.org/officeDocument/2006/relationships/hyperlink" Target="https://kit2013.tistory.com/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leemax79&amp;logNo=20063134720&amp;proxyReferer=https://www.google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융합과제</a:t>
            </a:r>
            <a:r>
              <a:rPr lang="en-US" altLang="ko-KR" dirty="0"/>
              <a:t> </a:t>
            </a:r>
            <a:r>
              <a:rPr lang="ko-KR" altLang="en-US" dirty="0"/>
              <a:t>진행 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19.04.29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별도의 알고리즘 프로그램 작성 필요</a:t>
            </a:r>
            <a:endParaRPr lang="en-US" altLang="ko-KR" dirty="0"/>
          </a:p>
          <a:p>
            <a:pPr lvl="1"/>
            <a:r>
              <a:rPr lang="en-US" altLang="ko-KR" dirty="0"/>
              <a:t>A1c </a:t>
            </a:r>
            <a:r>
              <a:rPr lang="ko-KR" altLang="en-US" dirty="0"/>
              <a:t>별 혈당 변화 정보</a:t>
            </a:r>
            <a:endParaRPr lang="en-US" altLang="ko-KR" dirty="0"/>
          </a:p>
          <a:p>
            <a:pPr lvl="1"/>
            <a:r>
              <a:rPr lang="en-US" altLang="ko-KR" dirty="0"/>
              <a:t>DM </a:t>
            </a:r>
            <a:r>
              <a:rPr lang="ko-KR" altLang="en-US" dirty="0"/>
              <a:t>별 혈당 변화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정보들을 통해 데이터를 보고서 식사유무를 판별하는 별도 프로그램 작성 필요</a:t>
            </a:r>
            <a:br>
              <a:rPr lang="en-US" altLang="ko-KR" dirty="0"/>
            </a:br>
            <a:r>
              <a:rPr lang="ko-KR" altLang="en-US" dirty="0"/>
              <a:t>→ 기계학습 </a:t>
            </a:r>
            <a:r>
              <a:rPr lang="en-US" altLang="ko-KR" dirty="0"/>
              <a:t>x, </a:t>
            </a:r>
            <a:r>
              <a:rPr lang="ko-KR" altLang="en-US" dirty="0"/>
              <a:t>연출을 위한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으로 작성 진행 중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변경 </a:t>
            </a:r>
            <a:r>
              <a:rPr lang="en-US" altLang="ko-KR" dirty="0"/>
              <a:t>– Case 2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1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물리적 디스크</a:t>
            </a:r>
            <a:endParaRPr lang="en-US" altLang="ko-KR" sz="2400" dirty="0"/>
          </a:p>
          <a:p>
            <a:pPr lvl="1"/>
            <a:r>
              <a:rPr lang="ko-KR" altLang="en-US" sz="2000" dirty="0"/>
              <a:t>컴퓨터에 부착된 </a:t>
            </a:r>
            <a:r>
              <a:rPr lang="en-US" altLang="ko-KR" sz="2000" dirty="0"/>
              <a:t>HDD, CD-ROM </a:t>
            </a:r>
            <a:r>
              <a:rPr lang="ko-KR" altLang="en-US" sz="2000" dirty="0"/>
              <a:t>같은 드라이브 장치</a:t>
            </a:r>
            <a:r>
              <a:rPr lang="en-US" altLang="ko-KR" sz="2000" dirty="0"/>
              <a:t>, </a:t>
            </a:r>
            <a:r>
              <a:rPr lang="ko-KR" altLang="en-US" sz="2000" dirty="0"/>
              <a:t>디스크 관리에서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시작하는 번호로 관리</a:t>
            </a:r>
            <a:endParaRPr lang="en-US" altLang="ko-KR" sz="2000" dirty="0"/>
          </a:p>
          <a:p>
            <a:r>
              <a:rPr lang="ko-KR" altLang="en-US" sz="2400" dirty="0"/>
              <a:t>논리적 디스크</a:t>
            </a:r>
            <a:endParaRPr lang="en-US" altLang="ko-KR" sz="2400" dirty="0"/>
          </a:p>
          <a:p>
            <a:pPr lvl="1"/>
            <a:r>
              <a:rPr lang="ko-KR" altLang="en-US" sz="2000" dirty="0"/>
              <a:t>물리적 디스크를 파티션으로 분할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C:</a:t>
            </a:r>
            <a:r>
              <a:rPr lang="ko-KR" altLang="en-US" sz="2000" dirty="0"/>
              <a:t>와 같은 이름으로 관리</a:t>
            </a:r>
            <a:endParaRPr lang="en-US" altLang="ko-KR" sz="2000" dirty="0"/>
          </a:p>
          <a:p>
            <a:pPr lvl="2"/>
            <a:r>
              <a:rPr lang="en-US" altLang="ko-KR" sz="1800" dirty="0"/>
              <a:t>OS</a:t>
            </a:r>
            <a:r>
              <a:rPr lang="ko-KR" altLang="en-US" sz="1800" dirty="0"/>
              <a:t>가 디스크의 공간을 인식할 수 있게 하기위해</a:t>
            </a:r>
            <a:endParaRPr lang="en-US" altLang="ko-KR" sz="1800" dirty="0"/>
          </a:p>
          <a:p>
            <a:pPr lvl="2"/>
            <a:r>
              <a:rPr lang="ko-KR" altLang="en-US" sz="1800" dirty="0"/>
              <a:t>효율적인 관리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18681-F2A4-4A4C-AD2F-167AA9BF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908966"/>
            <a:ext cx="6962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디스크의 완전한 복사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Dump :</a:t>
            </a:r>
            <a:r>
              <a:rPr lang="ko-KR" altLang="en-US" dirty="0"/>
              <a:t> 파티션 구조까지 완전히 복사</a:t>
            </a:r>
            <a:endParaRPr lang="en-US" altLang="ko-KR" dirty="0"/>
          </a:p>
          <a:p>
            <a:pPr lvl="1"/>
            <a:r>
              <a:rPr lang="ko-KR" altLang="en-US" dirty="0"/>
              <a:t>디스크 정보 확인 후 진행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백업 및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D4980-BE4B-4AF3-A297-2D3791FBA567}"/>
              </a:ext>
            </a:extLst>
          </p:cNvPr>
          <p:cNvSpPr/>
          <p:nvPr/>
        </p:nvSpPr>
        <p:spPr>
          <a:xfrm>
            <a:off x="1079612" y="2564904"/>
            <a:ext cx="6984776" cy="304792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fdisk</a:t>
            </a:r>
            <a:r>
              <a:rPr lang="en-US" altLang="ko-KR" sz="1400" dirty="0">
                <a:latin typeface="Consolas" panose="020B0609020204030204" pitchFamily="49" charset="0"/>
              </a:rPr>
              <a:t> -l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4E9B94-5A13-4DB7-9431-83F0B4AA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140968"/>
            <a:ext cx="7366818" cy="2088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8090F5-31CC-4631-8A65-3EDE97D6F348}"/>
              </a:ext>
            </a:extLst>
          </p:cNvPr>
          <p:cNvSpPr/>
          <p:nvPr/>
        </p:nvSpPr>
        <p:spPr>
          <a:xfrm>
            <a:off x="1187624" y="4365104"/>
            <a:ext cx="1080120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8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디스크의 완전한 복사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dd </a:t>
            </a:r>
            <a:r>
              <a:rPr lang="ko-KR" altLang="en-US" dirty="0"/>
              <a:t>명령어를 통하여 디스크 완전 복사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 경우</a:t>
            </a:r>
            <a:r>
              <a:rPr lang="en-US" altLang="ko-KR" dirty="0"/>
              <a:t>, /dev/</a:t>
            </a:r>
            <a:r>
              <a:rPr lang="en-US" altLang="ko-KR" dirty="0" err="1"/>
              <a:t>sda</a:t>
            </a:r>
            <a:r>
              <a:rPr lang="en-US" altLang="ko-KR" dirty="0"/>
              <a:t> </a:t>
            </a:r>
            <a:r>
              <a:rPr lang="ko-KR" altLang="en-US" dirty="0"/>
              <a:t>디스크의 모든 정보가 </a:t>
            </a:r>
            <a:r>
              <a:rPr lang="en-US" altLang="ko-KR" dirty="0"/>
              <a:t>/dev/</a:t>
            </a:r>
            <a:r>
              <a:rPr lang="en-US" altLang="ko-KR" dirty="0" err="1"/>
              <a:t>sdb</a:t>
            </a:r>
            <a:r>
              <a:rPr lang="en-US" altLang="ko-KR" dirty="0"/>
              <a:t> </a:t>
            </a:r>
            <a:r>
              <a:rPr lang="ko-KR" altLang="en-US" dirty="0"/>
              <a:t>디스크로 복사됨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백업 및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D4980-BE4B-4AF3-A297-2D3791FBA567}"/>
              </a:ext>
            </a:extLst>
          </p:cNvPr>
          <p:cNvSpPr/>
          <p:nvPr/>
        </p:nvSpPr>
        <p:spPr>
          <a:xfrm>
            <a:off x="1152160" y="2187993"/>
            <a:ext cx="6984776" cy="520816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#dd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if=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원본 디스크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of=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옮길 디스크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bs=</a:t>
            </a:r>
            <a:r>
              <a:rPr lang="ko-KR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속도</a:t>
            </a:r>
            <a:endParaRPr lang="en-US" altLang="ko-K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lang="en-US" altLang="ko-KR" sz="1400" dirty="0">
                <a:latin typeface="Consolas" panose="020B0609020204030204" pitchFamily="49" charset="0"/>
              </a:rPr>
              <a:t>dd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if=/dev/</a:t>
            </a:r>
            <a:r>
              <a:rPr lang="en-US" altLang="ko-KR" sz="1400" dirty="0" err="1">
                <a:latin typeface="Consolas" panose="020B0609020204030204" pitchFamily="49" charset="0"/>
              </a:rPr>
              <a:t>sda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of=/dev/</a:t>
            </a:r>
            <a:r>
              <a:rPr lang="en-US" altLang="ko-KR" sz="1400" dirty="0" err="1">
                <a:latin typeface="Consolas" panose="020B0609020204030204" pitchFamily="49" charset="0"/>
              </a:rPr>
              <a:t>sdb</a:t>
            </a:r>
            <a:r>
              <a:rPr lang="en-US" altLang="ko-KR" sz="1400" dirty="0">
                <a:latin typeface="Consolas" panose="020B0609020204030204" pitchFamily="49" charset="0"/>
              </a:rPr>
              <a:t> bs=1024M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논리적인 단위의 종류</a:t>
            </a:r>
            <a:endParaRPr lang="en-US" altLang="ko-KR" sz="2400" dirty="0"/>
          </a:p>
          <a:p>
            <a:pPr lvl="1"/>
            <a:r>
              <a:rPr lang="en-US" altLang="ko-KR" dirty="0"/>
              <a:t>BR (</a:t>
            </a:r>
            <a:r>
              <a:rPr lang="en-US" altLang="ko-KR" dirty="0" err="1"/>
              <a:t>BootRecord</a:t>
            </a:r>
            <a:r>
              <a:rPr lang="en-US" altLang="ko-KR" dirty="0"/>
              <a:t>) : </a:t>
            </a:r>
            <a:r>
              <a:rPr lang="ko-KR" altLang="en-US" dirty="0"/>
              <a:t>부트와 관련된 내용 저장</a:t>
            </a:r>
            <a:endParaRPr lang="en-US" altLang="ko-KR" dirty="0"/>
          </a:p>
          <a:p>
            <a:pPr lvl="1"/>
            <a:r>
              <a:rPr lang="en-US" altLang="ko-KR" dirty="0"/>
              <a:t>MBR (Master </a:t>
            </a:r>
            <a:r>
              <a:rPr lang="en-US" altLang="ko-KR" dirty="0" err="1"/>
              <a:t>BootRecode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디스크의 주요 정보를 저장하며</a:t>
            </a:r>
            <a:r>
              <a:rPr lang="en-US" altLang="ko-KR" dirty="0"/>
              <a:t>, </a:t>
            </a:r>
            <a:r>
              <a:rPr lang="ko-KR" altLang="en-US" dirty="0"/>
              <a:t>파티션 정보나 </a:t>
            </a:r>
            <a:r>
              <a:rPr lang="en-US" altLang="ko-KR" dirty="0"/>
              <a:t>BIOS</a:t>
            </a:r>
            <a:r>
              <a:rPr lang="ko-KR" altLang="en-US" dirty="0"/>
              <a:t>가 </a:t>
            </a:r>
            <a:r>
              <a:rPr lang="en-US" altLang="ko-KR" dirty="0"/>
              <a:t>OS</a:t>
            </a:r>
            <a:r>
              <a:rPr lang="ko-KR" altLang="en-US" dirty="0"/>
              <a:t>를 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err="1"/>
              <a:t>부트로더를</a:t>
            </a:r>
            <a:r>
              <a:rPr lang="ko-KR" altLang="en-US" dirty="0"/>
              <a:t> 지정하는 공간이기도 함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번 섹터에 위치</a:t>
            </a:r>
            <a:endParaRPr lang="en-US" altLang="ko-KR" dirty="0"/>
          </a:p>
          <a:p>
            <a:pPr lvl="1"/>
            <a:r>
              <a:rPr lang="en-US" altLang="ko-KR" dirty="0"/>
              <a:t>GPT (GUID </a:t>
            </a:r>
            <a:r>
              <a:rPr lang="en-US" altLang="ko-KR" dirty="0" err="1"/>
              <a:t>Patition</a:t>
            </a:r>
            <a:r>
              <a:rPr lang="en-US" altLang="ko-KR" dirty="0"/>
              <a:t> Table)</a:t>
            </a:r>
          </a:p>
          <a:p>
            <a:pPr lvl="2"/>
            <a:r>
              <a:rPr lang="en-US" altLang="ko-KR" dirty="0"/>
              <a:t>64bit </a:t>
            </a:r>
            <a:r>
              <a:rPr lang="ko-KR" altLang="en-US" dirty="0"/>
              <a:t>윈도우 시스템에서 사용 됨</a:t>
            </a:r>
            <a:r>
              <a:rPr lang="en-US" altLang="ko-KR" dirty="0"/>
              <a:t>. 32bit</a:t>
            </a:r>
            <a:r>
              <a:rPr lang="ko-KR" altLang="en-US" dirty="0"/>
              <a:t>는 불가</a:t>
            </a:r>
            <a:endParaRPr lang="en-US" altLang="ko-KR" dirty="0"/>
          </a:p>
          <a:p>
            <a:pPr lvl="2"/>
            <a:r>
              <a:rPr lang="en-US" altLang="ko-KR" dirty="0"/>
              <a:t>MBR</a:t>
            </a:r>
            <a:r>
              <a:rPr lang="ko-KR" altLang="en-US" dirty="0"/>
              <a:t>과 달리 </a:t>
            </a:r>
            <a:r>
              <a:rPr lang="en-US" altLang="ko-KR" dirty="0"/>
              <a:t>128</a:t>
            </a:r>
            <a:r>
              <a:rPr lang="ko-KR" altLang="en-US" dirty="0"/>
              <a:t>개 파티션까지 만들기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1026" name="Picture 2" descr="https://t1.daumcdn.net/cfile/tistory/2721543D57431C0828">
            <a:extLst>
              <a:ext uri="{FF2B5EF4-FFF2-40B4-BE49-F238E27FC236}">
                <a16:creationId xmlns:a16="http://schemas.microsoft.com/office/drawing/2014/main" id="{3456F1E3-BDD1-40F0-9F15-D68245D8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41168"/>
            <a:ext cx="52387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3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볼륨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동적 디스크에서 사용하는 논리적인 단위</a:t>
            </a:r>
            <a:endParaRPr lang="en-US" altLang="ko-KR" sz="2000" dirty="0"/>
          </a:p>
          <a:p>
            <a:pPr lvl="1"/>
            <a:r>
              <a:rPr lang="ko-KR" altLang="en-US" sz="2000" dirty="0"/>
              <a:t>우분투에서 </a:t>
            </a:r>
            <a:r>
              <a:rPr lang="en-US" altLang="ko-KR" sz="2000" dirty="0"/>
              <a:t>LVM, VG</a:t>
            </a:r>
            <a:r>
              <a:rPr lang="ko-KR" altLang="en-US" sz="2000" dirty="0"/>
              <a:t>가 많이 사용 된다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LVM (Logical Volume Manager)</a:t>
            </a:r>
          </a:p>
          <a:p>
            <a:pPr lvl="1"/>
            <a:r>
              <a:rPr lang="ko-KR" altLang="en-US" sz="2000" dirty="0"/>
              <a:t>기존 방식 </a:t>
            </a:r>
            <a:r>
              <a:rPr lang="en-US" altLang="ko-KR" sz="2000" dirty="0"/>
              <a:t>: FS</a:t>
            </a:r>
            <a:r>
              <a:rPr lang="ko-KR" altLang="en-US" sz="2000" dirty="0"/>
              <a:t>가 블록장치에 직접 접근해서 </a:t>
            </a:r>
            <a:r>
              <a:rPr lang="en-US" altLang="ko-KR" sz="2000" dirty="0"/>
              <a:t>Read, Write </a:t>
            </a:r>
            <a:r>
              <a:rPr lang="ko-KR" altLang="en-US" sz="2000" dirty="0"/>
              <a:t>수행</a:t>
            </a:r>
            <a:endParaRPr lang="en-US" altLang="ko-KR" sz="2000" dirty="0"/>
          </a:p>
          <a:p>
            <a:pPr lvl="1"/>
            <a:r>
              <a:rPr lang="en-US" altLang="ko-KR" sz="2000" dirty="0"/>
              <a:t>LVM </a:t>
            </a:r>
            <a:r>
              <a:rPr lang="ko-KR" altLang="en-US" sz="2000" dirty="0"/>
              <a:t>방식 </a:t>
            </a:r>
            <a:r>
              <a:rPr lang="en-US" altLang="ko-KR" sz="2000" dirty="0"/>
              <a:t>: LVM</a:t>
            </a:r>
            <a:r>
              <a:rPr lang="ko-KR" altLang="en-US" sz="2000" dirty="0"/>
              <a:t>이 만든 가상의 블록장치에 </a:t>
            </a:r>
            <a:r>
              <a:rPr lang="en-US" altLang="ko-KR" sz="2000" dirty="0"/>
              <a:t>Read, Write </a:t>
            </a:r>
            <a:r>
              <a:rPr lang="ko-KR" altLang="en-US" sz="2000" dirty="0"/>
              <a:t>수행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현재 </a:t>
            </a:r>
            <a:r>
              <a:rPr lang="en-US" altLang="ko-KR" sz="2000" dirty="0"/>
              <a:t>LVM1, LVM2</a:t>
            </a:r>
            <a:r>
              <a:rPr lang="ko-KR" altLang="en-US" sz="2000" dirty="0"/>
              <a:t>가 있음을 확인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우분투에서는 </a:t>
            </a:r>
            <a:r>
              <a:rPr lang="en-US" altLang="ko-KR" sz="2400" dirty="0"/>
              <a:t>LVM</a:t>
            </a:r>
            <a:r>
              <a:rPr lang="ko-KR" altLang="en-US" sz="2400" dirty="0"/>
              <a:t>을 사용하기 때문에 </a:t>
            </a:r>
            <a:r>
              <a:rPr lang="ko-KR" altLang="en-US" sz="2400" dirty="0" err="1"/>
              <a:t>알아두고가면</a:t>
            </a:r>
            <a:r>
              <a:rPr lang="ko-KR" altLang="en-US" sz="2400" dirty="0"/>
              <a:t> 좋을 것 같아 소개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</p:spTree>
    <p:extLst>
      <p:ext uri="{BB962C8B-B14F-4D97-AF65-F5344CB8AC3E}">
        <p14:creationId xmlns:p14="http://schemas.microsoft.com/office/powerpoint/2010/main" val="325330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PV (Physical Volume)</a:t>
            </a:r>
          </a:p>
          <a:p>
            <a:pPr lvl="1"/>
            <a:r>
              <a:rPr lang="en-US" altLang="ko-KR" sz="2000" dirty="0"/>
              <a:t>LVM</a:t>
            </a:r>
            <a:r>
              <a:rPr lang="ko-KR" altLang="en-US" sz="2000" dirty="0"/>
              <a:t>에서 디스크를 사용하기 위해 파티션을 변환한 것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여러개의</a:t>
            </a:r>
            <a:r>
              <a:rPr lang="ko-KR" altLang="en-US" sz="2000" dirty="0"/>
              <a:t> </a:t>
            </a:r>
            <a:r>
              <a:rPr lang="en-US" altLang="ko-KR" sz="2000" dirty="0"/>
              <a:t>PE(Physical Extent)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구성되어있다</a:t>
            </a:r>
            <a:endParaRPr lang="en-US" altLang="ko-KR" sz="2000" dirty="0"/>
          </a:p>
          <a:p>
            <a:pPr lvl="1"/>
            <a:r>
              <a:rPr lang="en-US" altLang="ko-KR" sz="2000" dirty="0"/>
              <a:t>PE</a:t>
            </a:r>
            <a:r>
              <a:rPr lang="ko-KR" altLang="en-US" sz="2000" dirty="0"/>
              <a:t>는 </a:t>
            </a:r>
            <a:r>
              <a:rPr lang="en-US" altLang="ko-KR" sz="2000" dirty="0"/>
              <a:t>PV</a:t>
            </a:r>
            <a:r>
              <a:rPr lang="ko-KR" altLang="en-US" sz="2000" dirty="0"/>
              <a:t>를 구성하는 일정 크기의 블록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VG (Volume Group)</a:t>
            </a:r>
          </a:p>
          <a:p>
            <a:pPr lvl="1"/>
            <a:r>
              <a:rPr lang="en-US" altLang="ko-KR" sz="2000" dirty="0"/>
              <a:t>PV</a:t>
            </a:r>
            <a:r>
              <a:rPr lang="ko-KR" altLang="en-US" sz="2000" dirty="0"/>
              <a:t>들의 집합</a:t>
            </a:r>
            <a:r>
              <a:rPr lang="en-US" altLang="ko-KR" sz="2000" dirty="0"/>
              <a:t>. LV</a:t>
            </a:r>
            <a:r>
              <a:rPr lang="ko-KR" altLang="en-US" sz="2000" dirty="0"/>
              <a:t>를 할당할 수 있는 공간</a:t>
            </a:r>
            <a:endParaRPr lang="en-US" altLang="ko-KR" sz="2000" dirty="0"/>
          </a:p>
          <a:p>
            <a:pPr lvl="1"/>
            <a:r>
              <a:rPr lang="en-US" altLang="ko-KR" sz="2000" dirty="0"/>
              <a:t>VG </a:t>
            </a:r>
            <a:r>
              <a:rPr lang="ko-KR" altLang="en-US" sz="2000" dirty="0"/>
              <a:t>내에서 원하는 대로 공간을 쪼개 </a:t>
            </a:r>
            <a:r>
              <a:rPr lang="en-US" altLang="ko-KR" sz="2000" dirty="0"/>
              <a:t>LV </a:t>
            </a:r>
            <a:r>
              <a:rPr lang="ko-KR" altLang="en-US" sz="2000" dirty="0"/>
              <a:t>구성 가능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2050" name="Picture 2" descr="https://t1.daumcdn.net/cfile/tistory/241D5F4154B78E5E21">
            <a:extLst>
              <a:ext uri="{FF2B5EF4-FFF2-40B4-BE49-F238E27FC236}">
                <a16:creationId xmlns:a16="http://schemas.microsoft.com/office/drawing/2014/main" id="{B91889A2-AF69-4944-8952-83A5CBBB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5137944" cy="97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1.daumcdn.net/cfile/tistory/2710804154B78E5E30">
            <a:extLst>
              <a:ext uri="{FF2B5EF4-FFF2-40B4-BE49-F238E27FC236}">
                <a16:creationId xmlns:a16="http://schemas.microsoft.com/office/drawing/2014/main" id="{4989096C-F486-44B4-B518-0180B8B4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69160"/>
            <a:ext cx="5660152" cy="16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8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LV (Logical Volume)</a:t>
            </a:r>
          </a:p>
          <a:p>
            <a:pPr lvl="1"/>
            <a:r>
              <a:rPr lang="ko-KR" altLang="en-US" sz="2000" dirty="0"/>
              <a:t>직접 다루는 논리적인 저장장소</a:t>
            </a:r>
            <a:r>
              <a:rPr lang="en-US" altLang="ko-KR" sz="2000" dirty="0"/>
              <a:t>. LE</a:t>
            </a:r>
            <a:r>
              <a:rPr lang="ko-KR" altLang="en-US" sz="2000" dirty="0"/>
              <a:t>로 구성되고 이 </a:t>
            </a:r>
            <a:r>
              <a:rPr lang="en-US" altLang="ko-KR" sz="2000" dirty="0"/>
              <a:t>LE</a:t>
            </a:r>
            <a:r>
              <a:rPr lang="ko-KR" altLang="en-US" sz="2000" dirty="0"/>
              <a:t>는 </a:t>
            </a:r>
            <a:r>
              <a:rPr lang="en-US" altLang="ko-KR" sz="2000" dirty="0"/>
              <a:t>PE</a:t>
            </a:r>
            <a:r>
              <a:rPr lang="ko-KR" altLang="en-US" sz="2000" dirty="0" err="1"/>
              <a:t>들이랑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맵핑하면서</a:t>
            </a:r>
            <a:r>
              <a:rPr lang="ko-KR" altLang="en-US" sz="2000" dirty="0"/>
              <a:t> 존재함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PE </a:t>
            </a:r>
            <a:r>
              <a:rPr lang="ko-KR" altLang="en-US" sz="2000" dirty="0"/>
              <a:t>크기 </a:t>
            </a:r>
            <a:r>
              <a:rPr lang="en-US" altLang="ko-KR" sz="2000" dirty="0"/>
              <a:t>= LE </a:t>
            </a:r>
            <a:r>
              <a:rPr lang="ko-KR" altLang="en-US" sz="2000" dirty="0"/>
              <a:t>크기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pic>
        <p:nvPicPr>
          <p:cNvPr id="6146" name="Picture 2" descr="https://t1.daumcdn.net/cfile/tistory/22308C4154B78E5E0C">
            <a:extLst>
              <a:ext uri="{FF2B5EF4-FFF2-40B4-BE49-F238E27FC236}">
                <a16:creationId xmlns:a16="http://schemas.microsoft.com/office/drawing/2014/main" id="{F9C7431C-6CE4-412D-9BF9-7A23CFFB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2348880"/>
            <a:ext cx="4392488" cy="23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8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LVM</a:t>
            </a:r>
            <a:r>
              <a:rPr lang="ko-KR" altLang="en-US" sz="2400" dirty="0"/>
              <a:t>을 사용하기 위한 구조</a:t>
            </a:r>
            <a:endParaRPr lang="en-US" altLang="ko-KR" sz="2400" dirty="0"/>
          </a:p>
          <a:p>
            <a:pPr lvl="1"/>
            <a:r>
              <a:rPr lang="en-US" altLang="ko-KR" sz="2000" dirty="0"/>
              <a:t>LVM </a:t>
            </a:r>
            <a:r>
              <a:rPr lang="ko-KR" altLang="en-US" sz="2000" dirty="0"/>
              <a:t>타입으로 파티션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PV</a:t>
            </a:r>
            <a:r>
              <a:rPr lang="ko-KR" altLang="en-US" sz="2000" dirty="0"/>
              <a:t>로 디스크 초기화 </a:t>
            </a:r>
            <a:br>
              <a:rPr lang="en-US" altLang="ko-KR" sz="2000" dirty="0"/>
            </a:br>
            <a:r>
              <a:rPr lang="en-US" altLang="ko-KR" sz="2000" dirty="0"/>
              <a:t>	 = </a:t>
            </a:r>
            <a:r>
              <a:rPr lang="ko-KR" altLang="en-US" sz="2000" dirty="0"/>
              <a:t>물리 볼륨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PV</a:t>
            </a:r>
            <a:r>
              <a:rPr lang="ko-KR" altLang="en-US" sz="2000" dirty="0"/>
              <a:t>로 초기화 된 디스크를 </a:t>
            </a:r>
            <a:r>
              <a:rPr lang="en-US" altLang="ko-KR" sz="2000" dirty="0"/>
              <a:t>VG</a:t>
            </a:r>
            <a:r>
              <a:rPr lang="ko-KR" altLang="en-US" sz="2000" dirty="0"/>
              <a:t>로 통합 </a:t>
            </a:r>
            <a:br>
              <a:rPr lang="en-US" altLang="ko-KR" sz="2000" dirty="0"/>
            </a:br>
            <a:r>
              <a:rPr lang="en-US" altLang="ko-KR" sz="2000" dirty="0"/>
              <a:t>	 = LV</a:t>
            </a:r>
            <a:r>
              <a:rPr lang="ko-KR" altLang="en-US" sz="2000" dirty="0"/>
              <a:t>를 생성할 수 있는 디스크 공간의 </a:t>
            </a:r>
            <a:r>
              <a:rPr lang="en-US" altLang="ko-KR" sz="2000" dirty="0"/>
              <a:t>Pool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VG</a:t>
            </a:r>
            <a:r>
              <a:rPr lang="ko-KR" altLang="en-US" sz="2000" dirty="0"/>
              <a:t>는 </a:t>
            </a:r>
            <a:r>
              <a:rPr lang="en-US" altLang="ko-KR" sz="2000" dirty="0"/>
              <a:t>LE</a:t>
            </a:r>
            <a:r>
              <a:rPr lang="ko-KR" altLang="en-US" sz="2000" dirty="0"/>
              <a:t>들을 </a:t>
            </a:r>
            <a:r>
              <a:rPr lang="en-US" altLang="ko-KR" sz="2000" dirty="0"/>
              <a:t>PE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맵핑하며</a:t>
            </a:r>
            <a:r>
              <a:rPr lang="ko-KR" altLang="en-US" sz="2000" dirty="0"/>
              <a:t> </a:t>
            </a:r>
            <a:r>
              <a:rPr lang="en-US" altLang="ko-KR" sz="2000" dirty="0"/>
              <a:t>LV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상황에 맞게 공간 잘 할당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5D2F0-BE6C-43F3-8407-4D444D426B6B}"/>
              </a:ext>
            </a:extLst>
          </p:cNvPr>
          <p:cNvSpPr/>
          <p:nvPr/>
        </p:nvSpPr>
        <p:spPr>
          <a:xfrm>
            <a:off x="1079612" y="4077072"/>
            <a:ext cx="6984776" cy="144016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fdisk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–l 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디스크 확인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fdisk</a:t>
            </a:r>
            <a:r>
              <a:rPr lang="en-US" altLang="ko-KR" sz="1400" dirty="0">
                <a:latin typeface="Consolas" panose="020B0609020204030204" pitchFamily="49" charset="0"/>
              </a:rPr>
              <a:t> /dev/</a:t>
            </a:r>
            <a:r>
              <a:rPr lang="ko-KR" altLang="en-US" sz="1400" dirty="0" err="1">
                <a:latin typeface="Consolas" panose="020B0609020204030204" pitchFamily="49" charset="0"/>
              </a:rPr>
              <a:t>원하는파티션명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n (</a:t>
            </a:r>
            <a:r>
              <a:rPr lang="ko-KR" altLang="en-US" sz="1400" dirty="0">
                <a:latin typeface="Consolas" panose="020B0609020204030204" pitchFamily="49" charset="0"/>
              </a:rPr>
              <a:t>새 파티션 추가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... (</a:t>
            </a:r>
            <a:r>
              <a:rPr lang="ko-KR" altLang="en-US" sz="1400" dirty="0">
                <a:latin typeface="Consolas" panose="020B0609020204030204" pitchFamily="49" charset="0"/>
              </a:rPr>
              <a:t>각 진행상황은 </a:t>
            </a:r>
            <a:r>
              <a:rPr lang="ko-KR" altLang="en-US" sz="1400" dirty="0" err="1">
                <a:latin typeface="Consolas" panose="020B0609020204030204" pitchFamily="49" charset="0"/>
              </a:rPr>
              <a:t>링크참조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en-US" altLang="ko-KR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fdisk</a:t>
            </a:r>
            <a:r>
              <a:rPr lang="en-US" altLang="ko-KR" sz="1400" dirty="0">
                <a:latin typeface="Consolas" panose="020B0609020204030204" pitchFamily="49" charset="0"/>
              </a:rPr>
              <a:t> –l (LVM </a:t>
            </a:r>
            <a:r>
              <a:rPr lang="ko-KR" altLang="en-US" sz="1400" dirty="0">
                <a:latin typeface="Consolas" panose="020B0609020204030204" pitchFamily="49" charset="0"/>
              </a:rPr>
              <a:t>타입으로 생성된 파티션 확인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7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LVM</a:t>
            </a:r>
            <a:r>
              <a:rPr lang="ko-KR" altLang="en-US" sz="2400" dirty="0"/>
              <a:t>을 사용하기 위한 구조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5D2F0-BE6C-43F3-8407-4D444D426B6B}"/>
              </a:ext>
            </a:extLst>
          </p:cNvPr>
          <p:cNvSpPr/>
          <p:nvPr/>
        </p:nvSpPr>
        <p:spPr>
          <a:xfrm>
            <a:off x="1079612" y="1700808"/>
            <a:ext cx="6984776" cy="144016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pv</a:t>
            </a:r>
            <a:r>
              <a:rPr lang="en-US" altLang="ko-KR" sz="1400" dirty="0" err="1">
                <a:latin typeface="Consolas" panose="020B0609020204030204" pitchFamily="49" charset="0"/>
              </a:rPr>
              <a:t>create</a:t>
            </a:r>
            <a:r>
              <a:rPr lang="en-US" altLang="ko-KR" sz="1400" dirty="0">
                <a:latin typeface="Consolas" panose="020B0609020204030204" pitchFamily="49" charset="0"/>
              </a:rPr>
              <a:t> /dev/</a:t>
            </a:r>
            <a:r>
              <a:rPr lang="ko-KR" altLang="en-US" sz="1400" dirty="0" err="1">
                <a:latin typeface="Consolas" panose="020B0609020204030204" pitchFamily="49" charset="0"/>
              </a:rPr>
              <a:t>만든파티션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물리 볼륨 생성</a:t>
            </a:r>
            <a:r>
              <a:rPr lang="en-US" altLang="ko-KR" sz="1400" dirty="0">
                <a:latin typeface="Consolas" panose="020B0609020204030204" pitchFamily="49" charset="0"/>
              </a:rPr>
              <a:t>. sdb1, sdb2 </a:t>
            </a:r>
            <a:r>
              <a:rPr lang="ko-KR" altLang="en-US" sz="1400" dirty="0">
                <a:latin typeface="Consolas" panose="020B0609020204030204" pitchFamily="49" charset="0"/>
              </a:rPr>
              <a:t>같이 입력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latin typeface="Consolas" panose="020B0609020204030204" pitchFamily="49" charset="0"/>
              </a:rPr>
              <a:t>vgcreate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myvg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/dev/</a:t>
            </a:r>
            <a:r>
              <a:rPr lang="ko-KR" altLang="en-US" sz="1400" dirty="0" err="1">
                <a:latin typeface="Consolas" panose="020B0609020204030204" pitchFamily="49" charset="0"/>
              </a:rPr>
              <a:t>만든파티션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/dev/</a:t>
            </a:r>
            <a:r>
              <a:rPr lang="ko-KR" altLang="en-US" sz="1400" dirty="0" err="1">
                <a:latin typeface="Consolas" panose="020B0609020204030204" pitchFamily="49" charset="0"/>
              </a:rPr>
              <a:t>만든파티션</a:t>
            </a:r>
            <a:r>
              <a:rPr lang="en-US" altLang="ko-KR" sz="1400" dirty="0">
                <a:latin typeface="Consolas" panose="020B0609020204030204" pitchFamily="49" charset="0"/>
              </a:rPr>
              <a:t>2 ...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vgdisplay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볼륨 그룹 확인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#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lvcreate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–n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dtlv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–L 10GB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latin typeface="Consolas" panose="020B0609020204030204" pitchFamily="49" charset="0"/>
              </a:rPr>
              <a:t>myvg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 (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논리 볼륨 생성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자세한 속성은 따로 참조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170" name="Picture 2" descr="http://cfile230.uf.daum.net/image/1569803F500797D7300211">
            <a:extLst>
              <a:ext uri="{FF2B5EF4-FFF2-40B4-BE49-F238E27FC236}">
                <a16:creationId xmlns:a16="http://schemas.microsoft.com/office/drawing/2014/main" id="{C1EAD0A7-813E-4C00-AB69-406F0257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326775"/>
            <a:ext cx="72771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03.18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논문 목차 선정 및 틀 결정</a:t>
            </a:r>
            <a:endParaRPr lang="en-US" altLang="ko-KR" dirty="0"/>
          </a:p>
          <a:p>
            <a:pPr lvl="1"/>
            <a:r>
              <a:rPr lang="ko-KR" altLang="en-US" dirty="0"/>
              <a:t>시뮬레이터 관련 </a:t>
            </a:r>
            <a:r>
              <a:rPr lang="en-US" altLang="ko-KR" dirty="0"/>
              <a:t>ppt </a:t>
            </a:r>
            <a:r>
              <a:rPr lang="ko-KR" altLang="en-US" dirty="0"/>
              <a:t>자료 공유</a:t>
            </a:r>
            <a:endParaRPr lang="en-US" altLang="ko-KR" dirty="0"/>
          </a:p>
          <a:p>
            <a:r>
              <a:rPr lang="en-US" altLang="ko-KR" dirty="0"/>
              <a:t>04.01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혈당의 변화를 보고 식사 시간을 예측하는 모델요구</a:t>
            </a:r>
            <a:endParaRPr lang="en-US" altLang="ko-KR" dirty="0"/>
          </a:p>
          <a:p>
            <a:pPr lvl="1"/>
            <a:r>
              <a:rPr lang="ko-KR" altLang="en-US" dirty="0"/>
              <a:t>시뮬레이션 데이터</a:t>
            </a:r>
            <a:r>
              <a:rPr lang="en-US" altLang="ko-KR" dirty="0"/>
              <a:t>, CGM Device </a:t>
            </a:r>
            <a:r>
              <a:rPr lang="ko-KR" altLang="en-US" dirty="0"/>
              <a:t>데이터 소식 </a:t>
            </a:r>
            <a:r>
              <a:rPr lang="en-US" altLang="ko-KR" dirty="0"/>
              <a:t>x</a:t>
            </a:r>
            <a:endParaRPr lang="en-US" altLang="ko-KR" sz="2000" dirty="0"/>
          </a:p>
          <a:p>
            <a:r>
              <a:rPr lang="en-US" altLang="ko-KR" dirty="0"/>
              <a:t>04.16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LSTM </a:t>
            </a:r>
            <a:r>
              <a:rPr lang="ko-KR" altLang="en-US" dirty="0"/>
              <a:t>입력 추가 </a:t>
            </a:r>
            <a:r>
              <a:rPr lang="en-US" altLang="ko-KR" dirty="0"/>
              <a:t>: [[</a:t>
            </a:r>
            <a:r>
              <a:rPr lang="ko-KR" altLang="en-US" dirty="0"/>
              <a:t>혈당</a:t>
            </a:r>
            <a:r>
              <a:rPr lang="en-US" altLang="ko-KR" dirty="0"/>
              <a:t>,</a:t>
            </a:r>
            <a:r>
              <a:rPr lang="ko-KR" altLang="en-US" dirty="0"/>
              <a:t>식사유무</a:t>
            </a:r>
            <a:r>
              <a:rPr lang="en-US" altLang="ko-KR" dirty="0"/>
              <a:t>], ... ]</a:t>
            </a:r>
          </a:p>
          <a:p>
            <a:pPr lvl="1"/>
            <a:r>
              <a:rPr lang="ko-KR" altLang="en-US" dirty="0"/>
              <a:t>정확도 향상 및 </a:t>
            </a:r>
            <a:r>
              <a:rPr lang="en-US" altLang="ko-KR" dirty="0"/>
              <a:t>1</a:t>
            </a:r>
            <a:r>
              <a:rPr lang="ko-KR" altLang="en-US" dirty="0"/>
              <a:t>시간 혈당 예측</a:t>
            </a:r>
            <a:r>
              <a:rPr lang="en-US" altLang="ko-KR" dirty="0"/>
              <a:t>, </a:t>
            </a:r>
            <a:r>
              <a:rPr lang="ko-KR" altLang="en-US" dirty="0"/>
              <a:t>식사여부 체크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면담</a:t>
            </a:r>
          </a:p>
        </p:txBody>
      </p:sp>
    </p:spTree>
    <p:extLst>
      <p:ext uri="{BB962C8B-B14F-4D97-AF65-F5344CB8AC3E}">
        <p14:creationId xmlns:p14="http://schemas.microsoft.com/office/powerpoint/2010/main" val="374567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내용 참고</a:t>
            </a:r>
            <a:br>
              <a:rPr lang="en-US" altLang="ko-KR" dirty="0"/>
            </a:br>
            <a:r>
              <a:rPr lang="en-US" altLang="ko-KR" sz="2400" dirty="0">
                <a:hlinkClick r:id="rId2"/>
              </a:rPr>
              <a:t>https://kit2013.tistory.com/199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https://jangpd007.tistory.com/235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https://m.blog.naver.com/PostView.nhn?blogId=leemax79&amp;logNo=20063134720&amp;proxyReferer=https%3A%2F%2Fwww.google.com%2F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/>
              <a:t>디스크 백업</a:t>
            </a:r>
            <a:r>
              <a:rPr lang="en-US" altLang="ko-KR" dirty="0"/>
              <a:t>, </a:t>
            </a:r>
            <a:r>
              <a:rPr lang="ko-KR" altLang="en-US" dirty="0"/>
              <a:t>복구</a:t>
            </a:r>
          </a:p>
        </p:txBody>
      </p:sp>
    </p:spTree>
    <p:extLst>
      <p:ext uri="{BB962C8B-B14F-4D97-AF65-F5344CB8AC3E}">
        <p14:creationId xmlns:p14="http://schemas.microsoft.com/office/powerpoint/2010/main" val="328861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일치 혈당을 보고</a:t>
            </a:r>
            <a:r>
              <a:rPr lang="en-US" altLang="ko-KR" dirty="0"/>
              <a:t>, N+1</a:t>
            </a:r>
            <a:r>
              <a:rPr lang="ko-KR" altLang="en-US" dirty="0"/>
              <a:t>일치 혈당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DM, A1c, </a:t>
            </a:r>
            <a:r>
              <a:rPr lang="ko-KR" altLang="en-US" dirty="0"/>
              <a:t>식사 같은 요소를 통해 예측한 혈당이 </a:t>
            </a:r>
            <a:r>
              <a:rPr lang="en-US" altLang="ko-KR" dirty="0"/>
              <a:t>7-point</a:t>
            </a:r>
            <a:r>
              <a:rPr lang="ko-KR" altLang="en-US" dirty="0"/>
              <a:t>의 아이디어와 유사하게 변화하는가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sz="2000" dirty="0"/>
              <a:t>환자 </a:t>
            </a:r>
            <a:r>
              <a:rPr lang="en-US" altLang="ko-KR" sz="2000" dirty="0"/>
              <a:t>A : A1c 9%, </a:t>
            </a:r>
            <a:r>
              <a:rPr lang="ko-KR" altLang="en-US" sz="2000" dirty="0"/>
              <a:t>식사여부 </a:t>
            </a:r>
            <a:r>
              <a:rPr lang="en-US" altLang="ko-KR" sz="2000" dirty="0"/>
              <a:t>o </a:t>
            </a:r>
            <a:r>
              <a:rPr lang="ko-KR" altLang="en-US" sz="2000" dirty="0"/>
              <a:t>→ </a:t>
            </a:r>
            <a:r>
              <a:rPr lang="en-US" altLang="ko-KR" sz="2000" dirty="0"/>
              <a:t>1</a:t>
            </a:r>
            <a:r>
              <a:rPr lang="ko-KR" altLang="en-US" sz="2000" dirty="0"/>
              <a:t>시간 뒤 혈당 </a:t>
            </a:r>
            <a:r>
              <a:rPr lang="en-US" altLang="ko-KR" sz="2000" dirty="0"/>
              <a:t>+200</a:t>
            </a:r>
            <a:br>
              <a:rPr lang="en-US" altLang="ko-KR" sz="2000" dirty="0"/>
            </a:br>
            <a:r>
              <a:rPr lang="ko-KR" altLang="en-US" sz="2000" dirty="0"/>
              <a:t>환자 </a:t>
            </a:r>
            <a:r>
              <a:rPr lang="en-US" altLang="ko-KR" sz="2000" dirty="0"/>
              <a:t>B : A1c 5%, </a:t>
            </a:r>
            <a:r>
              <a:rPr lang="ko-KR" altLang="en-US" sz="2000" dirty="0"/>
              <a:t>식사여부 </a:t>
            </a:r>
            <a:r>
              <a:rPr lang="en-US" altLang="ko-KR" sz="2000" dirty="0"/>
              <a:t>o </a:t>
            </a:r>
            <a:r>
              <a:rPr lang="ko-KR" altLang="en-US" sz="2000" dirty="0"/>
              <a:t>→ </a:t>
            </a:r>
            <a:r>
              <a:rPr lang="en-US" altLang="ko-KR" sz="2000" dirty="0"/>
              <a:t>1</a:t>
            </a:r>
            <a:r>
              <a:rPr lang="ko-KR" altLang="en-US" sz="2000" dirty="0"/>
              <a:t>시간 뒤 혈당 </a:t>
            </a:r>
            <a:r>
              <a:rPr lang="en-US" altLang="ko-KR" sz="2000" dirty="0"/>
              <a:t>+50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  <a:r>
              <a:rPr lang="ko-KR" altLang="en-US" dirty="0"/>
              <a:t>천안 </a:t>
            </a:r>
            <a:r>
              <a:rPr lang="ko-KR" altLang="en-US" dirty="0" err="1"/>
              <a:t>순천향</a:t>
            </a:r>
            <a:r>
              <a:rPr lang="ko-KR" altLang="en-US" dirty="0"/>
              <a:t> </a:t>
            </a:r>
            <a:r>
              <a:rPr lang="en-US" altLang="ko-KR" dirty="0"/>
              <a:t>CGM </a:t>
            </a:r>
            <a:r>
              <a:rPr lang="ko-KR" altLang="en-US" dirty="0"/>
              <a:t>데이터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명 데이터 中 누락 데이터 제외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케이스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혈당</a:t>
            </a:r>
            <a:r>
              <a:rPr lang="en-US" altLang="ko-KR" dirty="0"/>
              <a:t>, </a:t>
            </a:r>
            <a:r>
              <a:rPr lang="ko-KR" altLang="en-US" dirty="0"/>
              <a:t>식사유무</a:t>
            </a:r>
            <a:r>
              <a:rPr lang="en-US" altLang="ko-KR" dirty="0"/>
              <a:t>] </a:t>
            </a:r>
            <a:r>
              <a:rPr lang="ko-KR" altLang="en-US" dirty="0"/>
              <a:t>형태의 </a:t>
            </a:r>
            <a:r>
              <a:rPr lang="en-US" altLang="ko-KR" dirty="0"/>
              <a:t>5</a:t>
            </a:r>
            <a:r>
              <a:rPr lang="ko-KR" altLang="en-US" dirty="0" err="1"/>
              <a:t>분단위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en-US" altLang="ko-KR" dirty="0"/>
              <a:t>Train : 9</a:t>
            </a:r>
            <a:r>
              <a:rPr lang="ko-KR" altLang="en-US" dirty="0"/>
              <a:t>명</a:t>
            </a:r>
            <a:r>
              <a:rPr lang="en-US" altLang="ko-KR" dirty="0"/>
              <a:t> &amp; Test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동일 </a:t>
            </a:r>
            <a:r>
              <a:rPr lang="en-US" altLang="ko-KR" dirty="0"/>
              <a:t>9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r>
              <a:rPr lang="ko-KR" altLang="en-US" dirty="0"/>
              <a:t>식사 유무 </a:t>
            </a:r>
            <a:r>
              <a:rPr lang="en-US" altLang="ko-KR" dirty="0"/>
              <a:t>: </a:t>
            </a:r>
            <a:r>
              <a:rPr lang="ko-KR" altLang="en-US" dirty="0"/>
              <a:t>식사</a:t>
            </a:r>
            <a:r>
              <a:rPr lang="en-US" altLang="ko-KR" dirty="0"/>
              <a:t> (1), </a:t>
            </a:r>
            <a:r>
              <a:rPr lang="ko-KR" altLang="en-US" dirty="0"/>
              <a:t>식사</a:t>
            </a:r>
            <a:r>
              <a:rPr lang="en-US" altLang="ko-KR" dirty="0"/>
              <a:t>x (0)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Case 2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[DM, A1c]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첫 행에 추가한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csv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데이터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Train,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Test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동일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이전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입력 → 혈당 </a:t>
            </a:r>
            <a:r>
              <a:rPr lang="en-US" altLang="ko-KR" dirty="0"/>
              <a:t>7</a:t>
            </a:r>
            <a:r>
              <a:rPr lang="ko-KR" altLang="en-US" dirty="0"/>
              <a:t>개 씩 나눈 데이터 셋</a:t>
            </a:r>
            <a:endParaRPr lang="en-US" altLang="ko-KR" dirty="0"/>
          </a:p>
          <a:p>
            <a:pPr lvl="1"/>
            <a:r>
              <a:rPr lang="ko-KR" altLang="en-US" dirty="0"/>
              <a:t>최종 출력 → 예측 된 혈당 데이터 셋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현재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입력 → </a:t>
            </a:r>
            <a:r>
              <a:rPr lang="en-US" altLang="ko-KR" dirty="0"/>
              <a:t>[</a:t>
            </a:r>
            <a:r>
              <a:rPr lang="ko-KR" altLang="en-US" dirty="0"/>
              <a:t>혈당</a:t>
            </a:r>
            <a:r>
              <a:rPr lang="en-US" altLang="ko-KR" dirty="0"/>
              <a:t>, </a:t>
            </a:r>
            <a:r>
              <a:rPr lang="ko-KR" altLang="en-US" dirty="0"/>
              <a:t>식사유무</a:t>
            </a:r>
            <a:r>
              <a:rPr lang="en-US" altLang="ko-KR" dirty="0"/>
              <a:t>] 7</a:t>
            </a:r>
            <a:r>
              <a:rPr lang="ko-KR" altLang="en-US" dirty="0"/>
              <a:t>개의 데이터 셋</a:t>
            </a:r>
            <a:endParaRPr lang="en-US" altLang="ko-KR" dirty="0"/>
          </a:p>
          <a:p>
            <a:pPr lvl="1"/>
            <a:r>
              <a:rPr lang="ko-KR" altLang="en-US" dirty="0"/>
              <a:t>최종 출력 → 예측 된 혈당</a:t>
            </a:r>
            <a:r>
              <a:rPr lang="en-US" altLang="ko-KR" dirty="0"/>
              <a:t>, </a:t>
            </a:r>
            <a:r>
              <a:rPr lang="ko-KR" altLang="en-US" dirty="0"/>
              <a:t>식사유무 데이터 셋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식사유무는 </a:t>
            </a:r>
            <a:r>
              <a:rPr lang="en-US" altLang="ko-KR" dirty="0"/>
              <a:t>0~1</a:t>
            </a:r>
            <a:r>
              <a:rPr lang="ko-KR" altLang="en-US" dirty="0"/>
              <a:t>의 근사값으로 측정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동일</a:t>
            </a:r>
            <a:endParaRPr lang="en-US" altLang="ko-KR" dirty="0"/>
          </a:p>
          <a:p>
            <a:pPr lvl="1"/>
            <a:r>
              <a:rPr lang="ko-KR" altLang="en-US" dirty="0"/>
              <a:t>반복 수 </a:t>
            </a:r>
            <a:r>
              <a:rPr lang="en-US" altLang="ko-KR" dirty="0"/>
              <a:t>: 500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/>
            <a:r>
              <a:rPr lang="en-US" altLang="ko-KR" dirty="0" err="1"/>
              <a:t>Batch_size</a:t>
            </a:r>
            <a:r>
              <a:rPr lang="en-US" altLang="ko-KR" dirty="0"/>
              <a:t> : 10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변경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3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이전 결과물</a:t>
            </a:r>
            <a:endParaRPr lang="en-US" altLang="ko-KR" dirty="0"/>
          </a:p>
          <a:p>
            <a:pPr lvl="1"/>
            <a:r>
              <a:rPr lang="ko-KR" altLang="en-US" dirty="0"/>
              <a:t>학습한 모델로 예측한 혈당 그래프</a:t>
            </a:r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vs </a:t>
            </a:r>
            <a:r>
              <a:rPr lang="ko-KR" altLang="en-US" dirty="0"/>
              <a:t>현재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C29158-F877-496A-9742-379BDDEA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636912"/>
            <a:ext cx="5256584" cy="35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현재 결과물</a:t>
            </a:r>
            <a:endParaRPr lang="en-US" altLang="ko-KR" dirty="0"/>
          </a:p>
          <a:p>
            <a:pPr lvl="1"/>
            <a:r>
              <a:rPr lang="ko-KR" altLang="en-US" dirty="0"/>
              <a:t>학습한 모델로 예측한 혈당 그래프</a:t>
            </a:r>
            <a:r>
              <a:rPr lang="en-US" altLang="ko-KR" dirty="0"/>
              <a:t>		(A)</a:t>
            </a:r>
          </a:p>
          <a:p>
            <a:pPr lvl="1"/>
            <a:r>
              <a:rPr lang="ko-KR" altLang="en-US" dirty="0"/>
              <a:t>학습한 모델로 예측한 식사 유무 그래프</a:t>
            </a:r>
            <a:r>
              <a:rPr lang="en-US" altLang="ko-KR" dirty="0"/>
              <a:t>	(B)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vs </a:t>
            </a:r>
            <a:r>
              <a:rPr lang="ko-KR" altLang="en-US" dirty="0"/>
              <a:t>현재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2A59-7730-4449-8F4A-C039FB6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202127"/>
            <a:ext cx="3727670" cy="25922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492F29-B549-4540-810C-C1615C60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65" y="3187176"/>
            <a:ext cx="3785991" cy="2607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8EA5B-1FC7-4426-81CE-44A601098AF6}"/>
              </a:ext>
            </a:extLst>
          </p:cNvPr>
          <p:cNvSpPr txBox="1"/>
          <p:nvPr/>
        </p:nvSpPr>
        <p:spPr>
          <a:xfrm>
            <a:off x="2483768" y="580548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A0324-F32B-41F8-8057-6449D825164D}"/>
              </a:ext>
            </a:extLst>
          </p:cNvPr>
          <p:cNvSpPr txBox="1"/>
          <p:nvPr/>
        </p:nvSpPr>
        <p:spPr>
          <a:xfrm>
            <a:off x="6588224" y="580548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이전 결과물 </a:t>
            </a:r>
            <a:r>
              <a:rPr lang="en-US" altLang="ko-KR" dirty="0"/>
              <a:t>vs </a:t>
            </a:r>
            <a:r>
              <a:rPr lang="ko-KR" altLang="en-US" dirty="0"/>
              <a:t>현재 결과물</a:t>
            </a:r>
            <a:endParaRPr lang="en-US" altLang="ko-KR" dirty="0"/>
          </a:p>
          <a:p>
            <a:pPr lvl="1"/>
            <a:r>
              <a:rPr lang="ko-KR" altLang="en-US" dirty="0"/>
              <a:t>현재 결과물이 더 안정적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식사는 </a:t>
            </a:r>
            <a:r>
              <a:rPr lang="en-US" altLang="ko-KR" dirty="0"/>
              <a:t>0, 1</a:t>
            </a:r>
            <a:r>
              <a:rPr lang="ko-KR" altLang="en-US" dirty="0"/>
              <a:t>로 나누어진 값으로 학습하기 때문에 부정확함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vs </a:t>
            </a:r>
            <a:r>
              <a:rPr lang="ko-KR" altLang="en-US" dirty="0"/>
              <a:t>현재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512A59-7730-4449-8F4A-C039FB6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02" y="3300911"/>
            <a:ext cx="3727670" cy="2592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89CF6B-8241-420A-B886-75393846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284984"/>
            <a:ext cx="3810746" cy="25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일치 혈당데이터로 </a:t>
            </a:r>
            <a:r>
              <a:rPr lang="en-US" altLang="ko-KR" dirty="0"/>
              <a:t>2</a:t>
            </a:r>
            <a:r>
              <a:rPr lang="ko-KR" altLang="en-US" dirty="0"/>
              <a:t>일치 예측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모델과 입력 수가 차이가 나므로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방법 모색</a:t>
            </a:r>
            <a:endParaRPr lang="en-US" altLang="ko-KR" sz="2000" dirty="0"/>
          </a:p>
          <a:p>
            <a:pPr lvl="1"/>
            <a:r>
              <a:rPr lang="ko-KR" altLang="en-US" sz="2000" dirty="0"/>
              <a:t>입력 </a:t>
            </a:r>
            <a:r>
              <a:rPr lang="en-US" altLang="ko-KR" sz="2000" dirty="0"/>
              <a:t>: 7</a:t>
            </a:r>
            <a:r>
              <a:rPr lang="ko-KR" altLang="en-US" sz="2000" dirty="0"/>
              <a:t>개 혈당과 식사 유무정보</a:t>
            </a:r>
            <a:endParaRPr lang="en-US" altLang="ko-KR" sz="2000" dirty="0"/>
          </a:p>
          <a:p>
            <a:pPr lvl="1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약 </a:t>
            </a:r>
            <a:r>
              <a:rPr lang="en-US" altLang="ko-KR" sz="2000" dirty="0"/>
              <a:t>2</a:t>
            </a:r>
            <a:r>
              <a:rPr lang="ko-KR" altLang="en-US" sz="2000" dirty="0"/>
              <a:t>시간 혈당과 식사 유무 예측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지속적으로 혈당이 오르고</a:t>
            </a:r>
            <a:r>
              <a:rPr lang="en-US" altLang="ko-KR" sz="2000" dirty="0"/>
              <a:t>, </a:t>
            </a:r>
            <a:r>
              <a:rPr lang="ko-KR" altLang="en-US" sz="2000" dirty="0"/>
              <a:t>내리는 등으로 예측 정확도 떨어짐</a:t>
            </a:r>
            <a:endParaRPr lang="en-US" altLang="ko-KR" sz="2000" dirty="0"/>
          </a:p>
          <a:p>
            <a:pPr lvl="1"/>
            <a:r>
              <a:rPr lang="ko-KR" altLang="en-US" sz="2000" dirty="0"/>
              <a:t>식사값이 </a:t>
            </a:r>
            <a:r>
              <a:rPr lang="en-US" altLang="ko-KR" sz="2000" dirty="0"/>
              <a:t>0, 1</a:t>
            </a:r>
            <a:r>
              <a:rPr lang="ko-KR" altLang="en-US" sz="2000" dirty="0"/>
              <a:t>의 형태로 되어있기 때문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일치 예측 </a:t>
            </a:r>
            <a:r>
              <a:rPr lang="en-US" altLang="ko-KR" dirty="0"/>
              <a:t>– Case 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823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E2D7-0F69-4C72-A1BD-55F142CB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87" y="2911227"/>
            <a:ext cx="3629025" cy="2524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239960-669B-4439-B356-CA76D997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93" y="2996952"/>
            <a:ext cx="3800475" cy="2438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87FF32-BCC7-4286-85A2-8BF4FF853AB8}"/>
              </a:ext>
            </a:extLst>
          </p:cNvPr>
          <p:cNvSpPr/>
          <p:nvPr/>
        </p:nvSpPr>
        <p:spPr>
          <a:xfrm>
            <a:off x="5508104" y="2996952"/>
            <a:ext cx="288032" cy="2438400"/>
          </a:xfrm>
          <a:prstGeom prst="rect">
            <a:avLst/>
          </a:prstGeom>
          <a:solidFill>
            <a:srgbClr val="FF0000">
              <a:alpha val="1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382837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600" b="0" i="0" u="none" strike="noStrike" cap="none" normalizeH="0" baseline="0" dirty="0" smtClean="0">
            <a:ln>
              <a:noFill/>
            </a:ln>
            <a:latin typeface="Consolas" panose="020B0609020204030204" pitchFamily="49" charset="0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11002</TotalTime>
  <Words>750</Words>
  <Application>Microsoft Office PowerPoint</Application>
  <PresentationFormat>화면 슬라이드 쇼(4:3)</PresentationFormat>
  <Paragraphs>168</Paragraphs>
  <Slides>21</Slides>
  <Notes>2</Notes>
  <HiddenSlides>10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융합과제 진행 현황</vt:lpstr>
      <vt:lpstr>관련 면담</vt:lpstr>
      <vt:lpstr>목적</vt:lpstr>
      <vt:lpstr>데이터 전처리</vt:lpstr>
      <vt:lpstr>구조 변경 – Case 1</vt:lpstr>
      <vt:lpstr>이전 vs 현재– Case 1</vt:lpstr>
      <vt:lpstr>이전 vs 현재 – Case 1</vt:lpstr>
      <vt:lpstr>이전 vs 현재 – Case 1</vt:lpstr>
      <vt:lpstr>N일치 예측 – Case 1</vt:lpstr>
      <vt:lpstr>구조 변경 – Case 2</vt:lpstr>
      <vt:lpstr>디스크 관리</vt:lpstr>
      <vt:lpstr>디스크 백업 및 관리</vt:lpstr>
      <vt:lpstr>디스크 백업 및 관리</vt:lpstr>
      <vt:lpstr>디스크 관리</vt:lpstr>
      <vt:lpstr>디스크 관리</vt:lpstr>
      <vt:lpstr>디스크 관리</vt:lpstr>
      <vt:lpstr>디스크 관리</vt:lpstr>
      <vt:lpstr>디스크 관리</vt:lpstr>
      <vt:lpstr>디스크 관리</vt:lpstr>
      <vt:lpstr>디스크 백업, 복구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HanBeom Lee</cp:lastModifiedBy>
  <cp:revision>594</cp:revision>
  <cp:lastPrinted>2019-04-29T07:13:41Z</cp:lastPrinted>
  <dcterms:created xsi:type="dcterms:W3CDTF">2013-09-09T21:16:08Z</dcterms:created>
  <dcterms:modified xsi:type="dcterms:W3CDTF">2019-04-29T07:53:03Z</dcterms:modified>
</cp:coreProperties>
</file>