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445" r:id="rId3"/>
    <p:sldId id="446" r:id="rId4"/>
    <p:sldId id="440" r:id="rId5"/>
    <p:sldId id="447" r:id="rId6"/>
    <p:sldId id="448" r:id="rId7"/>
    <p:sldId id="450" r:id="rId8"/>
    <p:sldId id="458" r:id="rId9"/>
    <p:sldId id="449" r:id="rId10"/>
    <p:sldId id="451" r:id="rId11"/>
    <p:sldId id="457" r:id="rId12"/>
    <p:sldId id="456" r:id="rId13"/>
    <p:sldId id="452" r:id="rId14"/>
    <p:sldId id="393" r:id="rId15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E6E6E6"/>
    <a:srgbClr val="3A9D3A"/>
    <a:srgbClr val="FFFFFF"/>
    <a:srgbClr val="FF3333"/>
    <a:srgbClr val="0F6DAF"/>
    <a:srgbClr val="FF6600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4" autoAdjust="0"/>
    <p:restoredTop sz="94614" autoAdjust="0"/>
  </p:normalViewPr>
  <p:slideViewPr>
    <p:cSldViewPr>
      <p:cViewPr varScale="1">
        <p:scale>
          <a:sx n="120" d="100"/>
          <a:sy n="120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3600" dirty="0"/>
              <a:t>4</a:t>
            </a:r>
            <a:r>
              <a:rPr lang="ko-KR" altLang="en-US" sz="3600" dirty="0"/>
              <a:t>월 </a:t>
            </a:r>
            <a:r>
              <a:rPr lang="en-US" altLang="ko-KR" sz="3600" dirty="0"/>
              <a:t>4</a:t>
            </a:r>
            <a:r>
              <a:rPr lang="ko-KR" altLang="en-US" sz="3600" dirty="0"/>
              <a:t>주차 실험현황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19.05.02</a:t>
            </a: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고한설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별도의 알고리즘 프로그램 작성 시도</a:t>
            </a:r>
            <a:endParaRPr lang="en-US" altLang="ko-KR" dirty="0"/>
          </a:p>
          <a:p>
            <a:pPr lvl="1"/>
            <a:r>
              <a:rPr lang="en-US" altLang="ko-KR" dirty="0"/>
              <a:t>A1c </a:t>
            </a:r>
            <a:r>
              <a:rPr lang="ko-KR" altLang="en-US" dirty="0"/>
              <a:t>별 혈당 변화 정보</a:t>
            </a:r>
            <a:endParaRPr lang="en-US" altLang="ko-KR" dirty="0"/>
          </a:p>
          <a:p>
            <a:pPr lvl="1"/>
            <a:r>
              <a:rPr lang="en-US" altLang="ko-KR" dirty="0"/>
              <a:t>DM </a:t>
            </a:r>
            <a:r>
              <a:rPr lang="ko-KR" altLang="en-US" dirty="0"/>
              <a:t>별 혈당 변화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정보들을 통해 데이터를 보고서 식사유무를 판별하는 별도 프로그램 작성</a:t>
            </a:r>
            <a:br>
              <a:rPr lang="en-US" altLang="ko-KR" dirty="0"/>
            </a:br>
            <a:r>
              <a:rPr lang="ko-KR" altLang="en-US"/>
              <a:t>→ 기계학습 </a:t>
            </a:r>
            <a:r>
              <a:rPr lang="en-US" altLang="ko-KR" dirty="0"/>
              <a:t>x</a:t>
            </a:r>
            <a:br>
              <a:rPr lang="en-US" altLang="ko-KR" dirty="0"/>
            </a:br>
            <a:r>
              <a:rPr lang="ko-KR" altLang="en-US"/>
              <a:t>→ 순수 계산을 통한 식사여부 디스플레이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식사 예측 알고리즘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1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983681C-7D4B-497F-9E63-074D003B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미팅 결과 습득한 알고리즘으로</a:t>
            </a:r>
            <a:r>
              <a:rPr lang="en-US" altLang="ko-KR" sz="2400" dirty="0"/>
              <a:t>...</a:t>
            </a:r>
          </a:p>
          <a:p>
            <a:pPr lvl="1"/>
            <a:r>
              <a:rPr lang="ko-KR" altLang="en-US" sz="2000" dirty="0"/>
              <a:t>보유한 환자 </a:t>
            </a:r>
            <a:r>
              <a:rPr lang="en-US" altLang="ko-KR" sz="2000" dirty="0" err="1"/>
              <a:t>cgm</a:t>
            </a:r>
            <a:r>
              <a:rPr lang="ko-KR" altLang="en-US" sz="2000" dirty="0"/>
              <a:t> 데이터 첫째 레이블에 저장된 </a:t>
            </a:r>
            <a:r>
              <a:rPr lang="en-US" altLang="ko-KR" sz="2000" dirty="0"/>
              <a:t>DM</a:t>
            </a:r>
            <a:r>
              <a:rPr lang="ko-KR" altLang="en-US" sz="2000" dirty="0"/>
              <a:t>과 </a:t>
            </a:r>
            <a:r>
              <a:rPr lang="en-US" altLang="ko-KR" sz="2000" dirty="0"/>
              <a:t>HbA1c</a:t>
            </a:r>
            <a:br>
              <a:rPr lang="en-US" altLang="ko-KR" sz="2000" dirty="0"/>
            </a:b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매개변수로 식사 시 상승하는 혈당 폭을 반환하는 함수작성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예측 식사 여부 컬럼을 생성 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</a:t>
            </a:r>
            <a:r>
              <a:rPr lang="en-US" altLang="ko-KR" sz="2000" dirty="0"/>
              <a:t>, 5</a:t>
            </a:r>
            <a:r>
              <a:rPr lang="ko-KR" altLang="en-US" sz="2000" dirty="0"/>
              <a:t>분마다 측정</a:t>
            </a:r>
            <a:br>
              <a:rPr lang="en-US" altLang="ko-KR" sz="2000" dirty="0"/>
            </a:br>
            <a:r>
              <a:rPr lang="ko-KR" altLang="en-US" sz="2000" dirty="0"/>
              <a:t>되는 데이터 특성 상 </a:t>
            </a:r>
            <a:r>
              <a:rPr lang="en-US" altLang="ko-KR" sz="2000" dirty="0"/>
              <a:t>12</a:t>
            </a:r>
            <a:r>
              <a:rPr lang="ko-KR" altLang="en-US" sz="2000" dirty="0"/>
              <a:t>개 인덱스마다 </a:t>
            </a:r>
            <a:r>
              <a:rPr lang="en-US" altLang="ko-KR" sz="2000" dirty="0"/>
              <a:t>1</a:t>
            </a:r>
            <a:r>
              <a:rPr lang="ko-KR" altLang="en-US" sz="2000" dirty="0"/>
              <a:t>시간으로 묶어 현재</a:t>
            </a:r>
            <a:br>
              <a:rPr lang="en-US" altLang="ko-KR" sz="2000" dirty="0"/>
            </a:br>
            <a:r>
              <a:rPr lang="ko-KR" altLang="en-US" sz="2000" dirty="0"/>
              <a:t>인덱스에서 한 시간 전 혈당과 비교해 위의 함수 반환 값 과 비교 후 조건을 만족 시 예측 식사 여부 컬럼 값을 </a:t>
            </a:r>
            <a:r>
              <a:rPr lang="en-US" altLang="ko-KR" sz="2000" dirty="0"/>
              <a:t>1</a:t>
            </a:r>
            <a:r>
              <a:rPr lang="ko-KR" altLang="en-US" sz="2000" dirty="0"/>
              <a:t>로 변경  </a:t>
            </a:r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F72740-3E05-4531-BB57-6AD30FEE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식사 예측 알고리즘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2E1957-F179-4F2C-9B50-93F0922FEEBB}"/>
              </a:ext>
            </a:extLst>
          </p:cNvPr>
          <p:cNvGrpSpPr/>
          <p:nvPr/>
        </p:nvGrpSpPr>
        <p:grpSpPr>
          <a:xfrm>
            <a:off x="1964557" y="4365104"/>
            <a:ext cx="1504950" cy="1742749"/>
            <a:chOff x="971600" y="1666688"/>
            <a:chExt cx="1504950" cy="17427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067FF5A-9662-4BEA-9425-49DBBC854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42" b="49737"/>
            <a:stretch/>
          </p:blipFill>
          <p:spPr>
            <a:xfrm>
              <a:off x="971600" y="2055322"/>
              <a:ext cx="1504950" cy="1354115"/>
            </a:xfrm>
            <a:prstGeom prst="rect">
              <a:avLst/>
            </a:prstGeom>
          </p:spPr>
        </p:pic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4F4DB04B-E4F8-4B8F-AD20-1A9579337F24}"/>
                </a:ext>
              </a:extLst>
            </p:cNvPr>
            <p:cNvSpPr txBox="1">
              <a:spLocks/>
            </p:cNvSpPr>
            <p:nvPr/>
          </p:nvSpPr>
          <p:spPr>
            <a:xfrm>
              <a:off x="1395644" y="1666688"/>
              <a:ext cx="609087" cy="196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t" anchorCtr="0">
              <a:normAutofit fontScale="77500" lnSpcReduction="20000"/>
            </a:bodyPr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/>
                <a:buChar char="u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110000"/>
                <a:buFont typeface="Wingdings"/>
                <a:buChar char="ü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/>
                <a:buChar char="Ø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ko-KR" sz="1000" kern="0" dirty="0"/>
                <a:t>DM</a:t>
              </a:r>
            </a:p>
          </p:txBody>
        </p:sp>
        <p:sp>
          <p:nvSpPr>
            <p:cNvPr id="17" name="내용 개체 틀 2">
              <a:extLst>
                <a:ext uri="{FF2B5EF4-FFF2-40B4-BE49-F238E27FC236}">
                  <a16:creationId xmlns:a16="http://schemas.microsoft.com/office/drawing/2014/main" id="{F8E5AC1F-ECE8-46C2-A572-667E4E1D88A5}"/>
                </a:ext>
              </a:extLst>
            </p:cNvPr>
            <p:cNvSpPr txBox="1">
              <a:spLocks/>
            </p:cNvSpPr>
            <p:nvPr/>
          </p:nvSpPr>
          <p:spPr>
            <a:xfrm>
              <a:off x="1631913" y="1668359"/>
              <a:ext cx="609087" cy="196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t" anchorCtr="0">
              <a:normAutofit fontScale="77500" lnSpcReduction="20000"/>
            </a:bodyPr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/>
                <a:buChar char="u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110000"/>
                <a:buFont typeface="Wingdings"/>
                <a:buChar char="ü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/>
                <a:buChar char="Ø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ko-KR" sz="1000" kern="0" dirty="0"/>
                <a:t>HbA1c</a:t>
              </a:r>
            </a:p>
          </p:txBody>
        </p: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0605528A-669E-4201-B69C-FC56914A6692}"/>
                </a:ext>
              </a:extLst>
            </p:cNvPr>
            <p:cNvSpPr txBox="1">
              <a:spLocks/>
            </p:cNvSpPr>
            <p:nvPr/>
          </p:nvSpPr>
          <p:spPr>
            <a:xfrm>
              <a:off x="1395644" y="1852941"/>
              <a:ext cx="609087" cy="196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t" anchorCtr="0">
              <a:normAutofit fontScale="77500" lnSpcReduction="20000"/>
            </a:bodyPr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/>
                <a:buChar char="u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110000"/>
                <a:buFont typeface="Wingdings"/>
                <a:buChar char="ü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/>
                <a:buChar char="Ø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ko-KR" altLang="en-US" sz="1000" kern="0" dirty="0"/>
                <a:t>혈당</a:t>
              </a:r>
              <a:endParaRPr lang="en-US" altLang="ko-KR" sz="1000" kern="0" dirty="0"/>
            </a:p>
          </p:txBody>
        </p:sp>
        <p:sp>
          <p:nvSpPr>
            <p:cNvPr id="21" name="내용 개체 틀 2">
              <a:extLst>
                <a:ext uri="{FF2B5EF4-FFF2-40B4-BE49-F238E27FC236}">
                  <a16:creationId xmlns:a16="http://schemas.microsoft.com/office/drawing/2014/main" id="{2E043C28-A8E2-420E-ADED-F351A66B370A}"/>
                </a:ext>
              </a:extLst>
            </p:cNvPr>
            <p:cNvSpPr txBox="1">
              <a:spLocks/>
            </p:cNvSpPr>
            <p:nvPr/>
          </p:nvSpPr>
          <p:spPr>
            <a:xfrm>
              <a:off x="1681054" y="1855911"/>
              <a:ext cx="609087" cy="196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t" anchorCtr="0">
              <a:normAutofit fontScale="77500" lnSpcReduction="20000"/>
            </a:bodyPr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/>
                <a:buChar char="u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110000"/>
                <a:buFont typeface="Wingdings"/>
                <a:buChar char="ü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/>
                <a:buChar char="Ø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ko-KR" altLang="en-US" sz="1000" kern="0" dirty="0"/>
                <a:t>식사</a:t>
              </a:r>
              <a:endParaRPr lang="en-US" altLang="ko-KR" sz="1000" kern="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83095A0-2E39-44BF-AF7A-3AEE8B060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" b="22390"/>
          <a:stretch/>
        </p:blipFill>
        <p:spPr>
          <a:xfrm>
            <a:off x="5356051" y="4154101"/>
            <a:ext cx="2600325" cy="208321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5C0855-CA4F-4E3F-924F-1B3CE890E498}"/>
              </a:ext>
            </a:extLst>
          </p:cNvPr>
          <p:cNvCxnSpPr/>
          <p:nvPr/>
        </p:nvCxnSpPr>
        <p:spPr>
          <a:xfrm>
            <a:off x="3616683" y="5350477"/>
            <a:ext cx="144653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6885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4645D15-7E86-42D8-B1E3-EABB654365CE}"/>
              </a:ext>
            </a:extLst>
          </p:cNvPr>
          <p:cNvSpPr txBox="1">
            <a:spLocks/>
          </p:cNvSpPr>
          <p:nvPr/>
        </p:nvSpPr>
        <p:spPr>
          <a:xfrm>
            <a:off x="849057" y="1124744"/>
            <a:ext cx="7991475" cy="564666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r>
              <a:rPr lang="ko-KR" altLang="en-US" sz="2400" kern="0" dirty="0"/>
              <a:t>데이터 분석 결과</a:t>
            </a:r>
            <a:endParaRPr lang="en-US" altLang="ko-KR" sz="2400" kern="0" dirty="0"/>
          </a:p>
          <a:p>
            <a:pPr lvl="1"/>
            <a:r>
              <a:rPr lang="ko-KR" altLang="en-US" sz="2000" kern="0" dirty="0"/>
              <a:t>현재 보유한 데이터는 병원에서 치료하며 측정한 데이터</a:t>
            </a:r>
            <a:endParaRPr lang="en-US" altLang="ko-KR" sz="2000" kern="0" dirty="0"/>
          </a:p>
          <a:p>
            <a:pPr lvl="2"/>
            <a:r>
              <a:rPr lang="ko-KR" altLang="en-US" sz="1600" kern="0" dirty="0"/>
              <a:t>인슐린 투여가 측정되는 혈당에 영향을 미침</a:t>
            </a:r>
            <a:endParaRPr lang="en-US" altLang="ko-KR" sz="1600" kern="0" dirty="0"/>
          </a:p>
          <a:p>
            <a:pPr lvl="2"/>
            <a:r>
              <a:rPr lang="ko-KR" altLang="en-US" sz="1600" kern="0" dirty="0"/>
              <a:t>계산 시 알고리즘 기준에 비해 데이터의 혈당 상승폭이 너무 적다</a:t>
            </a:r>
            <a:r>
              <a:rPr lang="en-US" altLang="ko-KR" sz="1600" kern="0" dirty="0"/>
              <a:t>.</a:t>
            </a:r>
          </a:p>
          <a:p>
            <a:pPr lvl="2"/>
            <a:endParaRPr lang="en-US" altLang="ko-KR" sz="1600" kern="0" dirty="0"/>
          </a:p>
          <a:p>
            <a:pPr lvl="2"/>
            <a:r>
              <a:rPr lang="ko-KR" altLang="en-US" sz="1600" kern="0" dirty="0">
                <a:solidFill>
                  <a:srgbClr val="FF0000"/>
                </a:solidFill>
              </a:rPr>
              <a:t>환자 정보와 혈당 값만가지고 분석 시 알고리즘 기준에 인슐린 투여 여부를 고려해 가감하던가 인슐린을 투여하지 않은 상태의 환자 데이터가 </a:t>
            </a:r>
            <a:br>
              <a:rPr lang="en-US" altLang="ko-KR" sz="1600" kern="0" dirty="0">
                <a:solidFill>
                  <a:srgbClr val="FF0000"/>
                </a:solidFill>
              </a:rPr>
            </a:br>
            <a:r>
              <a:rPr lang="ko-KR" altLang="en-US" sz="1600" kern="0" dirty="0">
                <a:solidFill>
                  <a:srgbClr val="FF0000"/>
                </a:solidFill>
              </a:rPr>
              <a:t>제공되어야 함 </a:t>
            </a:r>
            <a:endParaRPr lang="en-US" altLang="ko-KR" sz="1600" kern="0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F72740-3E05-4531-BB57-6AD30FEE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식사 예측 알고리즘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E8CB005-CA8D-42C5-92E7-331C3E4F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943" y="1220755"/>
            <a:ext cx="3528392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0421871-F79E-468B-9D4A-BE04B2505069}"/>
              </a:ext>
            </a:extLst>
          </p:cNvPr>
          <p:cNvGrpSpPr/>
          <p:nvPr/>
        </p:nvGrpSpPr>
        <p:grpSpPr>
          <a:xfrm>
            <a:off x="4988261" y="1292763"/>
            <a:ext cx="1095907" cy="505565"/>
            <a:chOff x="4433451" y="4491158"/>
            <a:chExt cx="1095907" cy="50556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5278ECB-31E4-4CF5-86AA-1E0AF026493D}"/>
                </a:ext>
              </a:extLst>
            </p:cNvPr>
            <p:cNvCxnSpPr/>
            <p:nvPr/>
          </p:nvCxnSpPr>
          <p:spPr>
            <a:xfrm>
              <a:off x="4433451" y="4563166"/>
              <a:ext cx="53967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A9D3A"/>
              </a:solidFill>
              <a:prstDash val="solid"/>
              <a:round/>
            </a:ln>
            <a:effectLst/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171803D-6615-44FD-8BA1-8E6EABA63599}"/>
                </a:ext>
              </a:extLst>
            </p:cNvPr>
            <p:cNvCxnSpPr/>
            <p:nvPr/>
          </p:nvCxnSpPr>
          <p:spPr>
            <a:xfrm>
              <a:off x="4433451" y="4707182"/>
              <a:ext cx="53967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3333"/>
              </a:solidFill>
              <a:prstDash val="solid"/>
              <a:round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A3D910E-3551-43DF-A972-C607A12BBA8F}"/>
                </a:ext>
              </a:extLst>
            </p:cNvPr>
            <p:cNvCxnSpPr/>
            <p:nvPr/>
          </p:nvCxnSpPr>
          <p:spPr>
            <a:xfrm>
              <a:off x="4433451" y="4851198"/>
              <a:ext cx="53967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F6DAF"/>
              </a:solidFill>
              <a:prstDash val="solid"/>
              <a:round/>
            </a:ln>
            <a:effectLst/>
          </p:spPr>
        </p:cxnSp>
        <p:sp>
          <p:nvSpPr>
            <p:cNvPr id="14" name="내용 개체 틀 2">
              <a:extLst>
                <a:ext uri="{FF2B5EF4-FFF2-40B4-BE49-F238E27FC236}">
                  <a16:creationId xmlns:a16="http://schemas.microsoft.com/office/drawing/2014/main" id="{9D6718D2-7AEB-42CF-994A-169CB60FE368}"/>
                </a:ext>
              </a:extLst>
            </p:cNvPr>
            <p:cNvSpPr txBox="1">
              <a:spLocks/>
            </p:cNvSpPr>
            <p:nvPr/>
          </p:nvSpPr>
          <p:spPr>
            <a:xfrm>
              <a:off x="4920270" y="4491158"/>
              <a:ext cx="609087" cy="196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t" anchorCtr="0">
              <a:normAutofit fontScale="70000" lnSpcReduction="20000"/>
            </a:bodyPr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/>
                <a:buChar char="u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110000"/>
                <a:buFont typeface="Wingdings"/>
                <a:buChar char="ü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/>
                <a:buChar char="Ø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ko-KR" altLang="en-US" sz="1000" kern="0" dirty="0"/>
                <a:t>예측 식사</a:t>
              </a:r>
              <a:endParaRPr lang="en-US" altLang="ko-KR" sz="1000" kern="0" dirty="0"/>
            </a:p>
          </p:txBody>
        </p:sp>
        <p:sp>
          <p:nvSpPr>
            <p:cNvPr id="15" name="내용 개체 틀 2">
              <a:extLst>
                <a:ext uri="{FF2B5EF4-FFF2-40B4-BE49-F238E27FC236}">
                  <a16:creationId xmlns:a16="http://schemas.microsoft.com/office/drawing/2014/main" id="{41494B39-9A1A-4769-9127-27B8ABED2106}"/>
                </a:ext>
              </a:extLst>
            </p:cNvPr>
            <p:cNvSpPr txBox="1">
              <a:spLocks/>
            </p:cNvSpPr>
            <p:nvPr/>
          </p:nvSpPr>
          <p:spPr>
            <a:xfrm>
              <a:off x="4920271" y="4646928"/>
              <a:ext cx="609087" cy="196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t" anchorCtr="0">
              <a:normAutofit fontScale="70000" lnSpcReduction="20000"/>
            </a:bodyPr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/>
                <a:buChar char="u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110000"/>
                <a:buFont typeface="Wingdings"/>
                <a:buChar char="ü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/>
                <a:buChar char="Ø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ko-KR" altLang="en-US" sz="1000" kern="0" dirty="0"/>
                <a:t>실제 식사</a:t>
              </a:r>
              <a:endParaRPr lang="en-US" altLang="ko-KR" sz="1000" kern="0" dirty="0"/>
            </a:p>
          </p:txBody>
        </p:sp>
        <p:sp>
          <p:nvSpPr>
            <p:cNvPr id="16" name="내용 개체 틀 2">
              <a:extLst>
                <a:ext uri="{FF2B5EF4-FFF2-40B4-BE49-F238E27FC236}">
                  <a16:creationId xmlns:a16="http://schemas.microsoft.com/office/drawing/2014/main" id="{D5D7E83D-AB71-4ACD-874C-E82B9E7ADB5C}"/>
                </a:ext>
              </a:extLst>
            </p:cNvPr>
            <p:cNvSpPr txBox="1">
              <a:spLocks/>
            </p:cNvSpPr>
            <p:nvPr/>
          </p:nvSpPr>
          <p:spPr>
            <a:xfrm>
              <a:off x="4920270" y="4800281"/>
              <a:ext cx="503377" cy="196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t" anchorCtr="0">
              <a:normAutofit fontScale="70000" lnSpcReduction="20000"/>
            </a:bodyPr>
            <a:lstStyle>
              <a:lvl1pPr marL="342900" indent="-3429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/>
                <a:buChar char="u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SzPct val="110000"/>
                <a:buFont typeface="Wingdings"/>
                <a:buChar char="ü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/>
                <a:buChar char="Ø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ko-KR" altLang="en-US" sz="1000" kern="0" dirty="0"/>
                <a:t>혈당 값</a:t>
              </a:r>
              <a:endParaRPr lang="en-US" altLang="ko-KR" sz="1000" kern="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E35CD0C-8467-4A9E-B051-2F6E0E3A1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67"/>
          <a:stretch/>
        </p:blipFill>
        <p:spPr>
          <a:xfrm>
            <a:off x="6517954" y="1277500"/>
            <a:ext cx="1507268" cy="22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5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~ 4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/>
            <a:r>
              <a:rPr lang="en-US" altLang="ko-KR" dirty="0"/>
              <a:t>A1c,</a:t>
            </a:r>
            <a:r>
              <a:rPr lang="ko-KR" altLang="en-US" dirty="0"/>
              <a:t> </a:t>
            </a:r>
            <a:r>
              <a:rPr lang="en-US" altLang="ko-KR" dirty="0"/>
              <a:t>DM </a:t>
            </a:r>
            <a:r>
              <a:rPr lang="ko-KR" altLang="en-US" dirty="0"/>
              <a:t>정보를 </a:t>
            </a:r>
            <a:r>
              <a:rPr lang="ko-KR" altLang="en-US"/>
              <a:t>학습하는 모델을 별개로 만들고</a:t>
            </a:r>
            <a:r>
              <a:rPr lang="en-US" altLang="ko-KR" dirty="0"/>
              <a:t>,</a:t>
            </a:r>
            <a:r>
              <a:rPr lang="ko-KR" altLang="en-US"/>
              <a:t> </a:t>
            </a:r>
            <a:r>
              <a:rPr lang="ko-KR" altLang="en-US" dirty="0"/>
              <a:t>기존 </a:t>
            </a:r>
            <a:r>
              <a:rPr lang="ko-KR" altLang="en-US"/>
              <a:t>모델과 결합할 경우 더 </a:t>
            </a:r>
            <a:r>
              <a:rPr lang="ko-KR" altLang="en-US" dirty="0"/>
              <a:t>정확한 예측결과가 나오는가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LSTM </a:t>
            </a:r>
            <a:r>
              <a:rPr lang="ko-KR" altLang="en-US" dirty="0"/>
              <a:t>외에 다른 모델 </a:t>
            </a:r>
            <a:r>
              <a:rPr lang="en-US" altLang="ko-KR" dirty="0"/>
              <a:t>(CNN, CRNN) </a:t>
            </a:r>
            <a:r>
              <a:rPr lang="ko-KR" altLang="en-US" dirty="0"/>
              <a:t>사용 검토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예정사항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DM, A1c, </a:t>
            </a:r>
            <a:r>
              <a:rPr lang="ko-KR" altLang="en-US" dirty="0"/>
              <a:t>식사 같은 요소를 통해 예측한 혈당이 </a:t>
            </a:r>
            <a:r>
              <a:rPr lang="en-US" altLang="ko-KR" dirty="0"/>
              <a:t>7-point</a:t>
            </a:r>
            <a:r>
              <a:rPr lang="ko-KR" altLang="en-US" dirty="0"/>
              <a:t>의 아이디어와 유사하게 변화하는가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sz="2000" dirty="0"/>
              <a:t>환자 </a:t>
            </a:r>
            <a:r>
              <a:rPr lang="en-US" altLang="ko-KR" sz="2000" dirty="0"/>
              <a:t>A : A1c 9%, </a:t>
            </a:r>
            <a:r>
              <a:rPr lang="ko-KR" altLang="en-US" sz="2000" dirty="0"/>
              <a:t>식사여부 </a:t>
            </a:r>
            <a:r>
              <a:rPr lang="en-US" altLang="ko-KR" sz="2000" dirty="0"/>
              <a:t>o </a:t>
            </a:r>
            <a:r>
              <a:rPr lang="ko-KR" altLang="en-US" sz="2000" dirty="0"/>
              <a:t>→ </a:t>
            </a:r>
            <a:r>
              <a:rPr lang="en-US" altLang="ko-KR" sz="2000" dirty="0"/>
              <a:t>1</a:t>
            </a:r>
            <a:r>
              <a:rPr lang="ko-KR" altLang="en-US" sz="2000" dirty="0"/>
              <a:t>시간 뒤 혈당 </a:t>
            </a:r>
            <a:r>
              <a:rPr lang="en-US" altLang="ko-KR" sz="2000" dirty="0"/>
              <a:t>+200</a:t>
            </a:r>
            <a:br>
              <a:rPr lang="en-US" altLang="ko-KR" sz="2000" dirty="0"/>
            </a:br>
            <a:r>
              <a:rPr lang="ko-KR" altLang="en-US" sz="2000" dirty="0"/>
              <a:t>환자 </a:t>
            </a:r>
            <a:r>
              <a:rPr lang="en-US" altLang="ko-KR" sz="2000" dirty="0"/>
              <a:t>B : A1c 5%, </a:t>
            </a:r>
            <a:r>
              <a:rPr lang="ko-KR" altLang="en-US" sz="2000" dirty="0"/>
              <a:t>식사여부 </a:t>
            </a:r>
            <a:r>
              <a:rPr lang="en-US" altLang="ko-KR" sz="2000" dirty="0"/>
              <a:t>o </a:t>
            </a:r>
            <a:r>
              <a:rPr lang="ko-KR" altLang="en-US" sz="2000" dirty="0"/>
              <a:t>→ </a:t>
            </a:r>
            <a:r>
              <a:rPr lang="en-US" altLang="ko-KR" sz="2000" dirty="0"/>
              <a:t>1</a:t>
            </a:r>
            <a:r>
              <a:rPr lang="ko-KR" altLang="en-US" sz="2000" dirty="0"/>
              <a:t>시간 뒤 혈당 </a:t>
            </a:r>
            <a:r>
              <a:rPr lang="en-US" altLang="ko-KR" sz="2000" dirty="0"/>
              <a:t>+50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dirty="0"/>
              <a:t>식사여부 같은 요인을 시계열 모델에 포함 시</a:t>
            </a:r>
            <a:r>
              <a:rPr lang="en-US" altLang="ko-KR" dirty="0"/>
              <a:t>, </a:t>
            </a:r>
            <a:r>
              <a:rPr lang="ko-KR" altLang="en-US" dirty="0"/>
              <a:t>오차율이 </a:t>
            </a:r>
            <a:r>
              <a:rPr lang="ko-KR" altLang="en-US"/>
              <a:t>감소하는가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/>
              <a:t>별개 식사 예측 알고리즘의 제작 여부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이전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입력 → 혈당 </a:t>
            </a:r>
            <a:r>
              <a:rPr lang="en-US" altLang="ko-KR" dirty="0"/>
              <a:t>7</a:t>
            </a:r>
            <a:r>
              <a:rPr lang="ko-KR" altLang="en-US" dirty="0"/>
              <a:t>개 씩 나눈 데이터 셋</a:t>
            </a:r>
            <a:endParaRPr lang="en-US" altLang="ko-KR" dirty="0"/>
          </a:p>
          <a:p>
            <a:pPr lvl="1"/>
            <a:r>
              <a:rPr lang="ko-KR" altLang="en-US" dirty="0"/>
              <a:t>최종 출력 → 예측 된 혈당 데이터 셋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현재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입력 → </a:t>
            </a:r>
            <a:r>
              <a:rPr lang="en-US" altLang="ko-KR" dirty="0"/>
              <a:t>[</a:t>
            </a:r>
            <a:r>
              <a:rPr lang="ko-KR" altLang="en-US" dirty="0"/>
              <a:t>혈당</a:t>
            </a:r>
            <a:r>
              <a:rPr lang="en-US" altLang="ko-KR" dirty="0"/>
              <a:t>, </a:t>
            </a:r>
            <a:r>
              <a:rPr lang="ko-KR" altLang="en-US" dirty="0"/>
              <a:t>식사유무</a:t>
            </a:r>
            <a:r>
              <a:rPr lang="en-US" altLang="ko-KR" dirty="0"/>
              <a:t>] 7</a:t>
            </a:r>
            <a:r>
              <a:rPr lang="ko-KR" altLang="en-US" dirty="0"/>
              <a:t>개의 데이터 셋</a:t>
            </a:r>
            <a:endParaRPr lang="en-US" altLang="ko-KR" dirty="0"/>
          </a:p>
          <a:p>
            <a:pPr lvl="1"/>
            <a:r>
              <a:rPr lang="ko-KR" altLang="en-US" dirty="0"/>
              <a:t>최종 출력 → 예측 된 혈당</a:t>
            </a:r>
            <a:r>
              <a:rPr lang="en-US" altLang="ko-KR" dirty="0"/>
              <a:t>, </a:t>
            </a:r>
            <a:r>
              <a:rPr lang="ko-KR" altLang="en-US" dirty="0"/>
              <a:t>식사유무 데이터 셋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식사유무는 </a:t>
            </a:r>
            <a:r>
              <a:rPr lang="en-US" altLang="ko-KR" dirty="0"/>
              <a:t>0~1</a:t>
            </a:r>
            <a:r>
              <a:rPr lang="ko-KR" altLang="en-US" dirty="0"/>
              <a:t>의 근사값으로 측정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동일</a:t>
            </a:r>
            <a:endParaRPr lang="en-US" altLang="ko-KR" dirty="0"/>
          </a:p>
          <a:p>
            <a:pPr lvl="1"/>
            <a:r>
              <a:rPr lang="ko-KR" altLang="en-US" dirty="0"/>
              <a:t>반복 수 </a:t>
            </a:r>
            <a:r>
              <a:rPr lang="en-US" altLang="ko-KR" dirty="0"/>
              <a:t>: 500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/>
            <a:r>
              <a:rPr lang="en-US" altLang="ko-KR" dirty="0" err="1"/>
              <a:t>Batch_size</a:t>
            </a:r>
            <a:r>
              <a:rPr lang="en-US" altLang="ko-KR" dirty="0"/>
              <a:t> : 10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식사 정보 추가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  <a:r>
              <a:rPr lang="ko-KR" altLang="en-US" dirty="0"/>
              <a:t>천안 </a:t>
            </a:r>
            <a:r>
              <a:rPr lang="ko-KR" altLang="en-US" dirty="0" err="1"/>
              <a:t>순천향</a:t>
            </a:r>
            <a:r>
              <a:rPr lang="ko-KR" altLang="en-US" dirty="0"/>
              <a:t> </a:t>
            </a:r>
            <a:r>
              <a:rPr lang="en-US" altLang="ko-KR" dirty="0"/>
              <a:t>CGM </a:t>
            </a:r>
            <a:r>
              <a:rPr lang="ko-KR" altLang="en-US" dirty="0"/>
              <a:t>데이터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명 데이터 中 누락 데이터 제외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케이스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혈당</a:t>
            </a:r>
            <a:r>
              <a:rPr lang="en-US" altLang="ko-KR" dirty="0"/>
              <a:t>, </a:t>
            </a:r>
            <a:r>
              <a:rPr lang="ko-KR" altLang="en-US" dirty="0"/>
              <a:t>식사유무</a:t>
            </a:r>
            <a:r>
              <a:rPr lang="en-US" altLang="ko-KR" dirty="0"/>
              <a:t>] </a:t>
            </a:r>
            <a:r>
              <a:rPr lang="ko-KR" altLang="en-US" dirty="0"/>
              <a:t>형태의 </a:t>
            </a:r>
            <a:r>
              <a:rPr lang="en-US" altLang="ko-KR" dirty="0"/>
              <a:t>5</a:t>
            </a:r>
            <a:r>
              <a:rPr lang="ko-KR" altLang="en-US" dirty="0" err="1"/>
              <a:t>분단위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en-US" altLang="ko-KR" dirty="0"/>
              <a:t>Train : 9</a:t>
            </a:r>
            <a:r>
              <a:rPr lang="ko-KR" altLang="en-US" dirty="0"/>
              <a:t>명</a:t>
            </a:r>
            <a:r>
              <a:rPr lang="en-US" altLang="ko-KR" dirty="0"/>
              <a:t> &amp; Test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동일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r>
              <a:rPr lang="ko-KR" altLang="en-US" dirty="0"/>
              <a:t>식사 유무 </a:t>
            </a:r>
            <a:r>
              <a:rPr lang="en-US" altLang="ko-KR" dirty="0"/>
              <a:t>: </a:t>
            </a:r>
            <a:r>
              <a:rPr lang="ko-KR" altLang="en-US" dirty="0"/>
              <a:t>식사</a:t>
            </a:r>
            <a:r>
              <a:rPr lang="en-US" altLang="ko-KR" dirty="0"/>
              <a:t> (1), </a:t>
            </a:r>
            <a:r>
              <a:rPr lang="ko-KR" altLang="en-US" dirty="0"/>
              <a:t>식사</a:t>
            </a:r>
            <a:r>
              <a:rPr lang="en-US" altLang="ko-KR" dirty="0"/>
              <a:t>x (0)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Case 2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[DM, A1c]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첫 행에 추가한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csv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Train,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Test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동일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변경 전 결과물</a:t>
            </a:r>
            <a:endParaRPr lang="en-US" altLang="ko-KR" dirty="0"/>
          </a:p>
          <a:p>
            <a:pPr lvl="1"/>
            <a:r>
              <a:rPr lang="ko-KR" altLang="en-US" dirty="0"/>
              <a:t>학습한 모델로 예측한 혈당 그래프</a:t>
            </a:r>
            <a:endParaRPr lang="en-US" altLang="ko-KR"/>
          </a:p>
          <a:p>
            <a:pPr lvl="1"/>
            <a:r>
              <a:rPr lang="ko-KR" altLang="en-US"/>
              <a:t>특정 구간 큰 오차율 발생</a:t>
            </a:r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전 </a:t>
            </a:r>
            <a:r>
              <a:rPr lang="en-US" altLang="ko-KR"/>
              <a:t>vs </a:t>
            </a:r>
            <a:r>
              <a:rPr lang="ko-KR" altLang="en-US"/>
              <a:t>변경 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29158-F877-496A-9742-379BDDEA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34" y="2924944"/>
            <a:ext cx="4788532" cy="32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변경 후 결과물</a:t>
            </a:r>
            <a:endParaRPr lang="en-US" altLang="ko-KR" dirty="0"/>
          </a:p>
          <a:p>
            <a:pPr lvl="1"/>
            <a:r>
              <a:rPr lang="ko-KR" altLang="en-US" dirty="0"/>
              <a:t>학습한 모델로 예측한 혈당 그래프</a:t>
            </a:r>
            <a:endParaRPr lang="en-US" altLang="ko-KR" dirty="0"/>
          </a:p>
          <a:p>
            <a:pPr lvl="1"/>
            <a:r>
              <a:rPr lang="ko-KR" altLang="en-US" dirty="0"/>
              <a:t>혈당 </a:t>
            </a:r>
            <a:r>
              <a:rPr lang="en-US" altLang="ko-KR" dirty="0"/>
              <a:t>(</a:t>
            </a:r>
            <a:r>
              <a:rPr lang="ko-KR" altLang="en-US"/>
              <a:t>시계열 정보</a:t>
            </a:r>
            <a:r>
              <a:rPr lang="en-US" altLang="ko-KR" dirty="0"/>
              <a:t>), </a:t>
            </a:r>
            <a:r>
              <a:rPr lang="ko-KR" altLang="en-US"/>
              <a:t>식사 </a:t>
            </a:r>
            <a:r>
              <a:rPr lang="en-US" altLang="ko-KR"/>
              <a:t>(</a:t>
            </a:r>
            <a:r>
              <a:rPr lang="ko-KR" altLang="en-US"/>
              <a:t>카테고리 정보</a:t>
            </a:r>
            <a:r>
              <a:rPr lang="en-US" altLang="ko-KR"/>
              <a:t>) </a:t>
            </a:r>
            <a:r>
              <a:rPr lang="ko-KR" altLang="en-US"/>
              <a:t>를 </a:t>
            </a:r>
            <a:r>
              <a:rPr lang="en-US" altLang="ko-KR"/>
              <a:t>LSTM </a:t>
            </a:r>
            <a:r>
              <a:rPr lang="ko-KR" altLang="en-US"/>
              <a:t>모델에 입력으로 사용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전 </a:t>
            </a:r>
            <a:r>
              <a:rPr lang="en-US" altLang="ko-KR" dirty="0"/>
              <a:t>vs </a:t>
            </a:r>
            <a:r>
              <a:rPr lang="ko-KR" altLang="en-US"/>
              <a:t>변경 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2A59-7730-4449-8F4A-C039FB6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02127"/>
            <a:ext cx="3727670" cy="2592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E4715-DBEF-4C6A-A576-90385CFC2964}"/>
              </a:ext>
            </a:extLst>
          </p:cNvPr>
          <p:cNvSpPr txBox="1"/>
          <p:nvPr/>
        </p:nvSpPr>
        <p:spPr>
          <a:xfrm>
            <a:off x="5319004" y="3875846"/>
            <a:ext cx="2375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▶ 정확도 향상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파란색 </a:t>
            </a:r>
            <a:r>
              <a:rPr lang="en-US" altLang="ko-KR" sz="1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: </a:t>
            </a:r>
            <a:r>
              <a:rPr lang="ko-KR" altLang="en-US" sz="1400">
                <a:latin typeface="양재붓꽃체L" panose="02020603020101020101" pitchFamily="18" charset="-127"/>
                <a:ea typeface="양재붓꽃체L" panose="02020603020101020101" pitchFamily="18" charset="-127"/>
              </a:rPr>
              <a:t>실제 혈당 그래프</a:t>
            </a:r>
            <a:endParaRPr lang="en-US" altLang="ko-KR" sz="14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r>
              <a:rPr lang="ko-KR" altLang="en-US" sz="1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빨간색 </a:t>
            </a:r>
            <a:r>
              <a:rPr lang="en-US" altLang="ko-KR" sz="14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: </a:t>
            </a:r>
            <a:r>
              <a:rPr lang="ko-KR" altLang="en-US" sz="1400">
                <a:latin typeface="양재붓꽃체L" panose="02020603020101020101" pitchFamily="18" charset="-127"/>
                <a:ea typeface="양재붓꽃체L" panose="02020603020101020101" pitchFamily="18" charset="-127"/>
              </a:rPr>
              <a:t>예측 혈당 그래프</a:t>
            </a:r>
            <a:endParaRPr lang="en-US" altLang="ko-KR" sz="14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변경 전 결과물 </a:t>
            </a:r>
            <a:r>
              <a:rPr lang="en-US" altLang="ko-KR"/>
              <a:t>vs </a:t>
            </a:r>
            <a:r>
              <a:rPr lang="ko-KR" altLang="en-US"/>
              <a:t>변경 후 </a:t>
            </a:r>
            <a:r>
              <a:rPr lang="ko-KR" altLang="en-US" dirty="0"/>
              <a:t>결과물</a:t>
            </a:r>
            <a:endParaRPr lang="en-US" altLang="ko-KR" dirty="0"/>
          </a:p>
          <a:p>
            <a:pPr lvl="1"/>
            <a:r>
              <a:rPr lang="ko-KR" altLang="en-US" u="sng" dirty="0"/>
              <a:t>변경 후</a:t>
            </a:r>
            <a:r>
              <a:rPr lang="ko-KR" altLang="en-US" dirty="0"/>
              <a:t> 결과물이 더 안정적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식사는 카테고리 데이터이므로</a:t>
            </a:r>
            <a:r>
              <a:rPr lang="en-US" altLang="ko-KR" dirty="0"/>
              <a:t>, </a:t>
            </a:r>
            <a:r>
              <a:rPr lang="ko-KR" altLang="en-US" dirty="0"/>
              <a:t>부정확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전 </a:t>
            </a:r>
            <a:r>
              <a:rPr lang="en-US" altLang="ko-KR"/>
              <a:t>vs </a:t>
            </a:r>
            <a:r>
              <a:rPr lang="ko-KR" altLang="en-US"/>
              <a:t>변경 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2A59-7730-4449-8F4A-C039FB6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19" y="3645024"/>
            <a:ext cx="3747112" cy="2605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89CF6B-8241-420A-B886-75393846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1" y="3560782"/>
            <a:ext cx="3855819" cy="2623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D0C8A-316E-4868-8AE2-85C059533722}"/>
              </a:ext>
            </a:extLst>
          </p:cNvPr>
          <p:cNvSpPr txBox="1"/>
          <p:nvPr/>
        </p:nvSpPr>
        <p:spPr>
          <a:xfrm>
            <a:off x="6229660" y="2967335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변경 후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66926-7CA6-4CF4-8E5B-3DE9DD8C9C6F}"/>
              </a:ext>
            </a:extLst>
          </p:cNvPr>
          <p:cNvSpPr txBox="1"/>
          <p:nvPr/>
        </p:nvSpPr>
        <p:spPr>
          <a:xfrm>
            <a:off x="2232103" y="2967335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변경 전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35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변경 전 결과물 </a:t>
            </a:r>
            <a:r>
              <a:rPr lang="en-US" altLang="ko-KR"/>
              <a:t>vs </a:t>
            </a:r>
            <a:r>
              <a:rPr lang="ko-KR" altLang="en-US"/>
              <a:t>변경 후 결과물</a:t>
            </a:r>
            <a:endParaRPr lang="en-US" altLang="ko-KR"/>
          </a:p>
          <a:p>
            <a:pPr lvl="1"/>
            <a:r>
              <a:rPr lang="ko-KR" altLang="en-US"/>
              <a:t>오차율 </a:t>
            </a:r>
            <a:r>
              <a:rPr lang="ko-KR" altLang="en-US" dirty="0"/>
              <a:t>비교</a:t>
            </a:r>
            <a:endParaRPr lang="en-US" altLang="ko-KR"/>
          </a:p>
          <a:p>
            <a:pPr lvl="1"/>
            <a:r>
              <a:rPr lang="ko-KR" altLang="en-US">
                <a:solidFill>
                  <a:srgbClr val="ED7D31"/>
                </a:solidFill>
              </a:rPr>
              <a:t>현재 결과</a:t>
            </a:r>
            <a:r>
              <a:rPr lang="ko-KR" altLang="en-US"/>
              <a:t>가 </a:t>
            </a:r>
            <a:r>
              <a:rPr lang="ko-KR" altLang="en-US">
                <a:solidFill>
                  <a:srgbClr val="4472C4"/>
                </a:solidFill>
              </a:rPr>
              <a:t>이전 결과</a:t>
            </a:r>
            <a:r>
              <a:rPr lang="ko-KR" altLang="en-US"/>
              <a:t>보다 전체적으로 안정적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전 </a:t>
            </a:r>
            <a:r>
              <a:rPr lang="en-US" altLang="ko-KR"/>
              <a:t>vs </a:t>
            </a:r>
            <a:r>
              <a:rPr lang="ko-KR" altLang="en-US"/>
              <a:t>변경 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8E419-D4F8-48A0-85E3-0D1AB25A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79" y="3284984"/>
            <a:ext cx="4142633" cy="244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D3F5BB-1647-4AC8-8D02-26E787775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65"/>
          <a:stretch/>
        </p:blipFill>
        <p:spPr>
          <a:xfrm>
            <a:off x="5000575" y="3284984"/>
            <a:ext cx="3731451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6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다음 날의 혈당 예측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모델과 입력 수가 차이가 나므로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방법 모색</a:t>
            </a:r>
            <a:endParaRPr lang="en-US" altLang="ko-KR" sz="2000" dirty="0"/>
          </a:p>
          <a:p>
            <a:pPr lvl="1"/>
            <a:r>
              <a:rPr lang="ko-KR" altLang="en-US" sz="2000" dirty="0"/>
              <a:t>입력 </a:t>
            </a:r>
            <a:r>
              <a:rPr lang="en-US" altLang="ko-KR" sz="2000" dirty="0"/>
              <a:t>: 7</a:t>
            </a:r>
            <a:r>
              <a:rPr lang="ko-KR" altLang="en-US" sz="2000" dirty="0"/>
              <a:t>개 혈당과 식사 유무정보</a:t>
            </a:r>
            <a:endParaRPr lang="en-US" altLang="ko-KR" sz="2000" dirty="0"/>
          </a:p>
          <a:p>
            <a:pPr lvl="1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약 </a:t>
            </a:r>
            <a:r>
              <a:rPr lang="en-US" altLang="ko-KR" sz="2000" dirty="0"/>
              <a:t>2</a:t>
            </a:r>
            <a:r>
              <a:rPr lang="ko-KR" altLang="en-US" sz="2000" dirty="0"/>
              <a:t>시간 혈당과 식사 유무 예측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식사 데이터로 인해 예측 정확도는 떨어짐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날짜 </a:t>
            </a:r>
            <a:r>
              <a:rPr lang="ko-KR" altLang="en-US"/>
              <a:t>혈당 예측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E2D7-0F69-4C72-A1BD-55F142CB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87" y="2767211"/>
            <a:ext cx="3629025" cy="2524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239960-669B-4439-B356-CA76D997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93" y="2852936"/>
            <a:ext cx="3800475" cy="2438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87FF32-BCC7-4286-85A2-8BF4FF853AB8}"/>
              </a:ext>
            </a:extLst>
          </p:cNvPr>
          <p:cNvSpPr/>
          <p:nvPr/>
        </p:nvSpPr>
        <p:spPr>
          <a:xfrm>
            <a:off x="5508104" y="2852936"/>
            <a:ext cx="288032" cy="2438400"/>
          </a:xfrm>
          <a:prstGeom prst="rect">
            <a:avLst/>
          </a:prstGeom>
          <a:solidFill>
            <a:srgbClr val="FF0000">
              <a:alpha val="1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382837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15894</TotalTime>
  <Words>380</Words>
  <Application>Microsoft Office PowerPoint</Application>
  <PresentationFormat>화면 슬라이드 쇼(4:3)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굴림</vt:lpstr>
      <vt:lpstr>맑은 고딕</vt:lpstr>
      <vt:lpstr>양재붓꽃체L</vt:lpstr>
      <vt:lpstr>한컴 윤고딕 230</vt:lpstr>
      <vt:lpstr>Arial</vt:lpstr>
      <vt:lpstr>Times New Roman</vt:lpstr>
      <vt:lpstr>Wingdings</vt:lpstr>
      <vt:lpstr>Default Theme</vt:lpstr>
      <vt:lpstr>4월 4주차 실험현황</vt:lpstr>
      <vt:lpstr>목적</vt:lpstr>
      <vt:lpstr>식사 정보 추가</vt:lpstr>
      <vt:lpstr>데이터 전처리</vt:lpstr>
      <vt:lpstr>변경 전 vs 변경 후</vt:lpstr>
      <vt:lpstr>변경 전 vs 변경 후</vt:lpstr>
      <vt:lpstr>변경 전 vs 변경 후</vt:lpstr>
      <vt:lpstr>변경 전 vs 변경 후</vt:lpstr>
      <vt:lpstr>다음 날짜 혈당 예측?</vt:lpstr>
      <vt:lpstr>식사 예측 알고리즘</vt:lpstr>
      <vt:lpstr>데이터 분석 – 식사 예측 알고리즘</vt:lpstr>
      <vt:lpstr>데이터 분석 – 식사 예측 알고리즘</vt:lpstr>
      <vt:lpstr>진행 예정사항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856</cp:revision>
  <cp:lastPrinted>2019-02-12T04:13:43Z</cp:lastPrinted>
  <dcterms:created xsi:type="dcterms:W3CDTF">2013-09-09T21:16:08Z</dcterms:created>
  <dcterms:modified xsi:type="dcterms:W3CDTF">2019-05-01T12:05:38Z</dcterms:modified>
</cp:coreProperties>
</file>