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445" r:id="rId3"/>
    <p:sldId id="446" r:id="rId4"/>
    <p:sldId id="440" r:id="rId5"/>
    <p:sldId id="459" r:id="rId6"/>
    <p:sldId id="460" r:id="rId7"/>
    <p:sldId id="461" r:id="rId8"/>
    <p:sldId id="462" r:id="rId9"/>
    <p:sldId id="447" r:id="rId10"/>
    <p:sldId id="458" r:id="rId11"/>
    <p:sldId id="463" r:id="rId12"/>
    <p:sldId id="393" r:id="rId13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E6E6E6"/>
    <a:srgbClr val="3A9D3A"/>
    <a:srgbClr val="FFFFFF"/>
    <a:srgbClr val="FF3333"/>
    <a:srgbClr val="0F6DAF"/>
    <a:srgbClr val="FF6600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14" autoAdjust="0"/>
  </p:normalViewPr>
  <p:slideViewPr>
    <p:cSldViewPr>
      <p:cViewPr varScale="1">
        <p:scale>
          <a:sx n="76" d="100"/>
          <a:sy n="76" d="100"/>
        </p:scale>
        <p:origin x="5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rita.github.io/posts/regression-error/" TargetMode="External"/><Relationship Id="rId2" Type="http://schemas.openxmlformats.org/officeDocument/2006/relationships/hyperlink" Target="https://brunch.co.kr/@chris-song/3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3600" dirty="0"/>
              <a:t>5</a:t>
            </a:r>
            <a:r>
              <a:rPr lang="ko-KR" altLang="en-US" sz="3600" dirty="0"/>
              <a:t>월</a:t>
            </a:r>
            <a:r>
              <a:rPr lang="en-US" altLang="ko-KR" sz="3600" dirty="0"/>
              <a:t> 2</a:t>
            </a:r>
            <a:r>
              <a:rPr lang="ko-KR" altLang="en-US" sz="3600" dirty="0"/>
              <a:t>주차 실험현황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19.05.09</a:t>
            </a:r>
          </a:p>
          <a:p>
            <a:r>
              <a:rPr lang="ko-KR" altLang="en-US" dirty="0" err="1"/>
              <a:t>이한범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혈당 데이터만 가지고 학습한 결과보다는 정확하지만</a:t>
            </a:r>
            <a:r>
              <a:rPr lang="en-US" altLang="ko-KR" sz="2400" dirty="0"/>
              <a:t>,</a:t>
            </a:r>
            <a:r>
              <a:rPr lang="ko-KR" altLang="en-US" sz="2400"/>
              <a:t> 각 </a:t>
            </a:r>
            <a:r>
              <a:rPr lang="ko-KR" altLang="en-US" sz="2400" dirty="0"/>
              <a:t>변수 별 차이점이 미미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별 차이가 없는 결과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F37487-3468-4AA2-8028-9D352AD0C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59" y="2011383"/>
            <a:ext cx="3471540" cy="2401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9E51C-E2D3-4E78-934F-B456C0FB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956" y="2011383"/>
            <a:ext cx="3462476" cy="24019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D5CA0-319C-433E-987A-AC71D2938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137" y="4465781"/>
            <a:ext cx="3534989" cy="23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6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모델의 수정</a:t>
            </a:r>
            <a:endParaRPr lang="en-US" altLang="ko-KR" dirty="0"/>
          </a:p>
          <a:p>
            <a:pPr lvl="1"/>
            <a:r>
              <a:rPr lang="ko-KR" altLang="en-US" dirty="0"/>
              <a:t>모델 결합 방법 변경</a:t>
            </a:r>
            <a:endParaRPr lang="en-US" altLang="ko-KR" dirty="0"/>
          </a:p>
          <a:p>
            <a:pPr lvl="1"/>
            <a:r>
              <a:rPr lang="en-US" altLang="ko-KR" dirty="0"/>
              <a:t>Dense</a:t>
            </a:r>
            <a:r>
              <a:rPr lang="en-US" altLang="ko-KR" sz="2000" dirty="0"/>
              <a:t>(Fully Connected NN)</a:t>
            </a:r>
            <a:r>
              <a:rPr lang="en-US" altLang="ko-KR" dirty="0"/>
              <a:t> </a:t>
            </a:r>
            <a:r>
              <a:rPr lang="ko-KR" altLang="en-US" dirty="0"/>
              <a:t>외 다른 결합방법 모색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정확도 측정 방식 추가</a:t>
            </a:r>
            <a:endParaRPr lang="en-US" altLang="ko-KR" dirty="0"/>
          </a:p>
          <a:p>
            <a:pPr lvl="1"/>
            <a:r>
              <a:rPr lang="en-US" altLang="ko-KR" dirty="0"/>
              <a:t>RMSE </a:t>
            </a:r>
            <a:r>
              <a:rPr lang="ko-KR" altLang="en-US" dirty="0"/>
              <a:t>외에 방법 모색</a:t>
            </a:r>
            <a:br>
              <a:rPr lang="en-US" altLang="ko-KR" dirty="0"/>
            </a:br>
            <a:r>
              <a:rPr lang="en-US" altLang="ko-KR" dirty="0"/>
              <a:t>MAPE, MASE …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자료 탐색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https://brunch.co.kr/@chris-song/34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https://partrita.github.io/posts/regression-error/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계획</a:t>
            </a:r>
          </a:p>
        </p:txBody>
      </p:sp>
    </p:spTree>
    <p:extLst>
      <p:ext uri="{BB962C8B-B14F-4D97-AF65-F5344CB8AC3E}">
        <p14:creationId xmlns:p14="http://schemas.microsoft.com/office/powerpoint/2010/main" val="427360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HbA1c, BMI, DM duration </a:t>
            </a:r>
            <a:r>
              <a:rPr lang="ko-KR" altLang="en-US" dirty="0"/>
              <a:t>같은 정보를 추가로 입력하였을 때 예측 정확도가 상승하는가</a:t>
            </a:r>
            <a:r>
              <a:rPr lang="en-US" altLang="ko-KR" dirty="0"/>
              <a:t>?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dirty="0"/>
              <a:t>LSTM </a:t>
            </a:r>
            <a:r>
              <a:rPr lang="ko-KR" altLang="en-US" dirty="0"/>
              <a:t>모델과 다른 별도 모델의 결합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정확도를 측정하는 포맷 종류 검색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55413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시계열 데이터와 정적데이터를 학습</a:t>
            </a:r>
            <a:endParaRPr lang="en-US" altLang="ko-KR" dirty="0"/>
          </a:p>
          <a:p>
            <a:pPr lvl="1"/>
            <a:r>
              <a:rPr lang="ko-KR" altLang="en-US" dirty="0"/>
              <a:t>시계열 데이터 </a:t>
            </a:r>
            <a:r>
              <a:rPr lang="en-US" altLang="ko-KR" dirty="0"/>
              <a:t>: </a:t>
            </a:r>
            <a:r>
              <a:rPr lang="ko-KR" altLang="en-US" dirty="0"/>
              <a:t>혈당</a:t>
            </a:r>
            <a:endParaRPr lang="en-US" altLang="ko-KR" dirty="0"/>
          </a:p>
          <a:p>
            <a:pPr lvl="1"/>
            <a:r>
              <a:rPr lang="ko-KR" altLang="en-US" dirty="0"/>
              <a:t>정적 데이터 </a:t>
            </a:r>
            <a:r>
              <a:rPr lang="en-US" altLang="ko-KR" dirty="0"/>
              <a:t>: HbA1c, BMI, DM duration …</a:t>
            </a:r>
          </a:p>
          <a:p>
            <a:pPr lvl="1"/>
            <a:r>
              <a:rPr lang="ko-KR" altLang="en-US" dirty="0"/>
              <a:t>두 종류의 데이터 학습을 위해 </a:t>
            </a:r>
            <a:r>
              <a:rPr lang="en-US" altLang="ko-KR" dirty="0"/>
              <a:t>LSTM </a:t>
            </a:r>
            <a:r>
              <a:rPr lang="ko-KR" altLang="en-US" dirty="0"/>
              <a:t>모델과 별도 정적데이터 입력 모델 결합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학습 옵션</a:t>
            </a:r>
            <a:endParaRPr lang="en-US" altLang="ko-KR" dirty="0"/>
          </a:p>
          <a:p>
            <a:pPr lvl="1"/>
            <a:r>
              <a:rPr lang="en-US" altLang="ko-KR" dirty="0"/>
              <a:t>Epoch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: 50</a:t>
            </a:r>
            <a:r>
              <a:rPr lang="ko-KR" altLang="en-US" dirty="0"/>
              <a:t>회</a:t>
            </a:r>
            <a:endParaRPr lang="en-US" altLang="ko-KR" dirty="0"/>
          </a:p>
          <a:p>
            <a:pPr lvl="1"/>
            <a:r>
              <a:rPr lang="en-US" altLang="ko-KR" dirty="0" err="1"/>
              <a:t>Batch_size</a:t>
            </a:r>
            <a:r>
              <a:rPr lang="en-US" altLang="ko-KR" dirty="0"/>
              <a:t> : 10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시계열 혈당 </a:t>
            </a:r>
            <a:r>
              <a:rPr lang="en-US" altLang="ko-KR" dirty="0"/>
              <a:t>+ </a:t>
            </a:r>
            <a:r>
              <a:rPr lang="ko-KR" altLang="en-US" dirty="0"/>
              <a:t>정적 데이터</a:t>
            </a:r>
          </a:p>
        </p:txBody>
      </p:sp>
    </p:spTree>
    <p:extLst>
      <p:ext uri="{BB962C8B-B14F-4D97-AF65-F5344CB8AC3E}">
        <p14:creationId xmlns:p14="http://schemas.microsoft.com/office/powerpoint/2010/main" val="94193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사용 데이터 </a:t>
            </a:r>
            <a:r>
              <a:rPr lang="en-US" altLang="ko-KR" dirty="0"/>
              <a:t>: </a:t>
            </a:r>
            <a:r>
              <a:rPr lang="ko-KR" altLang="en-US" dirty="0"/>
              <a:t>천안 </a:t>
            </a:r>
            <a:r>
              <a:rPr lang="ko-KR" altLang="en-US" dirty="0" err="1"/>
              <a:t>순천향</a:t>
            </a:r>
            <a:r>
              <a:rPr lang="ko-KR" altLang="en-US" dirty="0"/>
              <a:t> </a:t>
            </a:r>
            <a:r>
              <a:rPr lang="en-US" altLang="ko-KR" dirty="0"/>
              <a:t>CGM </a:t>
            </a:r>
            <a:r>
              <a:rPr lang="ko-KR" altLang="en-US" dirty="0"/>
              <a:t>데이터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명 데이터 中 누락 데이터 제외</a:t>
            </a:r>
            <a:endParaRPr lang="en-US" altLang="ko-KR" dirty="0"/>
          </a:p>
          <a:p>
            <a:pPr lvl="1"/>
            <a:endParaRPr lang="en-US" altLang="ko-KR"/>
          </a:p>
          <a:p>
            <a:pPr lvl="1"/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케이스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ko-KR" altLang="en-US" dirty="0"/>
              <a:t>혈당</a:t>
            </a:r>
            <a:r>
              <a:rPr lang="en-US" altLang="ko-KR" dirty="0"/>
              <a:t> 5</a:t>
            </a:r>
            <a:r>
              <a:rPr lang="ko-KR" altLang="en-US" dirty="0" err="1"/>
              <a:t>분단위</a:t>
            </a:r>
            <a:r>
              <a:rPr lang="ko-KR" altLang="en-US" dirty="0"/>
              <a:t> 데이터 </a:t>
            </a:r>
            <a:r>
              <a:rPr lang="en-US" altLang="ko-KR" dirty="0"/>
              <a:t>+ </a:t>
            </a:r>
            <a:r>
              <a:rPr lang="ko-KR" altLang="en-US" dirty="0"/>
              <a:t>정적 데이터</a:t>
            </a:r>
            <a:endParaRPr lang="en-US" altLang="ko-KR" dirty="0"/>
          </a:p>
          <a:p>
            <a:pPr lvl="2"/>
            <a:r>
              <a:rPr lang="en-US" altLang="ko-KR" dirty="0"/>
              <a:t>1. Train : 9</a:t>
            </a:r>
            <a:r>
              <a:rPr lang="ko-KR" altLang="en-US" dirty="0"/>
              <a:t>명</a:t>
            </a:r>
            <a:r>
              <a:rPr lang="en-US" altLang="ko-KR" dirty="0"/>
              <a:t> &amp; Test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동일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r>
              <a:rPr lang="en-US" altLang="ko-KR" dirty="0"/>
              <a:t>2. [DM, A1c] </a:t>
            </a:r>
            <a:r>
              <a:rPr lang="ko-KR" altLang="en-US" dirty="0"/>
              <a:t>를 첫 </a:t>
            </a:r>
            <a:r>
              <a:rPr lang="ko-KR" altLang="en-US"/>
              <a:t>행에 추가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CD122A-9947-470B-B155-F13530713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6"/>
          <a:stretch/>
        </p:blipFill>
        <p:spPr>
          <a:xfrm>
            <a:off x="6804248" y="2914228"/>
            <a:ext cx="1657350" cy="21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테스트 케이스</a:t>
            </a:r>
            <a:endParaRPr lang="en-US" altLang="ko-KR" dirty="0"/>
          </a:p>
          <a:p>
            <a:pPr lvl="1"/>
            <a:r>
              <a:rPr lang="ko-KR" altLang="en-US" dirty="0"/>
              <a:t>오차율 측정 </a:t>
            </a:r>
            <a:r>
              <a:rPr lang="en-US" altLang="ko-KR"/>
              <a:t>: RMSE</a:t>
            </a:r>
          </a:p>
          <a:p>
            <a:pPr lvl="1"/>
            <a:r>
              <a:rPr lang="ko-KR" altLang="en-US"/>
              <a:t>결합한 데이터에 따른 결과물 표로 정리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테스트 케이스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36DD51-3CBC-4E88-89B4-671ACA08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795587"/>
            <a:ext cx="64960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8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시계열 혈당 데이터 학습 </a:t>
            </a:r>
            <a:r>
              <a:rPr lang="en-US" altLang="ko-KR" dirty="0"/>
              <a:t>(</a:t>
            </a:r>
            <a:r>
              <a:rPr lang="ko-KR" altLang="en-US" dirty="0"/>
              <a:t>식사 제외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X  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 : 7</a:t>
            </a:r>
            <a:r>
              <a:rPr lang="ko-KR" altLang="en-US" dirty="0"/>
              <a:t>개의 혈당 데이터</a:t>
            </a:r>
            <a:endParaRPr lang="en-US" altLang="ko-KR" dirty="0"/>
          </a:p>
          <a:p>
            <a:pPr lvl="1"/>
            <a:r>
              <a:rPr lang="en-US" altLang="ko-KR" dirty="0"/>
              <a:t>Y</a:t>
            </a:r>
            <a:r>
              <a:rPr lang="ko-KR" altLang="en-US" dirty="0"/>
              <a:t> ＇</a:t>
            </a:r>
            <a:r>
              <a:rPr lang="en-US" altLang="ko-KR" dirty="0"/>
              <a:t>(</a:t>
            </a:r>
            <a:r>
              <a:rPr lang="ko-KR" altLang="en-US" dirty="0"/>
              <a:t>레이블</a:t>
            </a:r>
            <a:r>
              <a:rPr lang="en-US" altLang="ko-KR" dirty="0"/>
              <a:t>) : </a:t>
            </a:r>
            <a:r>
              <a:rPr lang="ko-KR" altLang="en-US" dirty="0"/>
              <a:t>실제 </a:t>
            </a:r>
            <a:r>
              <a:rPr lang="en-US" altLang="ko-KR" dirty="0"/>
              <a:t>8</a:t>
            </a:r>
            <a:r>
              <a:rPr lang="ko-KR" altLang="en-US" dirty="0"/>
              <a:t>번째 혈당 값</a:t>
            </a:r>
            <a:endParaRPr lang="en-US" altLang="ko-KR" dirty="0"/>
          </a:p>
          <a:p>
            <a:pPr lvl="1"/>
            <a:r>
              <a:rPr lang="en-US" altLang="ko-KR" dirty="0"/>
              <a:t>Y  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예측값</a:t>
            </a:r>
            <a:r>
              <a:rPr lang="en-US" altLang="ko-KR" dirty="0"/>
              <a:t>) : </a:t>
            </a:r>
            <a:r>
              <a:rPr lang="ko-KR" altLang="en-US" dirty="0"/>
              <a:t>예측한 </a:t>
            </a:r>
            <a:r>
              <a:rPr lang="en-US" altLang="ko-KR" dirty="0"/>
              <a:t>8</a:t>
            </a:r>
            <a:r>
              <a:rPr lang="ko-KR" altLang="en-US" dirty="0"/>
              <a:t>번째 혈당 값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LSTM </a:t>
            </a:r>
            <a:r>
              <a:rPr lang="ko-KR" altLang="en-US"/>
              <a:t>모델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970D47-4E0B-441D-AE51-291E107434B7}"/>
              </a:ext>
            </a:extLst>
          </p:cNvPr>
          <p:cNvGrpSpPr/>
          <p:nvPr/>
        </p:nvGrpSpPr>
        <p:grpSpPr>
          <a:xfrm>
            <a:off x="971601" y="3412043"/>
            <a:ext cx="3528392" cy="3249722"/>
            <a:chOff x="971600" y="3068960"/>
            <a:chExt cx="3900895" cy="359280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1D4BE92-E671-4709-A6FB-8F44866812DF}"/>
                </a:ext>
              </a:extLst>
            </p:cNvPr>
            <p:cNvSpPr/>
            <p:nvPr/>
          </p:nvSpPr>
          <p:spPr>
            <a:xfrm>
              <a:off x="971600" y="3068960"/>
              <a:ext cx="2664296" cy="27715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F45C8C-E656-4ED0-BB90-EB28ADCBF3BA}"/>
                </a:ext>
              </a:extLst>
            </p:cNvPr>
            <p:cNvSpPr/>
            <p:nvPr/>
          </p:nvSpPr>
          <p:spPr>
            <a:xfrm>
              <a:off x="1548011" y="3286454"/>
              <a:ext cx="2664296" cy="27715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0616EEE-8C6A-459C-B51A-CE86416AA06F}"/>
                </a:ext>
              </a:extLst>
            </p:cNvPr>
            <p:cNvSpPr/>
            <p:nvPr/>
          </p:nvSpPr>
          <p:spPr>
            <a:xfrm>
              <a:off x="1692027" y="3465739"/>
              <a:ext cx="2664296" cy="27715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[[167],[168], … ,[182]],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4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[[168],[171], … ,[193]],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…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4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[[112],[108], … ,[109]]</a:t>
              </a:r>
              <a:endPara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91AFC0-B27A-4DDF-A9F8-4B05FCD4EAD8}"/>
                </a:ext>
              </a:extLst>
            </p:cNvPr>
            <p:cNvSpPr txBox="1"/>
            <p:nvPr/>
          </p:nvSpPr>
          <p:spPr>
            <a:xfrm rot="1861210">
              <a:off x="1111786" y="420172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…</a:t>
              </a:r>
              <a:endParaRPr lang="ko-KR" altLang="en-US" sz="2000" dirty="0"/>
            </a:p>
          </p:txBody>
        </p:sp>
        <p:sp>
          <p:nvSpPr>
            <p:cNvPr id="5" name="오른쪽 대괄호 4">
              <a:extLst>
                <a:ext uri="{FF2B5EF4-FFF2-40B4-BE49-F238E27FC236}">
                  <a16:creationId xmlns:a16="http://schemas.microsoft.com/office/drawing/2014/main" id="{CF3B4DE3-55C2-4E82-9F23-656E0F0F60CB}"/>
                </a:ext>
              </a:extLst>
            </p:cNvPr>
            <p:cNvSpPr/>
            <p:nvPr/>
          </p:nvSpPr>
          <p:spPr>
            <a:xfrm>
              <a:off x="4526023" y="3465739"/>
              <a:ext cx="194063" cy="2771574"/>
            </a:xfrm>
            <a:prstGeom prst="rightBracket">
              <a:avLst/>
            </a:pr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9C0E6A-63BF-4373-910B-0B744C921EDD}"/>
                </a:ext>
              </a:extLst>
            </p:cNvPr>
            <p:cNvSpPr txBox="1"/>
            <p:nvPr/>
          </p:nvSpPr>
          <p:spPr>
            <a:xfrm>
              <a:off x="4559589" y="4602783"/>
              <a:ext cx="31290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</a:t>
              </a:r>
              <a:endParaRPr lang="ko-KR" altLang="en-US" sz="2000" dirty="0"/>
            </a:p>
          </p:txBody>
        </p:sp>
        <p:sp>
          <p:nvSpPr>
            <p:cNvPr id="12" name="오른쪽 대괄호 11">
              <a:extLst>
                <a:ext uri="{FF2B5EF4-FFF2-40B4-BE49-F238E27FC236}">
                  <a16:creationId xmlns:a16="http://schemas.microsoft.com/office/drawing/2014/main" id="{FA74EB10-BCF5-4443-9329-6DEE9DA24A45}"/>
                </a:ext>
              </a:extLst>
            </p:cNvPr>
            <p:cNvSpPr/>
            <p:nvPr/>
          </p:nvSpPr>
          <p:spPr>
            <a:xfrm rot="5400000">
              <a:off x="2935850" y="5104872"/>
              <a:ext cx="185925" cy="2655019"/>
            </a:xfrm>
            <a:prstGeom prst="rightBracket">
              <a:avLst/>
            </a:pr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7AF1EF-4498-4F1A-9DD0-FCEDFF6E489D}"/>
                </a:ext>
              </a:extLst>
            </p:cNvPr>
            <p:cNvSpPr txBox="1"/>
            <p:nvPr/>
          </p:nvSpPr>
          <p:spPr>
            <a:xfrm>
              <a:off x="2854898" y="6261655"/>
              <a:ext cx="31290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7</a:t>
              </a:r>
              <a:endParaRPr lang="ko-KR" altLang="en-US" sz="2000" dirty="0"/>
            </a:p>
          </p:txBody>
        </p:sp>
      </p:grpSp>
      <p:pic>
        <p:nvPicPr>
          <p:cNvPr id="1026" name="Picture 2" descr="http://i.imgur.com/jKodJ1u.png">
            <a:extLst>
              <a:ext uri="{FF2B5EF4-FFF2-40B4-BE49-F238E27FC236}">
                <a16:creationId xmlns:a16="http://schemas.microsoft.com/office/drawing/2014/main" id="{91C59B1B-9308-4758-A9C3-158BF87E2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9753" r="33906"/>
          <a:stretch/>
        </p:blipFill>
        <p:spPr bwMode="auto">
          <a:xfrm>
            <a:off x="4889182" y="3129273"/>
            <a:ext cx="3646751" cy="218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DD6239-CB8E-4608-9215-252D4C0445DB}"/>
              </a:ext>
            </a:extLst>
          </p:cNvPr>
          <p:cNvSpPr/>
          <p:nvPr/>
        </p:nvSpPr>
        <p:spPr>
          <a:xfrm>
            <a:off x="5028432" y="4878532"/>
            <a:ext cx="352016" cy="28392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80091F7-9E97-46B6-B1C4-98B2EBC3D776}"/>
              </a:ext>
            </a:extLst>
          </p:cNvPr>
          <p:cNvCxnSpPr>
            <a:cxnSpLocks/>
            <a:stCxn id="22" idx="3"/>
            <a:endCxn id="17" idx="2"/>
          </p:cNvCxnSpPr>
          <p:nvPr/>
        </p:nvCxnSpPr>
        <p:spPr>
          <a:xfrm flipV="1">
            <a:off x="3830840" y="5162454"/>
            <a:ext cx="1373600" cy="50268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6A2AEB-B08D-43A0-B332-BCC688F5DE7D}"/>
              </a:ext>
            </a:extLst>
          </p:cNvPr>
          <p:cNvSpPr/>
          <p:nvPr/>
        </p:nvSpPr>
        <p:spPr>
          <a:xfrm>
            <a:off x="1763688" y="5464274"/>
            <a:ext cx="2067152" cy="401722"/>
          </a:xfrm>
          <a:prstGeom prst="rect">
            <a:avLst/>
          </a:prstGeom>
          <a:solidFill>
            <a:srgbClr val="FF0000">
              <a:alpha val="20000"/>
            </a:srgbClr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1B6639-689E-4370-A18B-179AB529621E}"/>
              </a:ext>
            </a:extLst>
          </p:cNvPr>
          <p:cNvSpPr/>
          <p:nvPr/>
        </p:nvSpPr>
        <p:spPr>
          <a:xfrm>
            <a:off x="6782182" y="4878532"/>
            <a:ext cx="352016" cy="28392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B35697A2-28D6-472C-939E-52432B5A40AF}"/>
              </a:ext>
            </a:extLst>
          </p:cNvPr>
          <p:cNvCxnSpPr>
            <a:cxnSpLocks/>
            <a:stCxn id="22" idx="3"/>
            <a:endCxn id="30" idx="2"/>
          </p:cNvCxnSpPr>
          <p:nvPr/>
        </p:nvCxnSpPr>
        <p:spPr>
          <a:xfrm flipV="1">
            <a:off x="3830840" y="5162454"/>
            <a:ext cx="3127350" cy="50268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706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 : </a:t>
            </a:r>
            <a:r>
              <a:rPr lang="ko-KR" altLang="en-US" dirty="0"/>
              <a:t>차원 </a:t>
            </a:r>
            <a:r>
              <a:rPr lang="en-US" altLang="ko-KR" dirty="0"/>
              <a:t>[None,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pPr lvl="1"/>
            <a:r>
              <a:rPr lang="en-US" altLang="ko-KR" dirty="0"/>
              <a:t>HbA1c</a:t>
            </a:r>
          </a:p>
          <a:p>
            <a:pPr lvl="1"/>
            <a:r>
              <a:rPr lang="en-US" altLang="ko-KR" dirty="0"/>
              <a:t>DM duration</a:t>
            </a:r>
          </a:p>
          <a:p>
            <a:pPr lvl="1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BMI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 : </a:t>
            </a:r>
            <a:r>
              <a:rPr lang="ko-KR" altLang="en-US" dirty="0"/>
              <a:t>차원 </a:t>
            </a:r>
            <a:r>
              <a:rPr lang="en-US" altLang="ko-KR" dirty="0"/>
              <a:t>[None,</a:t>
            </a:r>
            <a:r>
              <a:rPr lang="ko-KR" altLang="en-US" dirty="0"/>
              <a:t> </a:t>
            </a:r>
            <a:r>
              <a:rPr lang="en-US" altLang="ko-KR" dirty="0"/>
              <a:t>2]</a:t>
            </a:r>
          </a:p>
          <a:p>
            <a:pPr lvl="1"/>
            <a:r>
              <a:rPr lang="en-US" altLang="ko-KR" dirty="0"/>
              <a:t>HbA1c + DM duration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정적데이터 학습</a:t>
            </a:r>
          </a:p>
        </p:txBody>
      </p:sp>
    </p:spTree>
    <p:extLst>
      <p:ext uri="{BB962C8B-B14F-4D97-AF65-F5344CB8AC3E}">
        <p14:creationId xmlns:p14="http://schemas.microsoft.com/office/powerpoint/2010/main" val="193439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1795F5E-4297-4E9B-9FD7-24E84694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72640"/>
            <a:ext cx="5699227" cy="462654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시계열 데이터와 정적데이터 학습</a:t>
            </a:r>
            <a:endParaRPr lang="en-US" altLang="ko-KR" dirty="0"/>
          </a:p>
          <a:p>
            <a:pPr lvl="1"/>
            <a:r>
              <a:rPr lang="ko-KR" altLang="en-US" dirty="0"/>
              <a:t>밑의 그림은 혈당 </a:t>
            </a:r>
            <a:r>
              <a:rPr lang="en-US" altLang="ko-KR" dirty="0"/>
              <a:t>+ HbA1c, </a:t>
            </a:r>
            <a:r>
              <a:rPr lang="ko-KR" altLang="en-US" dirty="0"/>
              <a:t>혈당 </a:t>
            </a:r>
            <a:r>
              <a:rPr lang="en-US" altLang="ko-KR" dirty="0"/>
              <a:t>+ DM </a:t>
            </a:r>
            <a:r>
              <a:rPr lang="ko-KR" altLang="en-US" dirty="0"/>
              <a:t>모델구조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다중입력 모델 구성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0DE434F-6075-4823-9432-17A2B432F5C6}"/>
              </a:ext>
            </a:extLst>
          </p:cNvPr>
          <p:cNvCxnSpPr/>
          <p:nvPr/>
        </p:nvCxnSpPr>
        <p:spPr>
          <a:xfrm>
            <a:off x="3247388" y="2683947"/>
            <a:ext cx="0" cy="267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18A6BE2-3DF5-4EED-A3C1-8C47E0E1AFAA}"/>
              </a:ext>
            </a:extLst>
          </p:cNvPr>
          <p:cNvCxnSpPr/>
          <p:nvPr/>
        </p:nvCxnSpPr>
        <p:spPr>
          <a:xfrm>
            <a:off x="3247388" y="3420773"/>
            <a:ext cx="0" cy="267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3D87AE-1AD0-4D92-97C3-C63B93DB7655}"/>
              </a:ext>
            </a:extLst>
          </p:cNvPr>
          <p:cNvCxnSpPr>
            <a:cxnSpLocks/>
          </p:cNvCxnSpPr>
          <p:nvPr/>
        </p:nvCxnSpPr>
        <p:spPr>
          <a:xfrm>
            <a:off x="6328660" y="3429633"/>
            <a:ext cx="0" cy="267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632AC0-69D3-4BF0-89C5-A6A427732129}"/>
              </a:ext>
            </a:extLst>
          </p:cNvPr>
          <p:cNvCxnSpPr/>
          <p:nvPr/>
        </p:nvCxnSpPr>
        <p:spPr>
          <a:xfrm>
            <a:off x="6328660" y="2683947"/>
            <a:ext cx="0" cy="267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DE1B84-69E7-47DF-BB29-F9EA338BFFCE}"/>
              </a:ext>
            </a:extLst>
          </p:cNvPr>
          <p:cNvCxnSpPr>
            <a:cxnSpLocks/>
          </p:cNvCxnSpPr>
          <p:nvPr/>
        </p:nvCxnSpPr>
        <p:spPr>
          <a:xfrm>
            <a:off x="3257333" y="4157599"/>
            <a:ext cx="1195770" cy="4688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5547DE-BA80-4749-8789-9F878E238C18}"/>
              </a:ext>
            </a:extLst>
          </p:cNvPr>
          <p:cNvCxnSpPr>
            <a:cxnSpLocks/>
          </p:cNvCxnSpPr>
          <p:nvPr/>
        </p:nvCxnSpPr>
        <p:spPr>
          <a:xfrm flipH="1">
            <a:off x="5054946" y="4152300"/>
            <a:ext cx="1273714" cy="4741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71AE87-C2D4-487D-A30A-C9C257BA9509}"/>
              </a:ext>
            </a:extLst>
          </p:cNvPr>
          <p:cNvCxnSpPr>
            <a:cxnSpLocks/>
          </p:cNvCxnSpPr>
          <p:nvPr/>
        </p:nvCxnSpPr>
        <p:spPr>
          <a:xfrm>
            <a:off x="4855008" y="5229346"/>
            <a:ext cx="0" cy="2176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59D84E1-028A-4552-B0E2-54D957932AEA}"/>
              </a:ext>
            </a:extLst>
          </p:cNvPr>
          <p:cNvCxnSpPr>
            <a:cxnSpLocks/>
          </p:cNvCxnSpPr>
          <p:nvPr/>
        </p:nvCxnSpPr>
        <p:spPr>
          <a:xfrm>
            <a:off x="4855008" y="5913848"/>
            <a:ext cx="0" cy="2176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5449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테스트 결과물</a:t>
            </a:r>
            <a:endParaRPr lang="en-US" altLang="ko-KR" dirty="0"/>
          </a:p>
          <a:p>
            <a:pPr lvl="1"/>
            <a:r>
              <a:rPr lang="ko-KR" altLang="en-US" dirty="0"/>
              <a:t>각 케이스 별 </a:t>
            </a:r>
            <a:r>
              <a:rPr lang="en-US" altLang="ko-KR" dirty="0"/>
              <a:t>RMSE </a:t>
            </a:r>
            <a:r>
              <a:rPr lang="ko-KR" altLang="en-US" dirty="0"/>
              <a:t>측정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6E600E-8813-4DA5-B989-29F7DBCC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348880"/>
            <a:ext cx="7210425" cy="35909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BE313C-BD37-4D19-9F2B-513813E0B424}"/>
              </a:ext>
            </a:extLst>
          </p:cNvPr>
          <p:cNvSpPr/>
          <p:nvPr/>
        </p:nvSpPr>
        <p:spPr>
          <a:xfrm>
            <a:off x="1219199" y="5517232"/>
            <a:ext cx="7210425" cy="422573"/>
          </a:xfrm>
          <a:prstGeom prst="rect">
            <a:avLst/>
          </a:prstGeom>
          <a:solidFill>
            <a:srgbClr val="FF0000">
              <a:alpha val="2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2491232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16106</TotalTime>
  <Words>293</Words>
  <Application>Microsoft Office PowerPoint</Application>
  <PresentationFormat>화면 슬라이드 쇼(4:3)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굴림</vt:lpstr>
      <vt:lpstr>맑은 고딕</vt:lpstr>
      <vt:lpstr>양재붓꽃체L</vt:lpstr>
      <vt:lpstr>한컴 윤고딕 230</vt:lpstr>
      <vt:lpstr>Arial</vt:lpstr>
      <vt:lpstr>Times New Roman</vt:lpstr>
      <vt:lpstr>Wingdings</vt:lpstr>
      <vt:lpstr>Default Theme</vt:lpstr>
      <vt:lpstr>5월 2주차 실험현황</vt:lpstr>
      <vt:lpstr>목적</vt:lpstr>
      <vt:lpstr>시계열 혈당 + 정적 데이터</vt:lpstr>
      <vt:lpstr>데이터 전처리</vt:lpstr>
      <vt:lpstr>테스트 케이스</vt:lpstr>
      <vt:lpstr>1. LSTM 모델</vt:lpstr>
      <vt:lpstr>2. 정적데이터 학습</vt:lpstr>
      <vt:lpstr>다중입력 모델 구성</vt:lpstr>
      <vt:lpstr>테스트 결과</vt:lpstr>
      <vt:lpstr>별 차이가 없는 결과..</vt:lpstr>
      <vt:lpstr>차후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877</cp:revision>
  <cp:lastPrinted>2019-02-12T04:13:43Z</cp:lastPrinted>
  <dcterms:created xsi:type="dcterms:W3CDTF">2013-09-09T21:16:08Z</dcterms:created>
  <dcterms:modified xsi:type="dcterms:W3CDTF">2019-06-20T18:42:18Z</dcterms:modified>
</cp:coreProperties>
</file>