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45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3" r:id="rId12"/>
    <p:sldId id="472" r:id="rId13"/>
    <p:sldId id="393" r:id="rId14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E6E6E6"/>
    <a:srgbClr val="3A9D3A"/>
    <a:srgbClr val="FFFFFF"/>
    <a:srgbClr val="FF3333"/>
    <a:srgbClr val="0F6DAF"/>
    <a:srgbClr val="FF6600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4" autoAdjust="0"/>
    <p:restoredTop sz="94614" autoAdjust="0"/>
  </p:normalViewPr>
  <p:slideViewPr>
    <p:cSldViewPr>
      <p:cViewPr varScale="1">
        <p:scale>
          <a:sx n="79" d="100"/>
          <a:sy n="79" d="100"/>
        </p:scale>
        <p:origin x="90" y="24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as-team/keras/issues/414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770f59f6f7cc40c8b6dc98dddd06c6c5/" TargetMode="External"/><Relationship Id="rId2" Type="http://schemas.openxmlformats.org/officeDocument/2006/relationships/hyperlink" Target="https://www.kaggle.com/snlpnkj/bidirectional-lstm-ker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losses/" TargetMode="External"/><Relationship Id="rId4" Type="http://schemas.openxmlformats.org/officeDocument/2006/relationships/hyperlink" Target="https://ratsgo.github.io/natural%20language%20processing/2017/10/22/manni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3600" dirty="0"/>
              <a:t>5</a:t>
            </a:r>
            <a:r>
              <a:rPr lang="ko-KR" altLang="en-US" sz="3600" dirty="0"/>
              <a:t>월</a:t>
            </a:r>
            <a:r>
              <a:rPr lang="en-US" altLang="ko-KR" sz="3600" dirty="0"/>
              <a:t> 3</a:t>
            </a:r>
            <a:r>
              <a:rPr lang="ko-KR" altLang="en-US" sz="3600" dirty="0"/>
              <a:t>주차 실험현황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19.05.20</a:t>
            </a:r>
          </a:p>
          <a:p>
            <a:r>
              <a:rPr lang="ko-KR" altLang="en-US" dirty="0" err="1"/>
              <a:t>이한범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시계열 예측 모델평가 척도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dirty="0"/>
              <a:t>MASE(Mean</a:t>
            </a:r>
            <a:r>
              <a:rPr lang="ko-KR" altLang="en-US" dirty="0"/>
              <a:t> </a:t>
            </a:r>
            <a:r>
              <a:rPr lang="en-US" altLang="ko-KR" dirty="0"/>
              <a:t>Absolute</a:t>
            </a:r>
            <a:r>
              <a:rPr lang="ko-KR" altLang="en-US"/>
              <a:t> </a:t>
            </a:r>
            <a:r>
              <a:rPr lang="en-US" altLang="ko-KR" dirty="0"/>
              <a:t>Scaled</a:t>
            </a:r>
            <a:r>
              <a:rPr lang="ko-KR" altLang="en-US"/>
              <a:t> </a:t>
            </a:r>
            <a:r>
              <a:rPr lang="en-US" altLang="ko-KR" dirty="0"/>
              <a:t>Error)</a:t>
            </a:r>
          </a:p>
          <a:p>
            <a:pPr lvl="1"/>
            <a:r>
              <a:rPr lang="ko-KR" altLang="en-US" dirty="0"/>
              <a:t>크기 고정된 에러</a:t>
            </a:r>
            <a:endParaRPr lang="en-US" altLang="ko-KR" dirty="0"/>
          </a:p>
          <a:p>
            <a:pPr lvl="1"/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평균 변동폭으로 나눈 값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변동성이 큰 지표</a:t>
            </a:r>
            <a:r>
              <a:rPr lang="en-US" altLang="ko-KR"/>
              <a:t>, </a:t>
            </a:r>
            <a:r>
              <a:rPr lang="ko-KR" altLang="en-US"/>
              <a:t>낮은 지표를 같이 예측할 필요가 있을 떄 사용하기 용이함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 descr="https://t1.daumcdn.net/thumb/R1280x0/?fname=http://t1.daumcdn.net/brunch/service/user/IgT/image/-5LE-zI84h4rEQ1HdXw2MdY4p4Y.png">
            <a:extLst>
              <a:ext uri="{FF2B5EF4-FFF2-40B4-BE49-F238E27FC236}">
                <a16:creationId xmlns:a16="http://schemas.microsoft.com/office/drawing/2014/main" id="{86FE3134-45D7-437D-9E2E-2DA09E6D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52" y="2780928"/>
            <a:ext cx="7452320" cy="105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8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시도해볼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Tanh</a:t>
            </a:r>
            <a:r>
              <a:rPr lang="ko-KR" altLang="en-US" dirty="0"/>
              <a:t>를 사용하거나 </a:t>
            </a:r>
            <a:r>
              <a:rPr lang="en-US" altLang="ko-KR" dirty="0"/>
              <a:t>Dropout</a:t>
            </a:r>
            <a:r>
              <a:rPr lang="ko-KR" altLang="en-US" dirty="0"/>
              <a:t>을 사용할 시 어째서 학습 정확도가 떨어지는 지 조사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데이터가 추가 시에</a:t>
            </a:r>
            <a:r>
              <a:rPr lang="en-US" altLang="ko-KR" dirty="0"/>
              <a:t> RMSE </a:t>
            </a:r>
            <a:r>
              <a:rPr lang="ko-KR" altLang="en-US" dirty="0"/>
              <a:t>외에 다른 모델평가 방법 사용 시도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정적 데이터가 추가된 모델의 구조 개선</a:t>
            </a:r>
            <a:endParaRPr lang="en-US" altLang="ko-KR" dirty="0"/>
          </a:p>
          <a:p>
            <a:pPr lvl="1"/>
            <a:r>
              <a:rPr lang="ko-KR" altLang="en-US" dirty="0"/>
              <a:t>현재는 </a:t>
            </a:r>
            <a:r>
              <a:rPr lang="en-US" altLang="ko-KR" dirty="0"/>
              <a:t>Fully Connected </a:t>
            </a:r>
            <a:r>
              <a:rPr lang="ko-KR" altLang="en-US" dirty="0"/>
              <a:t>로 결합하여 사용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https://github.com/keras-team/keras/issues/4149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733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7EB02-E13C-4471-A5E3-92DF8540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참고예정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C633F-1E7A-47D9-AE27-37A90F6B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https://www.kaggle.com/snlpnkj/bidirectional-lstm-keras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https://datascienceschool.net/view-notebook/770f59f6f7cc40c8b6dc98dddd06c6c5/</a:t>
            </a:r>
            <a:r>
              <a:rPr lang="en-US" altLang="ko-KR" dirty="0"/>
              <a:t> (Bi-LSTM </a:t>
            </a:r>
            <a:r>
              <a:rPr lang="ko-KR" altLang="en-US"/>
              <a:t>실제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/>
              <a:t>적용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4"/>
              </a:rPr>
              <a:t>https://ratsgo.github.io/natural%20language%20processing/2017/10/22/manning/</a:t>
            </a:r>
            <a:r>
              <a:rPr lang="en-US" altLang="ko-KR" dirty="0"/>
              <a:t> (Bi-LSTM)</a:t>
            </a:r>
          </a:p>
          <a:p>
            <a:r>
              <a:rPr lang="en-US" altLang="ko-KR" dirty="0">
                <a:hlinkClick r:id="rId5"/>
              </a:rPr>
              <a:t>https://keras.io/losses/</a:t>
            </a:r>
            <a:r>
              <a:rPr lang="en-US" altLang="ko-KR" dirty="0"/>
              <a:t> (</a:t>
            </a:r>
            <a:r>
              <a:rPr lang="ko-KR" altLang="en-US"/>
              <a:t>오차측정</a:t>
            </a:r>
            <a:r>
              <a:rPr lang="en-US" altLang="ko-KR" dirty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2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HbA1c, DM duration, BMI, </a:t>
            </a:r>
            <a:r>
              <a:rPr lang="ko-KR" altLang="en-US" dirty="0"/>
              <a:t>나이 값을 추가하여 학습 시도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dirty="0"/>
              <a:t>모델의 레이어나 노드 수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정확도를 측정하는 포맷 종류 검색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5541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8B33F7-BC41-45CE-B726-7D5D8FCB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32408"/>
            <a:ext cx="7225432" cy="28168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혈당 데이터만으로 학습한 모델 </a:t>
            </a:r>
            <a:r>
              <a:rPr lang="en-US" altLang="ko-KR" dirty="0"/>
              <a:t>RMSE</a:t>
            </a:r>
          </a:p>
          <a:p>
            <a:pPr lvl="1"/>
            <a:r>
              <a:rPr lang="ko-KR" altLang="en-US" dirty="0"/>
              <a:t>이전 </a:t>
            </a:r>
            <a:r>
              <a:rPr lang="en-US" altLang="ko-KR" dirty="0"/>
              <a:t>RMSE : 26</a:t>
            </a:r>
          </a:p>
          <a:p>
            <a:pPr lvl="1"/>
            <a:r>
              <a:rPr lang="ko-KR" altLang="en-US" dirty="0"/>
              <a:t>이유</a:t>
            </a:r>
            <a:r>
              <a:rPr lang="en-US" altLang="ko-KR" dirty="0"/>
              <a:t> : </a:t>
            </a:r>
            <a:r>
              <a:rPr lang="ko-KR" altLang="en-US" dirty="0"/>
              <a:t>이전 테스트와 두 가지 차이점 </a:t>
            </a:r>
            <a:r>
              <a:rPr lang="ko-KR" altLang="en-US" dirty="0" err="1"/>
              <a:t>존제</a:t>
            </a:r>
            <a:endParaRPr lang="en-US" altLang="ko-KR" dirty="0"/>
          </a:p>
          <a:p>
            <a:pPr lvl="2"/>
            <a:r>
              <a:rPr lang="en-US" altLang="ko-KR" dirty="0"/>
              <a:t>LSTM</a:t>
            </a:r>
            <a:r>
              <a:rPr lang="ko-KR" altLang="en-US" dirty="0"/>
              <a:t>에 사용 된 활성화 함수 변경 </a:t>
            </a:r>
            <a:r>
              <a:rPr lang="en-US" altLang="ko-KR" dirty="0"/>
              <a:t>: tanh </a:t>
            </a:r>
            <a:r>
              <a:rPr lang="ko-KR" altLang="en-US" dirty="0"/>
              <a:t>→ </a:t>
            </a:r>
            <a:r>
              <a:rPr lang="en-US" altLang="ko-KR" dirty="0"/>
              <a:t>linear</a:t>
            </a:r>
          </a:p>
          <a:p>
            <a:pPr lvl="2"/>
            <a:r>
              <a:rPr lang="en-US" altLang="ko-KR" dirty="0"/>
              <a:t>Dropout </a:t>
            </a:r>
            <a:r>
              <a:rPr lang="ko-KR" altLang="en-US" dirty="0"/>
              <a:t>제거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FCA22D-888A-4A03-9AC2-79B66396C594}"/>
              </a:ext>
            </a:extLst>
          </p:cNvPr>
          <p:cNvSpPr/>
          <p:nvPr/>
        </p:nvSpPr>
        <p:spPr>
          <a:xfrm>
            <a:off x="2352068" y="3804601"/>
            <a:ext cx="936104" cy="2444642"/>
          </a:xfrm>
          <a:prstGeom prst="rect">
            <a:avLst/>
          </a:prstGeom>
          <a:solidFill>
            <a:srgbClr val="FF0000">
              <a:alpha val="2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787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혈당 데이터 만으로 학습한 모델 </a:t>
            </a:r>
            <a:r>
              <a:rPr lang="en-US" altLang="ko-KR" dirty="0"/>
              <a:t>RMSE</a:t>
            </a:r>
          </a:p>
          <a:p>
            <a:pPr lvl="1"/>
            <a:r>
              <a:rPr lang="en-US" altLang="ko-KR" u="sng" dirty="0"/>
              <a:t>11.0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u="sng" dirty="0"/>
              <a:t>16.5</a:t>
            </a:r>
          </a:p>
          <a:p>
            <a:r>
              <a:rPr lang="en-US" altLang="ko-KR" dirty="0"/>
              <a:t>HbA1c </a:t>
            </a:r>
            <a:r>
              <a:rPr lang="ko-KR" altLang="en-US" dirty="0"/>
              <a:t>포함한 모델 </a:t>
            </a:r>
            <a:r>
              <a:rPr lang="en-US" altLang="ko-KR" dirty="0"/>
              <a:t>RMSE</a:t>
            </a:r>
          </a:p>
          <a:p>
            <a:pPr lvl="1"/>
            <a:r>
              <a:rPr lang="en-US" altLang="ko-KR" u="sng" dirty="0"/>
              <a:t>10.3</a:t>
            </a:r>
            <a:r>
              <a:rPr lang="en-US" altLang="ko-KR" dirty="0"/>
              <a:t> ~ </a:t>
            </a:r>
            <a:r>
              <a:rPr lang="en-US" altLang="ko-KR" u="sng" dirty="0"/>
              <a:t>10.6</a:t>
            </a:r>
          </a:p>
          <a:p>
            <a:pPr lvl="1"/>
            <a:r>
              <a:rPr lang="ko-KR" altLang="en-US"/>
              <a:t>실제로는 </a:t>
            </a:r>
            <a:r>
              <a:rPr lang="ko-KR" altLang="en-US" dirty="0"/>
              <a:t>미미한 정확도 향상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677B0-BCB0-410D-8583-A5C701BE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32408"/>
            <a:ext cx="7225432" cy="28168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F7EE34-16A1-40AC-809A-2921DC533B69}"/>
              </a:ext>
            </a:extLst>
          </p:cNvPr>
          <p:cNvSpPr/>
          <p:nvPr/>
        </p:nvSpPr>
        <p:spPr>
          <a:xfrm>
            <a:off x="2352068" y="3804601"/>
            <a:ext cx="1571860" cy="2444642"/>
          </a:xfrm>
          <a:prstGeom prst="rect">
            <a:avLst/>
          </a:prstGeom>
          <a:solidFill>
            <a:srgbClr val="FF0000">
              <a:alpha val="2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0888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BMI, </a:t>
            </a:r>
            <a:r>
              <a:rPr lang="ko-KR" altLang="en-US" dirty="0"/>
              <a:t>나이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BMI</a:t>
            </a:r>
            <a:r>
              <a:rPr lang="ko-KR" altLang="en-US" dirty="0"/>
              <a:t>와 나이 데이터를 추가하여 학습</a:t>
            </a:r>
            <a:endParaRPr lang="en-US" altLang="ko-KR" dirty="0"/>
          </a:p>
          <a:p>
            <a:pPr lvl="1"/>
            <a:r>
              <a:rPr lang="ko-KR" altLang="en-US" dirty="0"/>
              <a:t>모델은 동일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값을 모두 결합하여 학습 시</a:t>
            </a:r>
            <a:r>
              <a:rPr lang="en-US" altLang="ko-KR" dirty="0"/>
              <a:t>, </a:t>
            </a:r>
            <a:r>
              <a:rPr lang="ko-KR" altLang="en-US" dirty="0"/>
              <a:t>정확도 ↓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CE6265-48CE-41DF-B3BA-EC1A2B32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32408"/>
            <a:ext cx="7225432" cy="28168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5906B4-9217-4967-A32E-39A8A3BDB621}"/>
              </a:ext>
            </a:extLst>
          </p:cNvPr>
          <p:cNvSpPr/>
          <p:nvPr/>
        </p:nvSpPr>
        <p:spPr>
          <a:xfrm>
            <a:off x="6804248" y="3804601"/>
            <a:ext cx="1608808" cy="2444642"/>
          </a:xfrm>
          <a:prstGeom prst="rect">
            <a:avLst/>
          </a:prstGeom>
          <a:solidFill>
            <a:srgbClr val="FF0000">
              <a:alpha val="2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4157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모델 변화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PH60, PH120</a:t>
            </a:r>
            <a:r>
              <a:rPr lang="ko-KR" altLang="en-US" sz="2400" dirty="0"/>
              <a:t>도 미약한 정확도향상</a:t>
            </a:r>
            <a:endParaRPr lang="en-US" altLang="ko-KR" sz="2400" dirty="0"/>
          </a:p>
          <a:p>
            <a:r>
              <a:rPr lang="en-US" altLang="ko-KR" sz="2400" dirty="0"/>
              <a:t>LSTM, FFNN </a:t>
            </a:r>
            <a:r>
              <a:rPr lang="ko-KR" altLang="en-US" sz="2400" dirty="0"/>
              <a:t>모델 결합 후</a:t>
            </a:r>
            <a:r>
              <a:rPr lang="en-US" altLang="ko-KR" sz="2400" dirty="0"/>
              <a:t>, </a:t>
            </a:r>
            <a:r>
              <a:rPr lang="ko-KR" altLang="en-US" sz="2400" dirty="0"/>
              <a:t>출력 단의 </a:t>
            </a:r>
            <a:r>
              <a:rPr lang="en-US" altLang="ko-KR" sz="2400" dirty="0"/>
              <a:t>Fully Connected Layer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r>
              <a:rPr lang="ko-KR" altLang="en-US" sz="2400" dirty="0" err="1"/>
              <a:t>노드크기</a:t>
            </a:r>
            <a:r>
              <a:rPr lang="ko-KR" altLang="en-US" sz="2400" dirty="0"/>
              <a:t> 변경 및 </a:t>
            </a:r>
            <a:r>
              <a:rPr lang="en-US" altLang="ko-KR" sz="2400" dirty="0"/>
              <a:t>Dropout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pPr lvl="1"/>
            <a:r>
              <a:rPr lang="ko-KR" altLang="en-US" sz="2000" dirty="0"/>
              <a:t>이전에 학습했던 결과와 크게 차이 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단</a:t>
            </a:r>
            <a:r>
              <a:rPr lang="en-US" altLang="ko-KR" sz="2000" dirty="0"/>
              <a:t>, Dropout</a:t>
            </a:r>
            <a:r>
              <a:rPr lang="ko-KR" altLang="en-US" sz="2000" dirty="0"/>
              <a:t>의 수치에 따라 모델의 정확도가 급격히 나빠짐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7C72F-3060-452E-ACE9-173FEC20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623558"/>
            <a:ext cx="3475178" cy="24795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7BADA1-37EA-4AF5-8DF6-27BFF7536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91" y="3740342"/>
            <a:ext cx="3604735" cy="22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6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시계열 예측 모델평가 척도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dirty="0"/>
              <a:t>RMSE </a:t>
            </a:r>
            <a:r>
              <a:rPr lang="ko-KR" altLang="en-US" dirty="0"/>
              <a:t>외에 어떤 방식으로 정확도를 측정할 수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RMSE (Root Mean Squared Error)</a:t>
            </a:r>
          </a:p>
          <a:p>
            <a:pPr lvl="1"/>
            <a:r>
              <a:rPr lang="ko-KR" altLang="en-US" dirty="0"/>
              <a:t>크기 의존적 에러</a:t>
            </a:r>
            <a:endParaRPr lang="en-US" altLang="ko-KR" dirty="0"/>
          </a:p>
          <a:p>
            <a:pPr lvl="1"/>
            <a:r>
              <a:rPr lang="ko-KR" altLang="en-US" dirty="0"/>
              <a:t>실제 값과 예측 값과의 차이를 나타냄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예측 대상의 크기에 영향을 바로 받음</a:t>
            </a:r>
          </a:p>
        </p:txBody>
      </p:sp>
      <p:pic>
        <p:nvPicPr>
          <p:cNvPr id="1026" name="Picture 2" descr="https://t1.daumcdn.net/thumb/R1280x0/?fname=http://t1.daumcdn.net/brunch/service/user/IgT/image/VPAtmQdjdJUh3KVXeTVw2_txvYI.png">
            <a:extLst>
              <a:ext uri="{FF2B5EF4-FFF2-40B4-BE49-F238E27FC236}">
                <a16:creationId xmlns:a16="http://schemas.microsoft.com/office/drawing/2014/main" id="{9DA39A56-72C9-44E7-9704-3A08E145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20" y="3421716"/>
            <a:ext cx="2683359" cy="11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시계열 예측 모델평가 척도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dirty="0"/>
              <a:t>MAPE(Mean</a:t>
            </a:r>
            <a:r>
              <a:rPr lang="ko-KR" altLang="en-US" dirty="0"/>
              <a:t> </a:t>
            </a:r>
            <a:r>
              <a:rPr lang="en-US" altLang="ko-KR" dirty="0"/>
              <a:t>Absolute</a:t>
            </a:r>
            <a:r>
              <a:rPr lang="ko-KR" altLang="en-US" dirty="0"/>
              <a:t> </a:t>
            </a:r>
            <a:r>
              <a:rPr lang="en-US" altLang="ko-KR" dirty="0"/>
              <a:t>Percentage</a:t>
            </a:r>
            <a:r>
              <a:rPr lang="ko-KR" altLang="en-US" dirty="0"/>
              <a:t> </a:t>
            </a:r>
            <a:r>
              <a:rPr lang="en-US" altLang="ko-KR" dirty="0"/>
              <a:t>Error)</a:t>
            </a:r>
          </a:p>
          <a:p>
            <a:pPr lvl="1"/>
            <a:r>
              <a:rPr lang="ko-KR" altLang="en-US" dirty="0"/>
              <a:t>비율 에러</a:t>
            </a:r>
            <a:endParaRPr lang="en-US" altLang="ko-KR" dirty="0"/>
          </a:p>
          <a:p>
            <a:pPr lvl="1"/>
            <a:r>
              <a:rPr lang="ko-KR" altLang="en-US" dirty="0"/>
              <a:t>크기 의존적 에러의 단점 커버</a:t>
            </a:r>
            <a:r>
              <a:rPr lang="en-US" altLang="ko-KR" dirty="0"/>
              <a:t>, </a:t>
            </a:r>
            <a:r>
              <a:rPr lang="ko-KR" altLang="en-US" dirty="0"/>
              <a:t>낮을 수록 정확도↑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At : </a:t>
            </a:r>
            <a:r>
              <a:rPr lang="ko-KR" altLang="en-US" dirty="0"/>
              <a:t>실제 값 </a:t>
            </a:r>
            <a:r>
              <a:rPr lang="en-US" altLang="ko-KR" dirty="0"/>
              <a:t>/ Ft : </a:t>
            </a:r>
            <a:r>
              <a:rPr lang="ko-KR" altLang="en-US" dirty="0"/>
              <a:t>예측 값 </a:t>
            </a:r>
            <a:endParaRPr lang="en-US" altLang="ko-KR" dirty="0"/>
          </a:p>
          <a:p>
            <a:pPr lvl="1"/>
            <a:r>
              <a:rPr lang="en-US" altLang="ko-KR" dirty="0"/>
              <a:t>100 x : </a:t>
            </a:r>
            <a:r>
              <a:rPr lang="ko-KR" altLang="en-US" dirty="0"/>
              <a:t>백분율로 표현</a:t>
            </a:r>
            <a:endParaRPr lang="en-US" altLang="ko-KR" dirty="0"/>
          </a:p>
          <a:p>
            <a:pPr lvl="1"/>
            <a:r>
              <a:rPr lang="ko-KR" altLang="en-US" dirty="0"/>
              <a:t>현 모델에 적용 시</a:t>
            </a:r>
            <a:r>
              <a:rPr lang="en-US" altLang="ko-KR" dirty="0"/>
              <a:t>, 3% ~ 7% </a:t>
            </a:r>
            <a:r>
              <a:rPr lang="ko-KR" altLang="en-US" dirty="0"/>
              <a:t>의 값이 </a:t>
            </a:r>
            <a:r>
              <a:rPr lang="ko-KR" altLang="en-US"/>
              <a:t>도출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실제 값이 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보다 작으면 결과값 오류 발생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2050" name="Picture 2" descr="https://t1.daumcdn.net/thumb/R1280x0/?fname=http://t1.daumcdn.net/brunch/service/user/IgT/image/v7R04EY_sZUA6rWnVCefFQou1ZI.png">
            <a:extLst>
              <a:ext uri="{FF2B5EF4-FFF2-40B4-BE49-F238E27FC236}">
                <a16:creationId xmlns:a16="http://schemas.microsoft.com/office/drawing/2014/main" id="{283D6C2D-283D-49C4-9DD0-BB2773E7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3603709" cy="11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7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F1A-8306-4459-8EC8-6D50CEC9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시계열 예측 모델평가 척도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B09E3-A1D1-4DC1-8D78-0AF3A0DA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dirty="0"/>
              <a:t>MAPE(Mean</a:t>
            </a:r>
            <a:r>
              <a:rPr lang="ko-KR" altLang="en-US"/>
              <a:t> </a:t>
            </a:r>
            <a:r>
              <a:rPr lang="en-US" altLang="ko-KR" dirty="0"/>
              <a:t>Absolute</a:t>
            </a:r>
            <a:r>
              <a:rPr lang="ko-KR" altLang="en-US"/>
              <a:t> </a:t>
            </a:r>
            <a:r>
              <a:rPr lang="en-US" altLang="ko-KR"/>
              <a:t>Percentage</a:t>
            </a:r>
            <a:r>
              <a:rPr lang="ko-KR" altLang="en-US"/>
              <a:t> </a:t>
            </a:r>
            <a:r>
              <a:rPr lang="en-US" altLang="ko-KR"/>
              <a:t>Error)</a:t>
            </a:r>
          </a:p>
          <a:p>
            <a:pPr lvl="1"/>
            <a:r>
              <a:rPr lang="ko-KR" altLang="en-US"/>
              <a:t>비율 에러</a:t>
            </a:r>
            <a:endParaRPr lang="en-US" altLang="ko-KR"/>
          </a:p>
          <a:p>
            <a:pPr lvl="1"/>
            <a:r>
              <a:rPr lang="ko-KR" altLang="en-US"/>
              <a:t>현 모델에 적용 시</a:t>
            </a:r>
            <a:r>
              <a:rPr lang="en-US" altLang="ko-KR"/>
              <a:t>, 3% ~ 7% </a:t>
            </a:r>
            <a:r>
              <a:rPr lang="ko-KR" altLang="en-US"/>
              <a:t>의 값이 도출 됨</a:t>
            </a:r>
            <a:endParaRPr lang="en-US" altLang="ko-KR"/>
          </a:p>
          <a:p>
            <a:pPr lvl="1"/>
            <a:r>
              <a:rPr lang="ko-KR" altLang="en-US"/>
              <a:t>일부 제외하고 큰 차이를 보이지 않음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AC796-3ED9-4EB6-81AC-FD75955F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67087"/>
            <a:ext cx="3133725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067E4F-E87D-419F-950A-D2A6F6BE3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3"/>
          <a:stretch/>
        </p:blipFill>
        <p:spPr>
          <a:xfrm>
            <a:off x="5674701" y="3010385"/>
            <a:ext cx="2799983" cy="1837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2F6FB9-F8E4-434B-B41E-1CFC72262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03"/>
          <a:stretch/>
        </p:blipFill>
        <p:spPr>
          <a:xfrm>
            <a:off x="5652120" y="4886714"/>
            <a:ext cx="2822564" cy="18375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5CDC7-E4F9-407E-90A7-D455B8C2DEA5}"/>
              </a:ext>
            </a:extLst>
          </p:cNvPr>
          <p:cNvSpPr/>
          <p:nvPr/>
        </p:nvSpPr>
        <p:spPr>
          <a:xfrm>
            <a:off x="1115616" y="3693969"/>
            <a:ext cx="3133725" cy="235189"/>
          </a:xfrm>
          <a:prstGeom prst="rect">
            <a:avLst/>
          </a:prstGeom>
          <a:solidFill>
            <a:srgbClr val="FF0000">
              <a:alpha val="2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B4A7E-9407-4B5E-BEFC-6CC0A57A2B40}"/>
              </a:ext>
            </a:extLst>
          </p:cNvPr>
          <p:cNvSpPr/>
          <p:nvPr/>
        </p:nvSpPr>
        <p:spPr>
          <a:xfrm>
            <a:off x="1115616" y="4514539"/>
            <a:ext cx="3133725" cy="235189"/>
          </a:xfrm>
          <a:prstGeom prst="rect">
            <a:avLst/>
          </a:prstGeom>
          <a:solidFill>
            <a:srgbClr val="FF0000">
              <a:alpha val="2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223357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16289</TotalTime>
  <Words>429</Words>
  <Application>Microsoft Office PowerPoint</Application>
  <PresentationFormat>화면 슬라이드 쇼(4:3)</PresentationFormat>
  <Paragraphs>87</Paragraphs>
  <Slides>13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5월 3주차 실험현황</vt:lpstr>
      <vt:lpstr>목적</vt:lpstr>
      <vt:lpstr>오류 수정</vt:lpstr>
      <vt:lpstr>오류 수정</vt:lpstr>
      <vt:lpstr>BMI, 나이 추가</vt:lpstr>
      <vt:lpstr>모델 변화 시도</vt:lpstr>
      <vt:lpstr>시계열 예측 모델평가 척도</vt:lpstr>
      <vt:lpstr>시계열 예측 모델평가 척도</vt:lpstr>
      <vt:lpstr>시계열 예측 모델평가 척도</vt:lpstr>
      <vt:lpstr>시계열 예측 모델평가 척도</vt:lpstr>
      <vt:lpstr>시도해볼 것</vt:lpstr>
      <vt:lpstr>참고예정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920</cp:revision>
  <cp:lastPrinted>2019-05-20T08:04:38Z</cp:lastPrinted>
  <dcterms:created xsi:type="dcterms:W3CDTF">2013-09-09T21:16:08Z</dcterms:created>
  <dcterms:modified xsi:type="dcterms:W3CDTF">2019-05-26T11:55:08Z</dcterms:modified>
</cp:coreProperties>
</file>