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445" r:id="rId3"/>
    <p:sldId id="446" r:id="rId4"/>
    <p:sldId id="447" r:id="rId5"/>
    <p:sldId id="448" r:id="rId6"/>
    <p:sldId id="449" r:id="rId7"/>
    <p:sldId id="393" r:id="rId8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E6E6E6"/>
    <a:srgbClr val="3A9D3A"/>
    <a:srgbClr val="FFFFFF"/>
    <a:srgbClr val="FF3333"/>
    <a:srgbClr val="0F6DAF"/>
    <a:srgbClr val="FF6600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14" autoAdjust="0"/>
  </p:normalViewPr>
  <p:slideViewPr>
    <p:cSldViewPr>
      <p:cViewPr varScale="1">
        <p:scale>
          <a:sx n="120" d="100"/>
          <a:sy n="120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3600" dirty="0"/>
              <a:t>이전 실험 및 이번주 진행예정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19.06.17</a:t>
            </a:r>
          </a:p>
          <a:p>
            <a:r>
              <a:rPr lang="ko-KR" altLang="en-US" dirty="0" err="1"/>
              <a:t>이한범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두 가지 모델 구조의 </a:t>
            </a:r>
            <a:r>
              <a:rPr lang="en-US" altLang="ko-KR" sz="2400" dirty="0"/>
              <a:t>PH 30, 60, 120</a:t>
            </a:r>
            <a:r>
              <a:rPr lang="ko-KR" altLang="en-US" sz="2400" dirty="0"/>
              <a:t>분 측정 및 변수 </a:t>
            </a:r>
            <a:br>
              <a:rPr lang="en-US" altLang="ko-KR" sz="2400" dirty="0"/>
            </a:br>
            <a:r>
              <a:rPr lang="ko-KR" altLang="en-US" sz="2400" dirty="0"/>
              <a:t>데이터 결합</a:t>
            </a:r>
            <a:endParaRPr lang="en-US" altLang="ko-KR" sz="2400" dirty="0"/>
          </a:p>
          <a:p>
            <a:pPr lvl="1"/>
            <a:r>
              <a:rPr lang="en-US" altLang="ko-KR" sz="2000" dirty="0"/>
              <a:t>LSTM </a:t>
            </a:r>
            <a:r>
              <a:rPr lang="ko-KR" altLang="en-US" sz="2000" dirty="0"/>
              <a:t>단일 모델</a:t>
            </a:r>
            <a:endParaRPr lang="en-US" altLang="ko-KR" sz="2000" dirty="0"/>
          </a:p>
          <a:p>
            <a:pPr lvl="1"/>
            <a:r>
              <a:rPr lang="en-US" altLang="ko-KR" sz="2000" dirty="0"/>
              <a:t>LSTM + Bi-LSTM </a:t>
            </a:r>
            <a:r>
              <a:rPr lang="ko-KR" altLang="en-US" sz="2000" dirty="0"/>
              <a:t>모델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실험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6F750D-8F1E-4DC3-ACB0-928A4AEA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29" y="3215764"/>
            <a:ext cx="3695571" cy="2226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AE53CE-FCB1-4B29-8087-011FDACF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138" y="3140968"/>
            <a:ext cx="3743721" cy="22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논문과의 비교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A32947-8BD8-4B64-9486-2DB6AD074073}"/>
              </a:ext>
            </a:extLst>
          </p:cNvPr>
          <p:cNvGrpSpPr/>
          <p:nvPr/>
        </p:nvGrpSpPr>
        <p:grpSpPr>
          <a:xfrm>
            <a:off x="683568" y="1412776"/>
            <a:ext cx="3178913" cy="4536504"/>
            <a:chOff x="683568" y="1412776"/>
            <a:chExt cx="3178913" cy="453650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FA8748-59D7-4B5F-8555-0B2509908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412776"/>
              <a:ext cx="3178913" cy="45365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CF4CEB-A03E-47F5-A451-03456C12325D}"/>
                </a:ext>
              </a:extLst>
            </p:cNvPr>
            <p:cNvSpPr/>
            <p:nvPr/>
          </p:nvSpPr>
          <p:spPr>
            <a:xfrm>
              <a:off x="1475655" y="2916631"/>
              <a:ext cx="519399" cy="864096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F48EBB-12A5-4A0A-9FB2-87936B3F4DB9}"/>
                </a:ext>
              </a:extLst>
            </p:cNvPr>
            <p:cNvSpPr/>
            <p:nvPr/>
          </p:nvSpPr>
          <p:spPr>
            <a:xfrm>
              <a:off x="1475655" y="5038115"/>
              <a:ext cx="519399" cy="864096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72AE5B-62FA-4B03-8AB5-5CC14819CBE8}"/>
              </a:ext>
            </a:extLst>
          </p:cNvPr>
          <p:cNvGrpSpPr/>
          <p:nvPr/>
        </p:nvGrpSpPr>
        <p:grpSpPr>
          <a:xfrm>
            <a:off x="3928249" y="1556792"/>
            <a:ext cx="5143743" cy="2592288"/>
            <a:chOff x="3928249" y="1556792"/>
            <a:chExt cx="5143743" cy="259228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CC1B195-0E58-4941-8154-4B0FEA0B8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562"/>
            <a:stretch/>
          </p:blipFill>
          <p:spPr>
            <a:xfrm>
              <a:off x="3928249" y="1556792"/>
              <a:ext cx="5143743" cy="259228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39F2E4-D325-482C-AE0D-FCADC6B542AB}"/>
                </a:ext>
              </a:extLst>
            </p:cNvPr>
            <p:cNvSpPr/>
            <p:nvPr/>
          </p:nvSpPr>
          <p:spPr>
            <a:xfrm>
              <a:off x="8172400" y="3781008"/>
              <a:ext cx="899592" cy="368072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D6E25D2-EC73-47EA-ADA9-4F2102564193}"/>
                </a:ext>
              </a:extLst>
            </p:cNvPr>
            <p:cNvSpPr/>
            <p:nvPr/>
          </p:nvSpPr>
          <p:spPr>
            <a:xfrm>
              <a:off x="8172400" y="2387917"/>
              <a:ext cx="899592" cy="368072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843CE32-B1FF-4E6B-858D-C9B2779593AC}"/>
                </a:ext>
              </a:extLst>
            </p:cNvPr>
            <p:cNvSpPr/>
            <p:nvPr/>
          </p:nvSpPr>
          <p:spPr>
            <a:xfrm>
              <a:off x="6336704" y="3429000"/>
              <a:ext cx="467544" cy="368072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78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Epoch </a:t>
            </a:r>
            <a:r>
              <a:rPr lang="ko-KR" altLang="en-US" sz="2400" dirty="0"/>
              <a:t>별 모델 평가 비교 시도</a:t>
            </a:r>
            <a:endParaRPr lang="en-US" altLang="ko-KR" sz="2400" dirty="0"/>
          </a:p>
          <a:p>
            <a:pPr lvl="1"/>
            <a:r>
              <a:rPr lang="ko-KR" altLang="en-US" sz="2000" dirty="0"/>
              <a:t>이전까지의 테스트 </a:t>
            </a:r>
            <a:r>
              <a:rPr lang="en-US" altLang="ko-KR" sz="2000" dirty="0"/>
              <a:t>: Epoch = 50</a:t>
            </a:r>
          </a:p>
          <a:p>
            <a:pPr lvl="1"/>
            <a:r>
              <a:rPr lang="ko-KR" altLang="en-US" sz="2000" dirty="0"/>
              <a:t>이후 테스트 </a:t>
            </a:r>
            <a:r>
              <a:rPr lang="en-US" altLang="ko-KR" sz="2000" dirty="0"/>
              <a:t>: Epoch = 100 ~ 1000 (100 </a:t>
            </a:r>
            <a:r>
              <a:rPr lang="ko-KR" altLang="en-US" sz="2000" dirty="0"/>
              <a:t>단위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케이스가 많아 일부 결과가 좋았던 케이스 최우선으로 진행</a:t>
            </a:r>
            <a:endParaRPr lang="en-US" altLang="ko-KR" sz="2000" dirty="0"/>
          </a:p>
          <a:p>
            <a:pPr lvl="2"/>
            <a:r>
              <a:rPr lang="ko-KR" altLang="en-US" sz="1600" dirty="0"/>
              <a:t>혈당 데이터</a:t>
            </a:r>
            <a:r>
              <a:rPr lang="en-US" altLang="ko-KR" sz="1600" dirty="0"/>
              <a:t>, BMI, DM, HbA1c + BMI, BMI + DM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실험 예정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FA1DAEF-CA87-48A2-B59F-B02A2DD29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34" b="-1291"/>
          <a:stretch/>
        </p:blipFill>
        <p:spPr>
          <a:xfrm>
            <a:off x="2000128" y="3284984"/>
            <a:ext cx="5143743" cy="266429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A4A1F2-D3D0-4FF2-942F-7E6721AA78E7}"/>
              </a:ext>
            </a:extLst>
          </p:cNvPr>
          <p:cNvSpPr/>
          <p:nvPr/>
        </p:nvSpPr>
        <p:spPr>
          <a:xfrm>
            <a:off x="3924820" y="3631920"/>
            <a:ext cx="935212" cy="2258455"/>
          </a:xfrm>
          <a:prstGeom prst="rect">
            <a:avLst/>
          </a:prstGeom>
          <a:solidFill>
            <a:srgbClr val="FF0000">
              <a:alpha val="10000"/>
            </a:srgbClr>
          </a:solidFill>
          <a:ln w="28575" cap="flat" cmpd="sng" algn="ctr">
            <a:solidFill>
              <a:srgbClr val="FF0000">
                <a:alpha val="50000"/>
              </a:srgb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EA649F-5BF8-442E-B1D1-C91870E7DCF7}"/>
              </a:ext>
            </a:extLst>
          </p:cNvPr>
          <p:cNvSpPr/>
          <p:nvPr/>
        </p:nvSpPr>
        <p:spPr>
          <a:xfrm>
            <a:off x="2627784" y="3631920"/>
            <a:ext cx="719715" cy="2258455"/>
          </a:xfrm>
          <a:prstGeom prst="rect">
            <a:avLst/>
          </a:prstGeom>
          <a:solidFill>
            <a:srgbClr val="FF0000">
              <a:alpha val="10000"/>
            </a:srgbClr>
          </a:solidFill>
          <a:ln w="28575" cap="flat" cmpd="sng" algn="ctr">
            <a:solidFill>
              <a:srgbClr val="FF0000">
                <a:alpha val="50000"/>
              </a:srgb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8EF920-FC8E-4013-A700-1288B1CF3D4F}"/>
              </a:ext>
            </a:extLst>
          </p:cNvPr>
          <p:cNvSpPr/>
          <p:nvPr/>
        </p:nvSpPr>
        <p:spPr>
          <a:xfrm>
            <a:off x="6228184" y="3631919"/>
            <a:ext cx="915687" cy="2258455"/>
          </a:xfrm>
          <a:prstGeom prst="rect">
            <a:avLst/>
          </a:prstGeom>
          <a:solidFill>
            <a:srgbClr val="FF0000">
              <a:alpha val="10000"/>
            </a:srgbClr>
          </a:solidFill>
          <a:ln w="28575" cap="flat" cmpd="sng" algn="ctr">
            <a:solidFill>
              <a:srgbClr val="FF0000">
                <a:alpha val="50000"/>
              </a:srgb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3986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Train, Test </a:t>
            </a:r>
            <a:r>
              <a:rPr lang="ko-KR" altLang="en-US" sz="2400" dirty="0"/>
              <a:t>분리하여 진행</a:t>
            </a:r>
            <a:endParaRPr lang="en-US" altLang="ko-KR" sz="2400" dirty="0"/>
          </a:p>
          <a:p>
            <a:pPr lvl="1"/>
            <a:r>
              <a:rPr lang="en-US" altLang="ko-KR" sz="2000" dirty="0"/>
              <a:t>9</a:t>
            </a:r>
            <a:r>
              <a:rPr lang="ko-KR" altLang="en-US" sz="2000" dirty="0"/>
              <a:t>명의 환자 中 </a:t>
            </a:r>
            <a:r>
              <a:rPr lang="en-US" altLang="ko-KR" sz="2000" dirty="0"/>
              <a:t>Train(6</a:t>
            </a:r>
            <a:r>
              <a:rPr lang="ko-KR" altLang="en-US" sz="2000" dirty="0"/>
              <a:t>명</a:t>
            </a:r>
            <a:r>
              <a:rPr lang="en-US" altLang="ko-KR" sz="2000" dirty="0"/>
              <a:t>), Test(3</a:t>
            </a:r>
            <a:r>
              <a:rPr lang="ko-KR" altLang="en-US" sz="2000" dirty="0"/>
              <a:t>명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Epoch 50</a:t>
            </a:r>
            <a:r>
              <a:rPr lang="ko-KR" altLang="en-US" sz="2000" dirty="0"/>
              <a:t>으로 진행 후</a:t>
            </a:r>
            <a:r>
              <a:rPr lang="en-US" altLang="ko-KR" sz="2000" dirty="0"/>
              <a:t>, </a:t>
            </a:r>
            <a:r>
              <a:rPr lang="ko-KR" altLang="en-US" sz="2000" dirty="0"/>
              <a:t>이전 실험결과와 정확도 비교</a:t>
            </a:r>
            <a:endParaRPr lang="en-US" altLang="ko-KR" sz="2000" dirty="0"/>
          </a:p>
          <a:p>
            <a:pPr lvl="2"/>
            <a:r>
              <a:rPr lang="ko-KR" altLang="en-US" sz="1600" dirty="0"/>
              <a:t>총 샘플 수 </a:t>
            </a:r>
            <a:r>
              <a:rPr lang="en-US" altLang="ko-KR" sz="1600" dirty="0"/>
              <a:t>: 7,532</a:t>
            </a:r>
          </a:p>
          <a:p>
            <a:pPr lvl="2"/>
            <a:r>
              <a:rPr lang="en-US" altLang="ko-KR" sz="1600" dirty="0"/>
              <a:t>Train </a:t>
            </a:r>
            <a:r>
              <a:rPr lang="ko-KR" altLang="en-US" sz="1600" dirty="0"/>
              <a:t>샘플 수 </a:t>
            </a:r>
            <a:r>
              <a:rPr lang="en-US" altLang="ko-KR" sz="1600" dirty="0"/>
              <a:t>: 5,358</a:t>
            </a:r>
          </a:p>
          <a:p>
            <a:pPr lvl="2"/>
            <a:r>
              <a:rPr lang="en-US" altLang="ko-KR" sz="1600" dirty="0"/>
              <a:t>Test </a:t>
            </a:r>
            <a:r>
              <a:rPr lang="ko-KR" altLang="en-US" sz="1600" dirty="0"/>
              <a:t>샘플 수 </a:t>
            </a:r>
            <a:r>
              <a:rPr lang="en-US" altLang="ko-KR" sz="1600" dirty="0"/>
              <a:t>: 2,174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실험 예정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FF992-0254-4296-9510-BDB86DB6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789040"/>
            <a:ext cx="38481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0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시뮬레이터 구매 진행 후</a:t>
            </a:r>
            <a:r>
              <a:rPr lang="en-US" altLang="ko-KR" sz="2400" dirty="0"/>
              <a:t>, </a:t>
            </a:r>
            <a:r>
              <a:rPr lang="ko-KR" altLang="en-US" sz="2400" dirty="0"/>
              <a:t>사용법 숙지 및 활용</a:t>
            </a:r>
            <a:endParaRPr lang="en-US" altLang="ko-KR" sz="2400" dirty="0"/>
          </a:p>
          <a:p>
            <a:pPr lvl="1"/>
            <a:r>
              <a:rPr lang="en-US" altLang="ko-KR" sz="2000" dirty="0"/>
              <a:t>T1DMS </a:t>
            </a:r>
            <a:r>
              <a:rPr lang="ko-KR" altLang="en-US" sz="2000" dirty="0"/>
              <a:t>소프트웨어</a:t>
            </a:r>
            <a:endParaRPr lang="en-US" altLang="ko-KR" sz="2000" dirty="0"/>
          </a:p>
          <a:p>
            <a:pPr lvl="1"/>
            <a:r>
              <a:rPr lang="ko-KR" altLang="en-US" sz="2000" dirty="0"/>
              <a:t>약 </a:t>
            </a:r>
            <a:r>
              <a:rPr lang="en-US" altLang="ko-KR" sz="2000" dirty="0"/>
              <a:t>30</a:t>
            </a:r>
            <a:r>
              <a:rPr lang="ko-KR" altLang="en-US" sz="2000" dirty="0"/>
              <a:t>개 가상 피험자 </a:t>
            </a:r>
            <a:r>
              <a:rPr lang="en-US" altLang="ko-KR" sz="2000" dirty="0"/>
              <a:t>(</a:t>
            </a:r>
            <a:r>
              <a:rPr lang="ko-KR" altLang="en-US" sz="2000" dirty="0"/>
              <a:t>성인 </a:t>
            </a:r>
            <a:r>
              <a:rPr lang="en-US" altLang="ko-KR" sz="2000" dirty="0"/>
              <a:t>10</a:t>
            </a:r>
            <a:r>
              <a:rPr lang="ko-KR" altLang="en-US" sz="2000" dirty="0"/>
              <a:t>명</a:t>
            </a:r>
            <a:r>
              <a:rPr lang="en-US" altLang="ko-KR" sz="2000" dirty="0"/>
              <a:t>, </a:t>
            </a:r>
            <a:r>
              <a:rPr lang="ko-KR" altLang="en-US" sz="2000" dirty="0"/>
              <a:t>청소년 </a:t>
            </a:r>
            <a:r>
              <a:rPr lang="en-US" altLang="ko-KR" sz="2000" dirty="0"/>
              <a:t>10</a:t>
            </a:r>
            <a:r>
              <a:rPr lang="ko-KR" altLang="en-US" sz="2000" dirty="0"/>
              <a:t>명</a:t>
            </a:r>
            <a:r>
              <a:rPr lang="en-US" altLang="ko-KR" sz="2000" dirty="0"/>
              <a:t>, </a:t>
            </a:r>
            <a:r>
              <a:rPr lang="ko-KR" altLang="en-US" sz="2000" dirty="0"/>
              <a:t>어린이 </a:t>
            </a:r>
            <a:r>
              <a:rPr lang="en-US" altLang="ko-KR" sz="2000" dirty="0"/>
              <a:t>10</a:t>
            </a:r>
            <a:r>
              <a:rPr lang="ko-KR" altLang="en-US" sz="2000" dirty="0"/>
              <a:t>명</a:t>
            </a:r>
            <a:r>
              <a:rPr lang="en-US" altLang="ko-KR" sz="2000" dirty="0"/>
              <a:t>) </a:t>
            </a:r>
            <a:r>
              <a:rPr lang="ko-KR" altLang="en-US" sz="2000" dirty="0"/>
              <a:t>환자 모집단을 사용함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구매 시</a:t>
            </a:r>
            <a:r>
              <a:rPr lang="en-US" altLang="ko-KR" sz="2000" dirty="0"/>
              <a:t>, </a:t>
            </a:r>
            <a:r>
              <a:rPr lang="ko-KR" altLang="en-US" sz="2000" dirty="0"/>
              <a:t>라이선스 사본 및 소프트웨어 지침 다운로드 가능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기존 </a:t>
            </a:r>
            <a:r>
              <a:rPr lang="en-US" altLang="ko-KR" sz="2400" dirty="0"/>
              <a:t>16</a:t>
            </a:r>
            <a:r>
              <a:rPr lang="ko-KR" altLang="en-US" sz="2400" dirty="0"/>
              <a:t>명 中 사용하지 않은 </a:t>
            </a:r>
            <a:r>
              <a:rPr lang="en-US" altLang="ko-KR" sz="2400" dirty="0"/>
              <a:t>7</a:t>
            </a:r>
            <a:r>
              <a:rPr lang="ko-KR" altLang="en-US" sz="2400" dirty="0"/>
              <a:t>명의 데이터 선행학습 용도로 활용 가능하도록 작업 수행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실험 예정</a:t>
            </a:r>
          </a:p>
        </p:txBody>
      </p:sp>
    </p:spTree>
    <p:extLst>
      <p:ext uri="{BB962C8B-B14F-4D97-AF65-F5344CB8AC3E}">
        <p14:creationId xmlns:p14="http://schemas.microsoft.com/office/powerpoint/2010/main" val="5611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16346</TotalTime>
  <Words>184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이전 실험 및 이번주 진행예정</vt:lpstr>
      <vt:lpstr>이전 실험</vt:lpstr>
      <vt:lpstr>참고 논문과의 비교</vt:lpstr>
      <vt:lpstr>이번주 실험 예정</vt:lpstr>
      <vt:lpstr>이번주 실험 예정</vt:lpstr>
      <vt:lpstr>이번주 실험 예정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HanBeom Lee</cp:lastModifiedBy>
  <cp:revision>926</cp:revision>
  <cp:lastPrinted>2019-06-17T05:53:47Z</cp:lastPrinted>
  <dcterms:created xsi:type="dcterms:W3CDTF">2013-09-09T21:16:08Z</dcterms:created>
  <dcterms:modified xsi:type="dcterms:W3CDTF">2019-06-17T06:24:16Z</dcterms:modified>
</cp:coreProperties>
</file>