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0"/>
  </p:notesMasterIdLst>
  <p:sldIdLst>
    <p:sldId id="256" r:id="rId2"/>
    <p:sldId id="472" r:id="rId3"/>
    <p:sldId id="473" r:id="rId4"/>
    <p:sldId id="476" r:id="rId5"/>
    <p:sldId id="474" r:id="rId6"/>
    <p:sldId id="475" r:id="rId7"/>
    <p:sldId id="477" r:id="rId8"/>
    <p:sldId id="393" r:id="rId9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>
      <p:ext uri="{19B8F6BF-5375-455C-9EA6-DF929625EA0E}">
        <p15:presenceInfo xmlns:p15="http://schemas.microsoft.com/office/powerpoint/2012/main" userId="731aa0b77b1843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99"/>
    <a:srgbClr val="4472C4"/>
    <a:srgbClr val="ED7D31"/>
    <a:srgbClr val="E6E6E6"/>
    <a:srgbClr val="3A9D3A"/>
    <a:srgbClr val="FFFFFF"/>
    <a:srgbClr val="FF3333"/>
    <a:srgbClr val="0F6DA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4" autoAdjust="0"/>
    <p:restoredTop sz="96529" autoAdjust="0"/>
  </p:normalViewPr>
  <p:slideViewPr>
    <p:cSldViewPr>
      <p:cViewPr varScale="1">
        <p:scale>
          <a:sx n="119" d="100"/>
          <a:sy n="119" d="100"/>
        </p:scale>
        <p:origin x="14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378" y="-90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1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184" tIns="44591" rIns="89184" bIns="4459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8" y="4713880"/>
            <a:ext cx="5431138" cy="4466026"/>
          </a:xfrm>
          <a:prstGeom prst="rect">
            <a:avLst/>
          </a:prstGeom>
        </p:spPr>
        <p:txBody>
          <a:bodyPr vert="horz" lIns="89184" tIns="44591" rIns="89184" bIns="4459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0"/>
            <a:ext cx="2941223" cy="495705"/>
          </a:xfrm>
          <a:prstGeom prst="rect">
            <a:avLst/>
          </a:prstGeom>
        </p:spPr>
        <p:txBody>
          <a:bodyPr vert="horz" lIns="89184" tIns="44591" rIns="89184" bIns="44591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 err="1">
                <a:latin typeface="HY헤드라인M"/>
                <a:ea typeface="HY헤드라인M"/>
              </a:rPr>
              <a:t>M606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</a:t>
            </a:r>
            <a:r>
              <a:rPr lang="en-US" altLang="ko-KR" sz="1800" b="1" dirty="0" err="1">
                <a:latin typeface="Arial"/>
                <a:ea typeface="굴림"/>
              </a:rPr>
              <a:t>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en-US" sz="3600" dirty="0"/>
              <a:t>입원환자를 위한 </a:t>
            </a:r>
            <a:br>
              <a:rPr lang="en-US" altLang="ko-KR" sz="3600" dirty="0"/>
            </a:br>
            <a:r>
              <a:rPr lang="ko-KR" altLang="en-US" sz="3600" dirty="0"/>
              <a:t>딥러닝 기반 혈당 예측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19.08.12</a:t>
            </a:r>
          </a:p>
          <a:p>
            <a:r>
              <a:rPr lang="ko-KR" altLang="en-US" dirty="0" err="1"/>
              <a:t>이한범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Epoch</a:t>
            </a:r>
            <a:r>
              <a:rPr lang="ko-KR" altLang="en-US" sz="2000" dirty="0"/>
              <a:t> </a:t>
            </a:r>
            <a:r>
              <a:rPr lang="en-US" altLang="ko-KR" sz="2000" dirty="0"/>
              <a:t>time</a:t>
            </a:r>
            <a:r>
              <a:rPr lang="ko-KR" altLang="en-US" sz="2000" dirty="0"/>
              <a:t> 기준 </a:t>
            </a:r>
            <a:r>
              <a:rPr lang="en-US" altLang="ko-KR" sz="2000" dirty="0"/>
              <a:t>: 300</a:t>
            </a:r>
          </a:p>
          <a:p>
            <a:pPr lvl="1"/>
            <a:r>
              <a:rPr lang="ko-KR" altLang="en-US" sz="1800" dirty="0"/>
              <a:t>어째서 </a:t>
            </a:r>
            <a:r>
              <a:rPr lang="en-US" altLang="ko-KR" sz="1800" dirty="0"/>
              <a:t>300</a:t>
            </a:r>
            <a:r>
              <a:rPr lang="ko-KR" altLang="en-US" sz="1800" dirty="0"/>
              <a:t>으로 설정하였는지에 관한 근거 제시</a:t>
            </a:r>
            <a:endParaRPr lang="en-US" altLang="ko-KR" sz="1800" dirty="0"/>
          </a:p>
          <a:p>
            <a:pPr lvl="1"/>
            <a:r>
              <a:rPr lang="en-US" altLang="ko-KR" sz="1800" dirty="0"/>
              <a:t>Epoch</a:t>
            </a:r>
            <a:r>
              <a:rPr lang="ko-KR" altLang="en-US" sz="1800" dirty="0"/>
              <a:t> </a:t>
            </a:r>
            <a:r>
              <a:rPr lang="en-US" altLang="ko-KR" sz="1800" dirty="0"/>
              <a:t>300 </a:t>
            </a:r>
            <a:r>
              <a:rPr lang="ko-KR" altLang="en-US" sz="1800" dirty="0"/>
              <a:t>기준 최적의 결과 </a:t>
            </a:r>
            <a:r>
              <a:rPr lang="en-US" altLang="ko-KR" sz="1800" dirty="0"/>
              <a:t>: HbA1c ( 24.9 )</a:t>
            </a:r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제목 변경</a:t>
            </a:r>
            <a:endParaRPr lang="en-US" altLang="ko-KR" sz="2000" dirty="0"/>
          </a:p>
          <a:p>
            <a:pPr lvl="1"/>
            <a:r>
              <a:rPr lang="ko-KR" altLang="en-US" sz="1800" dirty="0"/>
              <a:t>입원환자 관리를 위한 딥러닝 기반 혈당 예측</a:t>
            </a:r>
            <a:endParaRPr lang="en-US" altLang="ko-KR" sz="1800" dirty="0"/>
          </a:p>
          <a:p>
            <a:pPr lvl="1"/>
            <a:endParaRPr lang="en-US" altLang="ko-KR" sz="2000" dirty="0"/>
          </a:p>
          <a:p>
            <a:r>
              <a:rPr lang="ko-KR" altLang="en-US" sz="2000" dirty="0"/>
              <a:t>전체적인 내용 및 제 </a:t>
            </a:r>
            <a:r>
              <a:rPr lang="en-US" altLang="ko-KR" sz="2000" dirty="0"/>
              <a:t>3</a:t>
            </a:r>
            <a:r>
              <a:rPr lang="ko-KR" altLang="en-US" sz="2000" dirty="0"/>
              <a:t>장 수정</a:t>
            </a:r>
            <a:endParaRPr lang="en-US" altLang="ko-KR" sz="2000" dirty="0"/>
          </a:p>
          <a:p>
            <a:pPr lvl="1"/>
            <a:r>
              <a:rPr lang="en-US" altLang="ko-KR" sz="1800" dirty="0"/>
              <a:t>Bi-LSTM, CRNN </a:t>
            </a:r>
            <a:r>
              <a:rPr lang="ko-KR" altLang="en-US" sz="1800" dirty="0"/>
              <a:t>논문을 참조하여 구성을 수정할 것</a:t>
            </a:r>
            <a:endParaRPr lang="en-US" altLang="ko-KR" sz="1800" dirty="0"/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장</a:t>
            </a:r>
            <a:r>
              <a:rPr lang="en-US" altLang="ko-KR" sz="1800" dirty="0"/>
              <a:t> : </a:t>
            </a:r>
            <a:r>
              <a:rPr lang="ko-KR" altLang="en-US" sz="1800" dirty="0"/>
              <a:t>딥러닝 혈당 예측 모델</a:t>
            </a:r>
            <a:endParaRPr lang="en-US" altLang="ko-KR" sz="1800" dirty="0"/>
          </a:p>
          <a:p>
            <a:pPr lvl="1"/>
            <a:r>
              <a:rPr lang="en-US" altLang="ko-KR" sz="1800" dirty="0"/>
              <a:t>4</a:t>
            </a:r>
            <a:r>
              <a:rPr lang="ko-KR" altLang="en-US" sz="1800" dirty="0"/>
              <a:t>장 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 분석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결과 부</a:t>
            </a:r>
            <a:endParaRPr lang="en-US" altLang="ko-KR" sz="2000" dirty="0"/>
          </a:p>
          <a:p>
            <a:pPr lvl="1"/>
            <a:r>
              <a:rPr lang="ko-KR" altLang="en-US" sz="1800" dirty="0"/>
              <a:t>실험 방법 </a:t>
            </a:r>
            <a:r>
              <a:rPr lang="en-US" altLang="ko-KR" sz="1800" dirty="0"/>
              <a:t>( Epoch </a:t>
            </a:r>
            <a:r>
              <a:rPr lang="ko-KR" altLang="en-US" sz="1800" dirty="0"/>
              <a:t>기준 설명 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LSTM </a:t>
            </a:r>
            <a:r>
              <a:rPr lang="ko-KR" altLang="en-US" sz="1800" dirty="0"/>
              <a:t>사용 시 환자 특성변수 추가하였음을 강조</a:t>
            </a:r>
            <a:endParaRPr lang="en-US" altLang="ko-KR" sz="1800" dirty="0"/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19.08.08 (</a:t>
            </a:r>
            <a:r>
              <a:rPr lang="ko-KR" altLang="en-US" dirty="0"/>
              <a:t>목</a:t>
            </a:r>
            <a:r>
              <a:rPr lang="en-US" altLang="ko-KR" dirty="0"/>
              <a:t>) </a:t>
            </a:r>
            <a:r>
              <a:rPr lang="ko-KR" altLang="en-US" dirty="0"/>
              <a:t>면담 정리</a:t>
            </a:r>
          </a:p>
        </p:txBody>
      </p:sp>
    </p:spTree>
    <p:extLst>
      <p:ext uri="{BB962C8B-B14F-4D97-AF65-F5344CB8AC3E}">
        <p14:creationId xmlns:p14="http://schemas.microsoft.com/office/powerpoint/2010/main" val="28354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Bi-LSTM </a:t>
            </a:r>
            <a:r>
              <a:rPr lang="ko-KR" altLang="en-US" sz="2400" dirty="0"/>
              <a:t>논문 참조하여 논문 전개 진행</a:t>
            </a:r>
            <a:endParaRPr lang="en-US" altLang="ko-KR" sz="2400" dirty="0"/>
          </a:p>
          <a:p>
            <a:pPr lvl="1"/>
            <a:r>
              <a:rPr lang="en-US" altLang="ko-KR" sz="2000" dirty="0"/>
              <a:t>[ 4.</a:t>
            </a:r>
            <a:r>
              <a:rPr lang="ko-KR" altLang="en-US" sz="2000" dirty="0"/>
              <a:t> 데이터 세트 및 평가 기준 </a:t>
            </a:r>
            <a:r>
              <a:rPr lang="en-US" altLang="ko-KR" sz="2000" dirty="0"/>
              <a:t>]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lvl="1"/>
            <a:r>
              <a:rPr lang="ko-KR" altLang="en-US" sz="2000" dirty="0"/>
              <a:t>실험 방법 및 실험 결과 전개방식 변경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최적의 </a:t>
            </a:r>
            <a:r>
              <a:rPr lang="en-US" altLang="ko-KR" sz="2000" dirty="0"/>
              <a:t>Epoch </a:t>
            </a:r>
            <a:r>
              <a:rPr lang="ko-KR" altLang="en-US" sz="2000" dirty="0"/>
              <a:t>탐색 </a:t>
            </a:r>
            <a:br>
              <a:rPr lang="en-US" altLang="ko-KR" sz="2000" dirty="0"/>
            </a:br>
            <a:r>
              <a:rPr lang="ko-KR" altLang="en-US" sz="2000" dirty="0"/>
              <a:t>→ 해당 </a:t>
            </a:r>
            <a:r>
              <a:rPr lang="en-US" altLang="ko-KR" sz="2000" dirty="0"/>
              <a:t>Epoch</a:t>
            </a:r>
            <a:r>
              <a:rPr lang="ko-KR" altLang="en-US" sz="2000" dirty="0"/>
              <a:t>에서 </a:t>
            </a:r>
            <a:r>
              <a:rPr lang="en-US" altLang="ko-KR" sz="2000" dirty="0"/>
              <a:t>PH </a:t>
            </a:r>
            <a:r>
              <a:rPr lang="ko-KR" altLang="en-US" sz="2000" dirty="0"/>
              <a:t>별 실험 정리</a:t>
            </a:r>
            <a:br>
              <a:rPr lang="en-US" altLang="ko-KR" sz="2000" dirty="0"/>
            </a:br>
            <a:r>
              <a:rPr lang="ko-KR" altLang="en-US" sz="2000" dirty="0"/>
              <a:t>→ 해당 </a:t>
            </a:r>
            <a:r>
              <a:rPr lang="en-US" altLang="ko-KR" sz="2000" dirty="0"/>
              <a:t>Epoch</a:t>
            </a:r>
            <a:r>
              <a:rPr lang="ko-KR" altLang="en-US" sz="2000" dirty="0"/>
              <a:t>에서 선행학습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평가 기준</a:t>
            </a:r>
            <a:endParaRPr lang="en-US" altLang="ko-KR" sz="2400" dirty="0"/>
          </a:p>
          <a:p>
            <a:pPr lvl="1"/>
            <a:r>
              <a:rPr lang="en-US" altLang="ko-KR" sz="2000" dirty="0"/>
              <a:t>RMSE (Root Mean Square Error), PH </a:t>
            </a:r>
            <a:r>
              <a:rPr lang="ko-KR" altLang="en-US" sz="2000" dirty="0"/>
              <a:t>설명 추가</a:t>
            </a:r>
            <a:endParaRPr lang="en-US" altLang="ko-KR" sz="2000" dirty="0"/>
          </a:p>
          <a:p>
            <a:pPr lvl="1"/>
            <a:r>
              <a:rPr lang="ko-KR" altLang="en-US" sz="2000" dirty="0"/>
              <a:t>차후 </a:t>
            </a:r>
            <a:r>
              <a:rPr lang="en-US" altLang="ko-KR" sz="2000" dirty="0"/>
              <a:t>MAPE</a:t>
            </a:r>
            <a:r>
              <a:rPr lang="ko-KR" altLang="en-US" sz="2000" dirty="0"/>
              <a:t>나 참고 논문에서 사용한 평가 방식 추가</a:t>
            </a:r>
            <a:br>
              <a:rPr lang="en-US" altLang="ko-KR" sz="2000" dirty="0"/>
            </a:br>
            <a:r>
              <a:rPr lang="en-US" altLang="ko-KR" sz="2000" dirty="0"/>
              <a:t>( CC, Fit </a:t>
            </a:r>
            <a:r>
              <a:rPr lang="ko-KR" altLang="en-US" sz="2000" dirty="0"/>
              <a:t>등</a:t>
            </a:r>
            <a:r>
              <a:rPr lang="en-US" altLang="ko-KR" sz="2000" dirty="0"/>
              <a:t>... )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새롭게 학습 진행 시</a:t>
            </a:r>
            <a:r>
              <a:rPr lang="en-US" altLang="ko-KR" sz="2000" dirty="0"/>
              <a:t>, Epoch 300</a:t>
            </a:r>
            <a:r>
              <a:rPr lang="ko-KR" altLang="en-US" sz="2000" dirty="0"/>
              <a:t>에서 진행하여 비교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전개</a:t>
            </a:r>
          </a:p>
        </p:txBody>
      </p:sp>
    </p:spTree>
    <p:extLst>
      <p:ext uri="{BB962C8B-B14F-4D97-AF65-F5344CB8AC3E}">
        <p14:creationId xmlns:p14="http://schemas.microsoft.com/office/powerpoint/2010/main" val="217215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평가 기준</a:t>
            </a:r>
            <a:endParaRPr lang="en-US" altLang="ko-KR" sz="2400" dirty="0"/>
          </a:p>
          <a:p>
            <a:pPr lvl="1"/>
            <a:r>
              <a:rPr lang="en-US" altLang="ko-KR" sz="2000" dirty="0"/>
              <a:t>MAPE</a:t>
            </a:r>
            <a:r>
              <a:rPr lang="ko-KR" altLang="en-US" sz="2000" dirty="0"/>
              <a:t>의 경우 학습 시 오차함수로 사용가능</a:t>
            </a:r>
            <a:endParaRPr lang="en-US" altLang="ko-KR" sz="2000" dirty="0"/>
          </a:p>
          <a:p>
            <a:pPr lvl="1"/>
            <a:r>
              <a:rPr lang="en-US" altLang="ko-KR" sz="2000" dirty="0"/>
              <a:t>Fit, CC</a:t>
            </a:r>
            <a:r>
              <a:rPr lang="ko-KR" altLang="en-US" sz="2000" dirty="0"/>
              <a:t>의 경우 참조 논문의 수식을 참고하여 </a:t>
            </a:r>
            <a:br>
              <a:rPr lang="en-US" altLang="ko-KR" sz="2000" dirty="0"/>
            </a:br>
            <a:r>
              <a:rPr lang="ko-KR" altLang="en-US" sz="2000" dirty="0"/>
              <a:t>결과 데이터를 사용해 직접 계산하는 방법이 있음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CC : </a:t>
            </a:r>
            <a:r>
              <a:rPr lang="ko-KR" altLang="en-US" sz="2000" dirty="0"/>
              <a:t>두 데이터 세트 사이의 선형 의존성을 나타냄</a:t>
            </a:r>
            <a:endParaRPr lang="en-US" altLang="ko-KR" sz="2000" dirty="0"/>
          </a:p>
          <a:p>
            <a:pPr lvl="1"/>
            <a:r>
              <a:rPr lang="en-US" altLang="ko-KR" sz="2000" dirty="0"/>
              <a:t>Fit(</a:t>
            </a:r>
            <a:r>
              <a:rPr lang="ko-KR" altLang="en-US" sz="2000" dirty="0"/>
              <a:t>적합치</a:t>
            </a:r>
            <a:r>
              <a:rPr lang="en-US" altLang="ko-KR" sz="2000" dirty="0"/>
              <a:t>) : RMSE</a:t>
            </a:r>
            <a:r>
              <a:rPr lang="ko-KR" altLang="en-US" sz="2000" dirty="0"/>
              <a:t> 계산에 기반하여 계산</a:t>
            </a:r>
            <a:r>
              <a:rPr lang="en-US" altLang="ko-KR" sz="2000" dirty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전개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4909BD-CE50-4E0F-969D-F380CE0E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25" y="4381698"/>
            <a:ext cx="4095750" cy="1409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02554D-1688-4CD6-9F98-5D937B5A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83" y="4725144"/>
            <a:ext cx="33718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9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실험 결과</a:t>
            </a:r>
            <a:endParaRPr lang="en-US" altLang="ko-KR" sz="2400" dirty="0"/>
          </a:p>
          <a:p>
            <a:pPr lvl="1"/>
            <a:r>
              <a:rPr lang="ko-KR" altLang="en-US" sz="2000" dirty="0"/>
              <a:t>현재 수정사항 </a:t>
            </a:r>
            <a:r>
              <a:rPr lang="en-US" altLang="ko-KR" sz="2000" dirty="0"/>
              <a:t>: </a:t>
            </a:r>
            <a:r>
              <a:rPr lang="ko-KR" altLang="en-US" sz="2000" dirty="0"/>
              <a:t>가장 나은 정확도를 보이는 </a:t>
            </a:r>
            <a:r>
              <a:rPr lang="en-US" altLang="ko-KR" sz="2000" dirty="0"/>
              <a:t>Epoch </a:t>
            </a:r>
            <a:r>
              <a:rPr lang="ko-KR" altLang="en-US" sz="2000" dirty="0"/>
              <a:t>탐색</a:t>
            </a:r>
            <a:endParaRPr lang="en-US" altLang="ko-KR" sz="2000" dirty="0"/>
          </a:p>
          <a:p>
            <a:pPr lvl="1"/>
            <a:r>
              <a:rPr lang="ko-KR" altLang="en-US" sz="2000" dirty="0"/>
              <a:t>표를 어떤 식으로 수정해야 하는지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2000" dirty="0"/>
              <a:t>Epoch 300</a:t>
            </a:r>
            <a:r>
              <a:rPr lang="ko-KR" altLang="en-US" sz="2000" dirty="0"/>
              <a:t>에서 </a:t>
            </a:r>
            <a:r>
              <a:rPr lang="en-US" altLang="ko-KR" sz="2000" dirty="0"/>
              <a:t>PH +30, +45, +60</a:t>
            </a:r>
            <a:r>
              <a:rPr lang="ko-KR" altLang="en-US" sz="2000" dirty="0"/>
              <a:t>을 특성 변수별로 </a:t>
            </a:r>
            <a:br>
              <a:rPr lang="en-US" altLang="ko-KR" sz="2000" dirty="0"/>
            </a:br>
            <a:r>
              <a:rPr lang="ko-KR" altLang="en-US" sz="2000" dirty="0"/>
              <a:t>비교한 표 필요유무</a:t>
            </a:r>
            <a:r>
              <a:rPr lang="en-US" altLang="ko-KR" sz="2000" dirty="0"/>
              <a:t>?</a:t>
            </a:r>
          </a:p>
          <a:p>
            <a:pPr marL="457200" lvl="1" indent="0">
              <a:buNone/>
            </a:pPr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 부분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EDE055-2E16-4A94-8FD3-159D23ED7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61937"/>
              </p:ext>
            </p:extLst>
          </p:nvPr>
        </p:nvGraphicFramePr>
        <p:xfrm>
          <a:off x="2402077" y="3068960"/>
          <a:ext cx="4844669" cy="3169920"/>
        </p:xfrm>
        <a:graphic>
          <a:graphicData uri="http://schemas.openxmlformats.org/drawingml/2006/table">
            <a:tbl>
              <a:tblPr/>
              <a:tblGrid>
                <a:gridCol w="849376">
                  <a:extLst>
                    <a:ext uri="{9D8B030D-6E8A-4147-A177-3AD203B41FA5}">
                      <a16:colId xmlns:a16="http://schemas.microsoft.com/office/drawing/2014/main" val="2525724352"/>
                    </a:ext>
                  </a:extLst>
                </a:gridCol>
                <a:gridCol w="849376">
                  <a:extLst>
                    <a:ext uri="{9D8B030D-6E8A-4147-A177-3AD203B41FA5}">
                      <a16:colId xmlns:a16="http://schemas.microsoft.com/office/drawing/2014/main" val="1358700661"/>
                    </a:ext>
                  </a:extLst>
                </a:gridCol>
                <a:gridCol w="849376">
                  <a:extLst>
                    <a:ext uri="{9D8B030D-6E8A-4147-A177-3AD203B41FA5}">
                      <a16:colId xmlns:a16="http://schemas.microsoft.com/office/drawing/2014/main" val="841875406"/>
                    </a:ext>
                  </a:extLst>
                </a:gridCol>
                <a:gridCol w="741553">
                  <a:extLst>
                    <a:ext uri="{9D8B030D-6E8A-4147-A177-3AD203B41FA5}">
                      <a16:colId xmlns:a16="http://schemas.microsoft.com/office/drawing/2014/main" val="786834139"/>
                    </a:ext>
                  </a:extLst>
                </a:gridCol>
                <a:gridCol w="777494">
                  <a:extLst>
                    <a:ext uri="{9D8B030D-6E8A-4147-A177-3AD203B41FA5}">
                      <a16:colId xmlns:a16="http://schemas.microsoft.com/office/drawing/2014/main" val="872749579"/>
                    </a:ext>
                  </a:extLst>
                </a:gridCol>
                <a:gridCol w="777494">
                  <a:extLst>
                    <a:ext uri="{9D8B030D-6E8A-4147-A177-3AD203B41FA5}">
                      <a16:colId xmlns:a16="http://schemas.microsoft.com/office/drawing/2014/main" val="1825486659"/>
                    </a:ext>
                  </a:extLst>
                </a:gridCol>
              </a:tblGrid>
              <a:tr h="162814">
                <a:tc gridSpan="6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PH30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05979"/>
                  </a:ext>
                </a:extLst>
              </a:tr>
              <a:tr h="198755"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모델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Epochs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 데이터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86723"/>
                  </a:ext>
                </a:extLst>
              </a:tr>
              <a:tr h="19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혈당데이터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HbA1c +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BMI +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DM +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271610"/>
                  </a:ext>
                </a:extLst>
              </a:tr>
              <a:tr h="173736">
                <a:tc rowSpan="10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LSTM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26.230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25.940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27.644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29.598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131236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25.824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25.506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27.000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29.419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793078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25.766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24.957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27.852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28.171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345518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400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25.231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25.237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27.556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28.356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133981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26.442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28.317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27.725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30.331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518089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600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26.321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25.342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29.936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28.517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847079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700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25.051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25.901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28.636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29.494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767063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25.427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25.778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29.350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28.609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405144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900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25.866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25.983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28.251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27.867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09503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1000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25.058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25.276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28.350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29.483 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0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1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실험 결과</a:t>
            </a:r>
            <a:endParaRPr lang="en-US" altLang="ko-KR" sz="2400" dirty="0"/>
          </a:p>
          <a:p>
            <a:pPr lvl="1"/>
            <a:r>
              <a:rPr lang="ko-KR" altLang="en-US" sz="2000" dirty="0"/>
              <a:t>다음과 같이 그래프로 가시화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PH, </a:t>
            </a:r>
            <a:r>
              <a:rPr lang="ko-KR" altLang="en-US" sz="2000" dirty="0"/>
              <a:t>사용 데이터별 </a:t>
            </a:r>
            <a:r>
              <a:rPr lang="en-US" altLang="ko-KR" sz="2000" dirty="0"/>
              <a:t>RMSE </a:t>
            </a:r>
            <a:r>
              <a:rPr lang="ko-KR" altLang="en-US" sz="2000" dirty="0"/>
              <a:t>비교그래프의 경우 막대그래프로</a:t>
            </a:r>
            <a:endParaRPr lang="en-US" altLang="ko-KR" sz="2000" dirty="0"/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 부분</a:t>
            </a:r>
          </a:p>
        </p:txBody>
      </p:sp>
      <p:pic>
        <p:nvPicPr>
          <p:cNvPr id="1029" name="_x215802832" descr="EMB00000db88250">
            <a:extLst>
              <a:ext uri="{FF2B5EF4-FFF2-40B4-BE49-F238E27FC236}">
                <a16:creationId xmlns:a16="http://schemas.microsoft.com/office/drawing/2014/main" id="{EBD4BFFB-B252-4FAE-AB7E-53DD446F9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" t="2908" r="1854" b="3996"/>
          <a:stretch>
            <a:fillRect/>
          </a:stretch>
        </p:blipFill>
        <p:spPr bwMode="auto">
          <a:xfrm>
            <a:off x="779179" y="2088812"/>
            <a:ext cx="3877581" cy="242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215803872" descr="EMB00000db88251">
            <a:extLst>
              <a:ext uri="{FF2B5EF4-FFF2-40B4-BE49-F238E27FC236}">
                <a16:creationId xmlns:a16="http://schemas.microsoft.com/office/drawing/2014/main" id="{5410EAA5-05BE-4D62-9FE4-26BB582F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" t="4622" r="1971" b="4225"/>
          <a:stretch>
            <a:fillRect/>
          </a:stretch>
        </p:blipFill>
        <p:spPr bwMode="auto">
          <a:xfrm>
            <a:off x="4965036" y="2132856"/>
            <a:ext cx="392813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69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sz="2400"/>
              <a:t>실제 환자 혈당 데이터 </a:t>
            </a:r>
            <a:r>
              <a:rPr lang="en-US" altLang="ko-KR" sz="2400"/>
              <a:t>vs </a:t>
            </a:r>
            <a:r>
              <a:rPr lang="ko-KR" altLang="en-US" sz="2400"/>
              <a:t>예측 혈당 데이터</a:t>
            </a:r>
            <a:endParaRPr lang="en-US" altLang="ko-KR" sz="2400"/>
          </a:p>
          <a:p>
            <a:pPr lvl="1"/>
            <a:r>
              <a:rPr lang="ko-KR" altLang="en-US" sz="2000"/>
              <a:t>그래프로 표기</a:t>
            </a:r>
            <a:endParaRPr lang="en-US" altLang="ko-KR" sz="2000"/>
          </a:p>
          <a:p>
            <a:pPr lvl="1"/>
            <a:r>
              <a:rPr lang="ko-KR" altLang="en-US" sz="2000"/>
              <a:t>순수 </a:t>
            </a:r>
            <a:r>
              <a:rPr lang="en-US" altLang="ko-KR" sz="2000"/>
              <a:t>LSTM</a:t>
            </a:r>
            <a:r>
              <a:rPr lang="ko-KR" altLang="en-US" sz="2000"/>
              <a:t>의 경우</a:t>
            </a:r>
            <a:r>
              <a:rPr lang="en-US" altLang="ko-KR" sz="2000"/>
              <a:t>, </a:t>
            </a:r>
            <a:r>
              <a:rPr lang="ko-KR" altLang="en-US" sz="2000"/>
              <a:t>차이가 큰 쪽으로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/>
              <a:t>환자 혈당 데이터 비교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7129E1-25F6-4CB3-A334-0745555C1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"/>
          <a:stretch/>
        </p:blipFill>
        <p:spPr>
          <a:xfrm>
            <a:off x="828675" y="3068960"/>
            <a:ext cx="3600450" cy="23170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0D42E0-E681-4715-9B84-440A84C5C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068960"/>
            <a:ext cx="36099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 algn="ctr">
          <a:solidFill>
            <a:srgbClr val="FF0000"/>
          </a:solidFill>
          <a:prstDash val="solid"/>
          <a:round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한컴 윤고딕 230" panose="02020603020101020101" pitchFamily="18" charset="-127"/>
            <a:ea typeface="한컴 윤고딕 230" panose="02020603020101020101" pitchFamily="18" charset="-127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tailEnd type="none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16643</TotalTime>
  <Words>273</Words>
  <Application>Microsoft Office PowerPoint</Application>
  <PresentationFormat>화면 슬라이드 쇼(4:3)</PresentationFormat>
  <Paragraphs>121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입원환자를 위한  딥러닝 기반 혈당 예측</vt:lpstr>
      <vt:lpstr>19.08.08 (목) 면담 정리</vt:lpstr>
      <vt:lpstr>논문 전개</vt:lpstr>
      <vt:lpstr>논문 전개</vt:lpstr>
      <vt:lpstr>실험 결과 부분</vt:lpstr>
      <vt:lpstr>실험 결과 부분</vt:lpstr>
      <vt:lpstr>환자 혈당 데이터 비교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977</cp:revision>
  <cp:lastPrinted>2019-06-17T05:53:47Z</cp:lastPrinted>
  <dcterms:created xsi:type="dcterms:W3CDTF">2013-09-09T21:16:08Z</dcterms:created>
  <dcterms:modified xsi:type="dcterms:W3CDTF">2019-08-12T17:28:19Z</dcterms:modified>
</cp:coreProperties>
</file>