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86" r:id="rId8"/>
    <p:sldId id="277" r:id="rId9"/>
    <p:sldId id="287" r:id="rId10"/>
    <p:sldId id="283" r:id="rId11"/>
    <p:sldId id="288" r:id="rId12"/>
    <p:sldId id="284" r:id="rId13"/>
    <p:sldId id="274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>
        <p:scale>
          <a:sx n="100" d="100"/>
          <a:sy n="100" d="100"/>
        </p:scale>
        <p:origin x="12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28.08.2024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28.08.2024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28.08.2024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113900"/>
            <a:ext cx="7197726" cy="1607005"/>
          </a:xfrm>
        </p:spPr>
        <p:txBody>
          <a:bodyPr rtlCol="0">
            <a:normAutofit/>
          </a:bodyPr>
          <a:lstStyle/>
          <a:p>
            <a:r>
              <a:rPr lang="ru-RU" b="1" dirty="0"/>
              <a:t>Служба такси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681" y="4976282"/>
            <a:ext cx="5525444" cy="1405467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Цель: Формирование витрины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данных </a:t>
            </a:r>
            <a:endParaRPr lang="ru-RU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анализа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ПОЕЗДОК В ТАКСИ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842054"/>
            <a:ext cx="8533014" cy="294914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2000" dirty="0"/>
              <a:t>Используя таблицу поездок для каждого дня, рассчитать процент поездок по количеству человек в машине (без пассажиров, 1, 2, 3, 4 и более пассажиров), выявить самые дорогие и самые дешевые поездки, а </a:t>
            </a:r>
            <a:r>
              <a:rPr lang="ru-RU" sz="2000" dirty="0" smtClean="0"/>
              <a:t>также провести </a:t>
            </a:r>
            <a:r>
              <a:rPr lang="ru-RU" sz="2000" dirty="0"/>
              <a:t>аналитику и построить </a:t>
            </a:r>
            <a:r>
              <a:rPr lang="ru-RU" sz="2000" dirty="0" smtClean="0"/>
              <a:t>график, отражающий влияние пройденного расстояния </a:t>
            </a:r>
            <a:r>
              <a:rPr lang="ru-RU" sz="2000" dirty="0"/>
              <a:t>и </a:t>
            </a:r>
            <a:r>
              <a:rPr lang="ru-RU" sz="2000" dirty="0" smtClean="0"/>
              <a:t>количества </a:t>
            </a:r>
            <a:r>
              <a:rPr lang="ru-RU" sz="2000" dirty="0"/>
              <a:t>пассажиров </a:t>
            </a:r>
            <a:r>
              <a:rPr lang="ru-RU" sz="2000" dirty="0" smtClean="0"/>
              <a:t>на размер чаевых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6"/>
            <a:ext cx="5887994" cy="3962171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600" u="sng" dirty="0" smtClean="0"/>
              <a:t>ОСНОВНОЕ ЗАДАНИЕ</a:t>
            </a:r>
          </a:p>
          <a:p>
            <a:endParaRPr lang="ru-RU" dirty="0" smtClean="0">
              <a:solidFill>
                <a:srgbClr val="FFFFFF"/>
              </a:solidFill>
              <a:latin typeface="Play"/>
            </a:endParaRPr>
          </a:p>
          <a:p>
            <a:r>
              <a:rPr lang="ru-RU" sz="1900" dirty="0" smtClean="0">
                <a:solidFill>
                  <a:srgbClr val="FFFFFF"/>
                </a:solidFill>
                <a:latin typeface="Play"/>
              </a:rPr>
              <a:t>Дата</a:t>
            </a:r>
          </a:p>
          <a:p>
            <a:r>
              <a:rPr lang="ru-RU" sz="1900" dirty="0" smtClean="0">
                <a:solidFill>
                  <a:srgbClr val="FFFFFF"/>
                </a:solidFill>
                <a:latin typeface="Play"/>
              </a:rPr>
              <a:t>Процент поездок без пассажиров</a:t>
            </a:r>
          </a:p>
          <a:p>
            <a:r>
              <a:rPr lang="ru-RU" sz="1900" dirty="0">
                <a:solidFill>
                  <a:srgbClr val="FFFFFF"/>
                </a:solidFill>
                <a:latin typeface="Play"/>
              </a:rPr>
              <a:t>Процент поездок </a:t>
            </a:r>
            <a:r>
              <a:rPr lang="ru-RU" sz="1900" dirty="0" smtClean="0">
                <a:solidFill>
                  <a:srgbClr val="FFFFFF"/>
                </a:solidFill>
                <a:latin typeface="Play"/>
              </a:rPr>
              <a:t>с 1 пассажиром</a:t>
            </a:r>
          </a:p>
          <a:p>
            <a:r>
              <a:rPr lang="ru-RU" sz="1900" dirty="0">
                <a:solidFill>
                  <a:srgbClr val="FFFFFF"/>
                </a:solidFill>
                <a:latin typeface="Play"/>
              </a:rPr>
              <a:t>Процент поездок с </a:t>
            </a:r>
            <a:r>
              <a:rPr lang="ru-RU" sz="1900" dirty="0" smtClean="0">
                <a:solidFill>
                  <a:srgbClr val="FFFFFF"/>
                </a:solidFill>
                <a:latin typeface="Play"/>
              </a:rPr>
              <a:t>2 </a:t>
            </a:r>
            <a:r>
              <a:rPr lang="ru-RU" sz="1900" dirty="0">
                <a:solidFill>
                  <a:srgbClr val="FFFFFF"/>
                </a:solidFill>
                <a:latin typeface="Play"/>
              </a:rPr>
              <a:t>пассажиром</a:t>
            </a:r>
          </a:p>
          <a:p>
            <a:r>
              <a:rPr lang="ru-RU" sz="1900" dirty="0">
                <a:solidFill>
                  <a:srgbClr val="FFFFFF"/>
                </a:solidFill>
                <a:latin typeface="Play"/>
              </a:rPr>
              <a:t>Процент поездок с </a:t>
            </a:r>
            <a:r>
              <a:rPr lang="ru-RU" sz="1900" dirty="0" smtClean="0">
                <a:solidFill>
                  <a:srgbClr val="FFFFFF"/>
                </a:solidFill>
                <a:latin typeface="Play"/>
              </a:rPr>
              <a:t>3 </a:t>
            </a:r>
            <a:r>
              <a:rPr lang="ru-RU" sz="1900" dirty="0">
                <a:solidFill>
                  <a:srgbClr val="FFFFFF"/>
                </a:solidFill>
                <a:latin typeface="Play"/>
              </a:rPr>
              <a:t>пассажиром</a:t>
            </a:r>
          </a:p>
          <a:p>
            <a:r>
              <a:rPr lang="ru-RU" sz="1900" dirty="0">
                <a:solidFill>
                  <a:srgbClr val="FFFFFF"/>
                </a:solidFill>
                <a:latin typeface="Play"/>
              </a:rPr>
              <a:t>Процент поездок с </a:t>
            </a:r>
            <a:r>
              <a:rPr lang="ru-RU" sz="1900" dirty="0" smtClean="0">
                <a:solidFill>
                  <a:srgbClr val="FFFFFF"/>
                </a:solidFill>
                <a:latin typeface="Play"/>
              </a:rPr>
              <a:t>4 и более пассажирами</a:t>
            </a:r>
            <a:endParaRPr lang="ru-RU" sz="1900" dirty="0">
              <a:solidFill>
                <a:srgbClr val="FFFFFF"/>
              </a:solidFill>
              <a:latin typeface="Play"/>
            </a:endParaRPr>
          </a:p>
          <a:p>
            <a:r>
              <a:rPr lang="ru-RU" sz="1900" dirty="0">
                <a:solidFill>
                  <a:srgbClr val="FFFFFF"/>
                </a:solidFill>
                <a:latin typeface="Play"/>
              </a:rPr>
              <a:t>Процент поездок с 1 </a:t>
            </a:r>
            <a:r>
              <a:rPr lang="ru-RU" sz="1900" dirty="0" smtClean="0">
                <a:solidFill>
                  <a:srgbClr val="FFFFFF"/>
                </a:solidFill>
                <a:latin typeface="Play"/>
              </a:rPr>
              <a:t>пассажиром</a:t>
            </a:r>
          </a:p>
          <a:p>
            <a:r>
              <a:rPr lang="ru-RU" sz="1900" dirty="0" smtClean="0">
                <a:solidFill>
                  <a:srgbClr val="FFFFFF"/>
                </a:solidFill>
                <a:latin typeface="Play"/>
              </a:rPr>
              <a:t>Самая дорогая поездка</a:t>
            </a:r>
          </a:p>
          <a:p>
            <a:r>
              <a:rPr lang="ru-RU" sz="1900" dirty="0" smtClean="0">
                <a:solidFill>
                  <a:srgbClr val="FFFFFF"/>
                </a:solidFill>
                <a:latin typeface="Play"/>
              </a:rPr>
              <a:t>Самая дешёвая поездка</a:t>
            </a:r>
            <a:endParaRPr lang="ru-RU" sz="1900" dirty="0">
              <a:solidFill>
                <a:srgbClr val="FFFFFF"/>
              </a:solidFill>
              <a:latin typeface="Play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043351" y="2125819"/>
            <a:ext cx="4267200" cy="2330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u="sng" dirty="0"/>
              <a:t>ДОПОЛНИТЕЛЬНОЕ </a:t>
            </a:r>
            <a:r>
              <a:rPr lang="ru-RU" sz="2400" u="sng" dirty="0" smtClean="0"/>
              <a:t>ЗАДАНИЕ</a:t>
            </a:r>
          </a:p>
          <a:p>
            <a:endParaRPr lang="ru-RU" u="sng" dirty="0"/>
          </a:p>
          <a:p>
            <a:r>
              <a:rPr lang="ru-RU" dirty="0" smtClean="0">
                <a:solidFill>
                  <a:srgbClr val="FFFFFF"/>
                </a:solidFill>
                <a:latin typeface="Play"/>
              </a:rPr>
              <a:t>Количество </a:t>
            </a:r>
            <a:r>
              <a:rPr lang="ru-RU" dirty="0">
                <a:solidFill>
                  <a:srgbClr val="FFFFFF"/>
                </a:solidFill>
                <a:latin typeface="Play"/>
              </a:rPr>
              <a:t>пассажиров</a:t>
            </a:r>
          </a:p>
          <a:p>
            <a:r>
              <a:rPr lang="ru-RU" dirty="0">
                <a:solidFill>
                  <a:srgbClr val="FFFFFF"/>
                </a:solidFill>
                <a:latin typeface="Play"/>
              </a:rPr>
              <a:t>Расстояние поездки</a:t>
            </a:r>
          </a:p>
          <a:p>
            <a:r>
              <a:rPr lang="ru-RU" dirty="0">
                <a:solidFill>
                  <a:srgbClr val="FFFFFF"/>
                </a:solidFill>
                <a:latin typeface="Play"/>
              </a:rPr>
              <a:t>Размер чаевых</a:t>
            </a:r>
          </a:p>
        </p:txBody>
      </p:sp>
    </p:spTree>
    <p:extLst>
      <p:ext uri="{BB962C8B-B14F-4D97-AF65-F5344CB8AC3E}">
        <p14:creationId xmlns:p14="http://schemas.microsoft.com/office/powerpoint/2010/main" val="12040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01419" y="2964168"/>
            <a:ext cx="2062309" cy="948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данных для анализа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368187" y="2964168"/>
            <a:ext cx="2336069" cy="948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Предварительный анализ и обработка данных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52" y="4559148"/>
            <a:ext cx="3162850" cy="1272087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6137401" y="2963438"/>
            <a:ext cx="2336069" cy="948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Разработка итоговой витрины данных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11" idx="3"/>
            <a:endCxn id="31" idx="1"/>
          </p:cNvCxnSpPr>
          <p:nvPr/>
        </p:nvCxnSpPr>
        <p:spPr>
          <a:xfrm>
            <a:off x="2863728" y="3438589"/>
            <a:ext cx="504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1" idx="3"/>
            <a:endCxn id="45" idx="1"/>
          </p:cNvCxnSpPr>
          <p:nvPr/>
        </p:nvCxnSpPr>
        <p:spPr>
          <a:xfrm flipV="1">
            <a:off x="5704256" y="3437859"/>
            <a:ext cx="433145" cy="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8938485" y="2964168"/>
            <a:ext cx="2336069" cy="948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Запись витрины в файл формата </a:t>
            </a:r>
            <a:r>
              <a:rPr lang="en-US" dirty="0" smtClean="0"/>
              <a:t>parquet</a:t>
            </a:r>
            <a:endParaRPr lang="ru-RU" dirty="0"/>
          </a:p>
        </p:txBody>
      </p:sp>
      <p:cxnSp>
        <p:nvCxnSpPr>
          <p:cNvPr id="67" name="Прямая со стрелкой 66"/>
          <p:cNvCxnSpPr>
            <a:stCxn id="45" idx="3"/>
            <a:endCxn id="66" idx="1"/>
          </p:cNvCxnSpPr>
          <p:nvPr/>
        </p:nvCxnSpPr>
        <p:spPr>
          <a:xfrm>
            <a:off x="8473470" y="3437859"/>
            <a:ext cx="465015" cy="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053648" y="1657765"/>
            <a:ext cx="9202460" cy="948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cs typeface="Aharoni" panose="02010803020104030203" pitchFamily="2" charset="-79"/>
              </a:rPr>
              <a:t>Создание витрины данных для анализа поездок в такси</a:t>
            </a:r>
            <a:endParaRPr lang="ru-RU" sz="2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80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0484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3611" y="1368586"/>
            <a:ext cx="2506041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</a:t>
            </a:r>
            <a:r>
              <a:rPr lang="ru-RU" dirty="0" err="1"/>
              <a:t>датафрейма</a:t>
            </a:r>
            <a:r>
              <a:rPr lang="ru-RU" dirty="0"/>
              <a:t> с необходимыми для анализа данными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3048663" y="3831876"/>
            <a:ext cx="3503248" cy="1312183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Прямоугольник 30"/>
          <p:cNvSpPr/>
          <p:nvPr/>
        </p:nvSpPr>
        <p:spPr>
          <a:xfrm>
            <a:off x="263610" y="3308749"/>
            <a:ext cx="2506041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Преобразование </a:t>
            </a:r>
            <a:r>
              <a:rPr lang="ru-RU" dirty="0" err="1" smtClean="0"/>
              <a:t>датафрейм</a:t>
            </a:r>
            <a:r>
              <a:rPr lang="ru-RU" dirty="0" smtClean="0"/>
              <a:t> для работы с библиотекой </a:t>
            </a:r>
            <a:r>
              <a:rPr lang="ru-RU" dirty="0" err="1" smtClean="0"/>
              <a:t>pandas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32272" y="5296861"/>
            <a:ext cx="2168716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Предварительная обработка данных 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11" idx="2"/>
            <a:endCxn id="31" idx="0"/>
          </p:cNvCxnSpPr>
          <p:nvPr/>
        </p:nvCxnSpPr>
        <p:spPr>
          <a:xfrm flipH="1">
            <a:off x="1516631" y="2364090"/>
            <a:ext cx="1" cy="94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1" idx="2"/>
            <a:endCxn id="45" idx="0"/>
          </p:cNvCxnSpPr>
          <p:nvPr/>
        </p:nvCxnSpPr>
        <p:spPr>
          <a:xfrm flipH="1">
            <a:off x="1516630" y="4304253"/>
            <a:ext cx="1" cy="9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2" idx="2"/>
            <a:endCxn id="1030" idx="0"/>
          </p:cNvCxnSpPr>
          <p:nvPr/>
        </p:nvCxnSpPr>
        <p:spPr>
          <a:xfrm>
            <a:off x="4800286" y="3477932"/>
            <a:ext cx="0" cy="36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3599117" y="5301000"/>
            <a:ext cx="2336069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Визуализация данных и их анализ</a:t>
            </a:r>
            <a:endParaRPr lang="ru-RU" dirty="0"/>
          </a:p>
        </p:txBody>
      </p:sp>
      <p:cxnSp>
        <p:nvCxnSpPr>
          <p:cNvPr id="67" name="Прямая со стрелкой 66"/>
          <p:cNvCxnSpPr>
            <a:stCxn id="45" idx="3"/>
            <a:endCxn id="66" idx="1"/>
          </p:cNvCxnSpPr>
          <p:nvPr/>
        </p:nvCxnSpPr>
        <p:spPr>
          <a:xfrm>
            <a:off x="2600988" y="5794613"/>
            <a:ext cx="998129" cy="4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4882392" y="1205792"/>
            <a:ext cx="6053224" cy="948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cs typeface="Aharoni" panose="02010803020104030203" pitchFamily="2" charset="-79"/>
              </a:rPr>
              <a:t>Анализ </a:t>
            </a:r>
            <a:r>
              <a:rPr lang="ru-RU" sz="2400" dirty="0"/>
              <a:t>влияние пройденного расстояния </a:t>
            </a:r>
            <a:endParaRPr lang="ru-RU" sz="2400" dirty="0" smtClean="0"/>
          </a:p>
          <a:p>
            <a:pPr algn="ctr"/>
            <a:r>
              <a:rPr lang="ru-RU" sz="2400" dirty="0" smtClean="0"/>
              <a:t>и </a:t>
            </a:r>
            <a:r>
              <a:rPr lang="ru-RU" sz="2400" dirty="0"/>
              <a:t>количества пассажиров на размер </a:t>
            </a:r>
            <a:r>
              <a:rPr lang="ru-RU" sz="2400" dirty="0" smtClean="0"/>
              <a:t>чаевых</a:t>
            </a:r>
            <a:endParaRPr lang="ru-RU" sz="2400" b="1" dirty="0">
              <a:cs typeface="Aharoni" panose="02010803020104030203" pitchFamily="2" charset="-79"/>
            </a:endParaRPr>
          </a:p>
        </p:txBody>
      </p:sp>
      <p:pic>
        <p:nvPicPr>
          <p:cNvPr id="82" name="Рисунок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13" y="2338311"/>
            <a:ext cx="3230745" cy="1139621"/>
          </a:xfrm>
          <a:prstGeom prst="rect">
            <a:avLst/>
          </a:prstGeom>
        </p:spPr>
      </p:pic>
      <p:sp>
        <p:nvSpPr>
          <p:cNvPr id="107" name="Прямоугольник 106"/>
          <p:cNvSpPr/>
          <p:nvPr/>
        </p:nvSpPr>
        <p:spPr>
          <a:xfrm>
            <a:off x="7104686" y="5301000"/>
            <a:ext cx="2336069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Выявление закономерностей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7104685" y="3811550"/>
            <a:ext cx="2336069" cy="995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Формирование выводов</a:t>
            </a:r>
            <a:endParaRPr lang="ru-RU" dirty="0"/>
          </a:p>
        </p:txBody>
      </p:sp>
      <p:cxnSp>
        <p:nvCxnSpPr>
          <p:cNvPr id="141" name="Прямая со стрелкой 140"/>
          <p:cNvCxnSpPr>
            <a:stCxn id="66" idx="3"/>
            <a:endCxn id="107" idx="1"/>
          </p:cNvCxnSpPr>
          <p:nvPr/>
        </p:nvCxnSpPr>
        <p:spPr>
          <a:xfrm>
            <a:off x="5935186" y="5798752"/>
            <a:ext cx="1169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07" idx="0"/>
            <a:endCxn id="108" idx="2"/>
          </p:cNvCxnSpPr>
          <p:nvPr/>
        </p:nvCxnSpPr>
        <p:spPr>
          <a:xfrm flipH="1" flipV="1">
            <a:off x="8272720" y="4807054"/>
            <a:ext cx="1" cy="493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40484"/>
            <a:ext cx="10131425" cy="1456267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7019301" y="1583798"/>
            <a:ext cx="4406580" cy="1795712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Рисунок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14" y="1583798"/>
            <a:ext cx="5090717" cy="1795712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70714" y="3959645"/>
            <a:ext cx="5090717" cy="1880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Оптимальное средство для обработки большого количества данных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019302" y="3977485"/>
            <a:ext cx="4406580" cy="18809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Отличные возможности по визуализации и работе с табличными данными для проведения анализа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данных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02119"/>
            <a:ext cx="7200000" cy="45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438150"/>
            <a:ext cx="5381624" cy="1171575"/>
          </a:xfrm>
        </p:spPr>
        <p:txBody>
          <a:bodyPr/>
          <a:lstStyle/>
          <a:p>
            <a:r>
              <a:rPr lang="ru-RU" dirty="0" smtClean="0"/>
              <a:t>Схема данных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13516"/>
              </p:ext>
            </p:extLst>
          </p:nvPr>
        </p:nvGraphicFramePr>
        <p:xfrm>
          <a:off x="6617043" y="809094"/>
          <a:ext cx="4629665" cy="527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4288476667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1433020686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1291179363"/>
                    </a:ext>
                  </a:extLst>
                </a:gridCol>
              </a:tblGrid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Поле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b="1" kern="1200" spc="-5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170" marR="32170" marT="32170" marB="3217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b="1" kern="1200" spc="-5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  <a:endParaRPr lang="ru-RU" sz="1000" b="1" kern="1200" spc="-5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170" marR="32170" marT="32170" marB="32170" anchor="ctr"/>
                </a:tc>
                <a:extLst>
                  <a:ext uri="{0D108BD9-81ED-4DB2-BD59-A6C34878D82A}">
                    <a16:rowId xmlns:a16="http://schemas.microsoft.com/office/drawing/2014/main" val="2823033008"/>
                  </a:ext>
                </a:extLst>
              </a:tr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VendorId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ИД компании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58786896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err="1">
                          <a:effectLst/>
                        </a:rPr>
                        <a:t>Trep_pickup_datetime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Время и дата, когда пассажир сел в такси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TimestampNTZType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34458789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Trep_dropoff_datetime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Время и дата, когда пассажир вышел из такси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TimestampNTZType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56798988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Passanger_count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Количество пассажиров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136288518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Trip_distance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Пройденное расстояние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739843274"/>
                  </a:ext>
                </a:extLst>
              </a:tr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Ratecodeid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Код скорости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30032359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Store_and_fwd_flag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Флаг, отвечающий за сохранение записи поездки перед ее отправкой поставщику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095756007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PulocationId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Широта, где была начата поездка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28699685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Dolocationid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Долгота, где была начата поездка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84058306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Payment_type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Тип оплаты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366405308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Fare_amount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Стоимость поездки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145986420"/>
                  </a:ext>
                </a:extLst>
              </a:tr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Mta_tax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Комиссия автопарка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817965288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Tip_amount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Чаевые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14107939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err="1" smtClean="0">
                          <a:effectLst/>
                        </a:rPr>
                        <a:t>To</a:t>
                      </a:r>
                      <a:r>
                        <a:rPr lang="en-US" sz="1000" spc="-5" dirty="0" smtClean="0">
                          <a:effectLst/>
                        </a:rPr>
                        <a:t>l</a:t>
                      </a:r>
                      <a:r>
                        <a:rPr lang="ru-RU" sz="1000" spc="-5" dirty="0" err="1" smtClean="0">
                          <a:effectLst/>
                        </a:rPr>
                        <a:t>ls_amount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Оплата за платные дороги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681061024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Improvement_surchange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Доплата за страховку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FloatType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856390417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Total_amount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Полная стоимость поездки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DoubleType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234422899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>
                          <a:effectLst/>
                        </a:rPr>
                        <a:t>Congestion_surchange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Дополнительный сбор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FloatType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07104835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73939"/>
              </p:ext>
            </p:extLst>
          </p:nvPr>
        </p:nvGraphicFramePr>
        <p:xfrm>
          <a:off x="685801" y="2732617"/>
          <a:ext cx="4629665" cy="323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4288476667"/>
                    </a:ext>
                  </a:extLst>
                </a:gridCol>
                <a:gridCol w="1869989">
                  <a:extLst>
                    <a:ext uri="{9D8B030D-6E8A-4147-A177-3AD203B41FA5}">
                      <a16:colId xmlns:a16="http://schemas.microsoft.com/office/drawing/2014/main" val="1433020686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1291179363"/>
                    </a:ext>
                  </a:extLst>
                </a:gridCol>
              </a:tblGrid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>
                          <a:effectLst/>
                        </a:rPr>
                        <a:t>Поле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b="1" kern="1200" spc="-5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32170" marR="32170" marT="32170" marB="3217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b="1" kern="1200" spc="-5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данных</a:t>
                      </a:r>
                      <a:endParaRPr lang="ru-RU" sz="1000" b="1" kern="1200" spc="-5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170" marR="32170" marT="32170" marB="32170" anchor="ctr"/>
                </a:tc>
                <a:extLst>
                  <a:ext uri="{0D108BD9-81ED-4DB2-BD59-A6C34878D82A}">
                    <a16:rowId xmlns:a16="http://schemas.microsoft.com/office/drawing/2014/main" val="2823033008"/>
                  </a:ext>
                </a:extLst>
              </a:tr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Date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Дата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58786896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err="1" smtClean="0">
                          <a:effectLst/>
                        </a:rPr>
                        <a:t>percentage_zero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Доля</a:t>
                      </a:r>
                      <a:r>
                        <a:rPr lang="ru-RU" sz="1000" spc="-5" baseline="0" dirty="0" smtClean="0">
                          <a:effectLst/>
                        </a:rPr>
                        <a:t> поездок (на определенную дату) без пассажиров, 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34458789"/>
                  </a:ext>
                </a:extLst>
              </a:tr>
              <a:tr h="33370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percentage_1p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Доля</a:t>
                      </a:r>
                      <a:r>
                        <a:rPr lang="ru-RU" sz="1000" spc="-5" baseline="0" dirty="0" smtClean="0">
                          <a:effectLst/>
                        </a:rPr>
                        <a:t> поездок (на определенную дату) с одним пассажиром, 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56798988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percentage_2p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Доля</a:t>
                      </a:r>
                      <a:r>
                        <a:rPr lang="ru-RU" sz="1000" spc="-5" baseline="0" dirty="0" smtClean="0">
                          <a:effectLst/>
                        </a:rPr>
                        <a:t> поездок (на определенную дату) с двумя пассажирами, 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136288518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percentage_3p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Доля</a:t>
                      </a:r>
                      <a:r>
                        <a:rPr lang="ru-RU" sz="1000" spc="-5" baseline="0" dirty="0" smtClean="0">
                          <a:effectLst/>
                        </a:rPr>
                        <a:t> поездок (на определенную дату) с тремя пассажирами, 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739843274"/>
                  </a:ext>
                </a:extLst>
              </a:tr>
              <a:tr h="24690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percentage_4p_plus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Доля</a:t>
                      </a:r>
                      <a:r>
                        <a:rPr lang="ru-RU" sz="1000" spc="-5" baseline="0" dirty="0" smtClean="0">
                          <a:effectLst/>
                        </a:rPr>
                        <a:t> поездок (на определенную дату) с четырьмя и более пассажирами, 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130032359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err="1" smtClean="0">
                          <a:effectLst/>
                        </a:rPr>
                        <a:t>most_expensive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Стоимость самой дорогой поездки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3095756007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cheapest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000" spc="-5" dirty="0" smtClean="0">
                          <a:effectLst/>
                        </a:rPr>
                        <a:t>Стоимость самой дешевой поездки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IntegerType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170" marR="32170" marT="32170" marB="32170"/>
                </a:tc>
                <a:extLst>
                  <a:ext uri="{0D108BD9-81ED-4DB2-BD59-A6C34878D82A}">
                    <a16:rowId xmlns:a16="http://schemas.microsoft.com/office/drawing/2014/main" val="428699685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37031" y="1476375"/>
            <a:ext cx="3486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Описание полей </a:t>
            </a:r>
          </a:p>
        </p:txBody>
      </p:sp>
    </p:spTree>
    <p:extLst>
      <p:ext uri="{BB962C8B-B14F-4D97-AF65-F5344CB8AC3E}">
        <p14:creationId xmlns:p14="http://schemas.microsoft.com/office/powerpoint/2010/main" val="181587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966011"/>
            <a:ext cx="10131425" cy="1831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1. В результате разработки получена витрина данных для анализа поездок в </a:t>
            </a:r>
            <a:r>
              <a:rPr lang="ru-RU" sz="2400" dirty="0"/>
              <a:t>такси (процент поездок по количеству человек в машине (без пассажиров, 1, 2, 3, 4 и более пассажиров), </a:t>
            </a:r>
            <a:r>
              <a:rPr lang="ru-RU" sz="2400" dirty="0" smtClean="0"/>
              <a:t>выявлены </a:t>
            </a:r>
            <a:r>
              <a:rPr lang="ru-RU" sz="2400" dirty="0"/>
              <a:t>самые дорогие и самые дешевые </a:t>
            </a:r>
            <a:r>
              <a:rPr lang="ru-RU" sz="2400" dirty="0" smtClean="0"/>
              <a:t>поездки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85801" y="4530811"/>
            <a:ext cx="10131425" cy="1114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400" dirty="0"/>
              <a:t>2</a:t>
            </a:r>
            <a:r>
              <a:rPr lang="ru-RU" sz="2400" dirty="0" smtClean="0"/>
              <a:t>. Проведён анализ влияния </a:t>
            </a:r>
            <a:r>
              <a:rPr lang="ru-RU" sz="2400" dirty="0"/>
              <a:t>пройденного расстояния и количества пассажиров на размер </a:t>
            </a:r>
            <a:r>
              <a:rPr lang="ru-RU" sz="2400" dirty="0" smtClean="0"/>
              <a:t>чаевых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9043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477</Words>
  <Application>Microsoft Office PowerPoint</Application>
  <PresentationFormat>Широкоэкранный</PresentationFormat>
  <Paragraphs>131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Play</vt:lpstr>
      <vt:lpstr>Times New Roman</vt:lpstr>
      <vt:lpstr>Небеса</vt:lpstr>
      <vt:lpstr>Служба такси</vt:lpstr>
      <vt:lpstr>Цель проекта</vt:lpstr>
      <vt:lpstr>Необходимые витрины</vt:lpstr>
      <vt:lpstr>План реализации</vt:lpstr>
      <vt:lpstr>План реализации</vt:lpstr>
      <vt:lpstr>Используемые технологии</vt:lpstr>
      <vt:lpstr>Схема данных</vt:lpstr>
      <vt:lpstr>Схема данных</vt:lpstr>
      <vt:lpstr>Результаты разработки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2022-12-18T10:58:24Z</dcterms:created>
  <dcterms:modified xsi:type="dcterms:W3CDTF">2024-08-28T18:02:05Z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