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Garamon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0" roundtripDataSignature="AMtx7mj+2Q7LI48f3oHXoHI0nPJxVNvs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aramond-bold.fntdata"/><Relationship Id="rId16" Type="http://schemas.openxmlformats.org/officeDocument/2006/relationships/font" Target="fonts/Garamond-regular.fntdata"/><Relationship Id="rId5" Type="http://schemas.openxmlformats.org/officeDocument/2006/relationships/notesMaster" Target="notesMasters/notesMaster1.xml"/><Relationship Id="rId19" Type="http://schemas.openxmlformats.org/officeDocument/2006/relationships/font" Target="fonts/Garamond-boldItalic.fntdata"/><Relationship Id="rId6" Type="http://schemas.openxmlformats.org/officeDocument/2006/relationships/slide" Target="slides/slide1.xml"/><Relationship Id="rId18" Type="http://schemas.openxmlformats.org/officeDocument/2006/relationships/font" Target="fonts/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Xiaoxiao yang</a:t>
            </a:r>
            <a:endParaRPr/>
          </a:p>
        </p:txBody>
      </p:sp>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Xiaoxiao yang</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67b26e72b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67b26e72b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Jessica Qiu</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Short Specification – one slide max recapping the specification of the design. What were the requirements? Constraints?</a:t>
            </a:r>
            <a:endParaRPr/>
          </a:p>
        </p:txBody>
      </p:sp>
      <p:sp>
        <p:nvSpPr>
          <p:cNvPr id="180" name="Google Shape;180;g2d67b26e72b_1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a154eaa4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a154eaa4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Jueun Kang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5. Detailed Block Diagrams – provide the real block diagrams for your design.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IN"/>
              <a:t>Top Module</a:t>
            </a:r>
            <a:endParaRPr/>
          </a:p>
          <a:p>
            <a:pPr indent="-317500" lvl="1" marL="914400" rtl="0" algn="l">
              <a:spcBef>
                <a:spcPts val="0"/>
              </a:spcBef>
              <a:spcAft>
                <a:spcPts val="0"/>
              </a:spcAft>
              <a:buSzPts val="1400"/>
              <a:buChar char="○"/>
            </a:pPr>
            <a:r>
              <a:rPr lang="en-IN"/>
              <a:t>Main module that integrates all the module</a:t>
            </a:r>
            <a:endParaRPr/>
          </a:p>
          <a:p>
            <a:pPr indent="-317500" lvl="2" marL="1371600" rtl="0" algn="l">
              <a:spcBef>
                <a:spcPts val="0"/>
              </a:spcBef>
              <a:spcAft>
                <a:spcPts val="0"/>
              </a:spcAft>
              <a:buSzPts val="1400"/>
              <a:buChar char="■"/>
            </a:pPr>
            <a:r>
              <a:rPr lang="en-IN" sz="1100">
                <a:latin typeface="Arial"/>
                <a:ea typeface="Arial"/>
                <a:cs typeface="Arial"/>
                <a:sym typeface="Arial"/>
              </a:rPr>
              <a:t>Combines the inputs (e.g., buttons) and processes them through the appropriate submodules.</a:t>
            </a:r>
            <a:endParaRPr sz="1100">
              <a:latin typeface="Arial"/>
              <a:ea typeface="Arial"/>
              <a:cs typeface="Arial"/>
              <a:sym typeface="Arial"/>
            </a:endParaRPr>
          </a:p>
          <a:p>
            <a:pPr indent="-317500" lvl="2" marL="1371600" rtl="0" algn="l">
              <a:spcBef>
                <a:spcPts val="0"/>
              </a:spcBef>
              <a:spcAft>
                <a:spcPts val="0"/>
              </a:spcAft>
              <a:buSzPts val="1400"/>
              <a:buChar char="■"/>
            </a:pPr>
            <a:r>
              <a:rPr lang="en-IN" sz="1100">
                <a:latin typeface="Arial"/>
                <a:ea typeface="Arial"/>
                <a:cs typeface="Arial"/>
                <a:sym typeface="Arial"/>
              </a:rPr>
              <a:t>Controls the interactions between the </a:t>
            </a:r>
            <a:r>
              <a:rPr b="1" lang="en-IN" sz="1100">
                <a:latin typeface="Arial"/>
                <a:ea typeface="Arial"/>
                <a:cs typeface="Arial"/>
                <a:sym typeface="Arial"/>
              </a:rPr>
              <a:t>Snake Movement and Controls</a:t>
            </a:r>
            <a:r>
              <a:rPr lang="en-IN" sz="1100">
                <a:latin typeface="Arial"/>
                <a:ea typeface="Arial"/>
                <a:cs typeface="Arial"/>
                <a:sym typeface="Arial"/>
              </a:rPr>
              <a:t>, </a:t>
            </a:r>
            <a:r>
              <a:rPr b="1" lang="en-IN" sz="1100">
                <a:latin typeface="Arial"/>
                <a:ea typeface="Arial"/>
                <a:cs typeface="Arial"/>
                <a:sym typeface="Arial"/>
              </a:rPr>
              <a:t>VGA</a:t>
            </a:r>
            <a:r>
              <a:rPr lang="en-IN" sz="1100">
                <a:latin typeface="Arial"/>
                <a:ea typeface="Arial"/>
                <a:cs typeface="Arial"/>
                <a:sym typeface="Arial"/>
              </a:rPr>
              <a:t>, and </a:t>
            </a:r>
            <a:r>
              <a:rPr b="1" lang="en-IN" sz="1100">
                <a:latin typeface="Arial"/>
                <a:ea typeface="Arial"/>
                <a:cs typeface="Arial"/>
                <a:sym typeface="Arial"/>
              </a:rPr>
              <a:t>Game Mechanics</a:t>
            </a:r>
            <a:r>
              <a:rPr lang="en-IN" sz="1100">
                <a:latin typeface="Arial"/>
                <a:ea typeface="Arial"/>
                <a:cs typeface="Arial"/>
                <a:sym typeface="Arial"/>
              </a:rPr>
              <a:t>.</a:t>
            </a:r>
            <a:endParaRPr sz="1100">
              <a:latin typeface="Arial"/>
              <a:ea typeface="Arial"/>
              <a:cs typeface="Arial"/>
              <a:sym typeface="Arial"/>
            </a:endParaRPr>
          </a:p>
          <a:p>
            <a:pPr indent="-317500" lvl="2" marL="1371600" rtl="0" algn="l">
              <a:spcBef>
                <a:spcPts val="0"/>
              </a:spcBef>
              <a:spcAft>
                <a:spcPts val="0"/>
              </a:spcAft>
              <a:buSzPts val="1400"/>
              <a:buChar char="■"/>
            </a:pPr>
            <a:r>
              <a:rPr lang="en-IN" sz="1100">
                <a:latin typeface="Arial"/>
                <a:ea typeface="Arial"/>
                <a:cs typeface="Arial"/>
                <a:sym typeface="Arial"/>
              </a:rPr>
              <a:t>Manages the game's flow, including updates to the snake's position, apple, score, and other game states.</a:t>
            </a:r>
            <a:endParaRPr sz="1100">
              <a:latin typeface="Arial"/>
              <a:ea typeface="Arial"/>
              <a:cs typeface="Arial"/>
              <a:sym typeface="Arial"/>
            </a:endParaRPr>
          </a:p>
          <a:p>
            <a:pPr indent="-317500" lvl="0" marL="457200" rtl="0" algn="l">
              <a:spcBef>
                <a:spcPts val="0"/>
              </a:spcBef>
              <a:spcAft>
                <a:spcPts val="0"/>
              </a:spcAft>
              <a:buSzPts val="1400"/>
              <a:buChar char="●"/>
            </a:pPr>
            <a:r>
              <a:rPr lang="en-IN"/>
              <a:t>Clock divider</a:t>
            </a:r>
            <a:endParaRPr/>
          </a:p>
          <a:p>
            <a:pPr indent="-317500" lvl="1" marL="914400" rtl="0" algn="l">
              <a:spcBef>
                <a:spcPts val="0"/>
              </a:spcBef>
              <a:spcAft>
                <a:spcPts val="0"/>
              </a:spcAft>
              <a:buSzPts val="1400"/>
              <a:buChar char="○"/>
            </a:pPr>
            <a:r>
              <a:rPr lang="en-IN"/>
              <a:t>Converts the FPGA’s high-frequency clock to slower clock signals suitable for the game.</a:t>
            </a:r>
            <a:endParaRPr/>
          </a:p>
          <a:p>
            <a:pPr indent="-317500" lvl="1" marL="914400" rtl="0" algn="l">
              <a:spcBef>
                <a:spcPts val="0"/>
              </a:spcBef>
              <a:spcAft>
                <a:spcPts val="0"/>
              </a:spcAft>
              <a:buSzPts val="1400"/>
              <a:buChar char="○"/>
            </a:pPr>
            <a:r>
              <a:rPr lang="en-IN"/>
              <a:t>Divides the clock for generating VGA signals</a:t>
            </a:r>
            <a:endParaRPr/>
          </a:p>
          <a:p>
            <a:pPr indent="-317500" lvl="0" marL="457200" rtl="0" algn="l">
              <a:spcBef>
                <a:spcPts val="0"/>
              </a:spcBef>
              <a:spcAft>
                <a:spcPts val="0"/>
              </a:spcAft>
              <a:buSzPts val="1400"/>
              <a:buChar char="●"/>
            </a:pPr>
            <a:r>
              <a:rPr lang="en-IN"/>
              <a:t>Snake movement and controls</a:t>
            </a:r>
            <a:endParaRPr/>
          </a:p>
          <a:p>
            <a:pPr indent="-317500" lvl="1" marL="914400" rtl="0" algn="l">
              <a:spcBef>
                <a:spcPts val="0"/>
              </a:spcBef>
              <a:spcAft>
                <a:spcPts val="0"/>
              </a:spcAft>
              <a:buSzPts val="1400"/>
              <a:buChar char="○"/>
            </a:pPr>
            <a:r>
              <a:rPr lang="en-IN"/>
              <a:t>Ensures the input is valid (e.g., the snake cannot reverse direction).</a:t>
            </a:r>
            <a:endParaRPr/>
          </a:p>
          <a:p>
            <a:pPr indent="-317500" lvl="1" marL="914400" rtl="0" algn="l">
              <a:spcBef>
                <a:spcPts val="0"/>
              </a:spcBef>
              <a:spcAft>
                <a:spcPts val="0"/>
              </a:spcAft>
              <a:buSzPts val="1400"/>
              <a:buChar char="○"/>
            </a:pPr>
            <a:r>
              <a:rPr lang="en-IN"/>
              <a:t>Updates the snake’s position based on valid button presses.</a:t>
            </a:r>
            <a:endParaRPr/>
          </a:p>
          <a:p>
            <a:pPr indent="-298450" lvl="1" marL="914400" rtl="0" algn="l">
              <a:lnSpc>
                <a:spcPct val="115000"/>
              </a:lnSpc>
              <a:spcBef>
                <a:spcPts val="0"/>
              </a:spcBef>
              <a:spcAft>
                <a:spcPts val="0"/>
              </a:spcAft>
              <a:buClr>
                <a:schemeClr val="dk1"/>
              </a:buClr>
              <a:buSzPts val="1100"/>
              <a:buChar char="○"/>
            </a:pPr>
            <a:r>
              <a:rPr lang="en-IN" sz="1100">
                <a:latin typeface="Arial"/>
                <a:ea typeface="Arial"/>
                <a:cs typeface="Arial"/>
                <a:sym typeface="Arial"/>
              </a:rPr>
              <a:t>Sends the updated position to the </a:t>
            </a:r>
            <a:r>
              <a:rPr b="1" lang="en-IN" sz="1100">
                <a:latin typeface="Arial"/>
                <a:ea typeface="Arial"/>
                <a:cs typeface="Arial"/>
                <a:sym typeface="Arial"/>
              </a:rPr>
              <a:t>VGA</a:t>
            </a:r>
            <a:r>
              <a:rPr lang="en-IN" sz="1100">
                <a:latin typeface="Arial"/>
                <a:ea typeface="Arial"/>
                <a:cs typeface="Arial"/>
                <a:sym typeface="Arial"/>
              </a:rPr>
              <a:t> for display and to the </a:t>
            </a:r>
            <a:r>
              <a:rPr b="1" lang="en-IN" sz="1100">
                <a:latin typeface="Arial"/>
                <a:ea typeface="Arial"/>
                <a:cs typeface="Arial"/>
                <a:sym typeface="Arial"/>
              </a:rPr>
              <a:t>Game Mechanics</a:t>
            </a:r>
            <a:r>
              <a:rPr lang="en-IN" sz="1100">
                <a:latin typeface="Arial"/>
                <a:ea typeface="Arial"/>
                <a:cs typeface="Arial"/>
                <a:sym typeface="Arial"/>
              </a:rPr>
              <a:t> for collision checks.</a:t>
            </a:r>
            <a:endParaRPr sz="1100">
              <a:latin typeface="Arial"/>
              <a:ea typeface="Arial"/>
              <a:cs typeface="Arial"/>
              <a:sym typeface="Arial"/>
            </a:endParaRPr>
          </a:p>
          <a:p>
            <a:pPr indent="-317500" lvl="0" marL="457200" rtl="0" algn="l">
              <a:spcBef>
                <a:spcPts val="0"/>
              </a:spcBef>
              <a:spcAft>
                <a:spcPts val="0"/>
              </a:spcAft>
              <a:buSzPts val="1400"/>
              <a:buChar char="●"/>
            </a:pPr>
            <a:r>
              <a:rPr lang="en-IN"/>
              <a:t>VGA</a:t>
            </a:r>
            <a:endParaRPr/>
          </a:p>
          <a:p>
            <a:pPr indent="-317500" lvl="1" marL="914400" rtl="0" algn="l">
              <a:spcBef>
                <a:spcPts val="0"/>
              </a:spcBef>
              <a:spcAft>
                <a:spcPts val="0"/>
              </a:spcAft>
              <a:buSzPts val="1400"/>
              <a:buChar char="○"/>
            </a:pPr>
            <a:r>
              <a:rPr lang="en-IN"/>
              <a:t>Generates RGB signals and synchronization signals (hysync and vsync) for the screen display.</a:t>
            </a:r>
            <a:endParaRPr/>
          </a:p>
          <a:p>
            <a:pPr indent="-317500" lvl="2" marL="1371600" rtl="0" algn="l">
              <a:spcBef>
                <a:spcPts val="0"/>
              </a:spcBef>
              <a:spcAft>
                <a:spcPts val="0"/>
              </a:spcAft>
              <a:buSzPts val="1400"/>
              <a:buChar char="■"/>
            </a:pPr>
            <a:r>
              <a:rPr lang="en-IN"/>
              <a:t>Hsync: Handles the horizontal position for drawing individual rows.</a:t>
            </a:r>
            <a:endParaRPr/>
          </a:p>
          <a:p>
            <a:pPr indent="-317500" lvl="3" marL="1828800" rtl="0" algn="l">
              <a:spcBef>
                <a:spcPts val="0"/>
              </a:spcBef>
              <a:spcAft>
                <a:spcPts val="0"/>
              </a:spcAft>
              <a:buSzPts val="1400"/>
              <a:buChar char="●"/>
            </a:pPr>
            <a:r>
              <a:rPr lang="en-IN" sz="1100">
                <a:latin typeface="Arial"/>
                <a:ea typeface="Arial"/>
                <a:cs typeface="Arial"/>
                <a:sym typeface="Arial"/>
              </a:rPr>
              <a:t>The screen is divided into horizontal lines (or rows).</a:t>
            </a:r>
            <a:endParaRPr sz="1100">
              <a:latin typeface="Arial"/>
              <a:ea typeface="Arial"/>
              <a:cs typeface="Arial"/>
              <a:sym typeface="Arial"/>
            </a:endParaRPr>
          </a:p>
          <a:p>
            <a:pPr indent="-317500" lvl="3" marL="1828800" rtl="0" algn="l">
              <a:spcBef>
                <a:spcPts val="0"/>
              </a:spcBef>
              <a:spcAft>
                <a:spcPts val="0"/>
              </a:spcAft>
              <a:buSzPts val="1400"/>
              <a:buChar char="●"/>
            </a:pPr>
            <a:r>
              <a:rPr lang="en-IN" sz="1100">
                <a:latin typeface="Arial"/>
                <a:ea typeface="Arial"/>
                <a:cs typeface="Arial"/>
                <a:sym typeface="Arial"/>
              </a:rPr>
              <a:t>Each row of pixels is drawn from left to right.</a:t>
            </a:r>
            <a:endParaRPr sz="1100">
              <a:latin typeface="Arial"/>
              <a:ea typeface="Arial"/>
              <a:cs typeface="Arial"/>
              <a:sym typeface="Arial"/>
            </a:endParaRPr>
          </a:p>
          <a:p>
            <a:pPr indent="-317500" lvl="3" marL="1828800" rtl="0" algn="l">
              <a:spcBef>
                <a:spcPts val="0"/>
              </a:spcBef>
              <a:spcAft>
                <a:spcPts val="0"/>
              </a:spcAft>
              <a:buSzPts val="1400"/>
              <a:buChar char="●"/>
            </a:pPr>
            <a:r>
              <a:rPr lang="en-IN" sz="1100">
                <a:latin typeface="Arial"/>
                <a:ea typeface="Arial"/>
                <a:cs typeface="Arial"/>
                <a:sym typeface="Arial"/>
              </a:rPr>
              <a:t>At the end of each row, the </a:t>
            </a:r>
            <a:r>
              <a:rPr b="1" lang="en-IN" sz="1100">
                <a:latin typeface="Arial"/>
                <a:ea typeface="Arial"/>
                <a:cs typeface="Arial"/>
                <a:sym typeface="Arial"/>
              </a:rPr>
              <a:t>HSYNC</a:t>
            </a:r>
            <a:r>
              <a:rPr lang="en-IN" sz="1100">
                <a:latin typeface="Arial"/>
                <a:ea typeface="Arial"/>
                <a:cs typeface="Arial"/>
                <a:sym typeface="Arial"/>
              </a:rPr>
              <a:t> pulse tells the display to move the drawing position back to the left edge of the next row.</a:t>
            </a:r>
            <a:endParaRPr/>
          </a:p>
          <a:p>
            <a:pPr indent="-317500" lvl="2" marL="1371600" rtl="0" algn="l">
              <a:spcBef>
                <a:spcPts val="0"/>
              </a:spcBef>
              <a:spcAft>
                <a:spcPts val="0"/>
              </a:spcAft>
              <a:buSzPts val="1400"/>
              <a:buChar char="■"/>
            </a:pPr>
            <a:r>
              <a:rPr lang="en-IN"/>
              <a:t>Vsync: Handles the vertical position for drawing the entire frame.</a:t>
            </a:r>
            <a:endParaRPr/>
          </a:p>
          <a:p>
            <a:pPr indent="-298450" lvl="3" marL="1828800" rtl="0" algn="l">
              <a:lnSpc>
                <a:spcPct val="115000"/>
              </a:lnSpc>
              <a:spcBef>
                <a:spcPts val="0"/>
              </a:spcBef>
              <a:spcAft>
                <a:spcPts val="0"/>
              </a:spcAft>
              <a:buClr>
                <a:schemeClr val="dk1"/>
              </a:buClr>
              <a:buSzPts val="1100"/>
              <a:buChar char="●"/>
            </a:pPr>
            <a:r>
              <a:rPr lang="en-IN" sz="1100">
                <a:latin typeface="Arial"/>
                <a:ea typeface="Arial"/>
                <a:cs typeface="Arial"/>
                <a:sym typeface="Arial"/>
              </a:rPr>
              <a:t>When all the rows in the frame are drawn, a </a:t>
            </a:r>
            <a:r>
              <a:rPr b="1" lang="en-IN" sz="1100">
                <a:latin typeface="Arial"/>
                <a:ea typeface="Arial"/>
                <a:cs typeface="Arial"/>
                <a:sym typeface="Arial"/>
              </a:rPr>
              <a:t>VSYNC</a:t>
            </a:r>
            <a:r>
              <a:rPr lang="en-IN" sz="1100">
                <a:latin typeface="Arial"/>
                <a:ea typeface="Arial"/>
                <a:cs typeface="Arial"/>
                <a:sym typeface="Arial"/>
              </a:rPr>
              <a:t> pulse tells the display to move back to the top of the screen and start a new frame.</a:t>
            </a:r>
            <a:endParaRPr/>
          </a:p>
          <a:p>
            <a:pPr indent="-317500" lvl="1" marL="914400" rtl="0" algn="l">
              <a:spcBef>
                <a:spcPts val="0"/>
              </a:spcBef>
              <a:spcAft>
                <a:spcPts val="0"/>
              </a:spcAft>
              <a:buSzPts val="1400"/>
              <a:buChar char="○"/>
            </a:pPr>
            <a:r>
              <a:rPr lang="en-IN"/>
              <a:t>Displays the game elements, including the snake, the apple, and the game borders.</a:t>
            </a:r>
            <a:endParaRPr/>
          </a:p>
          <a:p>
            <a:pPr indent="-298450" lvl="1" marL="914400" rtl="0" algn="l">
              <a:lnSpc>
                <a:spcPct val="115000"/>
              </a:lnSpc>
              <a:spcBef>
                <a:spcPts val="0"/>
              </a:spcBef>
              <a:spcAft>
                <a:spcPts val="0"/>
              </a:spcAft>
              <a:buClr>
                <a:schemeClr val="dk1"/>
              </a:buClr>
              <a:buSzPts val="1100"/>
              <a:buChar char="○"/>
            </a:pPr>
            <a:r>
              <a:rPr lang="en-IN" sz="1100">
                <a:latin typeface="Arial"/>
                <a:ea typeface="Arial"/>
                <a:cs typeface="Arial"/>
                <a:sym typeface="Arial"/>
              </a:rPr>
              <a:t>Receives updates from the </a:t>
            </a:r>
            <a:r>
              <a:rPr b="1" lang="en-IN" sz="1100">
                <a:latin typeface="Arial"/>
                <a:ea typeface="Arial"/>
                <a:cs typeface="Arial"/>
                <a:sym typeface="Arial"/>
              </a:rPr>
              <a:t>Snake Movement and Controls</a:t>
            </a:r>
            <a:r>
              <a:rPr lang="en-IN" sz="1100">
                <a:latin typeface="Arial"/>
                <a:ea typeface="Arial"/>
                <a:cs typeface="Arial"/>
                <a:sym typeface="Arial"/>
              </a:rPr>
              <a:t> and </a:t>
            </a:r>
            <a:r>
              <a:rPr b="1" lang="en-IN" sz="1100">
                <a:latin typeface="Arial"/>
                <a:ea typeface="Arial"/>
                <a:cs typeface="Arial"/>
                <a:sym typeface="Arial"/>
              </a:rPr>
              <a:t>Game Mechanics</a:t>
            </a:r>
            <a:r>
              <a:rPr lang="en-IN" sz="1100">
                <a:latin typeface="Arial"/>
                <a:ea typeface="Arial"/>
                <a:cs typeface="Arial"/>
                <a:sym typeface="Arial"/>
              </a:rPr>
              <a:t> to render the screen.</a:t>
            </a:r>
            <a:endParaRPr sz="1100">
              <a:latin typeface="Arial"/>
              <a:ea typeface="Arial"/>
              <a:cs typeface="Arial"/>
              <a:sym typeface="Arial"/>
            </a:endParaRPr>
          </a:p>
          <a:p>
            <a:pPr indent="-317500" lvl="0" marL="457200" rtl="0" algn="l">
              <a:spcBef>
                <a:spcPts val="0"/>
              </a:spcBef>
              <a:spcAft>
                <a:spcPts val="0"/>
              </a:spcAft>
              <a:buSzPts val="1400"/>
              <a:buChar char="●"/>
            </a:pPr>
            <a:r>
              <a:rPr lang="en-IN"/>
              <a:t>General Game Mechanics</a:t>
            </a:r>
            <a:endParaRPr/>
          </a:p>
          <a:p>
            <a:pPr indent="-317500" lvl="1" marL="914400" rtl="0" algn="l">
              <a:spcBef>
                <a:spcPts val="0"/>
              </a:spcBef>
              <a:spcAft>
                <a:spcPts val="0"/>
              </a:spcAft>
              <a:buSzPts val="1400"/>
              <a:buChar char="○"/>
            </a:pPr>
            <a:r>
              <a:rPr lang="en-IN"/>
              <a:t>Just read off slide</a:t>
            </a:r>
            <a:endParaRPr/>
          </a:p>
        </p:txBody>
      </p:sp>
      <p:sp>
        <p:nvSpPr>
          <p:cNvPr id="187" name="Google Shape;187;g31a154eaa4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67b26e72b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67b26e72b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Panqi Gu</a:t>
            </a:r>
            <a:endParaRPr/>
          </a:p>
        </p:txBody>
      </p:sp>
      <p:sp>
        <p:nvSpPr>
          <p:cNvPr id="210" name="Google Shape;210;g2d67b26e72b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Jueun Kang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Successes – discuss how your project was successful and why.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IN"/>
              <a:t>Users are able to choose different difficulty level of the game. The snake in the hardest level move fastest.</a:t>
            </a:r>
            <a:endParaRPr/>
          </a:p>
          <a:p>
            <a:pPr indent="-317500" lvl="1" marL="914400" rtl="0" algn="l">
              <a:spcBef>
                <a:spcPts val="0"/>
              </a:spcBef>
              <a:spcAft>
                <a:spcPts val="0"/>
              </a:spcAft>
              <a:buSzPts val="1400"/>
              <a:buChar char="○"/>
            </a:pPr>
            <a:r>
              <a:rPr lang="en-IN"/>
              <a:t>Why: The difficulty level in the Snake game is managed by the diff parameter, which is set in the always @(posedge clk) block. Here's how it works:</a:t>
            </a:r>
            <a:endParaRPr/>
          </a:p>
          <a:p>
            <a:pPr indent="-317500" lvl="2" marL="1371600" rtl="0" algn="l">
              <a:spcBef>
                <a:spcPts val="0"/>
              </a:spcBef>
              <a:spcAft>
                <a:spcPts val="0"/>
              </a:spcAft>
              <a:buSzPts val="1400"/>
              <a:buChar char="■"/>
            </a:pPr>
            <a:r>
              <a:rPr lang="en-IN"/>
              <a:t>The state variable controls the game state. When the state is 0 (the initial state), the difficulty is selected based on the value of key_out. The key_out values correspond to different difficulty levels:</a:t>
            </a:r>
            <a:endParaRPr/>
          </a:p>
          <a:p>
            <a:pPr indent="-317500" lvl="3" marL="1828800" rtl="0" algn="l">
              <a:spcBef>
                <a:spcPts val="0"/>
              </a:spcBef>
              <a:spcAft>
                <a:spcPts val="0"/>
              </a:spcAft>
              <a:buSzPts val="1400"/>
              <a:buChar char="●"/>
            </a:pPr>
            <a:r>
              <a:rPr lang="en-IN"/>
              <a:t>3'd1 sets the difficulty to "hard" (diff &lt;= 2). </a:t>
            </a:r>
            <a:endParaRPr/>
          </a:p>
          <a:p>
            <a:pPr indent="-317500" lvl="3" marL="1828800" rtl="0" algn="l">
              <a:spcBef>
                <a:spcPts val="0"/>
              </a:spcBef>
              <a:spcAft>
                <a:spcPts val="0"/>
              </a:spcAft>
              <a:buSzPts val="1400"/>
              <a:buChar char="●"/>
            </a:pPr>
            <a:r>
              <a:rPr lang="en-IN"/>
              <a:t>3'd5 sets the difficulty to "medium" (diff &lt;= 1). </a:t>
            </a:r>
            <a:endParaRPr/>
          </a:p>
          <a:p>
            <a:pPr indent="-317500" lvl="3" marL="1828800" rtl="0" algn="l">
              <a:spcBef>
                <a:spcPts val="0"/>
              </a:spcBef>
              <a:spcAft>
                <a:spcPts val="0"/>
              </a:spcAft>
              <a:buSzPts val="1400"/>
              <a:buChar char="●"/>
            </a:pPr>
            <a:r>
              <a:rPr lang="en-IN"/>
              <a:t>3'd3 sets the difficulty to "easy" (diff &lt;= 0).</a:t>
            </a:r>
            <a:endParaRPr/>
          </a:p>
          <a:p>
            <a:pPr indent="-317500" lvl="2" marL="1371600" rtl="0" algn="l">
              <a:spcBef>
                <a:spcPts val="0"/>
              </a:spcBef>
              <a:spcAft>
                <a:spcPts val="0"/>
              </a:spcAft>
              <a:buSzPts val="1400"/>
              <a:buChar char="■"/>
            </a:pPr>
            <a:r>
              <a:rPr lang="en-IN"/>
              <a:t>After the difficulty is selected, the state changes to 1 (waiting state), and then it changes to 2 (the game state). In state 2, the difficulty level determines the snake's speed:</a:t>
            </a:r>
            <a:endParaRPr/>
          </a:p>
          <a:p>
            <a:pPr indent="-317500" lvl="3" marL="1828800" rtl="0" algn="l">
              <a:spcBef>
                <a:spcPts val="0"/>
              </a:spcBef>
              <a:spcAft>
                <a:spcPts val="0"/>
              </a:spcAft>
              <a:buSzPts val="1400"/>
              <a:buChar char="●"/>
            </a:pPr>
            <a:r>
              <a:rPr lang="en-IN"/>
              <a:t>2'd0 (easy): speed &lt;= 24'd15000000. </a:t>
            </a:r>
            <a:endParaRPr/>
          </a:p>
          <a:p>
            <a:pPr indent="-317500" lvl="3" marL="1828800" rtl="0" algn="l">
              <a:spcBef>
                <a:spcPts val="0"/>
              </a:spcBef>
              <a:spcAft>
                <a:spcPts val="0"/>
              </a:spcAft>
              <a:buSzPts val="1400"/>
              <a:buChar char="●"/>
            </a:pPr>
            <a:r>
              <a:rPr lang="en-IN"/>
              <a:t>2'd1 (medium): speed &lt;= 24'd10000000. </a:t>
            </a:r>
            <a:endParaRPr/>
          </a:p>
          <a:p>
            <a:pPr indent="-317500" lvl="3" marL="1828800" rtl="0" algn="l">
              <a:spcBef>
                <a:spcPts val="0"/>
              </a:spcBef>
              <a:spcAft>
                <a:spcPts val="0"/>
              </a:spcAft>
              <a:buSzPts val="1400"/>
              <a:buChar char="●"/>
            </a:pPr>
            <a:r>
              <a:rPr lang="en-IN"/>
              <a:t>2'd2 (hard): speed &lt;= 24'd5000000.</a:t>
            </a:r>
            <a:endParaRPr/>
          </a:p>
          <a:p>
            <a:pPr indent="-317500" lvl="2" marL="1371600" rtl="0" algn="l">
              <a:spcBef>
                <a:spcPts val="0"/>
              </a:spcBef>
              <a:spcAft>
                <a:spcPts val="0"/>
              </a:spcAft>
              <a:buSzPts val="1400"/>
              <a:buChar char="■"/>
            </a:pPr>
            <a:r>
              <a:rPr lang="en-IN"/>
              <a:t>The speed value controls the snake's movement speed. The cnt_js counter increments until it reaches the speed value, and when it does, the snake's body refreshes (via DIR &lt;= 1).</a:t>
            </a:r>
            <a:endParaRPr/>
          </a:p>
          <a:p>
            <a:pPr indent="-317500" lvl="2" marL="1371600" rtl="0" algn="l">
              <a:spcBef>
                <a:spcPts val="0"/>
              </a:spcBef>
              <a:spcAft>
                <a:spcPts val="0"/>
              </a:spcAft>
              <a:buSzPts val="1400"/>
              <a:buChar char="■"/>
            </a:pPr>
            <a:r>
              <a:rPr b="1" lang="en-IN"/>
              <a:t>Nutshell: </a:t>
            </a:r>
            <a:r>
              <a:rPr lang="en-IN"/>
              <a:t>Different Difficulty Levels: The game has three selectable difficulty levels: easy, medium, and hard. The level of difficulty is determined by the diff </a:t>
            </a:r>
            <a:r>
              <a:rPr lang="en-IN"/>
              <a:t>register</a:t>
            </a:r>
            <a:r>
              <a:rPr lang="en-IN"/>
              <a:t>. → Snake Speed and Game Challenge: As the difficulty level increases, the snake's speed also increases, making the game more challenging. The speed variable controls the time interval between snake movement updates, with shorter intervals corresponding to higher speeds. The speed value is adjusted based on the diff setting. (so if it’s easy difficulty, the snake goes slower)</a:t>
            </a:r>
            <a:endParaRPr/>
          </a:p>
          <a:p>
            <a:pPr indent="-317500" lvl="0" marL="457200" rtl="0" algn="l">
              <a:spcBef>
                <a:spcPts val="0"/>
              </a:spcBef>
              <a:spcAft>
                <a:spcPts val="0"/>
              </a:spcAft>
              <a:buSzPts val="1400"/>
              <a:buChar char="●"/>
            </a:pPr>
            <a:r>
              <a:rPr lang="en-IN"/>
              <a:t>The snake can eat apple and get longer</a:t>
            </a:r>
            <a:endParaRPr/>
          </a:p>
          <a:p>
            <a:pPr indent="-317500" lvl="1" marL="914400" rtl="0" algn="l">
              <a:spcBef>
                <a:spcPts val="0"/>
              </a:spcBef>
              <a:spcAft>
                <a:spcPts val="0"/>
              </a:spcAft>
              <a:buSzPts val="1400"/>
              <a:buChar char="○"/>
            </a:pPr>
            <a:r>
              <a:rPr lang="en-IN"/>
              <a:t>Why: </a:t>
            </a:r>
            <a:endParaRPr/>
          </a:p>
          <a:p>
            <a:pPr indent="-317500" lvl="2" marL="1371600" rtl="0" algn="l">
              <a:spcBef>
                <a:spcPts val="0"/>
              </a:spcBef>
              <a:spcAft>
                <a:spcPts val="0"/>
              </a:spcAft>
              <a:buSzPts val="1400"/>
              <a:buChar char="■"/>
            </a:pPr>
            <a:r>
              <a:rPr lang="en-IN"/>
              <a:t>Food Collision Detection: The condition if((food_x == h_all[9:0]) &amp;&amp; (food_y == v_all[9:0])&amp;&amp;(state == 2)) checks if the head of the snake (represented by h_all[9:0] and v_all[9:0]) is at the same position as the food (represented by food_x and food_y). This means that the snake's head has "eaten" the apple.</a:t>
            </a:r>
            <a:endParaRPr/>
          </a:p>
          <a:p>
            <a:pPr indent="-317500" lvl="2" marL="1371600" rtl="0" algn="l">
              <a:spcBef>
                <a:spcPts val="0"/>
              </a:spcBef>
              <a:spcAft>
                <a:spcPts val="0"/>
              </a:spcAft>
              <a:buSzPts val="1400"/>
              <a:buChar char="■"/>
            </a:pPr>
            <a:r>
              <a:rPr lang="en-IN"/>
              <a:t>The snake's length (num) increases when it eats the food. This is handled after detecting the collision with the food. We also made sure to handle that the snake can only grow one body at a time instead of two by having a register keeping in check and ensures the snake grow one at a time when it eats the apple in a conditional statement.</a:t>
            </a:r>
            <a:endParaRPr/>
          </a:p>
          <a:p>
            <a:pPr indent="-317500" lvl="2" marL="1371600" rtl="0" algn="l">
              <a:spcBef>
                <a:spcPts val="0"/>
              </a:spcBef>
              <a:spcAft>
                <a:spcPts val="0"/>
              </a:spcAft>
              <a:buSzPts val="1400"/>
              <a:buChar char="■"/>
            </a:pPr>
            <a:r>
              <a:rPr b="1" lang="en-IN"/>
              <a:t>Nutshell</a:t>
            </a:r>
            <a:r>
              <a:rPr lang="en-IN"/>
              <a:t>: The snake eats the apple when its head coordinates match the food coordinates → After eating the food, the snake grows by one segment (unless the bug is present, which is addressed by the cs logic). → The game updates the snake’s body length, and the food respawns in a new location.</a:t>
            </a:r>
            <a:endParaRPr/>
          </a:p>
          <a:p>
            <a:pPr indent="-317500" lvl="0" marL="457200" rtl="0" algn="l">
              <a:spcBef>
                <a:spcPts val="0"/>
              </a:spcBef>
              <a:spcAft>
                <a:spcPts val="0"/>
              </a:spcAft>
              <a:buSzPts val="1400"/>
              <a:buChar char="●"/>
            </a:pPr>
            <a:r>
              <a:rPr lang="en-IN"/>
              <a:t>The game can pause and restart</a:t>
            </a:r>
            <a:endParaRPr/>
          </a:p>
          <a:p>
            <a:pPr indent="-317500" lvl="1" marL="914400" rtl="0" algn="l">
              <a:spcBef>
                <a:spcPts val="0"/>
              </a:spcBef>
              <a:spcAft>
                <a:spcPts val="0"/>
              </a:spcAft>
              <a:buSzPts val="1400"/>
              <a:buChar char="○"/>
            </a:pPr>
            <a:r>
              <a:rPr lang="en-IN"/>
              <a:t>Why: </a:t>
            </a:r>
            <a:endParaRPr/>
          </a:p>
          <a:p>
            <a:pPr indent="-317500" lvl="2" marL="1371600" rtl="0" algn="l">
              <a:spcBef>
                <a:spcPts val="0"/>
              </a:spcBef>
              <a:spcAft>
                <a:spcPts val="0"/>
              </a:spcAft>
              <a:buSzPts val="1400"/>
              <a:buChar char="■"/>
            </a:pPr>
            <a:r>
              <a:rPr lang="en-IN"/>
              <a:t>The state register is used to track the current state of the game (whether the game is running, paused, or over). It’s assigned values like:</a:t>
            </a:r>
            <a:endParaRPr/>
          </a:p>
          <a:p>
            <a:pPr indent="-317500" lvl="3" marL="1828800" rtl="0" algn="l">
              <a:spcBef>
                <a:spcPts val="0"/>
              </a:spcBef>
              <a:spcAft>
                <a:spcPts val="0"/>
              </a:spcAft>
              <a:buSzPts val="1400"/>
              <a:buChar char="●"/>
            </a:pPr>
            <a:r>
              <a:rPr lang="en-IN"/>
              <a:t>state == 0: Game is in a paused state. </a:t>
            </a:r>
            <a:endParaRPr/>
          </a:p>
          <a:p>
            <a:pPr indent="-317500" lvl="3" marL="1828800" rtl="0" algn="l">
              <a:spcBef>
                <a:spcPts val="0"/>
              </a:spcBef>
              <a:spcAft>
                <a:spcPts val="0"/>
              </a:spcAft>
              <a:buSzPts val="1400"/>
              <a:buChar char="●"/>
            </a:pPr>
            <a:r>
              <a:rPr lang="en-IN"/>
              <a:t>state == 1: Game is running. </a:t>
            </a:r>
            <a:endParaRPr/>
          </a:p>
          <a:p>
            <a:pPr indent="-317500" lvl="3" marL="1828800" rtl="0" algn="l">
              <a:spcBef>
                <a:spcPts val="0"/>
              </a:spcBef>
              <a:spcAft>
                <a:spcPts val="0"/>
              </a:spcAft>
              <a:buSzPts val="1400"/>
              <a:buChar char="●"/>
            </a:pPr>
            <a:r>
              <a:rPr lang="en-IN"/>
              <a:t>state == 2: Game over or other specific states like waiting for a restart.</a:t>
            </a:r>
            <a:endParaRPr/>
          </a:p>
          <a:p>
            <a:pPr indent="-317500" lvl="2" marL="1371600" rtl="0" algn="l">
              <a:spcBef>
                <a:spcPts val="0"/>
              </a:spcBef>
              <a:spcAft>
                <a:spcPts val="0"/>
              </a:spcAft>
              <a:buSzPts val="1400"/>
              <a:buChar char="■"/>
            </a:pPr>
            <a:r>
              <a:rPr lang="en-IN"/>
              <a:t>Pausing: The game can pause if a button or input signal is received, which triggers a change in the state variable to state == 0. This could be the result of pressing a specific button or key, which halts the game mechanics and freezes the snake's movement and any other game behavior.</a:t>
            </a:r>
            <a:endParaRPr/>
          </a:p>
          <a:p>
            <a:pPr indent="-317500" lvl="2" marL="1371600" rtl="0" algn="l">
              <a:spcBef>
                <a:spcPts val="0"/>
              </a:spcBef>
              <a:spcAft>
                <a:spcPts val="0"/>
              </a:spcAft>
              <a:buSzPts val="1400"/>
              <a:buChar char="■"/>
            </a:pPr>
            <a:r>
              <a:rPr lang="en-IN"/>
              <a:t>Resume: The player can resume the game by triggering a transition back to state == 1 (game running). This is done by pressing the pause button again or a different input signal.</a:t>
            </a:r>
            <a:endParaRPr/>
          </a:p>
          <a:p>
            <a:pPr indent="-317500" lvl="2" marL="1371600" rtl="0" algn="l">
              <a:spcBef>
                <a:spcPts val="0"/>
              </a:spcBef>
              <a:spcAft>
                <a:spcPts val="0"/>
              </a:spcAft>
              <a:buSzPts val="1400"/>
              <a:buChar char="■"/>
            </a:pPr>
            <a:r>
              <a:rPr lang="en-IN"/>
              <a:t>Restart: The restart functionality is similar to the pause feature. If a game over occurs or the player wants to restart, pressing a button might reset the state to state == 1 and reset other game variables like the snake's position and score.</a:t>
            </a:r>
            <a:endParaRPr/>
          </a:p>
          <a:p>
            <a:pPr indent="-317500" lvl="2" marL="1371600" rtl="0" algn="l">
              <a:spcBef>
                <a:spcPts val="0"/>
              </a:spcBef>
              <a:spcAft>
                <a:spcPts val="0"/>
              </a:spcAft>
              <a:buSzPts val="1400"/>
              <a:buChar char="■"/>
            </a:pPr>
            <a:r>
              <a:rPr b="1" lang="en-IN"/>
              <a:t>Nutshell: </a:t>
            </a:r>
            <a:r>
              <a:rPr lang="en-IN"/>
              <a:t>Pause: The game can be paused by setting state == 0, which stops all game mechanics, like movement and scoring. → Unpause by pressing the same button again → Restart: The game can be restarted by resetting game variables (snake position, score, etc.) and transitioning state to state == 1, allowing the game to start fresh. → The button plays a role in toggling between the game states.</a:t>
            </a:r>
            <a:endParaRPr/>
          </a:p>
        </p:txBody>
      </p:sp>
      <p:sp>
        <p:nvSpPr>
          <p:cNvPr id="219" name="Google Shape;2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a154eaa49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Jessica Qiu</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Failures – discuss how your project did not work out as you planned. Provide examples of what you would do differently.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IN"/>
              <a:t>The scoring is messed up. Whenever the snake eats the apple, it would not increment the scoring and not showing a proper number.</a:t>
            </a:r>
            <a:endParaRPr/>
          </a:p>
          <a:p>
            <a:pPr indent="-317500" lvl="1" marL="914400" rtl="0" algn="l">
              <a:spcBef>
                <a:spcPts val="0"/>
              </a:spcBef>
              <a:spcAft>
                <a:spcPts val="0"/>
              </a:spcAft>
              <a:buSzPts val="1400"/>
              <a:buChar char="○"/>
            </a:pPr>
            <a:r>
              <a:rPr lang="en-IN"/>
              <a:t>Ex:</a:t>
            </a:r>
            <a:endParaRPr/>
          </a:p>
          <a:p>
            <a:pPr indent="-317500" lvl="2" marL="1371600" rtl="0" algn="l">
              <a:spcBef>
                <a:spcPts val="0"/>
              </a:spcBef>
              <a:spcAft>
                <a:spcPts val="0"/>
              </a:spcAft>
              <a:buSzPts val="1400"/>
              <a:buChar char="■"/>
            </a:pPr>
            <a:r>
              <a:rPr lang="en-IN"/>
              <a:t>We think that it could be some sort of incorrect display mapping issue. The timing seems right as it does update properly whenever the snake eats the apple. The mapping of num values to the 7-segment display (via seg_data0) might not correctly correspond to the actual digits being passed. We can confirm that the correct values are being assigned to seg_data0. We can check that each case in the num to seg_data0 mapping corresponds to the right 7-segment display encoding for digits. It’s possible that num is not being calculated correctly, and thus the display logic does not show the right numbers.</a:t>
            </a:r>
            <a:endParaRPr/>
          </a:p>
          <a:p>
            <a:pPr indent="-317500" lvl="0" marL="457200" rtl="0" algn="l">
              <a:spcBef>
                <a:spcPts val="0"/>
              </a:spcBef>
              <a:spcAft>
                <a:spcPts val="0"/>
              </a:spcAft>
              <a:buSzPts val="1400"/>
              <a:buChar char="●"/>
            </a:pPr>
            <a:r>
              <a:rPr lang="en-IN"/>
              <a:t>The border of the game is a bit too big so the snake head will disappear a bit before crashing into the wall.</a:t>
            </a:r>
            <a:endParaRPr/>
          </a:p>
          <a:p>
            <a:pPr indent="-317500" lvl="1" marL="914400" rtl="0" algn="l">
              <a:spcBef>
                <a:spcPts val="0"/>
              </a:spcBef>
              <a:spcAft>
                <a:spcPts val="0"/>
              </a:spcAft>
              <a:buSzPts val="1400"/>
              <a:buChar char="○"/>
            </a:pPr>
            <a:r>
              <a:rPr lang="en-IN"/>
              <a:t>Ex: We can try adjusting the border parameters and experiment/trial and error it.</a:t>
            </a:r>
            <a:endParaRPr/>
          </a:p>
          <a:p>
            <a:pPr indent="-317500" lvl="2" marL="1371600" rtl="0" algn="l">
              <a:spcBef>
                <a:spcPts val="0"/>
              </a:spcBef>
              <a:spcAft>
                <a:spcPts val="0"/>
              </a:spcAft>
              <a:buSzPts val="1400"/>
              <a:buChar char="■"/>
            </a:pPr>
            <a:r>
              <a:rPr lang="en-IN"/>
              <a:t>Horizontal Border: If the border is too large, adjust the hbp (horizontal back porch) and hfp (horizontal front porch) parameters to shrink the border. The hbp and hfp values define where the visible area starts and ends horizontally. We can decrease the values slightly to increase the visible area.</a:t>
            </a:r>
            <a:endParaRPr/>
          </a:p>
          <a:p>
            <a:pPr indent="-317500" lvl="2" marL="1371600" rtl="0" algn="l">
              <a:spcBef>
                <a:spcPts val="0"/>
              </a:spcBef>
              <a:spcAft>
                <a:spcPts val="0"/>
              </a:spcAft>
              <a:buSzPts val="1400"/>
              <a:buChar char="■"/>
            </a:pPr>
            <a:r>
              <a:rPr lang="en-IN"/>
              <a:t>Vertical Border: Similarly, adjust the vbp (vertical back porch) and vfp (vertical front porch) parameters to shrink the top and bottom margins of the screen, ensuring the visible area is larger and the snake head is more likely to be seen before crashing into the wall.</a:t>
            </a:r>
            <a:endParaRPr/>
          </a:p>
          <a:p>
            <a:pPr indent="-317500" lvl="0" marL="457200" rtl="0" algn="l">
              <a:spcBef>
                <a:spcPts val="0"/>
              </a:spcBef>
              <a:spcAft>
                <a:spcPts val="0"/>
              </a:spcAft>
              <a:buSzPts val="1400"/>
              <a:buChar char="●"/>
            </a:pPr>
            <a:r>
              <a:rPr lang="en-IN"/>
              <a:t>We tried coding the controls of ps2 keyboard but it did not work.</a:t>
            </a:r>
            <a:endParaRPr/>
          </a:p>
          <a:p>
            <a:pPr indent="-317500" lvl="1" marL="914400" rtl="0" algn="l">
              <a:spcBef>
                <a:spcPts val="0"/>
              </a:spcBef>
              <a:spcAft>
                <a:spcPts val="0"/>
              </a:spcAft>
              <a:buSzPts val="1400"/>
              <a:buChar char="○"/>
            </a:pPr>
            <a:r>
              <a:rPr lang="en-IN"/>
              <a:t>Ex: </a:t>
            </a:r>
            <a:endParaRPr/>
          </a:p>
          <a:p>
            <a:pPr indent="-317500" lvl="2" marL="1371600" rtl="0" algn="l">
              <a:spcBef>
                <a:spcPts val="0"/>
              </a:spcBef>
              <a:spcAft>
                <a:spcPts val="0"/>
              </a:spcAft>
              <a:buSzPts val="1400"/>
              <a:buChar char="■"/>
            </a:pPr>
            <a:r>
              <a:rPr lang="en-IN"/>
              <a:t>We aren’t really sure why it’s not detecting the key codes we coded in our verilog code. The key codes does correspond to the HP ps2 keyboard. It could be a timing issue with the registers PS2Cf and PS2Df. The flags PS2Cf and PS2Df are used to detect the edges of the clock and data signals. If these flags are not properly synchronizing with the incoming PS2 data stream, the key presses might not be captured correctly. Maybe we can ensure that PS2Cf and PS2Df are being updated correctly in relation to the clock cycles. If the clock isn't stable or isn't properly timed, these flags might not be set at the correct moments, leading to missed edges.</a:t>
            </a:r>
            <a:endParaRPr/>
          </a:p>
        </p:txBody>
      </p:sp>
      <p:sp>
        <p:nvSpPr>
          <p:cNvPr id="225" name="Google Shape;225;g31a154eaa4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8"/>
          <p:cNvGrpSpPr/>
          <p:nvPr/>
        </p:nvGrpSpPr>
        <p:grpSpPr>
          <a:xfrm>
            <a:off x="-16934" y="0"/>
            <a:ext cx="12231160" cy="6856214"/>
            <a:chOff x="-16934" y="0"/>
            <a:chExt cx="12231160" cy="6856214"/>
          </a:xfrm>
        </p:grpSpPr>
        <p:pic>
          <p:nvPicPr>
            <p:cNvPr descr="HD-PanelTitleR1.png" id="22" name="Google Shape;22;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8"/>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18"/>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18"/>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18"/>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18"/>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1" name="Google Shape;31;p18"/>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7"/>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27"/>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28"/>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02" name="Google Shape;102;p2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9"/>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9"/>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29"/>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11" name="Google Shape;111;p29"/>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12" name="Google Shape;112;p29"/>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30"/>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31"/>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1"/>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31"/>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31"/>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27" name="Google Shape;127;p31"/>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28" name="Google Shape;128;p31"/>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32"/>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32"/>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3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6" name="Google Shape;136;p3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3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3" name="Google Shape;143;p3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4"/>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4"/>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3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50" name="Google Shape;150;p34"/>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cxnSp>
        <p:nvCxnSpPr>
          <p:cNvPr id="37" name="Google Shape;37;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8" name="Google Shape;38;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0" name="Google Shape;40;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8" name="Google Shape;48;p2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2"/>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2" name="Google Shape;52;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5" name="Google Shape;55;p22"/>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cxnSp>
        <p:nvCxnSpPr>
          <p:cNvPr id="57" name="Google Shape;57;p2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58" name="Google Shape;58;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23"/>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1" name="Google Shape;61;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7" name="Google Shape;67;p24"/>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8" name="Google Shape;68;p24"/>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9" name="Google Shape;69;p24"/>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0" name="Google Shape;70;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3" name="Google Shape;73;p2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5"/>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25"/>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25"/>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6"/>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26"/>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7"/>
          <p:cNvGrpSpPr/>
          <p:nvPr/>
        </p:nvGrpSpPr>
        <p:grpSpPr>
          <a:xfrm>
            <a:off x="-15736" y="0"/>
            <a:ext cx="12229962" cy="6856214"/>
            <a:chOff x="-15736" y="0"/>
            <a:chExt cx="12229962" cy="6856214"/>
          </a:xfrm>
        </p:grpSpPr>
        <p:pic>
          <p:nvPicPr>
            <p:cNvPr descr="HD-PanelContent.png" id="11" name="Google Shape;11;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7"/>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7"/>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7"/>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
          <p:cNvPicPr preferRelativeResize="0"/>
          <p:nvPr/>
        </p:nvPicPr>
        <p:blipFill rotWithShape="1">
          <a:blip r:embed="rId3">
            <a:alphaModFix/>
          </a:blip>
          <a:srcRect b="0" l="0" r="0" t="0"/>
          <a:stretch/>
        </p:blipFill>
        <p:spPr>
          <a:xfrm>
            <a:off x="796413" y="697649"/>
            <a:ext cx="10604090" cy="54738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1044318" y="2816942"/>
            <a:ext cx="9404723" cy="144029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Garamond"/>
              <a:buNone/>
            </a:pPr>
            <a:r>
              <a:rPr b="1" lang="en-IN" sz="9600"/>
              <a:t> Thank You </a:t>
            </a:r>
            <a:endParaRPr b="1"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txBox="1"/>
          <p:nvPr>
            <p:ph type="ctrTitle"/>
          </p:nvPr>
        </p:nvSpPr>
        <p:spPr>
          <a:xfrm>
            <a:off x="1496961" y="353962"/>
            <a:ext cx="9169500" cy="2389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Garamond"/>
              <a:buNone/>
            </a:pPr>
            <a:r>
              <a:rPr b="1" lang="en-IN" sz="4500"/>
              <a:t>Verilog </a:t>
            </a:r>
            <a:r>
              <a:rPr b="1" lang="en-IN" sz="4500"/>
              <a:t>Project on Snake Game </a:t>
            </a:r>
            <a:endParaRPr b="1" sz="4500"/>
          </a:p>
        </p:txBody>
      </p:sp>
      <p:sp>
        <p:nvSpPr>
          <p:cNvPr id="162" name="Google Shape;162;p1"/>
          <p:cNvSpPr txBox="1"/>
          <p:nvPr>
            <p:ph idx="1" type="subTitle"/>
          </p:nvPr>
        </p:nvSpPr>
        <p:spPr>
          <a:xfrm>
            <a:off x="1154955" y="3018503"/>
            <a:ext cx="8825700" cy="2467800"/>
          </a:xfrm>
          <a:prstGeom prst="rect">
            <a:avLst/>
          </a:prstGeom>
          <a:noFill/>
          <a:ln>
            <a:noFill/>
          </a:ln>
        </p:spPr>
        <p:txBody>
          <a:bodyPr anchorCtr="0" anchor="t" bIns="45700" lIns="91425" spcFirstLastPara="1" rIns="91425" wrap="square" tIns="45700">
            <a:normAutofit/>
          </a:bodyPr>
          <a:lstStyle/>
          <a:p>
            <a:pPr indent="-476250" lvl="0" marL="457200" rtl="0" algn="ctr">
              <a:spcBef>
                <a:spcPts val="1020"/>
              </a:spcBef>
              <a:spcAft>
                <a:spcPts val="0"/>
              </a:spcAft>
              <a:buSzPts val="2715"/>
              <a:buAutoNum type="arabicPlain"/>
            </a:pPr>
            <a:r>
              <a:rPr b="1" lang="en-IN" sz="2400"/>
              <a:t>Jessica Qiu</a:t>
            </a:r>
            <a:endParaRPr b="1" sz="2400"/>
          </a:p>
          <a:p>
            <a:pPr indent="-476250" lvl="0" marL="457200" rtl="0" algn="ctr">
              <a:spcBef>
                <a:spcPts val="1020"/>
              </a:spcBef>
              <a:spcAft>
                <a:spcPts val="0"/>
              </a:spcAft>
              <a:buSzPts val="2715"/>
              <a:buAutoNum type="arabicPlain"/>
            </a:pPr>
            <a:r>
              <a:rPr b="1" lang="en-IN" sz="2400"/>
              <a:t>Jueun Kang</a:t>
            </a:r>
            <a:endParaRPr b="1" sz="2400"/>
          </a:p>
          <a:p>
            <a:pPr indent="-476250" lvl="0" marL="457200" rtl="0" algn="ctr">
              <a:spcBef>
                <a:spcPts val="1020"/>
              </a:spcBef>
              <a:spcAft>
                <a:spcPts val="0"/>
              </a:spcAft>
              <a:buSzPts val="2715"/>
              <a:buAutoNum type="arabicPlain"/>
            </a:pPr>
            <a:r>
              <a:rPr b="1" lang="en-IN" sz="2400"/>
              <a:t>Xiaoxiao Yang</a:t>
            </a:r>
            <a:endParaRPr b="1" sz="2400"/>
          </a:p>
          <a:p>
            <a:pPr indent="-476250" lvl="0" marL="457200" rtl="0" algn="ctr">
              <a:spcBef>
                <a:spcPts val="1020"/>
              </a:spcBef>
              <a:spcAft>
                <a:spcPts val="0"/>
              </a:spcAft>
              <a:buSzPts val="2715"/>
              <a:buAutoNum type="arabicPlain"/>
            </a:pPr>
            <a:r>
              <a:rPr b="1" lang="en-IN" sz="2400"/>
              <a:t>Panqi Gu </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Goal/Motivation</a:t>
            </a:r>
            <a:endParaRPr/>
          </a:p>
        </p:txBody>
      </p:sp>
      <p:sp>
        <p:nvSpPr>
          <p:cNvPr id="168" name="Google Shape;168;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360045" lvl="0" marL="457200" rtl="0" algn="l">
              <a:spcBef>
                <a:spcPts val="1080"/>
              </a:spcBef>
              <a:spcAft>
                <a:spcPts val="0"/>
              </a:spcAft>
              <a:buSzPts val="2070"/>
              <a:buChar char="•"/>
            </a:pPr>
            <a:r>
              <a:rPr lang="en-IN"/>
              <a:t>We are designing a Snake game using Verilog on an FPGA, displayed on a VGA monitor</a:t>
            </a:r>
            <a:endParaRPr/>
          </a:p>
          <a:p>
            <a:pPr indent="-360045" lvl="0" marL="457200" rtl="0" algn="l">
              <a:spcBef>
                <a:spcPts val="0"/>
              </a:spcBef>
              <a:spcAft>
                <a:spcPts val="0"/>
              </a:spcAft>
              <a:buSzPts val="2070"/>
              <a:buChar char="•"/>
            </a:pPr>
            <a:r>
              <a:rPr lang="en-IN"/>
              <a:t>Goal is to demonstrate real-time game rendering, user input handling, and system design.</a:t>
            </a:r>
            <a:endParaRPr/>
          </a:p>
          <a:p>
            <a:pPr indent="-360045" lvl="0" marL="457200" rtl="0" algn="l">
              <a:spcBef>
                <a:spcPts val="0"/>
              </a:spcBef>
              <a:spcAft>
                <a:spcPts val="0"/>
              </a:spcAft>
              <a:buSzPts val="2070"/>
              <a:buChar char="•"/>
            </a:pPr>
            <a:r>
              <a:rPr lang="en-IN"/>
              <a:t>Helps us understand how to implement game logic in FPGA design, digital logic, and embedded systems development.</a:t>
            </a:r>
            <a:endParaRPr/>
          </a:p>
          <a:p>
            <a:pPr indent="-360045" lvl="0" marL="457200" rtl="0" algn="l">
              <a:spcBef>
                <a:spcPts val="0"/>
              </a:spcBef>
              <a:spcAft>
                <a:spcPts val="0"/>
              </a:spcAft>
              <a:buSzPts val="2070"/>
              <a:buChar char="•"/>
            </a:pPr>
            <a:r>
              <a:rPr lang="en-IN"/>
              <a:t>Real life Ex: This project could be used to teach students about digital logic in a fun way!</a:t>
            </a:r>
            <a:endParaRPr/>
          </a:p>
        </p:txBody>
      </p:sp>
      <p:pic>
        <p:nvPicPr>
          <p:cNvPr id="169" name="Google Shape;169;p4"/>
          <p:cNvPicPr preferRelativeResize="0"/>
          <p:nvPr/>
        </p:nvPicPr>
        <p:blipFill>
          <a:blip r:embed="rId3">
            <a:alphaModFix/>
          </a:blip>
          <a:stretch>
            <a:fillRect/>
          </a:stretch>
        </p:blipFill>
        <p:spPr>
          <a:xfrm>
            <a:off x="8122225" y="732896"/>
            <a:ext cx="2635826" cy="1537554"/>
          </a:xfrm>
          <a:prstGeom prst="rect">
            <a:avLst/>
          </a:prstGeom>
          <a:noFill/>
          <a:ln>
            <a:noFill/>
          </a:ln>
        </p:spPr>
      </p:pic>
      <p:pic>
        <p:nvPicPr>
          <p:cNvPr id="170" name="Google Shape;170;p4"/>
          <p:cNvPicPr preferRelativeResize="0"/>
          <p:nvPr/>
        </p:nvPicPr>
        <p:blipFill>
          <a:blip r:embed="rId3">
            <a:alphaModFix/>
          </a:blip>
          <a:stretch>
            <a:fillRect/>
          </a:stretch>
        </p:blipFill>
        <p:spPr>
          <a:xfrm>
            <a:off x="1295400" y="732896"/>
            <a:ext cx="2635826" cy="15375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Short Functionality</a:t>
            </a:r>
            <a:endParaRPr/>
          </a:p>
        </p:txBody>
      </p:sp>
      <p:sp>
        <p:nvSpPr>
          <p:cNvPr id="176" name="Google Shape;176;p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379095" lvl="0" marL="457200" rtl="0" algn="l">
              <a:spcBef>
                <a:spcPts val="1080"/>
              </a:spcBef>
              <a:spcAft>
                <a:spcPts val="0"/>
              </a:spcAft>
              <a:buSzPts val="2370"/>
              <a:buChar char="•"/>
            </a:pPr>
            <a:r>
              <a:rPr lang="en-IN" sz="2700"/>
              <a:t>The Snake game runs on a FPGA board, displaying on the VGA monitor.</a:t>
            </a:r>
            <a:endParaRPr sz="2700"/>
          </a:p>
          <a:p>
            <a:pPr indent="-379095" lvl="0" marL="457200" rtl="0" algn="l">
              <a:spcBef>
                <a:spcPts val="0"/>
              </a:spcBef>
              <a:spcAft>
                <a:spcPts val="0"/>
              </a:spcAft>
              <a:buSzPts val="2370"/>
              <a:buChar char="•"/>
            </a:pPr>
            <a:r>
              <a:rPr lang="en-IN" sz="2700"/>
              <a:t>The user can control the snake’s movement using the buttons on the FPGA board. (up, down, right, left)</a:t>
            </a:r>
            <a:endParaRPr sz="2700"/>
          </a:p>
          <a:p>
            <a:pPr indent="-379095" lvl="0" marL="457200" rtl="0" algn="l">
              <a:spcBef>
                <a:spcPts val="0"/>
              </a:spcBef>
              <a:spcAft>
                <a:spcPts val="0"/>
              </a:spcAft>
              <a:buSzPts val="2370"/>
              <a:buChar char="•"/>
            </a:pPr>
            <a:r>
              <a:rPr lang="en-IN" sz="2700"/>
              <a:t>The snake grows by eating apples and avoids colliding with the walls or itself with random apple generation on the map.</a:t>
            </a:r>
            <a:endParaRPr sz="2700"/>
          </a:p>
          <a:p>
            <a:pPr indent="-379095" lvl="0" marL="457200" rtl="0" algn="l">
              <a:spcBef>
                <a:spcPts val="0"/>
              </a:spcBef>
              <a:spcAft>
                <a:spcPts val="0"/>
              </a:spcAft>
              <a:buSzPts val="2370"/>
              <a:buChar char="•"/>
            </a:pPr>
            <a:r>
              <a:rPr lang="en-IN" sz="2700"/>
              <a:t>The game will track the score in real life time on the FPGA board.</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d67b26e72b_1_45"/>
          <p:cNvSpPr txBox="1"/>
          <p:nvPr>
            <p:ph idx="4294967295" type="title"/>
          </p:nvPr>
        </p:nvSpPr>
        <p:spPr>
          <a:xfrm>
            <a:off x="1295402" y="753532"/>
            <a:ext cx="9601200" cy="1303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Garamond"/>
              <a:buNone/>
            </a:pPr>
            <a:r>
              <a:rPr b="1" lang="en-IN"/>
              <a:t>Short Specification</a:t>
            </a:r>
            <a:endParaRPr b="1"/>
          </a:p>
          <a:p>
            <a:pPr indent="0" lvl="0" marL="0" rtl="0" algn="ctr">
              <a:spcBef>
                <a:spcPts val="0"/>
              </a:spcBef>
              <a:spcAft>
                <a:spcPts val="0"/>
              </a:spcAft>
              <a:buClr>
                <a:srgbClr val="262626"/>
              </a:buClr>
              <a:buSzPct val="100000"/>
              <a:buFont typeface="Garamond"/>
              <a:buNone/>
            </a:pPr>
            <a:r>
              <a:t/>
            </a:r>
            <a:endParaRPr b="1"/>
          </a:p>
        </p:txBody>
      </p:sp>
      <p:sp>
        <p:nvSpPr>
          <p:cNvPr id="183" name="Google Shape;183;g2d67b26e72b_1_45"/>
          <p:cNvSpPr txBox="1"/>
          <p:nvPr>
            <p:ph idx="4294967295" type="body"/>
          </p:nvPr>
        </p:nvSpPr>
        <p:spPr>
          <a:xfrm>
            <a:off x="906325" y="1587125"/>
            <a:ext cx="10564200" cy="3318900"/>
          </a:xfrm>
          <a:prstGeom prst="rect">
            <a:avLst/>
          </a:prstGeom>
          <a:noFill/>
          <a:ln>
            <a:noFill/>
          </a:ln>
        </p:spPr>
        <p:txBody>
          <a:bodyPr anchorCtr="0" anchor="t" bIns="45700" lIns="91425" spcFirstLastPara="1" rIns="91425" wrap="square" tIns="45700">
            <a:noAutofit/>
          </a:bodyPr>
          <a:lstStyle/>
          <a:p>
            <a:pPr indent="-368300" lvl="0" marL="457200" rtl="0" algn="l">
              <a:spcBef>
                <a:spcPts val="1044"/>
              </a:spcBef>
              <a:spcAft>
                <a:spcPts val="0"/>
              </a:spcAft>
              <a:buSzPts val="2200"/>
              <a:buChar char="•"/>
            </a:pPr>
            <a:r>
              <a:rPr lang="en-IN" sz="2200"/>
              <a:t>Requirements:</a:t>
            </a:r>
            <a:endParaRPr sz="2200"/>
          </a:p>
          <a:p>
            <a:pPr indent="-368300" lvl="1" marL="914400" rtl="0" algn="l">
              <a:spcBef>
                <a:spcPts val="0"/>
              </a:spcBef>
              <a:spcAft>
                <a:spcPts val="0"/>
              </a:spcAft>
              <a:buSzPts val="2200"/>
              <a:buChar char="•"/>
            </a:pPr>
            <a:r>
              <a:rPr lang="en-IN" sz="2200"/>
              <a:t>Create a snake game using an FPGA and displaying the game output on VGA monitor.</a:t>
            </a:r>
            <a:endParaRPr sz="2200"/>
          </a:p>
          <a:p>
            <a:pPr indent="-368300" lvl="1" marL="914400" rtl="0" algn="l">
              <a:spcBef>
                <a:spcPts val="0"/>
              </a:spcBef>
              <a:spcAft>
                <a:spcPts val="0"/>
              </a:spcAft>
              <a:buSzPts val="2200"/>
              <a:buChar char="•"/>
            </a:pPr>
            <a:r>
              <a:rPr lang="en-IN" sz="2200"/>
              <a:t>Use Verilog modules for game design logic such as game controls and VGA rendering</a:t>
            </a:r>
            <a:endParaRPr sz="2200"/>
          </a:p>
          <a:p>
            <a:pPr indent="-368300" lvl="1" marL="914400" rtl="0" algn="l">
              <a:spcBef>
                <a:spcPts val="0"/>
              </a:spcBef>
              <a:spcAft>
                <a:spcPts val="0"/>
              </a:spcAft>
              <a:buSzPts val="2200"/>
              <a:buChar char="•"/>
            </a:pPr>
            <a:r>
              <a:rPr lang="en-IN" sz="2200"/>
              <a:t>Gameplay elements</a:t>
            </a:r>
            <a:endParaRPr sz="2200"/>
          </a:p>
          <a:p>
            <a:pPr indent="-368300" lvl="2" marL="1371600" rtl="0" algn="l">
              <a:spcBef>
                <a:spcPts val="0"/>
              </a:spcBef>
              <a:spcAft>
                <a:spcPts val="0"/>
              </a:spcAft>
              <a:buSzPts val="2200"/>
              <a:buChar char="•"/>
            </a:pPr>
            <a:r>
              <a:rPr lang="en-IN" sz="2200"/>
              <a:t>A snake that grows when it eats an apple (randomized)</a:t>
            </a:r>
            <a:endParaRPr sz="2200"/>
          </a:p>
          <a:p>
            <a:pPr indent="-368300" lvl="2" marL="1371600" rtl="0" algn="l">
              <a:spcBef>
                <a:spcPts val="0"/>
              </a:spcBef>
              <a:spcAft>
                <a:spcPts val="0"/>
              </a:spcAft>
              <a:buSzPts val="2200"/>
              <a:buChar char="•"/>
            </a:pPr>
            <a:r>
              <a:rPr lang="en-IN" sz="2200"/>
              <a:t>Collision detection for the wall and snake itself</a:t>
            </a:r>
            <a:endParaRPr sz="2200"/>
          </a:p>
          <a:p>
            <a:pPr indent="-368300" lvl="2" marL="1371600" rtl="0" algn="l">
              <a:spcBef>
                <a:spcPts val="0"/>
              </a:spcBef>
              <a:spcAft>
                <a:spcPts val="0"/>
              </a:spcAft>
              <a:buSzPts val="2200"/>
              <a:buChar char="•"/>
            </a:pPr>
            <a:r>
              <a:rPr lang="en-IN" sz="2200"/>
              <a:t>Score tracking/display</a:t>
            </a:r>
            <a:endParaRPr sz="2200"/>
          </a:p>
          <a:p>
            <a:pPr indent="-368300" lvl="0" marL="457200" rtl="0" algn="l">
              <a:spcBef>
                <a:spcPts val="0"/>
              </a:spcBef>
              <a:spcAft>
                <a:spcPts val="0"/>
              </a:spcAft>
              <a:buSzPts val="2200"/>
              <a:buChar char="•"/>
            </a:pPr>
            <a:r>
              <a:rPr lang="en-IN" sz="2200"/>
              <a:t>Constraints</a:t>
            </a:r>
            <a:endParaRPr sz="2200"/>
          </a:p>
          <a:p>
            <a:pPr indent="-368300" lvl="1" marL="914400" rtl="0" algn="l">
              <a:spcBef>
                <a:spcPts val="0"/>
              </a:spcBef>
              <a:spcAft>
                <a:spcPts val="0"/>
              </a:spcAft>
              <a:buSzPts val="2200"/>
              <a:buChar char="•"/>
            </a:pPr>
            <a:r>
              <a:rPr lang="en-IN" sz="2200"/>
              <a:t>Limited FPGA resources like memory and logic elements</a:t>
            </a:r>
            <a:endParaRPr sz="2200"/>
          </a:p>
          <a:p>
            <a:pPr indent="-368300" lvl="1" marL="914400" rtl="0" algn="l">
              <a:spcBef>
                <a:spcPts val="0"/>
              </a:spcBef>
              <a:spcAft>
                <a:spcPts val="0"/>
              </a:spcAft>
              <a:buSzPts val="2200"/>
              <a:buChar char="•"/>
            </a:pPr>
            <a:r>
              <a:rPr lang="en-IN" sz="2200"/>
              <a:t>VGA timing and synchronization</a:t>
            </a:r>
            <a:endParaRPr sz="2200"/>
          </a:p>
          <a:p>
            <a:pPr indent="-368300" lvl="1" marL="914400" rtl="0" algn="l">
              <a:spcBef>
                <a:spcPts val="0"/>
              </a:spcBef>
              <a:spcAft>
                <a:spcPts val="0"/>
              </a:spcAft>
              <a:buSzPts val="2200"/>
              <a:buChar char="•"/>
            </a:pPr>
            <a:r>
              <a:rPr lang="en-IN" sz="2200"/>
              <a:t>Minimal delay inputs from the FPGA buttons to the game</a:t>
            </a:r>
            <a:endParaRPr sz="2200"/>
          </a:p>
          <a:p>
            <a:pPr indent="-368300" lvl="1" marL="914400" rtl="0" algn="l">
              <a:spcBef>
                <a:spcPts val="0"/>
              </a:spcBef>
              <a:spcAft>
                <a:spcPts val="0"/>
              </a:spcAft>
              <a:buSzPts val="2200"/>
              <a:buChar char="•"/>
            </a:pPr>
            <a:r>
              <a:rPr lang="en-IN" sz="2200"/>
              <a:t>Ensure smoothness of the snake movement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a154eaa49_0_0"/>
          <p:cNvSpPr txBox="1"/>
          <p:nvPr>
            <p:ph idx="4294967295" type="title"/>
          </p:nvPr>
        </p:nvSpPr>
        <p:spPr>
          <a:xfrm>
            <a:off x="1295402" y="341332"/>
            <a:ext cx="9601200" cy="130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Detailed Block Diagram</a:t>
            </a:r>
            <a:endParaRPr b="1"/>
          </a:p>
        </p:txBody>
      </p:sp>
      <p:sp>
        <p:nvSpPr>
          <p:cNvPr id="190" name="Google Shape;190;g31a154eaa49_0_0"/>
          <p:cNvSpPr/>
          <p:nvPr/>
        </p:nvSpPr>
        <p:spPr>
          <a:xfrm>
            <a:off x="646525" y="2285975"/>
            <a:ext cx="2130300" cy="244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600">
                <a:latin typeface="Garamond"/>
                <a:ea typeface="Garamond"/>
                <a:cs typeface="Garamond"/>
                <a:sym typeface="Garamond"/>
              </a:rPr>
              <a:t>Top Module</a:t>
            </a:r>
            <a:endParaRPr sz="2600">
              <a:latin typeface="Garamond"/>
              <a:ea typeface="Garamond"/>
              <a:cs typeface="Garamond"/>
              <a:sym typeface="Garamond"/>
            </a:endParaRPr>
          </a:p>
          <a:p>
            <a:pPr indent="0" lvl="0" marL="0" rtl="0" algn="ctr">
              <a:spcBef>
                <a:spcPts val="0"/>
              </a:spcBef>
              <a:spcAft>
                <a:spcPts val="0"/>
              </a:spcAft>
              <a:buNone/>
            </a:pPr>
            <a:r>
              <a:rPr lang="en-IN" sz="2600">
                <a:latin typeface="Garamond"/>
                <a:ea typeface="Garamond"/>
                <a:cs typeface="Garamond"/>
                <a:sym typeface="Garamond"/>
              </a:rPr>
              <a:t>for snake</a:t>
            </a:r>
            <a:endParaRPr sz="2600">
              <a:latin typeface="Garamond"/>
              <a:ea typeface="Garamond"/>
              <a:cs typeface="Garamond"/>
              <a:sym typeface="Garamond"/>
            </a:endParaRPr>
          </a:p>
        </p:txBody>
      </p:sp>
      <p:sp>
        <p:nvSpPr>
          <p:cNvPr id="191" name="Google Shape;191;g31a154eaa49_0_0"/>
          <p:cNvSpPr/>
          <p:nvPr/>
        </p:nvSpPr>
        <p:spPr>
          <a:xfrm>
            <a:off x="3050300" y="1506575"/>
            <a:ext cx="2130300" cy="10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100">
                <a:latin typeface="Garamond"/>
                <a:ea typeface="Garamond"/>
                <a:cs typeface="Garamond"/>
                <a:sym typeface="Garamond"/>
              </a:rPr>
              <a:t>Clock divider</a:t>
            </a:r>
            <a:endParaRPr sz="2100">
              <a:latin typeface="Garamond"/>
              <a:ea typeface="Garamond"/>
              <a:cs typeface="Garamond"/>
              <a:sym typeface="Garamond"/>
            </a:endParaRPr>
          </a:p>
        </p:txBody>
      </p:sp>
      <p:sp>
        <p:nvSpPr>
          <p:cNvPr id="192" name="Google Shape;192;g31a154eaa49_0_0"/>
          <p:cNvSpPr/>
          <p:nvPr/>
        </p:nvSpPr>
        <p:spPr>
          <a:xfrm>
            <a:off x="3050300" y="2684375"/>
            <a:ext cx="2130300" cy="10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100">
                <a:latin typeface="Garamond"/>
                <a:ea typeface="Garamond"/>
                <a:cs typeface="Garamond"/>
                <a:sym typeface="Garamond"/>
              </a:rPr>
              <a:t>Snake Movement and Controls</a:t>
            </a:r>
            <a:endParaRPr sz="2100">
              <a:latin typeface="Garamond"/>
              <a:ea typeface="Garamond"/>
              <a:cs typeface="Garamond"/>
              <a:sym typeface="Garamond"/>
            </a:endParaRPr>
          </a:p>
        </p:txBody>
      </p:sp>
      <p:sp>
        <p:nvSpPr>
          <p:cNvPr id="193" name="Google Shape;193;g31a154eaa49_0_0"/>
          <p:cNvSpPr/>
          <p:nvPr/>
        </p:nvSpPr>
        <p:spPr>
          <a:xfrm>
            <a:off x="3050300" y="3912300"/>
            <a:ext cx="2130300" cy="10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100">
                <a:latin typeface="Garamond"/>
                <a:ea typeface="Garamond"/>
                <a:cs typeface="Garamond"/>
                <a:sym typeface="Garamond"/>
              </a:rPr>
              <a:t>VGA</a:t>
            </a:r>
            <a:endParaRPr sz="2100">
              <a:latin typeface="Garamond"/>
              <a:ea typeface="Garamond"/>
              <a:cs typeface="Garamond"/>
              <a:sym typeface="Garamond"/>
            </a:endParaRPr>
          </a:p>
        </p:txBody>
      </p:sp>
      <p:sp>
        <p:nvSpPr>
          <p:cNvPr id="194" name="Google Shape;194;g31a154eaa49_0_0"/>
          <p:cNvSpPr/>
          <p:nvPr/>
        </p:nvSpPr>
        <p:spPr>
          <a:xfrm>
            <a:off x="3050300" y="5140225"/>
            <a:ext cx="2130300" cy="10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2100">
                <a:latin typeface="Garamond"/>
                <a:ea typeface="Garamond"/>
                <a:cs typeface="Garamond"/>
                <a:sym typeface="Garamond"/>
              </a:rPr>
              <a:t>General Game Mechanics</a:t>
            </a:r>
            <a:endParaRPr sz="2100">
              <a:latin typeface="Garamond"/>
              <a:ea typeface="Garamond"/>
              <a:cs typeface="Garamond"/>
              <a:sym typeface="Garamond"/>
            </a:endParaRPr>
          </a:p>
        </p:txBody>
      </p:sp>
      <p:cxnSp>
        <p:nvCxnSpPr>
          <p:cNvPr id="195" name="Google Shape;195;g31a154eaa49_0_0"/>
          <p:cNvCxnSpPr>
            <a:endCxn id="191" idx="1"/>
          </p:cNvCxnSpPr>
          <p:nvPr/>
        </p:nvCxnSpPr>
        <p:spPr>
          <a:xfrm flipH="1" rot="10800000">
            <a:off x="2222600" y="2008775"/>
            <a:ext cx="827700" cy="984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g31a154eaa49_0_0"/>
          <p:cNvCxnSpPr>
            <a:endCxn id="192" idx="1"/>
          </p:cNvCxnSpPr>
          <p:nvPr/>
        </p:nvCxnSpPr>
        <p:spPr>
          <a:xfrm flipH="1" rot="10800000">
            <a:off x="2776700" y="3186575"/>
            <a:ext cx="273600" cy="3204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g31a154eaa49_0_0"/>
          <p:cNvCxnSpPr>
            <a:endCxn id="193" idx="1"/>
          </p:cNvCxnSpPr>
          <p:nvPr/>
        </p:nvCxnSpPr>
        <p:spPr>
          <a:xfrm>
            <a:off x="2828600" y="3735000"/>
            <a:ext cx="221700" cy="6795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g31a154eaa49_0_0"/>
          <p:cNvCxnSpPr>
            <a:stCxn id="190" idx="2"/>
            <a:endCxn id="194" idx="1"/>
          </p:cNvCxnSpPr>
          <p:nvPr/>
        </p:nvCxnSpPr>
        <p:spPr>
          <a:xfrm>
            <a:off x="1711675" y="4727975"/>
            <a:ext cx="1338600" cy="9144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g31a154eaa49_0_0"/>
          <p:cNvSpPr/>
          <p:nvPr/>
        </p:nvSpPr>
        <p:spPr>
          <a:xfrm>
            <a:off x="6188325" y="1500900"/>
            <a:ext cx="4708200" cy="14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Garamond"/>
              <a:buChar char="●"/>
            </a:pPr>
            <a:r>
              <a:rPr lang="en-IN" sz="1800">
                <a:solidFill>
                  <a:schemeClr val="dk1"/>
                </a:solidFill>
                <a:latin typeface="Garamond"/>
                <a:ea typeface="Garamond"/>
                <a:cs typeface="Garamond"/>
                <a:sym typeface="Garamond"/>
              </a:rPr>
              <a:t>Controlling the snake movement with FPGA buttons</a:t>
            </a:r>
            <a:endParaRPr sz="1800">
              <a:solidFill>
                <a:schemeClr val="dk1"/>
              </a:solidFill>
              <a:latin typeface="Garamond"/>
              <a:ea typeface="Garamond"/>
              <a:cs typeface="Garamond"/>
              <a:sym typeface="Garamond"/>
            </a:endParaRPr>
          </a:p>
          <a:p>
            <a:pPr indent="-342900" lvl="0" marL="457200" rtl="0" algn="l">
              <a:spcBef>
                <a:spcPts val="0"/>
              </a:spcBef>
              <a:spcAft>
                <a:spcPts val="0"/>
              </a:spcAft>
              <a:buClr>
                <a:schemeClr val="dk1"/>
              </a:buClr>
              <a:buSzPts val="1800"/>
              <a:buFont typeface="Garamond"/>
              <a:buChar char="●"/>
            </a:pPr>
            <a:r>
              <a:rPr lang="en-IN" sz="1800">
                <a:solidFill>
                  <a:schemeClr val="dk1"/>
                </a:solidFill>
                <a:latin typeface="Garamond"/>
                <a:ea typeface="Garamond"/>
                <a:cs typeface="Garamond"/>
                <a:sym typeface="Garamond"/>
              </a:rPr>
              <a:t>Making sure that it is the right buttons</a:t>
            </a:r>
            <a:endParaRPr sz="1800">
              <a:solidFill>
                <a:schemeClr val="dk1"/>
              </a:solidFill>
              <a:latin typeface="Garamond"/>
              <a:ea typeface="Garamond"/>
              <a:cs typeface="Garamond"/>
              <a:sym typeface="Garamond"/>
            </a:endParaRPr>
          </a:p>
          <a:p>
            <a:pPr indent="-342900" lvl="1" marL="914400" rtl="0" algn="l">
              <a:spcBef>
                <a:spcPts val="0"/>
              </a:spcBef>
              <a:spcAft>
                <a:spcPts val="0"/>
              </a:spcAft>
              <a:buClr>
                <a:schemeClr val="dk1"/>
              </a:buClr>
              <a:buSzPts val="1800"/>
              <a:buFont typeface="Garamond"/>
              <a:buChar char="○"/>
            </a:pPr>
            <a:r>
              <a:rPr lang="en-IN" sz="1800">
                <a:solidFill>
                  <a:schemeClr val="dk1"/>
                </a:solidFill>
                <a:latin typeface="Garamond"/>
                <a:ea typeface="Garamond"/>
                <a:cs typeface="Garamond"/>
                <a:sym typeface="Garamond"/>
              </a:rPr>
              <a:t>If wrong buttons, it won’t process through</a:t>
            </a:r>
            <a:endParaRPr>
              <a:latin typeface="Garamond"/>
              <a:ea typeface="Garamond"/>
              <a:cs typeface="Garamond"/>
              <a:sym typeface="Garamond"/>
            </a:endParaRPr>
          </a:p>
        </p:txBody>
      </p:sp>
      <p:sp>
        <p:nvSpPr>
          <p:cNvPr id="200" name="Google Shape;200;g31a154eaa49_0_0"/>
          <p:cNvSpPr/>
          <p:nvPr/>
        </p:nvSpPr>
        <p:spPr>
          <a:xfrm>
            <a:off x="6188325" y="3110375"/>
            <a:ext cx="4708200" cy="14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Garamond"/>
              <a:buChar char="●"/>
            </a:pPr>
            <a:r>
              <a:rPr lang="en-IN" sz="1800">
                <a:latin typeface="Garamond"/>
                <a:ea typeface="Garamond"/>
                <a:cs typeface="Garamond"/>
                <a:sym typeface="Garamond"/>
              </a:rPr>
              <a:t>Generating screen display like the </a:t>
            </a:r>
            <a:r>
              <a:rPr lang="en-IN" sz="1800">
                <a:latin typeface="Garamond"/>
                <a:ea typeface="Garamond"/>
                <a:cs typeface="Garamond"/>
                <a:sym typeface="Garamond"/>
              </a:rPr>
              <a:t>borders</a:t>
            </a:r>
            <a:r>
              <a:rPr lang="en-IN" sz="1800">
                <a:latin typeface="Garamond"/>
                <a:ea typeface="Garamond"/>
                <a:cs typeface="Garamond"/>
                <a:sym typeface="Garamond"/>
              </a:rPr>
              <a:t>, snake, apple, etc with RBG outputs</a:t>
            </a:r>
            <a:endParaRPr sz="1800">
              <a:latin typeface="Garamond"/>
              <a:ea typeface="Garamond"/>
              <a:cs typeface="Garamond"/>
              <a:sym typeface="Garamond"/>
            </a:endParaRPr>
          </a:p>
          <a:p>
            <a:pPr indent="-342900" lvl="0" marL="457200" rtl="0" algn="l">
              <a:spcBef>
                <a:spcPts val="0"/>
              </a:spcBef>
              <a:spcAft>
                <a:spcPts val="0"/>
              </a:spcAft>
              <a:buSzPts val="1800"/>
              <a:buFont typeface="Garamond"/>
              <a:buChar char="●"/>
            </a:pPr>
            <a:r>
              <a:rPr lang="en-IN" sz="1800">
                <a:latin typeface="Garamond"/>
                <a:ea typeface="Garamond"/>
                <a:cs typeface="Garamond"/>
                <a:sym typeface="Garamond"/>
              </a:rPr>
              <a:t>Generates hysync and vsync with clock divider</a:t>
            </a:r>
            <a:endParaRPr sz="1800">
              <a:latin typeface="Garamond"/>
              <a:ea typeface="Garamond"/>
              <a:cs typeface="Garamond"/>
              <a:sym typeface="Garamond"/>
            </a:endParaRPr>
          </a:p>
        </p:txBody>
      </p:sp>
      <p:sp>
        <p:nvSpPr>
          <p:cNvPr id="201" name="Google Shape;201;g31a154eaa49_0_0"/>
          <p:cNvSpPr/>
          <p:nvPr/>
        </p:nvSpPr>
        <p:spPr>
          <a:xfrm>
            <a:off x="6188375" y="4727975"/>
            <a:ext cx="4708200" cy="14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spcBef>
                <a:spcPts val="0"/>
              </a:spcBef>
              <a:spcAft>
                <a:spcPts val="0"/>
              </a:spcAft>
              <a:buSzPts val="1500"/>
              <a:buFont typeface="Garamond"/>
              <a:buChar char="●"/>
            </a:pPr>
            <a:r>
              <a:rPr lang="en-IN" sz="1500">
                <a:latin typeface="Garamond"/>
                <a:ea typeface="Garamond"/>
                <a:cs typeface="Garamond"/>
                <a:sym typeface="Garamond"/>
              </a:rPr>
              <a:t>Update snake length </a:t>
            </a:r>
            <a:endParaRPr sz="1500">
              <a:latin typeface="Garamond"/>
              <a:ea typeface="Garamond"/>
              <a:cs typeface="Garamond"/>
              <a:sym typeface="Garamond"/>
            </a:endParaRPr>
          </a:p>
          <a:p>
            <a:pPr indent="-323850" lvl="0" marL="457200" rtl="0" algn="l">
              <a:spcBef>
                <a:spcPts val="0"/>
              </a:spcBef>
              <a:spcAft>
                <a:spcPts val="0"/>
              </a:spcAft>
              <a:buSzPts val="1500"/>
              <a:buFont typeface="Garamond"/>
              <a:buChar char="●"/>
            </a:pPr>
            <a:r>
              <a:rPr lang="en-IN" sz="1500">
                <a:latin typeface="Garamond"/>
                <a:ea typeface="Garamond"/>
                <a:cs typeface="Garamond"/>
                <a:sym typeface="Garamond"/>
              </a:rPr>
              <a:t>Update random apple position</a:t>
            </a:r>
            <a:endParaRPr sz="1500">
              <a:latin typeface="Garamond"/>
              <a:ea typeface="Garamond"/>
              <a:cs typeface="Garamond"/>
              <a:sym typeface="Garamond"/>
            </a:endParaRPr>
          </a:p>
          <a:p>
            <a:pPr indent="-323850" lvl="0" marL="457200" rtl="0" algn="l">
              <a:spcBef>
                <a:spcPts val="0"/>
              </a:spcBef>
              <a:spcAft>
                <a:spcPts val="0"/>
              </a:spcAft>
              <a:buSzPts val="1500"/>
              <a:buFont typeface="Garamond"/>
              <a:buChar char="●"/>
            </a:pPr>
            <a:r>
              <a:rPr lang="en-IN" sz="1500">
                <a:latin typeface="Garamond"/>
                <a:ea typeface="Garamond"/>
                <a:cs typeface="Garamond"/>
                <a:sym typeface="Garamond"/>
              </a:rPr>
              <a:t>Game difficulty level (harder = faster snake)</a:t>
            </a:r>
            <a:endParaRPr sz="1500">
              <a:latin typeface="Garamond"/>
              <a:ea typeface="Garamond"/>
              <a:cs typeface="Garamond"/>
              <a:sym typeface="Garamond"/>
            </a:endParaRPr>
          </a:p>
          <a:p>
            <a:pPr indent="-323850" lvl="0" marL="457200" rtl="0" algn="l">
              <a:spcBef>
                <a:spcPts val="0"/>
              </a:spcBef>
              <a:spcAft>
                <a:spcPts val="0"/>
              </a:spcAft>
              <a:buSzPts val="1500"/>
              <a:buFont typeface="Garamond"/>
              <a:buChar char="●"/>
            </a:pPr>
            <a:r>
              <a:rPr lang="en-IN" sz="1500">
                <a:latin typeface="Garamond"/>
                <a:ea typeface="Garamond"/>
                <a:cs typeface="Garamond"/>
                <a:sym typeface="Garamond"/>
              </a:rPr>
              <a:t>Check if snake collision </a:t>
            </a:r>
            <a:endParaRPr sz="1500">
              <a:latin typeface="Garamond"/>
              <a:ea typeface="Garamond"/>
              <a:cs typeface="Garamond"/>
              <a:sym typeface="Garamond"/>
            </a:endParaRPr>
          </a:p>
          <a:p>
            <a:pPr indent="-323850" lvl="0" marL="457200" rtl="0" algn="l">
              <a:spcBef>
                <a:spcPts val="0"/>
              </a:spcBef>
              <a:spcAft>
                <a:spcPts val="0"/>
              </a:spcAft>
              <a:buSzPts val="1500"/>
              <a:buFont typeface="Garamond"/>
              <a:buChar char="●"/>
            </a:pPr>
            <a:r>
              <a:rPr lang="en-IN" sz="1500">
                <a:latin typeface="Garamond"/>
                <a:ea typeface="Garamond"/>
                <a:cs typeface="Garamond"/>
                <a:sym typeface="Garamond"/>
              </a:rPr>
              <a:t>Update if the game is paused or restarted or game over</a:t>
            </a:r>
            <a:endParaRPr sz="1500">
              <a:latin typeface="Garamond"/>
              <a:ea typeface="Garamond"/>
              <a:cs typeface="Garamond"/>
              <a:sym typeface="Garamond"/>
            </a:endParaRPr>
          </a:p>
          <a:p>
            <a:pPr indent="-323850" lvl="0" marL="457200" rtl="0" algn="l">
              <a:spcBef>
                <a:spcPts val="0"/>
              </a:spcBef>
              <a:spcAft>
                <a:spcPts val="0"/>
              </a:spcAft>
              <a:buSzPts val="1500"/>
              <a:buFont typeface="Garamond"/>
              <a:buChar char="●"/>
            </a:pPr>
            <a:r>
              <a:rPr lang="en-IN" sz="1500">
                <a:latin typeface="Garamond"/>
                <a:ea typeface="Garamond"/>
                <a:cs typeface="Garamond"/>
                <a:sym typeface="Garamond"/>
              </a:rPr>
              <a:t>Update scoring</a:t>
            </a:r>
            <a:endParaRPr sz="1500">
              <a:latin typeface="Garamond"/>
              <a:ea typeface="Garamond"/>
              <a:cs typeface="Garamond"/>
              <a:sym typeface="Garamond"/>
            </a:endParaRPr>
          </a:p>
        </p:txBody>
      </p:sp>
      <p:cxnSp>
        <p:nvCxnSpPr>
          <p:cNvPr id="202" name="Google Shape;202;g31a154eaa49_0_0"/>
          <p:cNvCxnSpPr>
            <a:stCxn id="191" idx="3"/>
            <a:endCxn id="199" idx="1"/>
          </p:cNvCxnSpPr>
          <p:nvPr/>
        </p:nvCxnSpPr>
        <p:spPr>
          <a:xfrm>
            <a:off x="5180600" y="2008775"/>
            <a:ext cx="1007700" cy="228300"/>
          </a:xfrm>
          <a:prstGeom prst="straightConnector1">
            <a:avLst/>
          </a:prstGeom>
          <a:noFill/>
          <a:ln cap="flat" cmpd="sng" w="9525">
            <a:solidFill>
              <a:srgbClr val="FF0000"/>
            </a:solidFill>
            <a:prstDash val="solid"/>
            <a:round/>
            <a:headEnd len="med" w="med" type="none"/>
            <a:tailEnd len="med" w="med" type="triangle"/>
          </a:ln>
        </p:spPr>
      </p:cxnSp>
      <p:cxnSp>
        <p:nvCxnSpPr>
          <p:cNvPr id="203" name="Google Shape;203;g31a154eaa49_0_0"/>
          <p:cNvCxnSpPr>
            <a:stCxn id="191" idx="3"/>
            <a:endCxn id="200" idx="1"/>
          </p:cNvCxnSpPr>
          <p:nvPr/>
        </p:nvCxnSpPr>
        <p:spPr>
          <a:xfrm>
            <a:off x="5180600" y="2008775"/>
            <a:ext cx="1007700" cy="1837800"/>
          </a:xfrm>
          <a:prstGeom prst="straightConnector1">
            <a:avLst/>
          </a:prstGeom>
          <a:noFill/>
          <a:ln cap="flat" cmpd="sng" w="9525">
            <a:solidFill>
              <a:srgbClr val="4A86E8"/>
            </a:solidFill>
            <a:prstDash val="solid"/>
            <a:round/>
            <a:headEnd len="med" w="med" type="none"/>
            <a:tailEnd len="med" w="med" type="triangle"/>
          </a:ln>
        </p:spPr>
      </p:cxnSp>
      <p:cxnSp>
        <p:nvCxnSpPr>
          <p:cNvPr id="204" name="Google Shape;204;g31a154eaa49_0_0"/>
          <p:cNvCxnSpPr>
            <a:stCxn id="192" idx="3"/>
            <a:endCxn id="199" idx="1"/>
          </p:cNvCxnSpPr>
          <p:nvPr/>
        </p:nvCxnSpPr>
        <p:spPr>
          <a:xfrm flipH="1" rot="10800000">
            <a:off x="5180600" y="2237075"/>
            <a:ext cx="1007700" cy="949500"/>
          </a:xfrm>
          <a:prstGeom prst="straightConnector1">
            <a:avLst/>
          </a:prstGeom>
          <a:noFill/>
          <a:ln cap="flat" cmpd="sng" w="9525">
            <a:solidFill>
              <a:srgbClr val="FF0000"/>
            </a:solidFill>
            <a:prstDash val="solid"/>
            <a:round/>
            <a:headEnd len="med" w="med" type="none"/>
            <a:tailEnd len="med" w="med" type="triangle"/>
          </a:ln>
        </p:spPr>
      </p:cxnSp>
      <p:cxnSp>
        <p:nvCxnSpPr>
          <p:cNvPr id="205" name="Google Shape;205;g31a154eaa49_0_0"/>
          <p:cNvCxnSpPr>
            <a:stCxn id="193" idx="3"/>
            <a:endCxn id="200" idx="1"/>
          </p:cNvCxnSpPr>
          <p:nvPr/>
        </p:nvCxnSpPr>
        <p:spPr>
          <a:xfrm flipH="1" rot="10800000">
            <a:off x="5180600" y="3846300"/>
            <a:ext cx="1007700" cy="568200"/>
          </a:xfrm>
          <a:prstGeom prst="straightConnector1">
            <a:avLst/>
          </a:prstGeom>
          <a:noFill/>
          <a:ln cap="flat" cmpd="sng" w="9525">
            <a:solidFill>
              <a:srgbClr val="4A86E8"/>
            </a:solidFill>
            <a:prstDash val="solid"/>
            <a:round/>
            <a:headEnd len="med" w="med" type="none"/>
            <a:tailEnd len="med" w="med" type="triangle"/>
          </a:ln>
        </p:spPr>
      </p:cxnSp>
      <p:cxnSp>
        <p:nvCxnSpPr>
          <p:cNvPr id="206" name="Google Shape;206;g31a154eaa49_0_0"/>
          <p:cNvCxnSpPr>
            <a:stCxn id="194" idx="3"/>
            <a:endCxn id="201" idx="1"/>
          </p:cNvCxnSpPr>
          <p:nvPr/>
        </p:nvCxnSpPr>
        <p:spPr>
          <a:xfrm flipH="1" rot="10800000">
            <a:off x="5180600" y="5463925"/>
            <a:ext cx="1007700" cy="17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d67b26e72b_1_53"/>
          <p:cNvSpPr txBox="1"/>
          <p:nvPr>
            <p:ph idx="4294967295" type="title"/>
          </p:nvPr>
        </p:nvSpPr>
        <p:spPr>
          <a:xfrm>
            <a:off x="1295402" y="601132"/>
            <a:ext cx="9601200" cy="130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Code Snippet</a:t>
            </a:r>
            <a:endParaRPr b="1"/>
          </a:p>
        </p:txBody>
      </p:sp>
      <p:pic>
        <p:nvPicPr>
          <p:cNvPr id="213" name="Google Shape;213;g2d67b26e72b_1_53"/>
          <p:cNvPicPr preferRelativeResize="0"/>
          <p:nvPr/>
        </p:nvPicPr>
        <p:blipFill>
          <a:blip r:embed="rId3">
            <a:alphaModFix/>
          </a:blip>
          <a:stretch>
            <a:fillRect/>
          </a:stretch>
        </p:blipFill>
        <p:spPr>
          <a:xfrm>
            <a:off x="1985138" y="2402875"/>
            <a:ext cx="3128775" cy="3298200"/>
          </a:xfrm>
          <a:prstGeom prst="rect">
            <a:avLst/>
          </a:prstGeom>
          <a:noFill/>
          <a:ln>
            <a:noFill/>
          </a:ln>
        </p:spPr>
      </p:pic>
      <p:sp>
        <p:nvSpPr>
          <p:cNvPr id="214" name="Google Shape;214;g2d67b26e72b_1_53"/>
          <p:cNvSpPr txBox="1"/>
          <p:nvPr/>
        </p:nvSpPr>
        <p:spPr>
          <a:xfrm>
            <a:off x="2125725" y="1704625"/>
            <a:ext cx="28476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262626"/>
                </a:solidFill>
                <a:latin typeface="Garamond"/>
                <a:ea typeface="Garamond"/>
                <a:cs typeface="Garamond"/>
                <a:sym typeface="Garamond"/>
              </a:rPr>
              <a:t>Food Placement Logic</a:t>
            </a:r>
            <a:endParaRPr sz="2400">
              <a:solidFill>
                <a:srgbClr val="262626"/>
              </a:solidFill>
              <a:latin typeface="Garamond"/>
              <a:ea typeface="Garamond"/>
              <a:cs typeface="Garamond"/>
              <a:sym typeface="Garamond"/>
            </a:endParaRPr>
          </a:p>
        </p:txBody>
      </p:sp>
      <p:pic>
        <p:nvPicPr>
          <p:cNvPr id="215" name="Google Shape;215;g2d67b26e72b_1_53"/>
          <p:cNvPicPr preferRelativeResize="0"/>
          <p:nvPr/>
        </p:nvPicPr>
        <p:blipFill>
          <a:blip r:embed="rId4">
            <a:alphaModFix/>
          </a:blip>
          <a:stretch>
            <a:fillRect/>
          </a:stretch>
        </p:blipFill>
        <p:spPr>
          <a:xfrm>
            <a:off x="6929550" y="1904925"/>
            <a:ext cx="2532625" cy="3823150"/>
          </a:xfrm>
          <a:prstGeom prst="rect">
            <a:avLst/>
          </a:prstGeom>
          <a:noFill/>
          <a:ln>
            <a:noFill/>
          </a:ln>
        </p:spPr>
      </p:pic>
      <p:sp>
        <p:nvSpPr>
          <p:cNvPr id="216" name="Google Shape;216;g2d67b26e72b_1_53"/>
          <p:cNvSpPr txBox="1"/>
          <p:nvPr/>
        </p:nvSpPr>
        <p:spPr>
          <a:xfrm>
            <a:off x="9715500" y="3010200"/>
            <a:ext cx="14385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262626"/>
                </a:solidFill>
                <a:latin typeface="Garamond"/>
                <a:ea typeface="Garamond"/>
                <a:cs typeface="Garamond"/>
                <a:sym typeface="Garamond"/>
              </a:rPr>
              <a:t>Collision Avoidance</a:t>
            </a:r>
            <a:endParaRPr sz="2400">
              <a:solidFill>
                <a:srgbClr val="262626"/>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Successes</a:t>
            </a:r>
            <a:endParaRPr/>
          </a:p>
        </p:txBody>
      </p:sp>
      <p:sp>
        <p:nvSpPr>
          <p:cNvPr id="222" name="Google Shape;222;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360045" lvl="0" marL="457200" rtl="0" algn="l">
              <a:spcBef>
                <a:spcPts val="1080"/>
              </a:spcBef>
              <a:spcAft>
                <a:spcPts val="0"/>
              </a:spcAft>
              <a:buSzPts val="2070"/>
              <a:buChar char="•"/>
            </a:pPr>
            <a:r>
              <a:rPr lang="en-IN"/>
              <a:t>Users are able to choose different difficulty level of the game. The snake in the hardest level move fastest.</a:t>
            </a:r>
            <a:endParaRPr/>
          </a:p>
          <a:p>
            <a:pPr indent="0" lvl="0" marL="457200" rtl="0" algn="l">
              <a:spcBef>
                <a:spcPts val="1080"/>
              </a:spcBef>
              <a:spcAft>
                <a:spcPts val="0"/>
              </a:spcAft>
              <a:buNone/>
            </a:pPr>
            <a:r>
              <a:t/>
            </a:r>
            <a:endParaRPr/>
          </a:p>
          <a:p>
            <a:pPr indent="-360045" lvl="0" marL="457200" rtl="0" algn="l">
              <a:spcBef>
                <a:spcPts val="1080"/>
              </a:spcBef>
              <a:spcAft>
                <a:spcPts val="0"/>
              </a:spcAft>
              <a:buSzPts val="2070"/>
              <a:buChar char="•"/>
            </a:pPr>
            <a:r>
              <a:rPr lang="en-IN"/>
              <a:t>The snake can eat apple and get longer </a:t>
            </a:r>
            <a:endParaRPr/>
          </a:p>
          <a:p>
            <a:pPr indent="0" lvl="0" marL="457200" rtl="0" algn="l">
              <a:spcBef>
                <a:spcPts val="1080"/>
              </a:spcBef>
              <a:spcAft>
                <a:spcPts val="0"/>
              </a:spcAft>
              <a:buNone/>
            </a:pPr>
            <a:r>
              <a:t/>
            </a:r>
            <a:endParaRPr/>
          </a:p>
          <a:p>
            <a:pPr indent="-360045" lvl="0" marL="457200" rtl="0" algn="l">
              <a:spcBef>
                <a:spcPts val="1080"/>
              </a:spcBef>
              <a:spcAft>
                <a:spcPts val="0"/>
              </a:spcAft>
              <a:buSzPts val="2070"/>
              <a:buChar char="•"/>
            </a:pPr>
            <a:r>
              <a:rPr lang="en-IN"/>
              <a:t>The game can pause and restart.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1a154eaa49_0_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Failures</a:t>
            </a:r>
            <a:endParaRPr/>
          </a:p>
        </p:txBody>
      </p:sp>
      <p:sp>
        <p:nvSpPr>
          <p:cNvPr id="228" name="Google Shape;228;g31a154eaa49_0_5"/>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p>
            <a:pPr indent="-360045" lvl="0" marL="457200" rtl="0" algn="l">
              <a:spcBef>
                <a:spcPts val="1080"/>
              </a:spcBef>
              <a:spcAft>
                <a:spcPts val="0"/>
              </a:spcAft>
              <a:buSzPts val="2070"/>
              <a:buChar char="•"/>
            </a:pPr>
            <a:r>
              <a:rPr lang="en-IN"/>
              <a:t>The scoring is messed up. Whenever the snake eats the apple, it would not increment the scoring and not showing a proper number.</a:t>
            </a:r>
            <a:endParaRPr/>
          </a:p>
          <a:p>
            <a:pPr indent="0" lvl="0" marL="457200" rtl="0" algn="l">
              <a:spcBef>
                <a:spcPts val="1080"/>
              </a:spcBef>
              <a:spcAft>
                <a:spcPts val="0"/>
              </a:spcAft>
              <a:buNone/>
            </a:pPr>
            <a:r>
              <a:t/>
            </a:r>
            <a:endParaRPr/>
          </a:p>
          <a:p>
            <a:pPr indent="-360045" lvl="0" marL="457200" rtl="0" algn="l">
              <a:spcBef>
                <a:spcPts val="1080"/>
              </a:spcBef>
              <a:spcAft>
                <a:spcPts val="0"/>
              </a:spcAft>
              <a:buSzPts val="2070"/>
              <a:buChar char="•"/>
            </a:pPr>
            <a:r>
              <a:rPr lang="en-IN"/>
              <a:t>The border of the game is a bit too big (not visible) so the snake head will disappear a bit before crashing into the wall.</a:t>
            </a:r>
            <a:endParaRPr/>
          </a:p>
          <a:p>
            <a:pPr indent="0" lvl="0" marL="0" rtl="0" algn="l">
              <a:spcBef>
                <a:spcPts val="1080"/>
              </a:spcBef>
              <a:spcAft>
                <a:spcPts val="0"/>
              </a:spcAft>
              <a:buNone/>
            </a:pPr>
            <a:r>
              <a:t/>
            </a:r>
            <a:endParaRPr/>
          </a:p>
          <a:p>
            <a:pPr indent="-360045" lvl="0" marL="457200" rtl="0" algn="l">
              <a:spcBef>
                <a:spcPts val="1080"/>
              </a:spcBef>
              <a:spcAft>
                <a:spcPts val="0"/>
              </a:spcAft>
              <a:buSzPts val="2070"/>
              <a:buChar char="•"/>
            </a:pPr>
            <a:r>
              <a:rPr lang="en-IN"/>
              <a:t>We tried coding the controls of ps2 keyboard but it did not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2020-02-06T11:59:05Z</dcterms:created>
  <dc:creator>naveen reddy</dc:creator>
</cp:coreProperties>
</file>