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2"/>
  </p:notesMasterIdLst>
  <p:sldIdLst>
    <p:sldId id="256" r:id="rId2"/>
    <p:sldId id="285" r:id="rId3"/>
    <p:sldId id="297" r:id="rId4"/>
    <p:sldId id="296" r:id="rId5"/>
    <p:sldId id="295" r:id="rId6"/>
    <p:sldId id="294" r:id="rId7"/>
    <p:sldId id="293" r:id="rId8"/>
    <p:sldId id="292" r:id="rId9"/>
    <p:sldId id="291" r:id="rId10"/>
    <p:sldId id="290" r:id="rId11"/>
    <p:sldId id="289" r:id="rId12"/>
    <p:sldId id="288" r:id="rId13"/>
    <p:sldId id="287" r:id="rId14"/>
    <p:sldId id="298" r:id="rId15"/>
    <p:sldId id="306" r:id="rId16"/>
    <p:sldId id="305" r:id="rId17"/>
    <p:sldId id="304" r:id="rId18"/>
    <p:sldId id="303" r:id="rId19"/>
    <p:sldId id="302" r:id="rId20"/>
    <p:sldId id="299" r:id="rId21"/>
    <p:sldId id="340" r:id="rId22"/>
    <p:sldId id="312" r:id="rId23"/>
    <p:sldId id="307" r:id="rId24"/>
    <p:sldId id="308" r:id="rId25"/>
    <p:sldId id="309" r:id="rId26"/>
    <p:sldId id="311" r:id="rId27"/>
    <p:sldId id="310" r:id="rId28"/>
    <p:sldId id="313" r:id="rId29"/>
    <p:sldId id="314" r:id="rId30"/>
    <p:sldId id="315" r:id="rId31"/>
    <p:sldId id="317" r:id="rId32"/>
    <p:sldId id="316" r:id="rId33"/>
    <p:sldId id="318" r:id="rId34"/>
    <p:sldId id="327" r:id="rId35"/>
    <p:sldId id="326" r:id="rId36"/>
    <p:sldId id="325" r:id="rId37"/>
    <p:sldId id="324" r:id="rId38"/>
    <p:sldId id="323" r:id="rId39"/>
    <p:sldId id="329" r:id="rId40"/>
    <p:sldId id="330" r:id="rId41"/>
    <p:sldId id="328" r:id="rId42"/>
    <p:sldId id="332" r:id="rId43"/>
    <p:sldId id="331" r:id="rId44"/>
    <p:sldId id="333" r:id="rId45"/>
    <p:sldId id="338" r:id="rId46"/>
    <p:sldId id="337" r:id="rId47"/>
    <p:sldId id="336" r:id="rId48"/>
    <p:sldId id="335" r:id="rId49"/>
    <p:sldId id="334" r:id="rId50"/>
    <p:sldId id="280" r:id="rId5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1D"/>
    <a:srgbClr val="FFCD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27CFAA-073B-416B-AA83-2D59B68146EE}">
  <a:tblStyle styleId="{BA27CFAA-073B-416B-AA83-2D59B68146E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6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537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057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147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92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517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68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789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47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78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40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93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367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334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253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567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656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889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490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30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7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97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457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4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935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174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468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626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1512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9727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04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21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324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6087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4009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3953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6177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6899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641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5184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9571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563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98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3303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63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671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18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6497325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Age Prediction </a:t>
            </a:r>
            <a:endParaRPr lang="en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58" y="3485552"/>
            <a:ext cx="340770" cy="3407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46164" y="4255361"/>
            <a:ext cx="319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ora"/>
                <a:cs typeface="Times New Roman"/>
              </a:rPr>
              <a:t>Data Mining In Action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5638" y="3009606"/>
            <a:ext cx="27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Lora"/>
              </a:rPr>
              <a:t>Евгений </a:t>
            </a:r>
            <a:r>
              <a:rPr lang="ru-RU" sz="1800" dirty="0" err="1" smtClean="0">
                <a:latin typeface="Lora"/>
              </a:rPr>
              <a:t>Паринов</a:t>
            </a:r>
            <a:endParaRPr lang="ru-RU" sz="1800" dirty="0" smtClean="0">
              <a:latin typeface="Lora"/>
            </a:endParaRPr>
          </a:p>
          <a:p>
            <a:r>
              <a:rPr lang="ru-RU" sz="1800" dirty="0" smtClean="0">
                <a:latin typeface="Lora"/>
              </a:rPr>
              <a:t>Александр</a:t>
            </a:r>
            <a:r>
              <a:rPr lang="en-US" sz="1800" dirty="0" smtClean="0">
                <a:latin typeface="Lora"/>
              </a:rPr>
              <a:t> </a:t>
            </a:r>
            <a:r>
              <a:rPr lang="ru-RU" sz="1800" dirty="0" err="1" smtClean="0">
                <a:latin typeface="Lora"/>
              </a:rPr>
              <a:t>Сноркин</a:t>
            </a:r>
            <a:endParaRPr lang="ru-RU" sz="1800" dirty="0" smtClean="0">
              <a:latin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309891" y="1399409"/>
            <a:ext cx="3151404" cy="2823123"/>
            <a:chOff x="554322" y="1586258"/>
            <a:chExt cx="3151404" cy="3088202"/>
          </a:xfrm>
        </p:grpSpPr>
        <p:sp>
          <p:nvSpPr>
            <p:cNvPr id="30" name="Shape 190"/>
            <p:cNvSpPr/>
            <p:nvPr/>
          </p:nvSpPr>
          <p:spPr>
            <a:xfrm>
              <a:off x="554322" y="1586258"/>
              <a:ext cx="3151404" cy="3088202"/>
            </a:xfrm>
            <a:prstGeom prst="ellipse">
              <a:avLst/>
            </a:prstGeom>
            <a:solidFill>
              <a:srgbClr val="000000">
                <a:alpha val="7310"/>
              </a:srgb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Baseline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Shape 189"/>
            <p:cNvSpPr/>
            <p:nvPr/>
          </p:nvSpPr>
          <p:spPr>
            <a:xfrm>
              <a:off x="609323" y="2621181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Hashing 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1166938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2220277" y="3137408"/>
              <a:ext cx="136102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30%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3" name="Shape 189"/>
          <p:cNvSpPr/>
          <p:nvPr/>
        </p:nvSpPr>
        <p:spPr>
          <a:xfrm>
            <a:off x="5292521" y="2250725"/>
            <a:ext cx="1747415" cy="729744"/>
          </a:xfrm>
          <a:prstGeom prst="ellipse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Tfidf</a:t>
            </a:r>
            <a:endParaRPr lang="en-US" sz="1800" b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Vectorizer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Shape 189"/>
          <p:cNvSpPr/>
          <p:nvPr/>
        </p:nvSpPr>
        <p:spPr>
          <a:xfrm>
            <a:off x="6737734" y="2779143"/>
            <a:ext cx="1550640" cy="497081"/>
          </a:xfrm>
          <a:prstGeom prst="ellipse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r>
              <a:rPr lang="ru-RU" sz="18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0% </a:t>
            </a:r>
            <a:r>
              <a:rPr lang="en-US" sz="18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url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3523088" y="2377818"/>
            <a:ext cx="1621118" cy="936677"/>
          </a:xfrm>
          <a:prstGeom prst="rightArrow">
            <a:avLst/>
          </a:prstGeom>
          <a:solidFill>
            <a:srgbClr val="FFCD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Quattrocento Sans"/>
              </a:rPr>
              <a:t>Improve</a:t>
            </a:r>
            <a:endParaRPr lang="ru-RU" sz="1800" b="1" dirty="0">
              <a:solidFill>
                <a:schemeClr val="tx1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303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309891" y="1399409"/>
            <a:ext cx="3151404" cy="2823123"/>
            <a:chOff x="554322" y="1586258"/>
            <a:chExt cx="3151404" cy="3088202"/>
          </a:xfrm>
        </p:grpSpPr>
        <p:sp>
          <p:nvSpPr>
            <p:cNvPr id="30" name="Shape 190"/>
            <p:cNvSpPr/>
            <p:nvPr/>
          </p:nvSpPr>
          <p:spPr>
            <a:xfrm>
              <a:off x="554322" y="1586258"/>
              <a:ext cx="3151404" cy="3088202"/>
            </a:xfrm>
            <a:prstGeom prst="ellipse">
              <a:avLst/>
            </a:prstGeom>
            <a:solidFill>
              <a:srgbClr val="000000">
                <a:alpha val="7310"/>
              </a:srgb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Baseline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Shape 189"/>
            <p:cNvSpPr/>
            <p:nvPr/>
          </p:nvSpPr>
          <p:spPr>
            <a:xfrm>
              <a:off x="609323" y="2621181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Hashing 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1166938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2220277" y="3137408"/>
              <a:ext cx="136102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30%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3" name="Shape 189"/>
          <p:cNvSpPr/>
          <p:nvPr/>
        </p:nvSpPr>
        <p:spPr>
          <a:xfrm>
            <a:off x="5292521" y="2250725"/>
            <a:ext cx="1747415" cy="729744"/>
          </a:xfrm>
          <a:prstGeom prst="ellipse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Tfidf</a:t>
            </a:r>
            <a:endParaRPr lang="en-US" sz="1800" b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Vectorizer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" name="Shape 189"/>
          <p:cNvSpPr/>
          <p:nvPr/>
        </p:nvSpPr>
        <p:spPr>
          <a:xfrm>
            <a:off x="6737734" y="2779143"/>
            <a:ext cx="1550640" cy="497081"/>
          </a:xfrm>
          <a:prstGeom prst="ellipse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r>
              <a:rPr lang="ru-RU" sz="1800" b="1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0% </a:t>
            </a:r>
            <a:r>
              <a:rPr lang="en-US" sz="18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url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Shape 189"/>
          <p:cNvSpPr/>
          <p:nvPr/>
        </p:nvSpPr>
        <p:spPr>
          <a:xfrm>
            <a:off x="5802864" y="3291994"/>
            <a:ext cx="1926171" cy="830674"/>
          </a:xfrm>
          <a:prstGeom prst="ellipse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Linear Regression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3523088" y="2377818"/>
            <a:ext cx="1621118" cy="936677"/>
          </a:xfrm>
          <a:prstGeom prst="rightArrow">
            <a:avLst/>
          </a:prstGeom>
          <a:solidFill>
            <a:srgbClr val="FFCD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Quattrocento Sans"/>
              </a:rPr>
              <a:t>Improve</a:t>
            </a:r>
            <a:endParaRPr lang="ru-RU" sz="1800" b="1" dirty="0">
              <a:solidFill>
                <a:schemeClr val="tx1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6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309891" y="1399409"/>
            <a:ext cx="3151404" cy="2823123"/>
            <a:chOff x="554322" y="1586258"/>
            <a:chExt cx="3151404" cy="3088202"/>
          </a:xfrm>
        </p:grpSpPr>
        <p:sp>
          <p:nvSpPr>
            <p:cNvPr id="30" name="Shape 190"/>
            <p:cNvSpPr/>
            <p:nvPr/>
          </p:nvSpPr>
          <p:spPr>
            <a:xfrm>
              <a:off x="554322" y="1586258"/>
              <a:ext cx="3151404" cy="3088202"/>
            </a:xfrm>
            <a:prstGeom prst="ellipse">
              <a:avLst/>
            </a:prstGeom>
            <a:solidFill>
              <a:srgbClr val="000000">
                <a:alpha val="7310"/>
              </a:srgb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Baseline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Shape 189"/>
            <p:cNvSpPr/>
            <p:nvPr/>
          </p:nvSpPr>
          <p:spPr>
            <a:xfrm>
              <a:off x="609323" y="2621181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Hashing 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1166938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2220277" y="3137408"/>
              <a:ext cx="136102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30%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5206000" y="1372724"/>
            <a:ext cx="3119901" cy="2823123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First steps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92523" y="2546699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737736" y="3124734"/>
              <a:ext cx="155064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802866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" name="Стрелка вправо 18"/>
          <p:cNvSpPr/>
          <p:nvPr/>
        </p:nvSpPr>
        <p:spPr>
          <a:xfrm>
            <a:off x="3523088" y="2377818"/>
            <a:ext cx="1621118" cy="936677"/>
          </a:xfrm>
          <a:prstGeom prst="rightArrow">
            <a:avLst/>
          </a:prstGeom>
          <a:solidFill>
            <a:srgbClr val="FFCD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Quattrocento Sans"/>
              </a:rPr>
              <a:t>Improve</a:t>
            </a:r>
            <a:endParaRPr lang="ru-RU" sz="1800" b="1" dirty="0">
              <a:solidFill>
                <a:schemeClr val="tx1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7056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309891" y="1399409"/>
            <a:ext cx="3151404" cy="2823123"/>
            <a:chOff x="554322" y="1586258"/>
            <a:chExt cx="3151404" cy="3088202"/>
          </a:xfrm>
        </p:grpSpPr>
        <p:sp>
          <p:nvSpPr>
            <p:cNvPr id="30" name="Shape 190"/>
            <p:cNvSpPr/>
            <p:nvPr/>
          </p:nvSpPr>
          <p:spPr>
            <a:xfrm>
              <a:off x="554322" y="1586258"/>
              <a:ext cx="3151404" cy="3088202"/>
            </a:xfrm>
            <a:prstGeom prst="ellipse">
              <a:avLst/>
            </a:prstGeom>
            <a:solidFill>
              <a:srgbClr val="000000">
                <a:alpha val="7310"/>
              </a:srgb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Baseline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Shape 189"/>
            <p:cNvSpPr/>
            <p:nvPr/>
          </p:nvSpPr>
          <p:spPr>
            <a:xfrm>
              <a:off x="609323" y="2621181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Hashing 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1166938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2220277" y="3137408"/>
              <a:ext cx="136102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30%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5206000" y="1372724"/>
            <a:ext cx="3119901" cy="2823123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First steps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92523" y="2546699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737736" y="3124734"/>
              <a:ext cx="155064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802866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57485" y="4238774"/>
            <a:ext cx="2616928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dirty="0" smtClean="0">
                <a:latin typeface="Lora"/>
              </a:rPr>
              <a:t>11.74282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score: </a:t>
            </a:r>
            <a:r>
              <a:rPr lang="en-US" sz="1600" dirty="0" smtClean="0">
                <a:latin typeface="Lora"/>
              </a:rPr>
              <a:t>11.97279 </a:t>
            </a:r>
            <a:endParaRPr lang="ru-RU" sz="1600" dirty="0">
              <a:latin typeface="Lora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3523088" y="2377818"/>
            <a:ext cx="1621118" cy="936677"/>
          </a:xfrm>
          <a:prstGeom prst="rightArrow">
            <a:avLst/>
          </a:prstGeom>
          <a:solidFill>
            <a:srgbClr val="FFCD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Quattrocento Sans"/>
              </a:rPr>
              <a:t>Improve</a:t>
            </a:r>
            <a:endParaRPr lang="ru-RU" sz="1800" b="1" dirty="0">
              <a:solidFill>
                <a:schemeClr val="tx1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659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4800" dirty="0" smtClean="0">
                <a:highlight>
                  <a:srgbClr val="FFCD00"/>
                </a:highlight>
              </a:rPr>
              <a:t>Идём дальше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1800" dirty="0" smtClean="0"/>
              <a:t>И</a:t>
            </a:r>
            <a:r>
              <a:rPr lang="ru-RU" sz="1800" dirty="0" smtClean="0"/>
              <a:t>спользуем </a:t>
            </a:r>
            <a:r>
              <a:rPr lang="ru-RU" sz="1800" dirty="0" smtClean="0"/>
              <a:t>все данные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46" y="1599921"/>
            <a:ext cx="271601" cy="271601"/>
          </a:xfrm>
          <a:prstGeom prst="rect">
            <a:avLst/>
          </a:prstGeom>
        </p:spPr>
      </p:pic>
      <p:grpSp>
        <p:nvGrpSpPr>
          <p:cNvPr id="22" name="Shape 622"/>
          <p:cNvGrpSpPr/>
          <p:nvPr/>
        </p:nvGrpSpPr>
        <p:grpSpPr>
          <a:xfrm>
            <a:off x="4437225" y="985317"/>
            <a:ext cx="809173" cy="805251"/>
            <a:chOff x="5292575" y="3681900"/>
            <a:chExt cx="420150" cy="373275"/>
          </a:xfrm>
        </p:grpSpPr>
        <p:sp>
          <p:nvSpPr>
            <p:cNvPr id="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03" y="1285421"/>
            <a:ext cx="170887" cy="170887"/>
          </a:xfrm>
          <a:prstGeom prst="rect">
            <a:avLst/>
          </a:prstGeom>
        </p:spPr>
      </p:pic>
      <p:sp>
        <p:nvSpPr>
          <p:cNvPr id="31" name="Shape 646"/>
          <p:cNvSpPr/>
          <p:nvPr/>
        </p:nvSpPr>
        <p:spPr>
          <a:xfrm>
            <a:off x="4093566" y="1994954"/>
            <a:ext cx="509698" cy="480857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90" y="2139248"/>
            <a:ext cx="170887" cy="1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Идём дальше: используем все данные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Идём дальше: используем все данные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0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Shape 189"/>
            <p:cNvSpPr/>
            <p:nvPr/>
          </p:nvSpPr>
          <p:spPr>
            <a:xfrm>
              <a:off x="6518697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Идём дальше: используем все данные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086" y="2576151"/>
            <a:ext cx="625551" cy="625551"/>
          </a:xfrm>
          <a:prstGeom prst="rect">
            <a:avLst/>
          </a:prstGeom>
        </p:spPr>
      </p:pic>
      <p:grpSp>
        <p:nvGrpSpPr>
          <p:cNvPr id="29" name="Группа 28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30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6518697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2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Идём дальше: используем все данные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3973948" y="1535794"/>
            <a:ext cx="1242360" cy="461665"/>
            <a:chOff x="4049575" y="1535794"/>
            <a:chExt cx="1242360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049575" y="1535794"/>
              <a:ext cx="11603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(1 – w)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87783" y="1449236"/>
            <a:ext cx="727790" cy="584775"/>
            <a:chOff x="362582" y="1449236"/>
            <a:chExt cx="727790" cy="584775"/>
          </a:xfrm>
        </p:grpSpPr>
        <p:sp>
          <p:nvSpPr>
            <p:cNvPr id="5" name="TextBox 4"/>
            <p:cNvSpPr txBox="1"/>
            <p:nvPr/>
          </p:nvSpPr>
          <p:spPr>
            <a:xfrm>
              <a:off x="362582" y="1449236"/>
              <a:ext cx="645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Quattrocento Sans"/>
                </a:rPr>
                <a:t>w</a:t>
              </a:r>
              <a:r>
                <a:rPr lang="en-US" sz="3200" b="1" dirty="0" smtClean="0">
                  <a:latin typeface="Quattrocento Sans"/>
                </a:rPr>
                <a:t> </a:t>
              </a:r>
              <a:endParaRPr lang="ru-RU" sz="32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9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6518697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1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Идём дальше: используем все данные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7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0.364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0.636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6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4800" dirty="0" smtClean="0">
                <a:highlight>
                  <a:srgbClr val="FFCD00"/>
                </a:highlight>
              </a:rPr>
              <a:t>Первые шаги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/>
              <a:t>Google, </a:t>
            </a:r>
            <a:r>
              <a:rPr lang="en-US" sz="1800" dirty="0" err="1" smtClean="0"/>
              <a:t>github</a:t>
            </a:r>
            <a:r>
              <a:rPr lang="en-US" sz="1800" dirty="0" smtClean="0"/>
              <a:t>, </a:t>
            </a:r>
            <a:r>
              <a:rPr lang="ru-RU" sz="1800" dirty="0" err="1" smtClean="0"/>
              <a:t>копипаст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46" y="1599921"/>
            <a:ext cx="271601" cy="271601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03" y="1285421"/>
            <a:ext cx="170887" cy="170887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90" y="2139248"/>
            <a:ext cx="170887" cy="1708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41" y="878205"/>
            <a:ext cx="985317" cy="9853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10" y="1932329"/>
            <a:ext cx="557548" cy="5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Идём дальше: используем все данные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150576" y="4243612"/>
            <a:ext cx="2616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dirty="0" smtClean="0">
                <a:latin typeface="Lora"/>
              </a:rPr>
              <a:t>11.66467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score: </a:t>
            </a:r>
            <a:r>
              <a:rPr lang="ru-RU" sz="1600" dirty="0">
                <a:latin typeface="Lora"/>
              </a:rPr>
              <a:t>11.88919</a:t>
            </a:r>
            <a:endParaRPr lang="ru-RU" sz="1800" dirty="0">
              <a:latin typeface="Lora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0.364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0.636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41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Идём дальше: используем все данные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0.364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0.636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798202" y="4243612"/>
            <a:ext cx="39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b="1" dirty="0" smtClean="0">
                <a:solidFill>
                  <a:srgbClr val="00B050"/>
                </a:solidFill>
                <a:latin typeface="Lora"/>
              </a:rPr>
              <a:t>11.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66467</a:t>
            </a:r>
            <a:r>
              <a:rPr lang="ru-RU" sz="1600" dirty="0" smtClean="0">
                <a:latin typeface="Lora"/>
              </a:rPr>
              <a:t> (11.</a:t>
            </a:r>
            <a:r>
              <a:rPr lang="en-US" sz="1600" dirty="0" smtClean="0">
                <a:latin typeface="Lora"/>
              </a:rPr>
              <a:t>74282</a:t>
            </a:r>
            <a:r>
              <a:rPr lang="ru-RU" sz="1600" dirty="0" smtClean="0">
                <a:latin typeface="Lora"/>
              </a:rPr>
              <a:t>)</a:t>
            </a:r>
            <a:endParaRPr lang="en-US" sz="1600" dirty="0" smtClean="0">
              <a:latin typeface="Lora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score: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8919</a:t>
            </a:r>
            <a:r>
              <a:rPr lang="ru-RU" sz="1600" dirty="0" smtClean="0">
                <a:latin typeface="Lora"/>
              </a:rPr>
              <a:t> (11.</a:t>
            </a:r>
            <a:r>
              <a:rPr lang="en-US" sz="1600" dirty="0" smtClean="0">
                <a:latin typeface="Lora"/>
              </a:rPr>
              <a:t>97279</a:t>
            </a:r>
            <a:r>
              <a:rPr lang="ru-RU" sz="1600" dirty="0" smtClean="0">
                <a:latin typeface="Lora"/>
              </a:rPr>
              <a:t>)</a:t>
            </a:r>
            <a:endParaRPr lang="ru-RU" sz="18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39852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Идём дальше: используем все данные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b="1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0.364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0.636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798202" y="4243612"/>
            <a:ext cx="39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b="1" dirty="0" smtClean="0">
                <a:solidFill>
                  <a:srgbClr val="00B050"/>
                </a:solidFill>
                <a:latin typeface="Lora"/>
              </a:rPr>
              <a:t>11.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66467</a:t>
            </a:r>
            <a:r>
              <a:rPr lang="ru-RU" sz="1600" dirty="0" smtClean="0">
                <a:latin typeface="Lora"/>
              </a:rPr>
              <a:t> (11.</a:t>
            </a:r>
            <a:r>
              <a:rPr lang="en-US" sz="1600" dirty="0" smtClean="0">
                <a:latin typeface="Lora"/>
              </a:rPr>
              <a:t>74282</a:t>
            </a:r>
            <a:r>
              <a:rPr lang="ru-RU" sz="1600" dirty="0" smtClean="0">
                <a:latin typeface="Lora"/>
              </a:rPr>
              <a:t>)</a:t>
            </a:r>
            <a:endParaRPr lang="en-US" sz="1600" dirty="0" smtClean="0">
              <a:latin typeface="Lora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score: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8919</a:t>
            </a:r>
            <a:r>
              <a:rPr lang="ru-RU" sz="1600" dirty="0" smtClean="0">
                <a:latin typeface="Lora"/>
              </a:rPr>
              <a:t> (11.</a:t>
            </a:r>
            <a:r>
              <a:rPr lang="en-US" sz="1600" dirty="0" smtClean="0">
                <a:latin typeface="Lora"/>
              </a:rPr>
              <a:t>97279</a:t>
            </a:r>
            <a:r>
              <a:rPr lang="ru-RU" sz="1600" dirty="0" smtClean="0">
                <a:latin typeface="Lora"/>
              </a:rPr>
              <a:t>)</a:t>
            </a:r>
            <a:endParaRPr lang="ru-RU" sz="1800" dirty="0">
              <a:latin typeface="Lora"/>
            </a:endParaRPr>
          </a:p>
        </p:txBody>
      </p:sp>
      <p:sp>
        <p:nvSpPr>
          <p:cNvPr id="30" name="Shape 188"/>
          <p:cNvSpPr/>
          <p:nvPr/>
        </p:nvSpPr>
        <p:spPr>
          <a:xfrm>
            <a:off x="6329923" y="4397995"/>
            <a:ext cx="1653502" cy="710832"/>
          </a:xfrm>
          <a:prstGeom prst="ellipse">
            <a:avLst/>
          </a:prstGeom>
          <a:solidFill>
            <a:srgbClr val="F692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Уже бы зашло :)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0297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4800" dirty="0" smtClean="0">
                <a:highlight>
                  <a:srgbClr val="FFCD00"/>
                </a:highlight>
              </a:rPr>
              <a:t>Ещё </a:t>
            </a:r>
            <a:r>
              <a:rPr lang="ru-RU" sz="4800" dirty="0" smtClean="0">
                <a:highlight>
                  <a:srgbClr val="FFCD00"/>
                </a:highlight>
              </a:rPr>
              <a:t>дальше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1800" dirty="0" smtClean="0"/>
              <a:t>Настраиваем параметры </a:t>
            </a:r>
            <a:r>
              <a:rPr lang="en-US" sz="1800" dirty="0" err="1" smtClean="0"/>
              <a:t>Tfidf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46" y="1599921"/>
            <a:ext cx="271601" cy="271601"/>
          </a:xfrm>
          <a:prstGeom prst="rect">
            <a:avLst/>
          </a:prstGeom>
        </p:spPr>
      </p:pic>
      <p:grpSp>
        <p:nvGrpSpPr>
          <p:cNvPr id="22" name="Shape 622"/>
          <p:cNvGrpSpPr/>
          <p:nvPr/>
        </p:nvGrpSpPr>
        <p:grpSpPr>
          <a:xfrm>
            <a:off x="4437225" y="985317"/>
            <a:ext cx="809173" cy="805251"/>
            <a:chOff x="5292575" y="3681900"/>
            <a:chExt cx="420150" cy="373275"/>
          </a:xfrm>
        </p:grpSpPr>
        <p:sp>
          <p:nvSpPr>
            <p:cNvPr id="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03" y="1285421"/>
            <a:ext cx="170887" cy="170887"/>
          </a:xfrm>
          <a:prstGeom prst="rect">
            <a:avLst/>
          </a:prstGeom>
        </p:spPr>
      </p:pic>
      <p:sp>
        <p:nvSpPr>
          <p:cNvPr id="31" name="Shape 646"/>
          <p:cNvSpPr/>
          <p:nvPr/>
        </p:nvSpPr>
        <p:spPr>
          <a:xfrm>
            <a:off x="4093566" y="1994954"/>
            <a:ext cx="509698" cy="480857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90" y="2139248"/>
            <a:ext cx="170887" cy="1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Ещё </a:t>
            </a:r>
            <a:r>
              <a:rPr lang="ru-RU" dirty="0" smtClean="0"/>
              <a:t>дальше: </a:t>
            </a:r>
            <a:r>
              <a:rPr lang="ru-RU" dirty="0" smtClean="0"/>
              <a:t>параметры </a:t>
            </a:r>
            <a:r>
              <a:rPr lang="en-US" dirty="0" err="1" smtClean="0"/>
              <a:t>Tfidf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0.364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0.636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11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Ещё дальше: параметры </a:t>
            </a:r>
            <a:r>
              <a:rPr lang="en-US" dirty="0" err="1"/>
              <a:t>Tfidf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1200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1100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0.364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0.636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6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Ещё дальше: параметры </a:t>
            </a:r>
            <a:r>
              <a:rPr lang="en-US" dirty="0" err="1"/>
              <a:t>Tfidf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1200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1100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0.364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0.636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798202" y="4243612"/>
            <a:ext cx="399448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dirty="0" smtClean="0">
                <a:latin typeface="Lora"/>
              </a:rPr>
              <a:t>11.</a:t>
            </a:r>
            <a:r>
              <a:rPr lang="ru-RU" sz="1600" dirty="0" smtClean="0">
                <a:latin typeface="Lora"/>
              </a:rPr>
              <a:t>63530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</a:t>
            </a:r>
            <a:r>
              <a:rPr lang="en-US" sz="1600" b="1" dirty="0" smtClean="0">
                <a:latin typeface="Lora"/>
              </a:rPr>
              <a:t>score: </a:t>
            </a:r>
            <a:r>
              <a:rPr lang="ru-RU" sz="1600" dirty="0" smtClean="0">
                <a:latin typeface="Lora"/>
              </a:rPr>
              <a:t>11.8</a:t>
            </a:r>
            <a:r>
              <a:rPr lang="en-US" sz="1600" dirty="0" smtClean="0">
                <a:latin typeface="Lora"/>
              </a:rPr>
              <a:t>5429</a:t>
            </a:r>
            <a:endParaRPr lang="ru-RU" sz="18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8049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Ещё дальше: параметры </a:t>
            </a:r>
            <a:r>
              <a:rPr lang="en-US" dirty="0" err="1"/>
              <a:t>Tfidf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1200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1100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0.364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Quattrocento Sans"/>
                </a:rPr>
                <a:t>0.636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798202" y="4243612"/>
            <a:ext cx="39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b="1" dirty="0" smtClean="0">
                <a:solidFill>
                  <a:srgbClr val="00B050"/>
                </a:solidFill>
                <a:latin typeface="Lora"/>
              </a:rPr>
              <a:t>11.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63530</a:t>
            </a:r>
            <a:r>
              <a:rPr lang="ru-RU" sz="1600" dirty="0" smtClean="0">
                <a:latin typeface="Lora"/>
              </a:rPr>
              <a:t> (11.66467)</a:t>
            </a:r>
            <a:endParaRPr lang="en-US" sz="1600" dirty="0" smtClean="0">
              <a:latin typeface="Lora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score: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</a:t>
            </a:r>
            <a:r>
              <a:rPr lang="en-US" sz="1600" b="1" dirty="0" smtClean="0">
                <a:solidFill>
                  <a:srgbClr val="00B050"/>
                </a:solidFill>
                <a:latin typeface="Lora"/>
              </a:rPr>
              <a:t>5429</a:t>
            </a:r>
            <a:r>
              <a:rPr lang="ru-RU" sz="1600" dirty="0" smtClean="0">
                <a:latin typeface="Lora"/>
              </a:rPr>
              <a:t> (11.88919)</a:t>
            </a:r>
            <a:endParaRPr lang="ru-RU" sz="18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016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4800" dirty="0" smtClean="0">
                <a:highlight>
                  <a:srgbClr val="FFCD00"/>
                </a:highlight>
              </a:rPr>
              <a:t>Совсем далеко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883803" y="3792554"/>
            <a:ext cx="5308771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1800" dirty="0" smtClean="0"/>
              <a:t>Линейная регрессия вместо взвешенной суммы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46" y="1599921"/>
            <a:ext cx="271601" cy="271601"/>
          </a:xfrm>
          <a:prstGeom prst="rect">
            <a:avLst/>
          </a:prstGeom>
        </p:spPr>
      </p:pic>
      <p:grpSp>
        <p:nvGrpSpPr>
          <p:cNvPr id="22" name="Shape 622"/>
          <p:cNvGrpSpPr/>
          <p:nvPr/>
        </p:nvGrpSpPr>
        <p:grpSpPr>
          <a:xfrm>
            <a:off x="4437225" y="985317"/>
            <a:ext cx="809173" cy="805251"/>
            <a:chOff x="5292575" y="3681900"/>
            <a:chExt cx="420150" cy="373275"/>
          </a:xfrm>
        </p:grpSpPr>
        <p:sp>
          <p:nvSpPr>
            <p:cNvPr id="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03" y="1285421"/>
            <a:ext cx="170887" cy="170887"/>
          </a:xfrm>
          <a:prstGeom prst="rect">
            <a:avLst/>
          </a:prstGeom>
        </p:spPr>
      </p:pic>
      <p:sp>
        <p:nvSpPr>
          <p:cNvPr id="31" name="Shape 646"/>
          <p:cNvSpPr/>
          <p:nvPr/>
        </p:nvSpPr>
        <p:spPr>
          <a:xfrm>
            <a:off x="4093566" y="1994954"/>
            <a:ext cx="509698" cy="480857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90" y="2139248"/>
            <a:ext cx="170887" cy="1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Ещё дальше: параметры </a:t>
            </a:r>
            <a:r>
              <a:rPr lang="en-US" dirty="0" err="1"/>
              <a:t>Tfidf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1200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1100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w2</a:t>
              </a:r>
              <a:r>
                <a:rPr lang="en-US" sz="2400" b="1" dirty="0" smtClean="0">
                  <a:latin typeface="Quattrocento Sans"/>
                </a:rPr>
                <a:t>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w1</a:t>
              </a:r>
              <a:r>
                <a:rPr lang="en-US" sz="2400" b="1" dirty="0" smtClean="0">
                  <a:latin typeface="Quattrocento Sans"/>
                </a:rPr>
                <a:t>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88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83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Ещё дальше: параметры </a:t>
            </a:r>
            <a:r>
              <a:rPr lang="en-US" dirty="0" err="1"/>
              <a:t>Tfidf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1200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1100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0.473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0.685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49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Ещё дальше: параметры </a:t>
            </a:r>
            <a:r>
              <a:rPr lang="en-US" dirty="0" err="1"/>
              <a:t>Tfidf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1200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1100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0.473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0.685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798202" y="4243612"/>
            <a:ext cx="399448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dirty="0" smtClean="0">
                <a:solidFill>
                  <a:schemeClr val="tx1"/>
                </a:solidFill>
                <a:latin typeface="Lora"/>
              </a:rPr>
              <a:t>11.</a:t>
            </a:r>
            <a:r>
              <a:rPr lang="ru-RU" sz="1600" dirty="0" smtClean="0">
                <a:solidFill>
                  <a:schemeClr val="tx1"/>
                </a:solidFill>
                <a:latin typeface="Lora"/>
              </a:rPr>
              <a:t>61188</a:t>
            </a:r>
            <a:endParaRPr lang="en-US" sz="1600" dirty="0" smtClean="0">
              <a:solidFill>
                <a:schemeClr val="tx1"/>
              </a:solidFill>
              <a:latin typeface="Lora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</a:t>
            </a:r>
            <a:r>
              <a:rPr lang="en-US" sz="1600" b="1" dirty="0" smtClean="0">
                <a:latin typeface="Lora"/>
              </a:rPr>
              <a:t>score: </a:t>
            </a:r>
            <a:r>
              <a:rPr lang="ru-RU" sz="1600" dirty="0" smtClean="0">
                <a:solidFill>
                  <a:schemeClr val="tx1"/>
                </a:solidFill>
                <a:latin typeface="Lora"/>
              </a:rPr>
              <a:t>11.8</a:t>
            </a:r>
            <a:r>
              <a:rPr lang="en-US" sz="1600" dirty="0" smtClean="0">
                <a:solidFill>
                  <a:schemeClr val="tx1"/>
                </a:solidFill>
                <a:latin typeface="Lora"/>
              </a:rPr>
              <a:t>3646</a:t>
            </a:r>
            <a:endParaRPr lang="ru-RU" sz="1800" dirty="0">
              <a:solidFill>
                <a:schemeClr val="tx1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613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Ещё дальше: параметры </a:t>
            </a:r>
            <a:r>
              <a:rPr lang="en-US" dirty="0" err="1"/>
              <a:t>Tfidf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1200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1100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0.473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9" name="Группа 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0.685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2798202" y="4243612"/>
            <a:ext cx="39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b="1" dirty="0" smtClean="0">
                <a:solidFill>
                  <a:srgbClr val="00B050"/>
                </a:solidFill>
                <a:latin typeface="Lora"/>
              </a:rPr>
              <a:t>11.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61188</a:t>
            </a:r>
            <a:r>
              <a:rPr lang="ru-RU" sz="1600" dirty="0" smtClean="0">
                <a:latin typeface="Lora"/>
              </a:rPr>
              <a:t> (11.6</a:t>
            </a:r>
            <a:r>
              <a:rPr lang="en-US" sz="1600" dirty="0" smtClean="0">
                <a:latin typeface="Lora"/>
              </a:rPr>
              <a:t>3530</a:t>
            </a:r>
            <a:r>
              <a:rPr lang="ru-RU" sz="1600" dirty="0" smtClean="0">
                <a:latin typeface="Lora"/>
              </a:rPr>
              <a:t>)</a:t>
            </a:r>
            <a:endParaRPr lang="en-US" sz="1600" dirty="0" smtClean="0">
              <a:latin typeface="Lora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score: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</a:t>
            </a:r>
            <a:r>
              <a:rPr lang="en-US" sz="1600" b="1" dirty="0" smtClean="0">
                <a:solidFill>
                  <a:srgbClr val="00B050"/>
                </a:solidFill>
                <a:latin typeface="Lora"/>
              </a:rPr>
              <a:t>3646</a:t>
            </a:r>
            <a:r>
              <a:rPr lang="ru-RU" sz="1600" dirty="0" smtClean="0">
                <a:latin typeface="Lora"/>
              </a:rPr>
              <a:t> (11.8</a:t>
            </a:r>
            <a:r>
              <a:rPr lang="en-US" sz="1600" dirty="0" smtClean="0">
                <a:latin typeface="Lora"/>
              </a:rPr>
              <a:t>5429</a:t>
            </a:r>
            <a:r>
              <a:rPr lang="ru-RU" sz="1600" dirty="0" smtClean="0">
                <a:latin typeface="Lora"/>
              </a:rPr>
              <a:t>)</a:t>
            </a:r>
            <a:endParaRPr lang="ru-RU" sz="18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066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4800" dirty="0" smtClean="0">
                <a:highlight>
                  <a:srgbClr val="FFCD00"/>
                </a:highlight>
              </a:rPr>
              <a:t>Новая идея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883803" y="3792554"/>
            <a:ext cx="5308771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1800" dirty="0" smtClean="0"/>
              <a:t>Преобразование признаков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46" y="1599921"/>
            <a:ext cx="271601" cy="271601"/>
          </a:xfrm>
          <a:prstGeom prst="rect">
            <a:avLst/>
          </a:prstGeom>
        </p:spPr>
      </p:pic>
      <p:grpSp>
        <p:nvGrpSpPr>
          <p:cNvPr id="22" name="Shape 622"/>
          <p:cNvGrpSpPr/>
          <p:nvPr/>
        </p:nvGrpSpPr>
        <p:grpSpPr>
          <a:xfrm>
            <a:off x="4437225" y="985317"/>
            <a:ext cx="809173" cy="805251"/>
            <a:chOff x="5292575" y="3681900"/>
            <a:chExt cx="420150" cy="373275"/>
          </a:xfrm>
        </p:grpSpPr>
        <p:sp>
          <p:nvSpPr>
            <p:cNvPr id="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" name="Рисунок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03" y="1285421"/>
            <a:ext cx="170887" cy="170887"/>
          </a:xfrm>
          <a:prstGeom prst="rect">
            <a:avLst/>
          </a:prstGeom>
        </p:spPr>
      </p:pic>
      <p:sp>
        <p:nvSpPr>
          <p:cNvPr id="31" name="Shape 646"/>
          <p:cNvSpPr/>
          <p:nvPr/>
        </p:nvSpPr>
        <p:spPr>
          <a:xfrm>
            <a:off x="4093566" y="1994954"/>
            <a:ext cx="509698" cy="480857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90" y="2139248"/>
            <a:ext cx="170887" cy="1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315183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преобразование признаков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9" y="1846968"/>
            <a:ext cx="3742944" cy="3182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072" y="1539341"/>
            <a:ext cx="348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Lora"/>
              </a:rPr>
              <a:t>Разреженная</a:t>
            </a:r>
            <a:r>
              <a:rPr lang="ru-RU" sz="1600" dirty="0" smtClean="0">
                <a:latin typeface="Lora"/>
              </a:rPr>
              <a:t> матрица после </a:t>
            </a:r>
            <a:r>
              <a:rPr lang="en-US" sz="1600" dirty="0" err="1" smtClean="0">
                <a:latin typeface="Lora"/>
              </a:rPr>
              <a:t>Tfidf</a:t>
            </a:r>
            <a:endParaRPr lang="ru-RU" sz="1600" dirty="0" smtClean="0">
              <a:latin typeface="Lora"/>
            </a:endParaRPr>
          </a:p>
          <a:p>
            <a:pPr algn="ctr"/>
            <a:r>
              <a:rPr lang="ru-RU" sz="1600" dirty="0" smtClean="0">
                <a:latin typeface="Lora"/>
              </a:rPr>
              <a:t>(много нулей)</a:t>
            </a:r>
            <a:endParaRPr lang="ru-RU" sz="16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346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315183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преобразование признаков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9" y="1846968"/>
            <a:ext cx="3742944" cy="3182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072" y="1539341"/>
            <a:ext cx="348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Lora"/>
              </a:rPr>
              <a:t>Разреженная</a:t>
            </a:r>
            <a:r>
              <a:rPr lang="ru-RU" sz="1600" dirty="0" smtClean="0">
                <a:latin typeface="Lora"/>
              </a:rPr>
              <a:t> матрица после </a:t>
            </a:r>
            <a:r>
              <a:rPr lang="en-US" sz="1600" dirty="0" err="1" smtClean="0">
                <a:latin typeface="Lora"/>
              </a:rPr>
              <a:t>Tfidf</a:t>
            </a:r>
            <a:endParaRPr lang="ru-RU" sz="1600" dirty="0" smtClean="0">
              <a:latin typeface="Lora"/>
            </a:endParaRPr>
          </a:p>
          <a:p>
            <a:pPr algn="ctr"/>
            <a:r>
              <a:rPr lang="ru-RU" sz="1600" dirty="0" smtClean="0">
                <a:latin typeface="Lora"/>
              </a:rPr>
              <a:t>(много нулей)</a:t>
            </a:r>
            <a:endParaRPr lang="ru-RU" sz="1600" dirty="0">
              <a:latin typeface="Lora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698851" y="3070201"/>
            <a:ext cx="2371941" cy="735645"/>
          </a:xfrm>
          <a:prstGeom prst="rightArrow">
            <a:avLst/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Lora"/>
              </a:rPr>
              <a:t>Преобразование</a:t>
            </a:r>
            <a:endParaRPr lang="ru-RU" sz="1600" b="1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3819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315183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преобразование признаков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9" y="1846968"/>
            <a:ext cx="3742944" cy="3182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072" y="1539341"/>
            <a:ext cx="348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Lora"/>
              </a:rPr>
              <a:t>Разреженная</a:t>
            </a:r>
            <a:r>
              <a:rPr lang="ru-RU" sz="1600" dirty="0" smtClean="0">
                <a:latin typeface="Lora"/>
              </a:rPr>
              <a:t> матрица после </a:t>
            </a:r>
            <a:r>
              <a:rPr lang="en-US" sz="1600" dirty="0" err="1" smtClean="0">
                <a:latin typeface="Lora"/>
              </a:rPr>
              <a:t>Tfidf</a:t>
            </a:r>
            <a:endParaRPr lang="ru-RU" sz="1600" dirty="0" smtClean="0">
              <a:latin typeface="Lora"/>
            </a:endParaRPr>
          </a:p>
          <a:p>
            <a:pPr algn="ctr"/>
            <a:r>
              <a:rPr lang="ru-RU" sz="1600" dirty="0" smtClean="0">
                <a:latin typeface="Lora"/>
              </a:rPr>
              <a:t>(много нулей)</a:t>
            </a:r>
            <a:endParaRPr lang="ru-RU" sz="1600" dirty="0">
              <a:latin typeface="Lora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698851" y="3070201"/>
            <a:ext cx="2371941" cy="735645"/>
          </a:xfrm>
          <a:prstGeom prst="rightArrow">
            <a:avLst/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Lora"/>
              </a:rPr>
              <a:t>Преобразование</a:t>
            </a:r>
            <a:endParaRPr lang="ru-RU" sz="1600" b="1" dirty="0">
              <a:latin typeface="Lora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138947" y="1654675"/>
            <a:ext cx="2468193" cy="2703416"/>
            <a:chOff x="5452024" y="1615669"/>
            <a:chExt cx="2468193" cy="270341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683" y="2556960"/>
              <a:ext cx="2095500" cy="1762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52024" y="1615669"/>
              <a:ext cx="2468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latin typeface="Lora"/>
                </a:rPr>
                <a:t>Плотная</a:t>
              </a:r>
              <a:r>
                <a:rPr lang="ru-RU" sz="1600" dirty="0" smtClean="0">
                  <a:latin typeface="Lora"/>
                </a:rPr>
                <a:t> матрица</a:t>
              </a:r>
            </a:p>
            <a:p>
              <a:r>
                <a:rPr lang="ru-RU" sz="1600" dirty="0" smtClean="0">
                  <a:latin typeface="Lora"/>
                </a:rPr>
                <a:t>(сильно меньше нулей)</a:t>
              </a:r>
              <a:endParaRPr lang="ru-RU" sz="1600" dirty="0">
                <a:latin typeface="Lo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1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315183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преобразование признаков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9" y="1846968"/>
            <a:ext cx="3742944" cy="3182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072" y="1539341"/>
            <a:ext cx="348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Lora"/>
              </a:rPr>
              <a:t>Разреженная</a:t>
            </a:r>
            <a:r>
              <a:rPr lang="ru-RU" sz="1600" dirty="0" smtClean="0">
                <a:latin typeface="Lora"/>
              </a:rPr>
              <a:t> матрица после </a:t>
            </a:r>
            <a:r>
              <a:rPr lang="en-US" sz="1600" dirty="0" err="1" smtClean="0">
                <a:latin typeface="Lora"/>
              </a:rPr>
              <a:t>Tfidf</a:t>
            </a:r>
            <a:endParaRPr lang="ru-RU" sz="1600" dirty="0" smtClean="0">
              <a:latin typeface="Lora"/>
            </a:endParaRPr>
          </a:p>
          <a:p>
            <a:pPr algn="ctr"/>
            <a:r>
              <a:rPr lang="ru-RU" sz="1600" dirty="0" smtClean="0">
                <a:latin typeface="Lora"/>
              </a:rPr>
              <a:t>(много нулей)</a:t>
            </a:r>
            <a:endParaRPr lang="ru-RU" sz="1600" dirty="0">
              <a:latin typeface="Lora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698851" y="3070201"/>
            <a:ext cx="2371941" cy="735645"/>
          </a:xfrm>
          <a:prstGeom prst="rightArrow">
            <a:avLst/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Lora"/>
              </a:rPr>
              <a:t>Преобразование</a:t>
            </a:r>
            <a:endParaRPr lang="ru-RU" sz="1600" b="1" dirty="0">
              <a:latin typeface="Lora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138947" y="1654675"/>
            <a:ext cx="2468193" cy="2703416"/>
            <a:chOff x="5452024" y="1615669"/>
            <a:chExt cx="2468193" cy="270341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683" y="2556960"/>
              <a:ext cx="2095500" cy="1762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52024" y="1615669"/>
              <a:ext cx="2468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latin typeface="Lora"/>
                </a:rPr>
                <a:t>Плотная</a:t>
              </a:r>
              <a:r>
                <a:rPr lang="ru-RU" sz="1600" dirty="0" smtClean="0">
                  <a:latin typeface="Lora"/>
                </a:rPr>
                <a:t> матрица</a:t>
              </a:r>
            </a:p>
            <a:p>
              <a:r>
                <a:rPr lang="ru-RU" sz="1600" dirty="0" smtClean="0">
                  <a:latin typeface="Lora"/>
                </a:rPr>
                <a:t>(сильно меньше нулей)</a:t>
              </a:r>
              <a:endParaRPr lang="ru-RU" sz="1600" dirty="0">
                <a:latin typeface="Lora"/>
              </a:endParaRPr>
            </a:p>
          </p:txBody>
        </p:sp>
      </p:grpSp>
      <p:sp>
        <p:nvSpPr>
          <p:cNvPr id="14" name="Shape 188"/>
          <p:cNvSpPr/>
          <p:nvPr/>
        </p:nvSpPr>
        <p:spPr>
          <a:xfrm>
            <a:off x="3630099" y="3733227"/>
            <a:ext cx="2571321" cy="1295851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20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PCA</a:t>
            </a:r>
            <a:r>
              <a:rPr lang="ru-RU" sz="2000" b="1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</a:t>
            </a:r>
            <a:r>
              <a:rPr lang="en" sz="2000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0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  <a:r>
              <a:rPr lang="en" sz="2000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0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LDA</a:t>
            </a:r>
            <a:endParaRPr lang="en" sz="2000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925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315183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преобразование признаков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9" y="1846968"/>
            <a:ext cx="3742944" cy="3182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072" y="1539341"/>
            <a:ext cx="348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Lora"/>
              </a:rPr>
              <a:t>Разреженная</a:t>
            </a:r>
            <a:r>
              <a:rPr lang="ru-RU" sz="1600" dirty="0" smtClean="0">
                <a:latin typeface="Lora"/>
              </a:rPr>
              <a:t> матрица после </a:t>
            </a:r>
            <a:r>
              <a:rPr lang="en-US" sz="1600" dirty="0" err="1" smtClean="0">
                <a:latin typeface="Lora"/>
              </a:rPr>
              <a:t>Tfidf</a:t>
            </a:r>
            <a:endParaRPr lang="ru-RU" sz="1600" dirty="0" smtClean="0">
              <a:latin typeface="Lora"/>
            </a:endParaRPr>
          </a:p>
          <a:p>
            <a:pPr algn="ctr"/>
            <a:r>
              <a:rPr lang="ru-RU" sz="1600" dirty="0" smtClean="0">
                <a:latin typeface="Lora"/>
              </a:rPr>
              <a:t>(много нулей)</a:t>
            </a:r>
            <a:endParaRPr lang="ru-RU" sz="1600" dirty="0">
              <a:latin typeface="Lora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3698851" y="3070201"/>
            <a:ext cx="2371941" cy="735645"/>
          </a:xfrm>
          <a:prstGeom prst="rightArrow">
            <a:avLst/>
          </a:prstGeom>
          <a:solidFill>
            <a:srgbClr val="FFCD00"/>
          </a:solidFill>
          <a:ln>
            <a:solidFill>
              <a:srgbClr val="FFC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Lora"/>
              </a:rPr>
              <a:t>Преобразование</a:t>
            </a:r>
            <a:endParaRPr lang="ru-RU" sz="1600" b="1" dirty="0">
              <a:latin typeface="Lora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138947" y="1654675"/>
            <a:ext cx="2468193" cy="2703416"/>
            <a:chOff x="5452024" y="1615669"/>
            <a:chExt cx="2468193" cy="2703416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8683" y="2556960"/>
              <a:ext cx="2095500" cy="17621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52024" y="1615669"/>
              <a:ext cx="24681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 smtClean="0">
                  <a:latin typeface="Lora"/>
                </a:rPr>
                <a:t>Плотная</a:t>
              </a:r>
              <a:r>
                <a:rPr lang="ru-RU" sz="1600" dirty="0" smtClean="0">
                  <a:latin typeface="Lora"/>
                </a:rPr>
                <a:t> матрица</a:t>
              </a:r>
            </a:p>
            <a:p>
              <a:r>
                <a:rPr lang="ru-RU" sz="1600" dirty="0" smtClean="0">
                  <a:latin typeface="Lora"/>
                </a:rPr>
                <a:t>(сильно меньше нулей)</a:t>
              </a:r>
              <a:endParaRPr lang="ru-RU" sz="1600" dirty="0">
                <a:latin typeface="Lora"/>
              </a:endParaRPr>
            </a:p>
          </p:txBody>
        </p:sp>
      </p:grpSp>
      <p:sp>
        <p:nvSpPr>
          <p:cNvPr id="14" name="Shape 188"/>
          <p:cNvSpPr/>
          <p:nvPr/>
        </p:nvSpPr>
        <p:spPr>
          <a:xfrm>
            <a:off x="3630099" y="3733227"/>
            <a:ext cx="2571321" cy="1295851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sz="1800" b="1" dirty="0" smtClean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PCA</a:t>
            </a:r>
            <a:r>
              <a:rPr lang="en" sz="1800" dirty="0" smtClean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ru-RU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–</a:t>
            </a:r>
            <a:r>
              <a:rPr lang="ru-RU" sz="1800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плохо</a:t>
            </a: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1800" b="1" dirty="0" smtClean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  <a:r>
              <a:rPr lang="ru-RU" sz="1800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ru-RU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–</a:t>
            </a:r>
            <a:r>
              <a:rPr lang="ru-RU" sz="1800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хорошо</a:t>
            </a: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1800" b="1" dirty="0" smtClean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LDA</a:t>
            </a: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ru-RU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– так и не дождались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4243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используем </a:t>
            </a:r>
            <a:r>
              <a:rPr lang="en-US" dirty="0" smtClean="0"/>
              <a:t>SVD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3000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7000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189"/>
          <p:cNvSpPr/>
          <p:nvPr/>
        </p:nvSpPr>
        <p:spPr>
          <a:xfrm>
            <a:off x="364892" y="2345498"/>
            <a:ext cx="1747415" cy="729744"/>
          </a:xfrm>
          <a:prstGeom prst="ellipse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Hashing Vectorizer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521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используем </a:t>
            </a:r>
            <a:r>
              <a:rPr lang="en-US" dirty="0" smtClean="0"/>
              <a:t>SVD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3000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7000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sp>
        <p:nvSpPr>
          <p:cNvPr id="29" name="Shape 189"/>
          <p:cNvSpPr/>
          <p:nvPr/>
        </p:nvSpPr>
        <p:spPr>
          <a:xfrm>
            <a:off x="2576350" y="2086921"/>
            <a:ext cx="1088663" cy="849839"/>
          </a:xfrm>
          <a:prstGeom prst="ellipse">
            <a:avLst/>
          </a:prstGeom>
          <a:solidFill>
            <a:srgbClr val="F6921D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700 feat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Shape 189"/>
          <p:cNvSpPr/>
          <p:nvPr/>
        </p:nvSpPr>
        <p:spPr>
          <a:xfrm>
            <a:off x="6673344" y="2120239"/>
            <a:ext cx="1088663" cy="849839"/>
          </a:xfrm>
          <a:prstGeom prst="ellipse">
            <a:avLst/>
          </a:prstGeom>
          <a:solidFill>
            <a:srgbClr val="F6921D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700 feat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0442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используем </a:t>
            </a:r>
            <a:r>
              <a:rPr lang="en-US" dirty="0" smtClean="0"/>
              <a:t>SVD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3000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7000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sp>
        <p:nvSpPr>
          <p:cNvPr id="29" name="Shape 189"/>
          <p:cNvSpPr/>
          <p:nvPr/>
        </p:nvSpPr>
        <p:spPr>
          <a:xfrm>
            <a:off x="2576350" y="2086921"/>
            <a:ext cx="1088663" cy="849839"/>
          </a:xfrm>
          <a:prstGeom prst="ellipse">
            <a:avLst/>
          </a:prstGeom>
          <a:solidFill>
            <a:srgbClr val="F6921D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700 feat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Shape 189"/>
          <p:cNvSpPr/>
          <p:nvPr/>
        </p:nvSpPr>
        <p:spPr>
          <a:xfrm>
            <a:off x="6673344" y="2120239"/>
            <a:ext cx="1088663" cy="849839"/>
          </a:xfrm>
          <a:prstGeom prst="ellipse">
            <a:avLst/>
          </a:prstGeom>
          <a:solidFill>
            <a:srgbClr val="F6921D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700 feat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6" name="Группа 45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47" name="TextBox 46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0.468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50" name="TextBox 49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0.674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51" name="Рисунок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820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используем </a:t>
            </a:r>
            <a:r>
              <a:rPr lang="en-US" dirty="0" smtClean="0"/>
              <a:t>SVD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3000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7000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sp>
        <p:nvSpPr>
          <p:cNvPr id="29" name="Shape 189"/>
          <p:cNvSpPr/>
          <p:nvPr/>
        </p:nvSpPr>
        <p:spPr>
          <a:xfrm>
            <a:off x="2576350" y="2086921"/>
            <a:ext cx="1088663" cy="849839"/>
          </a:xfrm>
          <a:prstGeom prst="ellipse">
            <a:avLst/>
          </a:prstGeom>
          <a:solidFill>
            <a:srgbClr val="F6921D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700 feat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Shape 189"/>
          <p:cNvSpPr/>
          <p:nvPr/>
        </p:nvSpPr>
        <p:spPr>
          <a:xfrm>
            <a:off x="6673344" y="2120239"/>
            <a:ext cx="1088663" cy="849839"/>
          </a:xfrm>
          <a:prstGeom prst="ellipse">
            <a:avLst/>
          </a:prstGeom>
          <a:solidFill>
            <a:srgbClr val="F6921D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700 feat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0.468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43" name="Группа 42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44" name="TextBox 43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0.674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2798202" y="4243612"/>
            <a:ext cx="39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dirty="0" smtClean="0">
                <a:solidFill>
                  <a:schemeClr val="tx1"/>
                </a:solidFill>
                <a:latin typeface="Lora"/>
              </a:rPr>
              <a:t>11.59312</a:t>
            </a:r>
            <a:endParaRPr lang="en-US" sz="1600" dirty="0" smtClean="0">
              <a:solidFill>
                <a:schemeClr val="tx1"/>
              </a:solidFill>
              <a:latin typeface="Lora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score: </a:t>
            </a:r>
            <a:r>
              <a:rPr lang="ru-RU" sz="1600" dirty="0" smtClean="0">
                <a:solidFill>
                  <a:schemeClr val="tx1"/>
                </a:solidFill>
                <a:latin typeface="Lora"/>
              </a:rPr>
              <a:t>11.8</a:t>
            </a:r>
            <a:r>
              <a:rPr lang="en-US" sz="1600" dirty="0" smtClean="0">
                <a:solidFill>
                  <a:schemeClr val="tx1"/>
                </a:solidFill>
                <a:latin typeface="Lora"/>
              </a:rPr>
              <a:t>1370</a:t>
            </a:r>
            <a:endParaRPr lang="ru-RU" sz="1800" dirty="0">
              <a:solidFill>
                <a:schemeClr val="tx1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9850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Новая идея: используем </a:t>
            </a:r>
            <a:r>
              <a:rPr lang="en-US" dirty="0" smtClean="0"/>
              <a:t>SVD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67737" y="1500794"/>
            <a:ext cx="2992992" cy="2776269"/>
            <a:chOff x="5206002" y="1586258"/>
            <a:chExt cx="3119901" cy="3088202"/>
          </a:xfrm>
        </p:grpSpPr>
        <p:sp>
          <p:nvSpPr>
            <p:cNvPr id="28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3000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feat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Shape 189"/>
            <p:cNvSpPr/>
            <p:nvPr/>
          </p:nvSpPr>
          <p:spPr>
            <a:xfrm>
              <a:off x="6614688" y="3155869"/>
              <a:ext cx="1688769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4838994" y="1500793"/>
            <a:ext cx="2992992" cy="2776269"/>
            <a:chOff x="5206002" y="1586258"/>
            <a:chExt cx="3119901" cy="3088202"/>
          </a:xfrm>
        </p:grpSpPr>
        <p:sp>
          <p:nvSpPr>
            <p:cNvPr id="27" name="Shape 188"/>
            <p:cNvSpPr/>
            <p:nvPr/>
          </p:nvSpPr>
          <p:spPr>
            <a:xfrm>
              <a:off x="5206002" y="1586258"/>
              <a:ext cx="3119901" cy="3088202"/>
            </a:xfrm>
            <a:prstGeom prst="ellipse">
              <a:avLst/>
            </a:prstGeom>
            <a:solidFill>
              <a:srgbClr val="FFCD00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Titles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Shape 189"/>
            <p:cNvSpPr/>
            <p:nvPr/>
          </p:nvSpPr>
          <p:spPr>
            <a:xfrm>
              <a:off x="5273750" y="2513102"/>
              <a:ext cx="1855221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Tfidf</a:t>
              </a:r>
              <a:endParaRPr lang="en-US" sz="1800" dirty="0" smtClean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solidFill>
                    <a:schemeClr val="tx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7000</a:t>
              </a:r>
              <a:r>
                <a:rPr lang="en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feat</a:t>
              </a:r>
              <a:endParaRPr lang="en" sz="18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Shape 189"/>
            <p:cNvSpPr/>
            <p:nvPr/>
          </p:nvSpPr>
          <p:spPr>
            <a:xfrm>
              <a:off x="6518698" y="3155869"/>
              <a:ext cx="1784761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0%</a:t>
              </a:r>
              <a:r>
                <a:rPr lang="ru-RU" sz="18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lang="en-US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title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Shape 189"/>
            <p:cNvSpPr/>
            <p:nvPr/>
          </p:nvSpPr>
          <p:spPr>
            <a:xfrm>
              <a:off x="5765027" y="3685739"/>
              <a:ext cx="1990246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08" y="2673890"/>
            <a:ext cx="426706" cy="426706"/>
          </a:xfrm>
          <a:prstGeom prst="rect">
            <a:avLst/>
          </a:prstGeom>
        </p:spPr>
      </p:pic>
      <p:sp>
        <p:nvSpPr>
          <p:cNvPr id="29" name="Shape 189"/>
          <p:cNvSpPr/>
          <p:nvPr/>
        </p:nvSpPr>
        <p:spPr>
          <a:xfrm>
            <a:off x="2576350" y="2086921"/>
            <a:ext cx="1088663" cy="849839"/>
          </a:xfrm>
          <a:prstGeom prst="ellipse">
            <a:avLst/>
          </a:prstGeom>
          <a:solidFill>
            <a:srgbClr val="F6921D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700 feat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Shape 189"/>
          <p:cNvSpPr/>
          <p:nvPr/>
        </p:nvSpPr>
        <p:spPr>
          <a:xfrm>
            <a:off x="6673344" y="2120239"/>
            <a:ext cx="1088663" cy="849839"/>
          </a:xfrm>
          <a:prstGeom prst="ellipse">
            <a:avLst/>
          </a:prstGeom>
          <a:solidFill>
            <a:srgbClr val="F6921D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700 feat</a:t>
            </a:r>
            <a:endParaRPr lang="en" sz="1800" b="1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4140683" y="1582659"/>
            <a:ext cx="1075625" cy="461665"/>
            <a:chOff x="4216310" y="1582659"/>
            <a:chExt cx="1075625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4216310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0.468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840" y="1726582"/>
              <a:ext cx="164095" cy="164095"/>
            </a:xfrm>
            <a:prstGeom prst="rect">
              <a:avLst/>
            </a:prstGeom>
          </p:spPr>
        </p:pic>
      </p:grpSp>
      <p:grpSp>
        <p:nvGrpSpPr>
          <p:cNvPr id="43" name="Группа 42"/>
          <p:cNvGrpSpPr/>
          <p:nvPr/>
        </p:nvGrpSpPr>
        <p:grpSpPr>
          <a:xfrm>
            <a:off x="39948" y="1582659"/>
            <a:ext cx="1075625" cy="461665"/>
            <a:chOff x="14747" y="1582659"/>
            <a:chExt cx="1075625" cy="461665"/>
          </a:xfrm>
        </p:grpSpPr>
        <p:sp>
          <p:nvSpPr>
            <p:cNvPr id="44" name="TextBox 43"/>
            <p:cNvSpPr txBox="1"/>
            <p:nvPr/>
          </p:nvSpPr>
          <p:spPr>
            <a:xfrm>
              <a:off x="14747" y="1582659"/>
              <a:ext cx="99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Quattrocento Sans"/>
                </a:rPr>
                <a:t>0.674 </a:t>
              </a:r>
              <a:endParaRPr lang="ru-RU" sz="2400" b="1" dirty="0">
                <a:latin typeface="Quattrocento Sans"/>
              </a:endParaRPr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77" y="1726581"/>
              <a:ext cx="164095" cy="164095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2798202" y="4243612"/>
            <a:ext cx="3994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Public  score: </a:t>
            </a:r>
            <a:r>
              <a:rPr lang="en-US" sz="1600" b="1" dirty="0" smtClean="0">
                <a:solidFill>
                  <a:srgbClr val="00B050"/>
                </a:solidFill>
                <a:latin typeface="Lora"/>
              </a:rPr>
              <a:t>11.59312</a:t>
            </a:r>
            <a:r>
              <a:rPr lang="ru-RU" sz="1600" dirty="0" smtClean="0">
                <a:latin typeface="Lora"/>
              </a:rPr>
              <a:t> (11.6</a:t>
            </a:r>
            <a:r>
              <a:rPr lang="en-US" sz="1600" dirty="0" smtClean="0">
                <a:latin typeface="Lora"/>
              </a:rPr>
              <a:t>1188</a:t>
            </a:r>
            <a:r>
              <a:rPr lang="ru-RU" sz="1600" dirty="0" smtClean="0">
                <a:latin typeface="Lora"/>
              </a:rPr>
              <a:t>)</a:t>
            </a:r>
            <a:endParaRPr lang="en-US" sz="1600" dirty="0" smtClean="0">
              <a:latin typeface="Lora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Lora"/>
              </a:rPr>
              <a:t>Private score: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</a:t>
            </a:r>
            <a:r>
              <a:rPr lang="en-US" sz="1600" b="1" dirty="0" smtClean="0">
                <a:solidFill>
                  <a:srgbClr val="00B050"/>
                </a:solidFill>
                <a:latin typeface="Lora"/>
              </a:rPr>
              <a:t>1370</a:t>
            </a:r>
            <a:r>
              <a:rPr lang="ru-RU" sz="1600" dirty="0" smtClean="0">
                <a:latin typeface="Lora"/>
              </a:rPr>
              <a:t> (11.8</a:t>
            </a:r>
            <a:r>
              <a:rPr lang="en-US" sz="1600" dirty="0" smtClean="0">
                <a:latin typeface="Lora"/>
              </a:rPr>
              <a:t>3646</a:t>
            </a:r>
            <a:r>
              <a:rPr lang="ru-RU" sz="1600" dirty="0" smtClean="0">
                <a:latin typeface="Lora"/>
              </a:rPr>
              <a:t>)</a:t>
            </a:r>
            <a:endParaRPr lang="ru-RU" sz="1800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7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4800" dirty="0" smtClean="0">
                <a:highlight>
                  <a:srgbClr val="FFCD00"/>
                </a:highlight>
              </a:rPr>
              <a:t>За кадром</a:t>
            </a:r>
            <a:endParaRPr lang="en" sz="4800" dirty="0">
              <a:highlight>
                <a:srgbClr val="FFCD00"/>
              </a:highlight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1883803" y="3792554"/>
            <a:ext cx="5308771" cy="784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1800" dirty="0" smtClean="0"/>
              <a:t>То что мы не успели сделать или не стали</a:t>
            </a:r>
            <a:endParaRPr lang="en" sz="1800" dirty="0"/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5" name="Shape 125"/>
          <p:cNvSpPr/>
          <p:nvPr/>
        </p:nvSpPr>
        <p:spPr>
          <a:xfrm>
            <a:off x="3470324" y="566978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792"/>
          <p:cNvGrpSpPr/>
          <p:nvPr/>
        </p:nvGrpSpPr>
        <p:grpSpPr>
          <a:xfrm>
            <a:off x="4184720" y="1154401"/>
            <a:ext cx="774706" cy="1028652"/>
            <a:chOff x="6689325" y="2984125"/>
            <a:chExt cx="315425" cy="443300"/>
          </a:xfrm>
        </p:grpSpPr>
        <p:sp>
          <p:nvSpPr>
            <p:cNvPr id="19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66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За кадром: то что мы не сделали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318" y="1709531"/>
            <a:ext cx="894521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1" dirty="0" err="1" smtClean="0">
                <a:latin typeface="Lora"/>
              </a:rPr>
              <a:t>Препроцессинг</a:t>
            </a:r>
            <a:r>
              <a:rPr lang="ru-RU" sz="1800" b="1" dirty="0">
                <a:latin typeface="Lora"/>
              </a:rPr>
              <a:t> </a:t>
            </a:r>
            <a:r>
              <a:rPr lang="ru-RU" sz="1800" b="1" dirty="0" smtClean="0">
                <a:latin typeface="Lora"/>
              </a:rPr>
              <a:t>– </a:t>
            </a:r>
            <a:r>
              <a:rPr lang="ru-RU" sz="1800" dirty="0" smtClean="0">
                <a:latin typeface="Lora"/>
              </a:rPr>
              <a:t>на 16 к </a:t>
            </a:r>
            <a:r>
              <a:rPr lang="ru-RU" sz="1800" dirty="0" err="1" smtClean="0">
                <a:latin typeface="Lora"/>
              </a:rPr>
              <a:t>фич</a:t>
            </a:r>
            <a:r>
              <a:rPr lang="ru-RU" sz="1800" dirty="0" smtClean="0">
                <a:latin typeface="Lora"/>
              </a:rPr>
              <a:t> сильно хуже, на все данные не было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903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За кадром: то что мы не сделали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318" y="1709531"/>
            <a:ext cx="8945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1" dirty="0" err="1" smtClean="0">
                <a:latin typeface="Lora"/>
              </a:rPr>
              <a:t>Препроцессинг</a:t>
            </a:r>
            <a:r>
              <a:rPr lang="ru-RU" sz="1800" b="1" dirty="0">
                <a:latin typeface="Lora"/>
              </a:rPr>
              <a:t> </a:t>
            </a:r>
            <a:r>
              <a:rPr lang="ru-RU" sz="1800" b="1" dirty="0" smtClean="0">
                <a:latin typeface="Lora"/>
              </a:rPr>
              <a:t>– </a:t>
            </a:r>
            <a:r>
              <a:rPr lang="ru-RU" sz="1800" dirty="0" smtClean="0">
                <a:latin typeface="Lora"/>
              </a:rPr>
              <a:t>на 16 к </a:t>
            </a:r>
            <a:r>
              <a:rPr lang="ru-RU" sz="1800" dirty="0" err="1" smtClean="0">
                <a:latin typeface="Lora"/>
              </a:rPr>
              <a:t>фич</a:t>
            </a:r>
            <a:r>
              <a:rPr lang="ru-RU" sz="1800" dirty="0" smtClean="0">
                <a:latin typeface="Lora"/>
              </a:rPr>
              <a:t> сильно хуже, на все данные не было времени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Lora"/>
              </a:rPr>
              <a:t>SVM –</a:t>
            </a:r>
            <a:r>
              <a:rPr lang="ru-RU" sz="1800" b="1" dirty="0" smtClean="0">
                <a:latin typeface="Lora"/>
              </a:rPr>
              <a:t> </a:t>
            </a:r>
            <a:r>
              <a:rPr lang="ru-RU" sz="1800" dirty="0" smtClean="0">
                <a:latin typeface="Lora"/>
              </a:rPr>
              <a:t>совсем немного хуже </a:t>
            </a:r>
            <a:r>
              <a:rPr lang="en-US" sz="1800" dirty="0" smtClean="0">
                <a:latin typeface="Lora"/>
              </a:rPr>
              <a:t>LR</a:t>
            </a:r>
            <a:r>
              <a:rPr lang="ru-RU" sz="1800" dirty="0" smtClean="0">
                <a:latin typeface="Lora"/>
              </a:rPr>
              <a:t>: </a:t>
            </a:r>
            <a:r>
              <a:rPr lang="ru-RU" sz="1600" b="1" dirty="0" smtClean="0">
                <a:solidFill>
                  <a:srgbClr val="FF0000"/>
                </a:solidFill>
                <a:latin typeface="Lora"/>
              </a:rPr>
              <a:t>11.81497</a:t>
            </a:r>
            <a:r>
              <a:rPr lang="ru-RU" sz="1600" dirty="0" smtClean="0">
                <a:latin typeface="Lora"/>
              </a:rPr>
              <a:t> против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11.81370</a:t>
            </a:r>
          </a:p>
        </p:txBody>
      </p:sp>
    </p:spTree>
    <p:extLst>
      <p:ext uri="{BB962C8B-B14F-4D97-AF65-F5344CB8AC3E}">
        <p14:creationId xmlns:p14="http://schemas.microsoft.com/office/powerpoint/2010/main" val="4763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За кадром: то что мы не сделали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318" y="1709531"/>
            <a:ext cx="8945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1" dirty="0" err="1" smtClean="0">
                <a:latin typeface="Lora"/>
              </a:rPr>
              <a:t>Препроцессинг</a:t>
            </a:r>
            <a:r>
              <a:rPr lang="ru-RU" sz="1800" b="1" dirty="0">
                <a:latin typeface="Lora"/>
              </a:rPr>
              <a:t> </a:t>
            </a:r>
            <a:r>
              <a:rPr lang="ru-RU" sz="1800" b="1" dirty="0" smtClean="0">
                <a:latin typeface="Lora"/>
              </a:rPr>
              <a:t>– </a:t>
            </a:r>
            <a:r>
              <a:rPr lang="ru-RU" sz="1800" dirty="0" smtClean="0">
                <a:latin typeface="Lora"/>
              </a:rPr>
              <a:t>на 16 к </a:t>
            </a:r>
            <a:r>
              <a:rPr lang="ru-RU" sz="1800" dirty="0" err="1" smtClean="0">
                <a:latin typeface="Lora"/>
              </a:rPr>
              <a:t>фич</a:t>
            </a:r>
            <a:r>
              <a:rPr lang="ru-RU" sz="1800" dirty="0" smtClean="0">
                <a:latin typeface="Lora"/>
              </a:rPr>
              <a:t> сильно хуже, на все данные не было времени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Lora"/>
              </a:rPr>
              <a:t>SVM –</a:t>
            </a:r>
            <a:r>
              <a:rPr lang="ru-RU" sz="1800" b="1" dirty="0" smtClean="0">
                <a:latin typeface="Lora"/>
              </a:rPr>
              <a:t> </a:t>
            </a:r>
            <a:r>
              <a:rPr lang="ru-RU" sz="1800" dirty="0" smtClean="0">
                <a:latin typeface="Lora"/>
              </a:rPr>
              <a:t>совсем немного хуже </a:t>
            </a:r>
            <a:r>
              <a:rPr lang="en-US" sz="1800" dirty="0" smtClean="0">
                <a:latin typeface="Lora"/>
              </a:rPr>
              <a:t>LR</a:t>
            </a:r>
            <a:r>
              <a:rPr lang="ru-RU" sz="1800" dirty="0" smtClean="0">
                <a:latin typeface="Lora"/>
              </a:rPr>
              <a:t>: </a:t>
            </a:r>
            <a:r>
              <a:rPr lang="ru-RU" sz="1600" b="1" dirty="0" smtClean="0">
                <a:solidFill>
                  <a:srgbClr val="FF0000"/>
                </a:solidFill>
                <a:latin typeface="Lora"/>
              </a:rPr>
              <a:t>11.81497</a:t>
            </a:r>
            <a:r>
              <a:rPr lang="ru-RU" sz="1600" dirty="0" smtClean="0">
                <a:latin typeface="Lora"/>
              </a:rPr>
              <a:t> против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11.81370</a:t>
            </a:r>
            <a:endParaRPr lang="en-US" sz="1600" b="1" dirty="0">
              <a:solidFill>
                <a:schemeClr val="tx1"/>
              </a:solidFill>
              <a:latin typeface="Lor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Lora"/>
              </a:rPr>
              <a:t>XGB </a:t>
            </a:r>
            <a:r>
              <a:rPr lang="en-US" sz="1800" b="1" dirty="0" smtClean="0">
                <a:latin typeface="Lora"/>
              </a:rPr>
              <a:t>–</a:t>
            </a:r>
            <a:r>
              <a:rPr lang="ru-RU" sz="1800" b="1" dirty="0" smtClean="0">
                <a:latin typeface="Lora"/>
              </a:rPr>
              <a:t> </a:t>
            </a:r>
            <a:r>
              <a:rPr lang="ru-RU" sz="1800" dirty="0" smtClean="0">
                <a:latin typeface="Lora"/>
              </a:rPr>
              <a:t>на </a:t>
            </a:r>
            <a:r>
              <a:rPr lang="en-US" sz="1800" dirty="0" smtClean="0">
                <a:latin typeface="Lora"/>
              </a:rPr>
              <a:t>Public LB </a:t>
            </a:r>
            <a:r>
              <a:rPr lang="ru-RU" sz="1800" dirty="0" smtClean="0">
                <a:latin typeface="Lora"/>
              </a:rPr>
              <a:t>даже меньше 12 не сделали</a:t>
            </a:r>
            <a:endParaRPr lang="ru-RU" sz="1800" b="1" dirty="0">
              <a:solidFill>
                <a:schemeClr val="tx1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0430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За кадром: то что мы не сделали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318" y="1709531"/>
            <a:ext cx="8945218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1" dirty="0" err="1" smtClean="0">
                <a:latin typeface="Lora"/>
              </a:rPr>
              <a:t>Препроцессинг</a:t>
            </a:r>
            <a:r>
              <a:rPr lang="ru-RU" sz="1800" b="1" dirty="0">
                <a:latin typeface="Lora"/>
              </a:rPr>
              <a:t> </a:t>
            </a:r>
            <a:r>
              <a:rPr lang="ru-RU" sz="1800" b="1" dirty="0" smtClean="0">
                <a:latin typeface="Lora"/>
              </a:rPr>
              <a:t>– </a:t>
            </a:r>
            <a:r>
              <a:rPr lang="ru-RU" sz="1800" dirty="0" smtClean="0">
                <a:latin typeface="Lora"/>
              </a:rPr>
              <a:t>на 16 к </a:t>
            </a:r>
            <a:r>
              <a:rPr lang="ru-RU" sz="1800" dirty="0" err="1" smtClean="0">
                <a:latin typeface="Lora"/>
              </a:rPr>
              <a:t>фич</a:t>
            </a:r>
            <a:r>
              <a:rPr lang="ru-RU" sz="1800" dirty="0" smtClean="0">
                <a:latin typeface="Lora"/>
              </a:rPr>
              <a:t> сильно хуже, на все данные не было времени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Lora"/>
              </a:rPr>
              <a:t>SVM –</a:t>
            </a:r>
            <a:r>
              <a:rPr lang="ru-RU" sz="1800" b="1" dirty="0" smtClean="0">
                <a:latin typeface="Lora"/>
              </a:rPr>
              <a:t> </a:t>
            </a:r>
            <a:r>
              <a:rPr lang="ru-RU" sz="1800" dirty="0" smtClean="0">
                <a:latin typeface="Lora"/>
              </a:rPr>
              <a:t>совсем немного хуже </a:t>
            </a:r>
            <a:r>
              <a:rPr lang="en-US" sz="1800" dirty="0" smtClean="0">
                <a:latin typeface="Lora"/>
              </a:rPr>
              <a:t>LR</a:t>
            </a:r>
            <a:r>
              <a:rPr lang="ru-RU" sz="1800" dirty="0" smtClean="0">
                <a:latin typeface="Lora"/>
              </a:rPr>
              <a:t>: </a:t>
            </a:r>
            <a:r>
              <a:rPr lang="ru-RU" sz="1600" b="1" dirty="0" smtClean="0">
                <a:solidFill>
                  <a:srgbClr val="FF0000"/>
                </a:solidFill>
                <a:latin typeface="Lora"/>
              </a:rPr>
              <a:t>11.81497</a:t>
            </a:r>
            <a:r>
              <a:rPr lang="ru-RU" sz="1600" dirty="0" smtClean="0">
                <a:latin typeface="Lora"/>
              </a:rPr>
              <a:t> против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11.81370</a:t>
            </a:r>
            <a:endParaRPr lang="en-US" sz="1600" b="1" dirty="0">
              <a:solidFill>
                <a:schemeClr val="tx1"/>
              </a:solidFill>
              <a:latin typeface="Lor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Lora"/>
              </a:rPr>
              <a:t>XGB </a:t>
            </a:r>
            <a:r>
              <a:rPr lang="en-US" sz="1800" b="1" dirty="0" smtClean="0">
                <a:latin typeface="Lora"/>
              </a:rPr>
              <a:t>–</a:t>
            </a:r>
            <a:r>
              <a:rPr lang="ru-RU" sz="1800" b="1" dirty="0" smtClean="0">
                <a:latin typeface="Lora"/>
              </a:rPr>
              <a:t> </a:t>
            </a:r>
            <a:r>
              <a:rPr lang="ru-RU" sz="1800" dirty="0" smtClean="0">
                <a:latin typeface="Lora"/>
              </a:rPr>
              <a:t>на </a:t>
            </a:r>
            <a:r>
              <a:rPr lang="en-US" sz="1800" dirty="0" smtClean="0">
                <a:latin typeface="Lora"/>
              </a:rPr>
              <a:t>Public LB </a:t>
            </a:r>
            <a:r>
              <a:rPr lang="ru-RU" sz="1800" dirty="0" smtClean="0">
                <a:latin typeface="Lora"/>
              </a:rPr>
              <a:t>даже меньше 12 не сделали</a:t>
            </a:r>
            <a:endParaRPr lang="ru-RU" sz="1800" b="1" dirty="0">
              <a:solidFill>
                <a:schemeClr val="tx1"/>
              </a:solidFill>
              <a:latin typeface="Lor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Lora"/>
              </a:rPr>
              <a:t>Blending – </a:t>
            </a:r>
            <a:r>
              <a:rPr lang="ru-RU" sz="1800" dirty="0" smtClean="0">
                <a:solidFill>
                  <a:schemeClr val="tx1"/>
                </a:solidFill>
                <a:latin typeface="Lora"/>
              </a:rPr>
              <a:t>не зашло, наверное что-то сделали не так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sz="1800" dirty="0" smtClean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391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5212055" cy="4355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За кадром: то что мы не сделали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1318" y="1709531"/>
            <a:ext cx="8945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1" dirty="0" err="1" smtClean="0">
                <a:latin typeface="Lora"/>
              </a:rPr>
              <a:t>Препроцессинг</a:t>
            </a:r>
            <a:r>
              <a:rPr lang="ru-RU" sz="1800" b="1" dirty="0">
                <a:latin typeface="Lora"/>
              </a:rPr>
              <a:t> </a:t>
            </a:r>
            <a:r>
              <a:rPr lang="ru-RU" sz="1800" b="1" dirty="0" smtClean="0">
                <a:latin typeface="Lora"/>
              </a:rPr>
              <a:t>– </a:t>
            </a:r>
            <a:r>
              <a:rPr lang="ru-RU" sz="1800" dirty="0" smtClean="0">
                <a:latin typeface="Lora"/>
              </a:rPr>
              <a:t>на 16 к </a:t>
            </a:r>
            <a:r>
              <a:rPr lang="ru-RU" sz="1800" dirty="0" err="1" smtClean="0">
                <a:latin typeface="Lora"/>
              </a:rPr>
              <a:t>фич</a:t>
            </a:r>
            <a:r>
              <a:rPr lang="ru-RU" sz="1800" dirty="0" smtClean="0">
                <a:latin typeface="Lora"/>
              </a:rPr>
              <a:t> сильно хуже, на все данные не было времени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Lora"/>
              </a:rPr>
              <a:t>SVM –</a:t>
            </a:r>
            <a:r>
              <a:rPr lang="ru-RU" sz="1800" b="1" dirty="0" smtClean="0">
                <a:latin typeface="Lora"/>
              </a:rPr>
              <a:t> </a:t>
            </a:r>
            <a:r>
              <a:rPr lang="ru-RU" sz="1800" dirty="0" smtClean="0">
                <a:latin typeface="Lora"/>
              </a:rPr>
              <a:t>совсем немного хуже </a:t>
            </a:r>
            <a:r>
              <a:rPr lang="en-US" sz="1800" dirty="0" smtClean="0">
                <a:latin typeface="Lora"/>
              </a:rPr>
              <a:t>LR</a:t>
            </a:r>
            <a:r>
              <a:rPr lang="ru-RU" sz="1800" dirty="0" smtClean="0">
                <a:latin typeface="Lora"/>
              </a:rPr>
              <a:t>: </a:t>
            </a:r>
            <a:r>
              <a:rPr lang="ru-RU" sz="1600" b="1" dirty="0" smtClean="0">
                <a:solidFill>
                  <a:srgbClr val="FF0000"/>
                </a:solidFill>
                <a:latin typeface="Lora"/>
              </a:rPr>
              <a:t>11.81497</a:t>
            </a:r>
            <a:r>
              <a:rPr lang="ru-RU" sz="1600" dirty="0" smtClean="0">
                <a:latin typeface="Lora"/>
              </a:rPr>
              <a:t> против </a:t>
            </a:r>
            <a:r>
              <a:rPr lang="ru-RU" sz="1600" b="1" dirty="0" smtClean="0">
                <a:solidFill>
                  <a:srgbClr val="00B050"/>
                </a:solidFill>
                <a:latin typeface="Lora"/>
              </a:rPr>
              <a:t>11.81370</a:t>
            </a:r>
            <a:endParaRPr lang="en-US" sz="1600" b="1" dirty="0">
              <a:solidFill>
                <a:schemeClr val="tx1"/>
              </a:solidFill>
              <a:latin typeface="Lor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Lora"/>
              </a:rPr>
              <a:t>XGB </a:t>
            </a:r>
            <a:r>
              <a:rPr lang="en-US" sz="1800" b="1" dirty="0" smtClean="0">
                <a:latin typeface="Lora"/>
              </a:rPr>
              <a:t>–</a:t>
            </a:r>
            <a:r>
              <a:rPr lang="ru-RU" sz="1800" b="1" dirty="0" smtClean="0">
                <a:latin typeface="Lora"/>
              </a:rPr>
              <a:t> </a:t>
            </a:r>
            <a:r>
              <a:rPr lang="ru-RU" sz="1800" dirty="0" smtClean="0">
                <a:latin typeface="Lora"/>
              </a:rPr>
              <a:t>на </a:t>
            </a:r>
            <a:r>
              <a:rPr lang="en-US" sz="1800" dirty="0" smtClean="0">
                <a:latin typeface="Lora"/>
              </a:rPr>
              <a:t>Public LB </a:t>
            </a:r>
            <a:r>
              <a:rPr lang="ru-RU" sz="1800" dirty="0" smtClean="0">
                <a:latin typeface="Lora"/>
              </a:rPr>
              <a:t>даже меньше 12 не сделали</a:t>
            </a:r>
            <a:endParaRPr lang="ru-RU" sz="1800" b="1" dirty="0">
              <a:solidFill>
                <a:schemeClr val="tx1"/>
              </a:solidFill>
              <a:latin typeface="Lor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1"/>
                </a:solidFill>
                <a:latin typeface="Lora"/>
              </a:rPr>
              <a:t>Blending – </a:t>
            </a:r>
            <a:r>
              <a:rPr lang="ru-RU" sz="1800" dirty="0" smtClean="0">
                <a:solidFill>
                  <a:schemeClr val="tx1"/>
                </a:solidFill>
                <a:latin typeface="Lora"/>
              </a:rPr>
              <a:t>не зашло, наверное что-то сделали не так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1800" b="1" dirty="0" smtClean="0">
                <a:solidFill>
                  <a:schemeClr val="tx1"/>
                </a:solidFill>
                <a:latin typeface="Lora"/>
              </a:rPr>
              <a:t>Другие простые алгоритмы – </a:t>
            </a:r>
            <a:r>
              <a:rPr lang="ru-RU" sz="1800" dirty="0" smtClean="0">
                <a:solidFill>
                  <a:schemeClr val="tx1"/>
                </a:solidFill>
                <a:latin typeface="Lora"/>
              </a:rPr>
              <a:t>тоже ничего хорошего не вышло</a:t>
            </a:r>
            <a:endParaRPr lang="ru-RU" sz="1800" b="1" dirty="0" smtClean="0">
              <a:solidFill>
                <a:schemeClr val="tx1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4050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189"/>
          <p:cNvSpPr/>
          <p:nvPr/>
        </p:nvSpPr>
        <p:spPr>
          <a:xfrm>
            <a:off x="364892" y="2345498"/>
            <a:ext cx="1747415" cy="729744"/>
          </a:xfrm>
          <a:prstGeom prst="ellipse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Hashing Vectorizer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Shape 189"/>
          <p:cNvSpPr/>
          <p:nvPr/>
        </p:nvSpPr>
        <p:spPr>
          <a:xfrm>
            <a:off x="1975846" y="2817414"/>
            <a:ext cx="1361020" cy="497081"/>
          </a:xfrm>
          <a:prstGeom prst="ellipse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30% </a:t>
            </a:r>
            <a:r>
              <a:rPr lang="en-US" sz="18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url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822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105494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60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Вопросы</a:t>
            </a:r>
            <a:r>
              <a:rPr lang="ru-RU" sz="60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?</a:t>
            </a:r>
            <a:endParaRPr lang="en" sz="6000" b="1" i="1" dirty="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sz="3200" dirty="0" smtClean="0"/>
              <a:t>Спасибо за внимание</a:t>
            </a:r>
            <a:r>
              <a:rPr lang="en" sz="3200" dirty="0" smtClean="0"/>
              <a:t>!</a:t>
            </a:r>
            <a:endParaRPr lang="en" sz="3200" dirty="0"/>
          </a:p>
        </p:txBody>
      </p:sp>
      <p:cxnSp>
        <p:nvCxnSpPr>
          <p:cNvPr id="379" name="Shape 379"/>
          <p:cNvCxnSpPr/>
          <p:nvPr/>
        </p:nvCxnSpPr>
        <p:spPr>
          <a:xfrm>
            <a:off x="7392899" y="1428750"/>
            <a:ext cx="1751001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189"/>
          <p:cNvSpPr/>
          <p:nvPr/>
        </p:nvSpPr>
        <p:spPr>
          <a:xfrm>
            <a:off x="364892" y="2345498"/>
            <a:ext cx="1747415" cy="729744"/>
          </a:xfrm>
          <a:prstGeom prst="ellipse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Hashing Vectorizer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Shape 189"/>
          <p:cNvSpPr/>
          <p:nvPr/>
        </p:nvSpPr>
        <p:spPr>
          <a:xfrm>
            <a:off x="922507" y="3318679"/>
            <a:ext cx="1926171" cy="830674"/>
          </a:xfrm>
          <a:prstGeom prst="ellipse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Linear Regression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Shape 189"/>
          <p:cNvSpPr/>
          <p:nvPr/>
        </p:nvSpPr>
        <p:spPr>
          <a:xfrm>
            <a:off x="1975846" y="2817414"/>
            <a:ext cx="1361020" cy="497081"/>
          </a:xfrm>
          <a:prstGeom prst="ellipse">
            <a:avLst/>
          </a:prstGeom>
          <a:solidFill>
            <a:srgbClr val="ECECEC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-RU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30% </a:t>
            </a:r>
            <a:r>
              <a:rPr lang="en-US" sz="1800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url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429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309891" y="1399409"/>
            <a:ext cx="3151404" cy="2823123"/>
            <a:chOff x="554322" y="1586258"/>
            <a:chExt cx="3151404" cy="3088202"/>
          </a:xfrm>
        </p:grpSpPr>
        <p:sp>
          <p:nvSpPr>
            <p:cNvPr id="30" name="Shape 190"/>
            <p:cNvSpPr/>
            <p:nvPr/>
          </p:nvSpPr>
          <p:spPr>
            <a:xfrm>
              <a:off x="554322" y="1586258"/>
              <a:ext cx="3151404" cy="3088202"/>
            </a:xfrm>
            <a:prstGeom prst="ellipse">
              <a:avLst/>
            </a:prstGeom>
            <a:solidFill>
              <a:srgbClr val="000000">
                <a:alpha val="7310"/>
              </a:srgb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Baseline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Shape 189"/>
            <p:cNvSpPr/>
            <p:nvPr/>
          </p:nvSpPr>
          <p:spPr>
            <a:xfrm>
              <a:off x="609323" y="2621181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Hashing 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1166938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2220277" y="3137408"/>
              <a:ext cx="136102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30%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2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309891" y="1399409"/>
            <a:ext cx="3151404" cy="2823123"/>
            <a:chOff x="554322" y="1586258"/>
            <a:chExt cx="3151404" cy="3088202"/>
          </a:xfrm>
        </p:grpSpPr>
        <p:sp>
          <p:nvSpPr>
            <p:cNvPr id="30" name="Shape 190"/>
            <p:cNvSpPr/>
            <p:nvPr/>
          </p:nvSpPr>
          <p:spPr>
            <a:xfrm>
              <a:off x="554322" y="1586258"/>
              <a:ext cx="3151404" cy="3088202"/>
            </a:xfrm>
            <a:prstGeom prst="ellipse">
              <a:avLst/>
            </a:prstGeom>
            <a:solidFill>
              <a:srgbClr val="000000">
                <a:alpha val="7310"/>
              </a:srgb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Baseline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Shape 189"/>
            <p:cNvSpPr/>
            <p:nvPr/>
          </p:nvSpPr>
          <p:spPr>
            <a:xfrm>
              <a:off x="609323" y="2621181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Hashing 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1166938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2220277" y="3137408"/>
              <a:ext cx="136102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30%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" name="Стрелка вправо 18"/>
          <p:cNvSpPr/>
          <p:nvPr/>
        </p:nvSpPr>
        <p:spPr>
          <a:xfrm>
            <a:off x="3523088" y="2377818"/>
            <a:ext cx="1621118" cy="936677"/>
          </a:xfrm>
          <a:prstGeom prst="rightArrow">
            <a:avLst/>
          </a:prstGeom>
          <a:solidFill>
            <a:srgbClr val="FFCD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Quattrocento Sans"/>
              </a:rPr>
              <a:t>Improve</a:t>
            </a:r>
            <a:endParaRPr lang="ru-RU" sz="1800" b="1" dirty="0">
              <a:solidFill>
                <a:schemeClr val="tx1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6063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-RU" dirty="0" smtClean="0"/>
              <a:t>Первые шаги</a:t>
            </a:r>
            <a:endParaRPr lang="en" dirty="0"/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309891" y="1399409"/>
            <a:ext cx="3151404" cy="2823123"/>
            <a:chOff x="554322" y="1586258"/>
            <a:chExt cx="3151404" cy="3088202"/>
          </a:xfrm>
        </p:grpSpPr>
        <p:sp>
          <p:nvSpPr>
            <p:cNvPr id="30" name="Shape 190"/>
            <p:cNvSpPr/>
            <p:nvPr/>
          </p:nvSpPr>
          <p:spPr>
            <a:xfrm>
              <a:off x="554322" y="1586258"/>
              <a:ext cx="3151404" cy="3088202"/>
            </a:xfrm>
            <a:prstGeom prst="ellipse">
              <a:avLst/>
            </a:prstGeom>
            <a:solidFill>
              <a:srgbClr val="000000">
                <a:alpha val="7310"/>
              </a:srgb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000" b="1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Baseline</a:t>
              </a:r>
              <a:endParaRPr lang="en" sz="20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Shape 189"/>
            <p:cNvSpPr/>
            <p:nvPr/>
          </p:nvSpPr>
          <p:spPr>
            <a:xfrm>
              <a:off x="609323" y="2621181"/>
              <a:ext cx="1747415" cy="798264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Hashing Vectorizer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Shape 189"/>
            <p:cNvSpPr/>
            <p:nvPr/>
          </p:nvSpPr>
          <p:spPr>
            <a:xfrm>
              <a:off x="1166938" y="3685739"/>
              <a:ext cx="1926171" cy="908671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Linear Regression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Shape 189"/>
            <p:cNvSpPr/>
            <p:nvPr/>
          </p:nvSpPr>
          <p:spPr>
            <a:xfrm>
              <a:off x="2220277" y="3137408"/>
              <a:ext cx="1361020" cy="543755"/>
            </a:xfrm>
            <a:prstGeom prst="ellipse">
              <a:avLst/>
            </a:prstGeom>
            <a:solidFill>
              <a:schemeClr val="bg1">
                <a:alpha val="7310"/>
              </a:schemeClr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ru-RU" sz="1800" dirty="0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30% </a:t>
              </a:r>
              <a:r>
                <a:rPr lang="en-US" sz="1800" dirty="0" err="1" smtClean="0">
                  <a:latin typeface="Quattrocento Sans"/>
                  <a:ea typeface="Quattrocento Sans"/>
                  <a:cs typeface="Quattrocento Sans"/>
                  <a:sym typeface="Quattrocento Sans"/>
                </a:rPr>
                <a:t>url</a:t>
              </a:r>
              <a:endParaRPr lang="en" sz="18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3" name="Shape 189"/>
          <p:cNvSpPr/>
          <p:nvPr/>
        </p:nvSpPr>
        <p:spPr>
          <a:xfrm>
            <a:off x="5292521" y="2250725"/>
            <a:ext cx="1747415" cy="729744"/>
          </a:xfrm>
          <a:prstGeom prst="ellipse">
            <a:avLst/>
          </a:prstGeom>
          <a:solidFill>
            <a:srgbClr val="FFCD00"/>
          </a:solidFill>
          <a:ln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 err="1" smtClean="0">
                <a:latin typeface="Quattrocento Sans"/>
                <a:ea typeface="Quattrocento Sans"/>
                <a:cs typeface="Quattrocento Sans"/>
                <a:sym typeface="Quattrocento Sans"/>
              </a:rPr>
              <a:t>Tfidf</a:t>
            </a:r>
            <a:endParaRPr lang="en-US" sz="1800" b="1" dirty="0" smtClean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Vectorizer</a:t>
            </a:r>
            <a:endParaRPr lang="en"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3523088" y="2377818"/>
            <a:ext cx="1621118" cy="936677"/>
          </a:xfrm>
          <a:prstGeom prst="rightArrow">
            <a:avLst/>
          </a:prstGeom>
          <a:solidFill>
            <a:srgbClr val="FFCD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Quattrocento Sans"/>
              </a:rPr>
              <a:t>Improve</a:t>
            </a:r>
            <a:endParaRPr lang="ru-RU" sz="1800" b="1" dirty="0">
              <a:solidFill>
                <a:schemeClr val="tx1"/>
              </a:solidFill>
              <a:latin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494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1214</Words>
  <Application>Microsoft Office PowerPoint</Application>
  <PresentationFormat>Экран (16:9)</PresentationFormat>
  <Paragraphs>430</Paragraphs>
  <Slides>50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5" baseType="lpstr">
      <vt:lpstr>Arial</vt:lpstr>
      <vt:lpstr>Lora</vt:lpstr>
      <vt:lpstr>Quattrocento Sans</vt:lpstr>
      <vt:lpstr>Times New Roman</vt:lpstr>
      <vt:lpstr>Viola template</vt:lpstr>
      <vt:lpstr>Age Prediction </vt:lpstr>
      <vt:lpstr>Первые шаги</vt:lpstr>
      <vt:lpstr>Первые шаги</vt:lpstr>
      <vt:lpstr>Первые шаги</vt:lpstr>
      <vt:lpstr>Первые шаги</vt:lpstr>
      <vt:lpstr>Первые шаги</vt:lpstr>
      <vt:lpstr>Первые шаги</vt:lpstr>
      <vt:lpstr>Первые шаги</vt:lpstr>
      <vt:lpstr>Первые шаги</vt:lpstr>
      <vt:lpstr>Первые шаги</vt:lpstr>
      <vt:lpstr>Первые шаги</vt:lpstr>
      <vt:lpstr>Первые шаги</vt:lpstr>
      <vt:lpstr>Первые шаги</vt:lpstr>
      <vt:lpstr>Идём дальше</vt:lpstr>
      <vt:lpstr>Идём дальше: используем все данные</vt:lpstr>
      <vt:lpstr>Идём дальше: используем все данные</vt:lpstr>
      <vt:lpstr>Идём дальше: используем все данные</vt:lpstr>
      <vt:lpstr>Идём дальше: используем все данные</vt:lpstr>
      <vt:lpstr>Идём дальше: используем все данные</vt:lpstr>
      <vt:lpstr>Идём дальше: используем все данные</vt:lpstr>
      <vt:lpstr>Идём дальше: используем все данные</vt:lpstr>
      <vt:lpstr>Идём дальше: используем все данные</vt:lpstr>
      <vt:lpstr>Ещё дальше</vt:lpstr>
      <vt:lpstr>Ещё дальше: параметры Tfidf</vt:lpstr>
      <vt:lpstr>Ещё дальше: параметры Tfidf</vt:lpstr>
      <vt:lpstr>Ещё дальше: параметры Tfidf</vt:lpstr>
      <vt:lpstr>Ещё дальше: параметры Tfidf</vt:lpstr>
      <vt:lpstr>Совсем далеко</vt:lpstr>
      <vt:lpstr>Ещё дальше: параметры Tfidf</vt:lpstr>
      <vt:lpstr>Ещё дальше: параметры Tfidf</vt:lpstr>
      <vt:lpstr>Ещё дальше: параметры Tfidf</vt:lpstr>
      <vt:lpstr>Ещё дальше: параметры Tfidf</vt:lpstr>
      <vt:lpstr>Новая идея</vt:lpstr>
      <vt:lpstr>Новая идея: преобразование признаков</vt:lpstr>
      <vt:lpstr>Новая идея: преобразование признаков</vt:lpstr>
      <vt:lpstr>Новая идея: преобразование признаков</vt:lpstr>
      <vt:lpstr>Новая идея: преобразование признаков</vt:lpstr>
      <vt:lpstr>Новая идея: преобразование признаков</vt:lpstr>
      <vt:lpstr>Новая идея: используем SVD</vt:lpstr>
      <vt:lpstr>Новая идея: используем SVD</vt:lpstr>
      <vt:lpstr>Новая идея: используем SVD</vt:lpstr>
      <vt:lpstr>Новая идея: используем SVD</vt:lpstr>
      <vt:lpstr>Новая идея: используем SVD</vt:lpstr>
      <vt:lpstr>За кадром</vt:lpstr>
      <vt:lpstr>За кадром: то что мы не сделали</vt:lpstr>
      <vt:lpstr>За кадром: то что мы не сделали</vt:lpstr>
      <vt:lpstr>За кадром: то что мы не сделали</vt:lpstr>
      <vt:lpstr>За кадром: то что мы не сделали</vt:lpstr>
      <vt:lpstr>За кадром: то что мы не сделали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Prediction </dc:title>
  <cp:lastModifiedBy>nikrons</cp:lastModifiedBy>
  <cp:revision>22</cp:revision>
  <dcterms:modified xsi:type="dcterms:W3CDTF">2016-12-03T10:04:23Z</dcterms:modified>
</cp:coreProperties>
</file>