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/>
    <p:restoredTop sz="94492"/>
  </p:normalViewPr>
  <p:slideViewPr>
    <p:cSldViewPr>
      <p:cViewPr>
        <p:scale>
          <a:sx n="140" d="100"/>
          <a:sy n="140" d="100"/>
        </p:scale>
        <p:origin x="408" y="-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F848-EB8C-4B46-8F6A-4F4D11BE061D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4F572-0A9B-264C-91B7-0E447FD9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061" y="510857"/>
            <a:ext cx="7869877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657" y="1417637"/>
            <a:ext cx="7861934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3.png"/><Relationship Id="rId54" Type="http://schemas.openxmlformats.org/officeDocument/2006/relationships/image" Target="../media/image74.png"/><Relationship Id="rId55" Type="http://schemas.openxmlformats.org/officeDocument/2006/relationships/image" Target="../media/image75.png"/><Relationship Id="rId56" Type="http://schemas.openxmlformats.org/officeDocument/2006/relationships/image" Target="../media/image22.emf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9.png"/><Relationship Id="rId54" Type="http://schemas.openxmlformats.org/officeDocument/2006/relationships/image" Target="../media/image80.png"/><Relationship Id="rId55" Type="http://schemas.openxmlformats.org/officeDocument/2006/relationships/image" Target="../media/image81.png"/><Relationship Id="rId56" Type="http://schemas.openxmlformats.org/officeDocument/2006/relationships/image" Target="../media/image82.png"/><Relationship Id="rId57" Type="http://schemas.openxmlformats.org/officeDocument/2006/relationships/image" Target="../media/image83.png"/><Relationship Id="rId58" Type="http://schemas.openxmlformats.org/officeDocument/2006/relationships/image" Target="../media/image84.png"/><Relationship Id="rId59" Type="http://schemas.openxmlformats.org/officeDocument/2006/relationships/image" Target="../media/image85.png"/><Relationship Id="rId70" Type="http://schemas.openxmlformats.org/officeDocument/2006/relationships/image" Target="../media/image96.png"/><Relationship Id="rId71" Type="http://schemas.openxmlformats.org/officeDocument/2006/relationships/image" Target="../media/image97.png"/><Relationship Id="rId72" Type="http://schemas.openxmlformats.org/officeDocument/2006/relationships/image" Target="../media/image98.png"/><Relationship Id="rId73" Type="http://schemas.openxmlformats.org/officeDocument/2006/relationships/image" Target="../media/image99.png"/><Relationship Id="rId74" Type="http://schemas.openxmlformats.org/officeDocument/2006/relationships/image" Target="../media/image100.png"/><Relationship Id="rId75" Type="http://schemas.openxmlformats.org/officeDocument/2006/relationships/image" Target="../media/image101.png"/><Relationship Id="rId76" Type="http://schemas.openxmlformats.org/officeDocument/2006/relationships/image" Target="../media/image102.png"/><Relationship Id="rId77" Type="http://schemas.openxmlformats.org/officeDocument/2006/relationships/image" Target="../media/image103.png"/><Relationship Id="rId78" Type="http://schemas.openxmlformats.org/officeDocument/2006/relationships/image" Target="../media/image104.png"/><Relationship Id="rId79" Type="http://schemas.openxmlformats.org/officeDocument/2006/relationships/image" Target="../media/image105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60" Type="http://schemas.openxmlformats.org/officeDocument/2006/relationships/image" Target="../media/image86.png"/><Relationship Id="rId61" Type="http://schemas.openxmlformats.org/officeDocument/2006/relationships/image" Target="../media/image87.png"/><Relationship Id="rId62" Type="http://schemas.openxmlformats.org/officeDocument/2006/relationships/image" Target="../media/image88.png"/><Relationship Id="rId63" Type="http://schemas.openxmlformats.org/officeDocument/2006/relationships/image" Target="../media/image89.png"/><Relationship Id="rId64" Type="http://schemas.openxmlformats.org/officeDocument/2006/relationships/image" Target="../media/image90.png"/><Relationship Id="rId65" Type="http://schemas.openxmlformats.org/officeDocument/2006/relationships/image" Target="../media/image91.png"/><Relationship Id="rId66" Type="http://schemas.openxmlformats.org/officeDocument/2006/relationships/image" Target="../media/image92.png"/><Relationship Id="rId67" Type="http://schemas.openxmlformats.org/officeDocument/2006/relationships/image" Target="../media/image93.png"/><Relationship Id="rId68" Type="http://schemas.openxmlformats.org/officeDocument/2006/relationships/image" Target="../media/image94.png"/><Relationship Id="rId69" Type="http://schemas.openxmlformats.org/officeDocument/2006/relationships/image" Target="../media/image95.png"/><Relationship Id="rId80" Type="http://schemas.openxmlformats.org/officeDocument/2006/relationships/image" Target="../media/image106.png"/><Relationship Id="rId81" Type="http://schemas.openxmlformats.org/officeDocument/2006/relationships/image" Target="../media/image107.png"/><Relationship Id="rId82" Type="http://schemas.openxmlformats.org/officeDocument/2006/relationships/image" Target="../media/image108.png"/><Relationship Id="rId83" Type="http://schemas.openxmlformats.org/officeDocument/2006/relationships/image" Target="../media/image109.png"/><Relationship Id="rId84" Type="http://schemas.openxmlformats.org/officeDocument/2006/relationships/image" Target="../media/image22.emf"/><Relationship Id="rId85" Type="http://schemas.openxmlformats.org/officeDocument/2006/relationships/image" Target="../media/image110.png"/><Relationship Id="rId86" Type="http://schemas.openxmlformats.org/officeDocument/2006/relationships/image" Target="../media/image111.png"/><Relationship Id="rId87" Type="http://schemas.openxmlformats.org/officeDocument/2006/relationships/image" Target="../media/image112.png"/><Relationship Id="rId88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5" Type="http://schemas.microsoft.com/office/2007/relationships/hdphoto" Target="../media/hdphoto2.wdp"/><Relationship Id="rId6" Type="http://schemas.openxmlformats.org/officeDocument/2006/relationships/image" Target="../media/image12.png"/><Relationship Id="rId7" Type="http://schemas.microsoft.com/office/2007/relationships/hdphoto" Target="../media/hdphoto3.wdp"/><Relationship Id="rId8" Type="http://schemas.openxmlformats.org/officeDocument/2006/relationships/image" Target="../media/image13.png"/><Relationship Id="rId9" Type="http://schemas.microsoft.com/office/2007/relationships/hdphoto" Target="../media/hdphoto4.wdp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128" y="1863620"/>
            <a:ext cx="4352925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400"/>
              </a:lnSpc>
            </a:pPr>
            <a:r>
              <a:rPr spc="-5" dirty="0"/>
              <a:t>Introduction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the  </a:t>
            </a:r>
            <a:r>
              <a:rPr spc="-5" dirty="0"/>
              <a:t>summer school  mini-app</a:t>
            </a:r>
            <a:r>
              <a:rPr spc="-50" dirty="0"/>
              <a:t> </a:t>
            </a:r>
            <a:r>
              <a:rPr spc="-5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913" y="3931920"/>
            <a:ext cx="757364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Vasileios</a:t>
            </a:r>
            <a:r>
              <a:rPr lang="en-US" sz="3200" spc="-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Karakasis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spc="-5" dirty="0">
                <a:solidFill>
                  <a:srgbClr val="898989"/>
                </a:solidFill>
                <a:latin typeface="Calibri"/>
                <a:cs typeface="Calibri"/>
              </a:rPr>
              <a:t>Swiss National Supercomputing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Center</a:t>
            </a:r>
            <a:r>
              <a:rPr sz="3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(CSCS)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6893" y="5429894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Slides prepared by Ben Cumming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5920"/>
            <a:ext cx="63811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</a:rPr>
              <a:t>Don’t worry </a:t>
            </a:r>
            <a:r>
              <a:rPr sz="2800" dirty="0">
                <a:solidFill>
                  <a:srgbClr val="0000FF"/>
                </a:solidFill>
              </a:rPr>
              <a:t>if </a:t>
            </a:r>
            <a:r>
              <a:rPr sz="2800" spc="-5" dirty="0">
                <a:solidFill>
                  <a:srgbClr val="0000FF"/>
                </a:solidFill>
              </a:rPr>
              <a:t>you don't </a:t>
            </a:r>
            <a:r>
              <a:rPr sz="2800" dirty="0">
                <a:solidFill>
                  <a:srgbClr val="0000FF"/>
                </a:solidFill>
              </a:rPr>
              <a:t>understand it</a:t>
            </a:r>
            <a:r>
              <a:rPr sz="2800" spc="-20" dirty="0">
                <a:solidFill>
                  <a:srgbClr val="0000FF"/>
                </a:solidFill>
              </a:rPr>
              <a:t> </a:t>
            </a:r>
            <a:r>
              <a:rPr sz="2800" dirty="0">
                <a:solidFill>
                  <a:srgbClr val="0000FF"/>
                </a:solidFill>
              </a:rPr>
              <a:t>all!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2149937"/>
            <a:ext cx="7559675" cy="397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3035" indent="-342900">
              <a:lnSpc>
                <a:spcPct val="1000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 don’t </a:t>
            </a:r>
            <a:r>
              <a:rPr sz="2800" dirty="0">
                <a:latin typeface="Calibri"/>
                <a:cs typeface="Calibri"/>
              </a:rPr>
              <a:t>need a deep understanding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mathematics or domain problem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optimize </a:t>
            </a:r>
            <a:r>
              <a:rPr sz="2800" dirty="0">
                <a:latin typeface="Calibri"/>
                <a:cs typeface="Calibri"/>
              </a:rPr>
              <a:t>the  code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 </a:t>
            </a:r>
            <a:r>
              <a:rPr sz="2400" spc="-15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work on codes with </a:t>
            </a:r>
            <a:r>
              <a:rPr sz="2400" spc="-15" dirty="0">
                <a:latin typeface="Calibri"/>
                <a:cs typeface="Calibri"/>
              </a:rPr>
              <a:t>little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  <a:p>
            <a:pPr marL="355600" marR="64135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mini-app has a handful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kernels that 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 parallelized</a:t>
            </a:r>
            <a:endParaRPr sz="2800">
              <a:latin typeface="Calibri"/>
              <a:cs typeface="Calibri"/>
            </a:endParaRPr>
          </a:p>
          <a:p>
            <a:pPr marL="749300" marR="105092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And care </a:t>
            </a:r>
            <a:r>
              <a:rPr sz="2400" spc="-5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taken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designing it 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  </a:t>
            </a:r>
            <a:r>
              <a:rPr sz="2400" spc="-5" dirty="0">
                <a:latin typeface="Calibri"/>
                <a:cs typeface="Calibri"/>
              </a:rPr>
              <a:t>parallelization </a:t>
            </a:r>
            <a:r>
              <a:rPr sz="2400" dirty="0">
                <a:latin typeface="Calibri"/>
                <a:cs typeface="Calibri"/>
              </a:rPr>
              <a:t>as easy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So let’s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little </a:t>
            </a:r>
            <a:r>
              <a:rPr sz="2800" spc="-5" dirty="0">
                <a:latin typeface="Calibri"/>
                <a:cs typeface="Calibri"/>
              </a:rPr>
              <a:t>closer </a:t>
            </a:r>
            <a:r>
              <a:rPr sz="2800" dirty="0">
                <a:latin typeface="Calibri"/>
                <a:cs typeface="Calibri"/>
              </a:rPr>
              <a:t>at each part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0">
              <a:lnSpc>
                <a:spcPct val="100000"/>
              </a:lnSpc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7642225" cy="453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There are </a:t>
            </a:r>
            <a:r>
              <a:rPr sz="2600" spc="-5" dirty="0">
                <a:latin typeface="Calibri"/>
                <a:cs typeface="Calibri"/>
              </a:rPr>
              <a:t>two versions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C++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Fortran90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Both codes </a:t>
            </a:r>
            <a:r>
              <a:rPr sz="2600" dirty="0">
                <a:latin typeface="Calibri"/>
                <a:cs typeface="Calibri"/>
              </a:rPr>
              <a:t>have the same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Pick whichever version you are most comfortable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code could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faster</a:t>
            </a:r>
            <a:endParaRPr sz="26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Fortran version is faster than the </a:t>
            </a:r>
            <a:r>
              <a:rPr sz="2200" spc="-5" dirty="0">
                <a:latin typeface="Calibri"/>
                <a:cs typeface="Calibri"/>
              </a:rPr>
              <a:t>C++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version</a:t>
            </a:r>
            <a:endParaRPr sz="2200">
              <a:latin typeface="Calibri"/>
              <a:cs typeface="Calibri"/>
            </a:endParaRPr>
          </a:p>
          <a:p>
            <a:pPr marL="749300" marR="389255" lvl="1" indent="-279400">
              <a:lnSpc>
                <a:spcPts val="237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avoided aggressive </a:t>
            </a:r>
            <a:r>
              <a:rPr sz="2200" spc="-5" dirty="0">
                <a:latin typeface="Calibri"/>
                <a:cs typeface="Calibri"/>
              </a:rPr>
              <a:t>optimization </a:t>
            </a:r>
            <a:r>
              <a:rPr sz="2200" dirty="0">
                <a:latin typeface="Calibri"/>
                <a:cs typeface="Calibri"/>
              </a:rPr>
              <a:t>to make it as easy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 possible to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understand.</a:t>
            </a:r>
            <a:endParaRPr sz="2200">
              <a:latin typeface="Calibri"/>
              <a:cs typeface="Calibri"/>
            </a:endParaRPr>
          </a:p>
          <a:p>
            <a:pPr marL="749300" marR="5080" lvl="1" indent="-279400">
              <a:lnSpc>
                <a:spcPts val="2370"/>
              </a:lnSpc>
              <a:spcBef>
                <a:spcPts val="55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Neither are they ﬁne examples of design, which would get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 the way of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Tested </a:t>
            </a:r>
            <a:r>
              <a:rPr sz="2600" spc="-5" dirty="0">
                <a:latin typeface="Calibri"/>
                <a:cs typeface="Calibri"/>
              </a:rPr>
              <a:t>with both </a:t>
            </a:r>
            <a:r>
              <a:rPr sz="2600" dirty="0">
                <a:latin typeface="Calibri"/>
                <a:cs typeface="Calibri"/>
              </a:rPr>
              <a:t>Cray, GNU, Intel and PGI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compilers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845">
              <a:lnSpc>
                <a:spcPct val="100000"/>
              </a:lnSpc>
            </a:pPr>
            <a:r>
              <a:rPr spc="-5" dirty="0"/>
              <a:t>Code</a:t>
            </a:r>
            <a:r>
              <a:rPr spc="-45" dirty="0"/>
              <a:t> </a:t>
            </a:r>
            <a:r>
              <a:rPr spc="-5" dirty="0"/>
              <a:t>Walkthrough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96225" cy="358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There are three </a:t>
            </a:r>
            <a:r>
              <a:rPr sz="2800" spc="-5" dirty="0">
                <a:latin typeface="Calibri"/>
                <a:cs typeface="Calibri"/>
              </a:rPr>
              <a:t>modules 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interest</a:t>
            </a:r>
          </a:p>
          <a:p>
            <a:pPr marL="749300" marR="4508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main.f90/main.cpp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initialization </a:t>
            </a:r>
            <a:r>
              <a:rPr sz="2400" dirty="0">
                <a:latin typeface="Calibri"/>
                <a:cs typeface="Calibri"/>
              </a:rPr>
              <a:t>and main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stepping  </a:t>
            </a:r>
            <a:r>
              <a:rPr sz="2400" spc="-5" dirty="0">
                <a:latin typeface="Calibri"/>
                <a:cs typeface="Calibri"/>
              </a:rPr>
              <a:t>loop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749300" marR="582930" lvl="1" indent="-279400">
              <a:lnSpc>
                <a:spcPct val="101499"/>
              </a:lnSpc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linalg.f90/linalg.cpp 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BLAS </a:t>
            </a:r>
            <a:r>
              <a:rPr sz="2400" dirty="0">
                <a:latin typeface="Calibri"/>
                <a:cs typeface="Calibri"/>
              </a:rPr>
              <a:t>level 1 </a:t>
            </a:r>
            <a:r>
              <a:rPr sz="2400" spc="-5" dirty="0">
                <a:latin typeface="Calibri"/>
                <a:cs typeface="Calibri"/>
              </a:rPr>
              <a:t>(vector-vector)  </a:t>
            </a:r>
            <a:r>
              <a:rPr sz="2400" dirty="0">
                <a:latin typeface="Calibri"/>
                <a:cs typeface="Calibri"/>
              </a:rPr>
              <a:t>kernels and </a:t>
            </a:r>
            <a:r>
              <a:rPr sz="2400" spc="-5" dirty="0">
                <a:latin typeface="Calibri"/>
                <a:cs typeface="Calibri"/>
              </a:rPr>
              <a:t>conjugate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solver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101499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operators.f90/operators.cpp </a:t>
            </a:r>
            <a:r>
              <a:rPr sz="2400" dirty="0">
                <a:latin typeface="Calibri"/>
                <a:cs typeface="Calibri"/>
              </a:rPr>
              <a:t>: the stencil </a:t>
            </a:r>
            <a:r>
              <a:rPr sz="2400" spc="-5" dirty="0">
                <a:latin typeface="Calibri"/>
                <a:cs typeface="Calibri"/>
              </a:rPr>
              <a:t>operator for </a:t>
            </a:r>
            <a:r>
              <a:rPr sz="2400" dirty="0">
                <a:latin typeface="Calibri"/>
                <a:cs typeface="Calibri"/>
              </a:rPr>
              <a:t>the  ﬁnite </a:t>
            </a:r>
            <a:r>
              <a:rPr sz="2400" spc="-5" dirty="0">
                <a:latin typeface="Calibri"/>
                <a:cs typeface="Calibri"/>
              </a:rPr>
              <a:t>volume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discretization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14400" y="3505200"/>
            <a:ext cx="7710055" cy="2575559"/>
            <a:chOff x="914400" y="3505200"/>
            <a:chExt cx="7710055" cy="2575559"/>
          </a:xfrm>
        </p:grpSpPr>
        <p:sp>
          <p:nvSpPr>
            <p:cNvPr id="5" name="object 5"/>
            <p:cNvSpPr/>
            <p:nvPr/>
          </p:nvSpPr>
          <p:spPr>
            <a:xfrm>
              <a:off x="2302624" y="5407428"/>
              <a:ext cx="6134785" cy="635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7851" y="5391619"/>
              <a:ext cx="6407785" cy="616585"/>
            </a:xfrm>
            <a:custGeom>
              <a:avLst/>
              <a:gdLst/>
              <a:ahLst/>
              <a:cxnLst/>
              <a:rect l="l" t="t" r="r" b="b"/>
              <a:pathLst>
                <a:path w="6407784" h="616585">
                  <a:moveTo>
                    <a:pt x="0" y="0"/>
                  </a:moveTo>
                  <a:lnTo>
                    <a:pt x="6407734" y="0"/>
                  </a:lnTo>
                  <a:lnTo>
                    <a:pt x="6407734" y="616384"/>
                  </a:lnTo>
                  <a:lnTo>
                    <a:pt x="0" y="616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7851" y="5391620"/>
              <a:ext cx="6407785" cy="616585"/>
            </a:xfrm>
            <a:custGeom>
              <a:avLst/>
              <a:gdLst/>
              <a:ahLst/>
              <a:cxnLst/>
              <a:rect l="l" t="t" r="r" b="b"/>
              <a:pathLst>
                <a:path w="6407784" h="616585">
                  <a:moveTo>
                    <a:pt x="0" y="0"/>
                  </a:moveTo>
                  <a:lnTo>
                    <a:pt x="6407725" y="0"/>
                  </a:lnTo>
                  <a:lnTo>
                    <a:pt x="6407725" y="616378"/>
                  </a:lnTo>
                  <a:lnTo>
                    <a:pt x="0" y="6163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364810" y="5466130"/>
              <a:ext cx="6020435" cy="488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60960">
                <a:lnSpc>
                  <a:spcPts val="19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vector-vector kernels and diffusion operator  are the only kernels that have to be</a:t>
              </a:r>
              <a:r>
                <a:rPr sz="1600" spc="65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parallelized</a:t>
              </a:r>
              <a:endParaRPr sz="1600">
                <a:latin typeface="Lucida Console"/>
                <a:cs typeface="Lucida Console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14400" y="3505200"/>
              <a:ext cx="7710055" cy="2575559"/>
              <a:chOff x="914400" y="3505200"/>
              <a:chExt cx="7710055" cy="257555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15591" y="5365865"/>
                <a:ext cx="6508864" cy="71489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18" name="Straight Arrow Connector 17"/>
              <p:cNvCxnSpPr>
                <a:stCxn id="4" idx="1"/>
              </p:cNvCxnSpPr>
              <p:nvPr/>
            </p:nvCxnSpPr>
            <p:spPr>
              <a:xfrm flipH="1" flipV="1">
                <a:off x="990600" y="4724400"/>
                <a:ext cx="1124991" cy="998912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914400" y="3505200"/>
                <a:ext cx="1201191" cy="2218112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ct val="100000"/>
              </a:lnSpc>
            </a:pPr>
            <a:r>
              <a:rPr dirty="0"/>
              <a:t>Linear </a:t>
            </a:r>
            <a:r>
              <a:rPr spc="-5" dirty="0"/>
              <a:t>algebra:</a:t>
            </a:r>
            <a:r>
              <a:rPr spc="-15" dirty="0"/>
              <a:t> </a:t>
            </a:r>
            <a:r>
              <a:rPr spc="-5" dirty="0"/>
              <a:t>linalg.f90/cpp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18120" cy="404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033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ﬁle deﬁnes simple kernels </a:t>
            </a:r>
            <a:r>
              <a:rPr sz="2800" spc="-5" dirty="0">
                <a:latin typeface="Calibri"/>
                <a:cs typeface="Calibri"/>
              </a:rPr>
              <a:t>for operating 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1D  vectors,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dot product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b="1" spc="70" dirty="0" smtClean="0">
                <a:latin typeface="Calibri"/>
                <a:cs typeface="Calibri"/>
              </a:rPr>
              <a:t>x</a:t>
            </a:r>
            <a:r>
              <a:rPr lang="en-US" sz="2400" spc="70" dirty="0">
                <a:latin typeface="Trebuchet MS"/>
                <a:cs typeface="Trebuchet MS"/>
              </a:rPr>
              <a:t>•</a:t>
            </a:r>
            <a:r>
              <a:rPr sz="2400" b="1" spc="70" dirty="0" smtClean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ss_dot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linear </a:t>
            </a:r>
            <a:r>
              <a:rPr sz="2400" spc="-5" dirty="0">
                <a:latin typeface="Calibri"/>
                <a:cs typeface="Calibri"/>
              </a:rPr>
              <a:t>combination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i="1" spc="-5" dirty="0">
                <a:latin typeface="Calibri"/>
                <a:cs typeface="Calibri"/>
              </a:rPr>
              <a:t>alpha</a:t>
            </a:r>
            <a:r>
              <a:rPr sz="2400" spc="-5" dirty="0">
                <a:latin typeface="Calibri"/>
                <a:cs typeface="Calibri"/>
              </a:rPr>
              <a:t>*</a:t>
            </a:r>
            <a:r>
              <a:rPr sz="2400" b="1" spc="-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i="1" dirty="0">
                <a:latin typeface="Calibri"/>
                <a:cs typeface="Calibri"/>
              </a:rPr>
              <a:t>beta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b="1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ss_lcomb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kernels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interest </a:t>
            </a:r>
            <a:r>
              <a:rPr sz="2800" spc="-5" dirty="0">
                <a:latin typeface="Calibri"/>
                <a:cs typeface="Calibri"/>
              </a:rPr>
              <a:t>start 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ss_xxxxx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ss </a:t>
            </a:r>
            <a:r>
              <a:rPr sz="2400" spc="-5" dirty="0">
                <a:latin typeface="Calibri"/>
                <a:cs typeface="Calibri"/>
              </a:rPr>
              <a:t>== </a:t>
            </a:r>
            <a:r>
              <a:rPr sz="2400" dirty="0">
                <a:latin typeface="Calibri"/>
                <a:cs typeface="Calibri"/>
              </a:rPr>
              <a:t>summer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school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parallelization approach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we will </a:t>
            </a:r>
            <a:r>
              <a:rPr sz="2800" dirty="0">
                <a:latin typeface="Calibri"/>
                <a:cs typeface="Calibri"/>
              </a:rPr>
              <a:t>see  </a:t>
            </a:r>
            <a:r>
              <a:rPr sz="2800" spc="-5" dirty="0">
                <a:latin typeface="Calibri"/>
                <a:cs typeface="Calibri"/>
              </a:rPr>
              <a:t>(OpenMP, </a:t>
            </a:r>
            <a:r>
              <a:rPr sz="2800" dirty="0">
                <a:latin typeface="Calibri"/>
                <a:cs typeface="Calibri"/>
              </a:rPr>
              <a:t>MPI, CUDA, </a:t>
            </a:r>
            <a:r>
              <a:rPr sz="2800" spc="-5" dirty="0">
                <a:latin typeface="Calibri"/>
                <a:cs typeface="Calibri"/>
              </a:rPr>
              <a:t>... etc),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these kernels 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have to 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considered.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dirty="0"/>
              <a:t>Stencil </a:t>
            </a:r>
            <a:r>
              <a:rPr spc="-5" dirty="0"/>
              <a:t>operator:</a:t>
            </a:r>
            <a:r>
              <a:rPr spc="-20" dirty="0"/>
              <a:t> </a:t>
            </a:r>
            <a:r>
              <a:rPr spc="-5" dirty="0"/>
              <a:t>operator.f90/cpp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7397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ﬁle has a </a:t>
            </a:r>
            <a:r>
              <a:rPr sz="2800" spc="-5" dirty="0">
                <a:latin typeface="Calibri"/>
                <a:cs typeface="Calibri"/>
              </a:rPr>
              <a:t>function/subroutine </a:t>
            </a:r>
            <a:r>
              <a:rPr sz="2800" dirty="0">
                <a:latin typeface="Calibri"/>
                <a:cs typeface="Calibri"/>
              </a:rPr>
              <a:t>that deﬁnes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stencil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01" y="2954185"/>
            <a:ext cx="8949690" cy="1745614"/>
          </a:xfrm>
          <a:custGeom>
            <a:avLst/>
            <a:gdLst/>
            <a:ahLst/>
            <a:cxnLst/>
            <a:rect l="l" t="t" r="r" b="b"/>
            <a:pathLst>
              <a:path w="8949690" h="1745614">
                <a:moveTo>
                  <a:pt x="0" y="0"/>
                </a:moveTo>
                <a:lnTo>
                  <a:pt x="8949403" y="0"/>
                </a:lnTo>
                <a:lnTo>
                  <a:pt x="8949403" y="1745378"/>
                </a:lnTo>
                <a:lnTo>
                  <a:pt x="0" y="174537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4417" y="2726579"/>
            <a:ext cx="2452255" cy="49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336" y="2784768"/>
            <a:ext cx="1970112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6106" y="2755239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4">
                <a:moveTo>
                  <a:pt x="0" y="0"/>
                </a:moveTo>
                <a:lnTo>
                  <a:pt x="2352078" y="0"/>
                </a:lnTo>
                <a:lnTo>
                  <a:pt x="2352078" y="397903"/>
                </a:lnTo>
                <a:lnTo>
                  <a:pt x="0" y="39790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6106" y="2755239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4">
                <a:moveTo>
                  <a:pt x="0" y="0"/>
                </a:moveTo>
                <a:lnTo>
                  <a:pt x="2352078" y="0"/>
                </a:lnTo>
                <a:lnTo>
                  <a:pt x="2352078" y="397905"/>
                </a:lnTo>
                <a:lnTo>
                  <a:pt x="0" y="3979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242" y="2832265"/>
            <a:ext cx="831723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interior</a:t>
            </a:r>
            <a:r>
              <a:rPr sz="1600" spc="-4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j=2:ydim-1</a:t>
            </a: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>
                <a:latin typeface="Lucida Console"/>
                <a:cs typeface="Lucida Console"/>
              </a:rPr>
              <a:t> </a:t>
            </a:r>
            <a:r>
              <a:rPr lang="en-US" sz="1600" spc="-5" dirty="0" smtClean="0">
                <a:latin typeface="Lucida Console"/>
                <a:cs typeface="Lucida Console"/>
              </a:rPr>
              <a:t> for </a:t>
            </a:r>
            <a:r>
              <a:rPr lang="en-US" sz="1600" spc="-5" dirty="0" err="1" smtClean="0">
                <a:latin typeface="Lucida Console"/>
                <a:cs typeface="Lucida Console"/>
              </a:rPr>
              <a:t>i</a:t>
            </a:r>
            <a:r>
              <a:rPr lang="en-US" sz="1600" spc="-5" dirty="0" smtClean="0">
                <a:latin typeface="Lucida Console"/>
                <a:cs typeface="Lucida Console"/>
              </a:rPr>
              <a:t>=2:xdim-1</a:t>
            </a:r>
          </a:p>
          <a:p>
            <a:pPr marL="12700">
              <a:lnSpc>
                <a:spcPts val="1780"/>
              </a:lnSpc>
            </a:pPr>
            <a:endParaRPr lang="en-US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en-US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  end</a:t>
            </a: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end</a:t>
            </a:r>
            <a:endParaRPr sz="1600" dirty="0">
              <a:latin typeface="Lucida Console"/>
              <a:cs typeface="Lucida Consol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8" y="3611092"/>
            <a:ext cx="78740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584" y="1583573"/>
            <a:ext cx="1213657" cy="117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7191" y="2322029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23" y="0"/>
                </a:moveTo>
                <a:lnTo>
                  <a:pt x="0" y="0"/>
                </a:lnTo>
                <a:lnTo>
                  <a:pt x="0" y="365874"/>
                </a:lnTo>
                <a:lnTo>
                  <a:pt x="344423" y="365874"/>
                </a:lnTo>
                <a:lnTo>
                  <a:pt x="344423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1149" y="1977605"/>
            <a:ext cx="1116965" cy="344805"/>
          </a:xfrm>
          <a:custGeom>
            <a:avLst/>
            <a:gdLst/>
            <a:ahLst/>
            <a:cxnLst/>
            <a:rect l="l" t="t" r="r" b="b"/>
            <a:pathLst>
              <a:path w="1116964" h="344805">
                <a:moveTo>
                  <a:pt x="1116507" y="0"/>
                </a:moveTo>
                <a:lnTo>
                  <a:pt x="0" y="0"/>
                </a:lnTo>
                <a:lnTo>
                  <a:pt x="0" y="344424"/>
                </a:lnTo>
                <a:lnTo>
                  <a:pt x="1116507" y="344424"/>
                </a:lnTo>
                <a:lnTo>
                  <a:pt x="1116507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7191" y="1611744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23" y="0"/>
                </a:moveTo>
                <a:lnTo>
                  <a:pt x="0" y="0"/>
                </a:lnTo>
                <a:lnTo>
                  <a:pt x="0" y="365861"/>
                </a:lnTo>
                <a:lnTo>
                  <a:pt x="344423" y="365861"/>
                </a:lnTo>
                <a:lnTo>
                  <a:pt x="344423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1144" y="1611738"/>
            <a:ext cx="1116965" cy="1076325"/>
          </a:xfrm>
          <a:custGeom>
            <a:avLst/>
            <a:gdLst/>
            <a:ahLst/>
            <a:cxnLst/>
            <a:rect l="l" t="t" r="r" b="b"/>
            <a:pathLst>
              <a:path w="1116964" h="1076325">
                <a:moveTo>
                  <a:pt x="0" y="365870"/>
                </a:moveTo>
                <a:lnTo>
                  <a:pt x="386045" y="365870"/>
                </a:lnTo>
                <a:lnTo>
                  <a:pt x="386045" y="0"/>
                </a:lnTo>
                <a:lnTo>
                  <a:pt x="730463" y="0"/>
                </a:lnTo>
                <a:lnTo>
                  <a:pt x="730463" y="365870"/>
                </a:lnTo>
                <a:lnTo>
                  <a:pt x="1116510" y="365870"/>
                </a:lnTo>
                <a:lnTo>
                  <a:pt x="1116510" y="710288"/>
                </a:lnTo>
                <a:lnTo>
                  <a:pt x="730463" y="710288"/>
                </a:lnTo>
                <a:lnTo>
                  <a:pt x="730463" y="1076158"/>
                </a:lnTo>
                <a:lnTo>
                  <a:pt x="386045" y="1076158"/>
                </a:lnTo>
                <a:lnTo>
                  <a:pt x="386045" y="710288"/>
                </a:lnTo>
                <a:lnTo>
                  <a:pt x="0" y="710288"/>
                </a:lnTo>
                <a:lnTo>
                  <a:pt x="0" y="3658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2490">
              <a:lnSpc>
                <a:spcPct val="100000"/>
              </a:lnSpc>
            </a:pPr>
            <a:r>
              <a:rPr dirty="0"/>
              <a:t>Stencil: </a:t>
            </a:r>
            <a:r>
              <a:rPr spc="-5" dirty="0"/>
              <a:t>Interior Grid</a:t>
            </a:r>
            <a:r>
              <a:rPr spc="-25" dirty="0"/>
              <a:t> </a:t>
            </a:r>
            <a:r>
              <a:rPr spc="-5" dirty="0"/>
              <a:t>Points</a:t>
            </a:r>
          </a:p>
        </p:txBody>
      </p:sp>
      <p:sp>
        <p:nvSpPr>
          <p:cNvPr id="8" name="object 8"/>
          <p:cNvSpPr/>
          <p:nvPr/>
        </p:nvSpPr>
        <p:spPr>
          <a:xfrm>
            <a:off x="49501" y="4201071"/>
            <a:ext cx="8949690" cy="1745614"/>
          </a:xfrm>
          <a:custGeom>
            <a:avLst/>
            <a:gdLst/>
            <a:ahLst/>
            <a:cxnLst/>
            <a:rect l="l" t="t" r="r" b="b"/>
            <a:pathLst>
              <a:path w="8949690" h="1745614">
                <a:moveTo>
                  <a:pt x="0" y="0"/>
                </a:moveTo>
                <a:lnTo>
                  <a:pt x="8949403" y="0"/>
                </a:lnTo>
                <a:lnTo>
                  <a:pt x="8949403" y="1745378"/>
                </a:lnTo>
                <a:lnTo>
                  <a:pt x="0" y="174537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4417" y="3973478"/>
            <a:ext cx="2452255" cy="49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336" y="4031667"/>
            <a:ext cx="1970112" cy="394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6106" y="4002125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5">
                <a:moveTo>
                  <a:pt x="0" y="0"/>
                </a:moveTo>
                <a:lnTo>
                  <a:pt x="2352078" y="0"/>
                </a:lnTo>
                <a:lnTo>
                  <a:pt x="2352078" y="397903"/>
                </a:lnTo>
                <a:lnTo>
                  <a:pt x="0" y="39790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6106" y="4002125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5">
                <a:moveTo>
                  <a:pt x="0" y="0"/>
                </a:moveTo>
                <a:lnTo>
                  <a:pt x="2352078" y="0"/>
                </a:lnTo>
                <a:lnTo>
                  <a:pt x="2352078" y="397905"/>
                </a:lnTo>
                <a:lnTo>
                  <a:pt x="0" y="3979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8242" y="4079151"/>
            <a:ext cx="831723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interior</a:t>
            </a:r>
            <a:r>
              <a:rPr sz="1600" spc="-4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j=2:ydim-1</a:t>
            </a: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  </a:t>
            </a:r>
            <a:r>
              <a:rPr lang="mr-IN" sz="1600" spc="-5" dirty="0" err="1" smtClean="0">
                <a:latin typeface="Lucida Console"/>
                <a:cs typeface="Lucida Console"/>
              </a:rPr>
              <a:t>for</a:t>
            </a:r>
            <a:r>
              <a:rPr lang="mr-IN" sz="1600" spc="-5" dirty="0" smtClean="0">
                <a:latin typeface="Lucida Console"/>
                <a:cs typeface="Lucida Console"/>
              </a:rPr>
              <a:t> </a:t>
            </a:r>
            <a:r>
              <a:rPr lang="mr-IN" sz="1600" spc="-5" dirty="0" err="1">
                <a:latin typeface="Lucida Console"/>
                <a:cs typeface="Lucida Console"/>
              </a:rPr>
              <a:t>i</a:t>
            </a:r>
            <a:r>
              <a:rPr lang="mr-IN" sz="1600" spc="-5" dirty="0">
                <a:latin typeface="Lucida Console"/>
                <a:cs typeface="Lucida Console"/>
              </a:rPr>
              <a:t>=2:xdim-1</a:t>
            </a: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mr-IN" sz="1600" spc="-5" dirty="0">
                <a:latin typeface="Lucida Console"/>
                <a:cs typeface="Lucida Console"/>
              </a:rPr>
              <a:t>  </a:t>
            </a:r>
            <a:r>
              <a:rPr lang="mr-IN" sz="1600" spc="-5" dirty="0" err="1">
                <a:latin typeface="Lucida Console"/>
                <a:cs typeface="Lucida Console"/>
              </a:rPr>
              <a:t>end</a:t>
            </a: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mr-IN" sz="1600" spc="-5" dirty="0" err="1">
                <a:latin typeface="Lucida Console"/>
                <a:cs typeface="Lucida Console"/>
              </a:rPr>
              <a:t>end</a:t>
            </a:r>
            <a:endParaRPr lang="mr-IN"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1148" y="1737364"/>
            <a:ext cx="2123897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566" y="177509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680" y="1749831"/>
            <a:ext cx="116378" cy="2107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8566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8478" y="1749831"/>
            <a:ext cx="116378" cy="2107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6987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1639" y="1749831"/>
            <a:ext cx="116378" cy="2107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008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7272" y="1749831"/>
            <a:ext cx="116378" cy="2107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6631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5377" y="1749831"/>
            <a:ext cx="116378" cy="2107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401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1137" y="1749831"/>
            <a:ext cx="116378" cy="2107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052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5305" y="2136373"/>
            <a:ext cx="2123897" cy="1163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0761" y="2173287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1148" y="2560324"/>
            <a:ext cx="2123897" cy="116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8566" y="259877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1148" y="2980110"/>
            <a:ext cx="2123897" cy="1163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8566" y="301721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5305" y="3362494"/>
            <a:ext cx="2123897" cy="1163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761" y="340174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1148" y="3753197"/>
            <a:ext cx="2123897" cy="1163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566" y="379143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30283" y="2061560"/>
            <a:ext cx="261851" cy="2660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0977" y="2061560"/>
            <a:ext cx="257694" cy="266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6622" y="2053244"/>
            <a:ext cx="257694" cy="261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64727" y="2053244"/>
            <a:ext cx="257694" cy="261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34439" y="2489664"/>
            <a:ext cx="257694" cy="2660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0977" y="2489664"/>
            <a:ext cx="257694" cy="2660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6622" y="2477193"/>
            <a:ext cx="261851" cy="2660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7410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7409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64727" y="2477193"/>
            <a:ext cx="257694" cy="2660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5107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15108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6127" y="2867896"/>
            <a:ext cx="257694" cy="2660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12671" y="2867896"/>
            <a:ext cx="261851" cy="266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5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8304" y="2855424"/>
            <a:ext cx="261851" cy="2660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56408" y="2855424"/>
            <a:ext cx="261851" cy="2660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6127" y="3291834"/>
            <a:ext cx="257694" cy="2660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12671" y="3291834"/>
            <a:ext cx="261851" cy="2660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28304" y="3279376"/>
            <a:ext cx="261851" cy="2660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56408" y="3279376"/>
            <a:ext cx="261851" cy="2660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8022" y="1687482"/>
            <a:ext cx="261851" cy="2660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0" y="140360"/>
                </a:lnTo>
                <a:lnTo>
                  <a:pt x="152353" y="114226"/>
                </a:lnTo>
                <a:lnTo>
                  <a:pt x="158584" y="82219"/>
                </a:lnTo>
                <a:lnTo>
                  <a:pt x="152353" y="50218"/>
                </a:lnTo>
                <a:lnTo>
                  <a:pt x="135360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17814" y="1687484"/>
            <a:ext cx="257694" cy="2618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67700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7" y="0"/>
                </a:moveTo>
                <a:lnTo>
                  <a:pt x="48424" y="6462"/>
                </a:lnTo>
                <a:lnTo>
                  <a:pt x="23222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2" y="140355"/>
                </a:lnTo>
                <a:lnTo>
                  <a:pt x="48424" y="157977"/>
                </a:lnTo>
                <a:lnTo>
                  <a:pt x="79287" y="164439"/>
                </a:lnTo>
                <a:lnTo>
                  <a:pt x="110156" y="157977"/>
                </a:lnTo>
                <a:lnTo>
                  <a:pt x="135362" y="140355"/>
                </a:lnTo>
                <a:lnTo>
                  <a:pt x="152355" y="114220"/>
                </a:lnTo>
                <a:lnTo>
                  <a:pt x="158586" y="82219"/>
                </a:lnTo>
                <a:lnTo>
                  <a:pt x="152355" y="50218"/>
                </a:lnTo>
                <a:lnTo>
                  <a:pt x="135362" y="24083"/>
                </a:lnTo>
                <a:lnTo>
                  <a:pt x="110156" y="6462"/>
                </a:lnTo>
                <a:lnTo>
                  <a:pt x="79287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7699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12671" y="1687482"/>
            <a:ext cx="261851" cy="266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6622" y="1687482"/>
            <a:ext cx="261851" cy="26600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87410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87409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64727" y="1675010"/>
            <a:ext cx="257694" cy="2660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15107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7"/>
                </a:lnTo>
                <a:lnTo>
                  <a:pt x="6232" y="50208"/>
                </a:lnTo>
                <a:lnTo>
                  <a:pt x="0" y="82207"/>
                </a:lnTo>
                <a:lnTo>
                  <a:pt x="6232" y="114213"/>
                </a:lnTo>
                <a:lnTo>
                  <a:pt x="23228" y="140347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2" y="157966"/>
                </a:lnTo>
                <a:lnTo>
                  <a:pt x="135369" y="140347"/>
                </a:lnTo>
                <a:lnTo>
                  <a:pt x="152365" y="114213"/>
                </a:lnTo>
                <a:lnTo>
                  <a:pt x="158597" y="82207"/>
                </a:lnTo>
                <a:lnTo>
                  <a:pt x="152365" y="50208"/>
                </a:lnTo>
                <a:lnTo>
                  <a:pt x="135369" y="24077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15108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30487" y="1687482"/>
            <a:ext cx="261851" cy="26600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3865" y="3682537"/>
            <a:ext cx="257694" cy="26600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9502" y="3678384"/>
            <a:ext cx="261851" cy="2660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8" y="0"/>
                </a:moveTo>
                <a:lnTo>
                  <a:pt x="48426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6" y="157979"/>
                </a:lnTo>
                <a:lnTo>
                  <a:pt x="79288" y="164439"/>
                </a:lnTo>
                <a:lnTo>
                  <a:pt x="110158" y="157979"/>
                </a:lnTo>
                <a:lnTo>
                  <a:pt x="135363" y="140360"/>
                </a:lnTo>
                <a:lnTo>
                  <a:pt x="152356" y="114226"/>
                </a:lnTo>
                <a:lnTo>
                  <a:pt x="158587" y="82219"/>
                </a:lnTo>
                <a:lnTo>
                  <a:pt x="152356" y="50218"/>
                </a:lnTo>
                <a:lnTo>
                  <a:pt x="135363" y="24083"/>
                </a:lnTo>
                <a:lnTo>
                  <a:pt x="110158" y="6462"/>
                </a:lnTo>
                <a:lnTo>
                  <a:pt x="7928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08518" y="3682537"/>
            <a:ext cx="257694" cy="26600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32457" y="3682537"/>
            <a:ext cx="257694" cy="2660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56408" y="3670066"/>
            <a:ext cx="261851" cy="26600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18"/>
                </a:lnTo>
                <a:lnTo>
                  <a:pt x="23228" y="140349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0" y="157966"/>
                </a:lnTo>
                <a:lnTo>
                  <a:pt x="135362" y="140349"/>
                </a:lnTo>
                <a:lnTo>
                  <a:pt x="152354" y="114218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26321" y="3682537"/>
            <a:ext cx="257694" cy="2660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3865" y="3291834"/>
            <a:ext cx="257694" cy="2660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93865" y="2053244"/>
            <a:ext cx="257694" cy="261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93865" y="2489664"/>
            <a:ext cx="257694" cy="26600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3865" y="2867896"/>
            <a:ext cx="257694" cy="26600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13862" y="3304306"/>
            <a:ext cx="261851" cy="2660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13862" y="2061560"/>
            <a:ext cx="261851" cy="26600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13862" y="2502136"/>
            <a:ext cx="261851" cy="26600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13862" y="2880357"/>
            <a:ext cx="261851" cy="2618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553688" y="1612675"/>
            <a:ext cx="3695001" cy="6359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52951" y="1616828"/>
            <a:ext cx="3092335" cy="6359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06038" y="1641500"/>
            <a:ext cx="3592195" cy="532130"/>
          </a:xfrm>
          <a:custGeom>
            <a:avLst/>
            <a:gdLst/>
            <a:ahLst/>
            <a:cxnLst/>
            <a:rect l="l" t="t" r="r" b="b"/>
            <a:pathLst>
              <a:path w="3592195" h="532130">
                <a:moveTo>
                  <a:pt x="0" y="0"/>
                </a:moveTo>
                <a:lnTo>
                  <a:pt x="3591966" y="0"/>
                </a:lnTo>
                <a:lnTo>
                  <a:pt x="3591966" y="531787"/>
                </a:lnTo>
                <a:lnTo>
                  <a:pt x="0" y="53178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3606038" y="1641500"/>
            <a:ext cx="3592195" cy="5321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70230" marR="312420" indent="-245110">
              <a:lnSpc>
                <a:spcPts val="1900"/>
              </a:lnSpc>
              <a:spcBef>
                <a:spcPts val="215"/>
              </a:spcBef>
            </a:pPr>
            <a:r>
              <a:rPr sz="1600" spc="-5" dirty="0">
                <a:latin typeface="Lucida Console"/>
                <a:cs typeface="Lucida Console"/>
              </a:rPr>
              <a:t>interior points have all  neighbours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available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527071" y="1870367"/>
            <a:ext cx="1126374" cy="4572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697632" y="1907387"/>
            <a:ext cx="908685" cy="247650"/>
          </a:xfrm>
          <a:custGeom>
            <a:avLst/>
            <a:gdLst/>
            <a:ahLst/>
            <a:cxnLst/>
            <a:rect l="l" t="t" r="r" b="b"/>
            <a:pathLst>
              <a:path w="908685" h="247650">
                <a:moveTo>
                  <a:pt x="908405" y="0"/>
                </a:moveTo>
                <a:lnTo>
                  <a:pt x="0" y="247235"/>
                </a:lnTo>
              </a:path>
            </a:pathLst>
          </a:custGeom>
          <a:ln w="25399">
            <a:solidFill>
              <a:srgbClr val="EB81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673311" y="2077758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90068" y="0"/>
                </a:moveTo>
                <a:lnTo>
                  <a:pt x="82029" y="63"/>
                </a:lnTo>
                <a:lnTo>
                  <a:pt x="0" y="83489"/>
                </a:lnTo>
                <a:lnTo>
                  <a:pt x="112991" y="113830"/>
                </a:lnTo>
                <a:lnTo>
                  <a:pt x="119964" y="109816"/>
                </a:lnTo>
                <a:lnTo>
                  <a:pt x="123596" y="96265"/>
                </a:lnTo>
                <a:lnTo>
                  <a:pt x="119583" y="89306"/>
                </a:lnTo>
                <a:lnTo>
                  <a:pt x="48640" y="70256"/>
                </a:lnTo>
                <a:lnTo>
                  <a:pt x="100139" y="17868"/>
                </a:lnTo>
                <a:lnTo>
                  <a:pt x="100075" y="9829"/>
                </a:lnTo>
                <a:lnTo>
                  <a:pt x="90068" y="0"/>
                </a:lnTo>
                <a:close/>
              </a:path>
            </a:pathLst>
          </a:custGeom>
          <a:solidFill>
            <a:srgbClr val="EB81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568141" y="4890096"/>
            <a:ext cx="78740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248" y="2398223"/>
            <a:ext cx="1213657" cy="118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3741" y="3137204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5">
                <a:moveTo>
                  <a:pt x="344411" y="0"/>
                </a:moveTo>
                <a:lnTo>
                  <a:pt x="0" y="0"/>
                </a:lnTo>
                <a:lnTo>
                  <a:pt x="0" y="365874"/>
                </a:lnTo>
                <a:lnTo>
                  <a:pt x="344411" y="365874"/>
                </a:lnTo>
                <a:lnTo>
                  <a:pt x="344411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7686" y="2792793"/>
            <a:ext cx="1116965" cy="344805"/>
          </a:xfrm>
          <a:custGeom>
            <a:avLst/>
            <a:gdLst/>
            <a:ahLst/>
            <a:cxnLst/>
            <a:rect l="l" t="t" r="r" b="b"/>
            <a:pathLst>
              <a:path w="1116964" h="344805">
                <a:moveTo>
                  <a:pt x="1116520" y="0"/>
                </a:moveTo>
                <a:lnTo>
                  <a:pt x="0" y="0"/>
                </a:lnTo>
                <a:lnTo>
                  <a:pt x="0" y="344411"/>
                </a:lnTo>
                <a:lnTo>
                  <a:pt x="1116520" y="344411"/>
                </a:lnTo>
                <a:lnTo>
                  <a:pt x="1116520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3741" y="2426919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11" y="0"/>
                </a:moveTo>
                <a:lnTo>
                  <a:pt x="0" y="0"/>
                </a:lnTo>
                <a:lnTo>
                  <a:pt x="0" y="365874"/>
                </a:lnTo>
                <a:lnTo>
                  <a:pt x="344411" y="365874"/>
                </a:lnTo>
                <a:lnTo>
                  <a:pt x="344411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694" y="2426913"/>
            <a:ext cx="1116965" cy="1076325"/>
          </a:xfrm>
          <a:custGeom>
            <a:avLst/>
            <a:gdLst/>
            <a:ahLst/>
            <a:cxnLst/>
            <a:rect l="l" t="t" r="r" b="b"/>
            <a:pathLst>
              <a:path w="1116964" h="1076325">
                <a:moveTo>
                  <a:pt x="0" y="365870"/>
                </a:moveTo>
                <a:lnTo>
                  <a:pt x="386045" y="365870"/>
                </a:lnTo>
                <a:lnTo>
                  <a:pt x="386045" y="0"/>
                </a:lnTo>
                <a:lnTo>
                  <a:pt x="730463" y="0"/>
                </a:lnTo>
                <a:lnTo>
                  <a:pt x="730463" y="365870"/>
                </a:lnTo>
                <a:lnTo>
                  <a:pt x="1116510" y="365870"/>
                </a:lnTo>
                <a:lnTo>
                  <a:pt x="1116510" y="710288"/>
                </a:lnTo>
                <a:lnTo>
                  <a:pt x="730463" y="710288"/>
                </a:lnTo>
                <a:lnTo>
                  <a:pt x="730463" y="1076158"/>
                </a:lnTo>
                <a:lnTo>
                  <a:pt x="386045" y="1076158"/>
                </a:lnTo>
                <a:lnTo>
                  <a:pt x="386045" y="710288"/>
                </a:lnTo>
                <a:lnTo>
                  <a:pt x="0" y="710288"/>
                </a:lnTo>
                <a:lnTo>
                  <a:pt x="0" y="3658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190">
              <a:lnSpc>
                <a:spcPct val="100000"/>
              </a:lnSpc>
            </a:pPr>
            <a:r>
              <a:rPr dirty="0"/>
              <a:t>Stencil: </a:t>
            </a:r>
            <a:r>
              <a:rPr spc="-5" dirty="0"/>
              <a:t>Boundary Grid</a:t>
            </a:r>
            <a:r>
              <a:rPr spc="-30" dirty="0"/>
              <a:t> </a:t>
            </a:r>
            <a:r>
              <a:rPr spc="-5" dirty="0"/>
              <a:t>Points</a:t>
            </a:r>
          </a:p>
        </p:txBody>
      </p:sp>
      <p:sp>
        <p:nvSpPr>
          <p:cNvPr id="8" name="object 8"/>
          <p:cNvSpPr/>
          <p:nvPr/>
        </p:nvSpPr>
        <p:spPr>
          <a:xfrm>
            <a:off x="49501" y="4500600"/>
            <a:ext cx="8949690" cy="1388745"/>
          </a:xfrm>
          <a:custGeom>
            <a:avLst/>
            <a:gdLst/>
            <a:ahLst/>
            <a:cxnLst/>
            <a:rect l="l" t="t" r="r" b="b"/>
            <a:pathLst>
              <a:path w="8949690" h="1388745">
                <a:moveTo>
                  <a:pt x="0" y="0"/>
                </a:moveTo>
                <a:lnTo>
                  <a:pt x="8949403" y="0"/>
                </a:lnTo>
                <a:lnTo>
                  <a:pt x="8949403" y="1388438"/>
                </a:lnTo>
                <a:lnTo>
                  <a:pt x="0" y="138843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242" y="4586960"/>
            <a:ext cx="173863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i=xdim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j=2:ydim-1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42" y="5600928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end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84417" y="4305991"/>
            <a:ext cx="2452255" cy="436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0177" y="4330929"/>
            <a:ext cx="1729041" cy="394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6106" y="4332135"/>
            <a:ext cx="2352675" cy="337185"/>
          </a:xfrm>
          <a:custGeom>
            <a:avLst/>
            <a:gdLst/>
            <a:ahLst/>
            <a:cxnLst/>
            <a:rect l="l" t="t" r="r" b="b"/>
            <a:pathLst>
              <a:path w="2352675" h="337185">
                <a:moveTo>
                  <a:pt x="0" y="0"/>
                </a:moveTo>
                <a:lnTo>
                  <a:pt x="2352078" y="0"/>
                </a:lnTo>
                <a:lnTo>
                  <a:pt x="2352078" y="336918"/>
                </a:lnTo>
                <a:lnTo>
                  <a:pt x="0" y="33691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6106" y="4332135"/>
            <a:ext cx="2352675" cy="337185"/>
          </a:xfrm>
          <a:custGeom>
            <a:avLst/>
            <a:gdLst/>
            <a:ahLst/>
            <a:cxnLst/>
            <a:rect l="l" t="t" r="r" b="b"/>
            <a:pathLst>
              <a:path w="2352675" h="337185">
                <a:moveTo>
                  <a:pt x="0" y="0"/>
                </a:moveTo>
                <a:lnTo>
                  <a:pt x="2352078" y="0"/>
                </a:lnTo>
                <a:lnTo>
                  <a:pt x="2352078" y="336924"/>
                </a:lnTo>
                <a:lnTo>
                  <a:pt x="0" y="336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7094" y="4378680"/>
            <a:ext cx="514984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east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828" y="4378680"/>
            <a:ext cx="1004569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boundary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1148" y="1737364"/>
            <a:ext cx="2123897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566" y="177509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680" y="1749831"/>
            <a:ext cx="116378" cy="2107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566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8478" y="1749831"/>
            <a:ext cx="116378" cy="2107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6987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1639" y="1749831"/>
            <a:ext cx="116378" cy="2107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008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7272" y="1749831"/>
            <a:ext cx="116378" cy="2107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631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5377" y="1749831"/>
            <a:ext cx="116378" cy="2107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401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1137" y="1749831"/>
            <a:ext cx="116378" cy="2107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052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05" y="2136373"/>
            <a:ext cx="2123897" cy="1163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0761" y="2173287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1148" y="2560324"/>
            <a:ext cx="2123897" cy="116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8566" y="259877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1148" y="2980110"/>
            <a:ext cx="2123897" cy="1163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566" y="301721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5305" y="3362494"/>
            <a:ext cx="2123897" cy="1163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761" y="340174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1148" y="3753197"/>
            <a:ext cx="2123897" cy="1163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8566" y="379143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0283" y="2061560"/>
            <a:ext cx="261851" cy="2660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0977" y="2061560"/>
            <a:ext cx="257694" cy="266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6622" y="2053244"/>
            <a:ext cx="257694" cy="261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64727" y="2053244"/>
            <a:ext cx="257694" cy="261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4439" y="2489664"/>
            <a:ext cx="257694" cy="2660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20977" y="2489664"/>
            <a:ext cx="257694" cy="2660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6622" y="2477193"/>
            <a:ext cx="261851" cy="2660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87410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7409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727" y="2477193"/>
            <a:ext cx="257694" cy="2660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5107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5108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6127" y="2867896"/>
            <a:ext cx="257694" cy="2660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12671" y="2867896"/>
            <a:ext cx="261851" cy="266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5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28304" y="2855424"/>
            <a:ext cx="261851" cy="2660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56408" y="2855424"/>
            <a:ext cx="261851" cy="2660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26127" y="3291834"/>
            <a:ext cx="257694" cy="2660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12671" y="3291834"/>
            <a:ext cx="261851" cy="2660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28304" y="3279376"/>
            <a:ext cx="261851" cy="2660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56408" y="3279376"/>
            <a:ext cx="261851" cy="2660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8022" y="1687482"/>
            <a:ext cx="261851" cy="2660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0" y="140360"/>
                </a:lnTo>
                <a:lnTo>
                  <a:pt x="152353" y="114226"/>
                </a:lnTo>
                <a:lnTo>
                  <a:pt x="158584" y="82219"/>
                </a:lnTo>
                <a:lnTo>
                  <a:pt x="152353" y="50218"/>
                </a:lnTo>
                <a:lnTo>
                  <a:pt x="135360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17814" y="1687484"/>
            <a:ext cx="257694" cy="2618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67700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7" y="0"/>
                </a:moveTo>
                <a:lnTo>
                  <a:pt x="48424" y="6462"/>
                </a:lnTo>
                <a:lnTo>
                  <a:pt x="23222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2" y="140355"/>
                </a:lnTo>
                <a:lnTo>
                  <a:pt x="48424" y="157977"/>
                </a:lnTo>
                <a:lnTo>
                  <a:pt x="79287" y="164439"/>
                </a:lnTo>
                <a:lnTo>
                  <a:pt x="110156" y="157977"/>
                </a:lnTo>
                <a:lnTo>
                  <a:pt x="135362" y="140355"/>
                </a:lnTo>
                <a:lnTo>
                  <a:pt x="152355" y="114220"/>
                </a:lnTo>
                <a:lnTo>
                  <a:pt x="158586" y="82219"/>
                </a:lnTo>
                <a:lnTo>
                  <a:pt x="152355" y="50218"/>
                </a:lnTo>
                <a:lnTo>
                  <a:pt x="135362" y="24083"/>
                </a:lnTo>
                <a:lnTo>
                  <a:pt x="110156" y="6462"/>
                </a:lnTo>
                <a:lnTo>
                  <a:pt x="79287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67699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12671" y="1687482"/>
            <a:ext cx="261851" cy="266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36622" y="1687482"/>
            <a:ext cx="261851" cy="26600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87410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87409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64727" y="1675010"/>
            <a:ext cx="257694" cy="2660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15107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7"/>
                </a:lnTo>
                <a:lnTo>
                  <a:pt x="6232" y="50208"/>
                </a:lnTo>
                <a:lnTo>
                  <a:pt x="0" y="82207"/>
                </a:lnTo>
                <a:lnTo>
                  <a:pt x="6232" y="114213"/>
                </a:lnTo>
                <a:lnTo>
                  <a:pt x="23228" y="140347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2" y="157966"/>
                </a:lnTo>
                <a:lnTo>
                  <a:pt x="135369" y="140347"/>
                </a:lnTo>
                <a:lnTo>
                  <a:pt x="152365" y="114213"/>
                </a:lnTo>
                <a:lnTo>
                  <a:pt x="158597" y="82207"/>
                </a:lnTo>
                <a:lnTo>
                  <a:pt x="152365" y="50208"/>
                </a:lnTo>
                <a:lnTo>
                  <a:pt x="135369" y="24077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15108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30487" y="1687482"/>
            <a:ext cx="261851" cy="26600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3865" y="3682537"/>
            <a:ext cx="257694" cy="26600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09502" y="3678384"/>
            <a:ext cx="261851" cy="2660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8" y="0"/>
                </a:moveTo>
                <a:lnTo>
                  <a:pt x="48426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6" y="157979"/>
                </a:lnTo>
                <a:lnTo>
                  <a:pt x="79288" y="164439"/>
                </a:lnTo>
                <a:lnTo>
                  <a:pt x="110158" y="157979"/>
                </a:lnTo>
                <a:lnTo>
                  <a:pt x="135363" y="140360"/>
                </a:lnTo>
                <a:lnTo>
                  <a:pt x="152356" y="114226"/>
                </a:lnTo>
                <a:lnTo>
                  <a:pt x="158587" y="82219"/>
                </a:lnTo>
                <a:lnTo>
                  <a:pt x="152356" y="50218"/>
                </a:lnTo>
                <a:lnTo>
                  <a:pt x="135363" y="24083"/>
                </a:lnTo>
                <a:lnTo>
                  <a:pt x="110158" y="6462"/>
                </a:lnTo>
                <a:lnTo>
                  <a:pt x="7928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08518" y="3682537"/>
            <a:ext cx="257694" cy="26600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32457" y="3682537"/>
            <a:ext cx="257694" cy="2660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56408" y="3670066"/>
            <a:ext cx="261851" cy="26600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18"/>
                </a:lnTo>
                <a:lnTo>
                  <a:pt x="23228" y="140349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0" y="157966"/>
                </a:lnTo>
                <a:lnTo>
                  <a:pt x="135362" y="140349"/>
                </a:lnTo>
                <a:lnTo>
                  <a:pt x="152354" y="114218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26321" y="3682537"/>
            <a:ext cx="257694" cy="2660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93865" y="3291834"/>
            <a:ext cx="257694" cy="2660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3865" y="2053244"/>
            <a:ext cx="257694" cy="261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3865" y="2489664"/>
            <a:ext cx="257694" cy="26600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3865" y="2867896"/>
            <a:ext cx="257694" cy="26600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13862" y="3304306"/>
            <a:ext cx="261851" cy="2660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13862" y="2061560"/>
            <a:ext cx="261851" cy="26600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13862" y="2502136"/>
            <a:ext cx="261851" cy="26600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13862" y="2880357"/>
            <a:ext cx="261851" cy="2618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73232" y="1612675"/>
            <a:ext cx="3690848" cy="6359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93768" y="1616828"/>
            <a:ext cx="3445624" cy="6359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23435" y="1641500"/>
            <a:ext cx="3592195" cy="532130"/>
          </a:xfrm>
          <a:custGeom>
            <a:avLst/>
            <a:gdLst/>
            <a:ahLst/>
            <a:cxnLst/>
            <a:rect l="l" t="t" r="r" b="b"/>
            <a:pathLst>
              <a:path w="3592195" h="532130">
                <a:moveTo>
                  <a:pt x="0" y="0"/>
                </a:moveTo>
                <a:lnTo>
                  <a:pt x="3591979" y="0"/>
                </a:lnTo>
                <a:lnTo>
                  <a:pt x="3591979" y="531787"/>
                </a:lnTo>
                <a:lnTo>
                  <a:pt x="0" y="531787"/>
                </a:lnTo>
                <a:lnTo>
                  <a:pt x="0" y="0"/>
                </a:lnTo>
                <a:close/>
              </a:path>
            </a:pathLst>
          </a:custGeom>
          <a:solidFill>
            <a:srgbClr val="DEE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123435" y="1641500"/>
            <a:ext cx="3592195" cy="5046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2240">
              <a:lnSpc>
                <a:spcPts val="1910"/>
              </a:lnSpc>
              <a:spcBef>
                <a:spcPts val="135"/>
              </a:spcBef>
            </a:pPr>
            <a:r>
              <a:rPr sz="1600" spc="-5" dirty="0">
                <a:latin typeface="Lucida Console"/>
                <a:cs typeface="Lucida Console"/>
              </a:rPr>
              <a:t>boundary points are</a:t>
            </a:r>
            <a:r>
              <a:rPr sz="160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missing</a:t>
            </a:r>
            <a:endParaRPr sz="1600" dirty="0">
              <a:latin typeface="Lucida Console"/>
              <a:cs typeface="Lucida Console"/>
            </a:endParaRPr>
          </a:p>
          <a:p>
            <a:pPr marL="753745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1 or 2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n</a:t>
            </a:r>
            <a:r>
              <a:rPr lang="en-US" sz="1600" spc="-5" dirty="0" smtClean="0">
                <a:latin typeface="Lucida Console"/>
                <a:cs typeface="Lucida Console"/>
              </a:rPr>
              <a:t>ei</a:t>
            </a:r>
            <a:r>
              <a:rPr sz="1600" spc="-5" dirty="0" smtClean="0">
                <a:latin typeface="Lucida Console"/>
                <a:cs typeface="Lucida Console"/>
              </a:rPr>
              <a:t>ghbours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876207" y="1874520"/>
            <a:ext cx="1300937" cy="12801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41306" y="1907387"/>
            <a:ext cx="1082675" cy="1063625"/>
          </a:xfrm>
          <a:custGeom>
            <a:avLst/>
            <a:gdLst/>
            <a:ahLst/>
            <a:cxnLst/>
            <a:rect l="l" t="t" r="r" b="b"/>
            <a:pathLst>
              <a:path w="1082675" h="1063625">
                <a:moveTo>
                  <a:pt x="1082129" y="0"/>
                </a:moveTo>
                <a:lnTo>
                  <a:pt x="0" y="1063239"/>
                </a:lnTo>
              </a:path>
            </a:pathLst>
          </a:custGeom>
          <a:ln w="25399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23336" y="2871419"/>
            <a:ext cx="118110" cy="117475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37744" y="0"/>
                </a:moveTo>
                <a:lnTo>
                  <a:pt x="30772" y="3987"/>
                </a:lnTo>
                <a:lnTo>
                  <a:pt x="0" y="116878"/>
                </a:lnTo>
                <a:lnTo>
                  <a:pt x="113398" y="88099"/>
                </a:lnTo>
                <a:lnTo>
                  <a:pt x="117301" y="81546"/>
                </a:lnTo>
                <a:lnTo>
                  <a:pt x="35953" y="81546"/>
                </a:lnTo>
                <a:lnTo>
                  <a:pt x="55270" y="10667"/>
                </a:lnTo>
                <a:lnTo>
                  <a:pt x="51282" y="3695"/>
                </a:lnTo>
                <a:lnTo>
                  <a:pt x="37744" y="0"/>
                </a:lnTo>
                <a:close/>
              </a:path>
              <a:path w="118110" h="117475">
                <a:moveTo>
                  <a:pt x="107162" y="63474"/>
                </a:moveTo>
                <a:lnTo>
                  <a:pt x="35953" y="81546"/>
                </a:lnTo>
                <a:lnTo>
                  <a:pt x="117301" y="81546"/>
                </a:lnTo>
                <a:lnTo>
                  <a:pt x="117513" y="81191"/>
                </a:lnTo>
                <a:lnTo>
                  <a:pt x="114071" y="67589"/>
                </a:lnTo>
                <a:lnTo>
                  <a:pt x="107162" y="63474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6992" y="1438101"/>
            <a:ext cx="2123897" cy="11637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21593" y="147783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3865" y="1388231"/>
            <a:ext cx="257694" cy="26600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2299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3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2299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09502" y="1388231"/>
            <a:ext cx="261851" cy="266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60726" y="1416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88" y="0"/>
                </a:moveTo>
                <a:lnTo>
                  <a:pt x="48426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6" y="157977"/>
                </a:lnTo>
                <a:lnTo>
                  <a:pt x="79288" y="164439"/>
                </a:lnTo>
                <a:lnTo>
                  <a:pt x="110158" y="157977"/>
                </a:lnTo>
                <a:lnTo>
                  <a:pt x="135363" y="140355"/>
                </a:lnTo>
                <a:lnTo>
                  <a:pt x="152356" y="114220"/>
                </a:lnTo>
                <a:lnTo>
                  <a:pt x="158587" y="82219"/>
                </a:lnTo>
                <a:lnTo>
                  <a:pt x="152356" y="50213"/>
                </a:lnTo>
                <a:lnTo>
                  <a:pt x="135363" y="24079"/>
                </a:lnTo>
                <a:lnTo>
                  <a:pt x="110158" y="6460"/>
                </a:lnTo>
                <a:lnTo>
                  <a:pt x="7928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60726" y="1416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08518" y="1388231"/>
            <a:ext cx="257694" cy="26600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57235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57235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28304" y="1388231"/>
            <a:ext cx="261851" cy="26600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80437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80437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56408" y="1379915"/>
            <a:ext cx="261851" cy="26185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08135" y="140559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08135" y="140559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22168" y="1388231"/>
            <a:ext cx="261851" cy="26600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74251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74251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8680" y="4077390"/>
            <a:ext cx="2123897" cy="11637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15407" y="4114050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5552" y="4027520"/>
            <a:ext cx="257694" cy="26600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6113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6113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05345" y="4023354"/>
            <a:ext cx="257694" cy="26600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54540" y="4052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9" y="0"/>
                </a:moveTo>
                <a:lnTo>
                  <a:pt x="48427" y="6460"/>
                </a:lnTo>
                <a:lnTo>
                  <a:pt x="23223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3" y="140355"/>
                </a:lnTo>
                <a:lnTo>
                  <a:pt x="48427" y="157977"/>
                </a:lnTo>
                <a:lnTo>
                  <a:pt x="79289" y="164439"/>
                </a:lnTo>
                <a:lnTo>
                  <a:pt x="110154" y="157977"/>
                </a:lnTo>
                <a:lnTo>
                  <a:pt x="135360" y="140355"/>
                </a:lnTo>
                <a:lnTo>
                  <a:pt x="152356" y="114220"/>
                </a:lnTo>
                <a:lnTo>
                  <a:pt x="158588" y="82219"/>
                </a:lnTo>
                <a:lnTo>
                  <a:pt x="152356" y="50213"/>
                </a:lnTo>
                <a:lnTo>
                  <a:pt x="135360" y="24079"/>
                </a:lnTo>
                <a:lnTo>
                  <a:pt x="110154" y="6460"/>
                </a:lnTo>
                <a:lnTo>
                  <a:pt x="79289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54540" y="4052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00200" y="4027520"/>
            <a:ext cx="261851" cy="26600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51050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51050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24151" y="4027520"/>
            <a:ext cx="257694" cy="26600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74252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74252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452255" y="4015049"/>
            <a:ext cx="257694" cy="26600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01950" y="40418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01950" y="404181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18015" y="4027520"/>
            <a:ext cx="257694" cy="26600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68066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68066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3166" y="1762302"/>
            <a:ext cx="120534" cy="21072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3386" y="1785975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1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2508" y="1699955"/>
            <a:ext cx="261851" cy="26185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4092" y="17257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9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4092" y="17257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8352" y="3690856"/>
            <a:ext cx="257694" cy="26600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7906" y="372009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9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7906" y="372009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8352" y="3304306"/>
            <a:ext cx="257694" cy="26600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7906" y="333040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7906" y="333040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8352" y="2061560"/>
            <a:ext cx="257694" cy="26600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7906" y="208991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7906" y="208991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8352" y="2497970"/>
            <a:ext cx="257694" cy="26600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7906" y="252743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7906" y="252743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8352" y="2876201"/>
            <a:ext cx="257694" cy="26600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7906" y="290492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7906" y="290492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75215" y="1762302"/>
            <a:ext cx="116378" cy="21072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34524" y="1787131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1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04552" y="1699953"/>
            <a:ext cx="257694" cy="26600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55238" y="172693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55238" y="172693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00400" y="3695008"/>
            <a:ext cx="257694" cy="26600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49041" y="3721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249040" y="3721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200400" y="3304306"/>
            <a:ext cx="257694" cy="26600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4904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249040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200400" y="2061560"/>
            <a:ext cx="257694" cy="26600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4904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249040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200400" y="2502136"/>
            <a:ext cx="257694" cy="26600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4904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249040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200400" y="2880357"/>
            <a:ext cx="257694" cy="26185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24904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49040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68762" y="5173700"/>
            <a:ext cx="7874000" cy="431800"/>
          </a:xfrm>
          <a:prstGeom prst="rect">
            <a:avLst/>
          </a:prstGeom>
        </p:spPr>
      </p:pic>
      <p:grpSp>
        <p:nvGrpSpPr>
          <p:cNvPr id="265" name="Group 264"/>
          <p:cNvGrpSpPr/>
          <p:nvPr/>
        </p:nvGrpSpPr>
        <p:grpSpPr>
          <a:xfrm>
            <a:off x="3105553" y="2730734"/>
            <a:ext cx="5161448" cy="2918757"/>
            <a:chOff x="3105553" y="2730734"/>
            <a:chExt cx="5161448" cy="2918757"/>
          </a:xfrm>
        </p:grpSpPr>
        <p:grpSp>
          <p:nvGrpSpPr>
            <p:cNvPr id="258" name="Group 257"/>
            <p:cNvGrpSpPr/>
            <p:nvPr/>
          </p:nvGrpSpPr>
          <p:grpSpPr>
            <a:xfrm>
              <a:off x="4572000" y="2730734"/>
              <a:ext cx="3695001" cy="876992"/>
              <a:chOff x="4572000" y="2730734"/>
              <a:chExt cx="3695001" cy="876992"/>
            </a:xfrm>
          </p:grpSpPr>
          <p:sp>
            <p:nvSpPr>
              <p:cNvPr id="241" name="object 241"/>
              <p:cNvSpPr/>
              <p:nvPr/>
            </p:nvSpPr>
            <p:spPr>
              <a:xfrm>
                <a:off x="4572000" y="2763978"/>
                <a:ext cx="3695001" cy="806334"/>
              </a:xfrm>
              <a:prstGeom prst="rect">
                <a:avLst/>
              </a:prstGeom>
              <a:blipFill>
                <a:blip r:embed="rId8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4696688" y="2730734"/>
                <a:ext cx="3441471" cy="876992"/>
              </a:xfrm>
              <a:prstGeom prst="rect">
                <a:avLst/>
              </a:prstGeom>
              <a:blipFill>
                <a:blip r:embed="rId8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4623917" y="2792577"/>
                <a:ext cx="3592195" cy="703580"/>
              </a:xfrm>
              <a:custGeom>
                <a:avLst/>
                <a:gdLst/>
                <a:ahLst/>
                <a:cxnLst/>
                <a:rect l="l" t="t" r="r" b="b"/>
                <a:pathLst>
                  <a:path w="3592195" h="703579">
                    <a:moveTo>
                      <a:pt x="0" y="0"/>
                    </a:moveTo>
                    <a:lnTo>
                      <a:pt x="3591966" y="0"/>
                    </a:lnTo>
                    <a:lnTo>
                      <a:pt x="3591966" y="703427"/>
                    </a:lnTo>
                    <a:lnTo>
                      <a:pt x="0" y="7034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E1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244"/>
              <p:cNvSpPr/>
              <p:nvPr/>
            </p:nvSpPr>
            <p:spPr>
              <a:xfrm>
                <a:off x="4623917" y="2792577"/>
                <a:ext cx="3592195" cy="703580"/>
              </a:xfrm>
              <a:custGeom>
                <a:avLst/>
                <a:gdLst/>
                <a:ahLst/>
                <a:cxnLst/>
                <a:rect l="l" t="t" r="r" b="b"/>
                <a:pathLst>
                  <a:path w="3592195" h="703579">
                    <a:moveTo>
                      <a:pt x="0" y="0"/>
                    </a:moveTo>
                    <a:lnTo>
                      <a:pt x="3591967" y="0"/>
                    </a:lnTo>
                    <a:lnTo>
                      <a:pt x="3591967" y="703419"/>
                    </a:lnTo>
                    <a:lnTo>
                      <a:pt x="0" y="70341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245"/>
              <p:cNvSpPr txBox="1"/>
              <p:nvPr/>
            </p:nvSpPr>
            <p:spPr>
              <a:xfrm>
                <a:off x="4758468" y="2788691"/>
                <a:ext cx="3329304" cy="72961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065" marR="5080" algn="ctr">
                  <a:lnSpc>
                    <a:spcPts val="1900"/>
                  </a:lnSpc>
                </a:pPr>
                <a:r>
                  <a:rPr sz="1600" spc="-5" dirty="0">
                    <a:latin typeface="Lucida Console"/>
                    <a:cs typeface="Lucida Console"/>
                  </a:rPr>
                  <a:t>create 4 halo buffers, that  hold "ghost"</a:t>
                </a:r>
                <a:r>
                  <a:rPr sz="1600" spc="-30" dirty="0">
                    <a:latin typeface="Lucida Console"/>
                    <a:cs typeface="Lucida Console"/>
                  </a:rPr>
                  <a:t> </a:t>
                </a:r>
                <a:r>
                  <a:rPr sz="1600" spc="-5" dirty="0">
                    <a:latin typeface="Lucida Console"/>
                    <a:cs typeface="Lucida Console"/>
                  </a:rPr>
                  <a:t>buffers</a:t>
                </a:r>
                <a:endParaRPr sz="1600" dirty="0">
                  <a:latin typeface="Lucida Console"/>
                  <a:cs typeface="Lucida Console"/>
                </a:endParaRPr>
              </a:p>
              <a:p>
                <a:pPr algn="ctr">
                  <a:lnSpc>
                    <a:spcPts val="1839"/>
                  </a:lnSpc>
                </a:pPr>
                <a:r>
                  <a:rPr sz="1600" spc="-5" dirty="0">
                    <a:latin typeface="Lucida Console"/>
                    <a:cs typeface="Lucida Console"/>
                  </a:rPr>
                  <a:t>bndN, bndE, bndS,</a:t>
                </a:r>
                <a:r>
                  <a:rPr sz="1600" spc="-40" dirty="0">
                    <a:latin typeface="Lucida Console"/>
                    <a:cs typeface="Lucida Console"/>
                  </a:rPr>
                  <a:t> </a:t>
                </a:r>
                <a:r>
                  <a:rPr sz="1600" spc="-5" dirty="0">
                    <a:latin typeface="Lucida Console"/>
                    <a:cs typeface="Lucida Console"/>
                  </a:rPr>
                  <a:t>bndW</a:t>
                </a:r>
                <a:endParaRPr sz="16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3105553" y="5163197"/>
              <a:ext cx="773083" cy="486294"/>
              <a:chOff x="4608596" y="3795228"/>
              <a:chExt cx="773083" cy="486294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4659282" y="3823279"/>
                <a:ext cx="672465" cy="383540"/>
              </a:xfrm>
              <a:prstGeom prst="rect">
                <a:avLst/>
              </a:prstGeom>
            </p:spPr>
            <p:txBody>
              <a:bodyPr vert="horz" wrap="square" lIns="0" tIns="47625" rIns="0" bIns="0" rtlCol="0">
                <a:spAutoFit/>
              </a:bodyPr>
              <a:lstStyle/>
              <a:p>
                <a:pPr marL="80010">
                  <a:lnSpc>
                    <a:spcPct val="100000"/>
                  </a:lnSpc>
                  <a:spcBef>
                    <a:spcPts val="375"/>
                  </a:spcBef>
                </a:pPr>
                <a:r>
                  <a:rPr sz="2550" i="1" spc="89" baseline="8169" dirty="0">
                    <a:latin typeface="Trebuchet MS"/>
                    <a:cs typeface="Trebuchet MS"/>
                  </a:rPr>
                  <a:t>s</a:t>
                </a:r>
                <a:r>
                  <a:rPr sz="1150" i="1" spc="60" dirty="0">
                    <a:latin typeface="Trebuchet MS"/>
                    <a:cs typeface="Trebuchet MS"/>
                  </a:rPr>
                  <a:t>i</a:t>
                </a:r>
                <a:r>
                  <a:rPr sz="1150" spc="60" dirty="0">
                    <a:latin typeface="Tahoma"/>
                    <a:cs typeface="Tahoma"/>
                  </a:rPr>
                  <a:t>+1</a:t>
                </a:r>
                <a:r>
                  <a:rPr sz="1150" i="1" spc="60" dirty="0">
                    <a:latin typeface="Trebuchet MS"/>
                    <a:cs typeface="Trebuchet MS"/>
                  </a:rPr>
                  <a:t>,j</a:t>
                </a:r>
                <a:endParaRPr sz="1150">
                  <a:latin typeface="Trebuchet MS"/>
                  <a:cs typeface="Trebuchet MS"/>
                </a:endParaRPr>
              </a:p>
            </p:txBody>
          </p:sp>
          <p:sp>
            <p:nvSpPr>
              <p:cNvPr id="249" name="object 249"/>
              <p:cNvSpPr/>
              <p:nvPr/>
            </p:nvSpPr>
            <p:spPr>
              <a:xfrm>
                <a:off x="4608596" y="3795228"/>
                <a:ext cx="773083" cy="486294"/>
              </a:xfrm>
              <a:prstGeom prst="rect">
                <a:avLst/>
              </a:prstGeom>
              <a:blipFill>
                <a:blip r:embed="rId8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250"/>
              <p:cNvSpPr/>
              <p:nvPr/>
            </p:nvSpPr>
            <p:spPr>
              <a:xfrm>
                <a:off x="4704202" y="3874201"/>
                <a:ext cx="586047" cy="357446"/>
              </a:xfrm>
              <a:prstGeom prst="rect">
                <a:avLst/>
              </a:prstGeom>
              <a:blipFill>
                <a:blip r:embed="rId8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1" name="object 251"/>
              <p:cNvSpPr/>
              <p:nvPr/>
            </p:nvSpPr>
            <p:spPr>
              <a:xfrm>
                <a:off x="4659282" y="3823279"/>
                <a:ext cx="672465" cy="383540"/>
              </a:xfrm>
              <a:custGeom>
                <a:avLst/>
                <a:gdLst/>
                <a:ahLst/>
                <a:cxnLst/>
                <a:rect l="l" t="t" r="r" b="b"/>
                <a:pathLst>
                  <a:path w="672464" h="383539">
                    <a:moveTo>
                      <a:pt x="0" y="0"/>
                    </a:moveTo>
                    <a:lnTo>
                      <a:pt x="671893" y="0"/>
                    </a:lnTo>
                    <a:lnTo>
                      <a:pt x="671893" y="383491"/>
                    </a:lnTo>
                    <a:lnTo>
                      <a:pt x="0" y="383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E1F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2" name="object 252"/>
              <p:cNvSpPr/>
              <p:nvPr/>
            </p:nvSpPr>
            <p:spPr>
              <a:xfrm>
                <a:off x="4659282" y="3823279"/>
                <a:ext cx="672465" cy="383540"/>
              </a:xfrm>
              <a:custGeom>
                <a:avLst/>
                <a:gdLst/>
                <a:ahLst/>
                <a:cxnLst/>
                <a:rect l="l" t="t" r="r" b="b"/>
                <a:pathLst>
                  <a:path w="672464" h="383539">
                    <a:moveTo>
                      <a:pt x="0" y="0"/>
                    </a:moveTo>
                    <a:lnTo>
                      <a:pt x="671898" y="0"/>
                    </a:lnTo>
                    <a:lnTo>
                      <a:pt x="671898" y="383485"/>
                    </a:lnTo>
                    <a:lnTo>
                      <a:pt x="0" y="383485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666419" y="3824436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bndE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</p:grpSp>
        <p:cxnSp>
          <p:nvCxnSpPr>
            <p:cNvPr id="263" name="Straight Arrow Connector 262"/>
            <p:cNvCxnSpPr>
              <a:stCxn id="241" idx="1"/>
              <a:endCxn id="249" idx="0"/>
            </p:cNvCxnSpPr>
            <p:nvPr/>
          </p:nvCxnSpPr>
          <p:spPr>
            <a:xfrm flipH="1">
              <a:off x="3492095" y="3167145"/>
              <a:ext cx="1079905" cy="199605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1845">
              <a:lnSpc>
                <a:spcPct val="100000"/>
              </a:lnSpc>
            </a:pPr>
            <a:r>
              <a:rPr spc="-10" dirty="0"/>
              <a:t>Testing </a:t>
            </a: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74179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Get the </a:t>
            </a:r>
            <a:r>
              <a:rPr sz="2800" spc="-5" dirty="0">
                <a:latin typeface="Calibri"/>
                <a:cs typeface="Calibri"/>
              </a:rPr>
              <a:t>code, </a:t>
            </a:r>
            <a:r>
              <a:rPr sz="2800" dirty="0">
                <a:latin typeface="Calibri"/>
                <a:cs typeface="Calibri"/>
              </a:rPr>
              <a:t>by checking it </a:t>
            </a:r>
            <a:r>
              <a:rPr sz="2800" spc="-5" dirty="0">
                <a:latin typeface="Calibri"/>
                <a:cs typeface="Calibri"/>
              </a:rPr>
              <a:t>out 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github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83964"/>
            <a:ext cx="27590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7031" y="3586946"/>
            <a:ext cx="4326775" cy="46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8752" y="3624352"/>
            <a:ext cx="3699167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91682"/>
              </p:ext>
            </p:extLst>
          </p:nvPr>
        </p:nvGraphicFramePr>
        <p:xfrm>
          <a:off x="581054" y="2216099"/>
          <a:ext cx="7576570" cy="177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/>
                <a:gridCol w="367035"/>
                <a:gridCol w="1021629"/>
                <a:gridCol w="524341"/>
                <a:gridCol w="856427"/>
                <a:gridCol w="489386"/>
                <a:gridCol w="489386"/>
                <a:gridCol w="978773"/>
                <a:gridCol w="886311"/>
                <a:gridCol w="1688327"/>
              </a:tblGrid>
              <a:tr h="1384782">
                <a:tc gridSpan="10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 git clone</a:t>
                      </a:r>
                      <a:r>
                        <a:rPr sz="1600" spc="114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https://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github.com/eth-cscs/SummerSchool201</a:t>
                      </a:r>
                      <a:r>
                        <a:rPr lang="en-US" sz="1600" spc="-5" dirty="0" smtClean="0">
                          <a:latin typeface="Lucida Console"/>
                          <a:cs typeface="Lucida Console"/>
                        </a:rPr>
                        <a:t>7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.git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 cd</a:t>
                      </a:r>
                      <a:r>
                        <a:rPr sz="1600" spc="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SummerSchool201</a:t>
                      </a:r>
                      <a:r>
                        <a:rPr lang="en-US" sz="1600" spc="-5" dirty="0" smtClean="0">
                          <a:latin typeface="Lucida Console"/>
                          <a:cs typeface="Lucida Console"/>
                        </a:rPr>
                        <a:t>7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/miniapp/serial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</a:t>
                      </a:r>
                      <a:r>
                        <a:rPr sz="1600" spc="-9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ls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cxx</a:t>
                      </a:r>
                      <a:r>
                        <a:rPr sz="1600" spc="-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fortran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25399">
                      <a:solidFill>
                        <a:srgbClr val="275D90"/>
                      </a:solidFill>
                      <a:prstDash val="solid"/>
                    </a:lnL>
                    <a:lnR w="25399">
                      <a:solidFill>
                        <a:srgbClr val="275D90"/>
                      </a:solidFill>
                      <a:prstDash val="solid"/>
                    </a:lnR>
                    <a:lnT w="25399">
                      <a:solidFill>
                        <a:srgbClr val="275D90"/>
                      </a:solidFill>
                      <a:prstDash val="solid"/>
                    </a:lnT>
                    <a:solidFill>
                      <a:srgbClr val="E3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590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dirty="0">
                          <a:latin typeface="Lucida Console"/>
                          <a:cs typeface="Lucida Console"/>
                        </a:rPr>
                        <a:t>&gt;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25399">
                      <a:solidFill>
                        <a:srgbClr val="275D90"/>
                      </a:solidFill>
                      <a:prstDash val="solid"/>
                    </a:lnL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cd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cxx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Lucida Console"/>
                          <a:cs typeface="Lucida Console"/>
                        </a:rPr>
                        <a:t>I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choose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the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C++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version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here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275D90"/>
                      </a:solidFill>
                      <a:prstDash val="solid"/>
                    </a:lnR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3755" y="4690109"/>
            <a:ext cx="7576820" cy="669414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 dirty="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Lucida Console"/>
                <a:cs typeface="Lucida Console"/>
              </a:rPr>
              <a:t>&gt; </a:t>
            </a:r>
            <a:r>
              <a:rPr sz="1600" spc="-5">
                <a:latin typeface="Lucida Console"/>
                <a:cs typeface="Lucida Console"/>
              </a:rPr>
              <a:t>srun </a:t>
            </a:r>
            <a:r>
              <a:rPr lang="mr-IN" sz="1600" spc="-5" smtClean="0">
                <a:latin typeface="Lucida Console"/>
                <a:cs typeface="Lucida Console"/>
              </a:rPr>
              <a:t>-</a:t>
            </a:r>
            <a:r>
              <a:rPr lang="en-US" sz="1600" spc="-5" dirty="0" err="1" smtClean="0">
                <a:latin typeface="Lucida Console"/>
                <a:cs typeface="Lucida Console"/>
              </a:rPr>
              <a:t>Cgpu</a:t>
            </a:r>
            <a:r>
              <a:rPr lang="en-US" sz="1600" spc="-5" dirty="0" smtClean="0">
                <a:latin typeface="Lucida Console"/>
                <a:cs typeface="Lucida Console"/>
              </a:rPr>
              <a:t> </a:t>
            </a:r>
            <a:r>
              <a:rPr lang="mr-IN" sz="1600" spc="-5" dirty="0" smtClean="0">
                <a:latin typeface="Lucida Console"/>
                <a:cs typeface="Lucida Console"/>
              </a:rPr>
              <a:t>--</a:t>
            </a:r>
            <a:r>
              <a:rPr lang="en-US" sz="1600" spc="-5" dirty="0" err="1" smtClean="0">
                <a:latin typeface="Lucida Console"/>
                <a:cs typeface="Lucida Console"/>
              </a:rPr>
              <a:t>reserv</a:t>
            </a:r>
            <a:r>
              <a:rPr lang="en-US" sz="1600" spc="-5" dirty="0" smtClean="0">
                <a:latin typeface="Lucida Console"/>
                <a:cs typeface="Lucida Console"/>
              </a:rPr>
              <a:t>=summer </a:t>
            </a:r>
            <a:r>
              <a:rPr sz="1600" spc="-5" dirty="0" smtClean="0">
                <a:latin typeface="Lucida Console"/>
                <a:cs typeface="Lucida Console"/>
              </a:rPr>
              <a:t>–n1 </a:t>
            </a:r>
            <a:r>
              <a:rPr sz="1600" spc="-5" dirty="0">
                <a:latin typeface="Lucida Console"/>
                <a:cs typeface="Lucida Console"/>
              </a:rPr>
              <a:t>./main 128 128 100 0.01</a:t>
            </a:r>
            <a:r>
              <a:rPr sz="1600" spc="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yes</a:t>
            </a:r>
            <a:endParaRPr sz="16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6720">
              <a:lnSpc>
                <a:spcPct val="100000"/>
              </a:lnSpc>
            </a:pPr>
            <a:r>
              <a:rPr spc="-10" dirty="0"/>
              <a:t>Testing</a:t>
            </a:r>
            <a:r>
              <a:rPr spc="-20" dirty="0"/>
              <a:t> </a:t>
            </a:r>
            <a:r>
              <a:rPr spc="-10" dirty="0"/>
              <a:t>continued...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15570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Compile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82164"/>
            <a:ext cx="626491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libri"/>
                <a:cs typeface="Calibri"/>
              </a:rPr>
              <a:t>Run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755" y="2133180"/>
            <a:ext cx="7120255" cy="471805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754" y="3074022"/>
            <a:ext cx="7120255" cy="471805"/>
          </a:xfrm>
          <a:custGeom>
            <a:avLst/>
            <a:gdLst/>
            <a:ahLst/>
            <a:cxnLst/>
            <a:rect l="l" t="t" r="r" b="b"/>
            <a:pathLst>
              <a:path w="5204460" h="471804">
                <a:moveTo>
                  <a:pt x="0" y="471309"/>
                </a:moveTo>
                <a:lnTo>
                  <a:pt x="5204175" y="471309"/>
                </a:lnTo>
                <a:lnTo>
                  <a:pt x="5204175" y="0"/>
                </a:lnTo>
                <a:lnTo>
                  <a:pt x="0" y="0"/>
                </a:lnTo>
                <a:lnTo>
                  <a:pt x="0" y="471309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55" y="3074022"/>
            <a:ext cx="7120255" cy="471805"/>
          </a:xfrm>
          <a:custGeom>
            <a:avLst/>
            <a:gdLst/>
            <a:ahLst/>
            <a:cxnLst/>
            <a:rect l="l" t="t" r="r" b="b"/>
            <a:pathLst>
              <a:path w="7120255" h="471804">
                <a:moveTo>
                  <a:pt x="0" y="0"/>
                </a:moveTo>
                <a:lnTo>
                  <a:pt x="7119954" y="0"/>
                </a:lnTo>
                <a:lnTo>
                  <a:pt x="7119954" y="471308"/>
                </a:lnTo>
                <a:lnTo>
                  <a:pt x="0" y="4713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495" y="3160382"/>
            <a:ext cx="6799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&gt; </a:t>
            </a:r>
            <a:r>
              <a:rPr sz="1600" spc="-5" dirty="0" smtClean="0">
                <a:latin typeface="Lucida Console"/>
                <a:cs typeface="Lucida Console"/>
              </a:rPr>
              <a:t>srun</a:t>
            </a:r>
            <a:r>
              <a:rPr lang="en-US" sz="1600" spc="-5" dirty="0" smtClean="0">
                <a:latin typeface="Lucida Console"/>
                <a:cs typeface="Lucida Console"/>
              </a:rPr>
              <a:t> -Cgpu </a:t>
            </a:r>
            <a:r>
              <a:rPr lang="mr-IN" sz="1600" spc="-5" dirty="0" smtClean="0">
                <a:latin typeface="Lucida Console"/>
                <a:cs typeface="Lucida Console"/>
              </a:rPr>
              <a:t>–</a:t>
            </a:r>
            <a:r>
              <a:rPr lang="en-US" sz="1600" spc="-5" dirty="0" smtClean="0">
                <a:latin typeface="Lucida Console"/>
                <a:cs typeface="Lucida Console"/>
              </a:rPr>
              <a:t>-res=summer </a:t>
            </a:r>
            <a:r>
              <a:rPr lang="mr-IN" sz="1600" spc="-5" dirty="0" smtClean="0">
                <a:latin typeface="Lucida Console"/>
                <a:cs typeface="Lucida Console"/>
              </a:rPr>
              <a:t>–</a:t>
            </a:r>
            <a:r>
              <a:rPr lang="en-US" sz="1600" spc="-5" dirty="0" smtClean="0">
                <a:latin typeface="Lucida Console"/>
                <a:cs typeface="Lucida Console"/>
              </a:rPr>
              <a:t>n1</a:t>
            </a:r>
            <a:r>
              <a:rPr sz="1600" spc="-5" dirty="0" smtClean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./main 128 128 100 0.01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755" y="3545332"/>
            <a:ext cx="7120254" cy="1172210"/>
          </a:xfrm>
          <a:custGeom>
            <a:avLst/>
            <a:gdLst/>
            <a:ahLst/>
            <a:cxnLst/>
            <a:rect l="l" t="t" r="r" b="b"/>
            <a:pathLst>
              <a:path w="5204460" h="1172210">
                <a:moveTo>
                  <a:pt x="0" y="1172095"/>
                </a:moveTo>
                <a:lnTo>
                  <a:pt x="5204175" y="1172095"/>
                </a:lnTo>
                <a:lnTo>
                  <a:pt x="5204175" y="0"/>
                </a:lnTo>
                <a:lnTo>
                  <a:pt x="0" y="0"/>
                </a:lnTo>
                <a:lnTo>
                  <a:pt x="0" y="1172095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755" y="3545332"/>
            <a:ext cx="7120255" cy="1172210"/>
          </a:xfrm>
          <a:custGeom>
            <a:avLst/>
            <a:gdLst/>
            <a:ahLst/>
            <a:cxnLst/>
            <a:rect l="l" t="t" r="r" b="b"/>
            <a:pathLst>
              <a:path w="7120255" h="1172210">
                <a:moveTo>
                  <a:pt x="0" y="0"/>
                </a:moveTo>
                <a:lnTo>
                  <a:pt x="7119954" y="0"/>
                </a:lnTo>
                <a:lnTo>
                  <a:pt x="7119954" y="1172089"/>
                </a:lnTo>
                <a:lnTo>
                  <a:pt x="0" y="11720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0550" y="3631692"/>
            <a:ext cx="76009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495" y="3631692"/>
            <a:ext cx="345122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the grid is 128 x 128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grid</a:t>
            </a:r>
            <a:endParaRPr sz="1600">
              <a:latin typeface="Lucida Console"/>
              <a:cs typeface="Lucida Console"/>
            </a:endParaRPr>
          </a:p>
          <a:p>
            <a:pPr marL="257175" indent="-244475">
              <a:lnSpc>
                <a:spcPct val="100000"/>
              </a:lnSpc>
              <a:spcBef>
                <a:spcPts val="760"/>
              </a:spcBef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take 100 time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steps</a:t>
            </a:r>
            <a:endParaRPr sz="1600">
              <a:latin typeface="Lucida Console"/>
              <a:cs typeface="Lucida Console"/>
            </a:endParaRPr>
          </a:p>
          <a:p>
            <a:pPr marL="257175" indent="-244475">
              <a:lnSpc>
                <a:spcPct val="100000"/>
              </a:lnSpc>
              <a:spcBef>
                <a:spcPts val="680"/>
              </a:spcBef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run simulation for</a:t>
            </a:r>
            <a:r>
              <a:rPr sz="1600" spc="-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t=0.01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533" y="5276380"/>
            <a:ext cx="7110476" cy="1059815"/>
          </a:xfrm>
          <a:custGeom>
            <a:avLst/>
            <a:gdLst/>
            <a:ahLst/>
            <a:cxnLst/>
            <a:rect l="l" t="t" r="r" b="b"/>
            <a:pathLst>
              <a:path w="5204460" h="1059814">
                <a:moveTo>
                  <a:pt x="0" y="1059331"/>
                </a:moveTo>
                <a:lnTo>
                  <a:pt x="5204175" y="1059331"/>
                </a:lnTo>
                <a:lnTo>
                  <a:pt x="5204175" y="0"/>
                </a:lnTo>
                <a:lnTo>
                  <a:pt x="0" y="0"/>
                </a:lnTo>
                <a:lnTo>
                  <a:pt x="0" y="1059331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755" y="5276380"/>
            <a:ext cx="7120255" cy="1059815"/>
          </a:xfrm>
          <a:custGeom>
            <a:avLst/>
            <a:gdLst/>
            <a:ahLst/>
            <a:cxnLst/>
            <a:rect l="l" t="t" r="r" b="b"/>
            <a:pathLst>
              <a:path w="7120255" h="1059814">
                <a:moveTo>
                  <a:pt x="0" y="0"/>
                </a:moveTo>
                <a:lnTo>
                  <a:pt x="7119954" y="0"/>
                </a:lnTo>
                <a:lnTo>
                  <a:pt x="7119954" y="1059329"/>
                </a:lnTo>
                <a:lnTo>
                  <a:pt x="0" y="10593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4791964"/>
            <a:ext cx="3587750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Or run batch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endParaRPr sz="28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latin typeface="Lucida Console"/>
                <a:cs typeface="Lucida Console"/>
              </a:rPr>
              <a:t>&gt; sbatch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job.daint</a:t>
            </a:r>
            <a:endParaRPr sz="1600">
              <a:latin typeface="Lucida Console"/>
              <a:cs typeface="Lucida Console"/>
            </a:endParaRPr>
          </a:p>
          <a:p>
            <a:pPr marL="149225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... when job is finished ...</a:t>
            </a:r>
            <a:endParaRPr sz="1600">
              <a:latin typeface="Lucida Console"/>
              <a:cs typeface="Lucida Console"/>
            </a:endParaRPr>
          </a:p>
          <a:p>
            <a:pPr marL="14922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Lucida Console"/>
                <a:cs typeface="Lucida Console"/>
              </a:rPr>
              <a:t>&gt; cat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job.out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2369868"/>
            <a:ext cx="3346450" cy="3809365"/>
            <a:chOff x="5797930" y="3049244"/>
            <a:chExt cx="3346450" cy="3809365"/>
          </a:xfrm>
        </p:grpSpPr>
        <p:sp>
          <p:nvSpPr>
            <p:cNvPr id="16" name="object 16"/>
            <p:cNvSpPr/>
            <p:nvPr/>
          </p:nvSpPr>
          <p:spPr>
            <a:xfrm>
              <a:off x="5797930" y="3049244"/>
              <a:ext cx="3346450" cy="3809365"/>
            </a:xfrm>
            <a:custGeom>
              <a:avLst/>
              <a:gdLst/>
              <a:ahLst/>
              <a:cxnLst/>
              <a:rect l="l" t="t" r="r" b="b"/>
              <a:pathLst>
                <a:path w="3346450" h="3809365">
                  <a:moveTo>
                    <a:pt x="0" y="0"/>
                  </a:moveTo>
                  <a:lnTo>
                    <a:pt x="3346069" y="0"/>
                  </a:lnTo>
                  <a:lnTo>
                    <a:pt x="3346069" y="3808755"/>
                  </a:lnTo>
                  <a:lnTo>
                    <a:pt x="0" y="3808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7930" y="3049244"/>
              <a:ext cx="3346450" cy="3809365"/>
            </a:xfrm>
            <a:custGeom>
              <a:avLst/>
              <a:gdLst/>
              <a:ahLst/>
              <a:cxnLst/>
              <a:rect l="l" t="t" r="r" b="b"/>
              <a:pathLst>
                <a:path w="3346450" h="3809365">
                  <a:moveTo>
                    <a:pt x="0" y="0"/>
                  </a:moveTo>
                  <a:lnTo>
                    <a:pt x="3346067" y="0"/>
                  </a:lnTo>
                  <a:lnTo>
                    <a:pt x="3346067" y="3808757"/>
                  </a:lnTo>
                  <a:lnTo>
                    <a:pt x="0" y="38087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76671" y="3087324"/>
              <a:ext cx="3084195" cy="597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98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It is possible to choose  parameters that will</a:t>
              </a:r>
              <a:r>
                <a:rPr sz="1600" spc="-1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make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876671" y="3671524"/>
              <a:ext cx="3084195" cy="1181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98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simulation fail to  converge! The code should  tell you gracefully that  it was unable</a:t>
              </a:r>
              <a:r>
                <a:rPr sz="1600" spc="-5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to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876671" y="4888191"/>
              <a:ext cx="1127125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converge.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76671" y="5522716"/>
              <a:ext cx="1249045" cy="892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1202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increasing  resolution  increasing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222484" y="5522716"/>
              <a:ext cx="1616075" cy="892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202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spatial  may require  the number</a:t>
              </a:r>
              <a:r>
                <a:rPr sz="1600" spc="-6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of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76671" y="6450298"/>
              <a:ext cx="1249045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time</a:t>
              </a:r>
              <a:r>
                <a:rPr sz="1600" spc="-7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steps</a:t>
              </a:r>
              <a:endParaRPr sz="1600">
                <a:latin typeface="Lucida Console"/>
                <a:cs typeface="Lucida Conso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5159375"/>
          </a:xfrm>
          <a:custGeom>
            <a:avLst/>
            <a:gdLst/>
            <a:ahLst/>
            <a:cxnLst/>
            <a:rect l="l" t="t" r="r" b="b"/>
            <a:pathLst>
              <a:path w="8229600" h="5159375">
                <a:moveTo>
                  <a:pt x="0" y="0"/>
                </a:moveTo>
                <a:lnTo>
                  <a:pt x="8229600" y="0"/>
                </a:lnTo>
                <a:lnTo>
                  <a:pt x="8229600" y="5159021"/>
                </a:lnTo>
                <a:lnTo>
                  <a:pt x="0" y="51590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45920"/>
            <a:ext cx="77336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 </a:t>
            </a:r>
            <a:r>
              <a:rPr sz="2800" dirty="0">
                <a:latin typeface="Calibri"/>
                <a:cs typeface="Calibri"/>
              </a:rPr>
              <a:t>using the cray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749300" marR="168910" indent="-279400">
              <a:lnSpc>
                <a:spcPct val="101499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get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for, note 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total  conjugate iterations </a:t>
            </a:r>
            <a:r>
              <a:rPr sz="2400" dirty="0">
                <a:latin typeface="Calibri"/>
                <a:cs typeface="Calibri"/>
              </a:rPr>
              <a:t>in 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13888"/>
            <a:ext cx="805116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128 128 100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256 256 200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1024 1024 ???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Recompile </a:t>
            </a:r>
            <a:r>
              <a:rPr sz="2800" dirty="0">
                <a:latin typeface="Calibri"/>
                <a:cs typeface="Calibri"/>
              </a:rPr>
              <a:t>using the GNU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require make clean to </a:t>
            </a:r>
            <a:r>
              <a:rPr sz="2400" spc="-5" dirty="0">
                <a:latin typeface="Calibri"/>
                <a:cs typeface="Calibri"/>
              </a:rPr>
              <a:t>remove previous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890259"/>
            <a:ext cx="723900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rerun tests </a:t>
            </a:r>
            <a:r>
              <a:rPr sz="2400" spc="-5" dirty="0">
                <a:latin typeface="Calibri"/>
                <a:cs typeface="Calibri"/>
              </a:rPr>
              <a:t>above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compare 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and the  number </a:t>
            </a:r>
            <a:r>
              <a:rPr sz="2400" spc="-5" dirty="0">
                <a:latin typeface="Calibri"/>
                <a:cs typeface="Calibri"/>
              </a:rPr>
              <a:t>of conjugate iterations for </a:t>
            </a:r>
            <a:r>
              <a:rPr sz="2400" dirty="0">
                <a:latin typeface="Calibri"/>
                <a:cs typeface="Calibri"/>
              </a:rPr>
              <a:t>each 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755" y="4761826"/>
            <a:ext cx="7120255" cy="1059815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 module swap PrgEnv-cray</a:t>
            </a:r>
            <a:r>
              <a:rPr sz="1600" spc="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PrgEnv-gnu</a:t>
            </a:r>
            <a:endParaRPr sz="160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&gt; make</a:t>
            </a:r>
            <a:r>
              <a:rPr sz="1600" spc="-6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clean</a:t>
            </a:r>
            <a:endParaRPr sz="160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0675">
              <a:lnSpc>
                <a:spcPct val="100000"/>
              </a:lnSpc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50364"/>
            <a:ext cx="5271135" cy="198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mini-app?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overview of 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mini-app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dirty="0">
                <a:latin typeface="Calibri"/>
                <a:cs typeface="Calibri"/>
              </a:rPr>
              <a:t>at 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Run the </a:t>
            </a:r>
            <a:r>
              <a:rPr sz="2800" spc="-5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and visualize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>
              <a:lnSpc>
                <a:spcPct val="100000"/>
              </a:lnSpc>
            </a:pP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457198" y="1562353"/>
            <a:ext cx="7777480" cy="4459605"/>
          </a:xfrm>
          <a:custGeom>
            <a:avLst/>
            <a:gdLst/>
            <a:ahLst/>
            <a:cxnLst/>
            <a:rect l="l" t="t" r="r" b="b"/>
            <a:pathLst>
              <a:path w="7777480" h="4459605">
                <a:moveTo>
                  <a:pt x="0" y="0"/>
                </a:moveTo>
                <a:lnTo>
                  <a:pt x="7777011" y="0"/>
                </a:lnTo>
                <a:lnTo>
                  <a:pt x="7777011" y="4459305"/>
                </a:lnTo>
                <a:lnTo>
                  <a:pt x="0" y="4459305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57198" y="1574545"/>
            <a:ext cx="7777480" cy="4459605"/>
          </a:xfrm>
          <a:custGeom>
            <a:avLst/>
            <a:gdLst/>
            <a:ahLst/>
            <a:cxnLst/>
            <a:rect l="l" t="t" r="r" b="b"/>
            <a:pathLst>
              <a:path w="7777480" h="4459605">
                <a:moveTo>
                  <a:pt x="0" y="0"/>
                </a:moveTo>
                <a:lnTo>
                  <a:pt x="7777004" y="0"/>
                </a:lnTo>
                <a:lnTo>
                  <a:pt x="7777004" y="4459306"/>
                </a:lnTo>
                <a:lnTo>
                  <a:pt x="0" y="445930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457197" y="1574545"/>
            <a:ext cx="8261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500" dirty="0" smtClean="0">
                <a:latin typeface="Courier" charset="0"/>
                <a:ea typeface="Courier" charset="0"/>
                <a:cs typeface="Courier" charset="0"/>
              </a:rPr>
              <a:t>=============================================================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=                     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Welcome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mini-stencil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  :: C++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serial</a:t>
            </a:r>
            <a:endParaRPr lang="mr-IN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mesh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      :: 128 * 128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dx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= 0.00787402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      :: 100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0 .. 0.01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:: CG 200,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Newton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50,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tolerance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1e-06</a:t>
            </a:r>
          </a:p>
          <a:p>
            <a:r>
              <a:rPr lang="mr-IN" sz="1500" dirty="0" smtClean="0">
                <a:latin typeface="Courier" charset="0"/>
                <a:ea typeface="Courier" charset="0"/>
                <a:cs typeface="Courier" charset="0"/>
              </a:rPr>
              <a:t>==============================================================</a:t>
            </a:r>
            <a:endParaRPr lang="mr-IN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4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residual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7.22702e-07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2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4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residual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7.96536e-07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step 99 required 11 iterations for residual 9.7171e-07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step 100 required 11 iterations for residual 9.76976e-07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simulation took 1.04899 seconds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7714 conjugate gradient iterations, at rate of 7353.72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iters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/second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871 newton iterations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Goodbye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!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73800" y="3502557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4945">
              <a:lnSpc>
                <a:spcPct val="100000"/>
              </a:lnSpc>
              <a:spcBef>
                <a:spcPts val="1430"/>
              </a:spcBef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time to</a:t>
            </a:r>
            <a:r>
              <a:rPr lang="en-US" sz="1600" spc="-5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solution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7000" y="5878372"/>
            <a:ext cx="6051801" cy="380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4945">
              <a:spcBef>
                <a:spcPts val="1430"/>
              </a:spcBef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best way to compare </a:t>
            </a:r>
            <a:r>
              <a:rPr lang="en-US" sz="1600" spc="-5" smtClean="0">
                <a:solidFill>
                  <a:schemeClr val="tx1"/>
                </a:solidFill>
                <a:latin typeface="Lucida Console"/>
                <a:cs typeface="Lucida Console"/>
              </a:rPr>
              <a:t>different implementations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95400" y="1194942"/>
            <a:ext cx="7696200" cy="1461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ts val="1900"/>
              </a:lnSpc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The number of conjugate gradient iterations, which should  always be constant for a given mesh size and time</a:t>
            </a:r>
            <a:r>
              <a:rPr lang="en-US" sz="1600" spc="114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parameters.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  <a:p>
            <a:pPr marL="195580" marR="188595" algn="ctr">
              <a:lnSpc>
                <a:spcPts val="1900"/>
              </a:lnSpc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Can be used to check that changes to the code are still  getting the correct result. </a:t>
            </a:r>
            <a:r>
              <a:rPr lang="en-US" sz="1600" spc="-5" dirty="0">
                <a:solidFill>
                  <a:srgbClr val="0000FF"/>
                </a:solidFill>
                <a:latin typeface="Lucida Console"/>
                <a:cs typeface="Lucida Console"/>
              </a:rPr>
              <a:t>There will be small variations  due to the imprecise nature of floating point</a:t>
            </a:r>
            <a:r>
              <a:rPr lang="en-US" sz="1600" spc="10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 smtClean="0">
                <a:solidFill>
                  <a:srgbClr val="0000FF"/>
                </a:solidFill>
                <a:latin typeface="Lucida Console"/>
                <a:cs typeface="Lucida Console"/>
              </a:rPr>
              <a:t>operations.</a:t>
            </a:r>
            <a:endParaRPr lang="en-US" sz="1600" dirty="0">
              <a:latin typeface="Lucida Console"/>
              <a:cs typeface="Lucida Consol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62000" y="2668587"/>
            <a:ext cx="914400" cy="213201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1"/>
          </p:cNvCxnSpPr>
          <p:nvPr/>
        </p:nvCxnSpPr>
        <p:spPr>
          <a:xfrm flipH="1">
            <a:off x="2987800" y="3731157"/>
            <a:ext cx="2286000" cy="84385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72200" y="5029200"/>
            <a:ext cx="0" cy="84917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>
              <a:lnSpc>
                <a:spcPct val="100000"/>
              </a:lnSpc>
            </a:pPr>
            <a:r>
              <a:rPr dirty="0"/>
              <a:t>Visualize the</a:t>
            </a:r>
            <a:r>
              <a:rPr spc="-75" dirty="0"/>
              <a:t> </a:t>
            </a:r>
            <a:r>
              <a:rPr spc="-5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76870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5753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application </a:t>
            </a:r>
            <a:r>
              <a:rPr sz="2800" dirty="0">
                <a:latin typeface="Calibri"/>
                <a:cs typeface="Calibri"/>
              </a:rPr>
              <a:t>generates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data ﬁles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ﬁnal </a:t>
            </a:r>
            <a:r>
              <a:rPr sz="2800" spc="-5" dirty="0">
                <a:latin typeface="Calibri"/>
                <a:cs typeface="Calibri"/>
              </a:rPr>
              <a:t>solution: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output.bin</a:t>
            </a:r>
            <a:r>
              <a:rPr sz="2800" spc="-11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output.bov</a:t>
            </a:r>
            <a:endParaRPr sz="2800">
              <a:latin typeface="Courier New"/>
              <a:cs typeface="Courier New"/>
            </a:endParaRPr>
          </a:p>
          <a:p>
            <a:pPr marL="355600" marR="508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There is a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script that </a:t>
            </a:r>
            <a:r>
              <a:rPr sz="2800" spc="-5" dirty="0">
                <a:latin typeface="Calibri"/>
                <a:cs typeface="Calibri"/>
              </a:rPr>
              <a:t>will show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contour plot  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531" y="4055490"/>
            <a:ext cx="7777480" cy="1419860"/>
          </a:xfrm>
          <a:custGeom>
            <a:avLst/>
            <a:gdLst/>
            <a:ahLst/>
            <a:cxnLst/>
            <a:rect l="l" t="t" r="r" b="b"/>
            <a:pathLst>
              <a:path w="7777480" h="1419860">
                <a:moveTo>
                  <a:pt x="0" y="0"/>
                </a:moveTo>
                <a:lnTo>
                  <a:pt x="7777007" y="0"/>
                </a:lnTo>
                <a:lnTo>
                  <a:pt x="7777007" y="1419618"/>
                </a:lnTo>
                <a:lnTo>
                  <a:pt x="0" y="1419618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31" y="4055491"/>
            <a:ext cx="7777480" cy="1419860"/>
          </a:xfrm>
          <a:custGeom>
            <a:avLst/>
            <a:gdLst/>
            <a:ahLst/>
            <a:cxnLst/>
            <a:rect l="l" t="t" r="r" b="b"/>
            <a:pathLst>
              <a:path w="7777480" h="1419860">
                <a:moveTo>
                  <a:pt x="0" y="0"/>
                </a:moveTo>
                <a:lnTo>
                  <a:pt x="7777004" y="0"/>
                </a:lnTo>
                <a:lnTo>
                  <a:pt x="7777004" y="1419618"/>
                </a:lnTo>
                <a:lnTo>
                  <a:pt x="0" y="14196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271" y="4062013"/>
            <a:ext cx="195262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100"/>
              </a:lnSpc>
            </a:pPr>
            <a:r>
              <a:rPr sz="1200" spc="-5" dirty="0">
                <a:latin typeface="Lucida Console"/>
                <a:cs typeface="Lucida Console"/>
              </a:rPr>
              <a:t>&gt; ls output.*  output.bin</a:t>
            </a:r>
            <a:r>
              <a:rPr sz="1200" spc="-2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output.bov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70" y="4892167"/>
            <a:ext cx="40953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&gt; </a:t>
            </a:r>
            <a:r>
              <a:rPr lang="en-US" sz="1200" spc="-5" dirty="0" smtClean="0">
                <a:solidFill>
                  <a:schemeClr val="accent2"/>
                </a:solidFill>
                <a:latin typeface="Lucida Console"/>
                <a:cs typeface="Lucida Console"/>
              </a:rPr>
              <a:t>/path/to/summerschooolrepo/</a:t>
            </a:r>
            <a:r>
              <a:rPr lang="en-US" sz="1200" spc="-5" dirty="0" smtClean="0">
                <a:latin typeface="Lucida Console"/>
                <a:cs typeface="Lucida Console"/>
              </a:rPr>
              <a:t>scripts/plot.sh</a:t>
            </a:r>
            <a:endParaRPr sz="1200" dirty="0" smtClean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 smtClean="0">
                <a:latin typeface="Lucida Console"/>
                <a:cs typeface="Lucida Console"/>
              </a:rPr>
              <a:t>&gt; display</a:t>
            </a:r>
            <a:r>
              <a:rPr sz="1200" spc="-30" dirty="0" smtClean="0">
                <a:latin typeface="Lucida Console"/>
                <a:cs typeface="Lucida Console"/>
              </a:rPr>
              <a:t> </a:t>
            </a:r>
            <a:r>
              <a:rPr sz="1200" spc="-5" dirty="0" smtClean="0">
                <a:latin typeface="Lucida Console"/>
                <a:cs typeface="Lucida Console"/>
              </a:rPr>
              <a:t>output.png</a:t>
            </a:r>
            <a:endParaRPr sz="12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7358" y="4027518"/>
            <a:ext cx="4696688" cy="847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8628" y="4055490"/>
            <a:ext cx="4595495" cy="748665"/>
          </a:xfrm>
          <a:custGeom>
            <a:avLst/>
            <a:gdLst/>
            <a:ahLst/>
            <a:cxnLst/>
            <a:rect l="l" t="t" r="r" b="b"/>
            <a:pathLst>
              <a:path w="4595495" h="748664">
                <a:moveTo>
                  <a:pt x="0" y="0"/>
                </a:moveTo>
                <a:lnTo>
                  <a:pt x="4594910" y="0"/>
                </a:lnTo>
                <a:lnTo>
                  <a:pt x="4594910" y="748233"/>
                </a:lnTo>
                <a:lnTo>
                  <a:pt x="0" y="74823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8628" y="4055491"/>
            <a:ext cx="4595495" cy="748665"/>
          </a:xfrm>
          <a:custGeom>
            <a:avLst/>
            <a:gdLst/>
            <a:ahLst/>
            <a:cxnLst/>
            <a:rect l="l" t="t" r="r" b="b"/>
            <a:pathLst>
              <a:path w="4595495" h="748664">
                <a:moveTo>
                  <a:pt x="0" y="0"/>
                </a:moveTo>
                <a:lnTo>
                  <a:pt x="4594916" y="0"/>
                </a:lnTo>
                <a:lnTo>
                  <a:pt x="4594916" y="748226"/>
                </a:lnTo>
                <a:lnTo>
                  <a:pt x="0" y="7482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5481" y="4185767"/>
            <a:ext cx="430784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requires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X-windowing</a:t>
            </a:r>
            <a:endParaRPr sz="1600" dirty="0">
              <a:latin typeface="Lucida Console"/>
              <a:cs typeface="Lucida Console"/>
            </a:endParaRPr>
          </a:p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make sure you connect with "ssh</a:t>
            </a:r>
            <a:r>
              <a:rPr sz="1600" spc="10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-</a:t>
            </a:r>
            <a:r>
              <a:rPr lang="en-US" sz="1600" spc="-5" dirty="0" smtClean="0">
                <a:latin typeface="Lucida Console"/>
                <a:cs typeface="Lucida Console"/>
              </a:rPr>
              <a:t>Y</a:t>
            </a:r>
            <a:r>
              <a:rPr sz="1600" spc="-5" dirty="0" smtClean="0">
                <a:latin typeface="Lucida Console"/>
                <a:cs typeface="Lucida Console"/>
              </a:rPr>
              <a:t>"</a:t>
            </a:r>
            <a:endParaRPr sz="16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70998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Visualize the </a:t>
            </a:r>
            <a:r>
              <a:rPr sz="2800" spc="-5" dirty="0">
                <a:latin typeface="Calibri"/>
                <a:cs typeface="Calibri"/>
              </a:rPr>
              <a:t>output from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previous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exercise</a:t>
            </a: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now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good time </a:t>
            </a:r>
            <a:r>
              <a:rPr sz="2400" dirty="0">
                <a:latin typeface="Calibri"/>
                <a:cs typeface="Calibri"/>
              </a:rPr>
              <a:t>to see if </a:t>
            </a:r>
            <a:r>
              <a:rPr sz="2400" spc="-5" dirty="0">
                <a:latin typeface="Calibri"/>
                <a:cs typeface="Calibri"/>
              </a:rPr>
              <a:t>X-windows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working!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 that </a:t>
            </a:r>
            <a:r>
              <a:rPr sz="2800" spc="-5" dirty="0">
                <a:latin typeface="Calibri"/>
                <a:cs typeface="Calibri"/>
              </a:rPr>
              <a:t>worked properly, </a:t>
            </a:r>
            <a:r>
              <a:rPr sz="2800" dirty="0">
                <a:latin typeface="Calibri"/>
                <a:cs typeface="Calibri"/>
              </a:rPr>
              <a:t>try visualizing </a:t>
            </a:r>
            <a:r>
              <a:rPr sz="2800" spc="-5" dirty="0">
                <a:latin typeface="Calibri"/>
                <a:cs typeface="Calibri"/>
              </a:rPr>
              <a:t>output from  </a:t>
            </a:r>
            <a:r>
              <a:rPr sz="2800" dirty="0">
                <a:latin typeface="Calibri"/>
                <a:cs typeface="Calibri"/>
              </a:rPr>
              <a:t>diﬀerent ﬁnal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mr-IN" sz="2400" spc="-5" dirty="0" smtClean="0">
                <a:latin typeface="Calibri"/>
                <a:cs typeface="Calibri"/>
              </a:rPr>
              <a:t>-</a:t>
            </a:r>
            <a:r>
              <a:rPr lang="en-US" sz="2400" spc="-5" dirty="0" err="1" smtClean="0">
                <a:latin typeface="Calibri"/>
                <a:cs typeface="Calibri"/>
              </a:rPr>
              <a:t>Cgpu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mr-IN" sz="2400" spc="-5" dirty="0" smtClean="0">
                <a:latin typeface="Calibri"/>
                <a:cs typeface="Calibri"/>
              </a:rPr>
              <a:t>--</a:t>
            </a:r>
            <a:r>
              <a:rPr lang="en-US" sz="2400" spc="-5" dirty="0" smtClean="0">
                <a:latin typeface="Calibri"/>
                <a:cs typeface="Calibri"/>
              </a:rPr>
              <a:t>res=summer </a:t>
            </a:r>
            <a:r>
              <a:rPr lang="en-US" sz="2400" spc="-5" dirty="0">
                <a:latin typeface="Calibri"/>
                <a:cs typeface="Calibri"/>
              </a:rPr>
              <a:t>-</a:t>
            </a:r>
            <a:r>
              <a:rPr sz="2400" spc="-5" dirty="0" smtClean="0">
                <a:latin typeface="Calibri"/>
                <a:cs typeface="Calibri"/>
              </a:rPr>
              <a:t>n1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./main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0.0025</a:t>
            </a: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en-US" sz="2400" spc="-5" dirty="0">
                <a:cs typeface="Calibri"/>
              </a:rPr>
              <a:t>-Cgpu --res=summer -n1 </a:t>
            </a:r>
            <a:r>
              <a:rPr sz="2400" dirty="0" smtClean="0">
                <a:latin typeface="Calibri"/>
                <a:cs typeface="Calibri"/>
              </a:rPr>
              <a:t>./</a:t>
            </a:r>
            <a:r>
              <a:rPr sz="2400" dirty="0">
                <a:latin typeface="Calibri"/>
                <a:cs typeface="Calibri"/>
              </a:rPr>
              <a:t>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0.005</a:t>
            </a: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en-US" sz="2400" spc="-5" dirty="0">
                <a:cs typeface="Calibri"/>
              </a:rPr>
              <a:t>-Cgpu --res=summer -n1 </a:t>
            </a:r>
            <a:r>
              <a:rPr sz="2400" dirty="0" smtClean="0">
                <a:latin typeface="Calibri"/>
                <a:cs typeface="Calibri"/>
              </a:rPr>
              <a:t>./</a:t>
            </a:r>
            <a:r>
              <a:rPr sz="2400" dirty="0">
                <a:latin typeface="Calibri"/>
                <a:cs typeface="Calibri"/>
              </a:rPr>
              <a:t>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5730">
              <a:lnSpc>
                <a:spcPct val="100000"/>
              </a:lnSpc>
            </a:pPr>
            <a:r>
              <a:rPr spc="-10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426959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You will become more </a:t>
            </a:r>
            <a:r>
              <a:rPr sz="2800" dirty="0">
                <a:latin typeface="Calibri"/>
                <a:cs typeface="Calibri"/>
              </a:rPr>
              <a:t>familiar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the mini-app  </a:t>
            </a:r>
            <a:r>
              <a:rPr sz="2800" spc="-5" dirty="0">
                <a:latin typeface="Calibri"/>
                <a:cs typeface="Calibri"/>
              </a:rPr>
              <a:t>code over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 smtClean="0">
                <a:latin typeface="Calibri"/>
                <a:cs typeface="Calibri"/>
              </a:rPr>
              <a:t>summer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school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2820">
              <a:lnSpc>
                <a:spcPct val="100000"/>
              </a:lnSpc>
            </a:pPr>
            <a:r>
              <a:rPr spc="-5" dirty="0"/>
              <a:t>HPC</a:t>
            </a:r>
            <a:r>
              <a:rPr spc="-90" dirty="0"/>
              <a:t> </a:t>
            </a:r>
            <a:r>
              <a:rPr dirty="0"/>
              <a:t>Mini-Apps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51140" cy="464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Full </a:t>
            </a:r>
            <a:r>
              <a:rPr sz="2800" spc="-5" dirty="0">
                <a:latin typeface="Calibri"/>
                <a:cs typeface="Calibri"/>
              </a:rPr>
              <a:t>HPC applications </a:t>
            </a:r>
            <a:r>
              <a:rPr sz="280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complicated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behavior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diﬃcult to </a:t>
            </a:r>
            <a:r>
              <a:rPr sz="2400" spc="-5" dirty="0">
                <a:latin typeface="Calibri"/>
                <a:cs typeface="Calibri"/>
              </a:rPr>
              <a:t>model or </a:t>
            </a:r>
            <a:r>
              <a:rPr sz="2400" dirty="0">
                <a:latin typeface="Calibri"/>
                <a:cs typeface="Calibri"/>
              </a:rPr>
              <a:t>understand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Mini </a:t>
            </a:r>
            <a:r>
              <a:rPr sz="2800" spc="-5" dirty="0">
                <a:latin typeface="Calibri"/>
                <a:cs typeface="Calibri"/>
              </a:rPr>
              <a:t>applications </a:t>
            </a:r>
            <a:r>
              <a:rPr sz="2800" dirty="0">
                <a:latin typeface="Calibri"/>
                <a:cs typeface="Calibri"/>
              </a:rPr>
              <a:t>(mini-apps) are smaller </a:t>
            </a:r>
            <a:r>
              <a:rPr sz="2800" spc="-5" dirty="0">
                <a:latin typeface="Calibri"/>
                <a:cs typeface="Calibri"/>
              </a:rPr>
              <a:t>codes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  aim to characterize larger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typically a few hundred to a few </a:t>
            </a:r>
            <a:r>
              <a:rPr sz="2400" spc="-5" dirty="0">
                <a:latin typeface="Calibri"/>
                <a:cs typeface="Calibri"/>
              </a:rPr>
              <a:t>thousand </a:t>
            </a:r>
            <a:r>
              <a:rPr sz="2400" dirty="0">
                <a:latin typeface="Calibri"/>
                <a:cs typeface="Calibri"/>
              </a:rPr>
              <a:t>lines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55600" marR="1153795" indent="-342900">
              <a:lnSpc>
                <a:spcPts val="3329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Are simpler to test and understand than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  </a:t>
            </a:r>
            <a:r>
              <a:rPr sz="2800" spc="-5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355600" marR="252095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Used to test diﬀerent </a:t>
            </a:r>
            <a:r>
              <a:rPr sz="2800" spc="-5" dirty="0">
                <a:latin typeface="Calibri"/>
                <a:cs typeface="Calibri"/>
              </a:rPr>
              <a:t>hardware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programming  </a:t>
            </a:r>
            <a:r>
              <a:rPr sz="280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Good for </a:t>
            </a:r>
            <a:r>
              <a:rPr sz="2800" dirty="0">
                <a:latin typeface="Calibri"/>
                <a:cs typeface="Calibri"/>
              </a:rPr>
              <a:t>learning new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0140">
              <a:lnSpc>
                <a:spcPct val="100000"/>
              </a:lnSpc>
            </a:pPr>
            <a:r>
              <a:rPr dirty="0"/>
              <a:t>Our</a:t>
            </a:r>
            <a:r>
              <a:rPr spc="-100" dirty="0"/>
              <a:t> </a:t>
            </a:r>
            <a:r>
              <a:rPr dirty="0"/>
              <a:t>Mini-App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18145" cy="419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799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Throughout </a:t>
            </a:r>
            <a:r>
              <a:rPr sz="2800" dirty="0">
                <a:latin typeface="Calibri"/>
                <a:cs typeface="Calibri"/>
              </a:rPr>
              <a:t>the summer </a:t>
            </a:r>
            <a:r>
              <a:rPr sz="2800" spc="-5" dirty="0">
                <a:latin typeface="Calibri"/>
                <a:cs typeface="Calibri"/>
              </a:rPr>
              <a:t>school we will </a:t>
            </a:r>
            <a:r>
              <a:rPr sz="2800" dirty="0">
                <a:latin typeface="Calibri"/>
                <a:cs typeface="Calibri"/>
              </a:rPr>
              <a:t>be using a  mini-app to </a:t>
            </a:r>
            <a:r>
              <a:rPr sz="2800" spc="-5" dirty="0">
                <a:latin typeface="Calibri"/>
                <a:cs typeface="Calibri"/>
              </a:rPr>
              <a:t>reinforce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lessons</a:t>
            </a:r>
            <a:endParaRPr sz="2800">
              <a:latin typeface="Calibri"/>
              <a:cs typeface="Calibri"/>
            </a:endParaRPr>
          </a:p>
          <a:p>
            <a:pPr marL="749300" marR="162560" lvl="1" indent="-279400">
              <a:lnSpc>
                <a:spcPts val="282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During talks there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small </a:t>
            </a:r>
            <a:r>
              <a:rPr sz="2400" spc="-5" dirty="0">
                <a:latin typeface="Calibri"/>
                <a:cs typeface="Calibri"/>
              </a:rPr>
              <a:t>programming </a:t>
            </a:r>
            <a:r>
              <a:rPr sz="2400" dirty="0">
                <a:latin typeface="Calibri"/>
                <a:cs typeface="Calibri"/>
              </a:rPr>
              <a:t>exercises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test </a:t>
            </a:r>
            <a:r>
              <a:rPr sz="2400" spc="-5" dirty="0">
                <a:latin typeface="Calibri"/>
                <a:cs typeface="Calibri"/>
              </a:rPr>
              <a:t>out what 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endParaRPr sz="2400">
              <a:latin typeface="Calibri"/>
              <a:cs typeface="Calibri"/>
            </a:endParaRPr>
          </a:p>
          <a:p>
            <a:pPr marL="749300" marR="120014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you will </a:t>
            </a:r>
            <a:r>
              <a:rPr sz="2400" dirty="0">
                <a:latin typeface="Calibri"/>
                <a:cs typeface="Calibri"/>
              </a:rPr>
              <a:t>get the </a:t>
            </a:r>
            <a:r>
              <a:rPr sz="2400" spc="-5" dirty="0">
                <a:latin typeface="Calibri"/>
                <a:cs typeface="Calibri"/>
              </a:rPr>
              <a:t>opportunity </a:t>
            </a:r>
            <a:r>
              <a:rPr sz="2400" dirty="0">
                <a:latin typeface="Calibri"/>
                <a:cs typeface="Calibri"/>
              </a:rPr>
              <a:t>to apply the techniques  to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mini-app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 will start with </a:t>
            </a:r>
            <a:r>
              <a:rPr sz="2800" dirty="0">
                <a:latin typeface="Calibri"/>
                <a:cs typeface="Calibri"/>
              </a:rPr>
              <a:t>a serial </a:t>
            </a:r>
            <a:r>
              <a:rPr sz="2800" spc="-5" dirty="0">
                <a:latin typeface="Calibri"/>
                <a:cs typeface="Calibri"/>
              </a:rPr>
              <a:t>version </a:t>
            </a:r>
            <a:r>
              <a:rPr sz="2800" dirty="0">
                <a:latin typeface="Calibri"/>
                <a:cs typeface="Calibri"/>
              </a:rPr>
              <a:t>that has no parallel  </a:t>
            </a:r>
            <a:r>
              <a:rPr sz="2800" spc="-5" dirty="0">
                <a:latin typeface="Calibri"/>
                <a:cs typeface="Calibri"/>
              </a:rPr>
              <a:t>optimizations</a:t>
            </a:r>
            <a:endParaRPr sz="2800">
              <a:latin typeface="Calibri"/>
              <a:cs typeface="Calibri"/>
            </a:endParaRPr>
          </a:p>
          <a:p>
            <a:pPr marL="749300" marR="525780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course we will </a:t>
            </a:r>
            <a:r>
              <a:rPr sz="2400" dirty="0">
                <a:latin typeface="Calibri"/>
                <a:cs typeface="Calibri"/>
              </a:rPr>
              <a:t>have several diﬀerent  </a:t>
            </a:r>
            <a:r>
              <a:rPr sz="2400" spc="-5" dirty="0">
                <a:latin typeface="Calibri"/>
                <a:cs typeface="Calibri"/>
              </a:rPr>
              <a:t>versions, one 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6620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136135"/>
            <a:ext cx="687324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Used to simulate travelling </a:t>
            </a:r>
            <a:r>
              <a:rPr sz="2800" spc="-5" dirty="0">
                <a:latin typeface="Calibri"/>
                <a:cs typeface="Calibri"/>
              </a:rPr>
              <a:t>waves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  </a:t>
            </a:r>
            <a:r>
              <a:rPr sz="2800" spc="-5" dirty="0">
                <a:latin typeface="Calibri"/>
                <a:cs typeface="Calibri"/>
              </a:rPr>
              <a:t>population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dynamics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species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diﬀuses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population grows </a:t>
            </a:r>
            <a:r>
              <a:rPr sz="2400" dirty="0">
                <a:latin typeface="Calibri"/>
                <a:cs typeface="Calibri"/>
              </a:rPr>
              <a:t>to a maximum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66240"/>
            <a:ext cx="7947659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code solves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reaction diﬀusion </a:t>
            </a:r>
            <a:r>
              <a:rPr sz="2800" spc="-5" dirty="0">
                <a:latin typeface="Calibri"/>
                <a:cs typeface="Calibri"/>
              </a:rPr>
              <a:t>equation known 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dirty="0" smtClean="0">
                <a:solidFill>
                  <a:srgbClr val="0000FF"/>
                </a:solidFill>
                <a:latin typeface="Calibri"/>
                <a:cs typeface="Calibri"/>
              </a:rPr>
              <a:t>Fisher’s</a:t>
            </a:r>
            <a:r>
              <a:rPr sz="2800" spc="-9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Calibri"/>
                <a:cs typeface="Calibri"/>
              </a:rPr>
              <a:t>Equatio</a:t>
            </a:r>
            <a:r>
              <a:rPr lang="en-US" sz="2800" spc="-5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12626"/>
            <a:ext cx="59817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spc="-10" dirty="0"/>
              <a:t>Initial </a:t>
            </a:r>
            <a:r>
              <a:rPr dirty="0"/>
              <a:t>and </a:t>
            </a:r>
            <a:r>
              <a:rPr spc="-5" dirty="0"/>
              <a:t>boundary</a:t>
            </a:r>
            <a:r>
              <a:rPr spc="-25" dirty="0"/>
              <a:t> </a:t>
            </a:r>
            <a:r>
              <a:rPr spc="-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449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domain </a:t>
            </a:r>
            <a:r>
              <a:rPr sz="2800" dirty="0">
                <a:latin typeface="Calibri"/>
                <a:cs typeface="Calibri"/>
              </a:rPr>
              <a:t>is rectangular,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ﬁxed value </a:t>
            </a:r>
            <a:r>
              <a:rPr sz="2800" spc="-5" dirty="0">
                <a:latin typeface="Calibri"/>
                <a:cs typeface="Calibri"/>
              </a:rPr>
              <a:t>of s=0 on 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boundary, </a:t>
            </a:r>
            <a:r>
              <a:rPr sz="2800" dirty="0">
                <a:latin typeface="Calibri"/>
                <a:cs typeface="Calibri"/>
              </a:rPr>
              <a:t>and a circular </a:t>
            </a:r>
            <a:r>
              <a:rPr sz="2800" spc="-5" dirty="0">
                <a:latin typeface="Calibri"/>
                <a:cs typeface="Calibri"/>
              </a:rPr>
              <a:t>region of s=0.1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300"/>
              </a:lnSpc>
            </a:pPr>
            <a:r>
              <a:rPr sz="2800" spc="-5" dirty="0">
                <a:latin typeface="Calibri"/>
                <a:cs typeface="Calibri"/>
              </a:rPr>
              <a:t>lower </a:t>
            </a:r>
            <a:r>
              <a:rPr sz="2800" spc="-20" dirty="0">
                <a:latin typeface="Calibri"/>
                <a:cs typeface="Calibri"/>
              </a:rPr>
              <a:t>left </a:t>
            </a:r>
            <a:r>
              <a:rPr sz="2800" spc="-5" dirty="0">
                <a:latin typeface="Calibri"/>
                <a:cs typeface="Calibri"/>
              </a:rPr>
              <a:t>corner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6470" y="3284715"/>
            <a:ext cx="3100705" cy="2712720"/>
          </a:xfrm>
          <a:custGeom>
            <a:avLst/>
            <a:gdLst/>
            <a:ahLst/>
            <a:cxnLst/>
            <a:rect l="l" t="t" r="r" b="b"/>
            <a:pathLst>
              <a:path w="3100704" h="2712720">
                <a:moveTo>
                  <a:pt x="0" y="0"/>
                </a:moveTo>
                <a:lnTo>
                  <a:pt x="3100407" y="0"/>
                </a:lnTo>
                <a:lnTo>
                  <a:pt x="3100407" y="2712287"/>
                </a:lnTo>
                <a:lnTo>
                  <a:pt x="0" y="27122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1631" y="2743194"/>
            <a:ext cx="768926" cy="61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3079" y="2770987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78" y="0"/>
                </a:lnTo>
                <a:lnTo>
                  <a:pt x="665378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079" y="2770987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711" y="4330936"/>
            <a:ext cx="768926" cy="615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6870" y="4357293"/>
            <a:ext cx="665480" cy="513715"/>
          </a:xfrm>
          <a:custGeom>
            <a:avLst/>
            <a:gdLst/>
            <a:ahLst/>
            <a:cxnLst/>
            <a:rect l="l" t="t" r="r" b="b"/>
            <a:pathLst>
              <a:path w="665479" h="513714">
                <a:moveTo>
                  <a:pt x="0" y="0"/>
                </a:moveTo>
                <a:lnTo>
                  <a:pt x="665391" y="0"/>
                </a:lnTo>
                <a:lnTo>
                  <a:pt x="665391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870" y="4357294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9729" y="4476991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9047" y="4330936"/>
            <a:ext cx="768926" cy="615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1079" y="4357293"/>
            <a:ext cx="665480" cy="513715"/>
          </a:xfrm>
          <a:custGeom>
            <a:avLst/>
            <a:gdLst/>
            <a:ahLst/>
            <a:cxnLst/>
            <a:rect l="l" t="t" r="r" b="b"/>
            <a:pathLst>
              <a:path w="665479" h="513714">
                <a:moveTo>
                  <a:pt x="0" y="0"/>
                </a:moveTo>
                <a:lnTo>
                  <a:pt x="665391" y="0"/>
                </a:lnTo>
                <a:lnTo>
                  <a:pt x="665391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1079" y="4357294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3937" y="4476991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1631" y="5985163"/>
            <a:ext cx="768926" cy="615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3079" y="6013145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78" y="0"/>
                </a:lnTo>
                <a:lnTo>
                  <a:pt x="665378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3079" y="6013145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5937" y="6132850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0530" y="4614151"/>
            <a:ext cx="1137920" cy="1126490"/>
          </a:xfrm>
          <a:custGeom>
            <a:avLst/>
            <a:gdLst/>
            <a:ahLst/>
            <a:cxnLst/>
            <a:rect l="l" t="t" r="r" b="b"/>
            <a:pathLst>
              <a:path w="1137920" h="1126489">
                <a:moveTo>
                  <a:pt x="568680" y="0"/>
                </a:moveTo>
                <a:lnTo>
                  <a:pt x="519613" y="2066"/>
                </a:lnTo>
                <a:lnTo>
                  <a:pt x="471704" y="8153"/>
                </a:lnTo>
                <a:lnTo>
                  <a:pt x="425125" y="18092"/>
                </a:lnTo>
                <a:lnTo>
                  <a:pt x="380047" y="31713"/>
                </a:lnTo>
                <a:lnTo>
                  <a:pt x="336639" y="48848"/>
                </a:lnTo>
                <a:lnTo>
                  <a:pt x="295074" y="69327"/>
                </a:lnTo>
                <a:lnTo>
                  <a:pt x="255521" y="92981"/>
                </a:lnTo>
                <a:lnTo>
                  <a:pt x="218151" y="119642"/>
                </a:lnTo>
                <a:lnTo>
                  <a:pt x="183135" y="149141"/>
                </a:lnTo>
                <a:lnTo>
                  <a:pt x="150644" y="181308"/>
                </a:lnTo>
                <a:lnTo>
                  <a:pt x="120848" y="215974"/>
                </a:lnTo>
                <a:lnTo>
                  <a:pt x="93918" y="252971"/>
                </a:lnTo>
                <a:lnTo>
                  <a:pt x="70025" y="292129"/>
                </a:lnTo>
                <a:lnTo>
                  <a:pt x="49340" y="333279"/>
                </a:lnTo>
                <a:lnTo>
                  <a:pt x="32033" y="376253"/>
                </a:lnTo>
                <a:lnTo>
                  <a:pt x="18274" y="420882"/>
                </a:lnTo>
                <a:lnTo>
                  <a:pt x="8235" y="466996"/>
                </a:lnTo>
                <a:lnTo>
                  <a:pt x="2087" y="514426"/>
                </a:lnTo>
                <a:lnTo>
                  <a:pt x="0" y="563003"/>
                </a:lnTo>
                <a:lnTo>
                  <a:pt x="2087" y="611579"/>
                </a:lnTo>
                <a:lnTo>
                  <a:pt x="8235" y="659007"/>
                </a:lnTo>
                <a:lnTo>
                  <a:pt x="18274" y="705119"/>
                </a:lnTo>
                <a:lnTo>
                  <a:pt x="32033" y="749746"/>
                </a:lnTo>
                <a:lnTo>
                  <a:pt x="49340" y="792719"/>
                </a:lnTo>
                <a:lnTo>
                  <a:pt x="70025" y="833869"/>
                </a:lnTo>
                <a:lnTo>
                  <a:pt x="93918" y="873026"/>
                </a:lnTo>
                <a:lnTo>
                  <a:pt x="120848" y="910022"/>
                </a:lnTo>
                <a:lnTo>
                  <a:pt x="150644" y="944687"/>
                </a:lnTo>
                <a:lnTo>
                  <a:pt x="183135" y="976854"/>
                </a:lnTo>
                <a:lnTo>
                  <a:pt x="218151" y="1006352"/>
                </a:lnTo>
                <a:lnTo>
                  <a:pt x="255521" y="1033012"/>
                </a:lnTo>
                <a:lnTo>
                  <a:pt x="295074" y="1056667"/>
                </a:lnTo>
                <a:lnTo>
                  <a:pt x="336639" y="1077145"/>
                </a:lnTo>
                <a:lnTo>
                  <a:pt x="380047" y="1094280"/>
                </a:lnTo>
                <a:lnTo>
                  <a:pt x="425125" y="1107901"/>
                </a:lnTo>
                <a:lnTo>
                  <a:pt x="471704" y="1117839"/>
                </a:lnTo>
                <a:lnTo>
                  <a:pt x="519613" y="1123926"/>
                </a:lnTo>
                <a:lnTo>
                  <a:pt x="568680" y="1125993"/>
                </a:lnTo>
                <a:lnTo>
                  <a:pt x="617750" y="1123926"/>
                </a:lnTo>
                <a:lnTo>
                  <a:pt x="665660" y="1117839"/>
                </a:lnTo>
                <a:lnTo>
                  <a:pt x="712240" y="1107901"/>
                </a:lnTo>
                <a:lnTo>
                  <a:pt x="757320" y="1094280"/>
                </a:lnTo>
                <a:lnTo>
                  <a:pt x="800729" y="1077145"/>
                </a:lnTo>
                <a:lnTo>
                  <a:pt x="842295" y="1056667"/>
                </a:lnTo>
                <a:lnTo>
                  <a:pt x="881849" y="1033012"/>
                </a:lnTo>
                <a:lnTo>
                  <a:pt x="919220" y="1006352"/>
                </a:lnTo>
                <a:lnTo>
                  <a:pt x="954236" y="976854"/>
                </a:lnTo>
                <a:lnTo>
                  <a:pt x="986728" y="944687"/>
                </a:lnTo>
                <a:lnTo>
                  <a:pt x="1016524" y="910022"/>
                </a:lnTo>
                <a:lnTo>
                  <a:pt x="1043454" y="873026"/>
                </a:lnTo>
                <a:lnTo>
                  <a:pt x="1067347" y="833869"/>
                </a:lnTo>
                <a:lnTo>
                  <a:pt x="1088033" y="792719"/>
                </a:lnTo>
                <a:lnTo>
                  <a:pt x="1105340" y="749746"/>
                </a:lnTo>
                <a:lnTo>
                  <a:pt x="1119099" y="705119"/>
                </a:lnTo>
                <a:lnTo>
                  <a:pt x="1129138" y="659007"/>
                </a:lnTo>
                <a:lnTo>
                  <a:pt x="1135286" y="611579"/>
                </a:lnTo>
                <a:lnTo>
                  <a:pt x="1137373" y="563003"/>
                </a:lnTo>
                <a:lnTo>
                  <a:pt x="1135286" y="514426"/>
                </a:lnTo>
                <a:lnTo>
                  <a:pt x="1129138" y="466996"/>
                </a:lnTo>
                <a:lnTo>
                  <a:pt x="1119099" y="420882"/>
                </a:lnTo>
                <a:lnTo>
                  <a:pt x="1105340" y="376253"/>
                </a:lnTo>
                <a:lnTo>
                  <a:pt x="1088033" y="333279"/>
                </a:lnTo>
                <a:lnTo>
                  <a:pt x="1067347" y="292129"/>
                </a:lnTo>
                <a:lnTo>
                  <a:pt x="1043454" y="252971"/>
                </a:lnTo>
                <a:lnTo>
                  <a:pt x="1016524" y="215974"/>
                </a:lnTo>
                <a:lnTo>
                  <a:pt x="986728" y="181308"/>
                </a:lnTo>
                <a:lnTo>
                  <a:pt x="954236" y="149141"/>
                </a:lnTo>
                <a:lnTo>
                  <a:pt x="919220" y="119642"/>
                </a:lnTo>
                <a:lnTo>
                  <a:pt x="881849" y="92981"/>
                </a:lnTo>
                <a:lnTo>
                  <a:pt x="842295" y="69327"/>
                </a:lnTo>
                <a:lnTo>
                  <a:pt x="800729" y="48848"/>
                </a:lnTo>
                <a:lnTo>
                  <a:pt x="757320" y="31713"/>
                </a:lnTo>
                <a:lnTo>
                  <a:pt x="712240" y="18092"/>
                </a:lnTo>
                <a:lnTo>
                  <a:pt x="665660" y="8153"/>
                </a:lnTo>
                <a:lnTo>
                  <a:pt x="617750" y="2066"/>
                </a:lnTo>
                <a:lnTo>
                  <a:pt x="56868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0530" y="4614151"/>
            <a:ext cx="1137920" cy="1126490"/>
          </a:xfrm>
          <a:custGeom>
            <a:avLst/>
            <a:gdLst/>
            <a:ahLst/>
            <a:cxnLst/>
            <a:rect l="l" t="t" r="r" b="b"/>
            <a:pathLst>
              <a:path w="1137920" h="1126489">
                <a:moveTo>
                  <a:pt x="0" y="562994"/>
                </a:moveTo>
                <a:lnTo>
                  <a:pt x="2087" y="514417"/>
                </a:lnTo>
                <a:lnTo>
                  <a:pt x="8235" y="466987"/>
                </a:lnTo>
                <a:lnTo>
                  <a:pt x="18274" y="420873"/>
                </a:lnTo>
                <a:lnTo>
                  <a:pt x="32033" y="376245"/>
                </a:lnTo>
                <a:lnTo>
                  <a:pt x="49340" y="333272"/>
                </a:lnTo>
                <a:lnTo>
                  <a:pt x="70026" y="292122"/>
                </a:lnTo>
                <a:lnTo>
                  <a:pt x="93919" y="252964"/>
                </a:lnTo>
                <a:lnTo>
                  <a:pt x="120849" y="215968"/>
                </a:lnTo>
                <a:lnTo>
                  <a:pt x="150645" y="181303"/>
                </a:lnTo>
                <a:lnTo>
                  <a:pt x="183137" y="149136"/>
                </a:lnTo>
                <a:lnTo>
                  <a:pt x="218153" y="119639"/>
                </a:lnTo>
                <a:lnTo>
                  <a:pt x="255523" y="92978"/>
                </a:lnTo>
                <a:lnTo>
                  <a:pt x="295077" y="69324"/>
                </a:lnTo>
                <a:lnTo>
                  <a:pt x="336643" y="48846"/>
                </a:lnTo>
                <a:lnTo>
                  <a:pt x="380051" y="31712"/>
                </a:lnTo>
                <a:lnTo>
                  <a:pt x="425130" y="18091"/>
                </a:lnTo>
                <a:lnTo>
                  <a:pt x="471710" y="8153"/>
                </a:lnTo>
                <a:lnTo>
                  <a:pt x="519620" y="2066"/>
                </a:lnTo>
                <a:lnTo>
                  <a:pt x="568688" y="0"/>
                </a:lnTo>
                <a:lnTo>
                  <a:pt x="617757" y="2066"/>
                </a:lnTo>
                <a:lnTo>
                  <a:pt x="665666" y="8153"/>
                </a:lnTo>
                <a:lnTo>
                  <a:pt x="712246" y="18091"/>
                </a:lnTo>
                <a:lnTo>
                  <a:pt x="757326" y="31712"/>
                </a:lnTo>
                <a:lnTo>
                  <a:pt x="800734" y="48846"/>
                </a:lnTo>
                <a:lnTo>
                  <a:pt x="842300" y="69324"/>
                </a:lnTo>
                <a:lnTo>
                  <a:pt x="881854" y="92978"/>
                </a:lnTo>
                <a:lnTo>
                  <a:pt x="919224" y="119639"/>
                </a:lnTo>
                <a:lnTo>
                  <a:pt x="954241" y="149136"/>
                </a:lnTo>
                <a:lnTo>
                  <a:pt x="986732" y="181303"/>
                </a:lnTo>
                <a:lnTo>
                  <a:pt x="1016529" y="215968"/>
                </a:lnTo>
                <a:lnTo>
                  <a:pt x="1043459" y="252964"/>
                </a:lnTo>
                <a:lnTo>
                  <a:pt x="1067352" y="292122"/>
                </a:lnTo>
                <a:lnTo>
                  <a:pt x="1088038" y="333272"/>
                </a:lnTo>
                <a:lnTo>
                  <a:pt x="1105345" y="376245"/>
                </a:lnTo>
                <a:lnTo>
                  <a:pt x="1119104" y="420873"/>
                </a:lnTo>
                <a:lnTo>
                  <a:pt x="1129143" y="466987"/>
                </a:lnTo>
                <a:lnTo>
                  <a:pt x="1135291" y="514417"/>
                </a:lnTo>
                <a:lnTo>
                  <a:pt x="1137379" y="562994"/>
                </a:lnTo>
                <a:lnTo>
                  <a:pt x="1135291" y="611571"/>
                </a:lnTo>
                <a:lnTo>
                  <a:pt x="1129143" y="659001"/>
                </a:lnTo>
                <a:lnTo>
                  <a:pt x="1119104" y="705115"/>
                </a:lnTo>
                <a:lnTo>
                  <a:pt x="1105345" y="749743"/>
                </a:lnTo>
                <a:lnTo>
                  <a:pt x="1088038" y="792716"/>
                </a:lnTo>
                <a:lnTo>
                  <a:pt x="1067352" y="833866"/>
                </a:lnTo>
                <a:lnTo>
                  <a:pt x="1043459" y="873024"/>
                </a:lnTo>
                <a:lnTo>
                  <a:pt x="1016529" y="910020"/>
                </a:lnTo>
                <a:lnTo>
                  <a:pt x="986732" y="944685"/>
                </a:lnTo>
                <a:lnTo>
                  <a:pt x="954241" y="976852"/>
                </a:lnTo>
                <a:lnTo>
                  <a:pt x="919224" y="1006349"/>
                </a:lnTo>
                <a:lnTo>
                  <a:pt x="881854" y="1033010"/>
                </a:lnTo>
                <a:lnTo>
                  <a:pt x="842300" y="1056664"/>
                </a:lnTo>
                <a:lnTo>
                  <a:pt x="800734" y="1077142"/>
                </a:lnTo>
                <a:lnTo>
                  <a:pt x="757326" y="1094276"/>
                </a:lnTo>
                <a:lnTo>
                  <a:pt x="712246" y="1107897"/>
                </a:lnTo>
                <a:lnTo>
                  <a:pt x="665666" y="1117835"/>
                </a:lnTo>
                <a:lnTo>
                  <a:pt x="617757" y="1123922"/>
                </a:lnTo>
                <a:lnTo>
                  <a:pt x="568688" y="1125989"/>
                </a:lnTo>
                <a:lnTo>
                  <a:pt x="519620" y="1123922"/>
                </a:lnTo>
                <a:lnTo>
                  <a:pt x="471710" y="1117835"/>
                </a:lnTo>
                <a:lnTo>
                  <a:pt x="425130" y="1107897"/>
                </a:lnTo>
                <a:lnTo>
                  <a:pt x="380051" y="1094276"/>
                </a:lnTo>
                <a:lnTo>
                  <a:pt x="336643" y="1077142"/>
                </a:lnTo>
                <a:lnTo>
                  <a:pt x="295077" y="1056664"/>
                </a:lnTo>
                <a:lnTo>
                  <a:pt x="255523" y="1033010"/>
                </a:lnTo>
                <a:lnTo>
                  <a:pt x="218153" y="1006349"/>
                </a:lnTo>
                <a:lnTo>
                  <a:pt x="183137" y="976852"/>
                </a:lnTo>
                <a:lnTo>
                  <a:pt x="150645" y="944685"/>
                </a:lnTo>
                <a:lnTo>
                  <a:pt x="120849" y="910020"/>
                </a:lnTo>
                <a:lnTo>
                  <a:pt x="93919" y="873024"/>
                </a:lnTo>
                <a:lnTo>
                  <a:pt x="70026" y="833866"/>
                </a:lnTo>
                <a:lnTo>
                  <a:pt x="49340" y="792716"/>
                </a:lnTo>
                <a:lnTo>
                  <a:pt x="32033" y="749743"/>
                </a:lnTo>
                <a:lnTo>
                  <a:pt x="18274" y="705115"/>
                </a:lnTo>
                <a:lnTo>
                  <a:pt x="8235" y="659001"/>
                </a:lnTo>
                <a:lnTo>
                  <a:pt x="2087" y="611571"/>
                </a:lnTo>
                <a:lnTo>
                  <a:pt x="0" y="562994"/>
                </a:lnTo>
                <a:close/>
              </a:path>
            </a:pathLst>
          </a:custGeom>
          <a:ln w="9524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03014" y="5039982"/>
            <a:ext cx="5181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8464" y="3499657"/>
            <a:ext cx="3395751" cy="295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0702" y="3628136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945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1675" y="3628136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70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6470" y="356918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53" y="0"/>
                </a:moveTo>
                <a:lnTo>
                  <a:pt x="0" y="58953"/>
                </a:lnTo>
                <a:lnTo>
                  <a:pt x="101053" y="117906"/>
                </a:lnTo>
                <a:lnTo>
                  <a:pt x="108838" y="115862"/>
                </a:lnTo>
                <a:lnTo>
                  <a:pt x="115900" y="103746"/>
                </a:lnTo>
                <a:lnTo>
                  <a:pt x="113855" y="95973"/>
                </a:lnTo>
                <a:lnTo>
                  <a:pt x="50406" y="58953"/>
                </a:lnTo>
                <a:lnTo>
                  <a:pt x="113855" y="21932"/>
                </a:lnTo>
                <a:lnTo>
                  <a:pt x="115900" y="14160"/>
                </a:lnTo>
                <a:lnTo>
                  <a:pt x="108838" y="2044"/>
                </a:lnTo>
                <a:lnTo>
                  <a:pt x="10105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40944" y="356918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61" y="2044"/>
                </a:lnTo>
                <a:lnTo>
                  <a:pt x="0" y="14160"/>
                </a:lnTo>
                <a:lnTo>
                  <a:pt x="2044" y="21932"/>
                </a:lnTo>
                <a:lnTo>
                  <a:pt x="65493" y="58953"/>
                </a:lnTo>
                <a:lnTo>
                  <a:pt x="2044" y="95973"/>
                </a:lnTo>
                <a:lnTo>
                  <a:pt x="0" y="103746"/>
                </a:lnTo>
                <a:lnTo>
                  <a:pt x="7061" y="115862"/>
                </a:lnTo>
                <a:lnTo>
                  <a:pt x="14846" y="117906"/>
                </a:lnTo>
                <a:lnTo>
                  <a:pt x="115912" y="58953"/>
                </a:lnTo>
                <a:lnTo>
                  <a:pt x="14846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9120" y="3341720"/>
            <a:ext cx="1483817" cy="6151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0377" y="3371265"/>
            <a:ext cx="1380490" cy="514350"/>
          </a:xfrm>
          <a:custGeom>
            <a:avLst/>
            <a:gdLst/>
            <a:ahLst/>
            <a:cxnLst/>
            <a:rect l="l" t="t" r="r" b="b"/>
            <a:pathLst>
              <a:path w="1380489" h="514350">
                <a:moveTo>
                  <a:pt x="0" y="0"/>
                </a:moveTo>
                <a:lnTo>
                  <a:pt x="1380324" y="0"/>
                </a:lnTo>
                <a:lnTo>
                  <a:pt x="1380324" y="513740"/>
                </a:lnTo>
                <a:lnTo>
                  <a:pt x="0" y="513740"/>
                </a:lnTo>
                <a:lnTo>
                  <a:pt x="0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0377" y="3371265"/>
            <a:ext cx="1380490" cy="514350"/>
          </a:xfrm>
          <a:custGeom>
            <a:avLst/>
            <a:gdLst/>
            <a:ahLst/>
            <a:cxnLst/>
            <a:rect l="l" t="t" r="r" b="b"/>
            <a:pathLst>
              <a:path w="1380489" h="514350">
                <a:moveTo>
                  <a:pt x="0" y="0"/>
                </a:moveTo>
                <a:lnTo>
                  <a:pt x="1380319" y="0"/>
                </a:lnTo>
                <a:lnTo>
                  <a:pt x="1380319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29256" y="2890685"/>
            <a:ext cx="100901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x-width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/>
              <a:t>Time </a:t>
            </a:r>
            <a:r>
              <a:rPr lang="en-US" spc="-10" dirty="0"/>
              <a:t>Evolution </a:t>
            </a:r>
            <a:r>
              <a:rPr lang="en-US" spc="-5" dirty="0"/>
              <a:t>of</a:t>
            </a:r>
            <a:r>
              <a:rPr lang="en-US" spc="-35" dirty="0"/>
              <a:t> </a:t>
            </a:r>
            <a:r>
              <a:rPr lang="en-US" spc="-10" dirty="0"/>
              <a:t>Solution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47800" y="1295400"/>
            <a:ext cx="7200900" cy="5118504"/>
            <a:chOff x="1447800" y="1295400"/>
            <a:chExt cx="7200900" cy="5118504"/>
          </a:xfrm>
        </p:grpSpPr>
        <p:sp>
          <p:nvSpPr>
            <p:cNvPr id="4" name="object 3"/>
            <p:cNvSpPr/>
            <p:nvPr/>
          </p:nvSpPr>
          <p:spPr>
            <a:xfrm>
              <a:off x="1447800" y="1295400"/>
              <a:ext cx="6539089" cy="5118504"/>
            </a:xfrm>
            <a:prstGeom prst="rect">
              <a:avLst/>
            </a:prstGeom>
            <a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680" b="93791" l="8005" r="9248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1828800"/>
              <a:ext cx="1028700" cy="514350"/>
            </a:xfrm>
            <a:custGeom>
              <a:avLst/>
              <a:gdLst/>
              <a:ahLst/>
              <a:cxnLst/>
              <a:rect l="l" t="t" r="r" b="b"/>
              <a:pathLst>
                <a:path w="1028700" h="514350">
                  <a:moveTo>
                    <a:pt x="0" y="0"/>
                  </a:moveTo>
                  <a:lnTo>
                    <a:pt x="1028280" y="0"/>
                  </a:lnTo>
                  <a:lnTo>
                    <a:pt x="1028280" y="513740"/>
                  </a:lnTo>
                  <a:lnTo>
                    <a:pt x="0" y="51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 txBox="1"/>
            <p:nvPr/>
          </p:nvSpPr>
          <p:spPr>
            <a:xfrm>
              <a:off x="7718239" y="1933128"/>
              <a:ext cx="832221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 smtClean="0">
                  <a:latin typeface="Calibri"/>
                  <a:cs typeface="Calibri"/>
                </a:rPr>
                <a:t>t=</a:t>
              </a:r>
              <a:r>
                <a:rPr sz="2000" spc="-5" dirty="0" smtClean="0">
                  <a:latin typeface="Calibri"/>
                  <a:cs typeface="Calibri"/>
                </a:rPr>
                <a:t>0</a:t>
              </a:r>
              <a:r>
                <a:rPr lang="en-US" sz="2000" spc="-5" dirty="0" smtClean="0">
                  <a:latin typeface="Calibri"/>
                  <a:cs typeface="Calibri"/>
                </a:rPr>
                <a:t>.</a:t>
              </a:r>
              <a:r>
                <a:rPr sz="2000" dirty="0" smtClean="0">
                  <a:latin typeface="Calibri"/>
                  <a:cs typeface="Calibri"/>
                </a:rPr>
                <a:t>0</a:t>
              </a:r>
              <a:r>
                <a:rPr lang="en-US" sz="2000" dirty="0" smtClean="0">
                  <a:latin typeface="Calibri"/>
                  <a:cs typeface="Calibri"/>
                </a:rPr>
                <a:t>01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36887" y="1297139"/>
            <a:ext cx="7204758" cy="5115026"/>
            <a:chOff x="1443942" y="1298878"/>
            <a:chExt cx="7204758" cy="5115026"/>
          </a:xfrm>
        </p:grpSpPr>
        <p:sp>
          <p:nvSpPr>
            <p:cNvPr id="31" name="object 8"/>
            <p:cNvSpPr/>
            <p:nvPr/>
          </p:nvSpPr>
          <p:spPr>
            <a:xfrm>
              <a:off x="1443942" y="1298878"/>
              <a:ext cx="6539089" cy="5115026"/>
            </a:xfrm>
            <a:prstGeom prst="rect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170" b="93627" l="8128" r="9199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7620000" y="1828800"/>
              <a:ext cx="1028700" cy="514350"/>
            </a:xfrm>
            <a:custGeom>
              <a:avLst/>
              <a:gdLst/>
              <a:ahLst/>
              <a:cxnLst/>
              <a:rect l="l" t="t" r="r" b="b"/>
              <a:pathLst>
                <a:path w="1028700" h="514350">
                  <a:moveTo>
                    <a:pt x="0" y="0"/>
                  </a:moveTo>
                  <a:lnTo>
                    <a:pt x="1028280" y="0"/>
                  </a:lnTo>
                  <a:lnTo>
                    <a:pt x="1028280" y="513740"/>
                  </a:lnTo>
                  <a:lnTo>
                    <a:pt x="0" y="51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2"/>
            <p:cNvSpPr txBox="1"/>
            <p:nvPr/>
          </p:nvSpPr>
          <p:spPr>
            <a:xfrm>
              <a:off x="7718239" y="1932086"/>
              <a:ext cx="832221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 smtClean="0">
                  <a:latin typeface="Calibri"/>
                  <a:cs typeface="Calibri"/>
                </a:rPr>
                <a:t>t=</a:t>
              </a:r>
              <a:r>
                <a:rPr sz="2000" spc="-5" dirty="0" smtClean="0">
                  <a:latin typeface="Calibri"/>
                  <a:cs typeface="Calibri"/>
                </a:rPr>
                <a:t>0</a:t>
              </a:r>
              <a:r>
                <a:rPr lang="en-US" sz="2000" spc="-5" dirty="0" smtClean="0">
                  <a:latin typeface="Calibri"/>
                  <a:cs typeface="Calibri"/>
                </a:rPr>
                <a:t>.</a:t>
              </a:r>
              <a:r>
                <a:rPr sz="2000" dirty="0" smtClean="0">
                  <a:latin typeface="Calibri"/>
                  <a:cs typeface="Calibri"/>
                </a:rPr>
                <a:t>0</a:t>
              </a:r>
              <a:r>
                <a:rPr lang="en-US" sz="2000" dirty="0" smtClean="0">
                  <a:latin typeface="Calibri"/>
                  <a:cs typeface="Calibri"/>
                </a:rPr>
                <a:t>03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43638" y="1293661"/>
            <a:ext cx="7205061" cy="5118504"/>
            <a:chOff x="1443638" y="1293661"/>
            <a:chExt cx="7205061" cy="5118504"/>
          </a:xfrm>
        </p:grpSpPr>
        <p:sp>
          <p:nvSpPr>
            <p:cNvPr id="36" name="object 13"/>
            <p:cNvSpPr/>
            <p:nvPr/>
          </p:nvSpPr>
          <p:spPr>
            <a:xfrm>
              <a:off x="1443638" y="1293661"/>
              <a:ext cx="6514479" cy="5118504"/>
            </a:xfrm>
            <a:prstGeom prst="rect">
              <a:avLst/>
            </a:pr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8170" b="93791" l="8128" r="92241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619999" y="1825322"/>
              <a:ext cx="1028700" cy="514350"/>
              <a:chOff x="7472539" y="3370569"/>
              <a:chExt cx="1028700" cy="514350"/>
            </a:xfrm>
          </p:grpSpPr>
          <p:sp>
            <p:nvSpPr>
              <p:cNvPr id="37" name="object 10"/>
              <p:cNvSpPr/>
              <p:nvPr/>
            </p:nvSpPr>
            <p:spPr>
              <a:xfrm>
                <a:off x="7472539" y="3370569"/>
                <a:ext cx="102870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514350">
                    <a:moveTo>
                      <a:pt x="0" y="0"/>
                    </a:moveTo>
                    <a:lnTo>
                      <a:pt x="1028280" y="0"/>
                    </a:lnTo>
                    <a:lnTo>
                      <a:pt x="1028280" y="513740"/>
                    </a:lnTo>
                    <a:lnTo>
                      <a:pt x="0" y="513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E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2"/>
              <p:cNvSpPr txBox="1"/>
              <p:nvPr/>
            </p:nvSpPr>
            <p:spPr>
              <a:xfrm>
                <a:off x="7586942" y="3474897"/>
                <a:ext cx="832221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dirty="0" smtClean="0">
                    <a:latin typeface="Calibri"/>
                    <a:cs typeface="Calibri"/>
                  </a:rPr>
                  <a:t>t=</a:t>
                </a:r>
                <a:r>
                  <a:rPr sz="2000" spc="-5" dirty="0" smtClean="0">
                    <a:latin typeface="Calibri"/>
                    <a:cs typeface="Calibri"/>
                  </a:rPr>
                  <a:t>0</a:t>
                </a:r>
                <a:r>
                  <a:rPr lang="en-US" sz="2000" spc="-5" dirty="0" smtClean="0">
                    <a:latin typeface="Calibri"/>
                    <a:cs typeface="Calibri"/>
                  </a:rPr>
                  <a:t>.</a:t>
                </a:r>
                <a:r>
                  <a:rPr sz="2000" dirty="0" smtClean="0">
                    <a:latin typeface="Calibri"/>
                    <a:cs typeface="Calibri"/>
                  </a:rPr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05</a:t>
                </a:r>
                <a:endParaRPr sz="20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443638" y="1293661"/>
            <a:ext cx="7204102" cy="5118504"/>
            <a:chOff x="1443638" y="1293661"/>
            <a:chExt cx="7204102" cy="5118504"/>
          </a:xfrm>
        </p:grpSpPr>
        <p:sp>
          <p:nvSpPr>
            <p:cNvPr id="18" name="object 18"/>
            <p:cNvSpPr/>
            <p:nvPr/>
          </p:nvSpPr>
          <p:spPr>
            <a:xfrm>
              <a:off x="1443638" y="1293661"/>
              <a:ext cx="6514479" cy="5118504"/>
            </a:xfrm>
            <a:prstGeom prst="rect">
              <a:avLst/>
            </a:prstGeom>
            <a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8170" b="93627" l="8498" r="9211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19040" y="1832278"/>
              <a:ext cx="1028700" cy="514350"/>
              <a:chOff x="8019215" y="4083734"/>
              <a:chExt cx="1028700" cy="514350"/>
            </a:xfrm>
          </p:grpSpPr>
          <p:sp>
            <p:nvSpPr>
              <p:cNvPr id="22" name="object 10"/>
              <p:cNvSpPr/>
              <p:nvPr/>
            </p:nvSpPr>
            <p:spPr>
              <a:xfrm>
                <a:off x="8019215" y="4083734"/>
                <a:ext cx="102870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514350">
                    <a:moveTo>
                      <a:pt x="0" y="0"/>
                    </a:moveTo>
                    <a:lnTo>
                      <a:pt x="1028280" y="0"/>
                    </a:lnTo>
                    <a:lnTo>
                      <a:pt x="1028280" y="513740"/>
                    </a:lnTo>
                    <a:lnTo>
                      <a:pt x="0" y="513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E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3" name="object 22"/>
              <p:cNvSpPr txBox="1"/>
              <p:nvPr/>
            </p:nvSpPr>
            <p:spPr>
              <a:xfrm>
                <a:off x="8189586" y="4187020"/>
                <a:ext cx="72174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dirty="0" smtClean="0">
                    <a:latin typeface="Calibri"/>
                    <a:cs typeface="Calibri"/>
                  </a:rPr>
                  <a:t>t=</a:t>
                </a:r>
                <a:r>
                  <a:rPr sz="2000" spc="-5" dirty="0" smtClean="0">
                    <a:latin typeface="Calibri"/>
                    <a:cs typeface="Calibri"/>
                  </a:rPr>
                  <a:t>0</a:t>
                </a:r>
                <a:r>
                  <a:rPr lang="en-US" sz="2000" spc="-5" dirty="0" smtClean="0">
                    <a:latin typeface="Calibri"/>
                    <a:cs typeface="Calibri"/>
                  </a:rPr>
                  <a:t>.</a:t>
                </a:r>
                <a:r>
                  <a:rPr sz="2000" dirty="0" smtClean="0">
                    <a:latin typeface="Calibri"/>
                    <a:cs typeface="Calibri"/>
                  </a:rPr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1</a:t>
                </a:r>
                <a:endParaRPr sz="20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36204" y="5181600"/>
            <a:ext cx="8329345" cy="1562798"/>
            <a:chOff x="435248" y="4050666"/>
            <a:chExt cx="8329345" cy="1562798"/>
          </a:xfrm>
        </p:grpSpPr>
        <p:sp>
          <p:nvSpPr>
            <p:cNvPr id="24" name="object 23"/>
            <p:cNvSpPr/>
            <p:nvPr/>
          </p:nvSpPr>
          <p:spPr>
            <a:xfrm>
              <a:off x="435248" y="4050666"/>
              <a:ext cx="8329345" cy="15627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96851" y="4121333"/>
              <a:ext cx="7597825" cy="14505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hlinkClick r:id="" action="ppaction://hlinkshowjump?jump=nextslide"/>
            </p:cNvPr>
            <p:cNvSpPr txBox="1"/>
            <p:nvPr/>
          </p:nvSpPr>
          <p:spPr>
            <a:xfrm>
              <a:off x="484818" y="4076230"/>
              <a:ext cx="8230870" cy="1464945"/>
            </a:xfrm>
            <a:prstGeom prst="rect">
              <a:avLst/>
            </a:prstGeom>
            <a:solidFill>
              <a:srgbClr val="FEEEE1"/>
            </a:solidFill>
            <a:ln w="9524">
              <a:solidFill>
                <a:srgbClr val="000000"/>
              </a:solidFill>
            </a:ln>
          </p:spPr>
          <p:txBody>
            <a:bodyPr vert="horz" wrap="square" lIns="0" tIns="86995" rIns="0" bIns="0" rtlCol="0">
              <a:spAutoFit/>
            </a:bodyPr>
            <a:lstStyle/>
            <a:p>
              <a:pPr marL="5080" algn="ctr">
                <a:lnSpc>
                  <a:spcPts val="3329"/>
                </a:lnSpc>
                <a:spcBef>
                  <a:spcPts val="685"/>
                </a:spcBef>
              </a:pPr>
              <a:r>
                <a:rPr sz="2800" spc="-5" dirty="0">
                  <a:latin typeface="Calibri"/>
                  <a:cs typeface="Calibri"/>
                </a:rPr>
                <a:t>For most </a:t>
              </a:r>
              <a:r>
                <a:rPr sz="2800" dirty="0">
                  <a:latin typeface="Calibri"/>
                  <a:cs typeface="Calibri"/>
                </a:rPr>
                <a:t>cases </a:t>
              </a:r>
              <a:r>
                <a:rPr sz="2800" spc="-5" dirty="0">
                  <a:latin typeface="Calibri"/>
                  <a:cs typeface="Calibri"/>
                </a:rPr>
                <a:t>we will </a:t>
              </a:r>
              <a:r>
                <a:rPr sz="2800" dirty="0">
                  <a:latin typeface="Calibri"/>
                  <a:cs typeface="Calibri"/>
                </a:rPr>
                <a:t>run the </a:t>
              </a:r>
              <a:r>
                <a:rPr sz="2800" spc="-5" dirty="0">
                  <a:latin typeface="Calibri"/>
                  <a:cs typeface="Calibri"/>
                </a:rPr>
                <a:t>solution until t=0.01.</a:t>
              </a:r>
              <a:endParaRPr sz="2800">
                <a:latin typeface="Calibri"/>
                <a:cs typeface="Calibri"/>
              </a:endParaRPr>
            </a:p>
            <a:p>
              <a:pPr marL="5715" algn="ctr">
                <a:lnSpc>
                  <a:spcPts val="3329"/>
                </a:lnSpc>
                <a:tabLst>
                  <a:tab pos="291465" algn="l"/>
                </a:tabLst>
              </a:pPr>
              <a:r>
                <a:rPr sz="2800" dirty="0">
                  <a:latin typeface="Calibri"/>
                  <a:cs typeface="Calibri"/>
                </a:rPr>
                <a:t>-	</a:t>
              </a:r>
              <a:r>
                <a:rPr sz="2800" spc="-5" dirty="0">
                  <a:latin typeface="Calibri"/>
                  <a:cs typeface="Calibri"/>
                </a:rPr>
                <a:t>Long enough for something interesting </a:t>
              </a:r>
              <a:r>
                <a:rPr sz="2800" dirty="0">
                  <a:latin typeface="Calibri"/>
                  <a:cs typeface="Calibri"/>
                </a:rPr>
                <a:t>to</a:t>
              </a:r>
              <a:r>
                <a:rPr sz="2800" spc="45" dirty="0">
                  <a:latin typeface="Calibri"/>
                  <a:cs typeface="Calibri"/>
                </a:rPr>
                <a:t> </a:t>
              </a:r>
              <a:r>
                <a:rPr sz="2800" dirty="0">
                  <a:latin typeface="Calibri"/>
                  <a:cs typeface="Calibri"/>
                </a:rPr>
                <a:t>happen</a:t>
              </a:r>
            </a:p>
            <a:p>
              <a:pPr marL="5715" algn="ctr">
                <a:lnSpc>
                  <a:spcPct val="100000"/>
                </a:lnSpc>
                <a:spcBef>
                  <a:spcPts val="40"/>
                </a:spcBef>
                <a:tabLst>
                  <a:tab pos="291465" algn="l"/>
                </a:tabLst>
              </a:pPr>
              <a:r>
                <a:rPr sz="2800" dirty="0">
                  <a:latin typeface="Calibri"/>
                  <a:cs typeface="Calibri"/>
                </a:rPr>
                <a:t>-	</a:t>
              </a:r>
              <a:r>
                <a:rPr sz="2800" spc="-5" dirty="0">
                  <a:latin typeface="Calibri"/>
                  <a:cs typeface="Calibri"/>
                </a:rPr>
                <a:t>Will </a:t>
              </a:r>
              <a:r>
                <a:rPr sz="2800" dirty="0">
                  <a:latin typeface="Calibri"/>
                  <a:cs typeface="Calibri"/>
                </a:rPr>
                <a:t>clearly </a:t>
              </a:r>
              <a:r>
                <a:rPr sz="2800" spc="-5" dirty="0">
                  <a:latin typeface="Calibri"/>
                  <a:cs typeface="Calibri"/>
                </a:rPr>
                <a:t>show </a:t>
              </a:r>
              <a:r>
                <a:rPr sz="2800" dirty="0">
                  <a:latin typeface="Calibri"/>
                  <a:cs typeface="Calibri"/>
                </a:rPr>
                <a:t>if there is a</a:t>
              </a:r>
              <a:r>
                <a:rPr sz="2800" spc="-30" dirty="0">
                  <a:latin typeface="Calibri"/>
                  <a:cs typeface="Calibri"/>
                </a:rPr>
                <a:t> </a:t>
              </a:r>
              <a:r>
                <a:rPr sz="2800" spc="-5" dirty="0">
                  <a:latin typeface="Calibri"/>
                  <a:cs typeface="Calibri"/>
                </a:rPr>
                <a:t>problem</a:t>
              </a:r>
              <a:endParaRPr sz="28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0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5" dirty="0"/>
              <a:t>Numerical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53350" cy="221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rectangular </a:t>
            </a:r>
            <a:r>
              <a:rPr sz="2800" spc="-5" dirty="0">
                <a:latin typeface="Calibri"/>
                <a:cs typeface="Calibri"/>
              </a:rPr>
              <a:t>domain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discretized with </a:t>
            </a:r>
            <a:r>
              <a:rPr sz="2800" dirty="0">
                <a:latin typeface="Calibri"/>
                <a:cs typeface="Calibri"/>
              </a:rPr>
              <a:t>a grid </a:t>
            </a:r>
            <a:r>
              <a:rPr sz="2800" spc="-5" dirty="0">
                <a:latin typeface="Calibri"/>
                <a:cs typeface="Calibri"/>
              </a:rPr>
              <a:t>of  dimension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nx*ny</a:t>
            </a:r>
            <a:r>
              <a:rPr sz="2800" spc="-5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</a:t>
            </a:r>
            <a:endParaRPr sz="2800" dirty="0">
              <a:latin typeface="Calibri"/>
              <a:cs typeface="Calibri"/>
            </a:endParaRPr>
          </a:p>
          <a:p>
            <a:pPr marL="355600" marR="203200" indent="-342900" algn="just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ﬁnite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volume </a:t>
            </a:r>
            <a:r>
              <a:rPr sz="2800" spc="-5" dirty="0">
                <a:latin typeface="Calibri"/>
                <a:cs typeface="Calibri"/>
              </a:rPr>
              <a:t>discretization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method of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lines  </a:t>
            </a:r>
            <a:r>
              <a:rPr sz="2800" dirty="0">
                <a:latin typeface="Calibri"/>
                <a:cs typeface="Calibri"/>
              </a:rPr>
              <a:t>gives the </a:t>
            </a:r>
            <a:r>
              <a:rPr sz="2800" spc="-5" dirty="0">
                <a:latin typeface="Calibri"/>
                <a:cs typeface="Calibri"/>
              </a:rPr>
              <a:t>follow ordinary diﬀerential equation for  </a:t>
            </a:r>
            <a:r>
              <a:rPr sz="2800" dirty="0">
                <a:latin typeface="Calibri"/>
                <a:cs typeface="Calibri"/>
              </a:rPr>
              <a:t>each grid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83429"/>
            <a:ext cx="740029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Which we </a:t>
            </a:r>
            <a:r>
              <a:rPr sz="2800" dirty="0">
                <a:latin typeface="Calibri"/>
                <a:cs typeface="Calibri"/>
              </a:rPr>
              <a:t>can express as the </a:t>
            </a:r>
            <a:r>
              <a:rPr sz="2800" spc="-5" dirty="0">
                <a:latin typeface="Calibri"/>
                <a:cs typeface="Calibri"/>
              </a:rPr>
              <a:t>following nonlinear  problem…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3883660"/>
            <a:ext cx="8115300" cy="800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" y="5700460"/>
            <a:ext cx="901700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5" dirty="0"/>
              <a:t>Numerical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465695" cy="401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nonlinear equation for </a:t>
            </a:r>
            <a:r>
              <a:rPr sz="2800" dirty="0">
                <a:latin typeface="Calibri"/>
                <a:cs typeface="Calibri"/>
              </a:rPr>
              <a:t>each grid</a:t>
            </a:r>
            <a:r>
              <a:rPr sz="2800" spc="-5" dirty="0">
                <a:latin typeface="Calibri"/>
                <a:cs typeface="Calibri"/>
              </a:rPr>
              <a:t> point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a system </a:t>
            </a:r>
            <a:r>
              <a:rPr sz="2400" spc="-5" dirty="0">
                <a:latin typeface="Calibri"/>
                <a:cs typeface="Calibri"/>
              </a:rPr>
              <a:t>of N=nx*ny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equations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Solve with Newton's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iteration of Newton's method </a:t>
            </a:r>
            <a:r>
              <a:rPr sz="2800" dirty="0">
                <a:latin typeface="Calibri"/>
                <a:cs typeface="Calibri"/>
              </a:rPr>
              <a:t>has to </a:t>
            </a: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dirty="0">
                <a:latin typeface="Calibri"/>
                <a:cs typeface="Calibri"/>
              </a:rPr>
              <a:t>a  linear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Solve with </a:t>
            </a:r>
            <a:r>
              <a:rPr sz="2400" dirty="0">
                <a:latin typeface="Calibri"/>
                <a:cs typeface="Calibri"/>
              </a:rPr>
              <a:t>matrix-free </a:t>
            </a:r>
            <a:r>
              <a:rPr sz="2400" spc="-5" dirty="0">
                <a:latin typeface="Calibri"/>
                <a:cs typeface="Calibri"/>
              </a:rPr>
              <a:t>Conjugate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nonlinear system </a:t>
            </a:r>
            <a:r>
              <a:rPr sz="2800" dirty="0">
                <a:latin typeface="Calibri"/>
                <a:cs typeface="Calibri"/>
              </a:rPr>
              <a:t>at each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</a:t>
            </a:r>
          </a:p>
          <a:p>
            <a:pPr marL="749300" marR="16637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This requires in the </a:t>
            </a:r>
            <a:r>
              <a:rPr sz="2400" spc="-5" dirty="0">
                <a:latin typeface="Calibri"/>
                <a:cs typeface="Calibri"/>
              </a:rPr>
              <a:t>order of between </a:t>
            </a:r>
            <a:r>
              <a:rPr sz="2400" dirty="0" smtClean="0">
                <a:latin typeface="Calibri"/>
                <a:cs typeface="Calibri"/>
              </a:rPr>
              <a:t>5</a:t>
            </a:r>
            <a:r>
              <a:rPr lang="mr-IN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10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conjugate 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iterations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1099</Words>
  <Application>Microsoft Macintosh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</vt:lpstr>
      <vt:lpstr>Courier New</vt:lpstr>
      <vt:lpstr>Lucida Console</vt:lpstr>
      <vt:lpstr>Tahoma</vt:lpstr>
      <vt:lpstr>Times New Roman</vt:lpstr>
      <vt:lpstr>Trebuchet MS</vt:lpstr>
      <vt:lpstr>Arial</vt:lpstr>
      <vt:lpstr>Office Theme</vt:lpstr>
      <vt:lpstr>Introduction to the  summer school  mini-app code</vt:lpstr>
      <vt:lpstr>Overview</vt:lpstr>
      <vt:lpstr>HPC Mini-Apps</vt:lpstr>
      <vt:lpstr>Our Mini-App</vt:lpstr>
      <vt:lpstr>The Application</vt:lpstr>
      <vt:lpstr>Initial and boundary conditions</vt:lpstr>
      <vt:lpstr>Time Evolution of Solution</vt:lpstr>
      <vt:lpstr>Numerical Solution</vt:lpstr>
      <vt:lpstr>Numerical Solution</vt:lpstr>
      <vt:lpstr>Don’t worry if you don't understand it all!</vt:lpstr>
      <vt:lpstr>The Code</vt:lpstr>
      <vt:lpstr>Code Walkthrough</vt:lpstr>
      <vt:lpstr>Linear algebra: linalg.f90/cpp</vt:lpstr>
      <vt:lpstr>Stencil operator: operator.f90/cpp</vt:lpstr>
      <vt:lpstr>Stencil: Interior Grid Points</vt:lpstr>
      <vt:lpstr>Stencil: Boundary Grid Points</vt:lpstr>
      <vt:lpstr>Testing the code</vt:lpstr>
      <vt:lpstr>Testing continued...</vt:lpstr>
      <vt:lpstr>Exercise</vt:lpstr>
      <vt:lpstr>Output</vt:lpstr>
      <vt:lpstr>Visualize the answer</vt:lpstr>
      <vt:lpstr>Exercise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summer school  mini-app code</dc:title>
  <cp:lastModifiedBy>Microsoft Office User</cp:lastModifiedBy>
  <cp:revision>41</cp:revision>
  <dcterms:created xsi:type="dcterms:W3CDTF">2017-07-14T08:36:04Z</dcterms:created>
  <dcterms:modified xsi:type="dcterms:W3CDTF">2017-07-17T10:28:57Z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2017-07-14T00:00:00Z</vt:filetime>
  </property>
</Properties>
</file>