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5"/>
    <p:restoredTop sz="94610"/>
  </p:normalViewPr>
  <p:slideViewPr>
    <p:cSldViewPr>
      <p:cViewPr varScale="1">
        <p:scale>
          <a:sx n="140" d="100"/>
          <a:sy n="140" d="100"/>
        </p:scale>
        <p:origin x="49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1371" y="6200951"/>
            <a:ext cx="2052332" cy="5221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617679" y="6229130"/>
            <a:ext cx="3343821" cy="5163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1417955"/>
          </a:xfrm>
          <a:custGeom>
            <a:avLst/>
            <a:gdLst/>
            <a:ahLst/>
            <a:cxnLst/>
            <a:rect l="l" t="t" r="r" b="b"/>
            <a:pathLst>
              <a:path w="9144000" h="1417955">
                <a:moveTo>
                  <a:pt x="0" y="0"/>
                </a:moveTo>
                <a:lnTo>
                  <a:pt x="9143999" y="0"/>
                </a:lnTo>
                <a:lnTo>
                  <a:pt x="9143999" y="1417637"/>
                </a:lnTo>
                <a:lnTo>
                  <a:pt x="0" y="1417637"/>
                </a:lnTo>
                <a:lnTo>
                  <a:pt x="0" y="0"/>
                </a:lnTo>
                <a:close/>
              </a:path>
            </a:pathLst>
          </a:custGeom>
          <a:solidFill>
            <a:srgbClr val="6095C9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3437" y="510857"/>
            <a:ext cx="7397125" cy="694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2657" y="1417637"/>
            <a:ext cx="7861934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417955"/>
          </a:xfrm>
          <a:custGeom>
            <a:avLst/>
            <a:gdLst/>
            <a:ahLst/>
            <a:cxnLst/>
            <a:rect l="l" t="t" r="r" b="b"/>
            <a:pathLst>
              <a:path w="9144000" h="1417955">
                <a:moveTo>
                  <a:pt x="0" y="0"/>
                </a:moveTo>
                <a:lnTo>
                  <a:pt x="9143999" y="0"/>
                </a:lnTo>
                <a:lnTo>
                  <a:pt x="9143999" y="1417637"/>
                </a:lnTo>
                <a:lnTo>
                  <a:pt x="0" y="1417637"/>
                </a:lnTo>
                <a:lnTo>
                  <a:pt x="0" y="0"/>
                </a:lnTo>
                <a:close/>
              </a:path>
            </a:pathLst>
          </a:custGeom>
          <a:solidFill>
            <a:srgbClr val="6095C9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371" y="6200951"/>
            <a:ext cx="2052332" cy="522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7679" y="6229130"/>
            <a:ext cx="3343821" cy="516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5560" y="2530157"/>
            <a:ext cx="6238240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OpenMP </a:t>
            </a:r>
            <a:r>
              <a:rPr spc="-5" dirty="0"/>
              <a:t>mini-app</a:t>
            </a:r>
            <a:r>
              <a:rPr spc="-70" dirty="0"/>
              <a:t> </a:t>
            </a:r>
            <a:r>
              <a:rPr spc="-5" dirty="0"/>
              <a:t>practical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913" y="3931920"/>
            <a:ext cx="7573645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en-US" sz="3200" spc="-5" dirty="0" err="1" smtClean="0">
                <a:solidFill>
                  <a:srgbClr val="898989"/>
                </a:solidFill>
                <a:latin typeface="Calibri"/>
                <a:cs typeface="Calibri"/>
              </a:rPr>
              <a:t>Vasileios</a:t>
            </a:r>
            <a:r>
              <a:rPr lang="en-US" sz="3200" spc="-5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US" sz="3200" spc="-5" dirty="0" err="1" smtClean="0">
                <a:solidFill>
                  <a:srgbClr val="898989"/>
                </a:solidFill>
                <a:latin typeface="Calibri"/>
                <a:cs typeface="Calibri"/>
              </a:rPr>
              <a:t>Karakasis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3200" spc="-5" dirty="0">
                <a:solidFill>
                  <a:srgbClr val="898989"/>
                </a:solidFill>
                <a:latin typeface="Calibri"/>
                <a:cs typeface="Calibri"/>
              </a:rPr>
              <a:t>Swiss National Supercomputing </a:t>
            </a:r>
            <a:r>
              <a:rPr sz="3200" dirty="0">
                <a:solidFill>
                  <a:srgbClr val="898989"/>
                </a:solidFill>
                <a:latin typeface="Calibri"/>
                <a:cs typeface="Calibri"/>
              </a:rPr>
              <a:t>Center</a:t>
            </a:r>
            <a:r>
              <a:rPr sz="3200" spc="-2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98989"/>
                </a:solidFill>
                <a:latin typeface="Calibri"/>
                <a:cs typeface="Calibri"/>
              </a:rPr>
              <a:t>(CSCS)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6893" y="5638800"/>
            <a:ext cx="32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Slides prepared by Ben Cumming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6610">
              <a:lnSpc>
                <a:spcPct val="100000"/>
              </a:lnSpc>
            </a:pPr>
            <a:r>
              <a:rPr dirty="0"/>
              <a:t>Thanks </a:t>
            </a:r>
            <a:r>
              <a:rPr spc="-5" dirty="0"/>
              <a:t>for your</a:t>
            </a:r>
            <a:r>
              <a:rPr spc="-50" dirty="0"/>
              <a:t> </a:t>
            </a:r>
            <a:r>
              <a:rPr spc="-25" dirty="0"/>
              <a:t>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dirty="0"/>
              <a:t>Adding OpenMP to the</a:t>
            </a:r>
            <a:r>
              <a:rPr spc="-75" dirty="0"/>
              <a:t> </a:t>
            </a:r>
            <a:r>
              <a:rPr spc="-5" dirty="0"/>
              <a:t>mini-app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67636"/>
            <a:ext cx="7999095" cy="129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aim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this </a:t>
            </a:r>
            <a:r>
              <a:rPr sz="2800" spc="-5" dirty="0">
                <a:latin typeface="Calibri"/>
                <a:cs typeface="Calibri"/>
              </a:rPr>
              <a:t>practical </a:t>
            </a:r>
            <a:r>
              <a:rPr sz="2800" dirty="0">
                <a:latin typeface="Calibri"/>
                <a:cs typeface="Calibri"/>
              </a:rPr>
              <a:t>is to take the serial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mini-app  </a:t>
            </a:r>
            <a:r>
              <a:rPr sz="2800" spc="-5" dirty="0">
                <a:latin typeface="Calibri"/>
                <a:cs typeface="Calibri"/>
              </a:rPr>
              <a:t>implementation, </a:t>
            </a:r>
            <a:r>
              <a:rPr sz="2800" dirty="0">
                <a:latin typeface="Calibri"/>
                <a:cs typeface="Calibri"/>
              </a:rPr>
              <a:t>and make it faster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OpenMP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while still </a:t>
            </a:r>
            <a:r>
              <a:rPr sz="2400" spc="-15" dirty="0">
                <a:latin typeface="Calibri"/>
                <a:cs typeface="Calibri"/>
              </a:rPr>
              <a:t>getting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correct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answer!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2770">
              <a:lnSpc>
                <a:spcPct val="100000"/>
              </a:lnSpc>
            </a:pPr>
            <a:r>
              <a:rPr spc="-5" dirty="0"/>
              <a:t>H</a:t>
            </a:r>
            <a:r>
              <a:rPr dirty="0"/>
              <a:t>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3677"/>
            <a:ext cx="8007984" cy="493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83565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Before starting </a:t>
            </a:r>
            <a:r>
              <a:rPr sz="2800" dirty="0">
                <a:latin typeface="Calibri"/>
                <a:cs typeface="Calibri"/>
              </a:rPr>
              <a:t>ﬁnd </a:t>
            </a:r>
            <a:r>
              <a:rPr sz="2800" spc="-5" dirty="0">
                <a:latin typeface="Calibri"/>
                <a:cs typeface="Calibri"/>
              </a:rPr>
              <a:t>two </a:t>
            </a:r>
            <a:r>
              <a:rPr sz="2800" dirty="0">
                <a:latin typeface="Calibri"/>
                <a:cs typeface="Calibri"/>
              </a:rPr>
              <a:t>sets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parameters  that </a:t>
            </a:r>
            <a:r>
              <a:rPr sz="2800" spc="-5" dirty="0">
                <a:latin typeface="Calibri"/>
                <a:cs typeface="Calibri"/>
              </a:rPr>
              <a:t>converge for </a:t>
            </a:r>
            <a:r>
              <a:rPr sz="2800" dirty="0">
                <a:latin typeface="Calibri"/>
                <a:cs typeface="Calibri"/>
              </a:rPr>
              <a:t>the serial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version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note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solution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you want </a:t>
            </a:r>
            <a:r>
              <a:rPr sz="2400" dirty="0">
                <a:latin typeface="Calibri"/>
                <a:cs typeface="Calibri"/>
              </a:rPr>
              <a:t>this to get faster as </a:t>
            </a:r>
            <a:r>
              <a:rPr sz="2400" spc="-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OpenMP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ts val="2820"/>
              </a:lnSpc>
              <a:spcBef>
                <a:spcPts val="760"/>
              </a:spcBef>
              <a:buClr>
                <a:srgbClr val="FF0000"/>
              </a:buClr>
              <a:buFont typeface="Arial"/>
              <a:buChar char="•"/>
              <a:tabLst>
                <a:tab pos="1155700" algn="l"/>
              </a:tabLst>
            </a:pPr>
            <a:r>
              <a:rPr sz="2400" spc="-5" dirty="0">
                <a:solidFill>
                  <a:srgbClr val="FF2600"/>
                </a:solidFill>
                <a:latin typeface="Calibri"/>
                <a:cs typeface="Calibri"/>
              </a:rPr>
              <a:t>NOTE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but </a:t>
            </a:r>
            <a:r>
              <a:rPr sz="2400" spc="-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might have to add quite a few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directives  before </a:t>
            </a:r>
            <a:r>
              <a:rPr sz="2400" dirty="0">
                <a:latin typeface="Calibri"/>
                <a:cs typeface="Calibri"/>
              </a:rPr>
              <a:t>things actually get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faster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note </a:t>
            </a:r>
            <a:r>
              <a:rPr sz="2400" dirty="0">
                <a:latin typeface="Calibri"/>
                <a:cs typeface="Calibri"/>
              </a:rPr>
              <a:t>the number </a:t>
            </a:r>
            <a:r>
              <a:rPr sz="2400" spc="-5" dirty="0">
                <a:latin typeface="Calibri"/>
                <a:cs typeface="Calibri"/>
              </a:rPr>
              <a:t>of conjugate </a:t>
            </a:r>
            <a:r>
              <a:rPr sz="2400" dirty="0">
                <a:latin typeface="Calibri"/>
                <a:cs typeface="Calibri"/>
              </a:rPr>
              <a:t>gradient </a:t>
            </a:r>
            <a:r>
              <a:rPr sz="2400" spc="-5" dirty="0">
                <a:latin typeface="Calibri"/>
                <a:cs typeface="Calibri"/>
              </a:rPr>
              <a:t>iterations</a:t>
            </a:r>
            <a:endParaRPr sz="2400">
              <a:latin typeface="Calibri"/>
              <a:cs typeface="Calibri"/>
            </a:endParaRPr>
          </a:p>
          <a:p>
            <a:pPr marL="1155700" marR="153035" lvl="2" indent="-228600">
              <a:lnSpc>
                <a:spcPts val="2820"/>
              </a:lnSpc>
              <a:spcBef>
                <a:spcPts val="76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use this to check </a:t>
            </a:r>
            <a:r>
              <a:rPr sz="2400" spc="-15" dirty="0">
                <a:latin typeface="Calibri"/>
                <a:cs typeface="Calibri"/>
              </a:rPr>
              <a:t>after </a:t>
            </a:r>
            <a:r>
              <a:rPr sz="2400" spc="-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add each </a:t>
            </a:r>
            <a:r>
              <a:rPr sz="2400" spc="-5" dirty="0">
                <a:latin typeface="Calibri"/>
                <a:cs typeface="Calibri"/>
              </a:rPr>
              <a:t>directive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you 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still </a:t>
            </a:r>
            <a:r>
              <a:rPr sz="2400" spc="-15" dirty="0">
                <a:latin typeface="Calibri"/>
                <a:cs typeface="Calibri"/>
              </a:rPr>
              <a:t>getting </a:t>
            </a:r>
            <a:r>
              <a:rPr sz="2400" dirty="0">
                <a:latin typeface="Calibri"/>
                <a:cs typeface="Calibri"/>
              </a:rPr>
              <a:t>the right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answer</a:t>
            </a:r>
            <a:endParaRPr sz="2400">
              <a:latin typeface="Calibri"/>
              <a:cs typeface="Calibri"/>
            </a:endParaRPr>
          </a:p>
          <a:p>
            <a:pPr marL="1155700" marR="441325" lvl="2" indent="-228600">
              <a:lnSpc>
                <a:spcPct val="99400"/>
              </a:lnSpc>
              <a:spcBef>
                <a:spcPts val="530"/>
              </a:spcBef>
              <a:buClr>
                <a:srgbClr val="FF0000"/>
              </a:buClr>
              <a:buFont typeface="Arial"/>
              <a:buChar char="•"/>
              <a:tabLst>
                <a:tab pos="1155700" algn="l"/>
              </a:tabLst>
            </a:pPr>
            <a:r>
              <a:rPr sz="2400" spc="-5" dirty="0">
                <a:solidFill>
                  <a:srgbClr val="FF2600"/>
                </a:solidFill>
                <a:latin typeface="Calibri"/>
                <a:cs typeface="Calibri"/>
              </a:rPr>
              <a:t>NOTE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remember that there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dirty="0">
                <a:latin typeface="Calibri"/>
                <a:cs typeface="Calibri"/>
              </a:rPr>
              <a:t>small  </a:t>
            </a:r>
            <a:r>
              <a:rPr sz="2400" spc="-5" dirty="0">
                <a:latin typeface="Calibri"/>
                <a:cs typeface="Calibri"/>
              </a:rPr>
              <a:t>variations </a:t>
            </a:r>
            <a:r>
              <a:rPr sz="2400" dirty="0">
                <a:latin typeface="Calibri"/>
                <a:cs typeface="Calibri"/>
              </a:rPr>
              <a:t>because </a:t>
            </a:r>
            <a:r>
              <a:rPr sz="2400" spc="-5" dirty="0">
                <a:latin typeface="Calibri"/>
                <a:cs typeface="Calibri"/>
              </a:rPr>
              <a:t>ﬂoating point operations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 commutative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9545">
              <a:lnSpc>
                <a:spcPct val="100000"/>
              </a:lnSpc>
            </a:pPr>
            <a:r>
              <a:rPr spc="-5" dirty="0"/>
              <a:t>First</a:t>
            </a:r>
            <a:r>
              <a:rPr spc="-80" dirty="0"/>
              <a:t> </a:t>
            </a:r>
            <a:r>
              <a:rPr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674179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Get the </a:t>
            </a:r>
            <a:r>
              <a:rPr sz="2800" spc="-5" dirty="0">
                <a:latin typeface="Calibri"/>
                <a:cs typeface="Calibri"/>
              </a:rPr>
              <a:t>code, </a:t>
            </a:r>
            <a:r>
              <a:rPr sz="2800" dirty="0">
                <a:latin typeface="Calibri"/>
                <a:cs typeface="Calibri"/>
              </a:rPr>
              <a:t>by checking it </a:t>
            </a:r>
            <a:r>
              <a:rPr sz="2800" spc="-5" dirty="0">
                <a:latin typeface="Calibri"/>
                <a:cs typeface="Calibri"/>
              </a:rPr>
              <a:t>out from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github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3754" y="2228799"/>
            <a:ext cx="8550275" cy="3754754"/>
          </a:xfrm>
          <a:custGeom>
            <a:avLst/>
            <a:gdLst/>
            <a:ahLst/>
            <a:cxnLst/>
            <a:rect l="l" t="t" r="r" b="b"/>
            <a:pathLst>
              <a:path w="8550275" h="3754754">
                <a:moveTo>
                  <a:pt x="0" y="0"/>
                </a:moveTo>
                <a:lnTo>
                  <a:pt x="8550245" y="0"/>
                </a:lnTo>
                <a:lnTo>
                  <a:pt x="8550245" y="3754310"/>
                </a:lnTo>
                <a:lnTo>
                  <a:pt x="0" y="3754310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754" y="2228799"/>
            <a:ext cx="8550275" cy="3754754"/>
          </a:xfrm>
          <a:custGeom>
            <a:avLst/>
            <a:gdLst/>
            <a:ahLst/>
            <a:cxnLst/>
            <a:rect l="l" t="t" r="r" b="b"/>
            <a:pathLst>
              <a:path w="8550275" h="3754754">
                <a:moveTo>
                  <a:pt x="0" y="0"/>
                </a:moveTo>
                <a:lnTo>
                  <a:pt x="8550243" y="0"/>
                </a:lnTo>
                <a:lnTo>
                  <a:pt x="8550243" y="3754307"/>
                </a:lnTo>
                <a:lnTo>
                  <a:pt x="0" y="375430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194" y="2315159"/>
            <a:ext cx="5138420" cy="2326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&gt; git</a:t>
            </a:r>
            <a:r>
              <a:rPr sz="1600" spc="-7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pull</a:t>
            </a:r>
            <a:endParaRPr sz="1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600" spc="-5" dirty="0">
                <a:latin typeface="Lucida Console"/>
                <a:cs typeface="Lucida Console"/>
              </a:rPr>
              <a:t>&gt; cd</a:t>
            </a:r>
            <a:r>
              <a:rPr sz="1600" spc="50" dirty="0">
                <a:latin typeface="Lucida Console"/>
                <a:cs typeface="Lucida Console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&lt;</a:t>
            </a:r>
            <a:r>
              <a:rPr sz="1600" b="1" spc="-5" dirty="0" smtClean="0">
                <a:solidFill>
                  <a:srgbClr val="0000FF"/>
                </a:solidFill>
                <a:latin typeface="Lucida Sans Typewriter"/>
                <a:cs typeface="Lucida Sans Typewriter"/>
              </a:rPr>
              <a:t>SummerSchool201</a:t>
            </a:r>
            <a:r>
              <a:rPr lang="en-US" sz="1600" b="1" spc="-5" dirty="0" smtClean="0">
                <a:solidFill>
                  <a:srgbClr val="0000FF"/>
                </a:solidFill>
                <a:latin typeface="Lucida Sans Typewriter"/>
                <a:cs typeface="Lucida Sans Typewriter"/>
              </a:rPr>
              <a:t>7</a:t>
            </a:r>
            <a:r>
              <a:rPr sz="1600" b="1" spc="-5" dirty="0" smtClean="0">
                <a:solidFill>
                  <a:srgbClr val="0000FF"/>
                </a:solidFill>
                <a:latin typeface="Lucida Sans Typewriter"/>
                <a:cs typeface="Lucida Sans Typewriter"/>
              </a:rPr>
              <a:t>path</a:t>
            </a: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&gt;</a:t>
            </a:r>
            <a:r>
              <a:rPr sz="1600" spc="-5" dirty="0">
                <a:latin typeface="Lucida Console"/>
                <a:cs typeface="Lucida Console"/>
              </a:rPr>
              <a:t>/miniapp/openmp</a:t>
            </a:r>
            <a:endParaRPr sz="1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Lucida Console"/>
                <a:cs typeface="Lucida Console"/>
              </a:rPr>
              <a:t>&gt;</a:t>
            </a:r>
            <a:r>
              <a:rPr sz="1600" spc="-9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ls</a:t>
            </a:r>
            <a:endParaRPr sz="1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Lucida Console"/>
                <a:cs typeface="Lucida Console"/>
              </a:rPr>
              <a:t>cxx</a:t>
            </a:r>
            <a:r>
              <a:rPr sz="1600" spc="-6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fortran</a:t>
            </a:r>
            <a:endParaRPr sz="1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Lucida Console"/>
                <a:cs typeface="Lucida Console"/>
              </a:rPr>
              <a:t>&gt; cd</a:t>
            </a:r>
            <a:r>
              <a:rPr sz="1600" spc="-8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cxx</a:t>
            </a:r>
            <a:endParaRPr sz="1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Lucida Console"/>
                <a:cs typeface="Lucida Console"/>
              </a:rPr>
              <a:t>&gt;</a:t>
            </a:r>
            <a:r>
              <a:rPr sz="1600" spc="-8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make</a:t>
            </a:r>
            <a:endParaRPr sz="1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Lucida Console"/>
                <a:cs typeface="Lucida Console"/>
              </a:rPr>
              <a:t>&gt; srun</a:t>
            </a:r>
            <a:r>
              <a:rPr sz="1600" spc="-6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./main</a:t>
            </a: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3143" y="4700727"/>
            <a:ext cx="13462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iterations&gt;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194" y="4700727"/>
            <a:ext cx="1590675" cy="930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&lt;note time</a:t>
            </a:r>
            <a:r>
              <a:rPr sz="1600" b="1" spc="-6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to</a:t>
            </a:r>
            <a:endParaRPr sz="160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Lucida Console"/>
                <a:cs typeface="Lucida Console"/>
              </a:rPr>
              <a:t>&gt; srun</a:t>
            </a:r>
            <a:r>
              <a:rPr sz="1600" spc="-6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./main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&lt;note time</a:t>
            </a:r>
            <a:r>
              <a:rPr sz="1600" b="1" spc="-6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to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7988" y="4357827"/>
            <a:ext cx="3792854" cy="127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128 128 100</a:t>
            </a:r>
            <a:r>
              <a:rPr sz="1600" spc="-5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0.01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solution and conjugate</a:t>
            </a:r>
            <a:r>
              <a:rPr sz="1600" b="1" spc="2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gradient</a:t>
            </a:r>
            <a:endParaRPr sz="160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Lucida Console"/>
                <a:cs typeface="Lucida Console"/>
              </a:rPr>
              <a:t>256 256 200</a:t>
            </a:r>
            <a:r>
              <a:rPr sz="1600" spc="-5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0.01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solution and conjugate</a:t>
            </a:r>
            <a:r>
              <a:rPr sz="1600" b="1" spc="2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gradient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3143" y="5386527"/>
            <a:ext cx="13462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iterations&gt;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07031" y="3586946"/>
            <a:ext cx="4326775" cy="461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8752" y="3624352"/>
            <a:ext cx="3699167" cy="39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57374" y="3613581"/>
            <a:ext cx="4224655" cy="360045"/>
          </a:xfrm>
          <a:prstGeom prst="rect">
            <a:avLst/>
          </a:prstGeom>
          <a:solidFill>
            <a:srgbClr val="FEEEE1"/>
          </a:solidFill>
          <a:ln w="9524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420"/>
              </a:spcBef>
            </a:pPr>
            <a:r>
              <a:rPr sz="1600" spc="-5" dirty="0">
                <a:latin typeface="Lucida Console"/>
                <a:cs typeface="Lucida Console"/>
              </a:rPr>
              <a:t>I choose the C++ version here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8310">
              <a:lnSpc>
                <a:spcPct val="100000"/>
              </a:lnSpc>
            </a:pPr>
            <a:r>
              <a:rPr dirty="0"/>
              <a:t>Step</a:t>
            </a:r>
            <a:r>
              <a:rPr spc="-10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909559" cy="1720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replace the </a:t>
            </a:r>
            <a:r>
              <a:rPr sz="2800" spc="-5" dirty="0">
                <a:latin typeface="Calibri"/>
                <a:cs typeface="Calibri"/>
              </a:rPr>
              <a:t>welcome </a:t>
            </a:r>
            <a:r>
              <a:rPr sz="2800" dirty="0">
                <a:latin typeface="Calibri"/>
                <a:cs typeface="Calibri"/>
              </a:rPr>
              <a:t>message in </a:t>
            </a:r>
            <a:r>
              <a:rPr sz="2800" spc="-5" dirty="0">
                <a:latin typeface="Calibri"/>
                <a:cs typeface="Calibri"/>
              </a:rPr>
              <a:t>main.cpp/main.f90  with </a:t>
            </a:r>
            <a:r>
              <a:rPr sz="2800" dirty="0">
                <a:latin typeface="Calibri"/>
                <a:cs typeface="Calibri"/>
              </a:rPr>
              <a:t>a message that tells 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that this is the </a:t>
            </a:r>
            <a:r>
              <a:rPr sz="2400" spc="-5" dirty="0">
                <a:latin typeface="Calibri"/>
                <a:cs typeface="Calibri"/>
              </a:rPr>
              <a:t>openmp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version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many threads it is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629" y="3657600"/>
            <a:ext cx="8694739" cy="1845377"/>
          </a:xfrm>
          <a:prstGeom prst="rect">
            <a:avLst/>
          </a:prstGeom>
          <a:solidFill>
            <a:srgbClr val="E3EBF5"/>
          </a:solidFill>
          <a:ln w="25399">
            <a:solidFill>
              <a:srgbClr val="275D9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580"/>
              </a:spcBef>
            </a:pPr>
            <a:r>
              <a:rPr sz="1400" spc="-5" dirty="0">
                <a:latin typeface="Lucida Console"/>
                <a:cs typeface="Lucida Console"/>
              </a:rPr>
              <a:t>&gt;</a:t>
            </a:r>
            <a:r>
              <a:rPr sz="1400" spc="-85" dirty="0">
                <a:latin typeface="Lucida Console"/>
                <a:cs typeface="Lucida Console"/>
              </a:rPr>
              <a:t> </a:t>
            </a:r>
            <a:r>
              <a:rPr sz="1400" spc="-5" dirty="0">
                <a:latin typeface="Lucida Console"/>
                <a:cs typeface="Lucida Console"/>
              </a:rPr>
              <a:t>make</a:t>
            </a:r>
            <a:endParaRPr sz="1400" dirty="0">
              <a:latin typeface="Lucida Console"/>
              <a:cs typeface="Lucida Console"/>
            </a:endParaRPr>
          </a:p>
          <a:p>
            <a:pPr marL="78740" marR="363855">
              <a:lnSpc>
                <a:spcPct val="115399"/>
              </a:lnSpc>
              <a:spcBef>
                <a:spcPts val="465"/>
              </a:spcBef>
            </a:pPr>
            <a:r>
              <a:rPr sz="1400" spc="-5" dirty="0">
                <a:latin typeface="Lucida Console"/>
                <a:cs typeface="Lucida Console"/>
              </a:rPr>
              <a:t>&gt; </a:t>
            </a:r>
            <a:r>
              <a:rPr sz="1400" spc="-5" dirty="0" smtClean="0">
                <a:latin typeface="Lucida Console"/>
                <a:cs typeface="Lucida Console"/>
              </a:rPr>
              <a:t>OMP_NUM_THREADS=</a:t>
            </a:r>
            <a:r>
              <a:rPr lang="en-US" sz="1400" spc="-5" dirty="0" smtClean="0">
                <a:latin typeface="Lucida Console"/>
                <a:cs typeface="Lucida Console"/>
              </a:rPr>
              <a:t>12</a:t>
            </a:r>
            <a:r>
              <a:rPr sz="1400" spc="-5" dirty="0" smtClean="0">
                <a:latin typeface="Lucida Console"/>
                <a:cs typeface="Lucida Console"/>
              </a:rPr>
              <a:t> </a:t>
            </a:r>
            <a:r>
              <a:rPr sz="1400" spc="-5" dirty="0">
                <a:latin typeface="Lucida Console"/>
                <a:cs typeface="Lucida Console"/>
              </a:rPr>
              <a:t>srun –n1 –</a:t>
            </a:r>
            <a:r>
              <a:rPr sz="1400" spc="-5" dirty="0" smtClean="0">
                <a:latin typeface="Lucida Console"/>
                <a:cs typeface="Lucida Console"/>
              </a:rPr>
              <a:t>c</a:t>
            </a:r>
            <a:r>
              <a:rPr lang="en-US" sz="1400" spc="-5" dirty="0" smtClean="0">
                <a:latin typeface="Lucida Console"/>
                <a:cs typeface="Lucida Console"/>
              </a:rPr>
              <a:t>12</a:t>
            </a:r>
            <a:r>
              <a:rPr sz="1400" spc="-5" dirty="0" smtClean="0">
                <a:latin typeface="Lucida Console"/>
                <a:cs typeface="Lucida Console"/>
              </a:rPr>
              <a:t> </a:t>
            </a:r>
            <a:r>
              <a:rPr sz="1400" spc="-5" dirty="0">
                <a:latin typeface="Lucida Console"/>
                <a:cs typeface="Lucida Console"/>
              </a:rPr>
              <a:t>–hint=nomulithread ./main 256 256  </a:t>
            </a:r>
            <a:r>
              <a:rPr sz="1400" spc="-5" dirty="0" smtClean="0">
                <a:latin typeface="Lucida Console"/>
                <a:cs typeface="Lucida Console"/>
              </a:rPr>
              <a:t>200</a:t>
            </a:r>
            <a:r>
              <a:rPr lang="en-US" sz="1400" spc="-80" dirty="0">
                <a:latin typeface="Lucida Console"/>
                <a:cs typeface="Lucida Console"/>
              </a:rPr>
              <a:t> </a:t>
            </a:r>
            <a:r>
              <a:rPr lang="en-US" sz="1400" spc="-80" dirty="0" smtClean="0">
                <a:latin typeface="Lucida Console"/>
                <a:cs typeface="Lucida Console"/>
              </a:rPr>
              <a:t>0</a:t>
            </a:r>
            <a:r>
              <a:rPr sz="1400" spc="-5" dirty="0" smtClean="0">
                <a:latin typeface="Lucida Console"/>
                <a:cs typeface="Lucida Console"/>
              </a:rPr>
              <a:t>.01</a:t>
            </a:r>
            <a:endParaRPr sz="1400" dirty="0">
              <a:latin typeface="Lucida Console"/>
              <a:cs typeface="Lucida Console"/>
            </a:endParaRPr>
          </a:p>
          <a:p>
            <a:pPr marL="78740">
              <a:lnSpc>
                <a:spcPct val="100000"/>
              </a:lnSpc>
              <a:spcBef>
                <a:spcPts val="760"/>
              </a:spcBef>
            </a:pPr>
            <a:r>
              <a:rPr sz="1400" spc="-5" dirty="0">
                <a:latin typeface="Lucida Console"/>
                <a:cs typeface="Lucida Console"/>
              </a:rPr>
              <a:t>...</a:t>
            </a:r>
            <a:endParaRPr sz="1400" dirty="0">
              <a:latin typeface="Lucida Console"/>
              <a:cs typeface="Lucida Console"/>
            </a:endParaRPr>
          </a:p>
          <a:p>
            <a:pPr marL="78740">
              <a:lnSpc>
                <a:spcPct val="100000"/>
              </a:lnSpc>
              <a:spcBef>
                <a:spcPts val="780"/>
              </a:spcBef>
            </a:pPr>
            <a:r>
              <a:rPr sz="1400" spc="-5" dirty="0">
                <a:latin typeface="Lucida Console"/>
                <a:cs typeface="Lucida Console"/>
              </a:rPr>
              <a:t>=================================================</a:t>
            </a:r>
            <a:endParaRPr sz="1400" dirty="0">
              <a:latin typeface="Lucida Console"/>
              <a:cs typeface="Lucida Console"/>
            </a:endParaRPr>
          </a:p>
          <a:p>
            <a:pPr marL="78740" marR="3300095" indent="1223010">
              <a:lnSpc>
                <a:spcPct val="140600"/>
              </a:lnSpc>
            </a:pPr>
            <a:r>
              <a:rPr sz="1400" spc="-5" dirty="0">
                <a:latin typeface="Lucida Console"/>
                <a:cs typeface="Lucida Console"/>
              </a:rPr>
              <a:t>Welcome to mini-stencil!  version :: Fortran90 OpenMP with </a:t>
            </a:r>
            <a:r>
              <a:rPr lang="en-US" sz="1400" spc="-5" dirty="0" smtClean="0">
                <a:latin typeface="Lucida Console"/>
                <a:cs typeface="Lucida Console"/>
              </a:rPr>
              <a:t>12</a:t>
            </a:r>
            <a:r>
              <a:rPr sz="1400" spc="45" dirty="0" smtClean="0">
                <a:latin typeface="Lucida Console"/>
                <a:cs typeface="Lucida Console"/>
              </a:rPr>
              <a:t> </a:t>
            </a:r>
            <a:r>
              <a:rPr sz="1400" spc="-5" dirty="0">
                <a:latin typeface="Lucida Console"/>
                <a:cs typeface="Lucida Console"/>
              </a:rPr>
              <a:t>threads</a:t>
            </a:r>
            <a:endParaRPr sz="140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080574"/>
            <a:ext cx="39243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...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412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2: </a:t>
            </a:r>
            <a:r>
              <a:rPr dirty="0"/>
              <a:t>Linear</a:t>
            </a:r>
            <a:r>
              <a:rPr spc="-60" dirty="0"/>
              <a:t> </a:t>
            </a:r>
            <a:r>
              <a:rPr spc="-5" dirty="0"/>
              <a:t>Algebra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769859" cy="347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81965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Open </a:t>
            </a:r>
            <a:r>
              <a:rPr sz="2800" spc="155" dirty="0">
                <a:solidFill>
                  <a:srgbClr val="0000FF"/>
                </a:solidFill>
                <a:latin typeface="Arial"/>
                <a:cs typeface="Arial"/>
              </a:rPr>
              <a:t>linalg.cpp/f90 </a:t>
            </a:r>
            <a:r>
              <a:rPr sz="2800" dirty="0">
                <a:latin typeface="Calibri"/>
                <a:cs typeface="Calibri"/>
              </a:rPr>
              <a:t>and add </a:t>
            </a:r>
            <a:r>
              <a:rPr sz="2800" spc="-5" dirty="0">
                <a:latin typeface="Calibri"/>
                <a:cs typeface="Calibri"/>
              </a:rPr>
              <a:t>directives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functions </a:t>
            </a:r>
            <a:r>
              <a:rPr sz="2800" spc="-5" dirty="0">
                <a:latin typeface="Calibri"/>
                <a:cs typeface="Calibri"/>
              </a:rPr>
              <a:t>subroutines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155" dirty="0">
                <a:solidFill>
                  <a:srgbClr val="0000FF"/>
                </a:solidFill>
                <a:latin typeface="Arial"/>
                <a:cs typeface="Arial"/>
              </a:rPr>
              <a:t>ss_XXXX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do </a:t>
            </a:r>
            <a:r>
              <a:rPr sz="2400" spc="-5" dirty="0">
                <a:latin typeface="Calibri"/>
                <a:cs typeface="Calibri"/>
              </a:rPr>
              <a:t>one or two </a:t>
            </a:r>
            <a:r>
              <a:rPr sz="2400" dirty="0">
                <a:latin typeface="Calibri"/>
                <a:cs typeface="Calibri"/>
              </a:rPr>
              <a:t>at 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</a:t>
            </a:r>
            <a:endParaRPr sz="2400" dirty="0">
              <a:latin typeface="Calibri"/>
              <a:cs typeface="Calibri"/>
            </a:endParaRPr>
          </a:p>
          <a:p>
            <a:pPr marL="1155700" marR="5080" lvl="2" indent="-228600">
              <a:lnSpc>
                <a:spcPct val="101499"/>
              </a:lnSpc>
              <a:spcBef>
                <a:spcPts val="4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recompile </a:t>
            </a:r>
            <a:r>
              <a:rPr sz="2400" dirty="0">
                <a:latin typeface="Calibri"/>
                <a:cs typeface="Calibri"/>
              </a:rPr>
              <a:t>frequently and run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lang="en-US" sz="2400" dirty="0" smtClean="0">
                <a:latin typeface="Calibri"/>
                <a:cs typeface="Calibri"/>
              </a:rPr>
              <a:t>12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threads 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  that </a:t>
            </a:r>
            <a:r>
              <a:rPr sz="2400" spc="-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still </a:t>
            </a:r>
            <a:r>
              <a:rPr sz="2400" spc="-15" dirty="0">
                <a:latin typeface="Calibri"/>
                <a:cs typeface="Calibri"/>
              </a:rPr>
              <a:t>getting </a:t>
            </a:r>
            <a:r>
              <a:rPr sz="2400" dirty="0">
                <a:latin typeface="Calibri"/>
                <a:cs typeface="Calibri"/>
              </a:rPr>
              <a:t>the right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answer</a:t>
            </a:r>
            <a:endParaRPr sz="2400" dirty="0">
              <a:latin typeface="Calibri"/>
              <a:cs typeface="Calibri"/>
            </a:endParaRPr>
          </a:p>
          <a:p>
            <a:pPr marL="355600" marR="8890" indent="-342900">
              <a:lnSpc>
                <a:spcPts val="3329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Once ﬁnished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that ﬁle, did </a:t>
            </a:r>
            <a:r>
              <a:rPr sz="2800" spc="-5" dirty="0">
                <a:latin typeface="Calibri"/>
                <a:cs typeface="Calibri"/>
              </a:rPr>
              <a:t>your </a:t>
            </a:r>
            <a:r>
              <a:rPr sz="2800" dirty="0">
                <a:latin typeface="Calibri"/>
                <a:cs typeface="Calibri"/>
              </a:rPr>
              <a:t>changes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make  any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improvement?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compare </a:t>
            </a:r>
            <a:r>
              <a:rPr sz="2400" dirty="0">
                <a:latin typeface="Calibri"/>
                <a:cs typeface="Calibri"/>
              </a:rPr>
              <a:t>the 128x128 and 256x256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03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3: </a:t>
            </a:r>
            <a:r>
              <a:rPr dirty="0"/>
              <a:t>the </a:t>
            </a:r>
            <a:r>
              <a:rPr spc="-5" dirty="0"/>
              <a:t>diﬀusion</a:t>
            </a:r>
            <a:r>
              <a:rPr spc="-55" dirty="0"/>
              <a:t> </a:t>
            </a:r>
            <a:r>
              <a:rPr dirty="0"/>
              <a:t>stencil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274" y="1666240"/>
            <a:ext cx="7840980" cy="231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ﬁnal step is to parallelize the stencil </a:t>
            </a:r>
            <a:r>
              <a:rPr sz="2800" spc="-5" dirty="0">
                <a:latin typeface="Calibri"/>
                <a:cs typeface="Calibri"/>
              </a:rPr>
              <a:t>operator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 </a:t>
            </a:r>
            <a:r>
              <a:rPr sz="2800" spc="-5" dirty="0">
                <a:latin typeface="Calibri"/>
                <a:cs typeface="Calibri"/>
              </a:rPr>
              <a:t>operators.cpp/f90.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nested </a:t>
            </a:r>
            <a:r>
              <a:rPr sz="2800" spc="-5" dirty="0">
                <a:latin typeface="Calibri"/>
                <a:cs typeface="Calibri"/>
              </a:rPr>
              <a:t>for/do loop </a:t>
            </a:r>
            <a:r>
              <a:rPr sz="2800" dirty="0">
                <a:latin typeface="Calibri"/>
                <a:cs typeface="Calibri"/>
              </a:rPr>
              <a:t>is an </a:t>
            </a:r>
            <a:r>
              <a:rPr sz="2800" spc="-5" dirty="0">
                <a:latin typeface="Calibri"/>
                <a:cs typeface="Calibri"/>
              </a:rPr>
              <a:t>obvious target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covers </a:t>
            </a:r>
            <a:r>
              <a:rPr sz="2400" dirty="0">
                <a:latin typeface="Calibri"/>
                <a:cs typeface="Calibri"/>
              </a:rPr>
              <a:t>nx*ny grid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points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How about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boundary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loops?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4545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4:</a:t>
            </a:r>
            <a:r>
              <a:rPr spc="-65" dirty="0"/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666990" cy="482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how does </a:t>
            </a:r>
            <a:r>
              <a:rPr sz="2800" dirty="0">
                <a:latin typeface="Calibri"/>
                <a:cs typeface="Calibri"/>
              </a:rPr>
              <a:t>it scale at diﬀerent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resolutions?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32x32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64x64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128x128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256x256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512x512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1024x1024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Advanced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C++:</a:t>
            </a:r>
            <a:endParaRPr sz="2800">
              <a:latin typeface="Calibri"/>
              <a:cs typeface="Calibri"/>
            </a:endParaRPr>
          </a:p>
          <a:p>
            <a:pPr marL="749300" marR="5080" lvl="1" indent="-279400">
              <a:lnSpc>
                <a:spcPts val="2820"/>
              </a:lnSpc>
              <a:spcBef>
                <a:spcPts val="7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implement ﬁrst </a:t>
            </a:r>
            <a:r>
              <a:rPr sz="2400" spc="-5" dirty="0">
                <a:latin typeface="Calibri"/>
                <a:cs typeface="Calibri"/>
              </a:rPr>
              <a:t>touch memory allocation </a:t>
            </a:r>
            <a:r>
              <a:rPr sz="2400" dirty="0">
                <a:latin typeface="Calibri"/>
                <a:cs typeface="Calibri"/>
              </a:rPr>
              <a:t>in the  </a:t>
            </a:r>
            <a:r>
              <a:rPr sz="2400" spc="-5" dirty="0">
                <a:latin typeface="Calibri"/>
                <a:cs typeface="Calibri"/>
              </a:rPr>
              <a:t>C++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version?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requires adding just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OpenMP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265">
              <a:lnSpc>
                <a:spcPct val="100000"/>
              </a:lnSpc>
            </a:pPr>
            <a:r>
              <a:rPr dirty="0"/>
              <a:t>Ext</a:t>
            </a:r>
            <a:r>
              <a:rPr spc="-5" dirty="0"/>
              <a:t>r</a:t>
            </a:r>
            <a:r>
              <a:rPr dirty="0"/>
              <a:t>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504430" cy="227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you </a:t>
            </a:r>
            <a:r>
              <a:rPr sz="2800" dirty="0">
                <a:latin typeface="Calibri"/>
                <a:cs typeface="Calibri"/>
              </a:rPr>
              <a:t>implement ﬁrst </a:t>
            </a:r>
            <a:r>
              <a:rPr sz="2800" spc="-5" dirty="0">
                <a:latin typeface="Calibri"/>
                <a:cs typeface="Calibri"/>
              </a:rPr>
              <a:t>touch memory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allocation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requires adding just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OpenMP </a:t>
            </a:r>
            <a:r>
              <a:rPr sz="2400" spc="-5" dirty="0">
                <a:latin typeface="Calibri"/>
                <a:cs typeface="Calibri"/>
              </a:rPr>
              <a:t>directive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C++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does </a:t>
            </a:r>
            <a:r>
              <a:rPr sz="2800" dirty="0">
                <a:latin typeface="Calibri"/>
                <a:cs typeface="Calibri"/>
              </a:rPr>
              <a:t>the stencil kernel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vectorize?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look </a:t>
            </a:r>
            <a:r>
              <a:rPr sz="2400" dirty="0">
                <a:latin typeface="Calibri"/>
                <a:cs typeface="Calibri"/>
              </a:rPr>
              <a:t>at Cray and Intel </a:t>
            </a:r>
            <a:r>
              <a:rPr sz="2400" spc="-5" dirty="0">
                <a:latin typeface="Calibri"/>
                <a:cs typeface="Calibri"/>
              </a:rPr>
              <a:t>compiler vectorization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reports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make 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vectorize?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456</Words>
  <Application>Microsoft Macintosh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Lucida Console</vt:lpstr>
      <vt:lpstr>Lucida Sans Typewriter</vt:lpstr>
      <vt:lpstr>Arial</vt:lpstr>
      <vt:lpstr>Office Theme</vt:lpstr>
      <vt:lpstr>OpenMP mini-app practical</vt:lpstr>
      <vt:lpstr>Adding OpenMP to the mini-app</vt:lpstr>
      <vt:lpstr>Hints</vt:lpstr>
      <vt:lpstr>First test</vt:lpstr>
      <vt:lpstr>Step 1</vt:lpstr>
      <vt:lpstr>Step 2: Linear Algebra</vt:lpstr>
      <vt:lpstr>Step 3: the diﬀusion stencil</vt:lpstr>
      <vt:lpstr>Step 4: testing</vt:lpstr>
      <vt:lpstr>Extras</vt:lpstr>
      <vt:lpstr>Thanks for your attention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 mini-app practical</dc:title>
  <cp:lastModifiedBy>Microsoft Office User</cp:lastModifiedBy>
  <cp:revision>6</cp:revision>
  <dcterms:created xsi:type="dcterms:W3CDTF">2017-07-14T15:20:44Z</dcterms:created>
  <dcterms:modified xsi:type="dcterms:W3CDTF">2017-07-14T15:38:21Z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2017-07-14T00:00:00Z</vt:filetime>
  </property>
</Properties>
</file>