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2"/>
    <p:restoredTop sz="94622"/>
  </p:normalViewPr>
  <p:slideViewPr>
    <p:cSldViewPr>
      <p:cViewPr varScale="1">
        <p:scale>
          <a:sx n="125" d="100"/>
          <a:sy n="125" d="100"/>
        </p:scale>
        <p:origin x="768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35698"/>
            <a:ext cx="9144000" cy="71120"/>
          </a:xfrm>
          <a:custGeom>
            <a:avLst/>
            <a:gdLst/>
            <a:ahLst/>
            <a:cxnLst/>
            <a:rect l="l" t="t" r="r" b="b"/>
            <a:pathLst>
              <a:path w="9144000" h="71120">
                <a:moveTo>
                  <a:pt x="0" y="71081"/>
                </a:moveTo>
                <a:lnTo>
                  <a:pt x="9143999" y="71081"/>
                </a:lnTo>
                <a:lnTo>
                  <a:pt x="9143999" y="0"/>
                </a:lnTo>
                <a:lnTo>
                  <a:pt x="0" y="0"/>
                </a:lnTo>
                <a:lnTo>
                  <a:pt x="0" y="71081"/>
                </a:lnTo>
                <a:close/>
              </a:path>
            </a:pathLst>
          </a:custGeom>
          <a:solidFill>
            <a:srgbClr val="6095C9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800178" y="19367"/>
            <a:ext cx="3343821" cy="5163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" y="13589"/>
            <a:ext cx="2052331" cy="5221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606780"/>
            <a:ext cx="9144000" cy="810895"/>
          </a:xfrm>
          <a:custGeom>
            <a:avLst/>
            <a:gdLst/>
            <a:ahLst/>
            <a:cxnLst/>
            <a:rect l="l" t="t" r="r" b="b"/>
            <a:pathLst>
              <a:path w="9144000" h="810894">
                <a:moveTo>
                  <a:pt x="0" y="0"/>
                </a:moveTo>
                <a:lnTo>
                  <a:pt x="9143999" y="0"/>
                </a:lnTo>
                <a:lnTo>
                  <a:pt x="9143999" y="810856"/>
                </a:lnTo>
                <a:lnTo>
                  <a:pt x="0" y="810856"/>
                </a:lnTo>
                <a:lnTo>
                  <a:pt x="0" y="0"/>
                </a:lnTo>
                <a:close/>
              </a:path>
            </a:pathLst>
          </a:custGeom>
          <a:solidFill>
            <a:srgbClr val="6095C9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1620" y="676935"/>
            <a:ext cx="8120758" cy="694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3005429"/>
            <a:ext cx="8059420" cy="1830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3.png"/><Relationship Id="rId20" Type="http://schemas.openxmlformats.org/officeDocument/2006/relationships/image" Target="../media/image84.png"/><Relationship Id="rId21" Type="http://schemas.openxmlformats.org/officeDocument/2006/relationships/image" Target="../media/image85.png"/><Relationship Id="rId22" Type="http://schemas.openxmlformats.org/officeDocument/2006/relationships/image" Target="../media/image86.png"/><Relationship Id="rId23" Type="http://schemas.openxmlformats.org/officeDocument/2006/relationships/image" Target="../media/image87.png"/><Relationship Id="rId24" Type="http://schemas.openxmlformats.org/officeDocument/2006/relationships/image" Target="../media/image88.png"/><Relationship Id="rId25" Type="http://schemas.openxmlformats.org/officeDocument/2006/relationships/image" Target="../media/image89.png"/><Relationship Id="rId10" Type="http://schemas.openxmlformats.org/officeDocument/2006/relationships/image" Target="../media/image74.png"/><Relationship Id="rId11" Type="http://schemas.openxmlformats.org/officeDocument/2006/relationships/image" Target="../media/image75.png"/><Relationship Id="rId12" Type="http://schemas.openxmlformats.org/officeDocument/2006/relationships/image" Target="../media/image76.png"/><Relationship Id="rId13" Type="http://schemas.openxmlformats.org/officeDocument/2006/relationships/image" Target="../media/image77.png"/><Relationship Id="rId14" Type="http://schemas.openxmlformats.org/officeDocument/2006/relationships/image" Target="../media/image78.png"/><Relationship Id="rId15" Type="http://schemas.openxmlformats.org/officeDocument/2006/relationships/image" Target="../media/image79.png"/><Relationship Id="rId16" Type="http://schemas.openxmlformats.org/officeDocument/2006/relationships/image" Target="../media/image80.png"/><Relationship Id="rId17" Type="http://schemas.openxmlformats.org/officeDocument/2006/relationships/image" Target="../media/image81.png"/><Relationship Id="rId18" Type="http://schemas.openxmlformats.org/officeDocument/2006/relationships/image" Target="../media/image82.png"/><Relationship Id="rId19" Type="http://schemas.openxmlformats.org/officeDocument/2006/relationships/image" Target="../media/image8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9.png"/><Relationship Id="rId12" Type="http://schemas.openxmlformats.org/officeDocument/2006/relationships/image" Target="../media/image100.png"/><Relationship Id="rId13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6.png"/><Relationship Id="rId9" Type="http://schemas.openxmlformats.org/officeDocument/2006/relationships/image" Target="../media/image97.png"/><Relationship Id="rId10" Type="http://schemas.openxmlformats.org/officeDocument/2006/relationships/image" Target="../media/image9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username@ela.cscs.ch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6" Type="http://schemas.openxmlformats.org/officeDocument/2006/relationships/image" Target="../media/image109.png"/><Relationship Id="rId7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6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4" Type="http://schemas.openxmlformats.org/officeDocument/2006/relationships/image" Target="../media/image122.png"/><Relationship Id="rId5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Relationship Id="rId7" Type="http://schemas.openxmlformats.org/officeDocument/2006/relationships/image" Target="../media/image129.png"/><Relationship Id="rId8" Type="http://schemas.openxmlformats.org/officeDocument/2006/relationships/image" Target="../media/image130.png"/><Relationship Id="rId9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4.png"/></Relationships>
</file>

<file path=ppt/slides/_rels/slide4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9.png"/><Relationship Id="rId1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2.png"/><Relationship Id="rId3" Type="http://schemas.openxmlformats.org/officeDocument/2006/relationships/image" Target="../media/image121.png"/><Relationship Id="rId4" Type="http://schemas.openxmlformats.org/officeDocument/2006/relationships/image" Target="../media/image133.png"/><Relationship Id="rId5" Type="http://schemas.openxmlformats.org/officeDocument/2006/relationships/image" Target="../media/image123.png"/><Relationship Id="rId6" Type="http://schemas.openxmlformats.org/officeDocument/2006/relationships/image" Target="../media/image134.png"/><Relationship Id="rId7" Type="http://schemas.openxmlformats.org/officeDocument/2006/relationships/image" Target="../media/image135.png"/><Relationship Id="rId8" Type="http://schemas.openxmlformats.org/officeDocument/2006/relationships/image" Target="../media/image136.png"/><Relationship Id="rId9" Type="http://schemas.openxmlformats.org/officeDocument/2006/relationships/image" Target="../media/image137.png"/><Relationship Id="rId10" Type="http://schemas.openxmlformats.org/officeDocument/2006/relationships/image" Target="../media/image13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4" Type="http://schemas.openxmlformats.org/officeDocument/2006/relationships/image" Target="../media/image146.png"/><Relationship Id="rId5" Type="http://schemas.openxmlformats.org/officeDocument/2006/relationships/image" Target="../media/image147.png"/><Relationship Id="rId6" Type="http://schemas.openxmlformats.org/officeDocument/2006/relationships/image" Target="../media/image148.png"/><Relationship Id="rId7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0" Type="http://schemas.openxmlformats.org/officeDocument/2006/relationships/image" Target="../media/image24.png"/><Relationship Id="rId21" Type="http://schemas.openxmlformats.org/officeDocument/2006/relationships/image" Target="../media/image25.png"/><Relationship Id="rId22" Type="http://schemas.openxmlformats.org/officeDocument/2006/relationships/image" Target="../media/image26.png"/><Relationship Id="rId23" Type="http://schemas.openxmlformats.org/officeDocument/2006/relationships/image" Target="../media/image27.png"/><Relationship Id="rId24" Type="http://schemas.openxmlformats.org/officeDocument/2006/relationships/image" Target="../media/image28.png"/><Relationship Id="rId25" Type="http://schemas.openxmlformats.org/officeDocument/2006/relationships/image" Target="../media/image29.png"/><Relationship Id="rId26" Type="http://schemas.openxmlformats.org/officeDocument/2006/relationships/image" Target="../media/image30.png"/><Relationship Id="rId27" Type="http://schemas.openxmlformats.org/officeDocument/2006/relationships/image" Target="../media/image31.png"/><Relationship Id="rId28" Type="http://schemas.openxmlformats.org/officeDocument/2006/relationships/image" Target="../media/image32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30" Type="http://schemas.openxmlformats.org/officeDocument/2006/relationships/image" Target="../media/image34.png"/><Relationship Id="rId31" Type="http://schemas.openxmlformats.org/officeDocument/2006/relationships/image" Target="../media/image35.png"/><Relationship Id="rId32" Type="http://schemas.openxmlformats.org/officeDocument/2006/relationships/image" Target="../media/image36.png"/><Relationship Id="rId9" Type="http://schemas.openxmlformats.org/officeDocument/2006/relationships/image" Target="../media/image13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33" Type="http://schemas.openxmlformats.org/officeDocument/2006/relationships/image" Target="../media/image37.png"/><Relationship Id="rId34" Type="http://schemas.openxmlformats.org/officeDocument/2006/relationships/image" Target="../media/image38.png"/><Relationship Id="rId35" Type="http://schemas.openxmlformats.org/officeDocument/2006/relationships/image" Target="../media/image39.png"/><Relationship Id="rId36" Type="http://schemas.openxmlformats.org/officeDocument/2006/relationships/image" Target="../media/image40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37" Type="http://schemas.openxmlformats.org/officeDocument/2006/relationships/image" Target="../media/image41.png"/><Relationship Id="rId38" Type="http://schemas.openxmlformats.org/officeDocument/2006/relationships/image" Target="../media/image42.png"/><Relationship Id="rId39" Type="http://schemas.openxmlformats.org/officeDocument/2006/relationships/image" Target="../media/image43.png"/><Relationship Id="rId40" Type="http://schemas.openxmlformats.org/officeDocument/2006/relationships/image" Target="../media/image44.png"/><Relationship Id="rId41" Type="http://schemas.openxmlformats.org/officeDocument/2006/relationships/image" Target="../media/image45.png"/><Relationship Id="rId42" Type="http://schemas.openxmlformats.org/officeDocument/2006/relationships/image" Target="../media/image46.png"/><Relationship Id="rId43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5698"/>
            <a:ext cx="0" cy="882015"/>
          </a:xfrm>
          <a:custGeom>
            <a:avLst/>
            <a:gdLst/>
            <a:ahLst/>
            <a:cxnLst/>
            <a:rect l="l" t="t" r="r" b="b"/>
            <a:pathLst>
              <a:path h="882015">
                <a:moveTo>
                  <a:pt x="0" y="881938"/>
                </a:moveTo>
                <a:lnTo>
                  <a:pt x="0" y="0"/>
                </a:lnTo>
                <a:lnTo>
                  <a:pt x="0" y="881938"/>
                </a:lnTo>
                <a:close/>
              </a:path>
            </a:pathLst>
          </a:custGeom>
          <a:solidFill>
            <a:srgbClr val="6095C9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00178" y="19367"/>
            <a:ext cx="3343821" cy="516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" y="13589"/>
            <a:ext cx="2052331" cy="5221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36219"/>
            <a:ext cx="9144000" cy="882015"/>
          </a:xfrm>
          <a:custGeom>
            <a:avLst/>
            <a:gdLst/>
            <a:ahLst/>
            <a:cxnLst/>
            <a:rect l="l" t="t" r="r" b="b"/>
            <a:pathLst>
              <a:path w="9144000" h="882015">
                <a:moveTo>
                  <a:pt x="0" y="0"/>
                </a:moveTo>
                <a:lnTo>
                  <a:pt x="9143999" y="0"/>
                </a:lnTo>
                <a:lnTo>
                  <a:pt x="9143999" y="881418"/>
                </a:lnTo>
                <a:lnTo>
                  <a:pt x="0" y="881418"/>
                </a:lnTo>
                <a:lnTo>
                  <a:pt x="0" y="0"/>
                </a:lnTo>
                <a:close/>
              </a:path>
            </a:pathLst>
          </a:custGeom>
          <a:solidFill>
            <a:srgbClr val="6095C9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42192" y="2530157"/>
            <a:ext cx="6326505" cy="694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An </a:t>
            </a:r>
            <a:r>
              <a:rPr spc="-5" dirty="0"/>
              <a:t>introduction </a:t>
            </a:r>
            <a:r>
              <a:rPr dirty="0"/>
              <a:t>to</a:t>
            </a:r>
            <a:r>
              <a:rPr spc="-95" dirty="0"/>
              <a:t> </a:t>
            </a:r>
            <a:r>
              <a:rPr dirty="0"/>
              <a:t>OpenMP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41801" y="3931920"/>
            <a:ext cx="4419600" cy="1074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spc="-5" dirty="0" err="1" smtClean="0">
                <a:solidFill>
                  <a:srgbClr val="898989"/>
                </a:solidFill>
                <a:latin typeface="Calibri"/>
                <a:cs typeface="Calibri"/>
              </a:rPr>
              <a:t>Vasileios</a:t>
            </a:r>
            <a:r>
              <a:rPr lang="en-US" sz="3200" spc="-5" dirty="0" smtClean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lang="en-US" sz="3200" spc="-5" dirty="0" err="1" smtClean="0">
                <a:solidFill>
                  <a:srgbClr val="898989"/>
                </a:solidFill>
                <a:latin typeface="Calibri"/>
                <a:cs typeface="Calibri"/>
              </a:rPr>
              <a:t>Karakasis</a:t>
            </a:r>
            <a:endParaRPr sz="32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sz="3200" spc="-5" dirty="0">
                <a:solidFill>
                  <a:srgbClr val="898989"/>
                </a:solidFill>
                <a:latin typeface="Calibri"/>
                <a:cs typeface="Calibri"/>
              </a:rPr>
              <a:t>CSCS Summer School</a:t>
            </a:r>
            <a:r>
              <a:rPr sz="3200" spc="-6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rgbClr val="898989"/>
                </a:solidFill>
                <a:latin typeface="Calibri"/>
                <a:cs typeface="Calibri"/>
              </a:rPr>
              <a:t>201</a:t>
            </a:r>
            <a:r>
              <a:rPr lang="en-US" sz="3200" dirty="0" smtClean="0">
                <a:solidFill>
                  <a:srgbClr val="898989"/>
                </a:solidFill>
                <a:latin typeface="Calibri"/>
                <a:cs typeface="Calibri"/>
              </a:rPr>
              <a:t>7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0" y="6248400"/>
            <a:ext cx="3247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Slides prepared by Ben Cumming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635">
              <a:lnSpc>
                <a:spcPct val="100000"/>
              </a:lnSpc>
            </a:pPr>
            <a:r>
              <a:rPr dirty="0"/>
              <a:t>NUMA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7852409" cy="5139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36905" indent="-342900">
              <a:lnSpc>
                <a:spcPts val="33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On a </a:t>
            </a:r>
            <a:r>
              <a:rPr sz="2800" spc="-5" dirty="0">
                <a:latin typeface="Calibri"/>
                <a:cs typeface="Calibri"/>
              </a:rPr>
              <a:t>multi-socket node </a:t>
            </a:r>
            <a:r>
              <a:rPr sz="2800" dirty="0">
                <a:latin typeface="Calibri"/>
                <a:cs typeface="Calibri"/>
              </a:rPr>
              <a:t>each </a:t>
            </a:r>
            <a:r>
              <a:rPr sz="2800" spc="-5" dirty="0">
                <a:latin typeface="Calibri"/>
                <a:cs typeface="Calibri"/>
              </a:rPr>
              <a:t>socket </a:t>
            </a:r>
            <a:r>
              <a:rPr sz="2800" dirty="0">
                <a:latin typeface="Calibri"/>
                <a:cs typeface="Calibri"/>
              </a:rPr>
              <a:t>has its </a:t>
            </a:r>
            <a:r>
              <a:rPr sz="2800" spc="-5" dirty="0">
                <a:latin typeface="Calibri"/>
                <a:cs typeface="Calibri"/>
              </a:rPr>
              <a:t>own  </a:t>
            </a:r>
            <a:r>
              <a:rPr sz="2800" dirty="0">
                <a:latin typeface="Calibri"/>
                <a:cs typeface="Calibri"/>
              </a:rPr>
              <a:t>DRAM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ts val="3329"/>
              </a:lnSpc>
              <a:spcBef>
                <a:spcPts val="7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However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operating system </a:t>
            </a:r>
            <a:r>
              <a:rPr sz="2800" dirty="0">
                <a:latin typeface="Calibri"/>
                <a:cs typeface="Calibri"/>
              </a:rPr>
              <a:t>presents all </a:t>
            </a:r>
            <a:r>
              <a:rPr sz="2800" spc="-5" dirty="0">
                <a:latin typeface="Calibri"/>
                <a:cs typeface="Calibri"/>
              </a:rPr>
              <a:t>memory  </a:t>
            </a:r>
            <a:r>
              <a:rPr sz="2800" dirty="0">
                <a:latin typeface="Calibri"/>
                <a:cs typeface="Calibri"/>
              </a:rPr>
              <a:t>as </a:t>
            </a:r>
            <a:r>
              <a:rPr sz="2800" spc="-5" dirty="0">
                <a:latin typeface="Calibri"/>
                <a:cs typeface="Calibri"/>
              </a:rPr>
              <a:t>one </a:t>
            </a:r>
            <a:r>
              <a:rPr sz="2800" dirty="0">
                <a:latin typeface="Calibri"/>
                <a:cs typeface="Calibri"/>
              </a:rPr>
              <a:t>uniﬁed </a:t>
            </a:r>
            <a:r>
              <a:rPr sz="2800" spc="-5" dirty="0">
                <a:latin typeface="Calibri"/>
                <a:cs typeface="Calibri"/>
              </a:rPr>
              <a:t>memory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space</a:t>
            </a:r>
            <a:endParaRPr sz="2800">
              <a:latin typeface="Calibri"/>
              <a:cs typeface="Calibri"/>
            </a:endParaRPr>
          </a:p>
          <a:p>
            <a:pPr marL="749300" marR="496570" lvl="1" indent="-279400">
              <a:lnSpc>
                <a:spcPts val="2820"/>
              </a:lnSpc>
              <a:spcBef>
                <a:spcPts val="65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threads can read and </a:t>
            </a:r>
            <a:r>
              <a:rPr sz="2400" spc="-5" dirty="0">
                <a:latin typeface="Calibri"/>
                <a:cs typeface="Calibri"/>
              </a:rPr>
              <a:t>write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memory </a:t>
            </a:r>
            <a:r>
              <a:rPr sz="2400" dirty="0">
                <a:latin typeface="Calibri"/>
                <a:cs typeface="Calibri"/>
              </a:rPr>
              <a:t>that is </a:t>
            </a:r>
            <a:r>
              <a:rPr sz="2400" spc="-5" dirty="0">
                <a:latin typeface="Calibri"/>
                <a:cs typeface="Calibri"/>
              </a:rPr>
              <a:t>local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  </a:t>
            </a:r>
            <a:r>
              <a:rPr sz="2400" spc="-5" dirty="0">
                <a:latin typeface="Calibri"/>
                <a:cs typeface="Calibri"/>
              </a:rPr>
              <a:t>other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sockets.</a:t>
            </a:r>
            <a:endParaRPr sz="2400">
              <a:latin typeface="Calibri"/>
              <a:cs typeface="Calibri"/>
            </a:endParaRPr>
          </a:p>
          <a:p>
            <a:pPr marL="749300" marR="215900" lvl="1" indent="-279400">
              <a:lnSpc>
                <a:spcPct val="101499"/>
              </a:lnSpc>
              <a:spcBef>
                <a:spcPts val="46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non-local </a:t>
            </a:r>
            <a:r>
              <a:rPr sz="2400" dirty="0">
                <a:latin typeface="Calibri"/>
                <a:cs typeface="Calibri"/>
              </a:rPr>
              <a:t>accesses (to </a:t>
            </a:r>
            <a:r>
              <a:rPr sz="2400" spc="-5" dirty="0">
                <a:latin typeface="Calibri"/>
                <a:cs typeface="Calibri"/>
              </a:rPr>
              <a:t>local memory on another socket)  </a:t>
            </a:r>
            <a:r>
              <a:rPr sz="2400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slower </a:t>
            </a:r>
            <a:r>
              <a:rPr sz="2400" dirty="0">
                <a:latin typeface="Calibri"/>
                <a:cs typeface="Calibri"/>
              </a:rPr>
              <a:t>than </a:t>
            </a:r>
            <a:r>
              <a:rPr sz="2400" spc="-5" dirty="0">
                <a:latin typeface="Calibri"/>
                <a:cs typeface="Calibri"/>
              </a:rPr>
              <a:t>local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accesses</a:t>
            </a:r>
            <a:endParaRPr sz="2400">
              <a:latin typeface="Calibri"/>
              <a:cs typeface="Calibri"/>
            </a:endParaRPr>
          </a:p>
          <a:p>
            <a:pPr marL="355600" marR="539750" indent="-342900">
              <a:lnSpc>
                <a:spcPct val="102000"/>
              </a:lnSpc>
              <a:spcBef>
                <a:spcPts val="5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This </a:t>
            </a:r>
            <a:r>
              <a:rPr sz="2800" spc="-5" dirty="0">
                <a:latin typeface="Calibri"/>
                <a:cs typeface="Calibri"/>
              </a:rPr>
              <a:t>memory </a:t>
            </a:r>
            <a:r>
              <a:rPr sz="2800" dirty="0">
                <a:latin typeface="Calibri"/>
                <a:cs typeface="Calibri"/>
              </a:rPr>
              <a:t>architecture is called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Non-Uniform  Memory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Access</a:t>
            </a:r>
            <a:r>
              <a:rPr sz="2800" spc="-7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NUMA</a:t>
            </a:r>
            <a:r>
              <a:rPr sz="280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749300" marR="443865" lvl="1" indent="-279400">
              <a:lnSpc>
                <a:spcPct val="101499"/>
              </a:lnSpc>
              <a:spcBef>
                <a:spcPts val="47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“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NUMA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eﬀects</a:t>
            </a:r>
            <a:r>
              <a:rPr sz="2400" spc="-5" dirty="0">
                <a:latin typeface="Calibri"/>
                <a:cs typeface="Calibri"/>
              </a:rPr>
              <a:t>” </a:t>
            </a:r>
            <a:r>
              <a:rPr sz="2400" dirty="0">
                <a:latin typeface="Calibri"/>
                <a:cs typeface="Calibri"/>
              </a:rPr>
              <a:t>arise </a:t>
            </a:r>
            <a:r>
              <a:rPr sz="2400" spc="-5" dirty="0">
                <a:latin typeface="Calibri"/>
                <a:cs typeface="Calibri"/>
              </a:rPr>
              <a:t>when </a:t>
            </a:r>
            <a:r>
              <a:rPr sz="2400" dirty="0">
                <a:latin typeface="Calibri"/>
                <a:cs typeface="Calibri"/>
              </a:rPr>
              <a:t>threads frequently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  </a:t>
            </a:r>
            <a:r>
              <a:rPr sz="2400" spc="-5" dirty="0">
                <a:latin typeface="Calibri"/>
                <a:cs typeface="Calibri"/>
              </a:rPr>
              <a:t>memory on </a:t>
            </a:r>
            <a:r>
              <a:rPr sz="2400" dirty="0">
                <a:latin typeface="Calibri"/>
                <a:cs typeface="Calibri"/>
              </a:rPr>
              <a:t>a diﬀerent NUMA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domain.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115">
              <a:lnSpc>
                <a:spcPct val="100000"/>
              </a:lnSpc>
            </a:pPr>
            <a:r>
              <a:rPr spc="-5" dirty="0"/>
              <a:t>Avoiding </a:t>
            </a:r>
            <a:r>
              <a:rPr dirty="0"/>
              <a:t>NUMA</a:t>
            </a:r>
            <a:r>
              <a:rPr spc="-60" dirty="0"/>
              <a:t> </a:t>
            </a:r>
            <a:r>
              <a:rPr dirty="0"/>
              <a:t>Eﬀects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8028940" cy="4785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61315" indent="-342900">
              <a:lnSpc>
                <a:spcPts val="33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Avoid </a:t>
            </a:r>
            <a:r>
              <a:rPr sz="2800" dirty="0">
                <a:latin typeface="Calibri"/>
                <a:cs typeface="Calibri"/>
              </a:rPr>
              <a:t>them: </a:t>
            </a:r>
            <a:r>
              <a:rPr sz="2800" spc="-5" dirty="0">
                <a:latin typeface="Calibri"/>
                <a:cs typeface="Calibri"/>
              </a:rPr>
              <a:t>hybrid MPI-OpenMP with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at least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one  </a:t>
            </a:r>
            <a:r>
              <a:rPr sz="2800" dirty="0">
                <a:latin typeface="Calibri"/>
                <a:cs typeface="Calibri"/>
              </a:rPr>
              <a:t>rank per NUMA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node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1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threads in an MPI rank all run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same NUMA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explicit message passing via MPI </a:t>
            </a:r>
            <a:r>
              <a:rPr sz="2400" spc="-5" dirty="0">
                <a:latin typeface="Calibri"/>
                <a:cs typeface="Calibri"/>
              </a:rPr>
              <a:t>between </a:t>
            </a:r>
            <a:r>
              <a:rPr sz="2400" dirty="0">
                <a:latin typeface="Calibri"/>
                <a:cs typeface="Calibri"/>
              </a:rPr>
              <a:t>NUMA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Use </a:t>
            </a:r>
            <a:r>
              <a:rPr sz="2800" spc="-5" dirty="0">
                <a:latin typeface="Calibri"/>
                <a:cs typeface="Calibri"/>
              </a:rPr>
              <a:t>ﬁrst-touch memory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allocation</a:t>
            </a:r>
            <a:endParaRPr sz="2800">
              <a:latin typeface="Calibri"/>
              <a:cs typeface="Calibri"/>
            </a:endParaRPr>
          </a:p>
          <a:p>
            <a:pPr marL="749300" marR="303530" lvl="1" indent="-279400">
              <a:lnSpc>
                <a:spcPct val="101499"/>
              </a:lnSpc>
              <a:spcBef>
                <a:spcPts val="50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by default the Linux kernel assigns </a:t>
            </a:r>
            <a:r>
              <a:rPr sz="2400" spc="-5" dirty="0">
                <a:latin typeface="Calibri"/>
                <a:cs typeface="Calibri"/>
              </a:rPr>
              <a:t>memory </a:t>
            </a:r>
            <a:r>
              <a:rPr sz="2400" dirty="0">
                <a:latin typeface="Calibri"/>
                <a:cs typeface="Calibri"/>
              </a:rPr>
              <a:t>pages 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 NUMA </a:t>
            </a:r>
            <a:r>
              <a:rPr sz="2400" spc="-5" dirty="0">
                <a:latin typeface="Calibri"/>
                <a:cs typeface="Calibri"/>
              </a:rPr>
              <a:t>node </a:t>
            </a:r>
            <a:r>
              <a:rPr sz="2400" dirty="0">
                <a:latin typeface="Calibri"/>
                <a:cs typeface="Calibri"/>
              </a:rPr>
              <a:t>that ﬁrst </a:t>
            </a:r>
            <a:r>
              <a:rPr sz="2400" spc="-5" dirty="0">
                <a:latin typeface="Calibri"/>
                <a:cs typeface="Calibri"/>
              </a:rPr>
              <a:t>"touches"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memory</a:t>
            </a:r>
            <a:endParaRPr sz="2400">
              <a:latin typeface="Calibri"/>
              <a:cs typeface="Calibri"/>
            </a:endParaRPr>
          </a:p>
          <a:p>
            <a:pPr marL="749300" marR="5080" lvl="1" indent="-279400">
              <a:lnSpc>
                <a:spcPts val="2820"/>
              </a:lnSpc>
              <a:spcBef>
                <a:spcPts val="74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it is </a:t>
            </a:r>
            <a:r>
              <a:rPr sz="2400" spc="-5" dirty="0">
                <a:latin typeface="Calibri"/>
                <a:cs typeface="Calibri"/>
              </a:rPr>
              <a:t>not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allocation of memory, </a:t>
            </a:r>
            <a:r>
              <a:rPr sz="2400" dirty="0">
                <a:latin typeface="Calibri"/>
                <a:cs typeface="Calibri"/>
              </a:rPr>
              <a:t>but the ﬁrst </a:t>
            </a:r>
            <a:r>
              <a:rPr sz="2400" spc="-5" dirty="0">
                <a:latin typeface="Calibri"/>
                <a:cs typeface="Calibri"/>
              </a:rPr>
              <a:t>write </a:t>
            </a:r>
            <a:r>
              <a:rPr sz="2400" dirty="0">
                <a:latin typeface="Calibri"/>
                <a:cs typeface="Calibri"/>
              </a:rPr>
              <a:t>to the  </a:t>
            </a:r>
            <a:r>
              <a:rPr sz="2400" spc="-5" dirty="0">
                <a:latin typeface="Calibri"/>
                <a:cs typeface="Calibri"/>
              </a:rPr>
              <a:t>memory </a:t>
            </a:r>
            <a:r>
              <a:rPr sz="2400" dirty="0">
                <a:latin typeface="Calibri"/>
                <a:cs typeface="Calibri"/>
              </a:rPr>
              <a:t>that 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important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Calibri"/>
                <a:cs typeface="Calibri"/>
              </a:rPr>
              <a:t>the thread that will be accessing a part of memory should </a:t>
            </a:r>
            <a:r>
              <a:rPr sz="1800" spc="-5" dirty="0">
                <a:latin typeface="Calibri"/>
                <a:cs typeface="Calibri"/>
              </a:rPr>
              <a:t>initialize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endParaRPr sz="1800">
              <a:latin typeface="Calibri"/>
              <a:cs typeface="Calibri"/>
            </a:endParaRPr>
          </a:p>
          <a:p>
            <a:pPr marL="1155700" marR="626110" lvl="2" indent="-228600">
              <a:lnSpc>
                <a:spcPct val="100000"/>
              </a:lnSpc>
              <a:spcBef>
                <a:spcPts val="44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Calibri"/>
                <a:cs typeface="Calibri"/>
              </a:rPr>
              <a:t>memory </a:t>
            </a:r>
            <a:r>
              <a:rPr sz="1800" spc="-5" dirty="0">
                <a:latin typeface="Calibri"/>
                <a:cs typeface="Calibri"/>
              </a:rPr>
              <a:t>allocation </a:t>
            </a:r>
            <a:r>
              <a:rPr sz="1800" dirty="0">
                <a:latin typeface="Calibri"/>
                <a:cs typeface="Calibri"/>
              </a:rPr>
              <a:t>methods that </a:t>
            </a:r>
            <a:r>
              <a:rPr sz="1800" spc="-5" dirty="0">
                <a:latin typeface="Calibri"/>
                <a:cs typeface="Calibri"/>
              </a:rPr>
              <a:t>initialize </a:t>
            </a:r>
            <a:r>
              <a:rPr sz="1800" dirty="0">
                <a:latin typeface="Calibri"/>
                <a:cs typeface="Calibri"/>
              </a:rPr>
              <a:t>memory values are 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  avoided, e.g.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calloc</a:t>
            </a:r>
            <a:r>
              <a:rPr sz="1800" spc="-7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std::allocator&lt;&gt;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0755">
              <a:lnSpc>
                <a:spcPct val="100000"/>
              </a:lnSpc>
            </a:pPr>
            <a:r>
              <a:rPr dirty="0"/>
              <a:t>NUMA </a:t>
            </a:r>
            <a:r>
              <a:rPr spc="-5" dirty="0"/>
              <a:t>First Touch</a:t>
            </a:r>
            <a:r>
              <a:rPr spc="-2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725714" y="1834413"/>
            <a:ext cx="7961630" cy="4128770"/>
          </a:xfrm>
          <a:custGeom>
            <a:avLst/>
            <a:gdLst/>
            <a:ahLst/>
            <a:cxnLst/>
            <a:rect l="l" t="t" r="r" b="b"/>
            <a:pathLst>
              <a:path w="7961630" h="4128770">
                <a:moveTo>
                  <a:pt x="0" y="0"/>
                </a:moveTo>
                <a:lnTo>
                  <a:pt x="7961084" y="0"/>
                </a:lnTo>
                <a:lnTo>
                  <a:pt x="7961084" y="4128536"/>
                </a:lnTo>
                <a:lnTo>
                  <a:pt x="0" y="4128536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914400" y="2057400"/>
            <a:ext cx="5232523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  <a:latin typeface="Courier New" charset="0"/>
                <a:ea typeface="Courier New" charset="0"/>
                <a:cs typeface="Courier New" charset="0"/>
              </a:rPr>
              <a:t>con</a:t>
            </a:r>
            <a:r>
              <a:rPr lang="is-IS" sz="1400" dirty="0" smtClean="0">
                <a:solidFill>
                  <a:schemeClr val="accent3"/>
                </a:solidFill>
                <a:latin typeface="Courier New" charset="0"/>
                <a:ea typeface="Courier New" charset="0"/>
                <a:cs typeface="Courier New" charset="0"/>
              </a:rPr>
              <a:t>st </a:t>
            </a:r>
            <a:r>
              <a:rPr lang="is-IS" sz="1400" dirty="0">
                <a:solidFill>
                  <a:schemeClr val="accent3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is-IS" sz="1400" dirty="0">
                <a:latin typeface="Courier New" charset="0"/>
                <a:ea typeface="Courier New" charset="0"/>
                <a:cs typeface="Courier New" charset="0"/>
              </a:rPr>
              <a:t> N = 1000000000;</a:t>
            </a:r>
          </a:p>
          <a:p>
            <a:endParaRPr lang="el-GR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smtClean="0">
                <a:solidFill>
                  <a:schemeClr val="accent3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* x = (</a:t>
            </a:r>
            <a:r>
              <a:rPr lang="en-US" sz="1400" dirty="0">
                <a:solidFill>
                  <a:schemeClr val="accent3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*)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malloc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(N*</a:t>
            </a:r>
            <a:r>
              <a:rPr lang="en-US" sz="1400" dirty="0" err="1" smtClean="0">
                <a:solidFill>
                  <a:schemeClr val="accent3"/>
                </a:solidFill>
                <a:latin typeface="Courier New" charset="0"/>
                <a:ea typeface="Courier New" charset="0"/>
                <a:cs typeface="Courier New" charset="0"/>
              </a:rPr>
              <a:t>sizeof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 smtClean="0">
                <a:solidFill>
                  <a:schemeClr val="accent3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));</a:t>
            </a:r>
          </a:p>
          <a:p>
            <a:r>
              <a:rPr lang="en-US" sz="1400" dirty="0">
                <a:solidFill>
                  <a:schemeClr val="accent3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* x = (</a:t>
            </a:r>
            <a:r>
              <a:rPr lang="en-US" sz="1400" dirty="0">
                <a:solidFill>
                  <a:schemeClr val="accent3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*)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malloc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(N*</a:t>
            </a:r>
            <a:r>
              <a:rPr lang="en-US" sz="1400" dirty="0" err="1" smtClean="0">
                <a:solidFill>
                  <a:schemeClr val="accent3"/>
                </a:solidFill>
                <a:latin typeface="Courier New" charset="0"/>
                <a:ea typeface="Courier New" charset="0"/>
                <a:cs typeface="Courier New" charset="0"/>
              </a:rPr>
              <a:t>sizeof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 smtClean="0">
                <a:solidFill>
                  <a:schemeClr val="accent3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));</a:t>
            </a:r>
          </a:p>
          <a:p>
            <a:r>
              <a:rPr lang="en-US" sz="1400" dirty="0">
                <a:solidFill>
                  <a:schemeClr val="accent3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* y = (</a:t>
            </a:r>
            <a:r>
              <a:rPr lang="en-US" sz="1400" dirty="0">
                <a:solidFill>
                  <a:schemeClr val="accent3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*)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malloc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(N*</a:t>
            </a:r>
            <a:r>
              <a:rPr lang="en-US" sz="1400" dirty="0" err="1" smtClean="0">
                <a:solidFill>
                  <a:schemeClr val="accent3"/>
                </a:solidFill>
                <a:latin typeface="Courier New" charset="0"/>
                <a:ea typeface="Courier New" charset="0"/>
                <a:cs typeface="Courier New" charset="0"/>
              </a:rPr>
              <a:t>sizeof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 smtClean="0">
                <a:solidFill>
                  <a:schemeClr val="accent3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));</a:t>
            </a:r>
          </a:p>
          <a:p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// initialize memory as it will be used</a:t>
            </a:r>
          </a:p>
          <a:p>
            <a:r>
              <a:rPr lang="en-US" sz="1400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#pragma </a:t>
            </a:r>
            <a:r>
              <a:rPr lang="en-US" sz="1400" dirty="0" err="1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omp</a:t>
            </a:r>
            <a:r>
              <a:rPr lang="en-US" sz="1400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 parallel for</a:t>
            </a:r>
          </a:p>
          <a:p>
            <a:r>
              <a:rPr lang="en-US" sz="1400" dirty="0" smtClean="0">
                <a:solidFill>
                  <a:schemeClr val="accent3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= 0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&lt; n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; ++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) {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 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x[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] = ...;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 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y[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] = ...;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 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z[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] = ...;</a:t>
            </a:r>
          </a:p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#pragma </a:t>
            </a:r>
            <a:r>
              <a:rPr lang="en-US" sz="1400" dirty="0" err="1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omp</a:t>
            </a:r>
            <a:r>
              <a:rPr lang="en-US" sz="1400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 parallel for</a:t>
            </a:r>
          </a:p>
          <a:p>
            <a:r>
              <a:rPr lang="en-US" sz="1400" dirty="0" smtClean="0">
                <a:solidFill>
                  <a:schemeClr val="accent3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= 0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&lt; n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; ++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 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z[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] = x[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] + y[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];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44215">
              <a:lnSpc>
                <a:spcPct val="100000"/>
              </a:lnSpc>
            </a:pPr>
            <a:r>
              <a:rPr dirty="0"/>
              <a:t>Aﬃnity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072" y="1645920"/>
            <a:ext cx="8683625" cy="5029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CPU aﬃnity </a:t>
            </a:r>
            <a:r>
              <a:rPr sz="2800" dirty="0">
                <a:latin typeface="Calibri"/>
                <a:cs typeface="Calibri"/>
              </a:rPr>
              <a:t>is the pinning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process or </a:t>
            </a:r>
            <a:r>
              <a:rPr sz="2800" dirty="0">
                <a:latin typeface="Calibri"/>
                <a:cs typeface="Calibri"/>
              </a:rPr>
              <a:t>thread to 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core</a:t>
            </a:r>
            <a:endParaRPr sz="2800">
              <a:latin typeface="Calibri"/>
              <a:cs typeface="Calibri"/>
            </a:endParaRPr>
          </a:p>
          <a:p>
            <a:pPr marL="749300" marR="24765" lvl="1" indent="-279400">
              <a:lnSpc>
                <a:spcPct val="101499"/>
              </a:lnSpc>
              <a:spcBef>
                <a:spcPts val="47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If the </a:t>
            </a:r>
            <a:r>
              <a:rPr sz="2400" spc="-5" dirty="0">
                <a:latin typeface="Calibri"/>
                <a:cs typeface="Calibri"/>
              </a:rPr>
              <a:t>operating </a:t>
            </a:r>
            <a:r>
              <a:rPr sz="2400" dirty="0">
                <a:latin typeface="Calibri"/>
                <a:cs typeface="Calibri"/>
              </a:rPr>
              <a:t>system interrupts the thread, it </a:t>
            </a:r>
            <a:r>
              <a:rPr sz="2400" spc="-5" dirty="0">
                <a:latin typeface="Calibri"/>
                <a:cs typeface="Calibri"/>
              </a:rPr>
              <a:t>doesn’t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migrate  it to </a:t>
            </a:r>
            <a:r>
              <a:rPr sz="2400" spc="-5" dirty="0">
                <a:latin typeface="Calibri"/>
                <a:cs typeface="Calibri"/>
              </a:rPr>
              <a:t>another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core</a:t>
            </a:r>
            <a:endParaRPr sz="2400">
              <a:latin typeface="Calibri"/>
              <a:cs typeface="Calibri"/>
            </a:endParaRPr>
          </a:p>
          <a:p>
            <a:pPr marL="749300" marR="285115" lvl="1" indent="-279400">
              <a:lnSpc>
                <a:spcPct val="101499"/>
              </a:lnSpc>
              <a:spcBef>
                <a:spcPts val="45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For most HPC scenarios where only one application </a:t>
            </a:r>
            <a:r>
              <a:rPr sz="2400" dirty="0">
                <a:latin typeface="Calibri"/>
                <a:cs typeface="Calibri"/>
              </a:rPr>
              <a:t>is running 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node, </a:t>
            </a:r>
            <a:r>
              <a:rPr sz="2400" dirty="0">
                <a:latin typeface="Calibri"/>
                <a:cs typeface="Calibri"/>
              </a:rPr>
              <a:t>these </a:t>
            </a:r>
            <a:r>
              <a:rPr sz="2400" spc="-5" dirty="0">
                <a:latin typeface="Calibri"/>
                <a:cs typeface="Calibri"/>
              </a:rPr>
              <a:t>interruptions </a:t>
            </a:r>
            <a:r>
              <a:rPr sz="2400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short</a:t>
            </a:r>
            <a:endParaRPr sz="2400">
              <a:latin typeface="Calibri"/>
              <a:cs typeface="Calibri"/>
            </a:endParaRPr>
          </a:p>
          <a:p>
            <a:pPr marL="749300" marR="74930" lvl="1" indent="-279400">
              <a:lnSpc>
                <a:spcPts val="2820"/>
              </a:lnSpc>
              <a:spcBef>
                <a:spcPts val="74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Some multi-core </a:t>
            </a:r>
            <a:r>
              <a:rPr sz="2400" dirty="0">
                <a:latin typeface="Calibri"/>
                <a:cs typeface="Calibri"/>
              </a:rPr>
              <a:t>architectures (e.g. </a:t>
            </a:r>
            <a:r>
              <a:rPr sz="2400" spc="-5" dirty="0">
                <a:latin typeface="Calibri"/>
                <a:cs typeface="Calibri"/>
              </a:rPr>
              <a:t>IBM BG/Q) </a:t>
            </a:r>
            <a:r>
              <a:rPr sz="2400" dirty="0">
                <a:latin typeface="Calibri"/>
                <a:cs typeface="Calibri"/>
              </a:rPr>
              <a:t>require </a:t>
            </a:r>
            <a:r>
              <a:rPr sz="2400" spc="-5" dirty="0">
                <a:latin typeface="Calibri"/>
                <a:cs typeface="Calibri"/>
              </a:rPr>
              <a:t>multiple  threads/core </a:t>
            </a:r>
            <a:r>
              <a:rPr sz="2400" dirty="0">
                <a:latin typeface="Calibri"/>
                <a:cs typeface="Calibri"/>
              </a:rPr>
              <a:t>to achieve peak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performance</a:t>
            </a:r>
            <a:endParaRPr sz="2400">
              <a:latin typeface="Calibri"/>
              <a:cs typeface="Calibri"/>
            </a:endParaRPr>
          </a:p>
          <a:p>
            <a:pPr marL="749300" marR="509905" lvl="1" indent="-279400">
              <a:lnSpc>
                <a:spcPct val="101499"/>
              </a:lnSpc>
              <a:spcBef>
                <a:spcPts val="46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On x86 the best results are </a:t>
            </a:r>
            <a:r>
              <a:rPr sz="2400" spc="-5" dirty="0">
                <a:latin typeface="Calibri"/>
                <a:cs typeface="Calibri"/>
              </a:rPr>
              <a:t>obtained with </a:t>
            </a:r>
            <a:r>
              <a:rPr sz="2400" dirty="0">
                <a:latin typeface="Calibri"/>
                <a:cs typeface="Calibri"/>
              </a:rPr>
              <a:t>1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2 threads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  core</a:t>
            </a:r>
            <a:endParaRPr sz="2400">
              <a:latin typeface="Calibri"/>
              <a:cs typeface="Calibri"/>
            </a:endParaRPr>
          </a:p>
          <a:p>
            <a:pPr marL="355600" marR="687705" indent="-342900">
              <a:lnSpc>
                <a:spcPts val="3329"/>
              </a:lnSpc>
              <a:spcBef>
                <a:spcPts val="8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Memory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aﬃnity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allocation of memory </a:t>
            </a:r>
            <a:r>
              <a:rPr sz="2800" dirty="0">
                <a:latin typeface="Calibri"/>
                <a:cs typeface="Calibri"/>
              </a:rPr>
              <a:t>as </a:t>
            </a:r>
            <a:r>
              <a:rPr sz="2800" spc="-5" dirty="0">
                <a:latin typeface="Calibri"/>
                <a:cs typeface="Calibri"/>
              </a:rPr>
              <a:t>closely </a:t>
            </a:r>
            <a:r>
              <a:rPr sz="2800" dirty="0">
                <a:latin typeface="Calibri"/>
                <a:cs typeface="Calibri"/>
              </a:rPr>
              <a:t>as  </a:t>
            </a:r>
            <a:r>
              <a:rPr sz="2800" spc="-5" dirty="0">
                <a:latin typeface="Calibri"/>
                <a:cs typeface="Calibri"/>
              </a:rPr>
              <a:t>possible </a:t>
            </a:r>
            <a:r>
              <a:rPr sz="2800" dirty="0">
                <a:latin typeface="Calibri"/>
                <a:cs typeface="Calibri"/>
              </a:rPr>
              <a:t>to the </a:t>
            </a:r>
            <a:r>
              <a:rPr sz="2800" spc="-5" dirty="0">
                <a:latin typeface="Calibri"/>
                <a:cs typeface="Calibri"/>
              </a:rPr>
              <a:t>cores </a:t>
            </a:r>
            <a:r>
              <a:rPr sz="280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will </a:t>
            </a:r>
            <a:r>
              <a:rPr sz="2800" dirty="0">
                <a:latin typeface="Calibri"/>
                <a:cs typeface="Calibri"/>
              </a:rPr>
              <a:t>be accessing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409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achieved by ﬁrst </a:t>
            </a:r>
            <a:r>
              <a:rPr sz="2400" spc="-5" dirty="0">
                <a:latin typeface="Calibri"/>
                <a:cs typeface="Calibri"/>
              </a:rPr>
              <a:t>touch or </a:t>
            </a:r>
            <a:r>
              <a:rPr sz="2400" dirty="0">
                <a:latin typeface="Calibri"/>
                <a:cs typeface="Calibri"/>
              </a:rPr>
              <a:t>MPI </a:t>
            </a:r>
            <a:r>
              <a:rPr sz="2400" spc="-5" dirty="0">
                <a:latin typeface="Calibri"/>
                <a:cs typeface="Calibri"/>
              </a:rPr>
              <a:t>between </a:t>
            </a:r>
            <a:r>
              <a:rPr sz="2400" dirty="0">
                <a:latin typeface="Calibri"/>
                <a:cs typeface="Calibri"/>
              </a:rPr>
              <a:t>NUMA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Controlling Thread </a:t>
            </a:r>
            <a:r>
              <a:rPr dirty="0"/>
              <a:t>Aﬃnity </a:t>
            </a:r>
            <a:r>
              <a:rPr spc="-5" dirty="0"/>
              <a:t>on</a:t>
            </a:r>
            <a:r>
              <a:rPr dirty="0"/>
              <a:t> </a:t>
            </a:r>
            <a:r>
              <a:rPr spc="-5" dirty="0"/>
              <a:t>Daint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529727" y="1499731"/>
            <a:ext cx="8059420" cy="3579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2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dirty="0" smtClean="0"/>
              <a:t>On systems using native SLURM, the </a:t>
            </a:r>
            <a:r>
              <a:rPr lang="en-US" dirty="0" err="1" smtClean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srun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command is used to launch jobs: provides flags for setting thread affinity</a:t>
            </a:r>
          </a:p>
          <a:p>
            <a:pPr marL="812800" marR="5080" lvl="1" indent="-342900">
              <a:lnSpc>
                <a:spcPct val="102000"/>
              </a:lnSpc>
              <a:buFont typeface="AppleSymbols" charset="0"/>
              <a:buChar char="⎻"/>
              <a:tabLst>
                <a:tab pos="354965" algn="l"/>
                <a:tab pos="355600" algn="l"/>
              </a:tabLst>
            </a:pPr>
            <a:r>
              <a:rPr lang="en-US" sz="2400" dirty="0">
                <a:cs typeface="Calibri"/>
              </a:rPr>
              <a:t>see the man </a:t>
            </a:r>
            <a:r>
              <a:rPr lang="en-US" sz="2400" dirty="0" smtClean="0">
                <a:cs typeface="Calibri"/>
              </a:rPr>
              <a:t>page </a:t>
            </a:r>
            <a:r>
              <a:rPr lang="en-US" sz="2400" spc="-5" dirty="0" smtClean="0">
                <a:cs typeface="Calibri"/>
              </a:rPr>
              <a:t>for </a:t>
            </a:r>
            <a:r>
              <a:rPr lang="en-US" sz="2400" dirty="0">
                <a:cs typeface="Calibri"/>
              </a:rPr>
              <a:t>all</a:t>
            </a:r>
            <a:r>
              <a:rPr lang="en-US" sz="2400" spc="165" dirty="0">
                <a:cs typeface="Calibri"/>
              </a:rPr>
              <a:t> </a:t>
            </a:r>
            <a:r>
              <a:rPr lang="en-US" sz="2400" spc="-5" dirty="0" smtClean="0">
                <a:cs typeface="Calibri"/>
              </a:rPr>
              <a:t>options</a:t>
            </a:r>
            <a:endParaRPr lang="en-US" sz="2400" dirty="0" smtClean="0"/>
          </a:p>
          <a:p>
            <a:pPr marL="355600" marR="5080" indent="-342900">
              <a:lnSpc>
                <a:spcPct val="102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mtClean="0"/>
              <a:t>The </a:t>
            </a:r>
            <a:r>
              <a:rPr dirty="0"/>
              <a:t>best </a:t>
            </a:r>
            <a:r>
              <a:rPr spc="-5" dirty="0"/>
              <a:t>conﬁguration </a:t>
            </a:r>
            <a:r>
              <a:rPr dirty="0"/>
              <a:t>can be </a:t>
            </a:r>
            <a:r>
              <a:rPr spc="-5" dirty="0"/>
              <a:t>system </a:t>
            </a:r>
            <a:r>
              <a:rPr dirty="0"/>
              <a:t>and </a:t>
            </a:r>
            <a:r>
              <a:rPr spc="-5" dirty="0"/>
              <a:t>application  </a:t>
            </a:r>
            <a:r>
              <a:rPr dirty="0"/>
              <a:t>dependent</a:t>
            </a:r>
          </a:p>
          <a:p>
            <a:pPr marL="355600" marR="281940" indent="-342900">
              <a:lnSpc>
                <a:spcPct val="102000"/>
              </a:lnSpc>
              <a:spcBef>
                <a:spcPts val="5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pc="-20" dirty="0"/>
              <a:t>L</a:t>
            </a:r>
            <a:r>
              <a:rPr spc="-20" dirty="0" smtClean="0"/>
              <a:t>etting </a:t>
            </a:r>
            <a:r>
              <a:rPr dirty="0"/>
              <a:t>the </a:t>
            </a:r>
            <a:r>
              <a:rPr spc="-5" dirty="0"/>
              <a:t>runtime </a:t>
            </a:r>
            <a:r>
              <a:rPr dirty="0"/>
              <a:t>schedule threads is useful</a:t>
            </a:r>
            <a:r>
              <a:rPr spc="-30" dirty="0"/>
              <a:t> </a:t>
            </a:r>
            <a:r>
              <a:rPr spc="-5" dirty="0"/>
              <a:t>when  </a:t>
            </a:r>
            <a:r>
              <a:rPr dirty="0"/>
              <a:t>using libraries that create </a:t>
            </a:r>
            <a:r>
              <a:rPr spc="-5" dirty="0"/>
              <a:t>additional</a:t>
            </a:r>
            <a:r>
              <a:rPr spc="-80" dirty="0"/>
              <a:t> </a:t>
            </a:r>
            <a:r>
              <a:rPr dirty="0"/>
              <a:t>threads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13705" y="2743200"/>
            <a:ext cx="1572895" cy="457200"/>
          </a:xfrm>
          <a:prstGeom prst="rect">
            <a:avLst/>
          </a:prstGeom>
          <a:solidFill>
            <a:srgbClr val="E3EBF5"/>
          </a:solidFill>
          <a:ln w="25399">
            <a:solidFill>
              <a:srgbClr val="4675A3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620"/>
              </a:spcBef>
            </a:pPr>
            <a:r>
              <a:rPr sz="1800" dirty="0">
                <a:latin typeface="Consolas"/>
                <a:cs typeface="Consolas"/>
              </a:rPr>
              <a:t>&gt; man</a:t>
            </a:r>
            <a:r>
              <a:rPr sz="1800" spc="-10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srun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0989" y="5359224"/>
            <a:ext cx="8542020" cy="963930"/>
          </a:xfrm>
          <a:custGeom>
            <a:avLst/>
            <a:gdLst/>
            <a:ahLst/>
            <a:cxnLst/>
            <a:rect l="l" t="t" r="r" b="b"/>
            <a:pathLst>
              <a:path w="8542020" h="963929">
                <a:moveTo>
                  <a:pt x="0" y="0"/>
                </a:moveTo>
                <a:lnTo>
                  <a:pt x="8541655" y="0"/>
                </a:lnTo>
                <a:lnTo>
                  <a:pt x="8541655" y="963354"/>
                </a:lnTo>
                <a:lnTo>
                  <a:pt x="0" y="963354"/>
                </a:lnTo>
                <a:lnTo>
                  <a:pt x="0" y="0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0989" y="5359224"/>
            <a:ext cx="8542020" cy="963930"/>
          </a:xfrm>
          <a:custGeom>
            <a:avLst/>
            <a:gdLst/>
            <a:ahLst/>
            <a:cxnLst/>
            <a:rect l="l" t="t" r="r" b="b"/>
            <a:pathLst>
              <a:path w="8542020" h="963929">
                <a:moveTo>
                  <a:pt x="0" y="0"/>
                </a:moveTo>
                <a:lnTo>
                  <a:pt x="8541653" y="0"/>
                </a:lnTo>
                <a:lnTo>
                  <a:pt x="8541653" y="963360"/>
                </a:lnTo>
                <a:lnTo>
                  <a:pt x="0" y="963360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675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95928" y="5090583"/>
            <a:ext cx="3998417" cy="378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88064" y="5086429"/>
            <a:ext cx="1005839" cy="394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45560" y="5117898"/>
            <a:ext cx="3897629" cy="275590"/>
          </a:xfrm>
          <a:custGeom>
            <a:avLst/>
            <a:gdLst/>
            <a:ahLst/>
            <a:cxnLst/>
            <a:rect l="l" t="t" r="r" b="b"/>
            <a:pathLst>
              <a:path w="3897629" h="275589">
                <a:moveTo>
                  <a:pt x="0" y="0"/>
                </a:moveTo>
                <a:lnTo>
                  <a:pt x="3897083" y="0"/>
                </a:lnTo>
                <a:lnTo>
                  <a:pt x="3897083" y="275437"/>
                </a:lnTo>
                <a:lnTo>
                  <a:pt x="0" y="275437"/>
                </a:lnTo>
                <a:lnTo>
                  <a:pt x="0" y="0"/>
                </a:lnTo>
                <a:close/>
              </a:path>
            </a:pathLst>
          </a:custGeom>
          <a:solidFill>
            <a:srgbClr val="FEE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45560" y="5117898"/>
            <a:ext cx="3897629" cy="275590"/>
          </a:xfrm>
          <a:custGeom>
            <a:avLst/>
            <a:gdLst/>
            <a:ahLst/>
            <a:cxnLst/>
            <a:rect l="l" t="t" r="r" b="b"/>
            <a:pathLst>
              <a:path w="3897629" h="275589">
                <a:moveTo>
                  <a:pt x="0" y="0"/>
                </a:moveTo>
                <a:lnTo>
                  <a:pt x="3897087" y="0"/>
                </a:lnTo>
                <a:lnTo>
                  <a:pt x="3897087" y="275439"/>
                </a:lnTo>
                <a:lnTo>
                  <a:pt x="0" y="27543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79729" y="5133697"/>
            <a:ext cx="6958330" cy="979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600" spc="-5" dirty="0">
                <a:latin typeface="Lucida Console"/>
                <a:cs typeface="Lucida Console"/>
              </a:rPr>
              <a:t>8</a:t>
            </a:r>
            <a:r>
              <a:rPr sz="1600" spc="-8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cores</a:t>
            </a:r>
            <a:endParaRPr sz="1600" dirty="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dirty="0">
                <a:latin typeface="Consolas"/>
                <a:cs typeface="Consolas"/>
              </a:rPr>
              <a:t>&gt; </a:t>
            </a:r>
            <a:r>
              <a:rPr sz="1800" dirty="0" smtClean="0">
                <a:latin typeface="Consolas"/>
                <a:cs typeface="Consolas"/>
              </a:rPr>
              <a:t>srun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sz="1800" dirty="0" smtClean="0">
                <a:latin typeface="Consolas"/>
                <a:cs typeface="Consolas"/>
              </a:rPr>
              <a:t>–n1 </a:t>
            </a:r>
            <a:r>
              <a:rPr sz="1800" dirty="0">
                <a:latin typeface="Consolas"/>
                <a:cs typeface="Consolas"/>
              </a:rPr>
              <a:t>–c8 –hint=nomultithread</a:t>
            </a:r>
            <a:r>
              <a:rPr sz="1800" spc="-1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./a.out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800" dirty="0">
                <a:latin typeface="Consolas"/>
                <a:cs typeface="Consolas"/>
              </a:rPr>
              <a:t>&gt; srun </a:t>
            </a:r>
            <a:r>
              <a:rPr sz="1800" dirty="0" smtClean="0">
                <a:latin typeface="Consolas"/>
                <a:cs typeface="Consolas"/>
              </a:rPr>
              <a:t>–n2 </a:t>
            </a:r>
            <a:r>
              <a:rPr sz="1800" dirty="0">
                <a:latin typeface="Consolas"/>
                <a:cs typeface="Consolas"/>
              </a:rPr>
              <a:t>–c4 –hint=nomultithread</a:t>
            </a:r>
            <a:r>
              <a:rPr sz="1800" spc="-1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./a.out</a:t>
            </a:r>
          </a:p>
        </p:txBody>
      </p:sp>
      <p:sp>
        <p:nvSpPr>
          <p:cNvPr id="16" name="object 16"/>
          <p:cNvSpPr/>
          <p:nvPr/>
        </p:nvSpPr>
        <p:spPr>
          <a:xfrm>
            <a:off x="3358073" y="5215274"/>
            <a:ext cx="1633448" cy="3449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31321" y="5255617"/>
            <a:ext cx="1414780" cy="135890"/>
          </a:xfrm>
          <a:custGeom>
            <a:avLst/>
            <a:gdLst/>
            <a:ahLst/>
            <a:cxnLst/>
            <a:rect l="l" t="t" r="r" b="b"/>
            <a:pathLst>
              <a:path w="1414779" h="135889">
                <a:moveTo>
                  <a:pt x="1414239" y="0"/>
                </a:moveTo>
                <a:lnTo>
                  <a:pt x="0" y="13531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06231" y="5325023"/>
            <a:ext cx="120014" cy="117475"/>
          </a:xfrm>
          <a:custGeom>
            <a:avLst/>
            <a:gdLst/>
            <a:ahLst/>
            <a:cxnLst/>
            <a:rect l="l" t="t" r="r" b="b"/>
            <a:pathLst>
              <a:path w="120014" h="117475">
                <a:moveTo>
                  <a:pt x="94983" y="0"/>
                </a:moveTo>
                <a:lnTo>
                  <a:pt x="0" y="68313"/>
                </a:lnTo>
                <a:lnTo>
                  <a:pt x="106210" y="117373"/>
                </a:lnTo>
                <a:lnTo>
                  <a:pt x="113766" y="114604"/>
                </a:lnTo>
                <a:lnTo>
                  <a:pt x="119646" y="101866"/>
                </a:lnTo>
                <a:lnTo>
                  <a:pt x="116865" y="94322"/>
                </a:lnTo>
                <a:lnTo>
                  <a:pt x="50177" y="63512"/>
                </a:lnTo>
                <a:lnTo>
                  <a:pt x="109816" y="20624"/>
                </a:lnTo>
                <a:lnTo>
                  <a:pt x="111112" y="12687"/>
                </a:lnTo>
                <a:lnTo>
                  <a:pt x="102920" y="1308"/>
                </a:lnTo>
                <a:lnTo>
                  <a:pt x="949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45560" y="6295930"/>
            <a:ext cx="3998417" cy="4946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95179" y="6349962"/>
            <a:ext cx="3699167" cy="3948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97960" y="6322577"/>
            <a:ext cx="3897629" cy="395605"/>
          </a:xfrm>
          <a:custGeom>
            <a:avLst/>
            <a:gdLst/>
            <a:ahLst/>
            <a:cxnLst/>
            <a:rect l="l" t="t" r="r" b="b"/>
            <a:pathLst>
              <a:path w="3897629" h="395604">
                <a:moveTo>
                  <a:pt x="0" y="0"/>
                </a:moveTo>
                <a:lnTo>
                  <a:pt x="3897083" y="0"/>
                </a:lnTo>
                <a:lnTo>
                  <a:pt x="3897083" y="395250"/>
                </a:lnTo>
                <a:lnTo>
                  <a:pt x="0" y="395250"/>
                </a:lnTo>
                <a:lnTo>
                  <a:pt x="0" y="0"/>
                </a:lnTo>
                <a:close/>
              </a:path>
            </a:pathLst>
          </a:custGeom>
          <a:solidFill>
            <a:srgbClr val="FEE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97960" y="6322577"/>
            <a:ext cx="3897629" cy="395605"/>
          </a:xfrm>
          <a:custGeom>
            <a:avLst/>
            <a:gdLst/>
            <a:ahLst/>
            <a:cxnLst/>
            <a:rect l="l" t="t" r="r" b="b"/>
            <a:pathLst>
              <a:path w="3897629" h="395604">
                <a:moveTo>
                  <a:pt x="0" y="0"/>
                </a:moveTo>
                <a:lnTo>
                  <a:pt x="3897087" y="0"/>
                </a:lnTo>
                <a:lnTo>
                  <a:pt x="3897087" y="395249"/>
                </a:lnTo>
                <a:lnTo>
                  <a:pt x="0" y="3952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262574" y="6398283"/>
            <a:ext cx="2962275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Lucida Console"/>
                <a:cs typeface="Lucida Console"/>
              </a:rPr>
              <a:t>2 MPI ranks with 4</a:t>
            </a:r>
            <a:r>
              <a:rPr sz="1600" spc="-2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cores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21242" y="6398283"/>
            <a:ext cx="514984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Lucida Console"/>
                <a:cs typeface="Lucida Console"/>
              </a:rPr>
              <a:t>each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358073" y="6046546"/>
            <a:ext cx="1787232" cy="5527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30851" y="6178912"/>
            <a:ext cx="1567180" cy="341630"/>
          </a:xfrm>
          <a:custGeom>
            <a:avLst/>
            <a:gdLst/>
            <a:ahLst/>
            <a:cxnLst/>
            <a:rect l="l" t="t" r="r" b="b"/>
            <a:pathLst>
              <a:path w="1567179" h="341629">
                <a:moveTo>
                  <a:pt x="1567108" y="341290"/>
                </a:moveTo>
                <a:lnTo>
                  <a:pt x="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06231" y="6137450"/>
            <a:ext cx="123189" cy="115570"/>
          </a:xfrm>
          <a:custGeom>
            <a:avLst/>
            <a:gdLst/>
            <a:ahLst/>
            <a:cxnLst/>
            <a:rect l="l" t="t" r="r" b="b"/>
            <a:pathLst>
              <a:path w="123189" h="115570">
                <a:moveTo>
                  <a:pt x="111290" y="0"/>
                </a:moveTo>
                <a:lnTo>
                  <a:pt x="0" y="36097"/>
                </a:lnTo>
                <a:lnTo>
                  <a:pt x="86194" y="115206"/>
                </a:lnTo>
                <a:lnTo>
                  <a:pt x="94234" y="114862"/>
                </a:lnTo>
                <a:lnTo>
                  <a:pt x="103720" y="104527"/>
                </a:lnTo>
                <a:lnTo>
                  <a:pt x="103377" y="96493"/>
                </a:lnTo>
                <a:lnTo>
                  <a:pt x="49250" y="46823"/>
                </a:lnTo>
                <a:lnTo>
                  <a:pt x="119125" y="24160"/>
                </a:lnTo>
                <a:lnTo>
                  <a:pt x="122783" y="16997"/>
                </a:lnTo>
                <a:lnTo>
                  <a:pt x="118452" y="3653"/>
                </a:lnTo>
                <a:lnTo>
                  <a:pt x="111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1016" y="2746755"/>
            <a:ext cx="2027555" cy="694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OpenMP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09775">
              <a:lnSpc>
                <a:spcPct val="100000"/>
              </a:lnSpc>
            </a:pPr>
            <a:r>
              <a:rPr spc="-5" dirty="0"/>
              <a:t>What </a:t>
            </a:r>
            <a:r>
              <a:rPr dirty="0"/>
              <a:t>is</a:t>
            </a:r>
            <a:r>
              <a:rPr spc="-50" dirty="0"/>
              <a:t> </a:t>
            </a:r>
            <a:r>
              <a:rPr spc="-5" dirty="0"/>
              <a:t>OpenMP?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49333"/>
            <a:ext cx="7981315" cy="50552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marR="810895" indent="-342900">
              <a:lnSpc>
                <a:spcPts val="3300"/>
              </a:lnSpc>
              <a:spcBef>
                <a:spcPts val="130"/>
              </a:spcBef>
              <a:buFont typeface="Arial"/>
              <a:buChar char="•"/>
              <a:tabLst>
                <a:tab pos="354965" algn="l"/>
                <a:tab pos="355600" algn="l"/>
                <a:tab pos="2249805" algn="l"/>
              </a:tabLst>
            </a:pPr>
            <a:r>
              <a:rPr sz="2800" dirty="0">
                <a:latin typeface="Calibri"/>
                <a:cs typeface="Calibri"/>
              </a:rPr>
              <a:t>The OpenMP standard is an API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dirty="0">
                <a:solidFill>
                  <a:srgbClr val="3366FF"/>
                </a:solidFill>
                <a:latin typeface="Calibri"/>
                <a:cs typeface="Calibri"/>
              </a:rPr>
              <a:t>compiler  </a:t>
            </a:r>
            <a:r>
              <a:rPr sz="2800" spc="-5" dirty="0">
                <a:solidFill>
                  <a:srgbClr val="3366FF"/>
                </a:solidFill>
                <a:latin typeface="Calibri"/>
                <a:cs typeface="Calibri"/>
              </a:rPr>
              <a:t>directives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 a	</a:t>
            </a:r>
            <a:r>
              <a:rPr sz="2800" dirty="0">
                <a:solidFill>
                  <a:srgbClr val="3366FF"/>
                </a:solidFill>
                <a:latin typeface="Calibri"/>
                <a:cs typeface="Calibri"/>
              </a:rPr>
              <a:t>run </a:t>
            </a:r>
            <a:r>
              <a:rPr sz="2800" spc="-10" dirty="0">
                <a:solidFill>
                  <a:srgbClr val="3366FF"/>
                </a:solidFill>
                <a:latin typeface="Calibri"/>
                <a:cs typeface="Calibri"/>
              </a:rPr>
              <a:t>time </a:t>
            </a:r>
            <a:r>
              <a:rPr sz="2800" dirty="0">
                <a:solidFill>
                  <a:srgbClr val="3366FF"/>
                </a:solidFill>
                <a:latin typeface="Calibri"/>
                <a:cs typeface="Calibri"/>
              </a:rPr>
              <a:t>library</a:t>
            </a:r>
            <a:r>
              <a:rPr sz="2800" dirty="0">
                <a:latin typeface="Calibri"/>
                <a:cs typeface="Calibri"/>
              </a:rPr>
              <a:t>, and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366FF"/>
                </a:solidFill>
                <a:latin typeface="Calibri"/>
                <a:cs typeface="Calibri"/>
              </a:rPr>
              <a:t>environment</a:t>
            </a:r>
            <a:endParaRPr sz="2800">
              <a:latin typeface="Calibri"/>
              <a:cs typeface="Calibri"/>
            </a:endParaRPr>
          </a:p>
          <a:p>
            <a:pPr marL="355600" marR="1217295">
              <a:lnSpc>
                <a:spcPts val="3300"/>
              </a:lnSpc>
              <a:spcBef>
                <a:spcPts val="100"/>
              </a:spcBef>
            </a:pPr>
            <a:r>
              <a:rPr sz="2800" dirty="0">
                <a:solidFill>
                  <a:srgbClr val="3366FF"/>
                </a:solidFill>
                <a:latin typeface="Calibri"/>
                <a:cs typeface="Calibri"/>
              </a:rPr>
              <a:t>variables </a:t>
            </a:r>
            <a:r>
              <a:rPr sz="2800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writing </a:t>
            </a:r>
            <a:r>
              <a:rPr sz="2800" dirty="0">
                <a:solidFill>
                  <a:srgbClr val="3366FF"/>
                </a:solidFill>
                <a:latin typeface="Calibri"/>
                <a:cs typeface="Calibri"/>
              </a:rPr>
              <a:t>parallel shared</a:t>
            </a:r>
            <a:r>
              <a:rPr sz="2800" spc="-50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366FF"/>
                </a:solidFill>
                <a:latin typeface="Calibri"/>
                <a:cs typeface="Calibri"/>
              </a:rPr>
              <a:t>memory  </a:t>
            </a:r>
            <a:r>
              <a:rPr sz="2800" spc="-5" dirty="0">
                <a:latin typeface="Calibri"/>
                <a:cs typeface="Calibri"/>
              </a:rPr>
              <a:t>applications </a:t>
            </a:r>
            <a:r>
              <a:rPr sz="2800" dirty="0">
                <a:latin typeface="Calibri"/>
                <a:cs typeface="Calibri"/>
              </a:rPr>
              <a:t>in C, </a:t>
            </a:r>
            <a:r>
              <a:rPr sz="2800" spc="-5" dirty="0">
                <a:latin typeface="Calibri"/>
                <a:cs typeface="Calibri"/>
              </a:rPr>
              <a:t>C++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Fortran.</a:t>
            </a:r>
            <a:endParaRPr sz="2800">
              <a:latin typeface="Calibri"/>
              <a:cs typeface="Calibri"/>
            </a:endParaRPr>
          </a:p>
          <a:p>
            <a:pPr marL="749300" marR="469900" lvl="1" indent="-279400">
              <a:lnSpc>
                <a:spcPts val="2820"/>
              </a:lnSpc>
              <a:spcBef>
                <a:spcPts val="66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supported </a:t>
            </a:r>
            <a:r>
              <a:rPr sz="240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compiler vendors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HPC, </a:t>
            </a:r>
            <a:r>
              <a:rPr sz="2400" dirty="0">
                <a:latin typeface="Calibri"/>
                <a:cs typeface="Calibri"/>
              </a:rPr>
              <a:t>including GNU,  Intel, Cray and PGI </a:t>
            </a:r>
            <a:r>
              <a:rPr sz="2400" spc="-5" dirty="0">
                <a:latin typeface="Calibri"/>
                <a:cs typeface="Calibri"/>
              </a:rPr>
              <a:t>compilers. </a:t>
            </a:r>
            <a:r>
              <a:rPr sz="2400" dirty="0">
                <a:latin typeface="Calibri"/>
                <a:cs typeface="Calibri"/>
              </a:rPr>
              <a:t>Also Clang 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MSVC.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99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OpenMP </a:t>
            </a:r>
            <a:r>
              <a:rPr sz="2800" spc="-5" dirty="0">
                <a:latin typeface="Calibri"/>
                <a:cs typeface="Calibri"/>
              </a:rPr>
              <a:t>compilers allow programmers </a:t>
            </a:r>
            <a:r>
              <a:rPr sz="2800" dirty="0">
                <a:latin typeface="Calibri"/>
                <a:cs typeface="Calibri"/>
              </a:rPr>
              <a:t>to tell the  </a:t>
            </a:r>
            <a:r>
              <a:rPr sz="2800" spc="-5" dirty="0">
                <a:latin typeface="Calibri"/>
                <a:cs typeface="Calibri"/>
              </a:rPr>
              <a:t>compiler where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how </a:t>
            </a:r>
            <a:r>
              <a:rPr sz="2800" dirty="0">
                <a:latin typeface="Calibri"/>
                <a:cs typeface="Calibri"/>
              </a:rPr>
              <a:t>to parallelize key </a:t>
            </a:r>
            <a:r>
              <a:rPr sz="2800" spc="-5" dirty="0">
                <a:latin typeface="Calibri"/>
                <a:cs typeface="Calibri"/>
              </a:rPr>
              <a:t>loops </a:t>
            </a:r>
            <a:r>
              <a:rPr sz="2800" dirty="0">
                <a:latin typeface="Calibri"/>
                <a:cs typeface="Calibri"/>
              </a:rPr>
              <a:t>and  </a:t>
            </a:r>
            <a:r>
              <a:rPr sz="2800" spc="-5" dirty="0">
                <a:latin typeface="Calibri"/>
                <a:cs typeface="Calibri"/>
              </a:rPr>
              <a:t>tasks with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directives</a:t>
            </a:r>
            <a:endParaRPr sz="2800">
              <a:latin typeface="Calibri"/>
              <a:cs typeface="Calibri"/>
            </a:endParaRPr>
          </a:p>
          <a:p>
            <a:pPr marL="749300" marR="269240" lvl="1" indent="-279400">
              <a:lnSpc>
                <a:spcPct val="99400"/>
              </a:lnSpc>
              <a:spcBef>
                <a:spcPts val="63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The user </a:t>
            </a:r>
            <a:r>
              <a:rPr sz="2400" spc="-5" dirty="0">
                <a:latin typeface="Calibri"/>
                <a:cs typeface="Calibri"/>
              </a:rPr>
              <a:t>does not </a:t>
            </a:r>
            <a:r>
              <a:rPr sz="2400" dirty="0">
                <a:latin typeface="Calibri"/>
                <a:cs typeface="Calibri"/>
              </a:rPr>
              <a:t>have the </a:t>
            </a:r>
            <a:r>
              <a:rPr sz="2400" spc="-5" dirty="0">
                <a:latin typeface="Calibri"/>
                <a:cs typeface="Calibri"/>
              </a:rPr>
              <a:t>complication of </a:t>
            </a:r>
            <a:r>
              <a:rPr sz="2400" dirty="0">
                <a:latin typeface="Calibri"/>
                <a:cs typeface="Calibri"/>
              </a:rPr>
              <a:t>explicitly  managing threads, as </a:t>
            </a:r>
            <a:r>
              <a:rPr sz="2400" spc="-5" dirty="0">
                <a:latin typeface="Calibri"/>
                <a:cs typeface="Calibri"/>
              </a:rPr>
              <a:t>would </a:t>
            </a:r>
            <a:r>
              <a:rPr sz="2400" dirty="0">
                <a:latin typeface="Calibri"/>
                <a:cs typeface="Calibri"/>
              </a:rPr>
              <a:t>be the case </a:t>
            </a:r>
            <a:r>
              <a:rPr sz="2400" spc="-5" dirty="0">
                <a:latin typeface="Calibri"/>
                <a:cs typeface="Calibri"/>
              </a:rPr>
              <a:t>with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low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  threading library like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pthreads.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00063" y="764772"/>
            <a:ext cx="2036622" cy="72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36727" y="814645"/>
            <a:ext cx="1363294" cy="6359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51561" y="792594"/>
            <a:ext cx="1935480" cy="625475"/>
          </a:xfrm>
          <a:prstGeom prst="rect">
            <a:avLst/>
          </a:prstGeom>
          <a:solidFill>
            <a:srgbClr val="FEEEE1"/>
          </a:solidFill>
          <a:ln w="9524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353060" marR="340360">
              <a:lnSpc>
                <a:spcPts val="1900"/>
              </a:lnSpc>
              <a:spcBef>
                <a:spcPts val="580"/>
              </a:spcBef>
            </a:pPr>
            <a:r>
              <a:rPr sz="1600" b="1" spc="-5" dirty="0">
                <a:solidFill>
                  <a:srgbClr val="3366FF"/>
                </a:solidFill>
                <a:latin typeface="Lucida Sans Typewriter"/>
                <a:cs typeface="Lucida Sans Typewriter"/>
              </a:rPr>
              <a:t>Open M</a:t>
            </a:r>
            <a:r>
              <a:rPr sz="1600" spc="-5" dirty="0">
                <a:latin typeface="Lucida Console"/>
                <a:cs typeface="Lucida Console"/>
              </a:rPr>
              <a:t>ulti  </a:t>
            </a:r>
            <a:r>
              <a:rPr sz="1600" b="1" spc="-5" dirty="0">
                <a:solidFill>
                  <a:srgbClr val="3366FF"/>
                </a:solidFill>
                <a:latin typeface="Lucida Sans Typewriter"/>
                <a:cs typeface="Lucida Sans Typewriter"/>
              </a:rPr>
              <a:t>P</a:t>
            </a:r>
            <a:r>
              <a:rPr sz="1600" spc="-5" dirty="0">
                <a:latin typeface="Lucida Console"/>
                <a:cs typeface="Lucida Console"/>
              </a:rPr>
              <a:t>rocessing</a:t>
            </a:r>
            <a:endParaRPr sz="16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72005">
              <a:lnSpc>
                <a:spcPct val="100000"/>
              </a:lnSpc>
            </a:pPr>
            <a:r>
              <a:rPr spc="-5" dirty="0"/>
              <a:t>Goals of</a:t>
            </a:r>
            <a:r>
              <a:rPr spc="-70" dirty="0"/>
              <a:t> </a:t>
            </a:r>
            <a:r>
              <a:rPr dirty="0"/>
              <a:t>OpenMP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91183"/>
            <a:ext cx="7882255" cy="4979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Standardization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Lean</a:t>
            </a:r>
          </a:p>
          <a:p>
            <a:pPr marL="755650" lvl="1" indent="-285750">
              <a:lnSpc>
                <a:spcPct val="100000"/>
              </a:lnSpc>
              <a:spcBef>
                <a:spcPts val="54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concise </a:t>
            </a:r>
            <a:r>
              <a:rPr sz="2400" dirty="0">
                <a:latin typeface="Calibri"/>
                <a:cs typeface="Calibri"/>
              </a:rPr>
              <a:t>and simple set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directives</a:t>
            </a:r>
            <a:endParaRPr sz="24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2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possible </a:t>
            </a:r>
            <a:r>
              <a:rPr sz="2400" dirty="0">
                <a:latin typeface="Calibri"/>
                <a:cs typeface="Calibri"/>
              </a:rPr>
              <a:t>to get </a:t>
            </a:r>
            <a:r>
              <a:rPr sz="2400" spc="-5" dirty="0">
                <a:latin typeface="Calibri"/>
                <a:cs typeface="Calibri"/>
              </a:rPr>
              <a:t>good </a:t>
            </a:r>
            <a:r>
              <a:rPr sz="2400" dirty="0">
                <a:latin typeface="Calibri"/>
                <a:cs typeface="Calibri"/>
              </a:rPr>
              <a:t>speedup </a:t>
            </a:r>
            <a:r>
              <a:rPr sz="2400" spc="-5" dirty="0">
                <a:latin typeface="Calibri"/>
                <a:cs typeface="Calibri"/>
              </a:rPr>
              <a:t>with </a:t>
            </a:r>
            <a:r>
              <a:rPr sz="2400" dirty="0">
                <a:latin typeface="Calibri"/>
                <a:cs typeface="Calibri"/>
              </a:rPr>
              <a:t>a handful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directives</a:t>
            </a:r>
            <a:endParaRPr sz="24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2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but each new release gets </a:t>
            </a:r>
            <a:r>
              <a:rPr sz="2400" spc="-5" dirty="0">
                <a:latin typeface="Calibri"/>
                <a:cs typeface="Calibri"/>
              </a:rPr>
              <a:t>more complicated (now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4.5)</a:t>
            </a: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Ease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</a:p>
          <a:p>
            <a:pPr marL="749300" marR="769620" lvl="1" indent="-279400">
              <a:lnSpc>
                <a:spcPct val="101499"/>
              </a:lnSpc>
              <a:spcBef>
                <a:spcPts val="50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you </a:t>
            </a:r>
            <a:r>
              <a:rPr sz="2400" dirty="0">
                <a:latin typeface="Calibri"/>
                <a:cs typeface="Calibri"/>
              </a:rPr>
              <a:t>can incrementally add it to </a:t>
            </a:r>
            <a:r>
              <a:rPr sz="2400" spc="-5" dirty="0">
                <a:latin typeface="Calibri"/>
                <a:cs typeface="Calibri"/>
              </a:rPr>
              <a:t>code without major  </a:t>
            </a:r>
            <a:r>
              <a:rPr sz="2400" dirty="0">
                <a:latin typeface="Calibri"/>
                <a:cs typeface="Calibri"/>
              </a:rPr>
              <a:t>changes</a:t>
            </a:r>
          </a:p>
          <a:p>
            <a:pPr marL="755650" lvl="1" indent="-285750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practice refactoring </a:t>
            </a:r>
            <a:r>
              <a:rPr sz="2400" dirty="0">
                <a:latin typeface="Calibri"/>
                <a:cs typeface="Calibri"/>
              </a:rPr>
              <a:t>is required to get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performance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Portability</a:t>
            </a:r>
            <a:endParaRPr sz="28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4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Supported </a:t>
            </a:r>
            <a:r>
              <a:rPr sz="2400" dirty="0">
                <a:latin typeface="Calibri"/>
                <a:cs typeface="Calibri"/>
              </a:rPr>
              <a:t>by range </a:t>
            </a:r>
            <a:r>
              <a:rPr sz="2400" spc="-5" dirty="0">
                <a:latin typeface="Calibri"/>
                <a:cs typeface="Calibri"/>
              </a:rPr>
              <a:t>of compilers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25" dirty="0" smtClean="0">
                <a:latin typeface="Calibri"/>
                <a:cs typeface="Calibri"/>
              </a:rPr>
              <a:t>pla</a:t>
            </a:r>
            <a:r>
              <a:rPr lang="en-US" sz="2400" spc="25" dirty="0" smtClean="0">
                <a:latin typeface="Calibri"/>
                <a:cs typeface="Calibri"/>
              </a:rPr>
              <a:t>tf</a:t>
            </a:r>
            <a:r>
              <a:rPr sz="2400" spc="25" dirty="0" smtClean="0">
                <a:latin typeface="Calibri"/>
                <a:cs typeface="Calibri"/>
              </a:rPr>
              <a:t>orms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7330">
              <a:lnSpc>
                <a:spcPct val="100000"/>
              </a:lnSpc>
            </a:pPr>
            <a:r>
              <a:rPr spc="-5" dirty="0"/>
              <a:t>Should </a:t>
            </a:r>
            <a:r>
              <a:rPr dirty="0"/>
              <a:t>I use</a:t>
            </a:r>
            <a:r>
              <a:rPr spc="-45" dirty="0"/>
              <a:t> </a:t>
            </a:r>
            <a:r>
              <a:rPr spc="-5" dirty="0"/>
              <a:t>OpenMP?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1502"/>
            <a:ext cx="7847965" cy="4996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3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OpenMP + MPI </a:t>
            </a:r>
            <a:r>
              <a:rPr sz="2800" spc="-15" dirty="0">
                <a:latin typeface="Calibri"/>
                <a:cs typeface="Calibri"/>
              </a:rPr>
              <a:t>often </a:t>
            </a:r>
            <a:r>
              <a:rPr sz="2800" spc="-5" dirty="0">
                <a:latin typeface="Calibri"/>
                <a:cs typeface="Calibri"/>
              </a:rPr>
              <a:t>doesn't perform </a:t>
            </a:r>
            <a:r>
              <a:rPr sz="2800" dirty="0">
                <a:latin typeface="Calibri"/>
                <a:cs typeface="Calibri"/>
              </a:rPr>
              <a:t>as </a:t>
            </a:r>
            <a:r>
              <a:rPr sz="2800" spc="-5" dirty="0">
                <a:latin typeface="Calibri"/>
                <a:cs typeface="Calibri"/>
              </a:rPr>
              <a:t>well </a:t>
            </a:r>
            <a:r>
              <a:rPr sz="2800" dirty="0">
                <a:latin typeface="Calibri"/>
                <a:cs typeface="Calibri"/>
              </a:rPr>
              <a:t>as ﬂat  MPI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multicore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1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at least </a:t>
            </a:r>
            <a:r>
              <a:rPr sz="2400" spc="-5" dirty="0">
                <a:latin typeface="Calibri"/>
                <a:cs typeface="Calibri"/>
              </a:rPr>
              <a:t>not without </a:t>
            </a:r>
            <a:r>
              <a:rPr sz="2400" dirty="0">
                <a:latin typeface="Calibri"/>
                <a:cs typeface="Calibri"/>
              </a:rPr>
              <a:t>signiﬁcant </a:t>
            </a:r>
            <a:r>
              <a:rPr sz="2400" spc="-5" dirty="0">
                <a:latin typeface="Calibri"/>
                <a:cs typeface="Calibri"/>
              </a:rPr>
              <a:t>developer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eﬀort</a:t>
            </a:r>
            <a:endParaRPr sz="2400">
              <a:latin typeface="Calibri"/>
              <a:cs typeface="Calibri"/>
            </a:endParaRPr>
          </a:p>
          <a:p>
            <a:pPr marL="355600" marR="379095" indent="-342900">
              <a:lnSpc>
                <a:spcPct val="102000"/>
              </a:lnSpc>
              <a:spcBef>
                <a:spcPts val="5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But for many-core </a:t>
            </a:r>
            <a:r>
              <a:rPr sz="2800" dirty="0">
                <a:latin typeface="Calibri"/>
                <a:cs typeface="Calibri"/>
              </a:rPr>
              <a:t>architectures like </a:t>
            </a:r>
            <a:r>
              <a:rPr sz="2800" spc="-5" dirty="0">
                <a:latin typeface="Calibri"/>
                <a:cs typeface="Calibri"/>
              </a:rPr>
              <a:t>Xeon </a:t>
            </a:r>
            <a:r>
              <a:rPr sz="2800" dirty="0">
                <a:latin typeface="Calibri"/>
                <a:cs typeface="Calibri"/>
              </a:rPr>
              <a:t>Phi ﬂat  MPI </a:t>
            </a:r>
            <a:r>
              <a:rPr sz="2800" spc="-5" dirty="0">
                <a:latin typeface="Calibri"/>
                <a:cs typeface="Calibri"/>
              </a:rPr>
              <a:t>won't </a:t>
            </a:r>
            <a:r>
              <a:rPr sz="2800" dirty="0">
                <a:latin typeface="Calibri"/>
                <a:cs typeface="Calibri"/>
              </a:rPr>
              <a:t>scale as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well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1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lightweight </a:t>
            </a:r>
            <a:r>
              <a:rPr sz="2400" dirty="0">
                <a:latin typeface="Calibri"/>
                <a:cs typeface="Calibri"/>
              </a:rPr>
              <a:t>threading 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required</a:t>
            </a:r>
            <a:endParaRPr sz="2400">
              <a:latin typeface="Calibri"/>
              <a:cs typeface="Calibri"/>
            </a:endParaRPr>
          </a:p>
          <a:p>
            <a:pPr marL="355600" marR="433070" indent="-342900">
              <a:lnSpc>
                <a:spcPts val="3329"/>
              </a:lnSpc>
              <a:spcBef>
                <a:spcPts val="8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OpenMP is the defacto standard </a:t>
            </a:r>
            <a:r>
              <a:rPr sz="2800" spc="-5" dirty="0">
                <a:latin typeface="Calibri"/>
                <a:cs typeface="Calibri"/>
              </a:rPr>
              <a:t>for Fortran,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  path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least resistance </a:t>
            </a:r>
            <a:r>
              <a:rPr sz="2800" spc="-5" dirty="0">
                <a:latin typeface="Calibri"/>
                <a:cs typeface="Calibri"/>
              </a:rPr>
              <a:t>existing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codes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Other </a:t>
            </a:r>
            <a:r>
              <a:rPr sz="2800" spc="-5" dirty="0">
                <a:latin typeface="Calibri"/>
                <a:cs typeface="Calibri"/>
              </a:rPr>
              <a:t>options </a:t>
            </a:r>
            <a:r>
              <a:rPr sz="2800" dirty="0">
                <a:latin typeface="Calibri"/>
                <a:cs typeface="Calibri"/>
              </a:rPr>
              <a:t>exist </a:t>
            </a:r>
            <a:r>
              <a:rPr sz="2800" spc="-5" dirty="0">
                <a:latin typeface="Calibri"/>
                <a:cs typeface="Calibri"/>
              </a:rPr>
              <a:t>for </a:t>
            </a:r>
            <a:r>
              <a:rPr sz="2800" dirty="0">
                <a:latin typeface="Calibri"/>
                <a:cs typeface="Calibri"/>
              </a:rPr>
              <a:t>C and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C++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4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look </a:t>
            </a:r>
            <a:r>
              <a:rPr sz="2400" dirty="0">
                <a:latin typeface="Calibri"/>
                <a:cs typeface="Calibri"/>
              </a:rPr>
              <a:t>into them if </a:t>
            </a:r>
            <a:r>
              <a:rPr sz="2400" spc="-5" dirty="0">
                <a:latin typeface="Calibri"/>
                <a:cs typeface="Calibri"/>
              </a:rPr>
              <a:t>developing </a:t>
            </a:r>
            <a:r>
              <a:rPr sz="2400" dirty="0">
                <a:latin typeface="Calibri"/>
                <a:cs typeface="Calibri"/>
              </a:rPr>
              <a:t>new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code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2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e.g. Intel </a:t>
            </a:r>
            <a:r>
              <a:rPr sz="2400" spc="-5" dirty="0">
                <a:latin typeface="Calibri"/>
                <a:cs typeface="Calibri"/>
              </a:rPr>
              <a:t>TBB, </a:t>
            </a:r>
            <a:r>
              <a:rPr sz="2400" dirty="0">
                <a:latin typeface="Calibri"/>
                <a:cs typeface="Calibri"/>
              </a:rPr>
              <a:t>Stella </a:t>
            </a:r>
            <a:r>
              <a:rPr sz="2400" spc="-5" dirty="0">
                <a:latin typeface="Calibri"/>
                <a:cs typeface="Calibri"/>
              </a:rPr>
              <a:t>HPX,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Cilk++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3590">
              <a:lnSpc>
                <a:spcPct val="100000"/>
              </a:lnSpc>
            </a:pPr>
            <a:r>
              <a:rPr dirty="0"/>
              <a:t>OpenMP </a:t>
            </a:r>
            <a:r>
              <a:rPr spc="-5" dirty="0"/>
              <a:t>Compiler</a:t>
            </a:r>
            <a:r>
              <a:rPr spc="-65" dirty="0"/>
              <a:t> </a:t>
            </a:r>
            <a:r>
              <a:rPr spc="-10" dirty="0"/>
              <a:t>Directives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7300595" cy="845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3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In C and </a:t>
            </a:r>
            <a:r>
              <a:rPr sz="2800" spc="-5" dirty="0">
                <a:latin typeface="Calibri"/>
                <a:cs typeface="Calibri"/>
              </a:rPr>
              <a:t>C++ </a:t>
            </a:r>
            <a:r>
              <a:rPr sz="2800" dirty="0">
                <a:latin typeface="Calibri"/>
                <a:cs typeface="Calibri"/>
              </a:rPr>
              <a:t>parallel </a:t>
            </a:r>
            <a:r>
              <a:rPr sz="2800" spc="-5" dirty="0">
                <a:latin typeface="Calibri"/>
                <a:cs typeface="Calibri"/>
              </a:rPr>
              <a:t>regions </a:t>
            </a:r>
            <a:r>
              <a:rPr sz="2800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scopes </a:t>
            </a:r>
            <a:r>
              <a:rPr sz="2800" dirty="0">
                <a:latin typeface="Calibri"/>
                <a:cs typeface="Calibri"/>
              </a:rPr>
              <a:t>that are  marked </a:t>
            </a:r>
            <a:r>
              <a:rPr sz="2800" spc="-5" dirty="0">
                <a:latin typeface="Calibri"/>
                <a:cs typeface="Calibri"/>
              </a:rPr>
              <a:t>with #pragma omp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parallel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390135"/>
            <a:ext cx="6792595" cy="852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329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Fortran </a:t>
            </a:r>
            <a:r>
              <a:rPr sz="2800" dirty="0">
                <a:latin typeface="Calibri"/>
                <a:cs typeface="Calibri"/>
              </a:rPr>
              <a:t>parallel </a:t>
            </a:r>
            <a:r>
              <a:rPr sz="2800" spc="-5" dirty="0">
                <a:latin typeface="Calibri"/>
                <a:cs typeface="Calibri"/>
              </a:rPr>
              <a:t>regions </a:t>
            </a:r>
            <a:r>
              <a:rPr sz="2800" dirty="0">
                <a:latin typeface="Calibri"/>
                <a:cs typeface="Calibri"/>
              </a:rPr>
              <a:t>are indicated </a:t>
            </a:r>
            <a:r>
              <a:rPr sz="2800" spc="-5" dirty="0">
                <a:latin typeface="Calibri"/>
                <a:cs typeface="Calibri"/>
              </a:rPr>
              <a:t>with  </a:t>
            </a:r>
            <a:r>
              <a:rPr sz="2800" spc="-10" dirty="0">
                <a:latin typeface="Calibri"/>
                <a:cs typeface="Calibri"/>
              </a:rPr>
              <a:t>specially-formatted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comments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8865" y="2736176"/>
            <a:ext cx="7120255" cy="1384300"/>
          </a:xfrm>
          <a:custGeom>
            <a:avLst/>
            <a:gdLst/>
            <a:ahLst/>
            <a:cxnLst/>
            <a:rect l="l" t="t" r="r" b="b"/>
            <a:pathLst>
              <a:path w="7120255" h="1384300">
                <a:moveTo>
                  <a:pt x="0" y="0"/>
                </a:moveTo>
                <a:lnTo>
                  <a:pt x="7119954" y="0"/>
                </a:lnTo>
                <a:lnTo>
                  <a:pt x="7119954" y="1384259"/>
                </a:lnTo>
                <a:lnTo>
                  <a:pt x="0" y="138425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67605" y="2822537"/>
            <a:ext cx="2459990" cy="271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3366FF"/>
                </a:solidFill>
                <a:latin typeface="Courier New"/>
                <a:cs typeface="Courier New"/>
              </a:rPr>
              <a:t>#pragma omp</a:t>
            </a:r>
            <a:r>
              <a:rPr sz="1600" spc="-5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366FF"/>
                </a:solidFill>
                <a:latin typeface="Courier New"/>
                <a:cs typeface="Courier New"/>
              </a:rPr>
              <a:t>parallel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7605" y="3163404"/>
            <a:ext cx="147320" cy="271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1038" y="3493604"/>
            <a:ext cx="2825115" cy="271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// executed in</a:t>
            </a:r>
            <a:r>
              <a:rPr sz="1600" spc="-4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parallel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7605" y="3836504"/>
            <a:ext cx="147320" cy="271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88865" y="5456809"/>
            <a:ext cx="7120255" cy="1189990"/>
          </a:xfrm>
          <a:custGeom>
            <a:avLst/>
            <a:gdLst/>
            <a:ahLst/>
            <a:cxnLst/>
            <a:rect l="l" t="t" r="r" b="b"/>
            <a:pathLst>
              <a:path w="7120255" h="1189990">
                <a:moveTo>
                  <a:pt x="0" y="0"/>
                </a:moveTo>
                <a:lnTo>
                  <a:pt x="7119954" y="0"/>
                </a:lnTo>
                <a:lnTo>
                  <a:pt x="7119954" y="1189529"/>
                </a:lnTo>
                <a:lnTo>
                  <a:pt x="0" y="118952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7605" y="5543169"/>
            <a:ext cx="1729739" cy="271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3366FF"/>
                </a:solidFill>
                <a:latin typeface="Courier New"/>
                <a:cs typeface="Courier New"/>
              </a:rPr>
              <a:t>!$omp</a:t>
            </a:r>
            <a:r>
              <a:rPr sz="1600" spc="-6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366FF"/>
                </a:solidFill>
                <a:latin typeface="Courier New"/>
                <a:cs typeface="Courier New"/>
              </a:rPr>
              <a:t>parallel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7605" y="5884034"/>
            <a:ext cx="2703195" cy="60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! executed in</a:t>
            </a:r>
            <a:r>
              <a:rPr sz="1600" spc="-4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parallel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!$omp end</a:t>
            </a:r>
            <a:r>
              <a:rPr sz="1600" spc="-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parallel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31865" y="3154686"/>
            <a:ext cx="3104807" cy="876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05944" y="3154682"/>
            <a:ext cx="2352497" cy="881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80748" y="3181985"/>
            <a:ext cx="3006090" cy="777240"/>
          </a:xfrm>
          <a:custGeom>
            <a:avLst/>
            <a:gdLst/>
            <a:ahLst/>
            <a:cxnLst/>
            <a:rect l="l" t="t" r="r" b="b"/>
            <a:pathLst>
              <a:path w="3006090" h="777239">
                <a:moveTo>
                  <a:pt x="0" y="0"/>
                </a:moveTo>
                <a:lnTo>
                  <a:pt x="3006051" y="0"/>
                </a:lnTo>
                <a:lnTo>
                  <a:pt x="3006051" y="776998"/>
                </a:lnTo>
                <a:lnTo>
                  <a:pt x="0" y="776998"/>
                </a:lnTo>
                <a:lnTo>
                  <a:pt x="0" y="0"/>
                </a:lnTo>
                <a:close/>
              </a:path>
            </a:pathLst>
          </a:custGeom>
          <a:solidFill>
            <a:srgbClr val="FEE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80747" y="3181985"/>
            <a:ext cx="3006090" cy="777240"/>
          </a:xfrm>
          <a:custGeom>
            <a:avLst/>
            <a:gdLst/>
            <a:ahLst/>
            <a:cxnLst/>
            <a:rect l="l" t="t" r="r" b="b"/>
            <a:pathLst>
              <a:path w="3006090" h="777239">
                <a:moveTo>
                  <a:pt x="0" y="0"/>
                </a:moveTo>
                <a:lnTo>
                  <a:pt x="3006047" y="0"/>
                </a:lnTo>
                <a:lnTo>
                  <a:pt x="3006047" y="776998"/>
                </a:lnTo>
                <a:lnTo>
                  <a:pt x="0" y="7769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072920" y="3204730"/>
            <a:ext cx="2228215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Lucida Console"/>
                <a:cs typeface="Lucida Console"/>
              </a:rPr>
              <a:t>parallel region</a:t>
            </a:r>
            <a:r>
              <a:rPr sz="1600" spc="-3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is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34088" y="3446030"/>
            <a:ext cx="2105660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Lucida Console"/>
                <a:cs typeface="Lucida Console"/>
              </a:rPr>
              <a:t>enclosed in</a:t>
            </a:r>
            <a:r>
              <a:rPr sz="1600" spc="-4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scope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17593" y="3687330"/>
            <a:ext cx="1738630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Lucida Console"/>
                <a:cs typeface="Lucida Console"/>
              </a:rPr>
              <a:t>{curly</a:t>
            </a:r>
            <a:r>
              <a:rPr sz="1600" spc="-55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Lucida Console"/>
                <a:cs typeface="Lucida Console"/>
              </a:rPr>
              <a:t>braces}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22217" y="3158830"/>
            <a:ext cx="4605248" cy="4904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95151" y="3285962"/>
            <a:ext cx="4385945" cy="285115"/>
          </a:xfrm>
          <a:custGeom>
            <a:avLst/>
            <a:gdLst/>
            <a:ahLst/>
            <a:cxnLst/>
            <a:rect l="l" t="t" r="r" b="b"/>
            <a:pathLst>
              <a:path w="4385945" h="285114">
                <a:moveTo>
                  <a:pt x="4385596" y="284527"/>
                </a:moveTo>
                <a:lnTo>
                  <a:pt x="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70000" y="3232048"/>
            <a:ext cx="118745" cy="118110"/>
          </a:xfrm>
          <a:custGeom>
            <a:avLst/>
            <a:gdLst/>
            <a:ahLst/>
            <a:cxnLst/>
            <a:rect l="l" t="t" r="r" b="b"/>
            <a:pathLst>
              <a:path w="118744" h="118110">
                <a:moveTo>
                  <a:pt x="104673" y="0"/>
                </a:moveTo>
                <a:lnTo>
                  <a:pt x="0" y="52285"/>
                </a:lnTo>
                <a:lnTo>
                  <a:pt x="97040" y="117652"/>
                </a:lnTo>
                <a:lnTo>
                  <a:pt x="104927" y="116116"/>
                </a:lnTo>
                <a:lnTo>
                  <a:pt x="112763" y="104482"/>
                </a:lnTo>
                <a:lnTo>
                  <a:pt x="111226" y="96596"/>
                </a:lnTo>
                <a:lnTo>
                  <a:pt x="50304" y="55549"/>
                </a:lnTo>
                <a:lnTo>
                  <a:pt x="116014" y="22720"/>
                </a:lnTo>
                <a:lnTo>
                  <a:pt x="118567" y="15087"/>
                </a:lnTo>
                <a:lnTo>
                  <a:pt x="112293" y="2539"/>
                </a:lnTo>
                <a:lnTo>
                  <a:pt x="1046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22217" y="3532907"/>
            <a:ext cx="4605248" cy="6899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95051" y="3570490"/>
            <a:ext cx="4385945" cy="484505"/>
          </a:xfrm>
          <a:custGeom>
            <a:avLst/>
            <a:gdLst/>
            <a:ahLst/>
            <a:cxnLst/>
            <a:rect l="l" t="t" r="r" b="b"/>
            <a:pathLst>
              <a:path w="4385945" h="484504">
                <a:moveTo>
                  <a:pt x="4385696" y="0"/>
                </a:moveTo>
                <a:lnTo>
                  <a:pt x="0" y="48451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70000" y="3988066"/>
            <a:ext cx="120650" cy="117475"/>
          </a:xfrm>
          <a:custGeom>
            <a:avLst/>
            <a:gdLst/>
            <a:ahLst/>
            <a:cxnLst/>
            <a:rect l="l" t="t" r="r" b="b"/>
            <a:pathLst>
              <a:path w="120650" h="117475">
                <a:moveTo>
                  <a:pt x="93980" y="0"/>
                </a:moveTo>
                <a:lnTo>
                  <a:pt x="0" y="69697"/>
                </a:lnTo>
                <a:lnTo>
                  <a:pt x="106921" y="117195"/>
                </a:lnTo>
                <a:lnTo>
                  <a:pt x="114427" y="114312"/>
                </a:lnTo>
                <a:lnTo>
                  <a:pt x="120129" y="101498"/>
                </a:lnTo>
                <a:lnTo>
                  <a:pt x="117233" y="93992"/>
                </a:lnTo>
                <a:lnTo>
                  <a:pt x="50101" y="64160"/>
                </a:lnTo>
                <a:lnTo>
                  <a:pt x="109105" y="20408"/>
                </a:lnTo>
                <a:lnTo>
                  <a:pt x="110286" y="12458"/>
                </a:lnTo>
                <a:lnTo>
                  <a:pt x="101930" y="1181"/>
                </a:lnTo>
                <a:lnTo>
                  <a:pt x="939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81497" y="5706687"/>
            <a:ext cx="3108960" cy="8769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43358" y="5706687"/>
            <a:ext cx="2581097" cy="8811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33148" y="5732388"/>
            <a:ext cx="3006090" cy="777240"/>
          </a:xfrm>
          <a:custGeom>
            <a:avLst/>
            <a:gdLst/>
            <a:ahLst/>
            <a:cxnLst/>
            <a:rect l="l" t="t" r="r" b="b"/>
            <a:pathLst>
              <a:path w="3006090" h="777240">
                <a:moveTo>
                  <a:pt x="0" y="0"/>
                </a:moveTo>
                <a:lnTo>
                  <a:pt x="3006051" y="0"/>
                </a:lnTo>
                <a:lnTo>
                  <a:pt x="3006051" y="776998"/>
                </a:lnTo>
                <a:lnTo>
                  <a:pt x="0" y="776998"/>
                </a:lnTo>
                <a:lnTo>
                  <a:pt x="0" y="0"/>
                </a:lnTo>
                <a:close/>
              </a:path>
            </a:pathLst>
          </a:custGeom>
          <a:solidFill>
            <a:srgbClr val="FEE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33148" y="5732388"/>
            <a:ext cx="3006090" cy="777240"/>
          </a:xfrm>
          <a:custGeom>
            <a:avLst/>
            <a:gdLst/>
            <a:ahLst/>
            <a:cxnLst/>
            <a:rect l="l" t="t" r="r" b="b"/>
            <a:pathLst>
              <a:path w="3006090" h="777240">
                <a:moveTo>
                  <a:pt x="0" y="0"/>
                </a:moveTo>
                <a:lnTo>
                  <a:pt x="3006047" y="0"/>
                </a:lnTo>
                <a:lnTo>
                  <a:pt x="3006047" y="776998"/>
                </a:lnTo>
                <a:lnTo>
                  <a:pt x="0" y="7769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102983" y="5765288"/>
            <a:ext cx="2472690" cy="729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1900"/>
              </a:lnSpc>
            </a:pPr>
            <a:r>
              <a:rPr sz="1600" spc="-5" dirty="0">
                <a:latin typeface="Lucida Console"/>
                <a:cs typeface="Lucida Console"/>
              </a:rPr>
              <a:t>must have comment</a:t>
            </a:r>
            <a:r>
              <a:rPr sz="1600" spc="-3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at  start and end of  parallel</a:t>
            </a:r>
            <a:r>
              <a:rPr sz="1600" spc="-4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region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660065" y="5490555"/>
            <a:ext cx="3221177" cy="7065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32970" y="5620369"/>
            <a:ext cx="3000375" cy="501015"/>
          </a:xfrm>
          <a:custGeom>
            <a:avLst/>
            <a:gdLst/>
            <a:ahLst/>
            <a:cxnLst/>
            <a:rect l="l" t="t" r="r" b="b"/>
            <a:pathLst>
              <a:path w="3000375" h="501014">
                <a:moveTo>
                  <a:pt x="3000177" y="500518"/>
                </a:moveTo>
                <a:lnTo>
                  <a:pt x="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08109" y="5574703"/>
            <a:ext cx="121920" cy="116839"/>
          </a:xfrm>
          <a:custGeom>
            <a:avLst/>
            <a:gdLst/>
            <a:ahLst/>
            <a:cxnLst/>
            <a:rect l="l" t="t" r="r" b="b"/>
            <a:pathLst>
              <a:path w="121919" h="116839">
                <a:moveTo>
                  <a:pt x="109385" y="0"/>
                </a:moveTo>
                <a:lnTo>
                  <a:pt x="0" y="41518"/>
                </a:lnTo>
                <a:lnTo>
                  <a:pt x="89979" y="116300"/>
                </a:lnTo>
                <a:lnTo>
                  <a:pt x="97993" y="115561"/>
                </a:lnTo>
                <a:lnTo>
                  <a:pt x="106959" y="104772"/>
                </a:lnTo>
                <a:lnTo>
                  <a:pt x="106222" y="96765"/>
                </a:lnTo>
                <a:lnTo>
                  <a:pt x="49720" y="49814"/>
                </a:lnTo>
                <a:lnTo>
                  <a:pt x="118402" y="23745"/>
                </a:lnTo>
                <a:lnTo>
                  <a:pt x="121704" y="16412"/>
                </a:lnTo>
                <a:lnTo>
                  <a:pt x="116725" y="3302"/>
                </a:lnTo>
                <a:lnTo>
                  <a:pt x="1093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96247" y="6080759"/>
            <a:ext cx="2685008" cy="43641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69429" y="6120888"/>
            <a:ext cx="2463800" cy="227329"/>
          </a:xfrm>
          <a:custGeom>
            <a:avLst/>
            <a:gdLst/>
            <a:ahLst/>
            <a:cxnLst/>
            <a:rect l="l" t="t" r="r" b="b"/>
            <a:pathLst>
              <a:path w="2463800" h="227329">
                <a:moveTo>
                  <a:pt x="2463718" y="0"/>
                </a:moveTo>
                <a:lnTo>
                  <a:pt x="0" y="22679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44329" y="6282029"/>
            <a:ext cx="120014" cy="117475"/>
          </a:xfrm>
          <a:custGeom>
            <a:avLst/>
            <a:gdLst/>
            <a:ahLst/>
            <a:cxnLst/>
            <a:rect l="l" t="t" r="r" b="b"/>
            <a:pathLst>
              <a:path w="120014" h="117475">
                <a:moveTo>
                  <a:pt x="95237" y="0"/>
                </a:moveTo>
                <a:lnTo>
                  <a:pt x="0" y="67970"/>
                </a:lnTo>
                <a:lnTo>
                  <a:pt x="106044" y="117411"/>
                </a:lnTo>
                <a:lnTo>
                  <a:pt x="113601" y="114660"/>
                </a:lnTo>
                <a:lnTo>
                  <a:pt x="119532" y="101946"/>
                </a:lnTo>
                <a:lnTo>
                  <a:pt x="116776" y="94391"/>
                </a:lnTo>
                <a:lnTo>
                  <a:pt x="50203" y="63348"/>
                </a:lnTo>
                <a:lnTo>
                  <a:pt x="109994" y="20674"/>
                </a:lnTo>
                <a:lnTo>
                  <a:pt x="111315" y="12743"/>
                </a:lnTo>
                <a:lnTo>
                  <a:pt x="103162" y="1324"/>
                </a:lnTo>
                <a:lnTo>
                  <a:pt x="952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2185">
              <a:lnSpc>
                <a:spcPct val="100000"/>
              </a:lnSpc>
            </a:pPr>
            <a:r>
              <a:rPr spc="-5" dirty="0"/>
              <a:t>Before We</a:t>
            </a:r>
            <a:r>
              <a:rPr spc="-55" dirty="0"/>
              <a:t> </a:t>
            </a:r>
            <a:r>
              <a:rPr spc="-5" dirty="0"/>
              <a:t>Start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6338570" cy="845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3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The OpenMP </a:t>
            </a:r>
            <a:r>
              <a:rPr sz="2800" spc="-5" dirty="0">
                <a:latin typeface="Calibri"/>
                <a:cs typeface="Calibri"/>
              </a:rPr>
              <a:t>web </a:t>
            </a:r>
            <a:r>
              <a:rPr sz="2800" dirty="0">
                <a:latin typeface="Calibri"/>
                <a:cs typeface="Calibri"/>
              </a:rPr>
              <a:t>site is a </a:t>
            </a:r>
            <a:r>
              <a:rPr sz="2800" spc="-5" dirty="0">
                <a:latin typeface="Calibri"/>
                <a:cs typeface="Calibri"/>
              </a:rPr>
              <a:t>good source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 information: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3509771"/>
            <a:ext cx="7406005" cy="1261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Arial"/>
              <a:buChar char="–"/>
              <a:tabLst>
                <a:tab pos="298450" algn="l"/>
              </a:tabLst>
            </a:pPr>
            <a:r>
              <a:rPr sz="2400" spc="-5" dirty="0">
                <a:latin typeface="Calibri"/>
                <a:cs typeface="Calibri"/>
              </a:rPr>
              <a:t>tutorials </a:t>
            </a:r>
            <a:r>
              <a:rPr sz="2400" dirty="0">
                <a:latin typeface="Calibri"/>
                <a:cs typeface="Calibri"/>
              </a:rPr>
              <a:t>and examples </a:t>
            </a:r>
            <a:r>
              <a:rPr sz="2400" spc="-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beginner 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advanced</a:t>
            </a:r>
            <a:endParaRPr sz="24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298450" algn="l"/>
              </a:tabLst>
            </a:pPr>
            <a:r>
              <a:rPr sz="2400" dirty="0">
                <a:latin typeface="Calibri"/>
                <a:cs typeface="Calibri"/>
              </a:rPr>
              <a:t>the standard </a:t>
            </a:r>
            <a:r>
              <a:rPr sz="2400" spc="-5" dirty="0">
                <a:latin typeface="Calibri"/>
                <a:cs typeface="Calibri"/>
              </a:rPr>
              <a:t>(which </a:t>
            </a:r>
            <a:r>
              <a:rPr sz="2400" dirty="0">
                <a:latin typeface="Calibri"/>
                <a:cs typeface="Calibri"/>
              </a:rPr>
              <a:t>is easy to understand </a:t>
            </a:r>
            <a:r>
              <a:rPr sz="2400" spc="-5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standard)</a:t>
            </a:r>
            <a:endParaRPr sz="24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620"/>
              </a:spcBef>
              <a:buFont typeface="Arial"/>
              <a:buChar char="–"/>
              <a:tabLst>
                <a:tab pos="298450" algn="l"/>
              </a:tabLst>
            </a:pPr>
            <a:r>
              <a:rPr sz="2400" spc="-5" dirty="0">
                <a:latin typeface="Calibri"/>
                <a:cs typeface="Calibri"/>
              </a:rPr>
              <a:t>quick reference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guides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67888" y="2535383"/>
            <a:ext cx="3150527" cy="876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13240" y="2556230"/>
            <a:ext cx="3057877" cy="7859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2125">
              <a:lnSpc>
                <a:spcPct val="100000"/>
              </a:lnSpc>
            </a:pPr>
            <a:r>
              <a:rPr spc="-5" dirty="0"/>
              <a:t>Fork </a:t>
            </a:r>
            <a:r>
              <a:rPr dirty="0"/>
              <a:t>and </a:t>
            </a:r>
            <a:r>
              <a:rPr spc="-5" dirty="0"/>
              <a:t>Join</a:t>
            </a:r>
            <a:r>
              <a:rPr spc="-55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45920"/>
            <a:ext cx="7733665" cy="4456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OpenMP uses a </a:t>
            </a:r>
            <a:r>
              <a:rPr sz="2800" spc="-5" dirty="0">
                <a:solidFill>
                  <a:srgbClr val="3366FF"/>
                </a:solidFill>
                <a:latin typeface="Calibri"/>
                <a:cs typeface="Calibri"/>
              </a:rPr>
              <a:t>fork </a:t>
            </a:r>
            <a:r>
              <a:rPr sz="2800" dirty="0">
                <a:solidFill>
                  <a:srgbClr val="3366FF"/>
                </a:solidFill>
                <a:latin typeface="Calibri"/>
                <a:cs typeface="Calibri"/>
              </a:rPr>
              <a:t>and </a:t>
            </a:r>
            <a:r>
              <a:rPr sz="2800" spc="-5" dirty="0">
                <a:solidFill>
                  <a:srgbClr val="3366FF"/>
                </a:solidFill>
                <a:latin typeface="Calibri"/>
                <a:cs typeface="Calibri"/>
              </a:rPr>
              <a:t>join </a:t>
            </a:r>
            <a:r>
              <a:rPr sz="2800" spc="-5" dirty="0">
                <a:latin typeface="Calibri"/>
                <a:cs typeface="Calibri"/>
              </a:rPr>
              <a:t>model for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threading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application starts with </a:t>
            </a:r>
            <a:r>
              <a:rPr sz="2800" dirty="0">
                <a:latin typeface="Calibri"/>
                <a:cs typeface="Calibri"/>
              </a:rPr>
              <a:t>a master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thread</a:t>
            </a:r>
            <a:endParaRPr sz="2800">
              <a:latin typeface="Calibri"/>
              <a:cs typeface="Calibri"/>
            </a:endParaRPr>
          </a:p>
          <a:p>
            <a:pPr marL="749300" marR="5080" lvl="1" indent="-279400">
              <a:lnSpc>
                <a:spcPct val="101499"/>
              </a:lnSpc>
              <a:spcBef>
                <a:spcPts val="50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solidFill>
                  <a:srgbClr val="3366FF"/>
                </a:solidFill>
                <a:latin typeface="Calibri"/>
                <a:cs typeface="Calibri"/>
              </a:rPr>
              <a:t>FORK</a:t>
            </a:r>
            <a:r>
              <a:rPr sz="2400" spc="-5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a team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parallel </a:t>
            </a:r>
            <a:r>
              <a:rPr sz="2400" spc="-5" dirty="0">
                <a:latin typeface="Calibri"/>
                <a:cs typeface="Calibri"/>
              </a:rPr>
              <a:t>worker </a:t>
            </a:r>
            <a:r>
              <a:rPr sz="2400" dirty="0">
                <a:latin typeface="Calibri"/>
                <a:cs typeface="Calibri"/>
              </a:rPr>
              <a:t>threads is </a:t>
            </a:r>
            <a:r>
              <a:rPr sz="2400" spc="-5" dirty="0">
                <a:latin typeface="Calibri"/>
                <a:cs typeface="Calibri"/>
              </a:rPr>
              <a:t>started </a:t>
            </a:r>
            <a:r>
              <a:rPr sz="2400" dirty="0">
                <a:latin typeface="Calibri"/>
                <a:cs typeface="Calibri"/>
              </a:rPr>
              <a:t>at the  beginning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each parallel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block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block </a:t>
            </a:r>
            <a:r>
              <a:rPr sz="2400" dirty="0">
                <a:latin typeface="Calibri"/>
                <a:cs typeface="Calibri"/>
              </a:rPr>
              <a:t>is executed in parallel by each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thread</a:t>
            </a:r>
            <a:endParaRPr sz="2400">
              <a:latin typeface="Calibri"/>
              <a:cs typeface="Calibri"/>
            </a:endParaRPr>
          </a:p>
          <a:p>
            <a:pPr marL="749300" marR="27305" lvl="1" indent="-279400">
              <a:lnSpc>
                <a:spcPct val="101499"/>
              </a:lnSpc>
              <a:spcBef>
                <a:spcPts val="4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solidFill>
                  <a:srgbClr val="3366FF"/>
                </a:solidFill>
                <a:latin typeface="Calibri"/>
                <a:cs typeface="Calibri"/>
              </a:rPr>
              <a:t>JOIN</a:t>
            </a:r>
            <a:r>
              <a:rPr sz="2400" spc="-5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worker </a:t>
            </a:r>
            <a:r>
              <a:rPr sz="2400" dirty="0">
                <a:latin typeface="Calibri"/>
                <a:cs typeface="Calibri"/>
              </a:rPr>
              <a:t>threads are </a:t>
            </a:r>
            <a:r>
              <a:rPr sz="2400" spc="-5" dirty="0">
                <a:latin typeface="Calibri"/>
                <a:cs typeface="Calibri"/>
              </a:rPr>
              <a:t>synchronized </a:t>
            </a:r>
            <a:r>
              <a:rPr sz="2400" dirty="0">
                <a:latin typeface="Calibri"/>
                <a:cs typeface="Calibri"/>
              </a:rPr>
              <a:t>at the end </a:t>
            </a:r>
            <a:r>
              <a:rPr sz="2400" spc="-5" dirty="0">
                <a:latin typeface="Calibri"/>
                <a:cs typeface="Calibri"/>
              </a:rPr>
              <a:t>of  </a:t>
            </a:r>
            <a:r>
              <a:rPr sz="2400" dirty="0">
                <a:latin typeface="Calibri"/>
                <a:cs typeface="Calibri"/>
              </a:rPr>
              <a:t>the parallel </a:t>
            </a:r>
            <a:r>
              <a:rPr sz="2400" spc="-5" dirty="0">
                <a:latin typeface="Calibri"/>
                <a:cs typeface="Calibri"/>
              </a:rPr>
              <a:t>block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join with </a:t>
            </a:r>
            <a:r>
              <a:rPr sz="2400" dirty="0">
                <a:latin typeface="Calibri"/>
                <a:cs typeface="Calibri"/>
              </a:rPr>
              <a:t>the master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thread.</a:t>
            </a:r>
            <a:endParaRPr sz="2400">
              <a:latin typeface="Calibri"/>
              <a:cs typeface="Calibri"/>
            </a:endParaRPr>
          </a:p>
          <a:p>
            <a:pPr marL="355600" marR="176530" indent="-342900">
              <a:lnSpc>
                <a:spcPts val="3329"/>
              </a:lnSpc>
              <a:spcBef>
                <a:spcPts val="8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Threads are numbered </a:t>
            </a:r>
            <a:r>
              <a:rPr sz="2800" spc="-5" dirty="0">
                <a:latin typeface="Calibri"/>
                <a:cs typeface="Calibri"/>
              </a:rPr>
              <a:t>0:N-1, where </a:t>
            </a:r>
            <a:r>
              <a:rPr sz="2800" dirty="0">
                <a:latin typeface="Calibri"/>
                <a:cs typeface="Calibri"/>
              </a:rPr>
              <a:t>N is 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total  </a:t>
            </a:r>
            <a:r>
              <a:rPr sz="2800" dirty="0">
                <a:latin typeface="Calibri"/>
                <a:cs typeface="Calibri"/>
              </a:rPr>
              <a:t>number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threads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The master thread is </a:t>
            </a:r>
            <a:r>
              <a:rPr sz="2800" spc="-5" dirty="0">
                <a:latin typeface="Calibri"/>
                <a:cs typeface="Calibri"/>
              </a:rPr>
              <a:t>always </a:t>
            </a:r>
            <a:r>
              <a:rPr sz="2800" dirty="0">
                <a:latin typeface="Calibri"/>
                <a:cs typeface="Calibri"/>
              </a:rPr>
              <a:t>numbered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0.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9215">
              <a:lnSpc>
                <a:spcPct val="100000"/>
              </a:lnSpc>
            </a:pPr>
            <a:r>
              <a:rPr spc="-5" dirty="0"/>
              <a:t>Fork </a:t>
            </a:r>
            <a:r>
              <a:rPr dirty="0"/>
              <a:t>and </a:t>
            </a:r>
            <a:r>
              <a:rPr spc="-5" dirty="0"/>
              <a:t>Join</a:t>
            </a:r>
            <a:r>
              <a:rPr spc="-25" dirty="0"/>
              <a:t> </a:t>
            </a:r>
            <a:r>
              <a:rPr spc="-5" dirty="0"/>
              <a:t>Illustrated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518" y="2426195"/>
            <a:ext cx="984250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1400" b="1" spc="-8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8000"/>
                </a:solidFill>
                <a:latin typeface="Courier New"/>
                <a:cs typeface="Courier New"/>
              </a:rPr>
              <a:t>serial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2540" y="2426195"/>
            <a:ext cx="451484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8000"/>
                </a:solidFill>
                <a:latin typeface="Courier New"/>
                <a:cs typeface="Courier New"/>
              </a:rPr>
              <a:t>work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777" y="2963329"/>
            <a:ext cx="9045575" cy="125603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70"/>
              </a:spcBef>
            </a:pPr>
            <a:r>
              <a:rPr sz="1400" b="1" spc="-5" dirty="0">
                <a:solidFill>
                  <a:srgbClr val="3366FF"/>
                </a:solidFill>
                <a:latin typeface="Courier New"/>
                <a:cs typeface="Courier New"/>
              </a:rPr>
              <a:t>#pragma omp</a:t>
            </a:r>
            <a:r>
              <a:rPr sz="1400" b="1" spc="-4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3366FF"/>
                </a:solidFill>
                <a:latin typeface="Courier New"/>
                <a:cs typeface="Courier New"/>
              </a:rPr>
              <a:t>parallel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720"/>
              </a:spcBef>
            </a:pPr>
            <a:r>
              <a:rPr sz="1400" b="1" spc="-5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04165">
              <a:lnSpc>
                <a:spcPct val="100000"/>
              </a:lnSpc>
              <a:spcBef>
                <a:spcPts val="620"/>
              </a:spcBef>
            </a:pPr>
            <a:r>
              <a:rPr sz="1400" b="1" spc="-5" dirty="0">
                <a:solidFill>
                  <a:srgbClr val="008000"/>
                </a:solidFill>
                <a:latin typeface="Courier New"/>
                <a:cs typeface="Courier New"/>
              </a:rPr>
              <a:t>// executed in</a:t>
            </a:r>
            <a:r>
              <a:rPr sz="1400" b="1" spc="-4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8000"/>
                </a:solidFill>
                <a:latin typeface="Courier New"/>
                <a:cs typeface="Courier New"/>
              </a:rPr>
              <a:t>parallel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720"/>
              </a:spcBef>
            </a:pPr>
            <a:r>
              <a:rPr sz="1400" b="1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7518" y="4521695"/>
            <a:ext cx="984250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1400" b="1" spc="-8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8000"/>
                </a:solidFill>
                <a:latin typeface="Courier New"/>
                <a:cs typeface="Courier New"/>
              </a:rPr>
              <a:t>serial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2540" y="4521695"/>
            <a:ext cx="451484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8000"/>
                </a:solidFill>
                <a:latin typeface="Courier New"/>
                <a:cs typeface="Courier New"/>
              </a:rPr>
              <a:t>work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777" y="5006619"/>
            <a:ext cx="9045575" cy="125603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80"/>
              </a:spcBef>
            </a:pPr>
            <a:r>
              <a:rPr sz="1400" b="1" spc="-5" dirty="0">
                <a:solidFill>
                  <a:srgbClr val="3366FF"/>
                </a:solidFill>
                <a:latin typeface="Courier New"/>
                <a:cs typeface="Courier New"/>
              </a:rPr>
              <a:t>#pragma omp parallel</a:t>
            </a:r>
            <a:r>
              <a:rPr sz="1400" b="1" spc="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3366FF"/>
                </a:solidFill>
                <a:latin typeface="Courier New"/>
                <a:cs typeface="Courier New"/>
              </a:rPr>
              <a:t>num_threads(2)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620"/>
              </a:spcBef>
            </a:pPr>
            <a:r>
              <a:rPr sz="1400" b="1" spc="-5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04165">
              <a:lnSpc>
                <a:spcPct val="100000"/>
              </a:lnSpc>
              <a:spcBef>
                <a:spcPts val="720"/>
              </a:spcBef>
            </a:pPr>
            <a:r>
              <a:rPr sz="1400" b="1" spc="-5" dirty="0">
                <a:solidFill>
                  <a:srgbClr val="008000"/>
                </a:solidFill>
                <a:latin typeface="Courier New"/>
                <a:cs typeface="Courier New"/>
              </a:rPr>
              <a:t>// executed in</a:t>
            </a:r>
            <a:r>
              <a:rPr sz="1400" b="1" spc="-4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8000"/>
                </a:solidFill>
                <a:latin typeface="Courier New"/>
                <a:cs typeface="Courier New"/>
              </a:rPr>
              <a:t>parallel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620"/>
              </a:spcBef>
            </a:pPr>
            <a:r>
              <a:rPr sz="1400" b="1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01591" y="1911927"/>
            <a:ext cx="2090648" cy="540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13808" y="1986734"/>
            <a:ext cx="1853742" cy="3990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58258" y="1945982"/>
            <a:ext cx="1975485" cy="423545"/>
          </a:xfrm>
          <a:custGeom>
            <a:avLst/>
            <a:gdLst/>
            <a:ahLst/>
            <a:cxnLst/>
            <a:rect l="l" t="t" r="r" b="b"/>
            <a:pathLst>
              <a:path w="1975485" h="423544">
                <a:moveTo>
                  <a:pt x="1904403" y="0"/>
                </a:moveTo>
                <a:lnTo>
                  <a:pt x="70548" y="0"/>
                </a:lnTo>
                <a:lnTo>
                  <a:pt x="43087" y="5543"/>
                </a:lnTo>
                <a:lnTo>
                  <a:pt x="20662" y="20662"/>
                </a:lnTo>
                <a:lnTo>
                  <a:pt x="5543" y="43087"/>
                </a:lnTo>
                <a:lnTo>
                  <a:pt x="0" y="70548"/>
                </a:lnTo>
                <a:lnTo>
                  <a:pt x="0" y="352780"/>
                </a:lnTo>
                <a:lnTo>
                  <a:pt x="5543" y="380241"/>
                </a:lnTo>
                <a:lnTo>
                  <a:pt x="20662" y="402666"/>
                </a:lnTo>
                <a:lnTo>
                  <a:pt x="43087" y="417785"/>
                </a:lnTo>
                <a:lnTo>
                  <a:pt x="70548" y="423329"/>
                </a:lnTo>
                <a:lnTo>
                  <a:pt x="1904403" y="423329"/>
                </a:lnTo>
                <a:lnTo>
                  <a:pt x="1931871" y="417785"/>
                </a:lnTo>
                <a:lnTo>
                  <a:pt x="1954299" y="402666"/>
                </a:lnTo>
                <a:lnTo>
                  <a:pt x="1969420" y="380241"/>
                </a:lnTo>
                <a:lnTo>
                  <a:pt x="1974964" y="352780"/>
                </a:lnTo>
                <a:lnTo>
                  <a:pt x="1974964" y="70548"/>
                </a:lnTo>
                <a:lnTo>
                  <a:pt x="1969420" y="43087"/>
                </a:lnTo>
                <a:lnTo>
                  <a:pt x="1954299" y="20662"/>
                </a:lnTo>
                <a:lnTo>
                  <a:pt x="1931871" y="5543"/>
                </a:lnTo>
                <a:lnTo>
                  <a:pt x="19044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8258" y="1945982"/>
            <a:ext cx="1975485" cy="423545"/>
          </a:xfrm>
          <a:custGeom>
            <a:avLst/>
            <a:gdLst/>
            <a:ahLst/>
            <a:cxnLst/>
            <a:rect l="l" t="t" r="r" b="b"/>
            <a:pathLst>
              <a:path w="1975485" h="423544">
                <a:moveTo>
                  <a:pt x="0" y="70556"/>
                </a:moveTo>
                <a:lnTo>
                  <a:pt x="5544" y="43093"/>
                </a:lnTo>
                <a:lnTo>
                  <a:pt x="20665" y="20665"/>
                </a:lnTo>
                <a:lnTo>
                  <a:pt x="43092" y="5544"/>
                </a:lnTo>
                <a:lnTo>
                  <a:pt x="70556" y="0"/>
                </a:lnTo>
                <a:lnTo>
                  <a:pt x="1904408" y="0"/>
                </a:lnTo>
                <a:lnTo>
                  <a:pt x="1931873" y="5544"/>
                </a:lnTo>
                <a:lnTo>
                  <a:pt x="1954302" y="20665"/>
                </a:lnTo>
                <a:lnTo>
                  <a:pt x="1969423" y="43093"/>
                </a:lnTo>
                <a:lnTo>
                  <a:pt x="1974968" y="70556"/>
                </a:lnTo>
                <a:lnTo>
                  <a:pt x="1974968" y="352777"/>
                </a:lnTo>
                <a:lnTo>
                  <a:pt x="1969423" y="380241"/>
                </a:lnTo>
                <a:lnTo>
                  <a:pt x="1954302" y="402668"/>
                </a:lnTo>
                <a:lnTo>
                  <a:pt x="1931873" y="417789"/>
                </a:lnTo>
                <a:lnTo>
                  <a:pt x="1904408" y="423334"/>
                </a:lnTo>
                <a:lnTo>
                  <a:pt x="70556" y="423334"/>
                </a:lnTo>
                <a:lnTo>
                  <a:pt x="43092" y="417789"/>
                </a:lnTo>
                <a:lnTo>
                  <a:pt x="20665" y="402668"/>
                </a:lnTo>
                <a:lnTo>
                  <a:pt x="5544" y="380241"/>
                </a:lnTo>
                <a:lnTo>
                  <a:pt x="0" y="352777"/>
                </a:lnTo>
                <a:lnTo>
                  <a:pt x="0" y="70556"/>
                </a:lnTo>
                <a:close/>
              </a:path>
            </a:pathLst>
          </a:custGeom>
          <a:ln w="253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579192" y="2035733"/>
            <a:ext cx="759460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Lucida Sans Typewriter"/>
                <a:cs typeface="Lucida Sans Typewriter"/>
              </a:rPr>
              <a:t>worker</a:t>
            </a:r>
            <a:endParaRPr sz="1600">
              <a:latin typeface="Lucida Sans Typewriter"/>
              <a:cs typeface="Lucida Sans Typewriter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58041" y="2414847"/>
            <a:ext cx="644236" cy="5403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49240" y="2493824"/>
            <a:ext cx="253537" cy="3948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18404" y="2451557"/>
            <a:ext cx="526415" cy="423545"/>
          </a:xfrm>
          <a:custGeom>
            <a:avLst/>
            <a:gdLst/>
            <a:ahLst/>
            <a:cxnLst/>
            <a:rect l="l" t="t" r="r" b="b"/>
            <a:pathLst>
              <a:path w="526414" h="423544">
                <a:moveTo>
                  <a:pt x="455320" y="0"/>
                </a:moveTo>
                <a:lnTo>
                  <a:pt x="70561" y="0"/>
                </a:lnTo>
                <a:lnTo>
                  <a:pt x="43098" y="5545"/>
                </a:lnTo>
                <a:lnTo>
                  <a:pt x="20669" y="20669"/>
                </a:lnTo>
                <a:lnTo>
                  <a:pt x="5545" y="43098"/>
                </a:lnTo>
                <a:lnTo>
                  <a:pt x="0" y="70561"/>
                </a:lnTo>
                <a:lnTo>
                  <a:pt x="0" y="352780"/>
                </a:lnTo>
                <a:lnTo>
                  <a:pt x="5545" y="380243"/>
                </a:lnTo>
                <a:lnTo>
                  <a:pt x="20669" y="402672"/>
                </a:lnTo>
                <a:lnTo>
                  <a:pt x="43098" y="417795"/>
                </a:lnTo>
                <a:lnTo>
                  <a:pt x="70561" y="423341"/>
                </a:lnTo>
                <a:lnTo>
                  <a:pt x="455320" y="423341"/>
                </a:lnTo>
                <a:lnTo>
                  <a:pt x="482781" y="417795"/>
                </a:lnTo>
                <a:lnTo>
                  <a:pt x="505205" y="402672"/>
                </a:lnTo>
                <a:lnTo>
                  <a:pt x="520324" y="380243"/>
                </a:lnTo>
                <a:lnTo>
                  <a:pt x="525868" y="352780"/>
                </a:lnTo>
                <a:lnTo>
                  <a:pt x="525868" y="70561"/>
                </a:lnTo>
                <a:lnTo>
                  <a:pt x="520324" y="43098"/>
                </a:lnTo>
                <a:lnTo>
                  <a:pt x="505205" y="20669"/>
                </a:lnTo>
                <a:lnTo>
                  <a:pt x="482781" y="5545"/>
                </a:lnTo>
                <a:lnTo>
                  <a:pt x="4553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18404" y="2451557"/>
            <a:ext cx="526415" cy="423545"/>
          </a:xfrm>
          <a:custGeom>
            <a:avLst/>
            <a:gdLst/>
            <a:ahLst/>
            <a:cxnLst/>
            <a:rect l="l" t="t" r="r" b="b"/>
            <a:pathLst>
              <a:path w="526414" h="423544">
                <a:moveTo>
                  <a:pt x="0" y="70556"/>
                </a:moveTo>
                <a:lnTo>
                  <a:pt x="5544" y="43092"/>
                </a:lnTo>
                <a:lnTo>
                  <a:pt x="20665" y="20665"/>
                </a:lnTo>
                <a:lnTo>
                  <a:pt x="43093" y="5544"/>
                </a:lnTo>
                <a:lnTo>
                  <a:pt x="70556" y="0"/>
                </a:lnTo>
                <a:lnTo>
                  <a:pt x="455314" y="0"/>
                </a:lnTo>
                <a:lnTo>
                  <a:pt x="482778" y="5544"/>
                </a:lnTo>
                <a:lnTo>
                  <a:pt x="505206" y="20665"/>
                </a:lnTo>
                <a:lnTo>
                  <a:pt x="520327" y="43092"/>
                </a:lnTo>
                <a:lnTo>
                  <a:pt x="525871" y="70556"/>
                </a:lnTo>
                <a:lnTo>
                  <a:pt x="525871" y="352777"/>
                </a:lnTo>
                <a:lnTo>
                  <a:pt x="520327" y="380241"/>
                </a:lnTo>
                <a:lnTo>
                  <a:pt x="505206" y="402669"/>
                </a:lnTo>
                <a:lnTo>
                  <a:pt x="482778" y="417789"/>
                </a:lnTo>
                <a:lnTo>
                  <a:pt x="455314" y="423334"/>
                </a:lnTo>
                <a:lnTo>
                  <a:pt x="70556" y="423334"/>
                </a:lnTo>
                <a:lnTo>
                  <a:pt x="43093" y="417789"/>
                </a:lnTo>
                <a:lnTo>
                  <a:pt x="20665" y="402669"/>
                </a:lnTo>
                <a:lnTo>
                  <a:pt x="5544" y="380241"/>
                </a:lnTo>
                <a:lnTo>
                  <a:pt x="0" y="352777"/>
                </a:lnTo>
                <a:lnTo>
                  <a:pt x="0" y="70556"/>
                </a:lnTo>
                <a:close/>
              </a:path>
            </a:pathLst>
          </a:custGeom>
          <a:ln w="253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01591" y="2423153"/>
            <a:ext cx="656705" cy="5403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88624" y="2502129"/>
            <a:ext cx="270163" cy="3948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58258" y="2460523"/>
            <a:ext cx="542925" cy="423545"/>
          </a:xfrm>
          <a:custGeom>
            <a:avLst/>
            <a:gdLst/>
            <a:ahLst/>
            <a:cxnLst/>
            <a:rect l="l" t="t" r="r" b="b"/>
            <a:pathLst>
              <a:path w="542925" h="423544">
                <a:moveTo>
                  <a:pt x="472059" y="0"/>
                </a:moveTo>
                <a:lnTo>
                  <a:pt x="70548" y="0"/>
                </a:lnTo>
                <a:lnTo>
                  <a:pt x="43087" y="5544"/>
                </a:lnTo>
                <a:lnTo>
                  <a:pt x="20662" y="20664"/>
                </a:lnTo>
                <a:lnTo>
                  <a:pt x="5543" y="43092"/>
                </a:lnTo>
                <a:lnTo>
                  <a:pt x="0" y="70561"/>
                </a:lnTo>
                <a:lnTo>
                  <a:pt x="0" y="352780"/>
                </a:lnTo>
                <a:lnTo>
                  <a:pt x="5543" y="380243"/>
                </a:lnTo>
                <a:lnTo>
                  <a:pt x="20662" y="402672"/>
                </a:lnTo>
                <a:lnTo>
                  <a:pt x="43087" y="417795"/>
                </a:lnTo>
                <a:lnTo>
                  <a:pt x="70548" y="423341"/>
                </a:lnTo>
                <a:lnTo>
                  <a:pt x="472059" y="423341"/>
                </a:lnTo>
                <a:lnTo>
                  <a:pt x="499521" y="417795"/>
                </a:lnTo>
                <a:lnTo>
                  <a:pt x="521950" y="402672"/>
                </a:lnTo>
                <a:lnTo>
                  <a:pt x="537074" y="380243"/>
                </a:lnTo>
                <a:lnTo>
                  <a:pt x="542620" y="352780"/>
                </a:lnTo>
                <a:lnTo>
                  <a:pt x="542620" y="70561"/>
                </a:lnTo>
                <a:lnTo>
                  <a:pt x="537074" y="43092"/>
                </a:lnTo>
                <a:lnTo>
                  <a:pt x="521950" y="20664"/>
                </a:lnTo>
                <a:lnTo>
                  <a:pt x="499521" y="5544"/>
                </a:lnTo>
                <a:lnTo>
                  <a:pt x="4720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58258" y="2460523"/>
            <a:ext cx="542925" cy="423545"/>
          </a:xfrm>
          <a:custGeom>
            <a:avLst/>
            <a:gdLst/>
            <a:ahLst/>
            <a:cxnLst/>
            <a:rect l="l" t="t" r="r" b="b"/>
            <a:pathLst>
              <a:path w="542925" h="423544">
                <a:moveTo>
                  <a:pt x="0" y="70556"/>
                </a:moveTo>
                <a:lnTo>
                  <a:pt x="5544" y="43093"/>
                </a:lnTo>
                <a:lnTo>
                  <a:pt x="20665" y="20665"/>
                </a:lnTo>
                <a:lnTo>
                  <a:pt x="43092" y="5544"/>
                </a:lnTo>
                <a:lnTo>
                  <a:pt x="70556" y="0"/>
                </a:lnTo>
                <a:lnTo>
                  <a:pt x="472060" y="0"/>
                </a:lnTo>
                <a:lnTo>
                  <a:pt x="499524" y="5544"/>
                </a:lnTo>
                <a:lnTo>
                  <a:pt x="521952" y="20665"/>
                </a:lnTo>
                <a:lnTo>
                  <a:pt x="537072" y="43093"/>
                </a:lnTo>
                <a:lnTo>
                  <a:pt x="542617" y="70556"/>
                </a:lnTo>
                <a:lnTo>
                  <a:pt x="542617" y="352777"/>
                </a:lnTo>
                <a:lnTo>
                  <a:pt x="537072" y="380241"/>
                </a:lnTo>
                <a:lnTo>
                  <a:pt x="521952" y="402669"/>
                </a:lnTo>
                <a:lnTo>
                  <a:pt x="499524" y="417789"/>
                </a:lnTo>
                <a:lnTo>
                  <a:pt x="472060" y="423334"/>
                </a:lnTo>
                <a:lnTo>
                  <a:pt x="70556" y="423334"/>
                </a:lnTo>
                <a:lnTo>
                  <a:pt x="43092" y="417789"/>
                </a:lnTo>
                <a:lnTo>
                  <a:pt x="20665" y="402669"/>
                </a:lnTo>
                <a:lnTo>
                  <a:pt x="5544" y="380241"/>
                </a:lnTo>
                <a:lnTo>
                  <a:pt x="0" y="352777"/>
                </a:lnTo>
                <a:lnTo>
                  <a:pt x="0" y="70556"/>
                </a:lnTo>
                <a:close/>
              </a:path>
            </a:pathLst>
          </a:custGeom>
          <a:ln w="253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658418" y="2550274"/>
            <a:ext cx="147955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Lucida Sans Typewriter"/>
                <a:cs typeface="Lucida Sans Typewriter"/>
              </a:rPr>
              <a:t>1</a:t>
            </a:r>
            <a:endParaRPr sz="1600">
              <a:latin typeface="Lucida Sans Typewriter"/>
              <a:cs typeface="Lucida Sans Typewriter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839688" y="2414847"/>
            <a:ext cx="652548" cy="5403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26721" y="2493824"/>
            <a:ext cx="270163" cy="3948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97371" y="2451557"/>
            <a:ext cx="535940" cy="423545"/>
          </a:xfrm>
          <a:custGeom>
            <a:avLst/>
            <a:gdLst/>
            <a:ahLst/>
            <a:cxnLst/>
            <a:rect l="l" t="t" r="r" b="b"/>
            <a:pathLst>
              <a:path w="535939" h="423544">
                <a:moveTo>
                  <a:pt x="465289" y="0"/>
                </a:moveTo>
                <a:lnTo>
                  <a:pt x="70561" y="0"/>
                </a:lnTo>
                <a:lnTo>
                  <a:pt x="43098" y="5545"/>
                </a:lnTo>
                <a:lnTo>
                  <a:pt x="20669" y="20669"/>
                </a:lnTo>
                <a:lnTo>
                  <a:pt x="5545" y="43098"/>
                </a:lnTo>
                <a:lnTo>
                  <a:pt x="0" y="70561"/>
                </a:lnTo>
                <a:lnTo>
                  <a:pt x="0" y="352780"/>
                </a:lnTo>
                <a:lnTo>
                  <a:pt x="5545" y="380243"/>
                </a:lnTo>
                <a:lnTo>
                  <a:pt x="20669" y="402672"/>
                </a:lnTo>
                <a:lnTo>
                  <a:pt x="43098" y="417795"/>
                </a:lnTo>
                <a:lnTo>
                  <a:pt x="70561" y="423341"/>
                </a:lnTo>
                <a:lnTo>
                  <a:pt x="465289" y="423341"/>
                </a:lnTo>
                <a:lnTo>
                  <a:pt x="492758" y="417795"/>
                </a:lnTo>
                <a:lnTo>
                  <a:pt x="515186" y="402672"/>
                </a:lnTo>
                <a:lnTo>
                  <a:pt x="530306" y="380243"/>
                </a:lnTo>
                <a:lnTo>
                  <a:pt x="535851" y="352780"/>
                </a:lnTo>
                <a:lnTo>
                  <a:pt x="535851" y="70561"/>
                </a:lnTo>
                <a:lnTo>
                  <a:pt x="530306" y="43098"/>
                </a:lnTo>
                <a:lnTo>
                  <a:pt x="515186" y="20669"/>
                </a:lnTo>
                <a:lnTo>
                  <a:pt x="492758" y="5545"/>
                </a:lnTo>
                <a:lnTo>
                  <a:pt x="4652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97371" y="2451557"/>
            <a:ext cx="535940" cy="423545"/>
          </a:xfrm>
          <a:custGeom>
            <a:avLst/>
            <a:gdLst/>
            <a:ahLst/>
            <a:cxnLst/>
            <a:rect l="l" t="t" r="r" b="b"/>
            <a:pathLst>
              <a:path w="535939" h="423544">
                <a:moveTo>
                  <a:pt x="0" y="70556"/>
                </a:moveTo>
                <a:lnTo>
                  <a:pt x="5544" y="43092"/>
                </a:lnTo>
                <a:lnTo>
                  <a:pt x="20665" y="20665"/>
                </a:lnTo>
                <a:lnTo>
                  <a:pt x="43093" y="5544"/>
                </a:lnTo>
                <a:lnTo>
                  <a:pt x="70556" y="0"/>
                </a:lnTo>
                <a:lnTo>
                  <a:pt x="465286" y="0"/>
                </a:lnTo>
                <a:lnTo>
                  <a:pt x="492750" y="5544"/>
                </a:lnTo>
                <a:lnTo>
                  <a:pt x="515177" y="20665"/>
                </a:lnTo>
                <a:lnTo>
                  <a:pt x="530299" y="43092"/>
                </a:lnTo>
                <a:lnTo>
                  <a:pt x="535843" y="70556"/>
                </a:lnTo>
                <a:lnTo>
                  <a:pt x="535843" y="352777"/>
                </a:lnTo>
                <a:lnTo>
                  <a:pt x="530299" y="380241"/>
                </a:lnTo>
                <a:lnTo>
                  <a:pt x="515177" y="402669"/>
                </a:lnTo>
                <a:lnTo>
                  <a:pt x="492750" y="417789"/>
                </a:lnTo>
                <a:lnTo>
                  <a:pt x="465286" y="423334"/>
                </a:lnTo>
                <a:lnTo>
                  <a:pt x="70556" y="423334"/>
                </a:lnTo>
                <a:lnTo>
                  <a:pt x="43093" y="417789"/>
                </a:lnTo>
                <a:lnTo>
                  <a:pt x="20665" y="402669"/>
                </a:lnTo>
                <a:lnTo>
                  <a:pt x="5544" y="380241"/>
                </a:lnTo>
                <a:lnTo>
                  <a:pt x="0" y="352777"/>
                </a:lnTo>
                <a:lnTo>
                  <a:pt x="0" y="70556"/>
                </a:lnTo>
                <a:close/>
              </a:path>
            </a:pathLst>
          </a:custGeom>
          <a:ln w="253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410626" y="2035733"/>
            <a:ext cx="907415" cy="762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24765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Lucida Sans Typewriter"/>
                <a:cs typeface="Lucida Sans Typewriter"/>
              </a:rPr>
              <a:t>threads</a:t>
            </a:r>
            <a:endParaRPr sz="1600">
              <a:latin typeface="Lucida Sans Typewriter"/>
              <a:cs typeface="Lucida Sans Typewrite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95960" algn="l"/>
              </a:tabLst>
            </a:pPr>
            <a:r>
              <a:rPr sz="1600" b="1" spc="-5" dirty="0">
                <a:solidFill>
                  <a:srgbClr val="FF0000"/>
                </a:solidFill>
                <a:latin typeface="Lucida Sans Typewriter"/>
                <a:cs typeface="Lucida Sans Typewriter"/>
              </a:rPr>
              <a:t>2	3</a:t>
            </a:r>
            <a:endParaRPr sz="1600">
              <a:latin typeface="Lucida Sans Typewriter"/>
              <a:cs typeface="Lucida Sans Typewriter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9876" y="2934398"/>
            <a:ext cx="9094123" cy="13591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8777" y="2963329"/>
            <a:ext cx="9045575" cy="1256030"/>
          </a:xfrm>
          <a:custGeom>
            <a:avLst/>
            <a:gdLst/>
            <a:ahLst/>
            <a:cxnLst/>
            <a:rect l="l" t="t" r="r" b="b"/>
            <a:pathLst>
              <a:path w="9045575" h="1256029">
                <a:moveTo>
                  <a:pt x="0" y="0"/>
                </a:moveTo>
                <a:lnTo>
                  <a:pt x="9045222" y="0"/>
                </a:lnTo>
                <a:lnTo>
                  <a:pt x="9045222" y="1255890"/>
                </a:lnTo>
                <a:lnTo>
                  <a:pt x="0" y="1255890"/>
                </a:lnTo>
                <a:lnTo>
                  <a:pt x="0" y="0"/>
                </a:lnTo>
                <a:close/>
              </a:path>
            </a:pathLst>
          </a:custGeom>
          <a:solidFill>
            <a:srgbClr val="FCCBA1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8777" y="2963329"/>
            <a:ext cx="9045575" cy="1256030"/>
          </a:xfrm>
          <a:custGeom>
            <a:avLst/>
            <a:gdLst/>
            <a:ahLst/>
            <a:cxnLst/>
            <a:rect l="l" t="t" r="r" b="b"/>
            <a:pathLst>
              <a:path w="9045575" h="1256029">
                <a:moveTo>
                  <a:pt x="0" y="0"/>
                </a:moveTo>
                <a:lnTo>
                  <a:pt x="9045213" y="0"/>
                </a:lnTo>
                <a:lnTo>
                  <a:pt x="9045213" y="1255888"/>
                </a:lnTo>
                <a:lnTo>
                  <a:pt x="0" y="125588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876" y="4979322"/>
            <a:ext cx="9094123" cy="13549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8777" y="5006619"/>
            <a:ext cx="9045575" cy="1256030"/>
          </a:xfrm>
          <a:custGeom>
            <a:avLst/>
            <a:gdLst/>
            <a:ahLst/>
            <a:cxnLst/>
            <a:rect l="l" t="t" r="r" b="b"/>
            <a:pathLst>
              <a:path w="9045575" h="1256029">
                <a:moveTo>
                  <a:pt x="0" y="0"/>
                </a:moveTo>
                <a:lnTo>
                  <a:pt x="9045222" y="0"/>
                </a:lnTo>
                <a:lnTo>
                  <a:pt x="9045222" y="1255891"/>
                </a:lnTo>
                <a:lnTo>
                  <a:pt x="0" y="1255891"/>
                </a:lnTo>
                <a:lnTo>
                  <a:pt x="0" y="0"/>
                </a:lnTo>
                <a:close/>
              </a:path>
            </a:pathLst>
          </a:custGeom>
          <a:solidFill>
            <a:srgbClr val="FCCBA1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8777" y="5006619"/>
            <a:ext cx="9045575" cy="1256030"/>
          </a:xfrm>
          <a:custGeom>
            <a:avLst/>
            <a:gdLst/>
            <a:ahLst/>
            <a:cxnLst/>
            <a:rect l="l" t="t" r="r" b="b"/>
            <a:pathLst>
              <a:path w="9045575" h="1256029">
                <a:moveTo>
                  <a:pt x="0" y="0"/>
                </a:moveTo>
                <a:lnTo>
                  <a:pt x="9045213" y="0"/>
                </a:lnTo>
                <a:lnTo>
                  <a:pt x="9045213" y="1255889"/>
                </a:lnTo>
                <a:lnTo>
                  <a:pt x="0" y="125588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80559" y="2809697"/>
            <a:ext cx="494606" cy="169995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28286" y="2986532"/>
            <a:ext cx="0" cy="1205865"/>
          </a:xfrm>
          <a:custGeom>
            <a:avLst/>
            <a:gdLst/>
            <a:ahLst/>
            <a:cxnLst/>
            <a:rect l="l" t="t" r="r" b="b"/>
            <a:pathLst>
              <a:path h="1205864">
                <a:moveTo>
                  <a:pt x="0" y="0"/>
                </a:moveTo>
                <a:lnTo>
                  <a:pt x="0" y="1205299"/>
                </a:lnTo>
              </a:path>
            </a:pathLst>
          </a:custGeom>
          <a:ln w="507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52086" y="29103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56"/>
                </a:lnTo>
                <a:lnTo>
                  <a:pt x="22317" y="130078"/>
                </a:lnTo>
                <a:lnTo>
                  <a:pt x="46537" y="146410"/>
                </a:lnTo>
                <a:lnTo>
                  <a:pt x="76200" y="152400"/>
                </a:lnTo>
                <a:lnTo>
                  <a:pt x="105862" y="146410"/>
                </a:lnTo>
                <a:lnTo>
                  <a:pt x="130082" y="130078"/>
                </a:lnTo>
                <a:lnTo>
                  <a:pt x="146412" y="105856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14186" y="401423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1943" y="0"/>
                </a:moveTo>
                <a:lnTo>
                  <a:pt x="12397" y="3259"/>
                </a:lnTo>
                <a:lnTo>
                  <a:pt x="4864" y="9961"/>
                </a:lnTo>
                <a:lnTo>
                  <a:pt x="634" y="18731"/>
                </a:lnTo>
                <a:lnTo>
                  <a:pt x="0" y="28448"/>
                </a:lnTo>
                <a:lnTo>
                  <a:pt x="3253" y="37993"/>
                </a:lnTo>
                <a:lnTo>
                  <a:pt x="114099" y="228011"/>
                </a:lnTo>
                <a:lnTo>
                  <a:pt x="172915" y="127185"/>
                </a:lnTo>
                <a:lnTo>
                  <a:pt x="114099" y="127185"/>
                </a:lnTo>
                <a:lnTo>
                  <a:pt x="47145" y="12403"/>
                </a:lnTo>
                <a:lnTo>
                  <a:pt x="40435" y="4868"/>
                </a:lnTo>
                <a:lnTo>
                  <a:pt x="31662" y="635"/>
                </a:lnTo>
                <a:lnTo>
                  <a:pt x="21943" y="0"/>
                </a:lnTo>
                <a:close/>
              </a:path>
              <a:path w="228600" h="228600">
                <a:moveTo>
                  <a:pt x="206255" y="0"/>
                </a:moveTo>
                <a:lnTo>
                  <a:pt x="196536" y="635"/>
                </a:lnTo>
                <a:lnTo>
                  <a:pt x="187763" y="4868"/>
                </a:lnTo>
                <a:lnTo>
                  <a:pt x="181053" y="12403"/>
                </a:lnTo>
                <a:lnTo>
                  <a:pt x="114099" y="127185"/>
                </a:lnTo>
                <a:lnTo>
                  <a:pt x="172915" y="127185"/>
                </a:lnTo>
                <a:lnTo>
                  <a:pt x="224945" y="37993"/>
                </a:lnTo>
                <a:lnTo>
                  <a:pt x="228199" y="28448"/>
                </a:lnTo>
                <a:lnTo>
                  <a:pt x="227564" y="18731"/>
                </a:lnTo>
                <a:lnTo>
                  <a:pt x="223334" y="9961"/>
                </a:lnTo>
                <a:lnTo>
                  <a:pt x="215801" y="3259"/>
                </a:lnTo>
                <a:lnTo>
                  <a:pt x="20625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12079" y="2809697"/>
            <a:ext cx="498763" cy="169995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61253" y="2986532"/>
            <a:ext cx="0" cy="1205865"/>
          </a:xfrm>
          <a:custGeom>
            <a:avLst/>
            <a:gdLst/>
            <a:ahLst/>
            <a:cxnLst/>
            <a:rect l="l" t="t" r="r" b="b"/>
            <a:pathLst>
              <a:path h="1205864">
                <a:moveTo>
                  <a:pt x="0" y="0"/>
                </a:moveTo>
                <a:lnTo>
                  <a:pt x="0" y="1205299"/>
                </a:lnTo>
              </a:path>
            </a:pathLst>
          </a:custGeom>
          <a:ln w="507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85053" y="29103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56"/>
                </a:lnTo>
                <a:lnTo>
                  <a:pt x="22317" y="130078"/>
                </a:lnTo>
                <a:lnTo>
                  <a:pt x="46537" y="146410"/>
                </a:lnTo>
                <a:lnTo>
                  <a:pt x="76200" y="152400"/>
                </a:lnTo>
                <a:lnTo>
                  <a:pt x="105862" y="146410"/>
                </a:lnTo>
                <a:lnTo>
                  <a:pt x="130082" y="130078"/>
                </a:lnTo>
                <a:lnTo>
                  <a:pt x="146412" y="105856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47159" y="401423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1943" y="0"/>
                </a:moveTo>
                <a:lnTo>
                  <a:pt x="12392" y="3259"/>
                </a:lnTo>
                <a:lnTo>
                  <a:pt x="4859" y="9961"/>
                </a:lnTo>
                <a:lnTo>
                  <a:pt x="630" y="18731"/>
                </a:lnTo>
                <a:lnTo>
                  <a:pt x="0" y="28448"/>
                </a:lnTo>
                <a:lnTo>
                  <a:pt x="3261" y="37993"/>
                </a:lnTo>
                <a:lnTo>
                  <a:pt x="114094" y="228011"/>
                </a:lnTo>
                <a:lnTo>
                  <a:pt x="172910" y="127185"/>
                </a:lnTo>
                <a:lnTo>
                  <a:pt x="114094" y="127185"/>
                </a:lnTo>
                <a:lnTo>
                  <a:pt x="47139" y="12403"/>
                </a:lnTo>
                <a:lnTo>
                  <a:pt x="40431" y="4868"/>
                </a:lnTo>
                <a:lnTo>
                  <a:pt x="31661" y="635"/>
                </a:lnTo>
                <a:lnTo>
                  <a:pt x="21943" y="0"/>
                </a:lnTo>
                <a:close/>
              </a:path>
              <a:path w="228600" h="228600">
                <a:moveTo>
                  <a:pt x="206250" y="0"/>
                </a:moveTo>
                <a:lnTo>
                  <a:pt x="196533" y="635"/>
                </a:lnTo>
                <a:lnTo>
                  <a:pt x="187763" y="4868"/>
                </a:lnTo>
                <a:lnTo>
                  <a:pt x="181061" y="12403"/>
                </a:lnTo>
                <a:lnTo>
                  <a:pt x="114094" y="127185"/>
                </a:lnTo>
                <a:lnTo>
                  <a:pt x="172910" y="127185"/>
                </a:lnTo>
                <a:lnTo>
                  <a:pt x="224939" y="37993"/>
                </a:lnTo>
                <a:lnTo>
                  <a:pt x="228193" y="28448"/>
                </a:lnTo>
                <a:lnTo>
                  <a:pt x="227559" y="18731"/>
                </a:lnTo>
                <a:lnTo>
                  <a:pt x="223328" y="9961"/>
                </a:lnTo>
                <a:lnTo>
                  <a:pt x="215795" y="3259"/>
                </a:lnTo>
                <a:lnTo>
                  <a:pt x="20625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97879" y="2784754"/>
            <a:ext cx="494606" cy="169995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145847" y="2963329"/>
            <a:ext cx="0" cy="1205865"/>
          </a:xfrm>
          <a:custGeom>
            <a:avLst/>
            <a:gdLst/>
            <a:ahLst/>
            <a:cxnLst/>
            <a:rect l="l" t="t" r="r" b="b"/>
            <a:pathLst>
              <a:path h="1205864">
                <a:moveTo>
                  <a:pt x="0" y="0"/>
                </a:moveTo>
                <a:lnTo>
                  <a:pt x="0" y="1205299"/>
                </a:lnTo>
              </a:path>
            </a:pathLst>
          </a:custGeom>
          <a:ln w="507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69647" y="288712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9"/>
                </a:lnTo>
                <a:lnTo>
                  <a:pt x="22317" y="22321"/>
                </a:lnTo>
                <a:lnTo>
                  <a:pt x="5987" y="46543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43"/>
                </a:lnTo>
                <a:lnTo>
                  <a:pt x="130082" y="22321"/>
                </a:lnTo>
                <a:lnTo>
                  <a:pt x="105862" y="5989"/>
                </a:lnTo>
                <a:lnTo>
                  <a:pt x="762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31748" y="399103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1943" y="0"/>
                </a:moveTo>
                <a:lnTo>
                  <a:pt x="12397" y="3253"/>
                </a:lnTo>
                <a:lnTo>
                  <a:pt x="4864" y="9963"/>
                </a:lnTo>
                <a:lnTo>
                  <a:pt x="634" y="18736"/>
                </a:lnTo>
                <a:lnTo>
                  <a:pt x="0" y="28455"/>
                </a:lnTo>
                <a:lnTo>
                  <a:pt x="3253" y="38001"/>
                </a:lnTo>
                <a:lnTo>
                  <a:pt x="114099" y="228005"/>
                </a:lnTo>
                <a:lnTo>
                  <a:pt x="172911" y="127193"/>
                </a:lnTo>
                <a:lnTo>
                  <a:pt x="114099" y="127193"/>
                </a:lnTo>
                <a:lnTo>
                  <a:pt x="47145" y="12397"/>
                </a:lnTo>
                <a:lnTo>
                  <a:pt x="40435" y="4864"/>
                </a:lnTo>
                <a:lnTo>
                  <a:pt x="31662" y="634"/>
                </a:lnTo>
                <a:lnTo>
                  <a:pt x="21943" y="0"/>
                </a:lnTo>
                <a:close/>
              </a:path>
              <a:path w="228600" h="228600">
                <a:moveTo>
                  <a:pt x="206255" y="0"/>
                </a:moveTo>
                <a:lnTo>
                  <a:pt x="196536" y="634"/>
                </a:lnTo>
                <a:lnTo>
                  <a:pt x="187763" y="4864"/>
                </a:lnTo>
                <a:lnTo>
                  <a:pt x="181053" y="12397"/>
                </a:lnTo>
                <a:lnTo>
                  <a:pt x="114099" y="127193"/>
                </a:lnTo>
                <a:lnTo>
                  <a:pt x="172911" y="127193"/>
                </a:lnTo>
                <a:lnTo>
                  <a:pt x="224945" y="38001"/>
                </a:lnTo>
                <a:lnTo>
                  <a:pt x="228199" y="28455"/>
                </a:lnTo>
                <a:lnTo>
                  <a:pt x="227564" y="18736"/>
                </a:lnTo>
                <a:lnTo>
                  <a:pt x="223334" y="9963"/>
                </a:lnTo>
                <a:lnTo>
                  <a:pt x="215801" y="3253"/>
                </a:lnTo>
                <a:lnTo>
                  <a:pt x="20625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62648" y="2335872"/>
            <a:ext cx="2481351" cy="15420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714325" y="2363901"/>
            <a:ext cx="2430145" cy="1439545"/>
          </a:xfrm>
          <a:custGeom>
            <a:avLst/>
            <a:gdLst/>
            <a:ahLst/>
            <a:cxnLst/>
            <a:rect l="l" t="t" r="r" b="b"/>
            <a:pathLst>
              <a:path w="2430145" h="1439545">
                <a:moveTo>
                  <a:pt x="0" y="0"/>
                </a:moveTo>
                <a:lnTo>
                  <a:pt x="2429675" y="0"/>
                </a:lnTo>
                <a:lnTo>
                  <a:pt x="2429675" y="1439341"/>
                </a:lnTo>
                <a:lnTo>
                  <a:pt x="0" y="1439341"/>
                </a:lnTo>
                <a:lnTo>
                  <a:pt x="0" y="0"/>
                </a:lnTo>
                <a:close/>
              </a:path>
            </a:pathLst>
          </a:custGeom>
          <a:solidFill>
            <a:srgbClr val="FEE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714325" y="2363901"/>
            <a:ext cx="2430145" cy="1439545"/>
          </a:xfrm>
          <a:custGeom>
            <a:avLst/>
            <a:gdLst/>
            <a:ahLst/>
            <a:cxnLst/>
            <a:rect l="l" t="t" r="r" b="b"/>
            <a:pathLst>
              <a:path w="2430145" h="1439545">
                <a:moveTo>
                  <a:pt x="0" y="0"/>
                </a:moveTo>
                <a:lnTo>
                  <a:pt x="2429668" y="0"/>
                </a:lnTo>
                <a:lnTo>
                  <a:pt x="2429668" y="1439328"/>
                </a:lnTo>
                <a:lnTo>
                  <a:pt x="0" y="143932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7063038" y="2595892"/>
            <a:ext cx="1738630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r>
              <a:rPr sz="1600" b="1" spc="-5" dirty="0">
                <a:latin typeface="Lucida Sans Typewriter"/>
                <a:cs typeface="Lucida Sans Typewriter"/>
              </a:rPr>
              <a:t>FORK</a:t>
            </a:r>
            <a:endParaRPr sz="1600">
              <a:latin typeface="Lucida Sans Typewriter"/>
              <a:cs typeface="Lucida Sans Typewriter"/>
            </a:endParaRPr>
          </a:p>
          <a:p>
            <a:pPr algn="ctr">
              <a:lnSpc>
                <a:spcPts val="1910"/>
              </a:lnSpc>
            </a:pPr>
            <a:r>
              <a:rPr sz="1600" spc="-5" dirty="0">
                <a:latin typeface="Lucida Console"/>
                <a:cs typeface="Lucida Console"/>
              </a:rPr>
              <a:t>worker</a:t>
            </a:r>
            <a:r>
              <a:rPr sz="1600" spc="-5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threads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818365" y="3088652"/>
            <a:ext cx="2228215" cy="488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1920">
              <a:lnSpc>
                <a:spcPts val="1900"/>
              </a:lnSpc>
            </a:pPr>
            <a:r>
              <a:rPr sz="1600" spc="-5" dirty="0">
                <a:latin typeface="Lucida Console"/>
                <a:cs typeface="Lucida Console"/>
              </a:rPr>
              <a:t>created at start  of parallel</a:t>
            </a:r>
            <a:r>
              <a:rPr sz="1600" spc="-3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region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130632" y="2859583"/>
            <a:ext cx="631767" cy="30341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302034" y="2991992"/>
            <a:ext cx="412750" cy="92075"/>
          </a:xfrm>
          <a:custGeom>
            <a:avLst/>
            <a:gdLst/>
            <a:ahLst/>
            <a:cxnLst/>
            <a:rect l="l" t="t" r="r" b="b"/>
            <a:pathLst>
              <a:path w="412750" h="92075">
                <a:moveTo>
                  <a:pt x="412290" y="91580"/>
                </a:moveTo>
                <a:lnTo>
                  <a:pt x="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277432" y="2950895"/>
            <a:ext cx="123189" cy="115570"/>
          </a:xfrm>
          <a:custGeom>
            <a:avLst/>
            <a:gdLst/>
            <a:ahLst/>
            <a:cxnLst/>
            <a:rect l="l" t="t" r="r" b="b"/>
            <a:pathLst>
              <a:path w="123189" h="115569">
                <a:moveTo>
                  <a:pt x="111442" y="0"/>
                </a:moveTo>
                <a:lnTo>
                  <a:pt x="0" y="35636"/>
                </a:lnTo>
                <a:lnTo>
                  <a:pt x="85877" y="115100"/>
                </a:lnTo>
                <a:lnTo>
                  <a:pt x="93903" y="114782"/>
                </a:lnTo>
                <a:lnTo>
                  <a:pt x="103428" y="104495"/>
                </a:lnTo>
                <a:lnTo>
                  <a:pt x="103124" y="96456"/>
                </a:lnTo>
                <a:lnTo>
                  <a:pt x="49199" y="46558"/>
                </a:lnTo>
                <a:lnTo>
                  <a:pt x="119176" y="24193"/>
                </a:lnTo>
                <a:lnTo>
                  <a:pt x="122859" y="17043"/>
                </a:lnTo>
                <a:lnTo>
                  <a:pt x="118592" y="3683"/>
                </a:lnTo>
                <a:lnTo>
                  <a:pt x="1114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84271" y="1379912"/>
            <a:ext cx="2069871" cy="54032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146361" y="1454731"/>
            <a:ext cx="1729041" cy="39901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043097" y="1414119"/>
            <a:ext cx="1951355" cy="423545"/>
          </a:xfrm>
          <a:custGeom>
            <a:avLst/>
            <a:gdLst/>
            <a:ahLst/>
            <a:cxnLst/>
            <a:rect l="l" t="t" r="r" b="b"/>
            <a:pathLst>
              <a:path w="1951354" h="423544">
                <a:moveTo>
                  <a:pt x="1880450" y="0"/>
                </a:moveTo>
                <a:lnTo>
                  <a:pt x="70561" y="0"/>
                </a:lnTo>
                <a:lnTo>
                  <a:pt x="43092" y="5543"/>
                </a:lnTo>
                <a:lnTo>
                  <a:pt x="20664" y="20662"/>
                </a:lnTo>
                <a:lnTo>
                  <a:pt x="5544" y="43087"/>
                </a:lnTo>
                <a:lnTo>
                  <a:pt x="0" y="70548"/>
                </a:lnTo>
                <a:lnTo>
                  <a:pt x="0" y="352767"/>
                </a:lnTo>
                <a:lnTo>
                  <a:pt x="5544" y="380236"/>
                </a:lnTo>
                <a:lnTo>
                  <a:pt x="20664" y="402664"/>
                </a:lnTo>
                <a:lnTo>
                  <a:pt x="43092" y="417784"/>
                </a:lnTo>
                <a:lnTo>
                  <a:pt x="70561" y="423329"/>
                </a:lnTo>
                <a:lnTo>
                  <a:pt x="1880450" y="423329"/>
                </a:lnTo>
                <a:lnTo>
                  <a:pt x="1907911" y="417784"/>
                </a:lnTo>
                <a:lnTo>
                  <a:pt x="1930336" y="402664"/>
                </a:lnTo>
                <a:lnTo>
                  <a:pt x="1945455" y="380236"/>
                </a:lnTo>
                <a:lnTo>
                  <a:pt x="1950999" y="352767"/>
                </a:lnTo>
                <a:lnTo>
                  <a:pt x="1950999" y="70548"/>
                </a:lnTo>
                <a:lnTo>
                  <a:pt x="1945455" y="43087"/>
                </a:lnTo>
                <a:lnTo>
                  <a:pt x="1930336" y="20662"/>
                </a:lnTo>
                <a:lnTo>
                  <a:pt x="1907911" y="5543"/>
                </a:lnTo>
                <a:lnTo>
                  <a:pt x="1880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043097" y="1414119"/>
            <a:ext cx="1951355" cy="423545"/>
          </a:xfrm>
          <a:custGeom>
            <a:avLst/>
            <a:gdLst/>
            <a:ahLst/>
            <a:cxnLst/>
            <a:rect l="l" t="t" r="r" b="b"/>
            <a:pathLst>
              <a:path w="1951354" h="423544">
                <a:moveTo>
                  <a:pt x="0" y="70556"/>
                </a:moveTo>
                <a:lnTo>
                  <a:pt x="5544" y="43093"/>
                </a:lnTo>
                <a:lnTo>
                  <a:pt x="20665" y="20665"/>
                </a:lnTo>
                <a:lnTo>
                  <a:pt x="43092" y="5544"/>
                </a:lnTo>
                <a:lnTo>
                  <a:pt x="70556" y="0"/>
                </a:lnTo>
                <a:lnTo>
                  <a:pt x="1880448" y="0"/>
                </a:lnTo>
                <a:lnTo>
                  <a:pt x="1907908" y="5544"/>
                </a:lnTo>
                <a:lnTo>
                  <a:pt x="1930333" y="20665"/>
                </a:lnTo>
                <a:lnTo>
                  <a:pt x="1945454" y="43093"/>
                </a:lnTo>
                <a:lnTo>
                  <a:pt x="1950998" y="70556"/>
                </a:lnTo>
                <a:lnTo>
                  <a:pt x="1950998" y="352777"/>
                </a:lnTo>
                <a:lnTo>
                  <a:pt x="1945454" y="380241"/>
                </a:lnTo>
                <a:lnTo>
                  <a:pt x="1930333" y="402668"/>
                </a:lnTo>
                <a:lnTo>
                  <a:pt x="1907908" y="417790"/>
                </a:lnTo>
                <a:lnTo>
                  <a:pt x="1880448" y="423334"/>
                </a:lnTo>
                <a:lnTo>
                  <a:pt x="70556" y="423334"/>
                </a:lnTo>
                <a:lnTo>
                  <a:pt x="43092" y="417790"/>
                </a:lnTo>
                <a:lnTo>
                  <a:pt x="20665" y="402668"/>
                </a:lnTo>
                <a:lnTo>
                  <a:pt x="5544" y="380241"/>
                </a:lnTo>
                <a:lnTo>
                  <a:pt x="0" y="352777"/>
                </a:lnTo>
                <a:lnTo>
                  <a:pt x="0" y="70556"/>
                </a:lnTo>
                <a:close/>
              </a:path>
            </a:pathLst>
          </a:custGeom>
          <a:ln w="253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3213293" y="1503857"/>
            <a:ext cx="1616075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3366FF"/>
                </a:solidFill>
                <a:latin typeface="Lucida Sans Typewriter"/>
                <a:cs typeface="Lucida Sans Typewriter"/>
              </a:rPr>
              <a:t>master</a:t>
            </a:r>
            <a:r>
              <a:rPr sz="1600" b="1" spc="-55" dirty="0">
                <a:solidFill>
                  <a:srgbClr val="3366FF"/>
                </a:solidFill>
                <a:latin typeface="Lucida Sans Typewriter"/>
                <a:cs typeface="Lucida Sans Typewriter"/>
              </a:rPr>
              <a:t> </a:t>
            </a:r>
            <a:r>
              <a:rPr sz="1600" b="1" spc="-5" dirty="0">
                <a:solidFill>
                  <a:srgbClr val="3366FF"/>
                </a:solidFill>
                <a:latin typeface="Lucida Sans Typewriter"/>
                <a:cs typeface="Lucida Sans Typewriter"/>
              </a:rPr>
              <a:t>thread</a:t>
            </a:r>
            <a:endParaRPr sz="1600">
              <a:latin typeface="Lucida Sans Typewriter"/>
              <a:cs typeface="Lucida Sans Typewriter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807231" y="1849583"/>
            <a:ext cx="511232" cy="54032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931920" y="1928547"/>
            <a:ext cx="257694" cy="39485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67518" y="1886140"/>
            <a:ext cx="393065" cy="423545"/>
          </a:xfrm>
          <a:custGeom>
            <a:avLst/>
            <a:gdLst/>
            <a:ahLst/>
            <a:cxnLst/>
            <a:rect l="l" t="t" r="r" b="b"/>
            <a:pathLst>
              <a:path w="393064" h="423544">
                <a:moveTo>
                  <a:pt x="327456" y="0"/>
                </a:moveTo>
                <a:lnTo>
                  <a:pt x="65493" y="0"/>
                </a:lnTo>
                <a:lnTo>
                  <a:pt x="40001" y="5147"/>
                </a:lnTo>
                <a:lnTo>
                  <a:pt x="19183" y="19183"/>
                </a:lnTo>
                <a:lnTo>
                  <a:pt x="5147" y="40001"/>
                </a:lnTo>
                <a:lnTo>
                  <a:pt x="0" y="65493"/>
                </a:lnTo>
                <a:lnTo>
                  <a:pt x="0" y="357847"/>
                </a:lnTo>
                <a:lnTo>
                  <a:pt x="5147" y="383340"/>
                </a:lnTo>
                <a:lnTo>
                  <a:pt x="19183" y="404158"/>
                </a:lnTo>
                <a:lnTo>
                  <a:pt x="40001" y="418194"/>
                </a:lnTo>
                <a:lnTo>
                  <a:pt x="65493" y="423341"/>
                </a:lnTo>
                <a:lnTo>
                  <a:pt x="327456" y="423341"/>
                </a:lnTo>
                <a:lnTo>
                  <a:pt x="352954" y="418194"/>
                </a:lnTo>
                <a:lnTo>
                  <a:pt x="373772" y="404158"/>
                </a:lnTo>
                <a:lnTo>
                  <a:pt x="387805" y="383340"/>
                </a:lnTo>
                <a:lnTo>
                  <a:pt x="392950" y="357847"/>
                </a:lnTo>
                <a:lnTo>
                  <a:pt x="392950" y="65493"/>
                </a:lnTo>
                <a:lnTo>
                  <a:pt x="387805" y="40001"/>
                </a:lnTo>
                <a:lnTo>
                  <a:pt x="373772" y="19183"/>
                </a:lnTo>
                <a:lnTo>
                  <a:pt x="352954" y="5147"/>
                </a:lnTo>
                <a:lnTo>
                  <a:pt x="3274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867518" y="1886140"/>
            <a:ext cx="393065" cy="423545"/>
          </a:xfrm>
          <a:custGeom>
            <a:avLst/>
            <a:gdLst/>
            <a:ahLst/>
            <a:cxnLst/>
            <a:rect l="l" t="t" r="r" b="b"/>
            <a:pathLst>
              <a:path w="393064" h="423544">
                <a:moveTo>
                  <a:pt x="0" y="65494"/>
                </a:moveTo>
                <a:lnTo>
                  <a:pt x="5146" y="40000"/>
                </a:lnTo>
                <a:lnTo>
                  <a:pt x="19182" y="19182"/>
                </a:lnTo>
                <a:lnTo>
                  <a:pt x="40000" y="5146"/>
                </a:lnTo>
                <a:lnTo>
                  <a:pt x="65494" y="0"/>
                </a:lnTo>
                <a:lnTo>
                  <a:pt x="327459" y="0"/>
                </a:lnTo>
                <a:lnTo>
                  <a:pt x="352952" y="5146"/>
                </a:lnTo>
                <a:lnTo>
                  <a:pt x="373770" y="19182"/>
                </a:lnTo>
                <a:lnTo>
                  <a:pt x="387806" y="40000"/>
                </a:lnTo>
                <a:lnTo>
                  <a:pt x="392953" y="65494"/>
                </a:lnTo>
                <a:lnTo>
                  <a:pt x="392953" y="357840"/>
                </a:lnTo>
                <a:lnTo>
                  <a:pt x="387806" y="383333"/>
                </a:lnTo>
                <a:lnTo>
                  <a:pt x="373770" y="404151"/>
                </a:lnTo>
                <a:lnTo>
                  <a:pt x="352952" y="418187"/>
                </a:lnTo>
                <a:lnTo>
                  <a:pt x="327459" y="423334"/>
                </a:lnTo>
                <a:lnTo>
                  <a:pt x="65494" y="423334"/>
                </a:lnTo>
                <a:lnTo>
                  <a:pt x="40000" y="418187"/>
                </a:lnTo>
                <a:lnTo>
                  <a:pt x="19182" y="404151"/>
                </a:lnTo>
                <a:lnTo>
                  <a:pt x="5146" y="383333"/>
                </a:lnTo>
                <a:lnTo>
                  <a:pt x="0" y="357840"/>
                </a:lnTo>
                <a:lnTo>
                  <a:pt x="0" y="65494"/>
                </a:lnTo>
                <a:close/>
              </a:path>
            </a:pathLst>
          </a:custGeom>
          <a:ln w="253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3993179" y="1975891"/>
            <a:ext cx="147955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0</a:t>
            </a:r>
            <a:endParaRPr sz="1600">
              <a:latin typeface="Lucida Sans Typewriter"/>
              <a:cs typeface="Lucida Sans Typewriter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815537" y="2236126"/>
            <a:ext cx="494606" cy="462187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64000" y="2414917"/>
            <a:ext cx="0" cy="4267200"/>
          </a:xfrm>
          <a:custGeom>
            <a:avLst/>
            <a:gdLst/>
            <a:ahLst/>
            <a:cxnLst/>
            <a:rect l="l" t="t" r="r" b="b"/>
            <a:pathLst>
              <a:path h="4267200">
                <a:moveTo>
                  <a:pt x="0" y="0"/>
                </a:moveTo>
                <a:lnTo>
                  <a:pt x="0" y="4266796"/>
                </a:lnTo>
              </a:path>
            </a:pathLst>
          </a:custGeom>
          <a:ln w="507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987800" y="2338717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949900" y="650411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1943" y="0"/>
                </a:moveTo>
                <a:lnTo>
                  <a:pt x="12397" y="3257"/>
                </a:lnTo>
                <a:lnTo>
                  <a:pt x="4864" y="9963"/>
                </a:lnTo>
                <a:lnTo>
                  <a:pt x="634" y="18732"/>
                </a:lnTo>
                <a:lnTo>
                  <a:pt x="0" y="28449"/>
                </a:lnTo>
                <a:lnTo>
                  <a:pt x="3253" y="37994"/>
                </a:lnTo>
                <a:lnTo>
                  <a:pt x="114099" y="228006"/>
                </a:lnTo>
                <a:lnTo>
                  <a:pt x="172907" y="127186"/>
                </a:lnTo>
                <a:lnTo>
                  <a:pt x="114099" y="127186"/>
                </a:lnTo>
                <a:lnTo>
                  <a:pt x="47132" y="12399"/>
                </a:lnTo>
                <a:lnTo>
                  <a:pt x="40430" y="4864"/>
                </a:lnTo>
                <a:lnTo>
                  <a:pt x="31660" y="633"/>
                </a:lnTo>
                <a:lnTo>
                  <a:pt x="21943" y="0"/>
                </a:lnTo>
                <a:close/>
              </a:path>
              <a:path w="228600" h="228600">
                <a:moveTo>
                  <a:pt x="206249" y="0"/>
                </a:moveTo>
                <a:lnTo>
                  <a:pt x="196532" y="633"/>
                </a:lnTo>
                <a:lnTo>
                  <a:pt x="187761" y="4864"/>
                </a:lnTo>
                <a:lnTo>
                  <a:pt x="181053" y="12399"/>
                </a:lnTo>
                <a:lnTo>
                  <a:pt x="114099" y="127186"/>
                </a:lnTo>
                <a:lnTo>
                  <a:pt x="172907" y="127186"/>
                </a:lnTo>
                <a:lnTo>
                  <a:pt x="224932" y="37994"/>
                </a:lnTo>
                <a:lnTo>
                  <a:pt x="228193" y="28449"/>
                </a:lnTo>
                <a:lnTo>
                  <a:pt x="227562" y="18732"/>
                </a:lnTo>
                <a:lnTo>
                  <a:pt x="223334" y="9963"/>
                </a:lnTo>
                <a:lnTo>
                  <a:pt x="215801" y="3257"/>
                </a:lnTo>
                <a:lnTo>
                  <a:pt x="206249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662648" y="3952697"/>
            <a:ext cx="2481351" cy="15420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714325" y="3980548"/>
            <a:ext cx="2430145" cy="1439545"/>
          </a:xfrm>
          <a:custGeom>
            <a:avLst/>
            <a:gdLst/>
            <a:ahLst/>
            <a:cxnLst/>
            <a:rect l="l" t="t" r="r" b="b"/>
            <a:pathLst>
              <a:path w="2430145" h="1439545">
                <a:moveTo>
                  <a:pt x="0" y="0"/>
                </a:moveTo>
                <a:lnTo>
                  <a:pt x="2429675" y="0"/>
                </a:lnTo>
                <a:lnTo>
                  <a:pt x="2429675" y="1439329"/>
                </a:lnTo>
                <a:lnTo>
                  <a:pt x="0" y="1439329"/>
                </a:lnTo>
                <a:lnTo>
                  <a:pt x="0" y="0"/>
                </a:lnTo>
                <a:close/>
              </a:path>
            </a:pathLst>
          </a:custGeom>
          <a:solidFill>
            <a:srgbClr val="FEE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714325" y="3980548"/>
            <a:ext cx="2430145" cy="1439545"/>
          </a:xfrm>
          <a:custGeom>
            <a:avLst/>
            <a:gdLst/>
            <a:ahLst/>
            <a:cxnLst/>
            <a:rect l="l" t="t" r="r" b="b"/>
            <a:pathLst>
              <a:path w="2430145" h="1439545">
                <a:moveTo>
                  <a:pt x="0" y="0"/>
                </a:moveTo>
                <a:lnTo>
                  <a:pt x="2429668" y="0"/>
                </a:lnTo>
                <a:lnTo>
                  <a:pt x="2429668" y="1439328"/>
                </a:lnTo>
                <a:lnTo>
                  <a:pt x="0" y="143932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818365" y="4212526"/>
            <a:ext cx="2227580" cy="981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r>
              <a:rPr sz="1600" b="1" spc="-5" dirty="0">
                <a:latin typeface="Lucida Sans Typewriter"/>
                <a:cs typeface="Lucida Sans Typewriter"/>
              </a:rPr>
              <a:t>JOIN</a:t>
            </a:r>
            <a:endParaRPr sz="1600">
              <a:latin typeface="Lucida Sans Typewriter"/>
              <a:cs typeface="Lucida Sans Typewriter"/>
            </a:endParaRPr>
          </a:p>
          <a:p>
            <a:pPr marL="12700" marR="5080" indent="-635" algn="ctr">
              <a:lnSpc>
                <a:spcPts val="1900"/>
              </a:lnSpc>
              <a:spcBef>
                <a:spcPts val="70"/>
              </a:spcBef>
            </a:pPr>
            <a:r>
              <a:rPr sz="1600" spc="-5" dirty="0">
                <a:latin typeface="Lucida Console"/>
                <a:cs typeface="Lucida Console"/>
              </a:rPr>
              <a:t>worker threads  synchronize and  join master</a:t>
            </a:r>
            <a:r>
              <a:rPr sz="1600" spc="-4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thread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997638" y="4114794"/>
            <a:ext cx="768926" cy="6608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165480" y="4258223"/>
            <a:ext cx="549275" cy="442595"/>
          </a:xfrm>
          <a:custGeom>
            <a:avLst/>
            <a:gdLst/>
            <a:ahLst/>
            <a:cxnLst/>
            <a:rect l="l" t="t" r="r" b="b"/>
            <a:pathLst>
              <a:path w="549275" h="442595">
                <a:moveTo>
                  <a:pt x="548844" y="441982"/>
                </a:moveTo>
                <a:lnTo>
                  <a:pt x="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145847" y="4242422"/>
            <a:ext cx="120650" cy="113030"/>
          </a:xfrm>
          <a:custGeom>
            <a:avLst/>
            <a:gdLst/>
            <a:ahLst/>
            <a:cxnLst/>
            <a:rect l="l" t="t" r="r" b="b"/>
            <a:pathLst>
              <a:path w="120650" h="113029">
                <a:moveTo>
                  <a:pt x="0" y="0"/>
                </a:moveTo>
                <a:lnTo>
                  <a:pt x="41732" y="109296"/>
                </a:lnTo>
                <a:lnTo>
                  <a:pt x="49072" y="112585"/>
                </a:lnTo>
                <a:lnTo>
                  <a:pt x="62179" y="107581"/>
                </a:lnTo>
                <a:lnTo>
                  <a:pt x="65468" y="100241"/>
                </a:lnTo>
                <a:lnTo>
                  <a:pt x="39255" y="31610"/>
                </a:lnTo>
                <a:lnTo>
                  <a:pt x="119300" y="31610"/>
                </a:lnTo>
                <a:lnTo>
                  <a:pt x="120459" y="23939"/>
                </a:lnTo>
                <a:lnTo>
                  <a:pt x="115684" y="17462"/>
                </a:lnTo>
                <a:lnTo>
                  <a:pt x="0" y="0"/>
                </a:lnTo>
                <a:close/>
              </a:path>
              <a:path w="120650" h="113029">
                <a:moveTo>
                  <a:pt x="119300" y="31610"/>
                </a:moveTo>
                <a:lnTo>
                  <a:pt x="39255" y="31610"/>
                </a:lnTo>
                <a:lnTo>
                  <a:pt x="111899" y="42583"/>
                </a:lnTo>
                <a:lnTo>
                  <a:pt x="118363" y="37807"/>
                </a:lnTo>
                <a:lnTo>
                  <a:pt x="119300" y="31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480559" y="4850474"/>
            <a:ext cx="494606" cy="170411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728286" y="5029822"/>
            <a:ext cx="0" cy="1205865"/>
          </a:xfrm>
          <a:custGeom>
            <a:avLst/>
            <a:gdLst/>
            <a:ahLst/>
            <a:cxnLst/>
            <a:rect l="l" t="t" r="r" b="b"/>
            <a:pathLst>
              <a:path h="1205864">
                <a:moveTo>
                  <a:pt x="0" y="0"/>
                </a:moveTo>
                <a:lnTo>
                  <a:pt x="0" y="1205299"/>
                </a:lnTo>
              </a:path>
            </a:pathLst>
          </a:custGeom>
          <a:ln w="507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652086" y="495362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56"/>
                </a:lnTo>
                <a:lnTo>
                  <a:pt x="22317" y="130078"/>
                </a:lnTo>
                <a:lnTo>
                  <a:pt x="46537" y="146410"/>
                </a:lnTo>
                <a:lnTo>
                  <a:pt x="76200" y="152400"/>
                </a:lnTo>
                <a:lnTo>
                  <a:pt x="105862" y="146410"/>
                </a:lnTo>
                <a:lnTo>
                  <a:pt x="130082" y="130078"/>
                </a:lnTo>
                <a:lnTo>
                  <a:pt x="146412" y="105856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614186" y="6057522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1943" y="0"/>
                </a:moveTo>
                <a:lnTo>
                  <a:pt x="12397" y="3257"/>
                </a:lnTo>
                <a:lnTo>
                  <a:pt x="4864" y="9963"/>
                </a:lnTo>
                <a:lnTo>
                  <a:pt x="634" y="18733"/>
                </a:lnTo>
                <a:lnTo>
                  <a:pt x="0" y="28450"/>
                </a:lnTo>
                <a:lnTo>
                  <a:pt x="3253" y="37996"/>
                </a:lnTo>
                <a:lnTo>
                  <a:pt x="114099" y="228007"/>
                </a:lnTo>
                <a:lnTo>
                  <a:pt x="172913" y="127188"/>
                </a:lnTo>
                <a:lnTo>
                  <a:pt x="114099" y="127188"/>
                </a:lnTo>
                <a:lnTo>
                  <a:pt x="47144" y="12399"/>
                </a:lnTo>
                <a:lnTo>
                  <a:pt x="40435" y="4864"/>
                </a:lnTo>
                <a:lnTo>
                  <a:pt x="31662" y="633"/>
                </a:lnTo>
                <a:lnTo>
                  <a:pt x="21943" y="0"/>
                </a:lnTo>
                <a:close/>
              </a:path>
              <a:path w="228600" h="228600">
                <a:moveTo>
                  <a:pt x="206255" y="0"/>
                </a:moveTo>
                <a:lnTo>
                  <a:pt x="196536" y="633"/>
                </a:lnTo>
                <a:lnTo>
                  <a:pt x="187763" y="4864"/>
                </a:lnTo>
                <a:lnTo>
                  <a:pt x="181053" y="12399"/>
                </a:lnTo>
                <a:lnTo>
                  <a:pt x="114099" y="127188"/>
                </a:lnTo>
                <a:lnTo>
                  <a:pt x="172913" y="127188"/>
                </a:lnTo>
                <a:lnTo>
                  <a:pt x="224944" y="37996"/>
                </a:lnTo>
                <a:lnTo>
                  <a:pt x="228198" y="28449"/>
                </a:lnTo>
                <a:lnTo>
                  <a:pt x="227564" y="18732"/>
                </a:lnTo>
                <a:lnTo>
                  <a:pt x="223333" y="9963"/>
                </a:lnTo>
                <a:lnTo>
                  <a:pt x="215800" y="3257"/>
                </a:lnTo>
                <a:lnTo>
                  <a:pt x="20625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384967" y="4451470"/>
            <a:ext cx="660862" cy="54032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576152" y="4530434"/>
            <a:ext cx="266006" cy="39485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444923" y="4488535"/>
            <a:ext cx="542925" cy="423545"/>
          </a:xfrm>
          <a:custGeom>
            <a:avLst/>
            <a:gdLst/>
            <a:ahLst/>
            <a:cxnLst/>
            <a:rect l="l" t="t" r="r" b="b"/>
            <a:pathLst>
              <a:path w="542925" h="423545">
                <a:moveTo>
                  <a:pt x="472071" y="0"/>
                </a:moveTo>
                <a:lnTo>
                  <a:pt x="70561" y="0"/>
                </a:lnTo>
                <a:lnTo>
                  <a:pt x="43098" y="5545"/>
                </a:lnTo>
                <a:lnTo>
                  <a:pt x="20669" y="20669"/>
                </a:lnTo>
                <a:lnTo>
                  <a:pt x="5545" y="43098"/>
                </a:lnTo>
                <a:lnTo>
                  <a:pt x="0" y="70561"/>
                </a:lnTo>
                <a:lnTo>
                  <a:pt x="0" y="352780"/>
                </a:lnTo>
                <a:lnTo>
                  <a:pt x="5545" y="380248"/>
                </a:lnTo>
                <a:lnTo>
                  <a:pt x="20669" y="402677"/>
                </a:lnTo>
                <a:lnTo>
                  <a:pt x="43098" y="417797"/>
                </a:lnTo>
                <a:lnTo>
                  <a:pt x="70561" y="423341"/>
                </a:lnTo>
                <a:lnTo>
                  <a:pt x="472071" y="423341"/>
                </a:lnTo>
                <a:lnTo>
                  <a:pt x="499532" y="417797"/>
                </a:lnTo>
                <a:lnTo>
                  <a:pt x="521957" y="402677"/>
                </a:lnTo>
                <a:lnTo>
                  <a:pt x="537076" y="380248"/>
                </a:lnTo>
                <a:lnTo>
                  <a:pt x="542620" y="352780"/>
                </a:lnTo>
                <a:lnTo>
                  <a:pt x="542620" y="70561"/>
                </a:lnTo>
                <a:lnTo>
                  <a:pt x="537076" y="43098"/>
                </a:lnTo>
                <a:lnTo>
                  <a:pt x="521957" y="20669"/>
                </a:lnTo>
                <a:lnTo>
                  <a:pt x="499532" y="5545"/>
                </a:lnTo>
                <a:lnTo>
                  <a:pt x="4720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444923" y="4488535"/>
            <a:ext cx="542925" cy="423545"/>
          </a:xfrm>
          <a:custGeom>
            <a:avLst/>
            <a:gdLst/>
            <a:ahLst/>
            <a:cxnLst/>
            <a:rect l="l" t="t" r="r" b="b"/>
            <a:pathLst>
              <a:path w="542925" h="423545">
                <a:moveTo>
                  <a:pt x="0" y="70556"/>
                </a:moveTo>
                <a:lnTo>
                  <a:pt x="5544" y="43092"/>
                </a:lnTo>
                <a:lnTo>
                  <a:pt x="20665" y="20665"/>
                </a:lnTo>
                <a:lnTo>
                  <a:pt x="43093" y="5544"/>
                </a:lnTo>
                <a:lnTo>
                  <a:pt x="70556" y="0"/>
                </a:lnTo>
                <a:lnTo>
                  <a:pt x="472060" y="0"/>
                </a:lnTo>
                <a:lnTo>
                  <a:pt x="499524" y="5544"/>
                </a:lnTo>
                <a:lnTo>
                  <a:pt x="521952" y="20665"/>
                </a:lnTo>
                <a:lnTo>
                  <a:pt x="537073" y="43092"/>
                </a:lnTo>
                <a:lnTo>
                  <a:pt x="542617" y="70556"/>
                </a:lnTo>
                <a:lnTo>
                  <a:pt x="542617" y="352777"/>
                </a:lnTo>
                <a:lnTo>
                  <a:pt x="537073" y="380241"/>
                </a:lnTo>
                <a:lnTo>
                  <a:pt x="521952" y="402669"/>
                </a:lnTo>
                <a:lnTo>
                  <a:pt x="499524" y="417790"/>
                </a:lnTo>
                <a:lnTo>
                  <a:pt x="472060" y="423334"/>
                </a:lnTo>
                <a:lnTo>
                  <a:pt x="70556" y="423334"/>
                </a:lnTo>
                <a:lnTo>
                  <a:pt x="43093" y="417790"/>
                </a:lnTo>
                <a:lnTo>
                  <a:pt x="20665" y="402669"/>
                </a:lnTo>
                <a:lnTo>
                  <a:pt x="5544" y="380241"/>
                </a:lnTo>
                <a:lnTo>
                  <a:pt x="0" y="352777"/>
                </a:lnTo>
                <a:lnTo>
                  <a:pt x="0" y="70556"/>
                </a:lnTo>
                <a:close/>
              </a:path>
            </a:pathLst>
          </a:custGeom>
          <a:ln w="253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4645083" y="4578286"/>
            <a:ext cx="147955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Lucida Sans Typewriter"/>
                <a:cs typeface="Lucida Sans Typewriter"/>
              </a:rPr>
              <a:t>1</a:t>
            </a:r>
            <a:endParaRPr sz="1600">
              <a:latin typeface="Lucida Sans Typewriter"/>
              <a:cs typeface="Lucida Sans Typewrit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1820">
              <a:lnSpc>
                <a:spcPct val="100000"/>
              </a:lnSpc>
            </a:pPr>
            <a:r>
              <a:rPr dirty="0"/>
              <a:t>Compiling</a:t>
            </a:r>
            <a:r>
              <a:rPr spc="-100" dirty="0"/>
              <a:t> </a:t>
            </a:r>
            <a:r>
              <a:rPr dirty="0"/>
              <a:t>OpenMP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7987030" cy="2585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85470" indent="-342900">
              <a:lnSpc>
                <a:spcPts val="33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Most compilers </a:t>
            </a:r>
            <a:r>
              <a:rPr sz="2800" dirty="0">
                <a:latin typeface="Calibri"/>
                <a:cs typeface="Calibri"/>
              </a:rPr>
              <a:t>require a ﬂag to enable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OpenMP  </a:t>
            </a:r>
            <a:r>
              <a:rPr sz="2800" spc="-5" dirty="0">
                <a:latin typeface="Calibri"/>
                <a:cs typeface="Calibri"/>
              </a:rPr>
              <a:t>compilation</a:t>
            </a:r>
            <a:endParaRPr sz="2800">
              <a:latin typeface="Calibri"/>
              <a:cs typeface="Calibri"/>
            </a:endParaRPr>
          </a:p>
          <a:p>
            <a:pPr marL="749300" marR="71120" indent="-279400">
              <a:lnSpc>
                <a:spcPts val="2820"/>
              </a:lnSpc>
              <a:spcBef>
                <a:spcPts val="66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Calibri"/>
                <a:cs typeface="Calibri"/>
              </a:rPr>
              <a:t>without </a:t>
            </a:r>
            <a:r>
              <a:rPr sz="2400" dirty="0">
                <a:latin typeface="Calibri"/>
                <a:cs typeface="Calibri"/>
              </a:rPr>
              <a:t>a ﬂag the </a:t>
            </a:r>
            <a:r>
              <a:rPr sz="2400" spc="-5" dirty="0">
                <a:solidFill>
                  <a:srgbClr val="3366FF"/>
                </a:solidFill>
                <a:latin typeface="Calibri"/>
                <a:cs typeface="Calibri"/>
              </a:rPr>
              <a:t>#pragma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5" dirty="0">
                <a:solidFill>
                  <a:srgbClr val="3366FF"/>
                </a:solidFill>
                <a:latin typeface="Calibri"/>
                <a:cs typeface="Calibri"/>
              </a:rPr>
              <a:t>!$omp </a:t>
            </a:r>
            <a:r>
              <a:rPr sz="2400" spc="-5" dirty="0">
                <a:latin typeface="Calibri"/>
                <a:cs typeface="Calibri"/>
              </a:rPr>
              <a:t>directives </a:t>
            </a:r>
            <a:r>
              <a:rPr sz="2400" dirty="0">
                <a:latin typeface="Calibri"/>
                <a:cs typeface="Calibri"/>
              </a:rPr>
              <a:t>are  </a:t>
            </a:r>
            <a:r>
              <a:rPr sz="2400" spc="-5" dirty="0">
                <a:latin typeface="Calibri"/>
                <a:cs typeface="Calibri"/>
              </a:rPr>
              <a:t>ignored </a:t>
            </a:r>
            <a:r>
              <a:rPr sz="2400" dirty="0">
                <a:latin typeface="Calibri"/>
                <a:cs typeface="Calibri"/>
              </a:rPr>
              <a:t>by the </a:t>
            </a:r>
            <a:r>
              <a:rPr sz="2400" spc="-5" dirty="0">
                <a:latin typeface="Calibri"/>
                <a:cs typeface="Calibri"/>
              </a:rPr>
              <a:t>compiler </a:t>
            </a:r>
            <a:r>
              <a:rPr sz="2400" dirty="0">
                <a:latin typeface="Calibri"/>
                <a:cs typeface="Calibri"/>
              </a:rPr>
              <a:t>and a serial </a:t>
            </a:r>
            <a:r>
              <a:rPr sz="2400" spc="-5" dirty="0">
                <a:latin typeface="Calibri"/>
                <a:cs typeface="Calibri"/>
              </a:rPr>
              <a:t>application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created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ts val="3329"/>
              </a:lnSpc>
              <a:spcBef>
                <a:spcPts val="7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compilers </a:t>
            </a:r>
            <a:r>
              <a:rPr sz="280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don't </a:t>
            </a:r>
            <a:r>
              <a:rPr sz="2800" dirty="0">
                <a:latin typeface="Calibri"/>
                <a:cs typeface="Calibri"/>
              </a:rPr>
              <a:t>understand OpenMP will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simply  </a:t>
            </a:r>
            <a:r>
              <a:rPr sz="2800" spc="-5" dirty="0">
                <a:latin typeface="Calibri"/>
                <a:cs typeface="Calibri"/>
              </a:rPr>
              <a:t>ignore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directives </a:t>
            </a:r>
            <a:r>
              <a:rPr sz="2800" dirty="0">
                <a:latin typeface="Calibri"/>
                <a:cs typeface="Calibri"/>
              </a:rPr>
              <a:t>(no </a:t>
            </a:r>
            <a:r>
              <a:rPr sz="2800" spc="-5" dirty="0">
                <a:latin typeface="Calibri"/>
                <a:cs typeface="Calibri"/>
              </a:rPr>
              <a:t>portability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problems).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1904" y="4489996"/>
            <a:ext cx="8542020" cy="1606550"/>
          </a:xfrm>
          <a:custGeom>
            <a:avLst/>
            <a:gdLst/>
            <a:ahLst/>
            <a:cxnLst/>
            <a:rect l="l" t="t" r="r" b="b"/>
            <a:pathLst>
              <a:path w="8542020" h="1606550">
                <a:moveTo>
                  <a:pt x="0" y="0"/>
                </a:moveTo>
                <a:lnTo>
                  <a:pt x="8541653" y="0"/>
                </a:lnTo>
                <a:lnTo>
                  <a:pt x="8541653" y="1606008"/>
                </a:lnTo>
                <a:lnTo>
                  <a:pt x="0" y="160600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0644" y="4581435"/>
            <a:ext cx="528320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366FF"/>
                </a:solidFill>
                <a:latin typeface="Consolas"/>
                <a:cs typeface="Consolas"/>
              </a:rPr>
              <a:t>Cray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5044" y="4581435"/>
            <a:ext cx="7315200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: on by default for –O1 and greater, disable with </a:t>
            </a:r>
            <a:r>
              <a:rPr sz="1800" b="1" dirty="0">
                <a:solidFill>
                  <a:srgbClr val="FF0000"/>
                </a:solidFill>
                <a:latin typeface="Consolas"/>
                <a:cs typeface="Consolas"/>
              </a:rPr>
              <a:t>–h</a:t>
            </a:r>
            <a:r>
              <a:rPr sz="1800" b="1" spc="-15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onsolas"/>
                <a:cs typeface="Consolas"/>
              </a:rPr>
              <a:t>noomp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11119" y="4949124"/>
          <a:ext cx="5734882" cy="1130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151"/>
                <a:gridCol w="502803"/>
                <a:gridCol w="377030"/>
                <a:gridCol w="1131292"/>
                <a:gridCol w="879745"/>
                <a:gridCol w="628389"/>
                <a:gridCol w="1090472"/>
              </a:tblGrid>
              <a:tr h="374650">
                <a:tc>
                  <a:txBody>
                    <a:bodyPr/>
                    <a:lstStyle/>
                    <a:p>
                      <a:pPr marR="32384" algn="ctr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913765" algn="l"/>
                        </a:tabLst>
                      </a:pPr>
                      <a:r>
                        <a:rPr sz="1800" dirty="0">
                          <a:solidFill>
                            <a:srgbClr val="3366FF"/>
                          </a:solidFill>
                          <a:latin typeface="Consolas"/>
                          <a:cs typeface="Consolas"/>
                        </a:rPr>
                        <a:t>Intel	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: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off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by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default,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enable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with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–openmp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387348">
                <a:tc>
                  <a:txBody>
                    <a:bodyPr/>
                    <a:lstStyle/>
                    <a:p>
                      <a:pPr marR="32384" algn="ctr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913765" algn="l"/>
                        </a:tabLst>
                      </a:pPr>
                      <a:r>
                        <a:rPr sz="1800" dirty="0">
                          <a:solidFill>
                            <a:srgbClr val="3366FF"/>
                          </a:solidFill>
                          <a:latin typeface="Consolas"/>
                          <a:cs typeface="Consolas"/>
                        </a:rPr>
                        <a:t>GNU	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: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off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by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default,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enable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with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–fopenmp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368298">
                <a:tc>
                  <a:txBody>
                    <a:bodyPr/>
                    <a:lstStyle/>
                    <a:p>
                      <a:pPr marR="32384" algn="ctr">
                        <a:lnSpc>
                          <a:spcPct val="100000"/>
                        </a:lnSpc>
                        <a:spcBef>
                          <a:spcPts val="135"/>
                        </a:spcBef>
                        <a:tabLst>
                          <a:tab pos="913765" algn="l"/>
                        </a:tabLst>
                      </a:pPr>
                      <a:r>
                        <a:rPr sz="1800" dirty="0">
                          <a:solidFill>
                            <a:srgbClr val="3366FF"/>
                          </a:solidFill>
                          <a:latin typeface="Consolas"/>
                          <a:cs typeface="Consolas"/>
                        </a:rPr>
                        <a:t>PGI	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: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off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by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default,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enable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with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-mp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4365">
              <a:lnSpc>
                <a:spcPct val="100000"/>
              </a:lnSpc>
            </a:pPr>
            <a:r>
              <a:rPr dirty="0"/>
              <a:t>Running OpenMP</a:t>
            </a:r>
            <a:r>
              <a:rPr spc="-95" dirty="0"/>
              <a:t> </a:t>
            </a:r>
            <a:r>
              <a:rPr spc="-5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7833995" cy="2967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060450" indent="-342900">
              <a:lnSpc>
                <a:spcPts val="33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The default number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threads is set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  </a:t>
            </a:r>
            <a:r>
              <a:rPr sz="2800" spc="-5" dirty="0">
                <a:latin typeface="Calibri"/>
                <a:cs typeface="Calibri"/>
              </a:rPr>
              <a:t>environment </a:t>
            </a:r>
            <a:r>
              <a:rPr sz="2800" dirty="0">
                <a:latin typeface="Calibri"/>
                <a:cs typeface="Calibri"/>
              </a:rPr>
              <a:t>variable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366FF"/>
                </a:solidFill>
                <a:latin typeface="Courier New"/>
                <a:cs typeface="Courier New"/>
              </a:rPr>
              <a:t>OMP_NUM_THREADS</a:t>
            </a:r>
            <a:endParaRPr sz="28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There has to be at least </a:t>
            </a:r>
            <a:r>
              <a:rPr sz="2800" spc="-5" dirty="0">
                <a:latin typeface="Calibri"/>
                <a:cs typeface="Calibri"/>
              </a:rPr>
              <a:t>one core </a:t>
            </a:r>
            <a:r>
              <a:rPr sz="2800" dirty="0">
                <a:latin typeface="Calibri"/>
                <a:cs typeface="Calibri"/>
              </a:rPr>
              <a:t>per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thread</a:t>
            </a:r>
            <a:endParaRPr sz="2800">
              <a:latin typeface="Calibri"/>
              <a:cs typeface="Calibri"/>
            </a:endParaRPr>
          </a:p>
          <a:p>
            <a:pPr marL="749300" marR="5080" lvl="1" indent="-279400">
              <a:lnSpc>
                <a:spcPct val="101499"/>
              </a:lnSpc>
              <a:spcBef>
                <a:spcPts val="50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multiple </a:t>
            </a:r>
            <a:r>
              <a:rPr sz="2400" dirty="0">
                <a:latin typeface="Calibri"/>
                <a:cs typeface="Calibri"/>
              </a:rPr>
              <a:t>threads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a single </a:t>
            </a:r>
            <a:r>
              <a:rPr sz="2400" spc="-5" dirty="0">
                <a:latin typeface="Calibri"/>
                <a:cs typeface="Calibri"/>
              </a:rPr>
              <a:t>core </a:t>
            </a:r>
            <a:r>
              <a:rPr sz="2400" dirty="0">
                <a:latin typeface="Calibri"/>
                <a:cs typeface="Calibri"/>
              </a:rPr>
              <a:t>have to share </a:t>
            </a:r>
            <a:r>
              <a:rPr sz="2400" spc="-5" dirty="0">
                <a:latin typeface="Calibri"/>
                <a:cs typeface="Calibri"/>
              </a:rPr>
              <a:t>resources  on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core</a:t>
            </a:r>
            <a:endParaRPr sz="2400">
              <a:latin typeface="Calibri"/>
              <a:cs typeface="Calibri"/>
            </a:endParaRPr>
          </a:p>
          <a:p>
            <a:pPr marL="749300" marR="271145" lvl="1" indent="-279400">
              <a:lnSpc>
                <a:spcPct val="101499"/>
              </a:lnSpc>
              <a:spcBef>
                <a:spcPts val="45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Typically </a:t>
            </a:r>
            <a:r>
              <a:rPr sz="2400" spc="-5" dirty="0">
                <a:latin typeface="Calibri"/>
                <a:cs typeface="Calibri"/>
              </a:rPr>
              <a:t>we </a:t>
            </a:r>
            <a:r>
              <a:rPr sz="2400" dirty="0">
                <a:latin typeface="Calibri"/>
                <a:cs typeface="Calibri"/>
              </a:rPr>
              <a:t>assign as many </a:t>
            </a:r>
            <a:r>
              <a:rPr sz="2400" spc="-5" dirty="0">
                <a:latin typeface="Calibri"/>
                <a:cs typeface="Calibri"/>
              </a:rPr>
              <a:t>cores </a:t>
            </a:r>
            <a:r>
              <a:rPr sz="2400" dirty="0">
                <a:latin typeface="Calibri"/>
                <a:cs typeface="Calibri"/>
              </a:rPr>
              <a:t>as there are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threads,  and let the </a:t>
            </a:r>
            <a:r>
              <a:rPr sz="2400" spc="-5" dirty="0">
                <a:latin typeface="Calibri"/>
                <a:cs typeface="Calibri"/>
              </a:rPr>
              <a:t>runtime </a:t>
            </a:r>
            <a:r>
              <a:rPr sz="2400" dirty="0">
                <a:latin typeface="Calibri"/>
                <a:cs typeface="Calibri"/>
              </a:rPr>
              <a:t>schedule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8667" y="4816563"/>
            <a:ext cx="8542020" cy="1606550"/>
          </a:xfrm>
          <a:custGeom>
            <a:avLst/>
            <a:gdLst/>
            <a:ahLst/>
            <a:cxnLst/>
            <a:rect l="l" t="t" r="r" b="b"/>
            <a:pathLst>
              <a:path w="8542020" h="1606550">
                <a:moveTo>
                  <a:pt x="0" y="0"/>
                </a:moveTo>
                <a:lnTo>
                  <a:pt x="8541655" y="0"/>
                </a:lnTo>
                <a:lnTo>
                  <a:pt x="8541655" y="1606007"/>
                </a:lnTo>
                <a:lnTo>
                  <a:pt x="0" y="1606007"/>
                </a:lnTo>
                <a:lnTo>
                  <a:pt x="0" y="0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8667" y="4816563"/>
            <a:ext cx="8542020" cy="1606550"/>
          </a:xfrm>
          <a:custGeom>
            <a:avLst/>
            <a:gdLst/>
            <a:ahLst/>
            <a:cxnLst/>
            <a:rect l="l" t="t" r="r" b="b"/>
            <a:pathLst>
              <a:path w="8542020" h="1606550">
                <a:moveTo>
                  <a:pt x="0" y="0"/>
                </a:moveTo>
                <a:lnTo>
                  <a:pt x="8541653" y="0"/>
                </a:lnTo>
                <a:lnTo>
                  <a:pt x="8541653" y="1606008"/>
                </a:lnTo>
                <a:lnTo>
                  <a:pt x="0" y="160600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675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4212" y="4804003"/>
            <a:ext cx="1105535" cy="43307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815"/>
              </a:spcBef>
            </a:pPr>
            <a:r>
              <a:rPr sz="1800" dirty="0">
                <a:latin typeface="Consolas"/>
                <a:cs typeface="Consolas"/>
              </a:rPr>
              <a:t>–fopenmp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7407" y="4908003"/>
            <a:ext cx="4173220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97380" algn="l"/>
              </a:tabLst>
            </a:pPr>
            <a:r>
              <a:rPr sz="1800" dirty="0">
                <a:latin typeface="Consolas"/>
                <a:cs typeface="Consolas"/>
              </a:rPr>
              <a:t>&gt; ftn	app.ftn –o</a:t>
            </a:r>
            <a:r>
              <a:rPr sz="1800" spc="-10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app.exe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800" dirty="0">
                <a:latin typeface="Consolas"/>
                <a:cs typeface="Consolas"/>
              </a:rPr>
              <a:t>&gt;</a:t>
            </a:r>
            <a:r>
              <a:rPr sz="1800" spc="-10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export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6090" y="5236679"/>
            <a:ext cx="2213610" cy="3873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345"/>
              </a:spcBef>
            </a:pPr>
            <a:r>
              <a:rPr sz="1800" dirty="0">
                <a:latin typeface="Consolas"/>
                <a:cs typeface="Consolas"/>
              </a:rPr>
              <a:t>OMP_NUM_THREADS=8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7407" y="5674068"/>
            <a:ext cx="1282700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&gt; srun</a:t>
            </a:r>
            <a:r>
              <a:rPr sz="1800" spc="-10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–n1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25993" y="5632475"/>
            <a:ext cx="523875" cy="38735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Consolas"/>
                <a:cs typeface="Consolas"/>
              </a:rPr>
              <a:t>–c8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28362" y="5674068"/>
            <a:ext cx="3796029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--hint=nomultithread</a:t>
            </a:r>
            <a:r>
              <a:rPr sz="1800" spc="-10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./app.exe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71262" y="4788134"/>
            <a:ext cx="4060761" cy="465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65127" y="4825540"/>
            <a:ext cx="2481351" cy="3990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22761" y="4816563"/>
            <a:ext cx="3957954" cy="361950"/>
          </a:xfrm>
          <a:custGeom>
            <a:avLst/>
            <a:gdLst/>
            <a:ahLst/>
            <a:cxnLst/>
            <a:rect l="l" t="t" r="r" b="b"/>
            <a:pathLst>
              <a:path w="3957954" h="361950">
                <a:moveTo>
                  <a:pt x="0" y="0"/>
                </a:moveTo>
                <a:lnTo>
                  <a:pt x="3957561" y="0"/>
                </a:lnTo>
                <a:lnTo>
                  <a:pt x="3957561" y="361911"/>
                </a:lnTo>
                <a:lnTo>
                  <a:pt x="0" y="361911"/>
                </a:lnTo>
                <a:lnTo>
                  <a:pt x="0" y="0"/>
                </a:lnTo>
                <a:close/>
              </a:path>
            </a:pathLst>
          </a:custGeom>
          <a:solidFill>
            <a:srgbClr val="FEE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2761" y="4816563"/>
            <a:ext cx="3957954" cy="361950"/>
          </a:xfrm>
          <a:custGeom>
            <a:avLst/>
            <a:gdLst/>
            <a:ahLst/>
            <a:cxnLst/>
            <a:rect l="l" t="t" r="r" b="b"/>
            <a:pathLst>
              <a:path w="3957954" h="361950">
                <a:moveTo>
                  <a:pt x="0" y="0"/>
                </a:moveTo>
                <a:lnTo>
                  <a:pt x="3957557" y="0"/>
                </a:lnTo>
                <a:lnTo>
                  <a:pt x="3957557" y="361915"/>
                </a:lnTo>
                <a:lnTo>
                  <a:pt x="0" y="36191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729221" y="4875606"/>
            <a:ext cx="2350135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Lucida Console"/>
                <a:cs typeface="Lucida Console"/>
              </a:rPr>
              <a:t>compile openmp</a:t>
            </a:r>
            <a:r>
              <a:rPr sz="1600" spc="-3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code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71262" y="5149734"/>
            <a:ext cx="4060761" cy="4655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35040" y="5191291"/>
            <a:ext cx="1729041" cy="3948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22761" y="5178475"/>
            <a:ext cx="3957954" cy="361950"/>
          </a:xfrm>
          <a:custGeom>
            <a:avLst/>
            <a:gdLst/>
            <a:ahLst/>
            <a:cxnLst/>
            <a:rect l="l" t="t" r="r" b="b"/>
            <a:pathLst>
              <a:path w="3957954" h="361950">
                <a:moveTo>
                  <a:pt x="0" y="0"/>
                </a:moveTo>
                <a:lnTo>
                  <a:pt x="3957561" y="0"/>
                </a:lnTo>
                <a:lnTo>
                  <a:pt x="3957561" y="361924"/>
                </a:lnTo>
                <a:lnTo>
                  <a:pt x="0" y="361924"/>
                </a:lnTo>
                <a:lnTo>
                  <a:pt x="0" y="0"/>
                </a:lnTo>
                <a:close/>
              </a:path>
            </a:pathLst>
          </a:custGeom>
          <a:solidFill>
            <a:srgbClr val="FEE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22761" y="5178475"/>
            <a:ext cx="3957954" cy="361950"/>
          </a:xfrm>
          <a:custGeom>
            <a:avLst/>
            <a:gdLst/>
            <a:ahLst/>
            <a:cxnLst/>
            <a:rect l="l" t="t" r="r" b="b"/>
            <a:pathLst>
              <a:path w="3957954" h="361950">
                <a:moveTo>
                  <a:pt x="0" y="0"/>
                </a:moveTo>
                <a:lnTo>
                  <a:pt x="3957557" y="0"/>
                </a:lnTo>
                <a:lnTo>
                  <a:pt x="3957557" y="361915"/>
                </a:lnTo>
                <a:lnTo>
                  <a:pt x="0" y="36191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096230" y="5237518"/>
            <a:ext cx="1616075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Lucida Console"/>
                <a:cs typeface="Lucida Console"/>
              </a:rPr>
              <a:t>set 8</a:t>
            </a:r>
            <a:r>
              <a:rPr sz="1600" spc="-6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threads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71262" y="5993475"/>
            <a:ext cx="4060761" cy="4613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61711" y="6030883"/>
            <a:ext cx="3075711" cy="3948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22761" y="6019523"/>
            <a:ext cx="3957954" cy="361950"/>
          </a:xfrm>
          <a:custGeom>
            <a:avLst/>
            <a:gdLst/>
            <a:ahLst/>
            <a:cxnLst/>
            <a:rect l="l" t="t" r="r" b="b"/>
            <a:pathLst>
              <a:path w="3957954" h="361950">
                <a:moveTo>
                  <a:pt x="0" y="0"/>
                </a:moveTo>
                <a:lnTo>
                  <a:pt x="3957561" y="0"/>
                </a:lnTo>
                <a:lnTo>
                  <a:pt x="3957561" y="361915"/>
                </a:lnTo>
                <a:lnTo>
                  <a:pt x="0" y="361915"/>
                </a:lnTo>
                <a:lnTo>
                  <a:pt x="0" y="0"/>
                </a:lnTo>
                <a:close/>
              </a:path>
            </a:pathLst>
          </a:custGeom>
          <a:solidFill>
            <a:srgbClr val="FEE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22761" y="6019523"/>
            <a:ext cx="3957954" cy="361950"/>
          </a:xfrm>
          <a:custGeom>
            <a:avLst/>
            <a:gdLst/>
            <a:ahLst/>
            <a:cxnLst/>
            <a:rect l="l" t="t" r="r" b="b"/>
            <a:pathLst>
              <a:path w="3957954" h="361950">
                <a:moveTo>
                  <a:pt x="0" y="0"/>
                </a:moveTo>
                <a:lnTo>
                  <a:pt x="3957557" y="0"/>
                </a:lnTo>
                <a:lnTo>
                  <a:pt x="3957557" y="361915"/>
                </a:lnTo>
                <a:lnTo>
                  <a:pt x="0" y="36191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423378" y="6078561"/>
            <a:ext cx="2962275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Lucida Console"/>
                <a:cs typeface="Lucida Console"/>
              </a:rPr>
              <a:t>run on 8 cores (on</a:t>
            </a:r>
            <a:r>
              <a:rPr sz="1600" spc="-2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Cray)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459782" y="4871261"/>
            <a:ext cx="507076" cy="2909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33489" y="4997526"/>
            <a:ext cx="289560" cy="0"/>
          </a:xfrm>
          <a:custGeom>
            <a:avLst/>
            <a:gdLst/>
            <a:ahLst/>
            <a:cxnLst/>
            <a:rect l="l" t="t" r="r" b="b"/>
            <a:pathLst>
              <a:path w="289560">
                <a:moveTo>
                  <a:pt x="289271" y="0"/>
                </a:moveTo>
                <a:lnTo>
                  <a:pt x="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08283" y="4938572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01066" y="0"/>
                </a:moveTo>
                <a:lnTo>
                  <a:pt x="0" y="58953"/>
                </a:lnTo>
                <a:lnTo>
                  <a:pt x="101066" y="117906"/>
                </a:lnTo>
                <a:lnTo>
                  <a:pt x="108838" y="115862"/>
                </a:lnTo>
                <a:lnTo>
                  <a:pt x="115912" y="103733"/>
                </a:lnTo>
                <a:lnTo>
                  <a:pt x="113868" y="95961"/>
                </a:lnTo>
                <a:lnTo>
                  <a:pt x="50406" y="58953"/>
                </a:lnTo>
                <a:lnTo>
                  <a:pt x="113868" y="21932"/>
                </a:lnTo>
                <a:lnTo>
                  <a:pt x="115912" y="14160"/>
                </a:lnTo>
                <a:lnTo>
                  <a:pt x="108838" y="2044"/>
                </a:lnTo>
                <a:lnTo>
                  <a:pt x="1010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59782" y="5241170"/>
            <a:ext cx="507076" cy="29510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33489" y="5367629"/>
            <a:ext cx="289560" cy="0"/>
          </a:xfrm>
          <a:custGeom>
            <a:avLst/>
            <a:gdLst/>
            <a:ahLst/>
            <a:cxnLst/>
            <a:rect l="l" t="t" r="r" b="b"/>
            <a:pathLst>
              <a:path w="289560">
                <a:moveTo>
                  <a:pt x="289271" y="0"/>
                </a:moveTo>
                <a:lnTo>
                  <a:pt x="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08283" y="5308676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01066" y="0"/>
                </a:moveTo>
                <a:lnTo>
                  <a:pt x="0" y="58966"/>
                </a:lnTo>
                <a:lnTo>
                  <a:pt x="101066" y="117919"/>
                </a:lnTo>
                <a:lnTo>
                  <a:pt x="108838" y="115874"/>
                </a:lnTo>
                <a:lnTo>
                  <a:pt x="115912" y="103746"/>
                </a:lnTo>
                <a:lnTo>
                  <a:pt x="113868" y="95973"/>
                </a:lnTo>
                <a:lnTo>
                  <a:pt x="50406" y="58966"/>
                </a:lnTo>
                <a:lnTo>
                  <a:pt x="113868" y="21945"/>
                </a:lnTo>
                <a:lnTo>
                  <a:pt x="115912" y="14173"/>
                </a:lnTo>
                <a:lnTo>
                  <a:pt x="108838" y="2057"/>
                </a:lnTo>
                <a:lnTo>
                  <a:pt x="1010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81847" y="5893723"/>
            <a:ext cx="2676702" cy="3865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52245" y="6021358"/>
            <a:ext cx="2461260" cy="179705"/>
          </a:xfrm>
          <a:custGeom>
            <a:avLst/>
            <a:gdLst/>
            <a:ahLst/>
            <a:cxnLst/>
            <a:rect l="l" t="t" r="r" b="b"/>
            <a:pathLst>
              <a:path w="2461260" h="179704">
                <a:moveTo>
                  <a:pt x="2460838" y="179592"/>
                </a:moveTo>
                <a:lnTo>
                  <a:pt x="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27109" y="5968081"/>
            <a:ext cx="119380" cy="118110"/>
          </a:xfrm>
          <a:custGeom>
            <a:avLst/>
            <a:gdLst/>
            <a:ahLst/>
            <a:cxnLst/>
            <a:rect l="l" t="t" r="r" b="b"/>
            <a:pathLst>
              <a:path w="119380" h="118110">
                <a:moveTo>
                  <a:pt x="105092" y="0"/>
                </a:moveTo>
                <a:lnTo>
                  <a:pt x="0" y="51441"/>
                </a:lnTo>
                <a:lnTo>
                  <a:pt x="96507" y="117595"/>
                </a:lnTo>
                <a:lnTo>
                  <a:pt x="104406" y="116119"/>
                </a:lnTo>
                <a:lnTo>
                  <a:pt x="112344" y="104550"/>
                </a:lnTo>
                <a:lnTo>
                  <a:pt x="110871" y="96644"/>
                </a:lnTo>
                <a:lnTo>
                  <a:pt x="50279" y="55110"/>
                </a:lnTo>
                <a:lnTo>
                  <a:pt x="116255" y="22813"/>
                </a:lnTo>
                <a:lnTo>
                  <a:pt x="118859" y="15205"/>
                </a:lnTo>
                <a:lnTo>
                  <a:pt x="112699" y="2606"/>
                </a:lnTo>
                <a:lnTo>
                  <a:pt x="1050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75015" y="5606934"/>
            <a:ext cx="623454" cy="48629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25993" y="5632475"/>
            <a:ext cx="523875" cy="387350"/>
          </a:xfrm>
          <a:custGeom>
            <a:avLst/>
            <a:gdLst/>
            <a:ahLst/>
            <a:cxnLst/>
            <a:rect l="l" t="t" r="r" b="b"/>
            <a:pathLst>
              <a:path w="523875" h="387350">
                <a:moveTo>
                  <a:pt x="0" y="0"/>
                </a:moveTo>
                <a:lnTo>
                  <a:pt x="523722" y="0"/>
                </a:lnTo>
                <a:lnTo>
                  <a:pt x="523722" y="387047"/>
                </a:lnTo>
                <a:lnTo>
                  <a:pt x="0" y="387047"/>
                </a:lnTo>
                <a:lnTo>
                  <a:pt x="0" y="0"/>
                </a:lnTo>
                <a:close/>
              </a:path>
            </a:pathLst>
          </a:custGeom>
          <a:solidFill>
            <a:srgbClr val="FEEEE1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25993" y="5632475"/>
            <a:ext cx="523875" cy="387350"/>
          </a:xfrm>
          <a:custGeom>
            <a:avLst/>
            <a:gdLst/>
            <a:ahLst/>
            <a:cxnLst/>
            <a:rect l="l" t="t" r="r" b="b"/>
            <a:pathLst>
              <a:path w="523875" h="387350">
                <a:moveTo>
                  <a:pt x="0" y="0"/>
                </a:moveTo>
                <a:lnTo>
                  <a:pt x="523723" y="0"/>
                </a:lnTo>
                <a:lnTo>
                  <a:pt x="523723" y="387047"/>
                </a:lnTo>
                <a:lnTo>
                  <a:pt x="0" y="38704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83817" y="5207923"/>
            <a:ext cx="2315095" cy="4904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36090" y="5236679"/>
            <a:ext cx="2213610" cy="387350"/>
          </a:xfrm>
          <a:custGeom>
            <a:avLst/>
            <a:gdLst/>
            <a:ahLst/>
            <a:cxnLst/>
            <a:rect l="l" t="t" r="r" b="b"/>
            <a:pathLst>
              <a:path w="2213610" h="387350">
                <a:moveTo>
                  <a:pt x="0" y="0"/>
                </a:moveTo>
                <a:lnTo>
                  <a:pt x="2213432" y="0"/>
                </a:lnTo>
                <a:lnTo>
                  <a:pt x="2213432" y="387051"/>
                </a:lnTo>
                <a:lnTo>
                  <a:pt x="0" y="387051"/>
                </a:lnTo>
                <a:lnTo>
                  <a:pt x="0" y="0"/>
                </a:lnTo>
                <a:close/>
              </a:path>
            </a:pathLst>
          </a:custGeom>
          <a:solidFill>
            <a:srgbClr val="FEEEE1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36090" y="5236679"/>
            <a:ext cx="2213610" cy="387350"/>
          </a:xfrm>
          <a:custGeom>
            <a:avLst/>
            <a:gdLst/>
            <a:ahLst/>
            <a:cxnLst/>
            <a:rect l="l" t="t" r="r" b="b"/>
            <a:pathLst>
              <a:path w="2213610" h="387350">
                <a:moveTo>
                  <a:pt x="0" y="0"/>
                </a:moveTo>
                <a:lnTo>
                  <a:pt x="2213428" y="0"/>
                </a:lnTo>
                <a:lnTo>
                  <a:pt x="2213428" y="387047"/>
                </a:lnTo>
                <a:lnTo>
                  <a:pt x="0" y="38704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93123" y="4775654"/>
            <a:ext cx="1205345" cy="5361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44212" y="4804003"/>
            <a:ext cx="1105535" cy="433070"/>
          </a:xfrm>
          <a:custGeom>
            <a:avLst/>
            <a:gdLst/>
            <a:ahLst/>
            <a:cxnLst/>
            <a:rect l="l" t="t" r="r" b="b"/>
            <a:pathLst>
              <a:path w="1105535" h="433070">
                <a:moveTo>
                  <a:pt x="0" y="0"/>
                </a:moveTo>
                <a:lnTo>
                  <a:pt x="1105503" y="0"/>
                </a:lnTo>
                <a:lnTo>
                  <a:pt x="1105503" y="432676"/>
                </a:lnTo>
                <a:lnTo>
                  <a:pt x="0" y="432676"/>
                </a:lnTo>
                <a:lnTo>
                  <a:pt x="0" y="0"/>
                </a:lnTo>
                <a:close/>
              </a:path>
            </a:pathLst>
          </a:custGeom>
          <a:solidFill>
            <a:srgbClr val="FEEEE1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44212" y="4804003"/>
            <a:ext cx="1105535" cy="433070"/>
          </a:xfrm>
          <a:custGeom>
            <a:avLst/>
            <a:gdLst/>
            <a:ahLst/>
            <a:cxnLst/>
            <a:rect l="l" t="t" r="r" b="b"/>
            <a:pathLst>
              <a:path w="1105535" h="433070">
                <a:moveTo>
                  <a:pt x="0" y="0"/>
                </a:moveTo>
                <a:lnTo>
                  <a:pt x="1105499" y="0"/>
                </a:lnTo>
                <a:lnTo>
                  <a:pt x="1105499" y="432684"/>
                </a:lnTo>
                <a:lnTo>
                  <a:pt x="0" y="43268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4595">
              <a:lnSpc>
                <a:spcPct val="100000"/>
              </a:lnSpc>
            </a:pPr>
            <a:r>
              <a:rPr spc="-5" dirty="0"/>
              <a:t>Exercises: before</a:t>
            </a:r>
            <a:r>
              <a:rPr spc="5" dirty="0"/>
              <a:t> </a:t>
            </a:r>
            <a:r>
              <a:rPr spc="-10" dirty="0"/>
              <a:t>starting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7606030" cy="1288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3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source code for </a:t>
            </a:r>
            <a:r>
              <a:rPr sz="2800" dirty="0">
                <a:latin typeface="Calibri"/>
                <a:cs typeface="Calibri"/>
              </a:rPr>
              <a:t>exercises and slides are in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 </a:t>
            </a:r>
            <a:r>
              <a:rPr sz="2800" spc="-5" dirty="0">
                <a:latin typeface="Calibri"/>
                <a:cs typeface="Calibri"/>
              </a:rPr>
              <a:t>repository</a:t>
            </a:r>
            <a:endParaRPr sz="2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1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dirty="0">
                <a:latin typeface="Calibri"/>
                <a:cs typeface="Calibri"/>
              </a:rPr>
              <a:t>to get a </a:t>
            </a:r>
            <a:r>
              <a:rPr sz="2400" spc="-5" dirty="0">
                <a:latin typeface="Calibri"/>
                <a:cs typeface="Calibri"/>
              </a:rPr>
              <a:t>copy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your local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path</a:t>
            </a:r>
          </a:p>
        </p:txBody>
      </p:sp>
      <p:sp>
        <p:nvSpPr>
          <p:cNvPr id="4" name="object 4"/>
          <p:cNvSpPr/>
          <p:nvPr/>
        </p:nvSpPr>
        <p:spPr>
          <a:xfrm>
            <a:off x="593754" y="2978899"/>
            <a:ext cx="8333105" cy="1484630"/>
          </a:xfrm>
          <a:custGeom>
            <a:avLst/>
            <a:gdLst/>
            <a:ahLst/>
            <a:cxnLst/>
            <a:rect l="l" t="t" r="r" b="b"/>
            <a:pathLst>
              <a:path w="8333105" h="1484629">
                <a:moveTo>
                  <a:pt x="0" y="0"/>
                </a:moveTo>
                <a:lnTo>
                  <a:pt x="8332529" y="0"/>
                </a:lnTo>
                <a:lnTo>
                  <a:pt x="8332529" y="1484248"/>
                </a:lnTo>
                <a:lnTo>
                  <a:pt x="0" y="1484248"/>
                </a:lnTo>
                <a:lnTo>
                  <a:pt x="0" y="0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3754" y="2978899"/>
            <a:ext cx="8333105" cy="1484630"/>
          </a:xfrm>
          <a:custGeom>
            <a:avLst/>
            <a:gdLst/>
            <a:ahLst/>
            <a:cxnLst/>
            <a:rect l="l" t="t" r="r" b="b"/>
            <a:pathLst>
              <a:path w="8333105" h="1484629">
                <a:moveTo>
                  <a:pt x="0" y="0"/>
                </a:moveTo>
                <a:lnTo>
                  <a:pt x="8332523" y="0"/>
                </a:lnTo>
                <a:lnTo>
                  <a:pt x="8332523" y="1484248"/>
                </a:lnTo>
                <a:lnTo>
                  <a:pt x="0" y="148424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275D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2494" y="3065259"/>
            <a:ext cx="3555365" cy="612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&gt; ssh –X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  <a:hlinkClick r:id="rId2"/>
              </a:rPr>
              <a:t>username@ela.cscs.ch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600" spc="-5" dirty="0">
                <a:latin typeface="Courier New"/>
                <a:cs typeface="Courier New"/>
              </a:rPr>
              <a:t>&gt; ssh –X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daint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2494" y="3736327"/>
            <a:ext cx="7910195" cy="148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&gt; cd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$SCRATCH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600" spc="-5" dirty="0">
                <a:latin typeface="Courier New"/>
                <a:cs typeface="Courier New"/>
              </a:rPr>
              <a:t>&gt; git clone</a:t>
            </a:r>
            <a:r>
              <a:rPr sz="1600" spc="6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https://</a:t>
            </a:r>
            <a:r>
              <a:rPr sz="1600" spc="-5" dirty="0" smtClean="0">
                <a:latin typeface="Courier New"/>
                <a:cs typeface="Courier New"/>
              </a:rPr>
              <a:t>github.com/eth-cscs/SummerSchool201</a:t>
            </a:r>
            <a:r>
              <a:rPr lang="en-US" sz="1600" spc="-5" dirty="0" smtClean="0">
                <a:latin typeface="Courier New"/>
                <a:cs typeface="Courier New"/>
              </a:rPr>
              <a:t>7</a:t>
            </a:r>
            <a:endParaRPr sz="1600" dirty="0">
              <a:latin typeface="Courier New"/>
              <a:cs typeface="Courier New"/>
            </a:endParaRPr>
          </a:p>
          <a:p>
            <a:pPr marL="612140" marR="5080" indent="-279400">
              <a:lnSpc>
                <a:spcPct val="101499"/>
              </a:lnSpc>
              <a:spcBef>
                <a:spcPts val="105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these examples </a:t>
            </a:r>
            <a:r>
              <a:rPr sz="2400" spc="-5" dirty="0">
                <a:latin typeface="Calibri"/>
                <a:cs typeface="Calibri"/>
              </a:rPr>
              <a:t>we will </a:t>
            </a:r>
            <a:r>
              <a:rPr sz="2400" dirty="0">
                <a:latin typeface="Calibri"/>
                <a:cs typeface="Calibri"/>
              </a:rPr>
              <a:t>use the gnu </a:t>
            </a:r>
            <a:r>
              <a:rPr sz="2400" spc="-5" dirty="0">
                <a:latin typeface="Calibri"/>
                <a:cs typeface="Calibri"/>
              </a:rPr>
              <a:t>compiler, for which  </a:t>
            </a:r>
            <a:r>
              <a:rPr sz="2400" dirty="0">
                <a:latin typeface="Calibri"/>
                <a:cs typeface="Calibri"/>
              </a:rPr>
              <a:t>a script to set up the </a:t>
            </a:r>
            <a:r>
              <a:rPr sz="2400" spc="-5" dirty="0">
                <a:latin typeface="Calibri"/>
                <a:cs typeface="Calibri"/>
              </a:rPr>
              <a:t>environment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provided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3755" y="5600740"/>
            <a:ext cx="3833495" cy="1130300"/>
          </a:xfrm>
          <a:custGeom>
            <a:avLst/>
            <a:gdLst/>
            <a:ahLst/>
            <a:cxnLst/>
            <a:rect l="l" t="t" r="r" b="b"/>
            <a:pathLst>
              <a:path w="3833495" h="1130300">
                <a:moveTo>
                  <a:pt x="0" y="1130259"/>
                </a:moveTo>
                <a:lnTo>
                  <a:pt x="3833096" y="1130259"/>
                </a:lnTo>
                <a:lnTo>
                  <a:pt x="3833096" y="0"/>
                </a:lnTo>
                <a:lnTo>
                  <a:pt x="0" y="0"/>
                </a:lnTo>
                <a:lnTo>
                  <a:pt x="0" y="1130259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3755" y="5600740"/>
            <a:ext cx="7120255" cy="1130300"/>
          </a:xfrm>
          <a:custGeom>
            <a:avLst/>
            <a:gdLst/>
            <a:ahLst/>
            <a:cxnLst/>
            <a:rect l="l" t="t" r="r" b="b"/>
            <a:pathLst>
              <a:path w="7120255" h="1130300">
                <a:moveTo>
                  <a:pt x="0" y="0"/>
                </a:moveTo>
                <a:lnTo>
                  <a:pt x="7119954" y="0"/>
                </a:lnTo>
                <a:lnTo>
                  <a:pt x="7119954" y="1130259"/>
                </a:lnTo>
                <a:lnTo>
                  <a:pt x="0" y="113025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275D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72495" y="5687100"/>
            <a:ext cx="3677285" cy="828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lang="en-US" sz="1600" spc="-5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 smtClean="0">
                <a:latin typeface="Courier New"/>
                <a:cs typeface="Courier New"/>
              </a:rPr>
              <a:t>&gt; </a:t>
            </a:r>
            <a:r>
              <a:rPr sz="1600" spc="-5" dirty="0">
                <a:latin typeface="Courier New"/>
                <a:cs typeface="Courier New"/>
              </a:rPr>
              <a:t>CC hello_world.cpp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–fopenmp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600" spc="-5" dirty="0">
                <a:latin typeface="Courier New"/>
                <a:cs typeface="Courier New"/>
              </a:rPr>
              <a:t>&gt; ftn hello_world.f90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-fopenmp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76648" y="5573686"/>
            <a:ext cx="4767351" cy="1284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26851" y="5600740"/>
            <a:ext cx="4717415" cy="1257300"/>
          </a:xfrm>
          <a:custGeom>
            <a:avLst/>
            <a:gdLst/>
            <a:ahLst/>
            <a:cxnLst/>
            <a:rect l="l" t="t" r="r" b="b"/>
            <a:pathLst>
              <a:path w="4717415" h="1257300">
                <a:moveTo>
                  <a:pt x="0" y="0"/>
                </a:moveTo>
                <a:lnTo>
                  <a:pt x="4717148" y="0"/>
                </a:lnTo>
                <a:lnTo>
                  <a:pt x="4717148" y="1257259"/>
                </a:lnTo>
                <a:lnTo>
                  <a:pt x="0" y="1257259"/>
                </a:lnTo>
                <a:lnTo>
                  <a:pt x="0" y="0"/>
                </a:lnTo>
                <a:close/>
              </a:path>
            </a:pathLst>
          </a:custGeom>
          <a:solidFill>
            <a:srgbClr val="FEE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26851" y="5600740"/>
            <a:ext cx="4717415" cy="1257300"/>
          </a:xfrm>
          <a:custGeom>
            <a:avLst/>
            <a:gdLst/>
            <a:ahLst/>
            <a:cxnLst/>
            <a:rect l="l" t="t" r="r" b="b"/>
            <a:pathLst>
              <a:path w="4717415" h="1257300">
                <a:moveTo>
                  <a:pt x="0" y="0"/>
                </a:moveTo>
                <a:lnTo>
                  <a:pt x="4717136" y="0"/>
                </a:lnTo>
                <a:lnTo>
                  <a:pt x="4717136" y="1257259"/>
                </a:lnTo>
                <a:lnTo>
                  <a:pt x="0" y="125725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527779" y="5696610"/>
            <a:ext cx="4521835" cy="1076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99700"/>
              </a:lnSpc>
            </a:pPr>
            <a:r>
              <a:rPr sz="1400" spc="-5" dirty="0">
                <a:latin typeface="Lucida Console"/>
                <a:cs typeface="Lucida Console"/>
              </a:rPr>
              <a:t>we use the GNU compiler because the Cray  compiler aggressively replaces simple  loops with BLAS calls in the absence of  OpenMP directives, which make it difficult  to compare OpenMP versions of a</a:t>
            </a:r>
            <a:r>
              <a:rPr sz="1400" spc="30" dirty="0">
                <a:latin typeface="Lucida Console"/>
                <a:cs typeface="Lucida Console"/>
              </a:rPr>
              <a:t> </a:t>
            </a:r>
            <a:r>
              <a:rPr sz="1400" spc="-5" dirty="0">
                <a:latin typeface="Lucida Console"/>
                <a:cs typeface="Lucida Console"/>
              </a:rPr>
              <a:t>code.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66601" y="2951015"/>
            <a:ext cx="3911142" cy="6192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74665" y="2975955"/>
            <a:ext cx="3686695" cy="5611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16283" y="2978899"/>
            <a:ext cx="3810000" cy="516255"/>
          </a:xfrm>
          <a:custGeom>
            <a:avLst/>
            <a:gdLst/>
            <a:ahLst/>
            <a:cxnLst/>
            <a:rect l="l" t="t" r="r" b="b"/>
            <a:pathLst>
              <a:path w="3810000" h="516254">
                <a:moveTo>
                  <a:pt x="0" y="0"/>
                </a:moveTo>
                <a:lnTo>
                  <a:pt x="3809999" y="0"/>
                </a:lnTo>
                <a:lnTo>
                  <a:pt x="3809999" y="516254"/>
                </a:lnTo>
                <a:lnTo>
                  <a:pt x="0" y="516254"/>
                </a:lnTo>
                <a:lnTo>
                  <a:pt x="0" y="0"/>
                </a:lnTo>
                <a:close/>
              </a:path>
            </a:pathLst>
          </a:custGeom>
          <a:solidFill>
            <a:srgbClr val="FEE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16283" y="2978899"/>
            <a:ext cx="3810000" cy="516255"/>
          </a:xfrm>
          <a:custGeom>
            <a:avLst/>
            <a:gdLst/>
            <a:ahLst/>
            <a:cxnLst/>
            <a:rect l="l" t="t" r="r" b="b"/>
            <a:pathLst>
              <a:path w="3810000" h="516254">
                <a:moveTo>
                  <a:pt x="0" y="0"/>
                </a:moveTo>
                <a:lnTo>
                  <a:pt x="3809997" y="0"/>
                </a:lnTo>
                <a:lnTo>
                  <a:pt x="3809997" y="516253"/>
                </a:lnTo>
                <a:lnTo>
                  <a:pt x="0" y="51625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44887" y="3038906"/>
            <a:ext cx="3558540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2019" marR="5080" indent="-909955">
              <a:lnSpc>
                <a:spcPts val="1600"/>
              </a:lnSpc>
            </a:pPr>
            <a:r>
              <a:rPr sz="1400" spc="-5" dirty="0">
                <a:latin typeface="Lucida Console"/>
                <a:cs typeface="Lucida Console"/>
              </a:rPr>
              <a:t>let us know if you have a problem  getting the</a:t>
            </a:r>
            <a:r>
              <a:rPr sz="1400" spc="-45" dirty="0">
                <a:latin typeface="Lucida Console"/>
                <a:cs typeface="Lucida Console"/>
              </a:rPr>
              <a:t> </a:t>
            </a:r>
            <a:r>
              <a:rPr sz="1400" spc="-5" dirty="0">
                <a:latin typeface="Lucida Console"/>
                <a:cs typeface="Lucida Console"/>
              </a:rPr>
              <a:t>code</a:t>
            </a:r>
            <a:endParaRPr sz="14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790">
              <a:lnSpc>
                <a:spcPct val="100000"/>
              </a:lnSpc>
            </a:pPr>
            <a:r>
              <a:rPr spc="-5" dirty="0"/>
              <a:t>Exercise 1: Compiling </a:t>
            </a:r>
            <a:r>
              <a:rPr dirty="0"/>
              <a:t>and</a:t>
            </a:r>
            <a:r>
              <a:rPr spc="20" dirty="0"/>
              <a:t> </a:t>
            </a:r>
            <a:r>
              <a:rPr spc="-5" dirty="0"/>
              <a:t>running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45920"/>
            <a:ext cx="7269480" cy="876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Open the test </a:t>
            </a:r>
            <a:r>
              <a:rPr sz="2800" spc="-5" dirty="0">
                <a:latin typeface="Calibri"/>
                <a:cs typeface="Calibri"/>
              </a:rPr>
              <a:t>code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ourier New"/>
                <a:cs typeface="Courier New"/>
              </a:rPr>
              <a:t>hello_world.cpp/f90</a:t>
            </a:r>
            <a:endParaRPr sz="28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51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Calibri"/>
                <a:cs typeface="Calibri"/>
              </a:rPr>
              <a:t>what </a:t>
            </a:r>
            <a:r>
              <a:rPr sz="2400" dirty="0">
                <a:latin typeface="Calibri"/>
                <a:cs typeface="Calibri"/>
              </a:rPr>
              <a:t>do </a:t>
            </a:r>
            <a:r>
              <a:rPr sz="2400" spc="-5" dirty="0">
                <a:latin typeface="Calibri"/>
                <a:cs typeface="Calibri"/>
              </a:rPr>
              <a:t>you </a:t>
            </a:r>
            <a:r>
              <a:rPr sz="2400" dirty="0">
                <a:latin typeface="Calibri"/>
                <a:cs typeface="Calibri"/>
              </a:rPr>
              <a:t>expect the </a:t>
            </a:r>
            <a:r>
              <a:rPr sz="2400" spc="-5" dirty="0">
                <a:latin typeface="Calibri"/>
                <a:cs typeface="Calibri"/>
              </a:rPr>
              <a:t>output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594864"/>
            <a:ext cx="1651635" cy="447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Compile: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5182" y="3045409"/>
            <a:ext cx="7120255" cy="1130300"/>
          </a:xfrm>
          <a:custGeom>
            <a:avLst/>
            <a:gdLst/>
            <a:ahLst/>
            <a:cxnLst/>
            <a:rect l="l" t="t" r="r" b="b"/>
            <a:pathLst>
              <a:path w="7120255" h="1130300">
                <a:moveTo>
                  <a:pt x="0" y="0"/>
                </a:moveTo>
                <a:lnTo>
                  <a:pt x="7119950" y="0"/>
                </a:lnTo>
                <a:lnTo>
                  <a:pt x="7119950" y="1130261"/>
                </a:lnTo>
                <a:lnTo>
                  <a:pt x="0" y="1130261"/>
                </a:lnTo>
                <a:lnTo>
                  <a:pt x="0" y="0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5182" y="3045409"/>
            <a:ext cx="7120255" cy="1130300"/>
          </a:xfrm>
          <a:custGeom>
            <a:avLst/>
            <a:gdLst/>
            <a:ahLst/>
            <a:cxnLst/>
            <a:rect l="l" t="t" r="r" b="b"/>
            <a:pathLst>
              <a:path w="7120255" h="1130300">
                <a:moveTo>
                  <a:pt x="0" y="0"/>
                </a:moveTo>
                <a:lnTo>
                  <a:pt x="7119954" y="0"/>
                </a:lnTo>
                <a:lnTo>
                  <a:pt x="7119954" y="1130259"/>
                </a:lnTo>
                <a:lnTo>
                  <a:pt x="0" y="113025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275D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3922" y="3131769"/>
            <a:ext cx="4407535" cy="942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&gt; module swap PrgEnv-cray PrgEnv-gnu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600" spc="-5" dirty="0">
                <a:latin typeface="Courier New"/>
                <a:cs typeface="Courier New"/>
              </a:rPr>
              <a:t>&gt; CC hello_world.cpp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–fopenmp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600" spc="-5" dirty="0">
                <a:latin typeface="Courier New"/>
                <a:cs typeface="Courier New"/>
              </a:rPr>
              <a:t>&gt; ftn hello_world.f90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-fopenmp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86200" y="2676696"/>
            <a:ext cx="4060761" cy="465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73232" y="2718258"/>
            <a:ext cx="3682542" cy="394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37571" y="2705569"/>
            <a:ext cx="3957954" cy="361950"/>
          </a:xfrm>
          <a:custGeom>
            <a:avLst/>
            <a:gdLst/>
            <a:ahLst/>
            <a:cxnLst/>
            <a:rect l="l" t="t" r="r" b="b"/>
            <a:pathLst>
              <a:path w="3957954" h="361950">
                <a:moveTo>
                  <a:pt x="0" y="0"/>
                </a:moveTo>
                <a:lnTo>
                  <a:pt x="3957561" y="0"/>
                </a:lnTo>
                <a:lnTo>
                  <a:pt x="3957561" y="361924"/>
                </a:lnTo>
                <a:lnTo>
                  <a:pt x="0" y="361924"/>
                </a:lnTo>
                <a:lnTo>
                  <a:pt x="0" y="0"/>
                </a:lnTo>
                <a:close/>
              </a:path>
            </a:pathLst>
          </a:custGeom>
          <a:solidFill>
            <a:srgbClr val="FEE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37571" y="2705569"/>
            <a:ext cx="3957954" cy="361950"/>
          </a:xfrm>
          <a:custGeom>
            <a:avLst/>
            <a:gdLst/>
            <a:ahLst/>
            <a:cxnLst/>
            <a:rect l="l" t="t" r="r" b="b"/>
            <a:pathLst>
              <a:path w="3957954" h="361950">
                <a:moveTo>
                  <a:pt x="0" y="0"/>
                </a:moveTo>
                <a:lnTo>
                  <a:pt x="3957557" y="0"/>
                </a:lnTo>
                <a:lnTo>
                  <a:pt x="3957557" y="361915"/>
                </a:lnTo>
                <a:lnTo>
                  <a:pt x="0" y="36191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32347" y="2764612"/>
            <a:ext cx="3573779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Lucida Console"/>
                <a:cs typeface="Lucida Console"/>
              </a:rPr>
              <a:t>choose C++ or Fortran</a:t>
            </a:r>
            <a:r>
              <a:rPr sz="160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version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8777" y="4612957"/>
            <a:ext cx="8914130" cy="1374775"/>
          </a:xfrm>
          <a:custGeom>
            <a:avLst/>
            <a:gdLst/>
            <a:ahLst/>
            <a:cxnLst/>
            <a:rect l="l" t="t" r="r" b="b"/>
            <a:pathLst>
              <a:path w="8914130" h="1374775">
                <a:moveTo>
                  <a:pt x="0" y="0"/>
                </a:moveTo>
                <a:lnTo>
                  <a:pt x="8913638" y="0"/>
                </a:lnTo>
                <a:lnTo>
                  <a:pt x="8913638" y="1374184"/>
                </a:lnTo>
                <a:lnTo>
                  <a:pt x="0" y="1374184"/>
                </a:lnTo>
                <a:lnTo>
                  <a:pt x="0" y="0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777" y="4612957"/>
            <a:ext cx="8914130" cy="1374775"/>
          </a:xfrm>
          <a:custGeom>
            <a:avLst/>
            <a:gdLst/>
            <a:ahLst/>
            <a:cxnLst/>
            <a:rect l="l" t="t" r="r" b="b"/>
            <a:pathLst>
              <a:path w="8914130" h="1374775">
                <a:moveTo>
                  <a:pt x="0" y="0"/>
                </a:moveTo>
                <a:lnTo>
                  <a:pt x="8913643" y="0"/>
                </a:lnTo>
                <a:lnTo>
                  <a:pt x="8913643" y="1374188"/>
                </a:lnTo>
                <a:lnTo>
                  <a:pt x="0" y="137418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275D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611852" y="4699317"/>
            <a:ext cx="512445" cy="271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srun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20436" y="4699317"/>
            <a:ext cx="5502910" cy="271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–c1 –n1 –hint=nomultithread</a:t>
            </a:r>
            <a:r>
              <a:rPr sz="1600" spc="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./hello_world.exe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7516" y="4131564"/>
            <a:ext cx="2338070" cy="1180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3740" indent="-342900">
              <a:lnSpc>
                <a:spcPct val="100000"/>
              </a:lnSpc>
              <a:buFont typeface="Arial"/>
              <a:buChar char="•"/>
              <a:tabLst>
                <a:tab pos="713740" algn="l"/>
                <a:tab pos="714375" algn="l"/>
              </a:tabLst>
            </a:pPr>
            <a:r>
              <a:rPr sz="2800" spc="-5" dirty="0">
                <a:latin typeface="Calibri"/>
                <a:cs typeface="Calibri"/>
              </a:rPr>
              <a:t>Then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run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600" spc="-5" dirty="0">
                <a:latin typeface="Courier New"/>
                <a:cs typeface="Courier New"/>
              </a:rPr>
              <a:t>&gt;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OMP_NUM_THREADS=1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600" spc="-5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7516" y="5370385"/>
            <a:ext cx="391160" cy="271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7516" y="5713283"/>
            <a:ext cx="8545830" cy="909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&gt; OMP_NUM_THREADS=8 srun –c8 –n1 –hint=nomultithread</a:t>
            </a:r>
            <a:r>
              <a:rPr sz="1600" spc="1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./hello_world.exe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713740" indent="-342900">
              <a:lnSpc>
                <a:spcPct val="100000"/>
              </a:lnSpc>
              <a:buFont typeface="Arial"/>
              <a:buChar char="•"/>
              <a:tabLst>
                <a:tab pos="713740" algn="l"/>
                <a:tab pos="714375" algn="l"/>
              </a:tabLst>
            </a:pPr>
            <a:r>
              <a:rPr sz="2800" dirty="0">
                <a:latin typeface="Calibri"/>
                <a:cs typeface="Calibri"/>
              </a:rPr>
              <a:t>Is the </a:t>
            </a:r>
            <a:r>
              <a:rPr sz="2800" spc="-5" dirty="0">
                <a:latin typeface="Calibri"/>
                <a:cs typeface="Calibri"/>
              </a:rPr>
              <a:t>output what you </a:t>
            </a:r>
            <a:r>
              <a:rPr sz="2800" dirty="0">
                <a:latin typeface="Calibri"/>
                <a:cs typeface="Calibri"/>
              </a:rPr>
              <a:t>expected?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Why?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31920" y="5099858"/>
            <a:ext cx="5128945" cy="4613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44137" y="5137265"/>
            <a:ext cx="4904511" cy="3948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83850" y="5126901"/>
            <a:ext cx="5028565" cy="361950"/>
          </a:xfrm>
          <a:custGeom>
            <a:avLst/>
            <a:gdLst/>
            <a:ahLst/>
            <a:cxnLst/>
            <a:rect l="l" t="t" r="r" b="b"/>
            <a:pathLst>
              <a:path w="5028565" h="361950">
                <a:moveTo>
                  <a:pt x="0" y="0"/>
                </a:moveTo>
                <a:lnTo>
                  <a:pt x="5028577" y="0"/>
                </a:lnTo>
                <a:lnTo>
                  <a:pt x="5028577" y="361911"/>
                </a:lnTo>
                <a:lnTo>
                  <a:pt x="0" y="361911"/>
                </a:lnTo>
                <a:lnTo>
                  <a:pt x="0" y="0"/>
                </a:lnTo>
                <a:close/>
              </a:path>
            </a:pathLst>
          </a:custGeom>
          <a:solidFill>
            <a:srgbClr val="FEE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83850" y="5126901"/>
            <a:ext cx="5028565" cy="361950"/>
          </a:xfrm>
          <a:custGeom>
            <a:avLst/>
            <a:gdLst/>
            <a:ahLst/>
            <a:cxnLst/>
            <a:rect l="l" t="t" r="r" b="b"/>
            <a:pathLst>
              <a:path w="5028565" h="361950">
                <a:moveTo>
                  <a:pt x="0" y="0"/>
                </a:moveTo>
                <a:lnTo>
                  <a:pt x="5028566" y="0"/>
                </a:lnTo>
                <a:lnTo>
                  <a:pt x="5028566" y="361915"/>
                </a:lnTo>
                <a:lnTo>
                  <a:pt x="0" y="36191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102724" y="5185943"/>
            <a:ext cx="4797425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Lucida Console"/>
                <a:cs typeface="Lucida Console"/>
              </a:rPr>
              <a:t>shorthand for setting number of</a:t>
            </a:r>
            <a:r>
              <a:rPr sz="1600" spc="4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threads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493822" y="5270269"/>
            <a:ext cx="1542008" cy="6941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62451" y="5307863"/>
            <a:ext cx="1321435" cy="483234"/>
          </a:xfrm>
          <a:custGeom>
            <a:avLst/>
            <a:gdLst/>
            <a:ahLst/>
            <a:cxnLst/>
            <a:rect l="l" t="t" r="r" b="b"/>
            <a:pathLst>
              <a:path w="1321435" h="483235">
                <a:moveTo>
                  <a:pt x="1321398" y="0"/>
                </a:moveTo>
                <a:lnTo>
                  <a:pt x="0" y="48315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38780" y="5708844"/>
            <a:ext cx="124460" cy="111760"/>
          </a:xfrm>
          <a:custGeom>
            <a:avLst/>
            <a:gdLst/>
            <a:ahLst/>
            <a:cxnLst/>
            <a:rect l="l" t="t" r="r" b="b"/>
            <a:pathLst>
              <a:path w="124460" h="111760">
                <a:moveTo>
                  <a:pt x="82677" y="0"/>
                </a:moveTo>
                <a:lnTo>
                  <a:pt x="74675" y="748"/>
                </a:lnTo>
                <a:lnTo>
                  <a:pt x="0" y="90822"/>
                </a:lnTo>
                <a:lnTo>
                  <a:pt x="115163" y="111485"/>
                </a:lnTo>
                <a:lnTo>
                  <a:pt x="121754" y="106893"/>
                </a:lnTo>
                <a:lnTo>
                  <a:pt x="124244" y="93085"/>
                </a:lnTo>
                <a:lnTo>
                  <a:pt x="119646" y="86485"/>
                </a:lnTo>
                <a:lnTo>
                  <a:pt x="47345" y="73511"/>
                </a:lnTo>
                <a:lnTo>
                  <a:pt x="94221" y="16959"/>
                </a:lnTo>
                <a:lnTo>
                  <a:pt x="93472" y="8952"/>
                </a:lnTo>
                <a:lnTo>
                  <a:pt x="826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35872" y="4887878"/>
            <a:ext cx="1695792" cy="4987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08291" y="5018861"/>
            <a:ext cx="1475740" cy="289560"/>
          </a:xfrm>
          <a:custGeom>
            <a:avLst/>
            <a:gdLst/>
            <a:ahLst/>
            <a:cxnLst/>
            <a:rect l="l" t="t" r="r" b="b"/>
            <a:pathLst>
              <a:path w="1475739" h="289560">
                <a:moveTo>
                  <a:pt x="1475558" y="289001"/>
                </a:moveTo>
                <a:lnTo>
                  <a:pt x="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83561" y="4975580"/>
            <a:ext cx="122555" cy="116205"/>
          </a:xfrm>
          <a:custGeom>
            <a:avLst/>
            <a:gdLst/>
            <a:ahLst/>
            <a:cxnLst/>
            <a:rect l="l" t="t" r="r" b="b"/>
            <a:pathLst>
              <a:path w="122555" h="116204">
                <a:moveTo>
                  <a:pt x="110502" y="0"/>
                </a:moveTo>
                <a:lnTo>
                  <a:pt x="0" y="38430"/>
                </a:lnTo>
                <a:lnTo>
                  <a:pt x="87845" y="115709"/>
                </a:lnTo>
                <a:lnTo>
                  <a:pt x="95872" y="115201"/>
                </a:lnTo>
                <a:lnTo>
                  <a:pt x="105130" y="104673"/>
                </a:lnTo>
                <a:lnTo>
                  <a:pt x="104622" y="96646"/>
                </a:lnTo>
                <a:lnTo>
                  <a:pt x="49466" y="48120"/>
                </a:lnTo>
                <a:lnTo>
                  <a:pt x="118846" y="23990"/>
                </a:lnTo>
                <a:lnTo>
                  <a:pt x="122351" y="16751"/>
                </a:lnTo>
                <a:lnTo>
                  <a:pt x="117741" y="3505"/>
                </a:lnTo>
                <a:lnTo>
                  <a:pt x="1105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77389">
              <a:lnSpc>
                <a:spcPct val="100000"/>
              </a:lnSpc>
            </a:pPr>
            <a:r>
              <a:rPr spc="-5" dirty="0"/>
              <a:t>Exercise 1:</a:t>
            </a:r>
            <a:r>
              <a:rPr spc="-55" dirty="0"/>
              <a:t> </a:t>
            </a:r>
            <a:r>
              <a:rPr dirty="0"/>
              <a:t>Aﬃnity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12696" y="1645920"/>
            <a:ext cx="688975" cy="447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path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45920"/>
            <a:ext cx="7088505" cy="95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go to 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urier New"/>
                <a:cs typeface="Courier New"/>
              </a:rPr>
              <a:t>openmp/exercises/affinity</a:t>
            </a:r>
            <a:endParaRPr sz="28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Compile: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687064"/>
            <a:ext cx="6559550" cy="880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Experiment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aﬃnity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4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dirty="0">
                <a:latin typeface="Calibri"/>
                <a:cs typeface="Calibri"/>
              </a:rPr>
              <a:t>try diﬀerent numbers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threads and </a:t>
            </a:r>
            <a:r>
              <a:rPr sz="2400" spc="-5" dirty="0">
                <a:latin typeface="Calibri"/>
                <a:cs typeface="Calibri"/>
              </a:rPr>
              <a:t>srun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ﬂags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5182" y="2779318"/>
            <a:ext cx="7120255" cy="765175"/>
          </a:xfrm>
          <a:prstGeom prst="rect">
            <a:avLst/>
          </a:prstGeom>
          <a:solidFill>
            <a:srgbClr val="E3EBF5"/>
          </a:solidFill>
          <a:ln w="25399">
            <a:solidFill>
              <a:srgbClr val="275D9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580"/>
              </a:spcBef>
            </a:pPr>
            <a:r>
              <a:rPr sz="1600" spc="-5" dirty="0">
                <a:latin typeface="Courier New"/>
                <a:cs typeface="Courier New"/>
              </a:rPr>
              <a:t>&gt; cd</a:t>
            </a:r>
            <a:r>
              <a:rPr sz="1600" spc="4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SummerSchool2016/openmp/exercises/affinity</a:t>
            </a:r>
            <a:endParaRPr sz="1600" dirty="0">
              <a:latin typeface="Courier New"/>
              <a:cs typeface="Courier New"/>
            </a:endParaRPr>
          </a:p>
          <a:p>
            <a:pPr marL="78740">
              <a:lnSpc>
                <a:spcPct val="100000"/>
              </a:lnSpc>
              <a:spcBef>
                <a:spcPts val="760"/>
              </a:spcBef>
            </a:pPr>
            <a:r>
              <a:rPr sz="1600" spc="-5" dirty="0">
                <a:latin typeface="Courier New"/>
                <a:cs typeface="Courier New"/>
              </a:rPr>
              <a:t>&gt;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make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5181" y="4612957"/>
            <a:ext cx="7912100" cy="2104390"/>
          </a:xfrm>
          <a:custGeom>
            <a:avLst/>
            <a:gdLst/>
            <a:ahLst/>
            <a:cxnLst/>
            <a:rect l="l" t="t" r="r" b="b"/>
            <a:pathLst>
              <a:path w="7912100" h="2104390">
                <a:moveTo>
                  <a:pt x="0" y="0"/>
                </a:moveTo>
                <a:lnTo>
                  <a:pt x="7911618" y="0"/>
                </a:lnTo>
                <a:lnTo>
                  <a:pt x="7911618" y="2103931"/>
                </a:lnTo>
                <a:lnTo>
                  <a:pt x="0" y="2103931"/>
                </a:lnTo>
                <a:lnTo>
                  <a:pt x="0" y="0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5181" y="4612957"/>
            <a:ext cx="7912100" cy="2104390"/>
          </a:xfrm>
          <a:custGeom>
            <a:avLst/>
            <a:gdLst/>
            <a:ahLst/>
            <a:cxnLst/>
            <a:rect l="l" t="t" r="r" b="b"/>
            <a:pathLst>
              <a:path w="7912100" h="2104390">
                <a:moveTo>
                  <a:pt x="0" y="0"/>
                </a:moveTo>
                <a:lnTo>
                  <a:pt x="7911614" y="0"/>
                </a:lnTo>
                <a:lnTo>
                  <a:pt x="7911614" y="2103928"/>
                </a:lnTo>
                <a:lnTo>
                  <a:pt x="0" y="210392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275D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09542" y="5040185"/>
            <a:ext cx="3651885" cy="589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–hint=nomultithread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./test.mpi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sz="1600" spc="-5" dirty="0">
                <a:latin typeface="Courier New"/>
                <a:cs typeface="Courier New"/>
              </a:rPr>
              <a:t>./test.mpi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6622" y="4699317"/>
            <a:ext cx="2312670" cy="1958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&gt; srun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./test.mpi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r>
              <a:rPr sz="1600" spc="-5" dirty="0">
                <a:latin typeface="Courier New"/>
                <a:cs typeface="Courier New"/>
              </a:rPr>
              <a:t>&gt;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OMP_NUM_THREADS=1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sz="1600" spc="-5" dirty="0">
                <a:latin typeface="Courier New"/>
                <a:cs typeface="Courier New"/>
              </a:rPr>
              <a:t>&gt;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OMP_NUM_THREADS=1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r>
              <a:rPr sz="1600" spc="-5" dirty="0">
                <a:latin typeface="Courier New"/>
                <a:cs typeface="Courier New"/>
              </a:rPr>
              <a:t>&gt;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OMP_NUM_THREADS=8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r>
              <a:rPr sz="1600" spc="-5" dirty="0">
                <a:latin typeface="Courier New"/>
                <a:cs typeface="Courier New"/>
              </a:rPr>
              <a:t>&gt;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OMP_NUM_THREADS=8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r>
              <a:rPr sz="1600" spc="-5" dirty="0">
                <a:latin typeface="Courier New"/>
                <a:cs typeface="Courier New"/>
              </a:rPr>
              <a:t>&gt;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OMP_NUM_THREADS=8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00958" y="4944356"/>
            <a:ext cx="608584" cy="1713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ct val="139300"/>
              </a:lnSpc>
            </a:pPr>
            <a:r>
              <a:rPr sz="1600" spc="-5" dirty="0">
                <a:latin typeface="Courier New"/>
                <a:cs typeface="Courier New"/>
              </a:rPr>
              <a:t>srun  srun  srun  srun  </a:t>
            </a:r>
            <a:r>
              <a:rPr sz="1600" spc="-5" dirty="0" smtClean="0">
                <a:latin typeface="Courier New"/>
                <a:cs typeface="Courier New"/>
              </a:rPr>
              <a:t>srun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09542" y="5713283"/>
            <a:ext cx="4625340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–c8</a:t>
            </a:r>
            <a:r>
              <a:rPr sz="1600" spc="-6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./test.mpi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r>
              <a:rPr sz="1600" spc="-5" dirty="0">
                <a:latin typeface="Courier New"/>
                <a:cs typeface="Courier New"/>
              </a:rPr>
              <a:t>–c8 –n1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./test.mpi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r>
              <a:rPr sz="1600" spc="-5" dirty="0">
                <a:latin typeface="Courier New"/>
                <a:cs typeface="Courier New"/>
              </a:rPr>
              <a:t>–c8 –n1 –hint=nomultithread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./test.mpi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980">
              <a:lnSpc>
                <a:spcPct val="100000"/>
              </a:lnSpc>
            </a:pPr>
            <a:r>
              <a:rPr spc="-10" dirty="0"/>
              <a:t>Runtime</a:t>
            </a:r>
            <a:r>
              <a:rPr spc="-50" dirty="0"/>
              <a:t> </a:t>
            </a:r>
            <a:r>
              <a:rPr spc="-5" dirty="0"/>
              <a:t>Library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99400"/>
            <a:ext cx="7441565" cy="720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28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OpenMP has </a:t>
            </a:r>
            <a:r>
              <a:rPr sz="2400" spc="-5" dirty="0">
                <a:latin typeface="Calibri"/>
                <a:cs typeface="Calibri"/>
              </a:rPr>
              <a:t>runtime </a:t>
            </a:r>
            <a:r>
              <a:rPr sz="2400" dirty="0">
                <a:latin typeface="Calibri"/>
                <a:cs typeface="Calibri"/>
              </a:rPr>
              <a:t>library </a:t>
            </a:r>
            <a:r>
              <a:rPr sz="2400" spc="-5" dirty="0">
                <a:latin typeface="Calibri"/>
                <a:cs typeface="Calibri"/>
              </a:rPr>
              <a:t>routines for controlling your  application,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276131"/>
            <a:ext cx="86042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145" dirty="0">
                <a:latin typeface="Arial"/>
                <a:cs typeface="Arial"/>
              </a:rPr>
              <a:t> </a:t>
            </a:r>
            <a:r>
              <a:rPr sz="2400" dirty="0">
                <a:latin typeface="Courier New"/>
                <a:cs typeface="Courier New"/>
              </a:rPr>
              <a:t>int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0529" y="2276131"/>
            <a:ext cx="368363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omp_get_thread_num()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0339" y="2708440"/>
            <a:ext cx="2669540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get id of current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thread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39" y="3076231"/>
            <a:ext cx="86042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145" dirty="0">
                <a:latin typeface="Arial"/>
                <a:cs typeface="Arial"/>
              </a:rPr>
              <a:t> </a:t>
            </a:r>
            <a:r>
              <a:rPr sz="2400" dirty="0">
                <a:latin typeface="Courier New"/>
                <a:cs typeface="Courier New"/>
              </a:rPr>
              <a:t>int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10529" y="3076231"/>
            <a:ext cx="386651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omp_get_num_threads()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0339" y="3508540"/>
            <a:ext cx="4798060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number of threads in </a:t>
            </a:r>
            <a:r>
              <a:rPr sz="2000" dirty="0">
                <a:solidFill>
                  <a:srgbClr val="3366FF"/>
                </a:solidFill>
                <a:latin typeface="Calibri"/>
                <a:cs typeface="Calibri"/>
              </a:rPr>
              <a:t>current </a:t>
            </a:r>
            <a:r>
              <a:rPr sz="2000" dirty="0">
                <a:latin typeface="Calibri"/>
                <a:cs typeface="Calibri"/>
              </a:rPr>
              <a:t>parallel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region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139" y="3889032"/>
            <a:ext cx="86042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145" dirty="0">
                <a:latin typeface="Arial"/>
                <a:cs typeface="Arial"/>
              </a:rPr>
              <a:t> </a:t>
            </a:r>
            <a:r>
              <a:rPr sz="2400" dirty="0">
                <a:latin typeface="Courier New"/>
                <a:cs typeface="Courier New"/>
              </a:rPr>
              <a:t>int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10529" y="3889032"/>
            <a:ext cx="386651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omp_get_max_threads()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0339" y="4306201"/>
            <a:ext cx="6550025" cy="63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008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default number of threads in parallel regions: corresponds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 </a:t>
            </a:r>
            <a:r>
              <a:rPr sz="2000" spc="-5" dirty="0">
                <a:latin typeface="Calibri"/>
                <a:cs typeface="Calibri"/>
              </a:rPr>
              <a:t>OMP_NUM_THREADS </a:t>
            </a:r>
            <a:r>
              <a:rPr sz="2000" dirty="0">
                <a:latin typeface="Calibri"/>
                <a:cs typeface="Calibri"/>
              </a:rPr>
              <a:t>environment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variable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3139" y="4993931"/>
            <a:ext cx="1408430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145" dirty="0">
                <a:latin typeface="Arial"/>
                <a:cs typeface="Arial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double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59253" y="4993931"/>
            <a:ext cx="276923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omp_get_wtime()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40" y="5426240"/>
            <a:ext cx="6819900" cy="1123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0" indent="-228600">
              <a:lnSpc>
                <a:spcPct val="100000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accurate </a:t>
            </a:r>
            <a:r>
              <a:rPr sz="2000" spc="-5" dirty="0">
                <a:latin typeface="Calibri"/>
                <a:cs typeface="Calibri"/>
              </a:rPr>
              <a:t>timing function: </a:t>
            </a:r>
            <a:r>
              <a:rPr sz="2000" dirty="0">
                <a:latin typeface="Calibri"/>
                <a:cs typeface="Calibri"/>
              </a:rPr>
              <a:t>returns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double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ts val="2820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There are many </a:t>
            </a:r>
            <a:r>
              <a:rPr sz="2400" spc="-5" dirty="0">
                <a:latin typeface="Calibri"/>
                <a:cs typeface="Calibri"/>
              </a:rPr>
              <a:t>others, however </a:t>
            </a:r>
            <a:r>
              <a:rPr sz="2400" dirty="0">
                <a:latin typeface="Calibri"/>
                <a:cs typeface="Calibri"/>
              </a:rPr>
              <a:t>these are the </a:t>
            </a:r>
            <a:r>
              <a:rPr sz="2400" spc="-5" dirty="0">
                <a:latin typeface="Calibri"/>
                <a:cs typeface="Calibri"/>
              </a:rPr>
              <a:t>most  commonly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980">
              <a:lnSpc>
                <a:spcPct val="100000"/>
              </a:lnSpc>
            </a:pPr>
            <a:r>
              <a:rPr spc="-10" dirty="0"/>
              <a:t>Runtime</a:t>
            </a:r>
            <a:r>
              <a:rPr spc="-50" dirty="0"/>
              <a:t> </a:t>
            </a:r>
            <a:r>
              <a:rPr spc="-5" dirty="0"/>
              <a:t>Library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7646670" cy="845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3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runtime </a:t>
            </a:r>
            <a:r>
              <a:rPr sz="2800" dirty="0">
                <a:latin typeface="Calibri"/>
                <a:cs typeface="Calibri"/>
              </a:rPr>
              <a:t>library requires that the </a:t>
            </a:r>
            <a:r>
              <a:rPr sz="2800" spc="-5" dirty="0">
                <a:latin typeface="Calibri"/>
                <a:cs typeface="Calibri"/>
              </a:rPr>
              <a:t>omp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header/  module is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included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736176"/>
            <a:ext cx="4451350" cy="3989070"/>
          </a:xfrm>
          <a:custGeom>
            <a:avLst/>
            <a:gdLst/>
            <a:ahLst/>
            <a:cxnLst/>
            <a:rect l="l" t="t" r="r" b="b"/>
            <a:pathLst>
              <a:path w="4451350" h="3989070">
                <a:moveTo>
                  <a:pt x="0" y="0"/>
                </a:moveTo>
                <a:lnTo>
                  <a:pt x="4451046" y="0"/>
                </a:lnTo>
                <a:lnTo>
                  <a:pt x="4451046" y="3988767"/>
                </a:lnTo>
                <a:lnTo>
                  <a:pt x="0" y="398876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2817456"/>
            <a:ext cx="1729739" cy="53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3366FF"/>
                </a:solidFill>
                <a:latin typeface="Courier New"/>
                <a:cs typeface="Courier New"/>
              </a:rPr>
              <a:t>#include</a:t>
            </a:r>
            <a:r>
              <a:rPr sz="1400" spc="-5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366FF"/>
                </a:solidFill>
                <a:latin typeface="Courier New"/>
                <a:cs typeface="Courier New"/>
              </a:rPr>
              <a:t>&lt;omp.h&gt;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400" spc="-5" dirty="0">
                <a:latin typeface="Courier New"/>
                <a:cs typeface="Courier New"/>
              </a:rPr>
              <a:t>...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6766" y="3406228"/>
            <a:ext cx="2581910" cy="544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=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omp_get_max_threads();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spc="-5" dirty="0">
                <a:latin typeface="Courier New"/>
                <a:cs typeface="Courier New"/>
              </a:rPr>
              <a:t>=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omp_get_num_threads();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3321098"/>
            <a:ext cx="1196975" cy="904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39900"/>
              </a:lnSpc>
            </a:pP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int</a:t>
            </a:r>
            <a:r>
              <a:rPr sz="1400" spc="-7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threads  </a:t>
            </a: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int</a:t>
            </a:r>
            <a:r>
              <a:rPr sz="1400" spc="-7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outside  </a:t>
            </a:r>
            <a:r>
              <a:rPr sz="1400" spc="-5" dirty="0">
                <a:solidFill>
                  <a:schemeClr val="accent3"/>
                </a:solidFill>
                <a:latin typeface="Courier New"/>
                <a:cs typeface="Courier New"/>
              </a:rPr>
              <a:t>int</a:t>
            </a:r>
            <a:r>
              <a:rPr sz="1400" spc="-75" dirty="0">
                <a:solidFill>
                  <a:schemeClr val="accent3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inside;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6765" y="4307928"/>
            <a:ext cx="877569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3366FF"/>
                </a:solidFill>
                <a:latin typeface="Courier New"/>
                <a:cs typeface="Courier New"/>
              </a:rPr>
              <a:t>parallel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4307928"/>
            <a:ext cx="1196975" cy="5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3366FF"/>
                </a:solidFill>
                <a:latin typeface="Courier New"/>
                <a:cs typeface="Courier New"/>
              </a:rPr>
              <a:t>#pragma</a:t>
            </a:r>
            <a:r>
              <a:rPr sz="1400" spc="-7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366FF"/>
                </a:solidFill>
                <a:latin typeface="Courier New"/>
                <a:cs typeface="Courier New"/>
              </a:rPr>
              <a:t>omp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1744" y="4904828"/>
            <a:ext cx="3327400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inside = omp_get_num_threads();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" y="5196928"/>
            <a:ext cx="3646804" cy="836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758190" marR="5080" indent="-746125">
              <a:lnSpc>
                <a:spcPct val="1369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printf(</a:t>
            </a:r>
            <a:r>
              <a:rPr sz="1400" spc="-5" dirty="0">
                <a:solidFill>
                  <a:srgbClr val="3366FF"/>
                </a:solidFill>
                <a:latin typeface="Courier New"/>
                <a:cs typeface="Courier New"/>
              </a:rPr>
              <a:t>"%d in, %d out, %d max \n"</a:t>
            </a:r>
            <a:r>
              <a:rPr sz="1400" spc="-5" dirty="0">
                <a:latin typeface="Courier New"/>
                <a:cs typeface="Courier New"/>
              </a:rPr>
              <a:t>,  inside, outside,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threads);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51045" y="2721902"/>
            <a:ext cx="4693285" cy="4003040"/>
          </a:xfrm>
          <a:custGeom>
            <a:avLst/>
            <a:gdLst/>
            <a:ahLst/>
            <a:cxnLst/>
            <a:rect l="l" t="t" r="r" b="b"/>
            <a:pathLst>
              <a:path w="4693284" h="4003040">
                <a:moveTo>
                  <a:pt x="0" y="0"/>
                </a:moveTo>
                <a:lnTo>
                  <a:pt x="4692954" y="0"/>
                </a:lnTo>
                <a:lnTo>
                  <a:pt x="4692954" y="4003050"/>
                </a:lnTo>
                <a:lnTo>
                  <a:pt x="0" y="4003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1044" y="2721902"/>
            <a:ext cx="4693285" cy="4003040"/>
          </a:xfrm>
          <a:custGeom>
            <a:avLst/>
            <a:gdLst/>
            <a:ahLst/>
            <a:cxnLst/>
            <a:rect l="l" t="t" r="r" b="b"/>
            <a:pathLst>
              <a:path w="4693284" h="4003040">
                <a:moveTo>
                  <a:pt x="0" y="0"/>
                </a:moveTo>
                <a:lnTo>
                  <a:pt x="4692946" y="0"/>
                </a:lnTo>
                <a:lnTo>
                  <a:pt x="4692946" y="4003036"/>
                </a:lnTo>
                <a:lnTo>
                  <a:pt x="0" y="4003036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529785" y="2803181"/>
            <a:ext cx="1196975" cy="53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3366FF"/>
                </a:solidFill>
                <a:latin typeface="Courier New"/>
                <a:cs typeface="Courier New"/>
              </a:rPr>
              <a:t>use</a:t>
            </a:r>
            <a:r>
              <a:rPr sz="1400" spc="-7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366FF"/>
                </a:solidFill>
                <a:latin typeface="Courier New"/>
                <a:cs typeface="Courier New"/>
              </a:rPr>
              <a:t>omp_lib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400" spc="-5" dirty="0">
                <a:latin typeface="Courier New"/>
                <a:cs typeface="Courier New"/>
              </a:rPr>
              <a:t>...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29785" y="3306823"/>
            <a:ext cx="771525" cy="92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39900"/>
              </a:lnSpc>
            </a:pP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integer  </a:t>
            </a:r>
            <a:r>
              <a:rPr sz="1400" spc="-5" dirty="0">
                <a:latin typeface="Courier New"/>
                <a:cs typeface="Courier New"/>
              </a:rPr>
              <a:t>threads  outside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81802" y="3391954"/>
            <a:ext cx="2901315" cy="836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:: </a:t>
            </a:r>
            <a:r>
              <a:rPr sz="1400" spc="-5" dirty="0">
                <a:latin typeface="Courier New"/>
                <a:cs typeface="Courier New"/>
              </a:rPr>
              <a:t>threads, inside,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outside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spc="-5" dirty="0">
                <a:latin typeface="Courier New"/>
                <a:cs typeface="Courier New"/>
              </a:rPr>
              <a:t>=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omp_get_max_threads()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Courier New"/>
                <a:cs typeface="Courier New"/>
              </a:rPr>
              <a:t>=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omp_get_num_threads()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50847" y="5182654"/>
            <a:ext cx="877569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3366FF"/>
                </a:solidFill>
                <a:latin typeface="Courier New"/>
                <a:cs typeface="Courier New"/>
              </a:rPr>
              <a:t>' out</a:t>
            </a:r>
            <a:r>
              <a:rPr sz="1400" spc="-8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366FF"/>
                </a:solidFill>
                <a:latin typeface="Courier New"/>
                <a:cs typeface="Courier New"/>
              </a:rPr>
              <a:t>'</a:t>
            </a:r>
            <a:r>
              <a:rPr sz="1400" spc="-5" dirty="0"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29785" y="4293654"/>
            <a:ext cx="3540125" cy="143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!$omp</a:t>
            </a:r>
            <a:r>
              <a:rPr sz="1400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parallel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Courier New"/>
                <a:cs typeface="Courier New"/>
              </a:rPr>
              <a:t>inside =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omp_get_num_threads()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!$omp end</a:t>
            </a:r>
            <a:r>
              <a:rPr sz="140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parallel</a:t>
            </a:r>
            <a:endParaRPr sz="1400">
              <a:latin typeface="Courier New"/>
              <a:cs typeface="Courier New"/>
            </a:endParaRPr>
          </a:p>
          <a:p>
            <a:pPr marL="970915" marR="5080" indent="-958850">
              <a:lnSpc>
                <a:spcPts val="24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print *, inside, </a:t>
            </a:r>
            <a:r>
              <a:rPr sz="1400" spc="-5" dirty="0">
                <a:solidFill>
                  <a:srgbClr val="3366FF"/>
                </a:solidFill>
                <a:latin typeface="Courier New"/>
                <a:cs typeface="Courier New"/>
              </a:rPr>
              <a:t>' in '</a:t>
            </a:r>
            <a:r>
              <a:rPr sz="1400" spc="-5" dirty="0">
                <a:latin typeface="Courier New"/>
                <a:cs typeface="Courier New"/>
              </a:rPr>
              <a:t>, outside,  threads, </a:t>
            </a:r>
            <a:r>
              <a:rPr sz="1400" spc="-5" dirty="0">
                <a:solidFill>
                  <a:srgbClr val="3366FF"/>
                </a:solidFill>
                <a:latin typeface="Courier New"/>
                <a:cs typeface="Courier New"/>
              </a:rPr>
              <a:t>'</a:t>
            </a:r>
            <a:r>
              <a:rPr sz="1400" spc="-6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366FF"/>
                </a:solidFill>
                <a:latin typeface="Courier New"/>
                <a:cs typeface="Courier New"/>
              </a:rPr>
              <a:t>max'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52218" y="6048383"/>
            <a:ext cx="4261485" cy="809625"/>
          </a:xfrm>
          <a:custGeom>
            <a:avLst/>
            <a:gdLst/>
            <a:ahLst/>
            <a:cxnLst/>
            <a:rect l="l" t="t" r="r" b="b"/>
            <a:pathLst>
              <a:path w="4261485" h="809625">
                <a:moveTo>
                  <a:pt x="0" y="0"/>
                </a:moveTo>
                <a:lnTo>
                  <a:pt x="4261497" y="0"/>
                </a:lnTo>
                <a:lnTo>
                  <a:pt x="4261497" y="809615"/>
                </a:lnTo>
                <a:lnTo>
                  <a:pt x="0" y="809615"/>
                </a:lnTo>
                <a:lnTo>
                  <a:pt x="0" y="0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52218" y="6048383"/>
            <a:ext cx="4261485" cy="809625"/>
          </a:xfrm>
          <a:custGeom>
            <a:avLst/>
            <a:gdLst/>
            <a:ahLst/>
            <a:cxnLst/>
            <a:rect l="l" t="t" r="r" b="b"/>
            <a:pathLst>
              <a:path w="4261485" h="809625">
                <a:moveTo>
                  <a:pt x="0" y="0"/>
                </a:moveTo>
                <a:lnTo>
                  <a:pt x="4261496" y="0"/>
                </a:lnTo>
                <a:lnTo>
                  <a:pt x="4261496" y="809615"/>
                </a:lnTo>
                <a:lnTo>
                  <a:pt x="0" y="80961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275D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130945" y="6134743"/>
            <a:ext cx="2338070" cy="271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&gt;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OMP_NUM_THREADS=8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65281" y="6134743"/>
            <a:ext cx="877569" cy="271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./a.out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30945" y="6475611"/>
            <a:ext cx="2216785" cy="271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8 in, 1 out, 8</a:t>
            </a:r>
            <a:r>
              <a:rPr sz="1600" spc="-6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max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6630">
              <a:lnSpc>
                <a:spcPct val="100000"/>
              </a:lnSpc>
            </a:pPr>
            <a:r>
              <a:rPr spc="-5" dirty="0"/>
              <a:t>Synchronization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1502"/>
            <a:ext cx="7959090" cy="4833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3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Sometimes you </a:t>
            </a:r>
            <a:r>
              <a:rPr sz="2800" dirty="0">
                <a:latin typeface="Calibri"/>
                <a:cs typeface="Calibri"/>
              </a:rPr>
              <a:t>need to </a:t>
            </a:r>
            <a:r>
              <a:rPr sz="2800" spc="-5" dirty="0">
                <a:latin typeface="Calibri"/>
                <a:cs typeface="Calibri"/>
              </a:rPr>
              <a:t>synchronize </a:t>
            </a:r>
            <a:r>
              <a:rPr sz="2800" dirty="0">
                <a:latin typeface="Calibri"/>
                <a:cs typeface="Calibri"/>
              </a:rPr>
              <a:t>threads inside a  parallel </a:t>
            </a:r>
            <a:r>
              <a:rPr sz="2800" spc="-5" dirty="0">
                <a:latin typeface="Calibri"/>
                <a:cs typeface="Calibri"/>
              </a:rPr>
              <a:t>region, for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example</a:t>
            </a:r>
            <a:endParaRPr sz="2800">
              <a:latin typeface="Calibri"/>
              <a:cs typeface="Calibri"/>
            </a:endParaRPr>
          </a:p>
          <a:p>
            <a:pPr marL="749300" lvl="1" indent="-279400">
              <a:lnSpc>
                <a:spcPct val="100000"/>
              </a:lnSpc>
              <a:spcBef>
                <a:spcPts val="51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tasks </a:t>
            </a:r>
            <a:r>
              <a:rPr sz="2400" dirty="0">
                <a:latin typeface="Calibri"/>
                <a:cs typeface="Calibri"/>
              </a:rPr>
              <a:t>that have to be </a:t>
            </a:r>
            <a:r>
              <a:rPr sz="2400" spc="-5" dirty="0">
                <a:latin typeface="Calibri"/>
                <a:cs typeface="Calibri"/>
              </a:rPr>
              <a:t>done </a:t>
            </a:r>
            <a:r>
              <a:rPr sz="240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only one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thread</a:t>
            </a:r>
            <a:endParaRPr sz="2400">
              <a:latin typeface="Calibri"/>
              <a:cs typeface="Calibri"/>
            </a:endParaRPr>
          </a:p>
          <a:p>
            <a:pPr marL="749300" marR="289560" lvl="1" indent="-279400">
              <a:lnSpc>
                <a:spcPct val="101499"/>
              </a:lnSpc>
              <a:spcBef>
                <a:spcPts val="4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when multiple </a:t>
            </a:r>
            <a:r>
              <a:rPr sz="2400" dirty="0">
                <a:latin typeface="Calibri"/>
                <a:cs typeface="Calibri"/>
              </a:rPr>
              <a:t>threads have to update </a:t>
            </a:r>
            <a:r>
              <a:rPr sz="2400" spc="-5" dirty="0">
                <a:latin typeface="Calibri"/>
                <a:cs typeface="Calibri"/>
              </a:rPr>
              <a:t>memory,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we  </a:t>
            </a:r>
            <a:r>
              <a:rPr sz="2400" dirty="0">
                <a:latin typeface="Calibri"/>
                <a:cs typeface="Calibri"/>
              </a:rPr>
              <a:t>need to ensure that the value in </a:t>
            </a:r>
            <a:r>
              <a:rPr sz="2400" spc="-5" dirty="0">
                <a:latin typeface="Calibri"/>
                <a:cs typeface="Calibri"/>
              </a:rPr>
              <a:t>memory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consistent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threads have to </a:t>
            </a:r>
            <a:r>
              <a:rPr sz="2400" spc="-5" dirty="0">
                <a:latin typeface="Calibri"/>
                <a:cs typeface="Calibri"/>
              </a:rPr>
              <a:t>wait for others </a:t>
            </a:r>
            <a:r>
              <a:rPr sz="2400" dirty="0">
                <a:latin typeface="Calibri"/>
                <a:cs typeface="Calibri"/>
              </a:rPr>
              <a:t>to ﬁnish </a:t>
            </a:r>
            <a:r>
              <a:rPr sz="2400" spc="-5" dirty="0">
                <a:latin typeface="Calibri"/>
                <a:cs typeface="Calibri"/>
              </a:rPr>
              <a:t>before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continuing</a:t>
            </a:r>
            <a:endParaRPr sz="2400">
              <a:latin typeface="Calibri"/>
              <a:cs typeface="Calibri"/>
            </a:endParaRPr>
          </a:p>
          <a:p>
            <a:pPr marL="355600" marR="657860" indent="-342900">
              <a:lnSpc>
                <a:spcPct val="102000"/>
              </a:lnSpc>
              <a:spcBef>
                <a:spcPts val="5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OpenMP </a:t>
            </a:r>
            <a:r>
              <a:rPr sz="2800" spc="-5" dirty="0">
                <a:latin typeface="Calibri"/>
                <a:cs typeface="Calibri"/>
              </a:rPr>
              <a:t>provides directives </a:t>
            </a:r>
            <a:r>
              <a:rPr sz="2800" dirty="0">
                <a:latin typeface="Calibri"/>
                <a:cs typeface="Calibri"/>
              </a:rPr>
              <a:t>that can be used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  indicate such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regions</a:t>
            </a:r>
            <a:endParaRPr sz="2800">
              <a:latin typeface="Calibri"/>
              <a:cs typeface="Calibri"/>
            </a:endParaRPr>
          </a:p>
          <a:p>
            <a:pPr marL="355600" marR="240029" indent="-342900">
              <a:lnSpc>
                <a:spcPct val="100099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66FF"/>
                </a:solidFill>
                <a:latin typeface="Calibri"/>
                <a:cs typeface="Calibri"/>
              </a:rPr>
              <a:t>WARNING</a:t>
            </a:r>
            <a:r>
              <a:rPr sz="2800" spc="-5" dirty="0">
                <a:latin typeface="Calibri"/>
                <a:cs typeface="Calibri"/>
              </a:rPr>
              <a:t>: synchronization </a:t>
            </a:r>
            <a:r>
              <a:rPr sz="2800" dirty="0">
                <a:latin typeface="Calibri"/>
                <a:cs typeface="Calibri"/>
              </a:rPr>
              <a:t>and serial </a:t>
            </a:r>
            <a:r>
              <a:rPr sz="2800" spc="-5" dirty="0">
                <a:latin typeface="Calibri"/>
                <a:cs typeface="Calibri"/>
              </a:rPr>
              <a:t>code regions  </a:t>
            </a:r>
            <a:r>
              <a:rPr sz="2800" dirty="0">
                <a:latin typeface="Calibri"/>
                <a:cs typeface="Calibri"/>
              </a:rPr>
              <a:t>can quickly limit the </a:t>
            </a:r>
            <a:r>
              <a:rPr sz="2800" spc="-5" dirty="0">
                <a:latin typeface="Calibri"/>
                <a:cs typeface="Calibri"/>
              </a:rPr>
              <a:t>potential </a:t>
            </a:r>
            <a:r>
              <a:rPr sz="2800" dirty="0">
                <a:latin typeface="Calibri"/>
                <a:cs typeface="Calibri"/>
              </a:rPr>
              <a:t>speed up </a:t>
            </a:r>
            <a:r>
              <a:rPr sz="2800" spc="-5" dirty="0">
                <a:latin typeface="Calibri"/>
                <a:cs typeface="Calibri"/>
              </a:rPr>
              <a:t>from  </a:t>
            </a:r>
            <a:r>
              <a:rPr sz="2800" dirty="0">
                <a:latin typeface="Calibri"/>
                <a:cs typeface="Calibri"/>
              </a:rPr>
              <a:t>parallelism.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476" y="2746755"/>
            <a:ext cx="2240280" cy="694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Multicore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8565">
              <a:lnSpc>
                <a:spcPct val="100000"/>
              </a:lnSpc>
            </a:pPr>
            <a:r>
              <a:rPr spc="-5" dirty="0"/>
              <a:t>Synchronization</a:t>
            </a:r>
            <a:r>
              <a:rPr spc="-5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7881620" cy="1277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3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intention of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code below </a:t>
            </a:r>
            <a:r>
              <a:rPr sz="2800" dirty="0">
                <a:latin typeface="Calibri"/>
                <a:cs typeface="Calibri"/>
              </a:rPr>
              <a:t>is to print a hello  </a:t>
            </a:r>
            <a:r>
              <a:rPr sz="2800" spc="-5" dirty="0">
                <a:latin typeface="Calibri"/>
                <a:cs typeface="Calibri"/>
              </a:rPr>
              <a:t>world </a:t>
            </a:r>
            <a:r>
              <a:rPr sz="2800" dirty="0">
                <a:latin typeface="Calibri"/>
                <a:cs typeface="Calibri"/>
              </a:rPr>
              <a:t>message, similarly to the hello </a:t>
            </a:r>
            <a:r>
              <a:rPr sz="2800" spc="-5" dirty="0">
                <a:latin typeface="Calibri"/>
                <a:cs typeface="Calibri"/>
              </a:rPr>
              <a:t>world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example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ts val="3300"/>
              </a:lnSpc>
            </a:pPr>
            <a:r>
              <a:rPr sz="2800" dirty="0">
                <a:latin typeface="Calibri"/>
                <a:cs typeface="Calibri"/>
              </a:rPr>
              <a:t>earlier: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2218" y="2917609"/>
            <a:ext cx="5104765" cy="1703070"/>
          </a:xfrm>
          <a:custGeom>
            <a:avLst/>
            <a:gdLst/>
            <a:ahLst/>
            <a:cxnLst/>
            <a:rect l="l" t="t" r="r" b="b"/>
            <a:pathLst>
              <a:path w="5104765" h="1703070">
                <a:moveTo>
                  <a:pt x="0" y="0"/>
                </a:moveTo>
                <a:lnTo>
                  <a:pt x="5104186" y="0"/>
                </a:lnTo>
                <a:lnTo>
                  <a:pt x="5104186" y="1702768"/>
                </a:lnTo>
                <a:lnTo>
                  <a:pt x="0" y="170276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52019" y="3892460"/>
            <a:ext cx="1090930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3366FF"/>
                </a:solidFill>
                <a:latin typeface="Courier New"/>
                <a:cs typeface="Courier New"/>
              </a:rPr>
              <a:t>%d"</a:t>
            </a:r>
            <a:r>
              <a:rPr sz="1400" spc="-5" dirty="0">
                <a:latin typeface="Courier New"/>
                <a:cs typeface="Courier New"/>
              </a:rPr>
              <a:t>,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tid);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0945" y="2998889"/>
            <a:ext cx="3540125" cy="142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3366FF"/>
                </a:solidFill>
                <a:latin typeface="Courier New"/>
                <a:cs typeface="Courier New"/>
              </a:rPr>
              <a:t>#pragma omp</a:t>
            </a:r>
            <a:r>
              <a:rPr sz="1400" spc="-4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366FF"/>
                </a:solidFill>
                <a:latin typeface="Courier New"/>
                <a:cs typeface="Courier New"/>
              </a:rPr>
              <a:t>parallel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400" spc="-5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25425" marR="5080">
              <a:lnSpc>
                <a:spcPts val="2400"/>
              </a:lnSpc>
              <a:spcBef>
                <a:spcPts val="100"/>
              </a:spcBef>
            </a:pP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tid = omp_get_thread_num();  printf(</a:t>
            </a:r>
            <a:r>
              <a:rPr sz="1400" spc="-5" dirty="0">
                <a:solidFill>
                  <a:srgbClr val="3366FF"/>
                </a:solidFill>
                <a:latin typeface="Courier New"/>
                <a:cs typeface="Courier New"/>
              </a:rPr>
              <a:t>"hello world from</a:t>
            </a:r>
            <a:r>
              <a:rPr sz="1400" spc="-1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366FF"/>
                </a:solidFill>
                <a:latin typeface="Courier New"/>
                <a:cs typeface="Courier New"/>
              </a:rPr>
              <a:t>thread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400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52218" y="4635004"/>
            <a:ext cx="5104765" cy="809625"/>
          </a:xfrm>
          <a:custGeom>
            <a:avLst/>
            <a:gdLst/>
            <a:ahLst/>
            <a:cxnLst/>
            <a:rect l="l" t="t" r="r" b="b"/>
            <a:pathLst>
              <a:path w="5104765" h="809625">
                <a:moveTo>
                  <a:pt x="0" y="0"/>
                </a:moveTo>
                <a:lnTo>
                  <a:pt x="5104180" y="0"/>
                </a:lnTo>
                <a:lnTo>
                  <a:pt x="5104180" y="809612"/>
                </a:lnTo>
                <a:lnTo>
                  <a:pt x="0" y="809612"/>
                </a:lnTo>
                <a:lnTo>
                  <a:pt x="0" y="0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52218" y="4635004"/>
            <a:ext cx="5104765" cy="809625"/>
          </a:xfrm>
          <a:custGeom>
            <a:avLst/>
            <a:gdLst/>
            <a:ahLst/>
            <a:cxnLst/>
            <a:rect l="l" t="t" r="r" b="b"/>
            <a:pathLst>
              <a:path w="5104765" h="809625">
                <a:moveTo>
                  <a:pt x="0" y="0"/>
                </a:moveTo>
                <a:lnTo>
                  <a:pt x="5104186" y="0"/>
                </a:lnTo>
                <a:lnTo>
                  <a:pt x="5104186" y="809615"/>
                </a:lnTo>
                <a:lnTo>
                  <a:pt x="0" y="80961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275D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3139" y="4721364"/>
            <a:ext cx="7548880" cy="188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98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&gt; OMP_NUM_THREADS=8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./a.out</a:t>
            </a:r>
            <a:endParaRPr sz="1600">
              <a:latin typeface="Courier New"/>
              <a:cs typeface="Courier New"/>
            </a:endParaRPr>
          </a:p>
          <a:p>
            <a:pPr marL="1149985">
              <a:lnSpc>
                <a:spcPct val="100000"/>
              </a:lnSpc>
              <a:spcBef>
                <a:spcPts val="760"/>
              </a:spcBef>
            </a:pPr>
            <a:r>
              <a:rPr sz="1600" spc="-5" dirty="0">
                <a:latin typeface="Courier New"/>
                <a:cs typeface="Courier New"/>
              </a:rPr>
              <a:t>???</a:t>
            </a:r>
            <a:endParaRPr sz="1600">
              <a:latin typeface="Courier New"/>
              <a:cs typeface="Courier New"/>
            </a:endParaRPr>
          </a:p>
          <a:p>
            <a:pPr marL="292100" marR="5080" indent="-279400">
              <a:lnSpc>
                <a:spcPct val="101099"/>
              </a:lnSpc>
              <a:spcBef>
                <a:spcPts val="132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dirty="0">
                <a:latin typeface="Calibri"/>
                <a:cs typeface="Calibri"/>
              </a:rPr>
              <a:t>each thread gets a private </a:t>
            </a:r>
            <a:r>
              <a:rPr sz="2400" spc="-5" dirty="0">
                <a:latin typeface="Calibri"/>
                <a:cs typeface="Calibri"/>
              </a:rPr>
              <a:t>copy of </a:t>
            </a:r>
            <a:r>
              <a:rPr sz="2400" dirty="0">
                <a:latin typeface="Courier New"/>
                <a:cs typeface="Courier New"/>
              </a:rPr>
              <a:t>tid</a:t>
            </a:r>
            <a:r>
              <a:rPr sz="2400" dirty="0">
                <a:latin typeface="Calibri"/>
                <a:cs typeface="Calibri"/>
              </a:rPr>
              <a:t>, but the </a:t>
            </a:r>
            <a:r>
              <a:rPr sz="2400" spc="-5" dirty="0">
                <a:latin typeface="Calibri"/>
                <a:cs typeface="Calibri"/>
              </a:rPr>
              <a:t>output  could </a:t>
            </a:r>
            <a:r>
              <a:rPr sz="2400" dirty="0">
                <a:latin typeface="Calibri"/>
                <a:cs typeface="Calibri"/>
              </a:rPr>
              <a:t>get messed up because all threads </a:t>
            </a:r>
            <a:r>
              <a:rPr sz="2400" spc="-5" dirty="0">
                <a:latin typeface="Calibri"/>
                <a:cs typeface="Calibri"/>
              </a:rPr>
              <a:t>write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stdout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  the same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time.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77695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master</a:t>
            </a:r>
            <a:r>
              <a:rPr b="1" spc="-65" dirty="0">
                <a:latin typeface="Courier New"/>
                <a:cs typeface="Courier New"/>
              </a:rPr>
              <a:t> </a:t>
            </a:r>
            <a:r>
              <a:rPr spc="-10" dirty="0"/>
              <a:t>Directive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8025765" cy="1288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3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The master </a:t>
            </a:r>
            <a:r>
              <a:rPr sz="2800" spc="-5" dirty="0">
                <a:latin typeface="Calibri"/>
                <a:cs typeface="Calibri"/>
              </a:rPr>
              <a:t>directive </a:t>
            </a:r>
            <a:r>
              <a:rPr sz="2800" dirty="0">
                <a:latin typeface="Calibri"/>
                <a:cs typeface="Calibri"/>
              </a:rPr>
              <a:t>indicates </a:t>
            </a:r>
            <a:r>
              <a:rPr sz="2800" spc="-5" dirty="0">
                <a:latin typeface="Calibri"/>
                <a:cs typeface="Calibri"/>
              </a:rPr>
              <a:t>sections </a:t>
            </a:r>
            <a:r>
              <a:rPr sz="2800" dirty="0">
                <a:latin typeface="Calibri"/>
                <a:cs typeface="Calibri"/>
              </a:rPr>
              <a:t>that are to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  executed </a:t>
            </a:r>
            <a:r>
              <a:rPr sz="2800" spc="-5" dirty="0">
                <a:latin typeface="Calibri"/>
                <a:cs typeface="Calibri"/>
              </a:rPr>
              <a:t>only </a:t>
            </a:r>
            <a:r>
              <a:rPr sz="2800" dirty="0">
                <a:latin typeface="Calibri"/>
                <a:cs typeface="Calibri"/>
              </a:rPr>
              <a:t>by the master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thread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1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dirty="0">
                <a:latin typeface="Calibri"/>
                <a:cs typeface="Calibri"/>
              </a:rPr>
              <a:t>the master thread is </a:t>
            </a:r>
            <a:r>
              <a:rPr sz="2400" spc="-5" dirty="0">
                <a:latin typeface="Calibri"/>
                <a:cs typeface="Calibri"/>
              </a:rPr>
              <a:t>always </a:t>
            </a:r>
            <a:r>
              <a:rPr sz="2400" dirty="0">
                <a:latin typeface="Calibri"/>
                <a:cs typeface="Calibri"/>
              </a:rPr>
              <a:t>thread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2218" y="3183699"/>
            <a:ext cx="5104765" cy="1703070"/>
          </a:xfrm>
          <a:custGeom>
            <a:avLst/>
            <a:gdLst/>
            <a:ahLst/>
            <a:cxnLst/>
            <a:rect l="l" t="t" r="r" b="b"/>
            <a:pathLst>
              <a:path w="5104765" h="1703070">
                <a:moveTo>
                  <a:pt x="0" y="0"/>
                </a:moveTo>
                <a:lnTo>
                  <a:pt x="5104186" y="0"/>
                </a:lnTo>
                <a:lnTo>
                  <a:pt x="5104186" y="1702768"/>
                </a:lnTo>
                <a:lnTo>
                  <a:pt x="0" y="170276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52019" y="4450651"/>
            <a:ext cx="451484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3366FF"/>
                </a:solidFill>
                <a:latin typeface="Courier New"/>
                <a:cs typeface="Courier New"/>
              </a:rPr>
              <a:t>%d"</a:t>
            </a:r>
            <a:r>
              <a:rPr sz="1400" spc="-5" dirty="0"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4518" y="4450651"/>
            <a:ext cx="55816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tid);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0945" y="3264979"/>
            <a:ext cx="3540125" cy="173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3366FF"/>
                </a:solidFill>
                <a:latin typeface="Courier New"/>
                <a:cs typeface="Courier New"/>
              </a:rPr>
              <a:t>#pragma omp</a:t>
            </a:r>
            <a:r>
              <a:rPr sz="1400" spc="-4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366FF"/>
                </a:solidFill>
                <a:latin typeface="Courier New"/>
                <a:cs typeface="Courier New"/>
              </a:rPr>
              <a:t>parallel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400" spc="-5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tid =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omp_get_thread_num();</a:t>
            </a:r>
            <a:endParaRPr sz="1400">
              <a:latin typeface="Courier New"/>
              <a:cs typeface="Courier New"/>
            </a:endParaRPr>
          </a:p>
          <a:p>
            <a:pPr marL="225425" marR="5080">
              <a:lnSpc>
                <a:spcPct val="1369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#pragma omp master  </a:t>
            </a:r>
            <a:r>
              <a:rPr sz="1400" spc="-5" dirty="0">
                <a:latin typeface="Courier New"/>
                <a:cs typeface="Courier New"/>
              </a:rPr>
              <a:t>printf(</a:t>
            </a:r>
            <a:r>
              <a:rPr sz="1400" spc="-5" dirty="0">
                <a:solidFill>
                  <a:srgbClr val="3366FF"/>
                </a:solidFill>
                <a:latin typeface="Courier New"/>
                <a:cs typeface="Courier New"/>
              </a:rPr>
              <a:t>"hello world from</a:t>
            </a:r>
            <a:r>
              <a:rPr sz="1400" spc="-1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366FF"/>
                </a:solidFill>
                <a:latin typeface="Courier New"/>
                <a:cs typeface="Courier New"/>
              </a:rPr>
              <a:t>thread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52218" y="4901095"/>
            <a:ext cx="5104765" cy="809625"/>
          </a:xfrm>
          <a:custGeom>
            <a:avLst/>
            <a:gdLst/>
            <a:ahLst/>
            <a:cxnLst/>
            <a:rect l="l" t="t" r="r" b="b"/>
            <a:pathLst>
              <a:path w="5104765" h="809625">
                <a:moveTo>
                  <a:pt x="0" y="0"/>
                </a:moveTo>
                <a:lnTo>
                  <a:pt x="5104180" y="0"/>
                </a:lnTo>
                <a:lnTo>
                  <a:pt x="5104180" y="809614"/>
                </a:lnTo>
                <a:lnTo>
                  <a:pt x="0" y="809614"/>
                </a:lnTo>
                <a:lnTo>
                  <a:pt x="0" y="0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52218" y="4901095"/>
            <a:ext cx="5104765" cy="809625"/>
          </a:xfrm>
          <a:custGeom>
            <a:avLst/>
            <a:gdLst/>
            <a:ahLst/>
            <a:cxnLst/>
            <a:rect l="l" t="t" r="r" b="b"/>
            <a:pathLst>
              <a:path w="5104765" h="809625">
                <a:moveTo>
                  <a:pt x="0" y="0"/>
                </a:moveTo>
                <a:lnTo>
                  <a:pt x="5104186" y="0"/>
                </a:lnTo>
                <a:lnTo>
                  <a:pt x="5104186" y="809615"/>
                </a:lnTo>
                <a:lnTo>
                  <a:pt x="0" y="80961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275D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93139" y="4987455"/>
            <a:ext cx="5731510" cy="1341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98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&gt; OMP_NUM_THREADS=2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./a.out</a:t>
            </a:r>
            <a:endParaRPr sz="1600">
              <a:latin typeface="Courier New"/>
              <a:cs typeface="Courier New"/>
            </a:endParaRPr>
          </a:p>
          <a:p>
            <a:pPr marL="1149985">
              <a:lnSpc>
                <a:spcPct val="100000"/>
              </a:lnSpc>
              <a:spcBef>
                <a:spcPts val="765"/>
              </a:spcBef>
            </a:pPr>
            <a:r>
              <a:rPr sz="1600" spc="-5" dirty="0">
                <a:latin typeface="Courier New"/>
                <a:cs typeface="Courier New"/>
              </a:rPr>
              <a:t>hello world from thread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0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Calibri"/>
                <a:cs typeface="Calibri"/>
              </a:rPr>
              <a:t>only </a:t>
            </a:r>
            <a:r>
              <a:rPr sz="2400" dirty="0">
                <a:latin typeface="Calibri"/>
                <a:cs typeface="Calibri"/>
              </a:rPr>
              <a:t>the master thread prints its </a:t>
            </a:r>
            <a:r>
              <a:rPr sz="2400" dirty="0">
                <a:latin typeface="Courier New"/>
                <a:cs typeface="Courier New"/>
              </a:rPr>
              <a:t>tid</a:t>
            </a:r>
            <a:r>
              <a:rPr sz="2400" spc="-740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value.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77695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single</a:t>
            </a:r>
            <a:r>
              <a:rPr b="1" spc="-65" dirty="0">
                <a:latin typeface="Courier New"/>
                <a:cs typeface="Courier New"/>
              </a:rPr>
              <a:t> </a:t>
            </a:r>
            <a:r>
              <a:rPr spc="-10" dirty="0"/>
              <a:t>Directive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7346315" cy="1288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3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Block will only </a:t>
            </a:r>
            <a:r>
              <a:rPr sz="2800" dirty="0">
                <a:latin typeface="Calibri"/>
                <a:cs typeface="Calibri"/>
              </a:rPr>
              <a:t>be executed by the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ﬁrst thread</a:t>
            </a:r>
            <a:r>
              <a:rPr sz="28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  arrive at the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block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1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dirty="0">
                <a:latin typeface="Calibri"/>
                <a:cs typeface="Calibri"/>
              </a:rPr>
              <a:t>varies </a:t>
            </a:r>
            <a:r>
              <a:rPr sz="2400" spc="-5" dirty="0">
                <a:latin typeface="Calibri"/>
                <a:cs typeface="Calibri"/>
              </a:rPr>
              <a:t>from one </a:t>
            </a:r>
            <a:r>
              <a:rPr sz="2400" dirty="0">
                <a:latin typeface="Calibri"/>
                <a:cs typeface="Calibri"/>
              </a:rPr>
              <a:t>run to the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next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2218" y="2917609"/>
            <a:ext cx="5104765" cy="1811655"/>
          </a:xfrm>
          <a:custGeom>
            <a:avLst/>
            <a:gdLst/>
            <a:ahLst/>
            <a:cxnLst/>
            <a:rect l="l" t="t" r="r" b="b"/>
            <a:pathLst>
              <a:path w="5104765" h="1811654">
                <a:moveTo>
                  <a:pt x="0" y="0"/>
                </a:moveTo>
                <a:lnTo>
                  <a:pt x="5104180" y="0"/>
                </a:lnTo>
                <a:lnTo>
                  <a:pt x="5104180" y="1811629"/>
                </a:lnTo>
                <a:lnTo>
                  <a:pt x="0" y="18116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52218" y="2917609"/>
            <a:ext cx="5104765" cy="1811655"/>
          </a:xfrm>
          <a:custGeom>
            <a:avLst/>
            <a:gdLst/>
            <a:ahLst/>
            <a:cxnLst/>
            <a:rect l="l" t="t" r="r" b="b"/>
            <a:pathLst>
              <a:path w="5104765" h="1811654">
                <a:moveTo>
                  <a:pt x="0" y="0"/>
                </a:moveTo>
                <a:lnTo>
                  <a:pt x="5104186" y="0"/>
                </a:lnTo>
                <a:lnTo>
                  <a:pt x="5104186" y="1811628"/>
                </a:lnTo>
                <a:lnTo>
                  <a:pt x="0" y="181162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52019" y="4184560"/>
            <a:ext cx="1090930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3366FF"/>
                </a:solidFill>
                <a:latin typeface="Courier New"/>
                <a:cs typeface="Courier New"/>
              </a:rPr>
              <a:t>%d"</a:t>
            </a:r>
            <a:r>
              <a:rPr sz="1400" spc="-5" dirty="0">
                <a:latin typeface="Courier New"/>
                <a:cs typeface="Courier New"/>
              </a:rPr>
              <a:t>,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tid);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0945" y="2998889"/>
            <a:ext cx="3540125" cy="173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3366FF"/>
                </a:solidFill>
                <a:latin typeface="Courier New"/>
                <a:cs typeface="Courier New"/>
              </a:rPr>
              <a:t>#pragma omp</a:t>
            </a:r>
            <a:r>
              <a:rPr sz="1400" spc="-4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366FF"/>
                </a:solidFill>
                <a:latin typeface="Courier New"/>
                <a:cs typeface="Courier New"/>
              </a:rPr>
              <a:t>parallel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400" spc="-5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tid =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omp_get_thread_num();</a:t>
            </a:r>
            <a:endParaRPr sz="1400">
              <a:latin typeface="Courier New"/>
              <a:cs typeface="Courier New"/>
            </a:endParaRPr>
          </a:p>
          <a:p>
            <a:pPr marL="225425" marR="5080">
              <a:lnSpc>
                <a:spcPct val="1369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#pragma omp single  </a:t>
            </a:r>
            <a:r>
              <a:rPr sz="1400" spc="-5" dirty="0">
                <a:latin typeface="Courier New"/>
                <a:cs typeface="Courier New"/>
              </a:rPr>
              <a:t>printf(</a:t>
            </a:r>
            <a:r>
              <a:rPr sz="1400" spc="-5" dirty="0">
                <a:solidFill>
                  <a:srgbClr val="3366FF"/>
                </a:solidFill>
                <a:latin typeface="Courier New"/>
                <a:cs typeface="Courier New"/>
              </a:rPr>
              <a:t>"hello world from</a:t>
            </a:r>
            <a:r>
              <a:rPr sz="1400" spc="-1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366FF"/>
                </a:solidFill>
                <a:latin typeface="Courier New"/>
                <a:cs typeface="Courier New"/>
              </a:rPr>
              <a:t>thread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52218" y="4729238"/>
            <a:ext cx="5104765" cy="1219200"/>
          </a:xfrm>
          <a:custGeom>
            <a:avLst/>
            <a:gdLst/>
            <a:ahLst/>
            <a:cxnLst/>
            <a:rect l="l" t="t" r="r" b="b"/>
            <a:pathLst>
              <a:path w="5104765" h="1219200">
                <a:moveTo>
                  <a:pt x="0" y="0"/>
                </a:moveTo>
                <a:lnTo>
                  <a:pt x="5104180" y="0"/>
                </a:lnTo>
                <a:lnTo>
                  <a:pt x="5104180" y="1219097"/>
                </a:lnTo>
                <a:lnTo>
                  <a:pt x="0" y="1219097"/>
                </a:lnTo>
                <a:lnTo>
                  <a:pt x="0" y="0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52218" y="4729238"/>
            <a:ext cx="5104765" cy="1219200"/>
          </a:xfrm>
          <a:custGeom>
            <a:avLst/>
            <a:gdLst/>
            <a:ahLst/>
            <a:cxnLst/>
            <a:rect l="l" t="t" r="r" b="b"/>
            <a:pathLst>
              <a:path w="5104765" h="1219200">
                <a:moveTo>
                  <a:pt x="0" y="0"/>
                </a:moveTo>
                <a:lnTo>
                  <a:pt x="5104186" y="0"/>
                </a:lnTo>
                <a:lnTo>
                  <a:pt x="5104186" y="1219098"/>
                </a:lnTo>
                <a:lnTo>
                  <a:pt x="0" y="121909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275D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93139" y="4810518"/>
            <a:ext cx="4661535" cy="1510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98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&gt; OMP_NUM_THREADS=8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./a.out</a:t>
            </a:r>
            <a:endParaRPr sz="1400">
              <a:latin typeface="Courier New"/>
              <a:cs typeface="Courier New"/>
            </a:endParaRPr>
          </a:p>
          <a:p>
            <a:pPr marL="1149985">
              <a:lnSpc>
                <a:spcPct val="100000"/>
              </a:lnSpc>
              <a:spcBef>
                <a:spcPts val="655"/>
              </a:spcBef>
            </a:pPr>
            <a:r>
              <a:rPr sz="1400" spc="-5" dirty="0">
                <a:latin typeface="Courier New"/>
                <a:cs typeface="Courier New"/>
              </a:rPr>
              <a:t>hello world from thread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3</a:t>
            </a:r>
            <a:endParaRPr sz="1400">
              <a:latin typeface="Courier New"/>
              <a:cs typeface="Courier New"/>
            </a:endParaRPr>
          </a:p>
          <a:p>
            <a:pPr marL="1149985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Courier New"/>
                <a:cs typeface="Courier New"/>
              </a:rPr>
              <a:t>&gt; OMP_NUM_THREADS=8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./a.out</a:t>
            </a:r>
            <a:endParaRPr sz="1400">
              <a:latin typeface="Courier New"/>
              <a:cs typeface="Courier New"/>
            </a:endParaRPr>
          </a:p>
          <a:p>
            <a:pPr marL="1149985">
              <a:lnSpc>
                <a:spcPct val="100000"/>
              </a:lnSpc>
              <a:spcBef>
                <a:spcPts val="720"/>
              </a:spcBef>
            </a:pPr>
            <a:r>
              <a:rPr sz="1400" spc="-5" dirty="0">
                <a:latin typeface="Courier New"/>
                <a:cs typeface="Courier New"/>
              </a:rPr>
              <a:t>hello world from thread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6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Calibri"/>
                <a:cs typeface="Calibri"/>
              </a:rPr>
              <a:t>only one </a:t>
            </a:r>
            <a:r>
              <a:rPr sz="2400" dirty="0">
                <a:latin typeface="Calibri"/>
                <a:cs typeface="Calibri"/>
              </a:rPr>
              <a:t>thread </a:t>
            </a:r>
            <a:r>
              <a:rPr sz="2400" spc="-5" dirty="0">
                <a:latin typeface="Calibri"/>
                <a:cs typeface="Calibri"/>
              </a:rPr>
              <a:t>will </a:t>
            </a:r>
            <a:r>
              <a:rPr sz="2400" dirty="0">
                <a:latin typeface="Calibri"/>
                <a:cs typeface="Calibri"/>
              </a:rPr>
              <a:t>print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message.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2415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critical</a:t>
            </a:r>
            <a:r>
              <a:rPr b="1" spc="-65" dirty="0">
                <a:latin typeface="Courier New"/>
                <a:cs typeface="Courier New"/>
              </a:rPr>
              <a:t> </a:t>
            </a:r>
            <a:r>
              <a:rPr spc="-10" dirty="0"/>
              <a:t>Directive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45920"/>
            <a:ext cx="7679690" cy="124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All threads </a:t>
            </a:r>
            <a:r>
              <a:rPr sz="2800" spc="-5" dirty="0">
                <a:latin typeface="Calibri"/>
                <a:cs typeface="Calibri"/>
              </a:rPr>
              <a:t>will </a:t>
            </a:r>
            <a:r>
              <a:rPr sz="2800" dirty="0">
                <a:latin typeface="Calibri"/>
                <a:cs typeface="Calibri"/>
              </a:rPr>
              <a:t>execute </a:t>
            </a:r>
            <a:r>
              <a:rPr sz="2800" spc="-5" dirty="0">
                <a:latin typeface="Calibri"/>
                <a:cs typeface="Calibri"/>
              </a:rPr>
              <a:t>block,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one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at a</a:t>
            </a:r>
            <a:r>
              <a:rPr sz="28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time</a:t>
            </a:r>
            <a:endParaRPr sz="2800">
              <a:latin typeface="Calibri"/>
              <a:cs typeface="Calibri"/>
            </a:endParaRPr>
          </a:p>
          <a:p>
            <a:pPr marL="749300" marR="5080" indent="-279400">
              <a:lnSpc>
                <a:spcPct val="101499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order </a:t>
            </a:r>
            <a:r>
              <a:rPr sz="2400" dirty="0">
                <a:latin typeface="Calibri"/>
                <a:cs typeface="Calibri"/>
              </a:rPr>
              <a:t>that the threads arrive at the </a:t>
            </a:r>
            <a:r>
              <a:rPr sz="2400" spc="-5" dirty="0">
                <a:latin typeface="Calibri"/>
                <a:cs typeface="Calibri"/>
              </a:rPr>
              <a:t>block: </a:t>
            </a:r>
            <a:r>
              <a:rPr sz="2400" dirty="0">
                <a:latin typeface="Calibri"/>
                <a:cs typeface="Calibri"/>
              </a:rPr>
              <a:t>varies each  </a:t>
            </a:r>
            <a:r>
              <a:rPr sz="2400" spc="-5" dirty="0">
                <a:latin typeface="Calibri"/>
                <a:cs typeface="Calibri"/>
              </a:rPr>
              <a:t>time application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5966459"/>
            <a:ext cx="7463155" cy="725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100" marR="5080" indent="-279400">
              <a:lnSpc>
                <a:spcPts val="2820"/>
              </a:lnSpc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dirty="0">
                <a:latin typeface="Calibri"/>
                <a:cs typeface="Calibri"/>
              </a:rPr>
              <a:t>each thread prints </a:t>
            </a:r>
            <a:r>
              <a:rPr sz="2400" spc="-5" dirty="0">
                <a:latin typeface="Calibri"/>
                <a:cs typeface="Calibri"/>
              </a:rPr>
              <a:t>one </a:t>
            </a:r>
            <a:r>
              <a:rPr sz="2400" dirty="0">
                <a:latin typeface="Calibri"/>
                <a:cs typeface="Calibri"/>
              </a:rPr>
              <a:t>message,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order of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thread arrival  at the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critical</a:t>
            </a:r>
            <a:r>
              <a:rPr sz="2400" spc="-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block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52218" y="2917609"/>
            <a:ext cx="5104765" cy="1811655"/>
          </a:xfrm>
          <a:custGeom>
            <a:avLst/>
            <a:gdLst/>
            <a:ahLst/>
            <a:cxnLst/>
            <a:rect l="l" t="t" r="r" b="b"/>
            <a:pathLst>
              <a:path w="5104765" h="1811654">
                <a:moveTo>
                  <a:pt x="0" y="0"/>
                </a:moveTo>
                <a:lnTo>
                  <a:pt x="5104186" y="0"/>
                </a:lnTo>
                <a:lnTo>
                  <a:pt x="5104186" y="1811628"/>
                </a:lnTo>
                <a:lnTo>
                  <a:pt x="0" y="181162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2218" y="4729238"/>
            <a:ext cx="5104765" cy="1219200"/>
          </a:xfrm>
          <a:custGeom>
            <a:avLst/>
            <a:gdLst/>
            <a:ahLst/>
            <a:cxnLst/>
            <a:rect l="l" t="t" r="r" b="b"/>
            <a:pathLst>
              <a:path w="5104765" h="1219200">
                <a:moveTo>
                  <a:pt x="0" y="0"/>
                </a:moveTo>
                <a:lnTo>
                  <a:pt x="5104180" y="0"/>
                </a:lnTo>
                <a:lnTo>
                  <a:pt x="5104180" y="1219097"/>
                </a:lnTo>
                <a:lnTo>
                  <a:pt x="0" y="1219097"/>
                </a:lnTo>
                <a:lnTo>
                  <a:pt x="0" y="0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2218" y="4729238"/>
            <a:ext cx="5104765" cy="1219200"/>
          </a:xfrm>
          <a:custGeom>
            <a:avLst/>
            <a:gdLst/>
            <a:ahLst/>
            <a:cxnLst/>
            <a:rect l="l" t="t" r="r" b="b"/>
            <a:pathLst>
              <a:path w="5104765" h="1219200">
                <a:moveTo>
                  <a:pt x="0" y="0"/>
                </a:moveTo>
                <a:lnTo>
                  <a:pt x="5104186" y="0"/>
                </a:lnTo>
                <a:lnTo>
                  <a:pt x="5104186" y="1219098"/>
                </a:lnTo>
                <a:lnTo>
                  <a:pt x="0" y="121909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275D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052218" y="2917609"/>
          <a:ext cx="5104185" cy="30307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189"/>
                <a:gridCol w="639013"/>
                <a:gridCol w="532511"/>
                <a:gridCol w="745515"/>
                <a:gridCol w="2509957"/>
              </a:tblGrid>
              <a:tr h="2238394">
                <a:tc gridSpan="5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spc="-5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#pragma omp</a:t>
                      </a:r>
                      <a:r>
                        <a:rPr sz="1400" spc="-45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parallel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0416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tid =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omp_get_thread_num();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0416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#pragma omp</a:t>
                      </a:r>
                      <a:r>
                        <a:rPr sz="1400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critical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0416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printf(</a:t>
                      </a:r>
                      <a:r>
                        <a:rPr sz="1400" spc="-5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"hello world from thread %d"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tid);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&gt; OMP_NUM_THREADS=3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./a.out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34949">
                <a:tc>
                  <a:txBody>
                    <a:bodyPr/>
                    <a:lstStyle/>
                    <a:p>
                      <a:pPr marR="45085" algn="r">
                        <a:lnSpc>
                          <a:spcPts val="12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hello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3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world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3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from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3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thread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3EBF5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2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3EBF5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hello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3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world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3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from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3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thread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3EBF5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3EBF5"/>
                    </a:solidFill>
                  </a:tcPr>
                </a:tc>
              </a:tr>
              <a:tr h="258933"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hello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3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world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3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from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3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thread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3EBF5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3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0055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barrier</a:t>
            </a:r>
            <a:r>
              <a:rPr b="1" spc="-65" dirty="0">
                <a:latin typeface="Courier New"/>
                <a:cs typeface="Courier New"/>
              </a:rPr>
              <a:t> </a:t>
            </a:r>
            <a:r>
              <a:rPr spc="-10" dirty="0"/>
              <a:t>Directive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7887334" cy="845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3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All threads </a:t>
            </a:r>
            <a:r>
              <a:rPr sz="2800" spc="-5" dirty="0">
                <a:latin typeface="Calibri"/>
                <a:cs typeface="Calibri"/>
              </a:rPr>
              <a:t>wait </a:t>
            </a:r>
            <a:r>
              <a:rPr sz="2800" dirty="0">
                <a:latin typeface="Calibri"/>
                <a:cs typeface="Calibri"/>
              </a:rPr>
              <a:t>at barrier </a:t>
            </a:r>
            <a:r>
              <a:rPr sz="2800" spc="-5" dirty="0">
                <a:latin typeface="Calibri"/>
                <a:cs typeface="Calibri"/>
              </a:rPr>
              <a:t>until </a:t>
            </a:r>
            <a:r>
              <a:rPr sz="2800" dirty="0">
                <a:latin typeface="Calibri"/>
                <a:cs typeface="Calibri"/>
              </a:rPr>
              <a:t>all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the threads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  at barrier, </a:t>
            </a:r>
            <a:r>
              <a:rPr sz="2800" spc="-5" dirty="0">
                <a:latin typeface="Calibri"/>
                <a:cs typeface="Calibri"/>
              </a:rPr>
              <a:t>before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continuing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2218" y="2591041"/>
            <a:ext cx="5104765" cy="1811655"/>
          </a:xfrm>
          <a:custGeom>
            <a:avLst/>
            <a:gdLst/>
            <a:ahLst/>
            <a:cxnLst/>
            <a:rect l="l" t="t" r="r" b="b"/>
            <a:pathLst>
              <a:path w="5104765" h="1811654">
                <a:moveTo>
                  <a:pt x="0" y="0"/>
                </a:moveTo>
                <a:lnTo>
                  <a:pt x="5104186" y="0"/>
                </a:lnTo>
                <a:lnTo>
                  <a:pt x="5104186" y="1811628"/>
                </a:lnTo>
                <a:lnTo>
                  <a:pt x="0" y="181162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52019" y="3857993"/>
            <a:ext cx="1090930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3366FF"/>
                </a:solidFill>
                <a:latin typeface="Courier New"/>
                <a:cs typeface="Courier New"/>
              </a:rPr>
              <a:t>%d"</a:t>
            </a:r>
            <a:r>
              <a:rPr sz="1400" spc="-5" dirty="0">
                <a:latin typeface="Courier New"/>
                <a:cs typeface="Courier New"/>
              </a:rPr>
              <a:t>,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tid);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0945" y="2672321"/>
            <a:ext cx="3540125" cy="173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3366FF"/>
                </a:solidFill>
                <a:latin typeface="Courier New"/>
                <a:cs typeface="Courier New"/>
              </a:rPr>
              <a:t>#pragma omp</a:t>
            </a:r>
            <a:r>
              <a:rPr sz="1400" spc="-4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366FF"/>
                </a:solidFill>
                <a:latin typeface="Courier New"/>
                <a:cs typeface="Courier New"/>
              </a:rPr>
              <a:t>parallel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400" spc="-5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tid =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omp_get_thread_num();</a:t>
            </a:r>
            <a:endParaRPr sz="1400">
              <a:latin typeface="Courier New"/>
              <a:cs typeface="Courier New"/>
            </a:endParaRPr>
          </a:p>
          <a:p>
            <a:pPr marL="225425" marR="5080">
              <a:lnSpc>
                <a:spcPct val="1369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#pragma omp barrier  </a:t>
            </a:r>
            <a:r>
              <a:rPr sz="1400" spc="-5" dirty="0">
                <a:latin typeface="Courier New"/>
                <a:cs typeface="Courier New"/>
              </a:rPr>
              <a:t>printf(</a:t>
            </a:r>
            <a:r>
              <a:rPr sz="1400" spc="-5" dirty="0">
                <a:solidFill>
                  <a:srgbClr val="3366FF"/>
                </a:solidFill>
                <a:latin typeface="Courier New"/>
                <a:cs typeface="Courier New"/>
              </a:rPr>
              <a:t>"hello world from</a:t>
            </a:r>
            <a:r>
              <a:rPr sz="1400" spc="-1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366FF"/>
                </a:solidFill>
                <a:latin typeface="Courier New"/>
                <a:cs typeface="Courier New"/>
              </a:rPr>
              <a:t>thread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52218" y="4402670"/>
            <a:ext cx="6076315" cy="1219200"/>
          </a:xfrm>
          <a:custGeom>
            <a:avLst/>
            <a:gdLst/>
            <a:ahLst/>
            <a:cxnLst/>
            <a:rect l="l" t="t" r="r" b="b"/>
            <a:pathLst>
              <a:path w="6076315" h="1219200">
                <a:moveTo>
                  <a:pt x="0" y="0"/>
                </a:moveTo>
                <a:lnTo>
                  <a:pt x="6075781" y="0"/>
                </a:lnTo>
                <a:lnTo>
                  <a:pt x="6075781" y="1219093"/>
                </a:lnTo>
                <a:lnTo>
                  <a:pt x="0" y="1219093"/>
                </a:lnTo>
                <a:lnTo>
                  <a:pt x="0" y="0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52218" y="4402670"/>
            <a:ext cx="6076315" cy="1219200"/>
          </a:xfrm>
          <a:custGeom>
            <a:avLst/>
            <a:gdLst/>
            <a:ahLst/>
            <a:cxnLst/>
            <a:rect l="l" t="t" r="r" b="b"/>
            <a:pathLst>
              <a:path w="6076315" h="1219200">
                <a:moveTo>
                  <a:pt x="0" y="0"/>
                </a:moveTo>
                <a:lnTo>
                  <a:pt x="6075785" y="0"/>
                </a:lnTo>
                <a:lnTo>
                  <a:pt x="6075785" y="1219099"/>
                </a:lnTo>
                <a:lnTo>
                  <a:pt x="0" y="12190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275D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3139" y="4483951"/>
            <a:ext cx="7317740" cy="2271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98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&gt; OMP_NUM_THREADS=3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./a.out</a:t>
            </a:r>
            <a:endParaRPr sz="1400">
              <a:latin typeface="Courier New"/>
              <a:cs typeface="Courier New"/>
            </a:endParaRPr>
          </a:p>
          <a:p>
            <a:pPr marL="1149985">
              <a:lnSpc>
                <a:spcPct val="100000"/>
              </a:lnSpc>
              <a:spcBef>
                <a:spcPts val="655"/>
              </a:spcBef>
            </a:pPr>
            <a:r>
              <a:rPr sz="1400" spc="-5" dirty="0">
                <a:latin typeface="Courier New"/>
                <a:cs typeface="Courier New"/>
              </a:rPr>
              <a:t>hello world from thread 0 hello world from thread</a:t>
            </a:r>
            <a:r>
              <a:rPr sz="1400" spc="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2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14998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hello world from thread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1</a:t>
            </a:r>
            <a:endParaRPr sz="1400">
              <a:latin typeface="Courier New"/>
              <a:cs typeface="Courier New"/>
            </a:endParaRPr>
          </a:p>
          <a:p>
            <a:pPr marL="292100" marR="5080" indent="-279400">
              <a:lnSpc>
                <a:spcPct val="99400"/>
              </a:lnSpc>
              <a:spcBef>
                <a:spcPts val="43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dirty="0">
                <a:latin typeface="Calibri"/>
                <a:cs typeface="Calibri"/>
              </a:rPr>
              <a:t>in this case, this </a:t>
            </a:r>
            <a:r>
              <a:rPr sz="2400" spc="-5" dirty="0">
                <a:latin typeface="Calibri"/>
                <a:cs typeface="Calibri"/>
              </a:rPr>
              <a:t>doesn't solve </a:t>
            </a:r>
            <a:r>
              <a:rPr sz="2400" dirty="0">
                <a:latin typeface="Calibri"/>
                <a:cs typeface="Calibri"/>
              </a:rPr>
              <a:t>anything: all threads try to  </a:t>
            </a:r>
            <a:r>
              <a:rPr sz="2400" spc="-5" dirty="0">
                <a:latin typeface="Calibri"/>
                <a:cs typeface="Calibri"/>
              </a:rPr>
              <a:t>write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stdout </a:t>
            </a:r>
            <a:r>
              <a:rPr sz="2400" dirty="0">
                <a:latin typeface="Calibri"/>
                <a:cs typeface="Calibri"/>
              </a:rPr>
              <a:t>at the same </a:t>
            </a:r>
            <a:r>
              <a:rPr sz="2400" spc="-5" dirty="0">
                <a:latin typeface="Calibri"/>
                <a:cs typeface="Calibri"/>
              </a:rPr>
              <a:t>time when </a:t>
            </a:r>
            <a:r>
              <a:rPr sz="2400" dirty="0">
                <a:latin typeface="Calibri"/>
                <a:cs typeface="Calibri"/>
              </a:rPr>
              <a:t>they  </a:t>
            </a:r>
            <a:r>
              <a:rPr sz="2400" spc="-5" dirty="0">
                <a:latin typeface="Calibri"/>
                <a:cs typeface="Calibri"/>
              </a:rPr>
              <a:t>simultaneously </a:t>
            </a:r>
            <a:r>
              <a:rPr sz="2400" dirty="0">
                <a:latin typeface="Calibri"/>
                <a:cs typeface="Calibri"/>
              </a:rPr>
              <a:t>leave 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barrier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33700">
              <a:lnSpc>
                <a:spcPct val="100000"/>
              </a:lnSpc>
            </a:pPr>
            <a:r>
              <a:rPr spc="-5" dirty="0"/>
              <a:t>Exercise</a:t>
            </a:r>
            <a:r>
              <a:rPr spc="-75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15989" y="1491183"/>
            <a:ext cx="1691639" cy="384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example,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491183"/>
            <a:ext cx="5794375" cy="2352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84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Go back to 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hello_world.cpp/f90</a:t>
            </a:r>
            <a:endParaRPr sz="2400" dirty="0">
              <a:latin typeface="Courier New"/>
              <a:cs typeface="Courier New"/>
            </a:endParaRPr>
          </a:p>
          <a:p>
            <a:pPr marL="355600">
              <a:lnSpc>
                <a:spcPts val="2840"/>
              </a:lnSpc>
            </a:pPr>
            <a:r>
              <a:rPr sz="2400" dirty="0">
                <a:latin typeface="Calibri"/>
                <a:cs typeface="Calibri"/>
              </a:rPr>
              <a:t>add </a:t>
            </a:r>
            <a:r>
              <a:rPr sz="2400" spc="-5" dirty="0">
                <a:latin typeface="Calibri"/>
                <a:cs typeface="Calibri"/>
              </a:rPr>
              <a:t>appropriate synchronization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directives</a:t>
            </a:r>
            <a:endParaRPr sz="24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Calibri"/>
                <a:cs typeface="Calibri"/>
              </a:rPr>
              <a:t>do you see expected behavior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now?</a:t>
            </a:r>
          </a:p>
          <a:p>
            <a:pPr marL="435609" indent="-422909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435609" algn="l"/>
                <a:tab pos="436245" algn="l"/>
              </a:tabLst>
            </a:pPr>
            <a:r>
              <a:rPr sz="2800" spc="-5" dirty="0">
                <a:latin typeface="Calibri"/>
                <a:cs typeface="Calibri"/>
              </a:rPr>
              <a:t>Look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ourier New"/>
                <a:cs typeface="Courier New"/>
              </a:rPr>
              <a:t>sum_threads.cpp/f90</a:t>
            </a:r>
            <a:endParaRPr sz="2800" dirty="0">
              <a:latin typeface="Courier New"/>
              <a:cs typeface="Courier New"/>
            </a:endParaRPr>
          </a:p>
          <a:p>
            <a:pPr marL="755650" lvl="1" indent="-285750">
              <a:lnSpc>
                <a:spcPct val="100000"/>
              </a:lnSpc>
              <a:spcBef>
                <a:spcPts val="44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Calibri"/>
                <a:cs typeface="Calibri"/>
              </a:rPr>
              <a:t>what was the intended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output?</a:t>
            </a: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Calibri"/>
                <a:cs typeface="Calibri"/>
              </a:rPr>
              <a:t>run the example and compare the actual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output.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3139" y="3888943"/>
            <a:ext cx="7223759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781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Calibri"/>
                <a:cs typeface="Calibri"/>
              </a:rPr>
              <a:t>can you add a </a:t>
            </a:r>
            <a:r>
              <a:rPr sz="2000" spc="-5" dirty="0">
                <a:latin typeface="Calibri"/>
                <a:cs typeface="Calibri"/>
              </a:rPr>
              <a:t>synchronization directive </a:t>
            </a:r>
            <a:r>
              <a:rPr sz="2000" dirty="0">
                <a:latin typeface="Calibri"/>
                <a:cs typeface="Calibri"/>
              </a:rPr>
              <a:t>to get the expected result?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1596" y="4886388"/>
            <a:ext cx="7770495" cy="1729739"/>
          </a:xfrm>
          <a:prstGeom prst="rect">
            <a:avLst/>
          </a:prstGeom>
          <a:solidFill>
            <a:srgbClr val="E3EBF5"/>
          </a:solidFill>
          <a:ln w="25399">
            <a:solidFill>
              <a:srgbClr val="275D9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580"/>
              </a:spcBef>
            </a:pPr>
            <a:r>
              <a:rPr sz="1600" spc="-5" dirty="0">
                <a:latin typeface="Courier New"/>
                <a:cs typeface="Courier New"/>
              </a:rPr>
              <a:t>&gt; source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setup.sh</a:t>
            </a:r>
            <a:endParaRPr sz="1600">
              <a:latin typeface="Courier New"/>
              <a:cs typeface="Courier New"/>
            </a:endParaRPr>
          </a:p>
          <a:p>
            <a:pPr marL="78740">
              <a:lnSpc>
                <a:spcPct val="100000"/>
              </a:lnSpc>
              <a:spcBef>
                <a:spcPts val="765"/>
              </a:spcBef>
            </a:pPr>
            <a:r>
              <a:rPr sz="1600" spc="-5" dirty="0">
                <a:latin typeface="Courier New"/>
                <a:cs typeface="Courier New"/>
              </a:rPr>
              <a:t>&gt; CC sum_threads.cpp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–fopenmp</a:t>
            </a:r>
            <a:endParaRPr sz="1600">
              <a:latin typeface="Courier New"/>
              <a:cs typeface="Courier New"/>
            </a:endParaRPr>
          </a:p>
          <a:p>
            <a:pPr marL="78740">
              <a:lnSpc>
                <a:spcPct val="100000"/>
              </a:lnSpc>
              <a:spcBef>
                <a:spcPts val="680"/>
              </a:spcBef>
            </a:pPr>
            <a:r>
              <a:rPr sz="1600" spc="-5" dirty="0">
                <a:latin typeface="Courier New"/>
                <a:cs typeface="Courier New"/>
              </a:rPr>
              <a:t>...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or</a:t>
            </a:r>
            <a:endParaRPr sz="1600">
              <a:latin typeface="Courier New"/>
              <a:cs typeface="Courier New"/>
            </a:endParaRPr>
          </a:p>
          <a:p>
            <a:pPr marL="78740">
              <a:lnSpc>
                <a:spcPct val="100000"/>
              </a:lnSpc>
              <a:spcBef>
                <a:spcPts val="780"/>
              </a:spcBef>
            </a:pPr>
            <a:r>
              <a:rPr sz="1600" spc="-5" dirty="0">
                <a:latin typeface="Courier New"/>
                <a:cs typeface="Courier New"/>
              </a:rPr>
              <a:t>&gt; ftn sum_threads.f90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–fopenmp</a:t>
            </a:r>
            <a:endParaRPr sz="1600">
              <a:latin typeface="Courier New"/>
              <a:cs typeface="Courier New"/>
            </a:endParaRPr>
          </a:p>
          <a:p>
            <a:pPr marL="78740">
              <a:lnSpc>
                <a:spcPct val="100000"/>
              </a:lnSpc>
              <a:spcBef>
                <a:spcPts val="780"/>
              </a:spcBef>
            </a:pPr>
            <a:r>
              <a:rPr sz="1600" spc="-5" dirty="0">
                <a:latin typeface="Courier New"/>
                <a:cs typeface="Courier New"/>
              </a:rPr>
              <a:t>&gt; OMP_NUM_THREADS=8 srun –c8 –n1 –hint=nomultithread</a:t>
            </a:r>
            <a:r>
              <a:rPr sz="1600" spc="7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./a.out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5735">
              <a:lnSpc>
                <a:spcPct val="100000"/>
              </a:lnSpc>
            </a:pPr>
            <a:r>
              <a:rPr spc="-5" dirty="0"/>
              <a:t>Shared Memory</a:t>
            </a:r>
            <a:r>
              <a:rPr spc="-35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45920"/>
            <a:ext cx="8031480" cy="4867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OpenMP uses a shared </a:t>
            </a:r>
            <a:r>
              <a:rPr sz="2800" spc="-5" dirty="0">
                <a:latin typeface="Calibri"/>
                <a:cs typeface="Calibri"/>
              </a:rPr>
              <a:t>memory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  <a:p>
            <a:pPr marL="355600" marR="229235" indent="-342900">
              <a:lnSpc>
                <a:spcPts val="3329"/>
              </a:lnSpc>
              <a:spcBef>
                <a:spcPts val="7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All threads can read and </a:t>
            </a:r>
            <a:r>
              <a:rPr sz="2800" spc="-5" dirty="0">
                <a:latin typeface="Calibri"/>
                <a:cs typeface="Calibri"/>
              </a:rPr>
              <a:t>write </a:t>
            </a:r>
            <a:r>
              <a:rPr sz="2800" dirty="0">
                <a:latin typeface="Calibri"/>
                <a:cs typeface="Calibri"/>
              </a:rPr>
              <a:t>to the same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  locations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simultaneously</a:t>
            </a:r>
            <a:endParaRPr sz="2800">
              <a:latin typeface="Calibri"/>
              <a:cs typeface="Calibri"/>
            </a:endParaRPr>
          </a:p>
          <a:p>
            <a:pPr marL="355600" marR="250825" indent="-342900">
              <a:lnSpc>
                <a:spcPts val="3329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By </a:t>
            </a:r>
            <a:r>
              <a:rPr sz="2800" dirty="0">
                <a:latin typeface="Calibri"/>
                <a:cs typeface="Calibri"/>
              </a:rPr>
              <a:t>default variables are shared, so </a:t>
            </a:r>
            <a:r>
              <a:rPr sz="2800" spc="-5" dirty="0">
                <a:latin typeface="Calibri"/>
                <a:cs typeface="Calibri"/>
              </a:rPr>
              <a:t>one copy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used  by all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threads</a:t>
            </a:r>
            <a:endParaRPr sz="2800">
              <a:latin typeface="Calibri"/>
              <a:cs typeface="Calibri"/>
            </a:endParaRPr>
          </a:p>
          <a:p>
            <a:pPr marL="355600" marR="310515" indent="-342900">
              <a:lnSpc>
                <a:spcPts val="3329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The result </a:t>
            </a:r>
            <a:r>
              <a:rPr sz="2800" spc="-5" dirty="0">
                <a:latin typeface="Calibri"/>
                <a:cs typeface="Calibri"/>
              </a:rPr>
              <a:t>of computations where multiple </a:t>
            </a:r>
            <a:r>
              <a:rPr sz="2800" dirty="0">
                <a:latin typeface="Calibri"/>
                <a:cs typeface="Calibri"/>
              </a:rPr>
              <a:t>threads  </a:t>
            </a:r>
            <a:r>
              <a:rPr sz="2800" spc="-15" dirty="0">
                <a:latin typeface="Calibri"/>
                <a:cs typeface="Calibri"/>
              </a:rPr>
              <a:t>attempt </a:t>
            </a:r>
            <a:r>
              <a:rPr sz="280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read/write </a:t>
            </a:r>
            <a:r>
              <a:rPr sz="2800" dirty="0">
                <a:latin typeface="Calibri"/>
                <a:cs typeface="Calibri"/>
              </a:rPr>
              <a:t>to a variable 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366FF"/>
                </a:solidFill>
                <a:latin typeface="Calibri"/>
                <a:cs typeface="Calibri"/>
              </a:rPr>
              <a:t>undeﬁned</a:t>
            </a:r>
            <a:endParaRPr sz="2800">
              <a:latin typeface="Calibri"/>
              <a:cs typeface="Calibri"/>
            </a:endParaRPr>
          </a:p>
          <a:p>
            <a:pPr marL="749300" marR="5080" lvl="1" indent="-279400">
              <a:lnSpc>
                <a:spcPts val="2820"/>
              </a:lnSpc>
              <a:spcBef>
                <a:spcPts val="65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see the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sum_threads </a:t>
            </a:r>
            <a:r>
              <a:rPr sz="2400" dirty="0">
                <a:latin typeface="Calibri"/>
                <a:cs typeface="Calibri"/>
              </a:rPr>
              <a:t>example in the </a:t>
            </a:r>
            <a:r>
              <a:rPr sz="2400" spc="-5" dirty="0">
                <a:latin typeface="Calibri"/>
                <a:cs typeface="Calibri"/>
              </a:rPr>
              <a:t>previous </a:t>
            </a:r>
            <a:r>
              <a:rPr sz="2400" dirty="0">
                <a:latin typeface="Calibri"/>
                <a:cs typeface="Calibri"/>
              </a:rPr>
              <a:t>exercises </a:t>
            </a:r>
            <a:r>
              <a:rPr sz="2400" spc="-5" dirty="0">
                <a:latin typeface="Calibri"/>
                <a:cs typeface="Calibri"/>
              </a:rPr>
              <a:t>for  </a:t>
            </a:r>
            <a:r>
              <a:rPr sz="2400" dirty="0">
                <a:latin typeface="Calibri"/>
                <a:cs typeface="Calibri"/>
              </a:rPr>
              <a:t>a simple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  <a:p>
            <a:pPr marL="749300" marR="290195" lvl="1" indent="-279400">
              <a:lnSpc>
                <a:spcPct val="101499"/>
              </a:lnSpc>
              <a:spcBef>
                <a:spcPts val="46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this is a very </a:t>
            </a:r>
            <a:r>
              <a:rPr sz="2400" spc="-5" dirty="0">
                <a:latin typeface="Calibri"/>
                <a:cs typeface="Calibri"/>
              </a:rPr>
              <a:t>common </a:t>
            </a:r>
            <a:r>
              <a:rPr sz="2400" dirty="0">
                <a:latin typeface="Calibri"/>
                <a:cs typeface="Calibri"/>
              </a:rPr>
              <a:t>parallel </a:t>
            </a:r>
            <a:r>
              <a:rPr sz="2400" spc="-5" dirty="0">
                <a:latin typeface="Calibri"/>
                <a:cs typeface="Calibri"/>
              </a:rPr>
              <a:t>programming </a:t>
            </a:r>
            <a:r>
              <a:rPr sz="2400" dirty="0">
                <a:latin typeface="Calibri"/>
                <a:cs typeface="Calibri"/>
              </a:rPr>
              <a:t>bug called a 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race</a:t>
            </a:r>
            <a:r>
              <a:rPr sz="2400" spc="-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condition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8685">
              <a:lnSpc>
                <a:spcPct val="100000"/>
              </a:lnSpc>
            </a:pPr>
            <a:r>
              <a:rPr spc="-5" dirty="0"/>
              <a:t>Variable</a:t>
            </a:r>
            <a:r>
              <a:rPr spc="-35" dirty="0"/>
              <a:t> </a:t>
            </a:r>
            <a:r>
              <a:rPr spc="-5" dirty="0"/>
              <a:t>Scoping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7849870" cy="3844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076325" indent="-342900">
              <a:lnSpc>
                <a:spcPts val="33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OpenMP </a:t>
            </a:r>
            <a:r>
              <a:rPr sz="2800" spc="-5" dirty="0">
                <a:latin typeface="Calibri"/>
                <a:cs typeface="Calibri"/>
              </a:rPr>
              <a:t>provides </a:t>
            </a:r>
            <a:r>
              <a:rPr sz="2800" dirty="0">
                <a:latin typeface="Calibri"/>
                <a:cs typeface="Calibri"/>
              </a:rPr>
              <a:t>clauses that describe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how  </a:t>
            </a:r>
            <a:r>
              <a:rPr sz="2800" dirty="0">
                <a:latin typeface="Calibri"/>
                <a:cs typeface="Calibri"/>
              </a:rPr>
              <a:t>variables </a:t>
            </a:r>
            <a:r>
              <a:rPr sz="2800" spc="-5" dirty="0">
                <a:latin typeface="Calibri"/>
                <a:cs typeface="Calibri"/>
              </a:rPr>
              <a:t>should </a:t>
            </a:r>
            <a:r>
              <a:rPr sz="2800" dirty="0">
                <a:latin typeface="Calibri"/>
                <a:cs typeface="Calibri"/>
              </a:rPr>
              <a:t>be shared </a:t>
            </a:r>
            <a:r>
              <a:rPr sz="2800" spc="-5" dirty="0">
                <a:latin typeface="Calibri"/>
                <a:cs typeface="Calibri"/>
              </a:rPr>
              <a:t>between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threads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1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shared</a:t>
            </a:r>
            <a:r>
              <a:rPr sz="2400" dirty="0">
                <a:latin typeface="Calibri"/>
                <a:cs typeface="Calibri"/>
              </a:rPr>
              <a:t>: all variables access the same </a:t>
            </a:r>
            <a:r>
              <a:rPr sz="2400" spc="-5" dirty="0">
                <a:latin typeface="Calibri"/>
                <a:cs typeface="Calibri"/>
              </a:rPr>
              <a:t>copy of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variable.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155700" algn="l"/>
              </a:tabLst>
            </a:pPr>
            <a:r>
              <a:rPr sz="2400" dirty="0">
                <a:latin typeface="Calibri"/>
                <a:cs typeface="Calibri"/>
              </a:rPr>
              <a:t>this is the default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behavior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620"/>
              </a:spcBef>
              <a:buClr>
                <a:srgbClr val="FF0000"/>
              </a:buClr>
              <a:buFont typeface="Arial"/>
              <a:buChar char="•"/>
              <a:tabLst>
                <a:tab pos="1155700" algn="l"/>
              </a:tabLst>
            </a:pPr>
            <a:r>
              <a:rPr sz="2400" spc="-5" dirty="0">
                <a:solidFill>
                  <a:srgbClr val="FF2600"/>
                </a:solidFill>
                <a:latin typeface="Calibri"/>
                <a:cs typeface="Calibri"/>
              </a:rPr>
              <a:t>WARNING</a:t>
            </a:r>
            <a:r>
              <a:rPr sz="2400" spc="-5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take care </a:t>
            </a:r>
            <a:r>
              <a:rPr sz="2400" spc="-5" dirty="0">
                <a:latin typeface="Calibri"/>
                <a:cs typeface="Calibri"/>
              </a:rPr>
              <a:t>when writing </a:t>
            </a:r>
            <a:r>
              <a:rPr sz="2400" dirty="0">
                <a:latin typeface="Calibri"/>
                <a:cs typeface="Calibri"/>
              </a:rPr>
              <a:t>to shared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variables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3366FF"/>
                </a:solidFill>
                <a:latin typeface="Calibri"/>
                <a:cs typeface="Calibri"/>
              </a:rPr>
              <a:t>private</a:t>
            </a:r>
            <a:r>
              <a:rPr sz="2400" dirty="0">
                <a:latin typeface="Calibri"/>
                <a:cs typeface="Calibri"/>
              </a:rPr>
              <a:t>: each thread gets its </a:t>
            </a:r>
            <a:r>
              <a:rPr sz="2400" spc="-5" dirty="0">
                <a:latin typeface="Calibri"/>
                <a:cs typeface="Calibri"/>
              </a:rPr>
              <a:t>own copy 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variable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1155700" algn="l"/>
              </a:tabLst>
            </a:pPr>
            <a:r>
              <a:rPr sz="2400" dirty="0">
                <a:latin typeface="Calibri"/>
                <a:cs typeface="Calibri"/>
              </a:rPr>
              <a:t>private </a:t>
            </a:r>
            <a:r>
              <a:rPr sz="2400" spc="-5" dirty="0">
                <a:latin typeface="Calibri"/>
                <a:cs typeface="Calibri"/>
              </a:rPr>
              <a:t>copy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uninitialized</a:t>
            </a:r>
            <a:endParaRPr sz="2400">
              <a:latin typeface="Calibri"/>
              <a:cs typeface="Calibri"/>
            </a:endParaRPr>
          </a:p>
          <a:p>
            <a:pPr marL="1155700" marR="312420" lvl="2" indent="-228600">
              <a:lnSpc>
                <a:spcPts val="2820"/>
              </a:lnSpc>
              <a:spcBef>
                <a:spcPts val="760"/>
              </a:spcBef>
              <a:buFont typeface="Arial"/>
              <a:buChar char="•"/>
              <a:tabLst>
                <a:tab pos="1155700" algn="l"/>
              </a:tabLst>
            </a:pPr>
            <a:r>
              <a:rPr sz="2400" dirty="0">
                <a:latin typeface="Calibri"/>
                <a:cs typeface="Calibri"/>
              </a:rPr>
              <a:t>use </a:t>
            </a:r>
            <a:r>
              <a:rPr sz="2400" dirty="0">
                <a:solidFill>
                  <a:srgbClr val="3366FF"/>
                </a:solidFill>
                <a:latin typeface="Calibri"/>
                <a:cs typeface="Calibri"/>
              </a:rPr>
              <a:t>ﬁrstprivate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initialize </a:t>
            </a:r>
            <a:r>
              <a:rPr sz="2400" dirty="0">
                <a:latin typeface="Calibri"/>
                <a:cs typeface="Calibri"/>
              </a:rPr>
              <a:t>variable </a:t>
            </a:r>
            <a:r>
              <a:rPr sz="2400" spc="-5" dirty="0">
                <a:latin typeface="Calibri"/>
                <a:cs typeface="Calibri"/>
              </a:rPr>
              <a:t>with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from  </a:t>
            </a:r>
            <a:r>
              <a:rPr sz="2400" dirty="0">
                <a:latin typeface="Calibri"/>
                <a:cs typeface="Calibri"/>
              </a:rPr>
              <a:t>master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8685">
              <a:lnSpc>
                <a:spcPct val="100000"/>
              </a:lnSpc>
            </a:pPr>
            <a:r>
              <a:rPr spc="-5" dirty="0"/>
              <a:t>Variable</a:t>
            </a:r>
            <a:r>
              <a:rPr spc="-35" dirty="0"/>
              <a:t> </a:t>
            </a:r>
            <a:r>
              <a:rPr spc="-5" dirty="0"/>
              <a:t>Scoping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1913699"/>
            <a:ext cx="8015605" cy="3956685"/>
          </a:xfrm>
          <a:custGeom>
            <a:avLst/>
            <a:gdLst/>
            <a:ahLst/>
            <a:cxnLst/>
            <a:rect l="l" t="t" r="r" b="b"/>
            <a:pathLst>
              <a:path w="8015605" h="3956685">
                <a:moveTo>
                  <a:pt x="0" y="0"/>
                </a:moveTo>
                <a:lnTo>
                  <a:pt x="8015104" y="0"/>
                </a:lnTo>
                <a:lnTo>
                  <a:pt x="8015104" y="3956517"/>
                </a:lnTo>
                <a:lnTo>
                  <a:pt x="0" y="395651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2207" y="1956041"/>
            <a:ext cx="1019175" cy="38227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345"/>
              </a:spcBef>
            </a:pP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int</a:t>
            </a:r>
            <a:r>
              <a:rPr sz="1600" b="1" spc="-8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tid;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" y="2338019"/>
            <a:ext cx="2687320" cy="29845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"/>
              </a:spcBef>
            </a:pP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const int</a:t>
            </a:r>
            <a:r>
              <a:rPr sz="1600" b="1" spc="-4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num_threads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0219" y="2664409"/>
            <a:ext cx="2315845" cy="34163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50"/>
              </a:spcBef>
            </a:pPr>
            <a:r>
              <a:rPr sz="1600" b="1" spc="-5" dirty="0">
                <a:solidFill>
                  <a:srgbClr val="3366FF"/>
                </a:solidFill>
                <a:latin typeface="Courier New"/>
                <a:cs typeface="Courier New"/>
              </a:rPr>
              <a:t>shared(num_threads)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30265" y="2636189"/>
            <a:ext cx="1523365" cy="39814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275"/>
              </a:spcBef>
            </a:pPr>
            <a:r>
              <a:rPr sz="1600" b="1" spc="-5" dirty="0">
                <a:solidFill>
                  <a:srgbClr val="3366FF"/>
                </a:solidFill>
                <a:latin typeface="Courier New"/>
                <a:cs typeface="Courier New"/>
              </a:rPr>
              <a:t>private(tid)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6869" y="3351923"/>
            <a:ext cx="485140" cy="3175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40"/>
              </a:spcBef>
            </a:pPr>
            <a:r>
              <a:rPr sz="1600" b="1" spc="-5" dirty="0">
                <a:latin typeface="Courier New"/>
                <a:cs typeface="Courier New"/>
              </a:rPr>
              <a:t>tid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4540" y="2340927"/>
            <a:ext cx="5624830" cy="1287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986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=</a:t>
            </a:r>
            <a:r>
              <a:rPr sz="1600" b="1" spc="-3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omp_get_num_threads();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600" b="1" spc="-5" dirty="0">
                <a:solidFill>
                  <a:srgbClr val="3366FF"/>
                </a:solidFill>
                <a:latin typeface="Courier New"/>
                <a:cs typeface="Courier New"/>
              </a:rPr>
              <a:t>#pragma omp</a:t>
            </a:r>
            <a:r>
              <a:rPr sz="1600" b="1" spc="-5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3366FF"/>
                </a:solidFill>
                <a:latin typeface="Courier New"/>
                <a:cs typeface="Courier New"/>
              </a:rPr>
              <a:t>parallel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600" b="1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  <a:spcBef>
                <a:spcPts val="780"/>
              </a:spcBef>
            </a:pPr>
            <a:r>
              <a:rPr sz="1600" b="1" spc="-5" dirty="0">
                <a:latin typeface="Courier New"/>
                <a:cs typeface="Courier New"/>
              </a:rPr>
              <a:t>=</a:t>
            </a:r>
            <a:r>
              <a:rPr sz="1600" b="1" spc="-3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omp_get_thread_num();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7973" y="3699827"/>
            <a:ext cx="5746115" cy="614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#pragma omp</a:t>
            </a:r>
            <a:r>
              <a:rPr sz="1600" b="1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critical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600" b="1" spc="-5" dirty="0">
                <a:latin typeface="Courier New"/>
                <a:cs typeface="Courier New"/>
              </a:rPr>
              <a:t>printf(</a:t>
            </a:r>
            <a:r>
              <a:rPr sz="1600" b="1" spc="-5" dirty="0">
                <a:solidFill>
                  <a:srgbClr val="3366FF"/>
                </a:solidFill>
                <a:latin typeface="Courier New"/>
                <a:cs typeface="Courier New"/>
              </a:rPr>
              <a:t>"hello world from thread %d of %d"</a:t>
            </a:r>
            <a:r>
              <a:rPr sz="1600" b="1" spc="-5" dirty="0">
                <a:latin typeface="Courier New"/>
                <a:cs typeface="Courier New"/>
              </a:rPr>
              <a:t>,</a:t>
            </a:r>
            <a:r>
              <a:rPr sz="1600" b="1" spc="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tid,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50380" y="4042727"/>
            <a:ext cx="1607820" cy="271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num_threads);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4540" y="4385627"/>
            <a:ext cx="147320" cy="271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5923" y="2310940"/>
            <a:ext cx="2788919" cy="399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5800" y="2338019"/>
            <a:ext cx="2687320" cy="298450"/>
          </a:xfrm>
          <a:custGeom>
            <a:avLst/>
            <a:gdLst/>
            <a:ahLst/>
            <a:cxnLst/>
            <a:rect l="l" t="t" r="r" b="b"/>
            <a:pathLst>
              <a:path w="2687320" h="298450">
                <a:moveTo>
                  <a:pt x="0" y="0"/>
                </a:moveTo>
                <a:lnTo>
                  <a:pt x="2686748" y="0"/>
                </a:lnTo>
                <a:lnTo>
                  <a:pt x="2686748" y="298170"/>
                </a:lnTo>
                <a:lnTo>
                  <a:pt x="0" y="298170"/>
                </a:lnTo>
                <a:lnTo>
                  <a:pt x="0" y="0"/>
                </a:lnTo>
                <a:close/>
              </a:path>
            </a:pathLst>
          </a:custGeom>
          <a:solidFill>
            <a:srgbClr val="4180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5800" y="2338019"/>
            <a:ext cx="2687320" cy="298450"/>
          </a:xfrm>
          <a:custGeom>
            <a:avLst/>
            <a:gdLst/>
            <a:ahLst/>
            <a:cxnLst/>
            <a:rect l="l" t="t" r="r" b="b"/>
            <a:pathLst>
              <a:path w="2687320" h="298450">
                <a:moveTo>
                  <a:pt x="0" y="0"/>
                </a:moveTo>
                <a:lnTo>
                  <a:pt x="2686758" y="0"/>
                </a:lnTo>
                <a:lnTo>
                  <a:pt x="2686758" y="298166"/>
                </a:lnTo>
                <a:lnTo>
                  <a:pt x="0" y="29816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79368" y="2635133"/>
            <a:ext cx="2385745" cy="444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30219" y="2664409"/>
            <a:ext cx="2286000" cy="341630"/>
          </a:xfrm>
          <a:custGeom>
            <a:avLst/>
            <a:gdLst/>
            <a:ahLst/>
            <a:cxnLst/>
            <a:rect l="l" t="t" r="r" b="b"/>
            <a:pathLst>
              <a:path w="2286000" h="341630">
                <a:moveTo>
                  <a:pt x="0" y="0"/>
                </a:moveTo>
                <a:lnTo>
                  <a:pt x="2286000" y="0"/>
                </a:lnTo>
                <a:lnTo>
                  <a:pt x="2286000" y="341261"/>
                </a:lnTo>
                <a:lnTo>
                  <a:pt x="0" y="341261"/>
                </a:lnTo>
                <a:lnTo>
                  <a:pt x="0" y="0"/>
                </a:lnTo>
                <a:close/>
              </a:path>
            </a:pathLst>
          </a:custGeom>
          <a:solidFill>
            <a:srgbClr val="4180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30219" y="2664409"/>
            <a:ext cx="2286000" cy="341630"/>
          </a:xfrm>
          <a:custGeom>
            <a:avLst/>
            <a:gdLst/>
            <a:ahLst/>
            <a:cxnLst/>
            <a:rect l="l" t="t" r="r" b="b"/>
            <a:pathLst>
              <a:path w="2286000" h="341630">
                <a:moveTo>
                  <a:pt x="0" y="0"/>
                </a:moveTo>
                <a:lnTo>
                  <a:pt x="2285998" y="0"/>
                </a:lnTo>
                <a:lnTo>
                  <a:pt x="2285998" y="341253"/>
                </a:lnTo>
                <a:lnTo>
                  <a:pt x="0" y="34125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81751" y="2610196"/>
            <a:ext cx="1620977" cy="4987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30265" y="2636189"/>
            <a:ext cx="1523365" cy="398145"/>
          </a:xfrm>
          <a:custGeom>
            <a:avLst/>
            <a:gdLst/>
            <a:ahLst/>
            <a:cxnLst/>
            <a:rect l="l" t="t" r="r" b="b"/>
            <a:pathLst>
              <a:path w="1523365" h="398144">
                <a:moveTo>
                  <a:pt x="0" y="0"/>
                </a:moveTo>
                <a:lnTo>
                  <a:pt x="1522844" y="0"/>
                </a:lnTo>
                <a:lnTo>
                  <a:pt x="1522844" y="397700"/>
                </a:lnTo>
                <a:lnTo>
                  <a:pt x="0" y="397700"/>
                </a:lnTo>
                <a:lnTo>
                  <a:pt x="0" y="0"/>
                </a:lnTo>
                <a:close/>
              </a:path>
            </a:pathLst>
          </a:custGeom>
          <a:solidFill>
            <a:srgbClr val="FFFB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30265" y="2636189"/>
            <a:ext cx="1523365" cy="398145"/>
          </a:xfrm>
          <a:custGeom>
            <a:avLst/>
            <a:gdLst/>
            <a:ahLst/>
            <a:cxnLst/>
            <a:rect l="l" t="t" r="r" b="b"/>
            <a:pathLst>
              <a:path w="1523365" h="398144">
                <a:moveTo>
                  <a:pt x="0" y="0"/>
                </a:moveTo>
                <a:lnTo>
                  <a:pt x="1522839" y="0"/>
                </a:lnTo>
                <a:lnTo>
                  <a:pt x="1522839" y="397697"/>
                </a:lnTo>
                <a:lnTo>
                  <a:pt x="0" y="39769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7651" y="3325084"/>
            <a:ext cx="586047" cy="4156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96869" y="3351923"/>
            <a:ext cx="485140" cy="317500"/>
          </a:xfrm>
          <a:custGeom>
            <a:avLst/>
            <a:gdLst/>
            <a:ahLst/>
            <a:cxnLst/>
            <a:rect l="l" t="t" r="r" b="b"/>
            <a:pathLst>
              <a:path w="485140" h="317500">
                <a:moveTo>
                  <a:pt x="0" y="0"/>
                </a:moveTo>
                <a:lnTo>
                  <a:pt x="484800" y="0"/>
                </a:lnTo>
                <a:lnTo>
                  <a:pt x="484800" y="316966"/>
                </a:lnTo>
                <a:lnTo>
                  <a:pt x="0" y="316966"/>
                </a:lnTo>
                <a:lnTo>
                  <a:pt x="0" y="0"/>
                </a:lnTo>
                <a:close/>
              </a:path>
            </a:pathLst>
          </a:custGeom>
          <a:solidFill>
            <a:srgbClr val="FFFB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96869" y="3351923"/>
            <a:ext cx="485140" cy="317500"/>
          </a:xfrm>
          <a:custGeom>
            <a:avLst/>
            <a:gdLst/>
            <a:ahLst/>
            <a:cxnLst/>
            <a:rect l="l" t="t" r="r" b="b"/>
            <a:pathLst>
              <a:path w="485140" h="317500">
                <a:moveTo>
                  <a:pt x="0" y="0"/>
                </a:moveTo>
                <a:lnTo>
                  <a:pt x="484796" y="0"/>
                </a:lnTo>
                <a:lnTo>
                  <a:pt x="484796" y="316959"/>
                </a:lnTo>
                <a:lnTo>
                  <a:pt x="0" y="31695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1643" y="1928550"/>
            <a:ext cx="1105592" cy="4821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2207" y="1956041"/>
            <a:ext cx="1003935" cy="382270"/>
          </a:xfrm>
          <a:custGeom>
            <a:avLst/>
            <a:gdLst/>
            <a:ahLst/>
            <a:cxnLst/>
            <a:rect l="l" t="t" r="r" b="b"/>
            <a:pathLst>
              <a:path w="1003935" h="382269">
                <a:moveTo>
                  <a:pt x="0" y="0"/>
                </a:moveTo>
                <a:lnTo>
                  <a:pt x="1003463" y="0"/>
                </a:lnTo>
                <a:lnTo>
                  <a:pt x="1003463" y="381977"/>
                </a:lnTo>
                <a:lnTo>
                  <a:pt x="0" y="381977"/>
                </a:lnTo>
                <a:lnTo>
                  <a:pt x="0" y="0"/>
                </a:lnTo>
                <a:close/>
              </a:path>
            </a:pathLst>
          </a:custGeom>
          <a:solidFill>
            <a:srgbClr val="FFFB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2207" y="1956041"/>
            <a:ext cx="1003935" cy="382270"/>
          </a:xfrm>
          <a:custGeom>
            <a:avLst/>
            <a:gdLst/>
            <a:ahLst/>
            <a:cxnLst/>
            <a:rect l="l" t="t" r="r" b="b"/>
            <a:pathLst>
              <a:path w="1003935" h="382269">
                <a:moveTo>
                  <a:pt x="0" y="0"/>
                </a:moveTo>
                <a:lnTo>
                  <a:pt x="1003459" y="0"/>
                </a:lnTo>
                <a:lnTo>
                  <a:pt x="1003459" y="381986"/>
                </a:lnTo>
                <a:lnTo>
                  <a:pt x="0" y="38198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9630">
              <a:lnSpc>
                <a:spcPct val="100000"/>
              </a:lnSpc>
            </a:pPr>
            <a:r>
              <a:rPr spc="-5" dirty="0"/>
              <a:t>Private Variables </a:t>
            </a:r>
            <a:r>
              <a:rPr dirty="0"/>
              <a:t>in</a:t>
            </a:r>
            <a:r>
              <a:rPr spc="-10" dirty="0"/>
              <a:t> </a:t>
            </a:r>
            <a:r>
              <a:rPr spc="-5" dirty="0"/>
              <a:t>C99/C++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7858759" cy="1647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58445" indent="-342900">
              <a:lnSpc>
                <a:spcPts val="33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Variables that are declared inside a parallel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region  </a:t>
            </a:r>
            <a:r>
              <a:rPr sz="2800" dirty="0">
                <a:latin typeface="Calibri"/>
                <a:cs typeface="Calibri"/>
              </a:rPr>
              <a:t>are private by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default</a:t>
            </a:r>
            <a:endParaRPr sz="2800">
              <a:latin typeface="Calibri"/>
              <a:cs typeface="Calibri"/>
            </a:endParaRPr>
          </a:p>
          <a:p>
            <a:pPr marL="749300" marR="5080" indent="-279400">
              <a:lnSpc>
                <a:spcPts val="2820"/>
              </a:lnSpc>
              <a:spcBef>
                <a:spcPts val="66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dirty="0">
                <a:latin typeface="Calibri"/>
                <a:cs typeface="Calibri"/>
              </a:rPr>
              <a:t>this isn't </a:t>
            </a:r>
            <a:r>
              <a:rPr sz="2400" spc="-5" dirty="0">
                <a:latin typeface="Calibri"/>
                <a:cs typeface="Calibri"/>
              </a:rPr>
              <a:t>possible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Fortran </a:t>
            </a:r>
            <a:r>
              <a:rPr sz="2400" dirty="0">
                <a:latin typeface="Calibri"/>
                <a:cs typeface="Calibri"/>
              </a:rPr>
              <a:t>because variables must be  declared at the </a:t>
            </a:r>
            <a:r>
              <a:rPr sz="2400" spc="-5" dirty="0">
                <a:latin typeface="Calibri"/>
                <a:cs typeface="Calibri"/>
              </a:rPr>
              <a:t>top of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subroutine/program/function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8877" y="3366465"/>
            <a:ext cx="7769225" cy="1846580"/>
          </a:xfrm>
          <a:custGeom>
            <a:avLst/>
            <a:gdLst/>
            <a:ahLst/>
            <a:cxnLst/>
            <a:rect l="l" t="t" r="r" b="b"/>
            <a:pathLst>
              <a:path w="7769225" h="1846579">
                <a:moveTo>
                  <a:pt x="0" y="0"/>
                </a:moveTo>
                <a:lnTo>
                  <a:pt x="7769114" y="0"/>
                </a:lnTo>
                <a:lnTo>
                  <a:pt x="7769114" y="1846588"/>
                </a:lnTo>
                <a:lnTo>
                  <a:pt x="0" y="184658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7617" y="3447745"/>
            <a:ext cx="877569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8000"/>
                </a:solidFill>
                <a:latin typeface="Courier New"/>
                <a:cs typeface="Courier New"/>
              </a:rPr>
              <a:t>int</a:t>
            </a:r>
            <a:r>
              <a:rPr sz="1400" b="1" spc="-8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tid;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617" y="3744417"/>
            <a:ext cx="4072890" cy="143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3366FF"/>
                </a:solidFill>
                <a:latin typeface="Courier New"/>
                <a:cs typeface="Courier New"/>
              </a:rPr>
              <a:t>#pragma omp parallel private(tid)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400" b="1" spc="-5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720"/>
              </a:spcBef>
            </a:pPr>
            <a:r>
              <a:rPr sz="1400" b="1" spc="-5" dirty="0">
                <a:latin typeface="Courier New"/>
                <a:cs typeface="Courier New"/>
              </a:rPr>
              <a:t>tid =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omp_get_thread_num();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620"/>
              </a:spcBef>
            </a:pPr>
            <a:r>
              <a:rPr sz="1400" b="1" spc="-5" dirty="0">
                <a:solidFill>
                  <a:srgbClr val="008000"/>
                </a:solidFill>
                <a:latin typeface="Courier New"/>
                <a:cs typeface="Courier New"/>
              </a:rPr>
              <a:t>// ... use tid for local computation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b="1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8877" y="5320195"/>
            <a:ext cx="7769225" cy="1537970"/>
          </a:xfrm>
          <a:custGeom>
            <a:avLst/>
            <a:gdLst/>
            <a:ahLst/>
            <a:cxnLst/>
            <a:rect l="l" t="t" r="r" b="b"/>
            <a:pathLst>
              <a:path w="7769225" h="1537970">
                <a:moveTo>
                  <a:pt x="0" y="0"/>
                </a:moveTo>
                <a:lnTo>
                  <a:pt x="7769114" y="0"/>
                </a:lnTo>
                <a:lnTo>
                  <a:pt x="7769114" y="1537808"/>
                </a:lnTo>
                <a:lnTo>
                  <a:pt x="0" y="153780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7617" y="5401474"/>
            <a:ext cx="215582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3366FF"/>
                </a:solidFill>
                <a:latin typeface="Courier New"/>
                <a:cs typeface="Courier New"/>
              </a:rPr>
              <a:t>#pragma omp</a:t>
            </a:r>
            <a:r>
              <a:rPr sz="1400" b="1" spc="-4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3366FF"/>
                </a:solidFill>
                <a:latin typeface="Courier New"/>
                <a:cs typeface="Courier New"/>
              </a:rPr>
              <a:t>parallel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7617" y="5698147"/>
            <a:ext cx="4072890" cy="112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620"/>
              </a:spcBef>
            </a:pPr>
            <a:r>
              <a:rPr sz="1400" b="1" spc="-5" dirty="0">
                <a:solidFill>
                  <a:srgbClr val="008000"/>
                </a:solidFill>
                <a:latin typeface="Courier New"/>
                <a:cs typeface="Courier New"/>
              </a:rPr>
              <a:t>int </a:t>
            </a:r>
            <a:r>
              <a:rPr sz="1400" b="1" spc="-5" dirty="0">
                <a:latin typeface="Courier New"/>
                <a:cs typeface="Courier New"/>
              </a:rPr>
              <a:t>tid =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omp_get_thread_num();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720"/>
              </a:spcBef>
            </a:pPr>
            <a:r>
              <a:rPr sz="1400" b="1" spc="-5" dirty="0">
                <a:solidFill>
                  <a:srgbClr val="008000"/>
                </a:solidFill>
                <a:latin typeface="Courier New"/>
                <a:cs typeface="Courier New"/>
              </a:rPr>
              <a:t>// ... use tid for local computation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400" b="1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30191" y="3337566"/>
            <a:ext cx="3549535" cy="465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08168" y="3379128"/>
            <a:ext cx="2593568" cy="394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80851" y="3366465"/>
            <a:ext cx="3447415" cy="361950"/>
          </a:xfrm>
          <a:custGeom>
            <a:avLst/>
            <a:gdLst/>
            <a:ahLst/>
            <a:cxnLst/>
            <a:rect l="l" t="t" r="r" b="b"/>
            <a:pathLst>
              <a:path w="3447415" h="361950">
                <a:moveTo>
                  <a:pt x="0" y="0"/>
                </a:moveTo>
                <a:lnTo>
                  <a:pt x="3447148" y="0"/>
                </a:lnTo>
                <a:lnTo>
                  <a:pt x="3447148" y="361911"/>
                </a:lnTo>
                <a:lnTo>
                  <a:pt x="0" y="361911"/>
                </a:lnTo>
                <a:lnTo>
                  <a:pt x="0" y="0"/>
                </a:lnTo>
                <a:close/>
              </a:path>
            </a:pathLst>
          </a:custGeom>
          <a:solidFill>
            <a:srgbClr val="FEE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80851" y="3366465"/>
            <a:ext cx="3447415" cy="361950"/>
          </a:xfrm>
          <a:custGeom>
            <a:avLst/>
            <a:gdLst/>
            <a:ahLst/>
            <a:cxnLst/>
            <a:rect l="l" t="t" r="r" b="b"/>
            <a:pathLst>
              <a:path w="3447415" h="361950">
                <a:moveTo>
                  <a:pt x="0" y="0"/>
                </a:moveTo>
                <a:lnTo>
                  <a:pt x="3447137" y="0"/>
                </a:lnTo>
                <a:lnTo>
                  <a:pt x="3447137" y="361915"/>
                </a:lnTo>
                <a:lnTo>
                  <a:pt x="0" y="36191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171349" y="3425494"/>
            <a:ext cx="2472690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Lucida Console"/>
                <a:cs typeface="Lucida Console"/>
              </a:rPr>
              <a:t>using private</a:t>
            </a:r>
            <a:r>
              <a:rPr sz="1600" spc="-3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clause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76207" y="5291051"/>
            <a:ext cx="5303520" cy="4655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09201" y="5332614"/>
            <a:ext cx="5045824" cy="3948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27045" y="5320195"/>
            <a:ext cx="5201285" cy="365125"/>
          </a:xfrm>
          <a:custGeom>
            <a:avLst/>
            <a:gdLst/>
            <a:ahLst/>
            <a:cxnLst/>
            <a:rect l="l" t="t" r="r" b="b"/>
            <a:pathLst>
              <a:path w="5201284" h="365125">
                <a:moveTo>
                  <a:pt x="0" y="0"/>
                </a:moveTo>
                <a:lnTo>
                  <a:pt x="5200954" y="0"/>
                </a:lnTo>
                <a:lnTo>
                  <a:pt x="5200954" y="364568"/>
                </a:lnTo>
                <a:lnTo>
                  <a:pt x="0" y="364568"/>
                </a:lnTo>
                <a:lnTo>
                  <a:pt x="0" y="0"/>
                </a:lnTo>
                <a:close/>
              </a:path>
            </a:pathLst>
          </a:custGeom>
          <a:solidFill>
            <a:srgbClr val="FEE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27045" y="5320195"/>
            <a:ext cx="5201285" cy="365125"/>
          </a:xfrm>
          <a:custGeom>
            <a:avLst/>
            <a:gdLst/>
            <a:ahLst/>
            <a:cxnLst/>
            <a:rect l="l" t="t" r="r" b="b"/>
            <a:pathLst>
              <a:path w="5201284" h="365125">
                <a:moveTo>
                  <a:pt x="0" y="0"/>
                </a:moveTo>
                <a:lnTo>
                  <a:pt x="5200946" y="0"/>
                </a:lnTo>
                <a:lnTo>
                  <a:pt x="5200946" y="364567"/>
                </a:lnTo>
                <a:lnTo>
                  <a:pt x="0" y="36456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070475" y="5380558"/>
            <a:ext cx="1738630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Lucida Console"/>
                <a:cs typeface="Lucida Console"/>
              </a:rPr>
              <a:t>best</a:t>
            </a:r>
            <a:r>
              <a:rPr sz="1600" spc="-5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practice: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05676" y="5380558"/>
            <a:ext cx="882015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Lucida Console"/>
                <a:cs typeface="Lucida Console"/>
              </a:rPr>
              <a:t>declare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84450" y="5380558"/>
            <a:ext cx="2105660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Lucida Console"/>
                <a:cs typeface="Lucida Console"/>
              </a:rPr>
              <a:t>variable in</a:t>
            </a:r>
            <a:r>
              <a:rPr sz="1600" spc="-4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scope</a:t>
            </a:r>
            <a:endParaRPr sz="16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4260">
              <a:lnSpc>
                <a:spcPct val="100000"/>
              </a:lnSpc>
            </a:pPr>
            <a:r>
              <a:rPr dirty="0"/>
              <a:t>The </a:t>
            </a:r>
            <a:r>
              <a:rPr spc="-5" dirty="0"/>
              <a:t>Free</a:t>
            </a:r>
            <a:r>
              <a:rPr spc="-105" dirty="0"/>
              <a:t> </a:t>
            </a:r>
            <a:r>
              <a:rPr spc="-5" dirty="0"/>
              <a:t>Lunch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83677"/>
            <a:ext cx="8016875" cy="4717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92735" indent="-342900">
              <a:lnSpc>
                <a:spcPts val="33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For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long </a:t>
            </a:r>
            <a:r>
              <a:rPr sz="2800" spc="-10" dirty="0">
                <a:latin typeface="Calibri"/>
                <a:cs typeface="Calibri"/>
              </a:rPr>
              <a:t>time </a:t>
            </a:r>
            <a:r>
              <a:rPr sz="2800" spc="-5" dirty="0">
                <a:latin typeface="Calibri"/>
                <a:cs typeface="Calibri"/>
              </a:rPr>
              <a:t>high-performance computing </a:t>
            </a:r>
            <a:r>
              <a:rPr sz="2800" dirty="0">
                <a:latin typeface="Calibri"/>
                <a:cs typeface="Calibri"/>
              </a:rPr>
              <a:t>had a  "free-lunch"</a:t>
            </a:r>
            <a:endParaRPr sz="2800">
              <a:latin typeface="Calibri"/>
              <a:cs typeface="Calibri"/>
            </a:endParaRPr>
          </a:p>
          <a:p>
            <a:pPr marL="749300" marR="368300" lvl="1" indent="-279400">
              <a:lnSpc>
                <a:spcPts val="2820"/>
              </a:lnSpc>
              <a:spcBef>
                <a:spcPts val="66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The density </a:t>
            </a:r>
            <a:r>
              <a:rPr sz="2400" spc="-5" dirty="0">
                <a:latin typeface="Calibri"/>
                <a:cs typeface="Calibri"/>
              </a:rPr>
              <a:t>of transistors </a:t>
            </a:r>
            <a:r>
              <a:rPr sz="2400" dirty="0">
                <a:latin typeface="Calibri"/>
                <a:cs typeface="Calibri"/>
              </a:rPr>
              <a:t>in chips increased,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decreasing  the size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integrated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700" algn="l"/>
              </a:tabLst>
            </a:pPr>
            <a:r>
              <a:rPr sz="2400" dirty="0">
                <a:latin typeface="Calibri"/>
                <a:cs typeface="Calibri"/>
              </a:rPr>
              <a:t>same number </a:t>
            </a:r>
            <a:r>
              <a:rPr sz="2400" spc="-5" dirty="0">
                <a:latin typeface="Calibri"/>
                <a:cs typeface="Calibri"/>
              </a:rPr>
              <a:t>of transistors with </a:t>
            </a:r>
            <a:r>
              <a:rPr sz="2400" dirty="0">
                <a:latin typeface="Calibri"/>
                <a:cs typeface="Calibri"/>
              </a:rPr>
              <a:t>less </a:t>
            </a:r>
            <a:r>
              <a:rPr sz="2400" spc="-5" dirty="0">
                <a:latin typeface="Calibri"/>
                <a:cs typeface="Calibri"/>
              </a:rPr>
              <a:t>power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1155700" algn="l"/>
              </a:tabLst>
            </a:pPr>
            <a:r>
              <a:rPr sz="2400" spc="-5" dirty="0">
                <a:latin typeface="Calibri"/>
                <a:cs typeface="Calibri"/>
              </a:rPr>
              <a:t>more transistors </a:t>
            </a:r>
            <a:r>
              <a:rPr sz="2400" dirty="0">
                <a:latin typeface="Calibri"/>
                <a:cs typeface="Calibri"/>
              </a:rPr>
              <a:t>to add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functionality</a:t>
            </a:r>
            <a:endParaRPr sz="2400">
              <a:latin typeface="Calibri"/>
              <a:cs typeface="Calibri"/>
            </a:endParaRPr>
          </a:p>
          <a:p>
            <a:pPr marL="749300" marR="276225" lvl="1" indent="-279400">
              <a:lnSpc>
                <a:spcPct val="101499"/>
              </a:lnSpc>
              <a:spcBef>
                <a:spcPts val="4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clock </a:t>
            </a:r>
            <a:r>
              <a:rPr sz="2400" dirty="0">
                <a:latin typeface="Calibri"/>
                <a:cs typeface="Calibri"/>
              </a:rPr>
              <a:t>speeds steadily </a:t>
            </a:r>
            <a:r>
              <a:rPr sz="2400" spc="-5" dirty="0">
                <a:latin typeface="Calibri"/>
                <a:cs typeface="Calibri"/>
              </a:rPr>
              <a:t>rose, </a:t>
            </a:r>
            <a:r>
              <a:rPr sz="2400" dirty="0">
                <a:latin typeface="Calibri"/>
                <a:cs typeface="Calibri"/>
              </a:rPr>
              <a:t>increasing the number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 operations </a:t>
            </a:r>
            <a:r>
              <a:rPr sz="2400" dirty="0">
                <a:latin typeface="Calibri"/>
                <a:cs typeface="Calibri"/>
              </a:rPr>
              <a:t>per </a:t>
            </a:r>
            <a:r>
              <a:rPr sz="2400" spc="-5" dirty="0">
                <a:latin typeface="Calibri"/>
                <a:cs typeface="Calibri"/>
              </a:rPr>
              <a:t>second (from </a:t>
            </a:r>
            <a:r>
              <a:rPr sz="2400" dirty="0">
                <a:latin typeface="Calibri"/>
                <a:cs typeface="Calibri"/>
              </a:rPr>
              <a:t>MHz 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GHz)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But </a:t>
            </a:r>
            <a:r>
              <a:rPr sz="2800" dirty="0">
                <a:latin typeface="Calibri"/>
                <a:cs typeface="Calibri"/>
              </a:rPr>
              <a:t>the free lunch has been </a:t>
            </a:r>
            <a:r>
              <a:rPr sz="2800" spc="-5" dirty="0">
                <a:latin typeface="Calibri"/>
                <a:cs typeface="Calibri"/>
              </a:rPr>
              <a:t>over for </a:t>
            </a:r>
            <a:r>
              <a:rPr sz="2800" dirty="0">
                <a:latin typeface="Calibri"/>
                <a:cs typeface="Calibri"/>
              </a:rPr>
              <a:t>a few </a:t>
            </a:r>
            <a:r>
              <a:rPr sz="2800" spc="-5" dirty="0">
                <a:latin typeface="Calibri"/>
                <a:cs typeface="Calibri"/>
              </a:rPr>
              <a:t>years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now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4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We </a:t>
            </a:r>
            <a:r>
              <a:rPr sz="2400" dirty="0">
                <a:latin typeface="Calibri"/>
                <a:cs typeface="Calibri"/>
              </a:rPr>
              <a:t>are reaching the </a:t>
            </a:r>
            <a:r>
              <a:rPr sz="2400" spc="-5" dirty="0">
                <a:latin typeface="Calibri"/>
                <a:cs typeface="Calibri"/>
              </a:rPr>
              <a:t>limitations of transistor </a:t>
            </a:r>
            <a:r>
              <a:rPr sz="2400" dirty="0">
                <a:latin typeface="Calibri"/>
                <a:cs typeface="Calibri"/>
              </a:rPr>
              <a:t>density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Increasing </a:t>
            </a:r>
            <a:r>
              <a:rPr sz="2400" spc="-5" dirty="0">
                <a:latin typeface="Calibri"/>
                <a:cs typeface="Calibri"/>
              </a:rPr>
              <a:t>clock </a:t>
            </a:r>
            <a:r>
              <a:rPr sz="2400" dirty="0">
                <a:latin typeface="Calibri"/>
                <a:cs typeface="Calibri"/>
              </a:rPr>
              <a:t>frequency requires </a:t>
            </a:r>
            <a:r>
              <a:rPr sz="2400" spc="-5" dirty="0">
                <a:latin typeface="Calibri"/>
                <a:cs typeface="Calibri"/>
              </a:rPr>
              <a:t>too </a:t>
            </a:r>
            <a:r>
              <a:rPr sz="2400" dirty="0">
                <a:latin typeface="Calibri"/>
                <a:cs typeface="Calibri"/>
              </a:rPr>
              <a:t>much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power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33702" y="6180511"/>
            <a:ext cx="7610297" cy="677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86090" y="6208888"/>
            <a:ext cx="7558405" cy="649605"/>
          </a:xfrm>
          <a:custGeom>
            <a:avLst/>
            <a:gdLst/>
            <a:ahLst/>
            <a:cxnLst/>
            <a:rect l="l" t="t" r="r" b="b"/>
            <a:pathLst>
              <a:path w="7558405" h="649604">
                <a:moveTo>
                  <a:pt x="0" y="0"/>
                </a:moveTo>
                <a:lnTo>
                  <a:pt x="7557909" y="0"/>
                </a:lnTo>
                <a:lnTo>
                  <a:pt x="7557909" y="649110"/>
                </a:lnTo>
                <a:lnTo>
                  <a:pt x="0" y="649110"/>
                </a:lnTo>
                <a:lnTo>
                  <a:pt x="0" y="0"/>
                </a:lnTo>
                <a:close/>
              </a:path>
            </a:pathLst>
          </a:custGeom>
          <a:solidFill>
            <a:srgbClr val="FEE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86090" y="6208889"/>
            <a:ext cx="7558405" cy="649605"/>
          </a:xfrm>
          <a:custGeom>
            <a:avLst/>
            <a:gdLst/>
            <a:ahLst/>
            <a:cxnLst/>
            <a:rect l="l" t="t" r="r" b="b"/>
            <a:pathLst>
              <a:path w="7558405" h="649604">
                <a:moveTo>
                  <a:pt x="0" y="0"/>
                </a:moveTo>
                <a:lnTo>
                  <a:pt x="7557904" y="0"/>
                </a:lnTo>
                <a:lnTo>
                  <a:pt x="7557904" y="649110"/>
                </a:lnTo>
                <a:lnTo>
                  <a:pt x="0" y="64911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07208" y="6289603"/>
            <a:ext cx="712152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0"/>
              </a:lnSpc>
            </a:pPr>
            <a:r>
              <a:rPr sz="1600" spc="-5" dirty="0">
                <a:latin typeface="Lucida Console"/>
                <a:cs typeface="Lucida Console"/>
              </a:rPr>
              <a:t>we used to focus on floating point operations </a:t>
            </a:r>
            <a:r>
              <a:rPr sz="1600" b="1" spc="-5" dirty="0">
                <a:solidFill>
                  <a:srgbClr val="17375E"/>
                </a:solidFill>
                <a:latin typeface="Lucida Sans Typewriter"/>
                <a:cs typeface="Lucida Sans Typewriter"/>
              </a:rPr>
              <a:t>per</a:t>
            </a:r>
            <a:r>
              <a:rPr sz="1600" b="1" spc="95" dirty="0">
                <a:solidFill>
                  <a:srgbClr val="17375E"/>
                </a:solidFill>
                <a:latin typeface="Lucida Sans Typewriter"/>
                <a:cs typeface="Lucida Sans Typewriter"/>
              </a:rPr>
              <a:t> </a:t>
            </a:r>
            <a:r>
              <a:rPr sz="1600" b="1" spc="-5" dirty="0">
                <a:solidFill>
                  <a:srgbClr val="17375E"/>
                </a:solidFill>
                <a:latin typeface="Lucida Sans Typewriter"/>
                <a:cs typeface="Lucida Sans Typewriter"/>
              </a:rPr>
              <a:t>second</a:t>
            </a:r>
            <a:endParaRPr sz="1600">
              <a:latin typeface="Lucida Sans Typewriter"/>
              <a:cs typeface="Lucida Sans Typewriter"/>
            </a:endParaRPr>
          </a:p>
          <a:p>
            <a:pPr algn="ctr">
              <a:lnSpc>
                <a:spcPts val="1910"/>
              </a:lnSpc>
            </a:pPr>
            <a:r>
              <a:rPr sz="1600" spc="-5" dirty="0">
                <a:latin typeface="Lucida Console"/>
                <a:cs typeface="Lucida Console"/>
              </a:rPr>
              <a:t>now we also think about floating point operations </a:t>
            </a:r>
            <a:r>
              <a:rPr sz="1600" b="1" spc="-5" dirty="0">
                <a:solidFill>
                  <a:srgbClr val="17375E"/>
                </a:solidFill>
                <a:latin typeface="Lucida Sans Typewriter"/>
                <a:cs typeface="Lucida Sans Typewriter"/>
              </a:rPr>
              <a:t>per</a:t>
            </a:r>
            <a:r>
              <a:rPr sz="1600" b="1" spc="105" dirty="0">
                <a:solidFill>
                  <a:srgbClr val="17375E"/>
                </a:solidFill>
                <a:latin typeface="Lucida Sans Typewriter"/>
                <a:cs typeface="Lucida Sans Typewriter"/>
              </a:rPr>
              <a:t> </a:t>
            </a:r>
            <a:r>
              <a:rPr sz="1600" b="1" spc="-5" dirty="0">
                <a:solidFill>
                  <a:srgbClr val="17375E"/>
                </a:solidFill>
                <a:latin typeface="Lucida Sans Typewriter"/>
                <a:cs typeface="Lucida Sans Typewriter"/>
              </a:rPr>
              <a:t>Watt</a:t>
            </a:r>
            <a:endParaRPr sz="1600">
              <a:latin typeface="Lucida Sans Typewriter"/>
              <a:cs typeface="Lucida Sans Typewriter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23845">
              <a:lnSpc>
                <a:spcPct val="100000"/>
              </a:lnSpc>
            </a:pPr>
            <a:r>
              <a:rPr spc="-5" dirty="0"/>
              <a:t>Exercises</a:t>
            </a:r>
            <a:r>
              <a:rPr spc="-75" dirty="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7030084" cy="845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3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Now we </a:t>
            </a:r>
            <a:r>
              <a:rPr sz="2800" dirty="0">
                <a:latin typeface="Calibri"/>
                <a:cs typeface="Calibri"/>
              </a:rPr>
              <a:t>ﬁnally have all the </a:t>
            </a:r>
            <a:r>
              <a:rPr sz="2800" spc="-5" dirty="0">
                <a:latin typeface="Calibri"/>
                <a:cs typeface="Calibri"/>
              </a:rPr>
              <a:t>tools </a:t>
            </a:r>
            <a:r>
              <a:rPr sz="2800" dirty="0">
                <a:latin typeface="Calibri"/>
                <a:cs typeface="Calibri"/>
              </a:rPr>
              <a:t>needed to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ﬁx  </a:t>
            </a:r>
            <a:r>
              <a:rPr sz="2800" spc="-5" dirty="0">
                <a:solidFill>
                  <a:srgbClr val="3366FF"/>
                </a:solidFill>
                <a:latin typeface="Calibri"/>
                <a:cs typeface="Calibri"/>
              </a:rPr>
              <a:t>hello_world.cpp/f90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2344">
              <a:lnSpc>
                <a:spcPct val="100000"/>
              </a:lnSpc>
            </a:pPr>
            <a:r>
              <a:rPr spc="-5" dirty="0"/>
              <a:t>Work Sharing: for/do</a:t>
            </a:r>
            <a:r>
              <a:rPr spc="-20" dirty="0"/>
              <a:t> </a:t>
            </a:r>
            <a:r>
              <a:rPr spc="-5"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7175500" cy="1288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3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common target for </a:t>
            </a:r>
            <a:r>
              <a:rPr sz="2800" spc="-5" dirty="0" smtClean="0">
                <a:latin typeface="Calibri"/>
                <a:cs typeface="Calibri"/>
              </a:rPr>
              <a:t>parallelization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loops  without loop </a:t>
            </a:r>
            <a:r>
              <a:rPr sz="2800" dirty="0">
                <a:latin typeface="Calibri"/>
                <a:cs typeface="Calibri"/>
              </a:rPr>
              <a:t>carried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dependencies</a:t>
            </a:r>
          </a:p>
          <a:p>
            <a:pPr marL="469900">
              <a:lnSpc>
                <a:spcPct val="100000"/>
              </a:lnSpc>
              <a:spcBef>
                <a:spcPts val="51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example, adding </a:t>
            </a:r>
            <a:r>
              <a:rPr sz="2400" spc="-5" dirty="0">
                <a:latin typeface="Calibri"/>
                <a:cs typeface="Calibri"/>
              </a:rPr>
              <a:t>two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vectors: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2539" y="4754859"/>
            <a:ext cx="7192645" cy="755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2400" dirty="0">
                <a:latin typeface="Calibri"/>
                <a:cs typeface="Calibri"/>
              </a:rPr>
              <a:t>- </a:t>
            </a:r>
            <a:r>
              <a:rPr sz="2400" spc="-5" dirty="0">
                <a:latin typeface="Calibri"/>
                <a:cs typeface="Calibri"/>
              </a:rPr>
              <a:t>we could </a:t>
            </a:r>
            <a:r>
              <a:rPr sz="2400" spc="-15" dirty="0">
                <a:latin typeface="Calibri"/>
                <a:cs typeface="Calibri"/>
              </a:rPr>
              <a:t>attempt </a:t>
            </a:r>
            <a:r>
              <a:rPr sz="2400" dirty="0">
                <a:latin typeface="Calibri"/>
                <a:cs typeface="Calibri"/>
              </a:rPr>
              <a:t>to parallelize this using 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techniques  that </a:t>
            </a:r>
            <a:r>
              <a:rPr sz="2400" spc="-5" dirty="0">
                <a:latin typeface="Calibri"/>
                <a:cs typeface="Calibri"/>
              </a:rPr>
              <a:t>we </a:t>
            </a:r>
            <a:r>
              <a:rPr sz="2400" dirty="0">
                <a:latin typeface="Calibri"/>
                <a:cs typeface="Calibri"/>
              </a:rPr>
              <a:t>have learnt so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far...</a:t>
            </a:r>
          </a:p>
        </p:txBody>
      </p:sp>
      <p:sp>
        <p:nvSpPr>
          <p:cNvPr id="5" name="object 5"/>
          <p:cNvSpPr/>
          <p:nvPr/>
        </p:nvSpPr>
        <p:spPr>
          <a:xfrm>
            <a:off x="252440" y="2996577"/>
            <a:ext cx="3898900" cy="1496060"/>
          </a:xfrm>
          <a:custGeom>
            <a:avLst/>
            <a:gdLst/>
            <a:ahLst/>
            <a:cxnLst/>
            <a:rect l="l" t="t" r="r" b="b"/>
            <a:pathLst>
              <a:path w="3898900" h="1496060">
                <a:moveTo>
                  <a:pt x="0" y="0"/>
                </a:moveTo>
                <a:lnTo>
                  <a:pt x="3898647" y="0"/>
                </a:lnTo>
                <a:lnTo>
                  <a:pt x="3898647" y="1495828"/>
                </a:lnTo>
                <a:lnTo>
                  <a:pt x="0" y="149582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1180" y="2994647"/>
            <a:ext cx="2581910" cy="1216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43890">
              <a:lnSpc>
                <a:spcPct val="139000"/>
              </a:lnSpc>
            </a:pP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double </a:t>
            </a:r>
            <a:r>
              <a:rPr sz="1400" spc="-5" dirty="0">
                <a:latin typeface="Courier New"/>
                <a:cs typeface="Courier New"/>
              </a:rPr>
              <a:t>*x, *y,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*z;  </a:t>
            </a: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int</a:t>
            </a:r>
            <a:r>
              <a:rPr sz="1400" spc="-9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n;</a:t>
            </a:r>
            <a:endParaRPr sz="1400">
              <a:latin typeface="Courier New"/>
              <a:cs typeface="Courier New"/>
            </a:endParaRPr>
          </a:p>
          <a:p>
            <a:pPr marL="225425" marR="5080" indent="-213360">
              <a:lnSpc>
                <a:spcPts val="2400"/>
              </a:lnSpc>
              <a:spcBef>
                <a:spcPts val="100"/>
              </a:spcBef>
            </a:pP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for</a:t>
            </a:r>
            <a:r>
              <a:rPr sz="1400" spc="-5" dirty="0"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i=0; i&lt;n; ++i)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{  z[i] = x[i] +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y[i];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1180" y="4263529"/>
            <a:ext cx="132080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38551" y="4110643"/>
            <a:ext cx="1263534" cy="461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16782" y="4148046"/>
            <a:ext cx="507076" cy="3990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89935" y="4138460"/>
            <a:ext cx="1161415" cy="361950"/>
          </a:xfrm>
          <a:custGeom>
            <a:avLst/>
            <a:gdLst/>
            <a:ahLst/>
            <a:cxnLst/>
            <a:rect l="l" t="t" r="r" b="b"/>
            <a:pathLst>
              <a:path w="1161414" h="361950">
                <a:moveTo>
                  <a:pt x="0" y="0"/>
                </a:moveTo>
                <a:lnTo>
                  <a:pt x="1161148" y="0"/>
                </a:lnTo>
                <a:lnTo>
                  <a:pt x="1161148" y="361911"/>
                </a:lnTo>
                <a:lnTo>
                  <a:pt x="0" y="361911"/>
                </a:lnTo>
                <a:lnTo>
                  <a:pt x="0" y="0"/>
                </a:lnTo>
                <a:close/>
              </a:path>
            </a:pathLst>
          </a:custGeom>
          <a:solidFill>
            <a:srgbClr val="FEE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89935" y="4138460"/>
            <a:ext cx="1161415" cy="361950"/>
          </a:xfrm>
          <a:custGeom>
            <a:avLst/>
            <a:gdLst/>
            <a:ahLst/>
            <a:cxnLst/>
            <a:rect l="l" t="t" r="r" b="b"/>
            <a:pathLst>
              <a:path w="1161414" h="361950">
                <a:moveTo>
                  <a:pt x="0" y="0"/>
                </a:moveTo>
                <a:lnTo>
                  <a:pt x="1161139" y="0"/>
                </a:lnTo>
                <a:lnTo>
                  <a:pt x="1161139" y="361915"/>
                </a:lnTo>
                <a:lnTo>
                  <a:pt x="0" y="36191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77308" y="4197489"/>
            <a:ext cx="392430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Lucida Console"/>
                <a:cs typeface="Lucida Console"/>
              </a:rPr>
              <a:t>C++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91393" y="2996577"/>
            <a:ext cx="4565015" cy="1496060"/>
          </a:xfrm>
          <a:custGeom>
            <a:avLst/>
            <a:gdLst/>
            <a:ahLst/>
            <a:cxnLst/>
            <a:rect l="l" t="t" r="r" b="b"/>
            <a:pathLst>
              <a:path w="4565015" h="1496060">
                <a:moveTo>
                  <a:pt x="0" y="0"/>
                </a:moveTo>
                <a:lnTo>
                  <a:pt x="4564736" y="0"/>
                </a:lnTo>
                <a:lnTo>
                  <a:pt x="4564736" y="1495828"/>
                </a:lnTo>
                <a:lnTo>
                  <a:pt x="0" y="149582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70133" y="3077857"/>
            <a:ext cx="1623060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real(kind=8)</a:t>
            </a:r>
            <a:r>
              <a:rPr sz="1400" spc="-6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::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54660" y="3077857"/>
            <a:ext cx="2049145" cy="53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10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x(:), y(:),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z(:)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400" spc="-5" dirty="0">
                <a:latin typeface="Courier New"/>
                <a:cs typeface="Courier New"/>
              </a:rPr>
              <a:t>:: i,</a:t>
            </a:r>
            <a:r>
              <a:rPr sz="1400" spc="-9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70133" y="3295799"/>
            <a:ext cx="877569" cy="915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6900"/>
              </a:lnSpc>
            </a:pP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integer  do</a:t>
            </a:r>
            <a:r>
              <a:rPr sz="1400" spc="-8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i=1,n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720"/>
              </a:spcBef>
            </a:pPr>
            <a:r>
              <a:rPr sz="1400" spc="-5" dirty="0">
                <a:latin typeface="Courier New"/>
                <a:cs typeface="Courier New"/>
              </a:rPr>
              <a:t>z(i)</a:t>
            </a:r>
            <a:r>
              <a:rPr sz="1400" spc="-9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=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28651" y="3971429"/>
            <a:ext cx="66484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x(i)</a:t>
            </a:r>
            <a:r>
              <a:rPr sz="1400" spc="-9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+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74168" y="3971429"/>
            <a:ext cx="451484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y(i)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70133" y="4263529"/>
            <a:ext cx="66484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end</a:t>
            </a:r>
            <a:r>
              <a:rPr sz="1400" spc="-9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do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643545" y="4110643"/>
            <a:ext cx="1263534" cy="4613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80705" y="4148046"/>
            <a:ext cx="989214" cy="3990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94993" y="4138460"/>
            <a:ext cx="1161415" cy="361950"/>
          </a:xfrm>
          <a:custGeom>
            <a:avLst/>
            <a:gdLst/>
            <a:ahLst/>
            <a:cxnLst/>
            <a:rect l="l" t="t" r="r" b="b"/>
            <a:pathLst>
              <a:path w="1161415" h="361950">
                <a:moveTo>
                  <a:pt x="0" y="0"/>
                </a:moveTo>
                <a:lnTo>
                  <a:pt x="1161135" y="0"/>
                </a:lnTo>
                <a:lnTo>
                  <a:pt x="1161135" y="361911"/>
                </a:lnTo>
                <a:lnTo>
                  <a:pt x="0" y="361911"/>
                </a:lnTo>
                <a:lnTo>
                  <a:pt x="0" y="0"/>
                </a:lnTo>
                <a:close/>
              </a:path>
            </a:pathLst>
          </a:custGeom>
          <a:solidFill>
            <a:srgbClr val="FEE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94993" y="4138460"/>
            <a:ext cx="1161415" cy="361950"/>
          </a:xfrm>
          <a:custGeom>
            <a:avLst/>
            <a:gdLst/>
            <a:ahLst/>
            <a:cxnLst/>
            <a:rect l="l" t="t" r="r" b="b"/>
            <a:pathLst>
              <a:path w="1161415" h="361950">
                <a:moveTo>
                  <a:pt x="0" y="0"/>
                </a:moveTo>
                <a:lnTo>
                  <a:pt x="1161139" y="0"/>
                </a:lnTo>
                <a:lnTo>
                  <a:pt x="1161139" y="361915"/>
                </a:lnTo>
                <a:lnTo>
                  <a:pt x="0" y="36191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837679" y="4197489"/>
            <a:ext cx="882015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Lucida Console"/>
                <a:cs typeface="Lucida Console"/>
              </a:rPr>
              <a:t>Fortran</a:t>
            </a:r>
            <a:endParaRPr sz="16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8550">
              <a:lnSpc>
                <a:spcPct val="100000"/>
              </a:lnSpc>
            </a:pPr>
            <a:r>
              <a:rPr spc="-5" dirty="0"/>
              <a:t>for/do loops </a:t>
            </a:r>
            <a:r>
              <a:rPr dirty="0"/>
              <a:t>the </a:t>
            </a:r>
            <a:r>
              <a:rPr spc="-5" dirty="0"/>
              <a:t>hard</a:t>
            </a:r>
            <a:r>
              <a:rPr spc="-35" dirty="0"/>
              <a:t> </a:t>
            </a:r>
            <a:r>
              <a:rPr spc="-5" dirty="0"/>
              <a:t>way</a:t>
            </a:r>
          </a:p>
        </p:txBody>
      </p:sp>
      <p:sp>
        <p:nvSpPr>
          <p:cNvPr id="3" name="object 3"/>
          <p:cNvSpPr/>
          <p:nvPr/>
        </p:nvSpPr>
        <p:spPr>
          <a:xfrm>
            <a:off x="252440" y="2234577"/>
            <a:ext cx="2820035" cy="1866264"/>
          </a:xfrm>
          <a:custGeom>
            <a:avLst/>
            <a:gdLst/>
            <a:ahLst/>
            <a:cxnLst/>
            <a:rect l="l" t="t" r="r" b="b"/>
            <a:pathLst>
              <a:path w="2820035" h="1866264">
                <a:moveTo>
                  <a:pt x="0" y="0"/>
                </a:moveTo>
                <a:lnTo>
                  <a:pt x="2819747" y="0"/>
                </a:lnTo>
                <a:lnTo>
                  <a:pt x="2819747" y="1865708"/>
                </a:lnTo>
                <a:lnTo>
                  <a:pt x="0" y="186570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76694" y="2315857"/>
            <a:ext cx="119697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*x, *y,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*z;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1180" y="2232647"/>
            <a:ext cx="664845" cy="91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9000"/>
              </a:lnSpc>
            </a:pP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double  int</a:t>
            </a:r>
            <a:r>
              <a:rPr sz="1400" spc="-9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Courier New"/>
                <a:cs typeface="Courier New"/>
              </a:rPr>
              <a:t>...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1180" y="3209429"/>
            <a:ext cx="77152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for</a:t>
            </a:r>
            <a:r>
              <a:rPr sz="1400" spc="-5" dirty="0"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int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3196" y="3209429"/>
            <a:ext cx="1729739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i=0; i&lt;n; ++i)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4184" y="3501529"/>
            <a:ext cx="141033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z[i] = x[i]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+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35215" y="3501529"/>
            <a:ext cx="55816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y[i];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1180" y="3806329"/>
            <a:ext cx="132080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72193" y="2234577"/>
            <a:ext cx="5382895" cy="3966845"/>
          </a:xfrm>
          <a:custGeom>
            <a:avLst/>
            <a:gdLst/>
            <a:ahLst/>
            <a:cxnLst/>
            <a:rect l="l" t="t" r="r" b="b"/>
            <a:pathLst>
              <a:path w="5382895" h="3966845">
                <a:moveTo>
                  <a:pt x="0" y="0"/>
                </a:moveTo>
                <a:lnTo>
                  <a:pt x="5382374" y="0"/>
                </a:lnTo>
                <a:lnTo>
                  <a:pt x="5382374" y="3966373"/>
                </a:lnTo>
                <a:lnTo>
                  <a:pt x="0" y="39663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72193" y="2234577"/>
            <a:ext cx="5382895" cy="3966845"/>
          </a:xfrm>
          <a:custGeom>
            <a:avLst/>
            <a:gdLst/>
            <a:ahLst/>
            <a:cxnLst/>
            <a:rect l="l" t="t" r="r" b="b"/>
            <a:pathLst>
              <a:path w="5382895" h="3966845">
                <a:moveTo>
                  <a:pt x="0" y="0"/>
                </a:moveTo>
                <a:lnTo>
                  <a:pt x="5382376" y="0"/>
                </a:lnTo>
                <a:lnTo>
                  <a:pt x="5382376" y="3966367"/>
                </a:lnTo>
                <a:lnTo>
                  <a:pt x="0" y="396636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50933" y="2232647"/>
            <a:ext cx="2155825" cy="150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17804">
              <a:lnSpc>
                <a:spcPct val="139000"/>
              </a:lnSpc>
            </a:pP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double </a:t>
            </a:r>
            <a:r>
              <a:rPr sz="1400" spc="-5" dirty="0">
                <a:latin typeface="Courier New"/>
                <a:cs typeface="Courier New"/>
              </a:rPr>
              <a:t>*x, *y,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*z;  </a:t>
            </a: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int</a:t>
            </a:r>
            <a:r>
              <a:rPr sz="1400" spc="-9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Courier New"/>
                <a:cs typeface="Courier New"/>
              </a:rPr>
              <a:t>...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spc="-5" dirty="0">
                <a:solidFill>
                  <a:srgbClr val="3366FF"/>
                </a:solidFill>
                <a:latin typeface="Courier New"/>
                <a:cs typeface="Courier New"/>
              </a:rPr>
              <a:t>#pragma omp</a:t>
            </a:r>
            <a:r>
              <a:rPr sz="1400" spc="-4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366FF"/>
                </a:solidFill>
                <a:latin typeface="Courier New"/>
                <a:cs typeface="Courier New"/>
              </a:rPr>
              <a:t>parallel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50386" y="3821633"/>
            <a:ext cx="4572000" cy="146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560"/>
              </a:lnSpc>
            </a:pP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tid =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omp_get_thread_num();</a:t>
            </a:r>
            <a:endParaRPr sz="1400">
              <a:latin typeface="Courier New"/>
              <a:cs typeface="Courier New"/>
            </a:endParaRPr>
          </a:p>
          <a:p>
            <a:pPr marL="26034" marR="277495">
              <a:lnSpc>
                <a:spcPts val="2400"/>
              </a:lnSpc>
              <a:spcBef>
                <a:spcPts val="100"/>
              </a:spcBef>
            </a:pP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num_threads = omp_get_num_threads();  </a:t>
            </a: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work =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n/num_threads;</a:t>
            </a:r>
            <a:endParaRPr sz="1400">
              <a:latin typeface="Courier New"/>
              <a:cs typeface="Courier New"/>
            </a:endParaRPr>
          </a:p>
          <a:p>
            <a:pPr marL="26034">
              <a:lnSpc>
                <a:spcPct val="100000"/>
              </a:lnSpc>
              <a:spcBef>
                <a:spcPts val="420"/>
              </a:spcBef>
            </a:pP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s =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tid*work;</a:t>
            </a:r>
            <a:endParaRPr sz="1400">
              <a:latin typeface="Courier New"/>
              <a:cs typeface="Courier New"/>
            </a:endParaRPr>
          </a:p>
          <a:p>
            <a:pPr marL="26034">
              <a:lnSpc>
                <a:spcPct val="100000"/>
              </a:lnSpc>
              <a:spcBef>
                <a:spcPts val="720"/>
              </a:spcBef>
            </a:pP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e = (tid==num_threads-1) ? n :</a:t>
            </a:r>
            <a:r>
              <a:rPr sz="1400" spc="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s+work;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63938" y="5200698"/>
            <a:ext cx="2368550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425" marR="5080" indent="-213360">
              <a:lnSpc>
                <a:spcPct val="142900"/>
              </a:lnSpc>
            </a:pP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for</a:t>
            </a:r>
            <a:r>
              <a:rPr sz="1400" spc="-5" dirty="0"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i=s; i&lt;e;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++i)  z[i] = x[i] +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y[i];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50933" y="5889129"/>
            <a:ext cx="132080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45528" y="5910348"/>
            <a:ext cx="1658391" cy="365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03224" y="5897879"/>
            <a:ext cx="1122217" cy="3990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94283" y="5938762"/>
            <a:ext cx="1560830" cy="262255"/>
          </a:xfrm>
          <a:custGeom>
            <a:avLst/>
            <a:gdLst/>
            <a:ahLst/>
            <a:cxnLst/>
            <a:rect l="l" t="t" r="r" b="b"/>
            <a:pathLst>
              <a:path w="1560829" h="262254">
                <a:moveTo>
                  <a:pt x="0" y="0"/>
                </a:moveTo>
                <a:lnTo>
                  <a:pt x="1560283" y="0"/>
                </a:lnTo>
                <a:lnTo>
                  <a:pt x="1560283" y="262188"/>
                </a:lnTo>
                <a:lnTo>
                  <a:pt x="0" y="262188"/>
                </a:lnTo>
                <a:lnTo>
                  <a:pt x="0" y="0"/>
                </a:lnTo>
                <a:close/>
              </a:path>
            </a:pathLst>
          </a:custGeom>
          <a:solidFill>
            <a:srgbClr val="FEE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94283" y="5938762"/>
            <a:ext cx="1560830" cy="262255"/>
          </a:xfrm>
          <a:custGeom>
            <a:avLst/>
            <a:gdLst/>
            <a:ahLst/>
            <a:cxnLst/>
            <a:rect l="l" t="t" r="r" b="b"/>
            <a:pathLst>
              <a:path w="1560829" h="262254">
                <a:moveTo>
                  <a:pt x="0" y="0"/>
                </a:moveTo>
                <a:lnTo>
                  <a:pt x="1560278" y="0"/>
                </a:lnTo>
                <a:lnTo>
                  <a:pt x="1560278" y="262189"/>
                </a:lnTo>
                <a:lnTo>
                  <a:pt x="0" y="26218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175032" y="5947936"/>
            <a:ext cx="1004569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Lucida Console"/>
                <a:cs typeface="Lucida Console"/>
              </a:rPr>
              <a:t>parallel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824647" y="3807227"/>
            <a:ext cx="1296784" cy="3699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36622" y="3798914"/>
            <a:ext cx="876992" cy="3948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74761" y="3834193"/>
            <a:ext cx="1197610" cy="267970"/>
          </a:xfrm>
          <a:custGeom>
            <a:avLst/>
            <a:gdLst/>
            <a:ahLst/>
            <a:cxnLst/>
            <a:rect l="l" t="t" r="r" b="b"/>
            <a:pathLst>
              <a:path w="1197610" h="267970">
                <a:moveTo>
                  <a:pt x="0" y="0"/>
                </a:moveTo>
                <a:lnTo>
                  <a:pt x="1197432" y="0"/>
                </a:lnTo>
                <a:lnTo>
                  <a:pt x="1197432" y="267728"/>
                </a:lnTo>
                <a:lnTo>
                  <a:pt x="0" y="267728"/>
                </a:lnTo>
                <a:lnTo>
                  <a:pt x="0" y="0"/>
                </a:lnTo>
                <a:close/>
              </a:path>
            </a:pathLst>
          </a:custGeom>
          <a:solidFill>
            <a:srgbClr val="FEE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74761" y="3834193"/>
            <a:ext cx="1197610" cy="267970"/>
          </a:xfrm>
          <a:custGeom>
            <a:avLst/>
            <a:gdLst/>
            <a:ahLst/>
            <a:cxnLst/>
            <a:rect l="l" t="t" r="r" b="b"/>
            <a:pathLst>
              <a:path w="1197610" h="267970">
                <a:moveTo>
                  <a:pt x="0" y="0"/>
                </a:moveTo>
                <a:lnTo>
                  <a:pt x="1197429" y="0"/>
                </a:lnTo>
                <a:lnTo>
                  <a:pt x="1197429" y="267736"/>
                </a:lnTo>
                <a:lnTo>
                  <a:pt x="0" y="26773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096872" y="3846144"/>
            <a:ext cx="760095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Lucida Console"/>
                <a:cs typeface="Lucida Console"/>
              </a:rPr>
              <a:t>serial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00145" y="3794759"/>
            <a:ext cx="4671745" cy="15627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50386" y="3821633"/>
            <a:ext cx="4572000" cy="1464310"/>
          </a:xfrm>
          <a:custGeom>
            <a:avLst/>
            <a:gdLst/>
            <a:ahLst/>
            <a:cxnLst/>
            <a:rect l="l" t="t" r="r" b="b"/>
            <a:pathLst>
              <a:path w="4572000" h="1464310">
                <a:moveTo>
                  <a:pt x="0" y="0"/>
                </a:moveTo>
                <a:lnTo>
                  <a:pt x="4571987" y="0"/>
                </a:lnTo>
                <a:lnTo>
                  <a:pt x="4571987" y="1463979"/>
                </a:lnTo>
                <a:lnTo>
                  <a:pt x="0" y="1463979"/>
                </a:lnTo>
                <a:lnTo>
                  <a:pt x="0" y="0"/>
                </a:lnTo>
                <a:close/>
              </a:path>
            </a:pathLst>
          </a:custGeom>
          <a:solidFill>
            <a:srgbClr val="FFFB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50386" y="3821633"/>
            <a:ext cx="4572000" cy="1464310"/>
          </a:xfrm>
          <a:custGeom>
            <a:avLst/>
            <a:gdLst/>
            <a:ahLst/>
            <a:cxnLst/>
            <a:rect l="l" t="t" r="r" b="b"/>
            <a:pathLst>
              <a:path w="4572000" h="1464310">
                <a:moveTo>
                  <a:pt x="0" y="0"/>
                </a:moveTo>
                <a:lnTo>
                  <a:pt x="4571996" y="0"/>
                </a:lnTo>
                <a:lnTo>
                  <a:pt x="4571996" y="1463988"/>
                </a:lnTo>
                <a:lnTo>
                  <a:pt x="0" y="146398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27471" y="2344183"/>
            <a:ext cx="2331719" cy="10764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79096" y="2373083"/>
            <a:ext cx="2230755" cy="972819"/>
          </a:xfrm>
          <a:custGeom>
            <a:avLst/>
            <a:gdLst/>
            <a:ahLst/>
            <a:cxnLst/>
            <a:rect l="l" t="t" r="r" b="b"/>
            <a:pathLst>
              <a:path w="2230754" h="972820">
                <a:moveTo>
                  <a:pt x="0" y="0"/>
                </a:moveTo>
                <a:lnTo>
                  <a:pt x="2230361" y="0"/>
                </a:lnTo>
                <a:lnTo>
                  <a:pt x="2230361" y="972464"/>
                </a:lnTo>
                <a:lnTo>
                  <a:pt x="0" y="972464"/>
                </a:lnTo>
                <a:lnTo>
                  <a:pt x="0" y="0"/>
                </a:lnTo>
                <a:close/>
              </a:path>
            </a:pathLst>
          </a:custGeom>
          <a:solidFill>
            <a:srgbClr val="FEE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779096" y="2373083"/>
            <a:ext cx="2230755" cy="972819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marL="194945" marR="182245" algn="ctr">
              <a:lnSpc>
                <a:spcPts val="1900"/>
              </a:lnSpc>
              <a:spcBef>
                <a:spcPts val="990"/>
              </a:spcBef>
            </a:pPr>
            <a:r>
              <a:rPr sz="1600" spc="-5" dirty="0">
                <a:latin typeface="Lucida Console"/>
                <a:cs typeface="Lucida Console"/>
              </a:rPr>
              <a:t>calculate loop  bounds for</a:t>
            </a:r>
            <a:r>
              <a:rPr sz="1600" spc="-5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this  thread's</a:t>
            </a:r>
            <a:r>
              <a:rPr sz="1600" spc="-5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chunk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490552" y="3316780"/>
            <a:ext cx="344977" cy="6733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43612" y="3345548"/>
            <a:ext cx="135890" cy="452120"/>
          </a:xfrm>
          <a:custGeom>
            <a:avLst/>
            <a:gdLst/>
            <a:ahLst/>
            <a:cxnLst/>
            <a:rect l="l" t="t" r="r" b="b"/>
            <a:pathLst>
              <a:path w="135889" h="452120">
                <a:moveTo>
                  <a:pt x="135484" y="0"/>
                </a:moveTo>
                <a:lnTo>
                  <a:pt x="0" y="451945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08929" y="3697744"/>
            <a:ext cx="113664" cy="124460"/>
          </a:xfrm>
          <a:custGeom>
            <a:avLst/>
            <a:gdLst/>
            <a:ahLst/>
            <a:cxnLst/>
            <a:rect l="l" t="t" r="r" b="b"/>
            <a:pathLst>
              <a:path w="113664" h="124460">
                <a:moveTo>
                  <a:pt x="17830" y="0"/>
                </a:moveTo>
                <a:lnTo>
                  <a:pt x="4190" y="3289"/>
                </a:lnTo>
                <a:lnTo>
                  <a:pt x="0" y="10147"/>
                </a:lnTo>
                <a:lnTo>
                  <a:pt x="27457" y="123888"/>
                </a:lnTo>
                <a:lnTo>
                  <a:pt x="79128" y="75603"/>
                </a:lnTo>
                <a:lnTo>
                  <a:pt x="41922" y="75603"/>
                </a:lnTo>
                <a:lnTo>
                  <a:pt x="24688" y="4191"/>
                </a:lnTo>
                <a:lnTo>
                  <a:pt x="17830" y="0"/>
                </a:lnTo>
                <a:close/>
              </a:path>
              <a:path w="113664" h="124460">
                <a:moveTo>
                  <a:pt x="95605" y="25450"/>
                </a:moveTo>
                <a:lnTo>
                  <a:pt x="41922" y="75603"/>
                </a:lnTo>
                <a:lnTo>
                  <a:pt x="79128" y="75603"/>
                </a:lnTo>
                <a:lnTo>
                  <a:pt x="112941" y="44005"/>
                </a:lnTo>
                <a:lnTo>
                  <a:pt x="113220" y="35979"/>
                </a:lnTo>
                <a:lnTo>
                  <a:pt x="103631" y="25717"/>
                </a:lnTo>
                <a:lnTo>
                  <a:pt x="95605" y="2545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3662" y="4285205"/>
            <a:ext cx="2689161" cy="199090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52440" y="4313161"/>
            <a:ext cx="2590165" cy="1887855"/>
          </a:xfrm>
          <a:prstGeom prst="rect">
            <a:avLst/>
          </a:prstGeom>
          <a:solidFill>
            <a:srgbClr val="FEEEE1"/>
          </a:solidFill>
          <a:ln w="9524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/>
              <a:cs typeface="Times New Roman"/>
            </a:endParaRPr>
          </a:p>
          <a:p>
            <a:pPr marL="5715" algn="ctr">
              <a:lnSpc>
                <a:spcPts val="1910"/>
              </a:lnSpc>
            </a:pPr>
            <a:r>
              <a:rPr sz="1600" spc="-5" dirty="0">
                <a:latin typeface="Lucida Console"/>
                <a:cs typeface="Lucida Console"/>
              </a:rPr>
              <a:t>What a</a:t>
            </a:r>
            <a:r>
              <a:rPr sz="1600" spc="-6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mess!</a:t>
            </a:r>
            <a:endParaRPr sz="1600">
              <a:latin typeface="Lucida Console"/>
              <a:cs typeface="Lucida Console"/>
            </a:endParaRPr>
          </a:p>
          <a:p>
            <a:pPr marL="130810" marR="116839" indent="-635" algn="ctr">
              <a:lnSpc>
                <a:spcPts val="1900"/>
              </a:lnSpc>
              <a:spcBef>
                <a:spcPts val="70"/>
              </a:spcBef>
            </a:pPr>
            <a:r>
              <a:rPr sz="1600" spc="-5" dirty="0">
                <a:latin typeface="Lucida Console"/>
                <a:cs typeface="Lucida Console"/>
              </a:rPr>
              <a:t>And error-prone  too: does this  approach still work  if</a:t>
            </a:r>
            <a:r>
              <a:rPr sz="1600" spc="-5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n&lt;num_threads?</a:t>
            </a:r>
            <a:endParaRPr sz="16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26385">
              <a:lnSpc>
                <a:spcPct val="100000"/>
              </a:lnSpc>
            </a:pPr>
            <a:r>
              <a:rPr spc="-5" dirty="0"/>
              <a:t>parallel</a:t>
            </a:r>
            <a:r>
              <a:rPr spc="-55" dirty="0"/>
              <a:t> </a:t>
            </a:r>
            <a:r>
              <a:rPr spc="-5" dirty="0"/>
              <a:t>for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43545"/>
            <a:ext cx="6413500" cy="455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OpenMP </a:t>
            </a:r>
            <a:r>
              <a:rPr sz="2800" spc="-5" dirty="0">
                <a:latin typeface="Calibri"/>
                <a:cs typeface="Calibri"/>
              </a:rPr>
              <a:t>provides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directive for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for/do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37437" y="1343545"/>
            <a:ext cx="807720" cy="447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loops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4464697"/>
            <a:ext cx="5150485" cy="829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Arial"/>
              <a:buChar char="–"/>
              <a:tabLst>
                <a:tab pos="298450" algn="l"/>
              </a:tabLst>
            </a:pPr>
            <a:r>
              <a:rPr sz="2400" spc="-5" dirty="0">
                <a:latin typeface="Calibri"/>
                <a:cs typeface="Calibri"/>
              </a:rPr>
              <a:t>Compiler </a:t>
            </a:r>
            <a:r>
              <a:rPr sz="2400" dirty="0">
                <a:latin typeface="Calibri"/>
                <a:cs typeface="Calibri"/>
              </a:rPr>
              <a:t>handles </a:t>
            </a:r>
            <a:r>
              <a:rPr sz="2400" spc="-5" dirty="0">
                <a:latin typeface="Calibri"/>
                <a:cs typeface="Calibri"/>
              </a:rPr>
              <a:t>loop bounds for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you</a:t>
            </a:r>
            <a:endParaRPr sz="24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620"/>
              </a:spcBef>
              <a:buFont typeface="Arial"/>
              <a:buChar char="–"/>
              <a:tabLst>
                <a:tab pos="298450" algn="l"/>
              </a:tabLst>
            </a:pPr>
            <a:r>
              <a:rPr sz="2400" dirty="0">
                <a:latin typeface="Calibri"/>
                <a:cs typeface="Calibri"/>
              </a:rPr>
              <a:t>there is a </a:t>
            </a:r>
            <a:r>
              <a:rPr sz="2400" spc="-5" dirty="0">
                <a:latin typeface="Calibri"/>
                <a:cs typeface="Calibri"/>
              </a:rPr>
              <a:t>compact </a:t>
            </a:r>
            <a:r>
              <a:rPr sz="2400" dirty="0">
                <a:latin typeface="Calibri"/>
                <a:cs typeface="Calibri"/>
              </a:rPr>
              <a:t>single-line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directive: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2440" y="1996452"/>
            <a:ext cx="3898900" cy="2402840"/>
          </a:xfrm>
          <a:custGeom>
            <a:avLst/>
            <a:gdLst/>
            <a:ahLst/>
            <a:cxnLst/>
            <a:rect l="l" t="t" r="r" b="b"/>
            <a:pathLst>
              <a:path w="3898900" h="2402840">
                <a:moveTo>
                  <a:pt x="0" y="0"/>
                </a:moveTo>
                <a:lnTo>
                  <a:pt x="3898647" y="0"/>
                </a:lnTo>
                <a:lnTo>
                  <a:pt x="3898647" y="2402418"/>
                </a:lnTo>
                <a:lnTo>
                  <a:pt x="0" y="240241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1180" y="2002975"/>
            <a:ext cx="1851660" cy="1037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87325">
              <a:lnSpc>
                <a:spcPct val="138100"/>
              </a:lnSpc>
            </a:pPr>
            <a:r>
              <a:rPr sz="1200" spc="-5" dirty="0">
                <a:solidFill>
                  <a:srgbClr val="008000"/>
                </a:solidFill>
                <a:latin typeface="Courier New"/>
                <a:cs typeface="Courier New"/>
              </a:rPr>
              <a:t>double </a:t>
            </a:r>
            <a:r>
              <a:rPr sz="1200" spc="-5" dirty="0">
                <a:latin typeface="Courier New"/>
                <a:cs typeface="Courier New"/>
              </a:rPr>
              <a:t>*x, *y,</a:t>
            </a:r>
            <a:r>
              <a:rPr sz="1200" spc="-5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*z;  </a:t>
            </a:r>
            <a:r>
              <a:rPr sz="1200" spc="-5" dirty="0">
                <a:solidFill>
                  <a:srgbClr val="008000"/>
                </a:solidFill>
                <a:latin typeface="Courier New"/>
                <a:cs typeface="Courier New"/>
              </a:rPr>
              <a:t>int </a:t>
            </a:r>
            <a:r>
              <a:rPr sz="1200" spc="-5" dirty="0">
                <a:latin typeface="Courier New"/>
                <a:cs typeface="Courier New"/>
              </a:rPr>
              <a:t>n,</a:t>
            </a:r>
            <a:r>
              <a:rPr sz="1200" spc="-8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200" spc="-5" dirty="0">
                <a:solidFill>
                  <a:srgbClr val="3366FF"/>
                </a:solidFill>
                <a:latin typeface="Courier New"/>
                <a:cs typeface="Courier New"/>
              </a:rPr>
              <a:t>#pragma omp</a:t>
            </a:r>
            <a:r>
              <a:rPr sz="1200" spc="-4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3366FF"/>
                </a:solidFill>
                <a:latin typeface="Courier New"/>
                <a:cs typeface="Courier New"/>
              </a:rPr>
              <a:t>parallel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200" spc="-5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3755" y="3087128"/>
            <a:ext cx="1395095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3366FF"/>
                </a:solidFill>
                <a:latin typeface="Courier New"/>
                <a:cs typeface="Courier New"/>
              </a:rPr>
              <a:t>#pragma omp</a:t>
            </a:r>
            <a:r>
              <a:rPr sz="1200" spc="-6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5342" y="3257369"/>
            <a:ext cx="1029969" cy="557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5800"/>
              </a:lnSpc>
            </a:pPr>
            <a:r>
              <a:rPr sz="1200" spc="-5" dirty="0">
                <a:latin typeface="Courier New"/>
                <a:cs typeface="Courier New"/>
              </a:rPr>
              <a:t>i&lt;n; ++i)</a:t>
            </a:r>
            <a:r>
              <a:rPr sz="1200" spc="-7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{  x[i]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1782" y="3607828"/>
            <a:ext cx="664845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+</a:t>
            </a:r>
            <a:r>
              <a:rPr sz="1200" spc="-8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y[i];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3755" y="3257369"/>
            <a:ext cx="756285" cy="811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4945" marR="5080" indent="-182880">
              <a:lnSpc>
                <a:spcPct val="145800"/>
              </a:lnSpc>
            </a:pPr>
            <a:r>
              <a:rPr sz="1200" spc="-5" dirty="0">
                <a:solidFill>
                  <a:srgbClr val="008000"/>
                </a:solidFill>
                <a:latin typeface="Courier New"/>
                <a:cs typeface="Courier New"/>
              </a:rPr>
              <a:t>for</a:t>
            </a:r>
            <a:r>
              <a:rPr sz="1200" spc="-5" dirty="0">
                <a:latin typeface="Courier New"/>
                <a:cs typeface="Courier New"/>
              </a:rPr>
              <a:t>(i=0;  z[i]</a:t>
            </a:r>
            <a:r>
              <a:rPr sz="1200" spc="-9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=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200" spc="-5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1180" y="4115828"/>
            <a:ext cx="116839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38551" y="3936070"/>
            <a:ext cx="1263534" cy="536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16782" y="4010886"/>
            <a:ext cx="507076" cy="3990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89935" y="3965447"/>
            <a:ext cx="1161415" cy="433705"/>
          </a:xfrm>
          <a:custGeom>
            <a:avLst/>
            <a:gdLst/>
            <a:ahLst/>
            <a:cxnLst/>
            <a:rect l="l" t="t" r="r" b="b"/>
            <a:pathLst>
              <a:path w="1161414" h="433704">
                <a:moveTo>
                  <a:pt x="0" y="0"/>
                </a:moveTo>
                <a:lnTo>
                  <a:pt x="1161148" y="0"/>
                </a:lnTo>
                <a:lnTo>
                  <a:pt x="1161148" y="433425"/>
                </a:lnTo>
                <a:lnTo>
                  <a:pt x="0" y="433425"/>
                </a:lnTo>
                <a:lnTo>
                  <a:pt x="0" y="0"/>
                </a:lnTo>
                <a:close/>
              </a:path>
            </a:pathLst>
          </a:custGeom>
          <a:solidFill>
            <a:srgbClr val="FEE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89935" y="3965447"/>
            <a:ext cx="1161415" cy="433705"/>
          </a:xfrm>
          <a:custGeom>
            <a:avLst/>
            <a:gdLst/>
            <a:ahLst/>
            <a:cxnLst/>
            <a:rect l="l" t="t" r="r" b="b"/>
            <a:pathLst>
              <a:path w="1161414" h="433704">
                <a:moveTo>
                  <a:pt x="0" y="0"/>
                </a:moveTo>
                <a:lnTo>
                  <a:pt x="1161139" y="0"/>
                </a:lnTo>
                <a:lnTo>
                  <a:pt x="1161139" y="433432"/>
                </a:lnTo>
                <a:lnTo>
                  <a:pt x="0" y="43343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377308" y="4060240"/>
            <a:ext cx="392430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Lucida Console"/>
                <a:cs typeface="Lucida Console"/>
              </a:rPr>
              <a:t>C++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91393" y="1996452"/>
            <a:ext cx="4565015" cy="2402840"/>
          </a:xfrm>
          <a:custGeom>
            <a:avLst/>
            <a:gdLst/>
            <a:ahLst/>
            <a:cxnLst/>
            <a:rect l="l" t="t" r="r" b="b"/>
            <a:pathLst>
              <a:path w="4565015" h="2402840">
                <a:moveTo>
                  <a:pt x="0" y="0"/>
                </a:moveTo>
                <a:lnTo>
                  <a:pt x="4564736" y="0"/>
                </a:lnTo>
                <a:lnTo>
                  <a:pt x="4564736" y="2402418"/>
                </a:lnTo>
                <a:lnTo>
                  <a:pt x="0" y="240241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378459" y="2072652"/>
            <a:ext cx="481965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y(:),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26184" y="2072652"/>
            <a:ext cx="391160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z(:)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30734" y="2072652"/>
            <a:ext cx="481965" cy="45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x(:),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200" spc="-5" dirty="0">
                <a:latin typeface="Courier New"/>
                <a:cs typeface="Courier New"/>
              </a:rPr>
              <a:t>i,</a:t>
            </a:r>
            <a:r>
              <a:rPr sz="1200" spc="-9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n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30734" y="3341128"/>
            <a:ext cx="391160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y(i)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70133" y="2002975"/>
            <a:ext cx="1395095" cy="2066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8100"/>
              </a:lnSpc>
              <a:tabLst>
                <a:tab pos="1198880" algn="l"/>
              </a:tabLst>
            </a:pPr>
            <a:r>
              <a:rPr sz="1200" spc="-5" dirty="0">
                <a:solidFill>
                  <a:srgbClr val="008000"/>
                </a:solidFill>
                <a:latin typeface="Courier New"/>
                <a:cs typeface="Courier New"/>
              </a:rPr>
              <a:t>real(kind=8)</a:t>
            </a:r>
            <a:r>
              <a:rPr sz="1200" spc="-5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::  </a:t>
            </a:r>
            <a:r>
              <a:rPr sz="1200" spc="-5" dirty="0">
                <a:solidFill>
                  <a:srgbClr val="008000"/>
                </a:solidFill>
                <a:latin typeface="Courier New"/>
                <a:cs typeface="Courier New"/>
              </a:rPr>
              <a:t>integer</a:t>
            </a:r>
            <a:r>
              <a:rPr sz="1200" dirty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  <a:r>
              <a:rPr sz="1200" spc="-5" dirty="0">
                <a:latin typeface="Courier New"/>
                <a:cs typeface="Courier New"/>
              </a:rPr>
              <a:t>::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200" spc="-5" dirty="0">
                <a:solidFill>
                  <a:srgbClr val="3366FF"/>
                </a:solidFill>
                <a:latin typeface="Courier New"/>
                <a:cs typeface="Courier New"/>
              </a:rPr>
              <a:t>!$omp</a:t>
            </a:r>
            <a:r>
              <a:rPr sz="1200" spc="-6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3366FF"/>
                </a:solidFill>
                <a:latin typeface="Courier New"/>
                <a:cs typeface="Courier New"/>
              </a:rPr>
              <a:t>parallel</a:t>
            </a:r>
            <a:endParaRPr sz="1200">
              <a:latin typeface="Courier New"/>
              <a:cs typeface="Courier New"/>
            </a:endParaRPr>
          </a:p>
          <a:p>
            <a:pPr marL="12700" marR="643890">
              <a:lnSpc>
                <a:spcPct val="138900"/>
              </a:lnSpc>
            </a:pPr>
            <a:r>
              <a:rPr sz="1200" spc="-5" dirty="0">
                <a:solidFill>
                  <a:srgbClr val="3366FF"/>
                </a:solidFill>
                <a:latin typeface="Courier New"/>
                <a:cs typeface="Courier New"/>
              </a:rPr>
              <a:t>!$omp</a:t>
            </a:r>
            <a:r>
              <a:rPr sz="1200" spc="-8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3366FF"/>
                </a:solidFill>
                <a:latin typeface="Courier New"/>
                <a:cs typeface="Courier New"/>
              </a:rPr>
              <a:t>do  </a:t>
            </a:r>
            <a:r>
              <a:rPr sz="1200" spc="-5" dirty="0">
                <a:solidFill>
                  <a:srgbClr val="008000"/>
                </a:solidFill>
                <a:latin typeface="Courier New"/>
                <a:cs typeface="Courier New"/>
              </a:rPr>
              <a:t>do</a:t>
            </a:r>
            <a:r>
              <a:rPr sz="1200" spc="-8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i=1,n</a:t>
            </a:r>
            <a:endParaRPr sz="1200">
              <a:latin typeface="Courier New"/>
              <a:cs typeface="Courier New"/>
            </a:endParaRPr>
          </a:p>
          <a:p>
            <a:pPr marL="12700" marR="5080" indent="182245">
              <a:lnSpc>
                <a:spcPts val="2100"/>
              </a:lnSpc>
              <a:spcBef>
                <a:spcPts val="80"/>
              </a:spcBef>
            </a:pPr>
            <a:r>
              <a:rPr sz="1200" spc="-5" dirty="0">
                <a:latin typeface="Courier New"/>
                <a:cs typeface="Courier New"/>
              </a:rPr>
              <a:t>z(i) = x(i)</a:t>
            </a:r>
            <a:r>
              <a:rPr sz="1200" spc="-7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+  </a:t>
            </a:r>
            <a:r>
              <a:rPr sz="1200" spc="-5" dirty="0">
                <a:solidFill>
                  <a:srgbClr val="008000"/>
                </a:solidFill>
                <a:latin typeface="Courier New"/>
                <a:cs typeface="Courier New"/>
              </a:rPr>
              <a:t>end</a:t>
            </a:r>
            <a:r>
              <a:rPr sz="1200" spc="-9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8000"/>
                </a:solidFill>
                <a:latin typeface="Courier New"/>
                <a:cs typeface="Courier New"/>
              </a:rPr>
              <a:t>do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200" spc="-5" dirty="0">
                <a:solidFill>
                  <a:srgbClr val="3366FF"/>
                </a:solidFill>
                <a:latin typeface="Courier New"/>
                <a:cs typeface="Courier New"/>
              </a:rPr>
              <a:t>!$omp end</a:t>
            </a:r>
            <a:r>
              <a:rPr sz="1200" spc="-7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3366FF"/>
                </a:solidFill>
                <a:latin typeface="Courier New"/>
                <a:cs typeface="Courier New"/>
              </a:rPr>
              <a:t>do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70133" y="4115828"/>
            <a:ext cx="1668780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3366FF"/>
                </a:solidFill>
                <a:latin typeface="Courier New"/>
                <a:cs typeface="Courier New"/>
              </a:rPr>
              <a:t>!$omp end</a:t>
            </a:r>
            <a:r>
              <a:rPr sz="1200" spc="-5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3366FF"/>
                </a:solidFill>
                <a:latin typeface="Courier New"/>
                <a:cs typeface="Courier New"/>
              </a:rPr>
              <a:t>parallel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643545" y="3936070"/>
            <a:ext cx="1263534" cy="5361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80705" y="4010886"/>
            <a:ext cx="989214" cy="3990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94993" y="3965447"/>
            <a:ext cx="1161415" cy="433705"/>
          </a:xfrm>
          <a:custGeom>
            <a:avLst/>
            <a:gdLst/>
            <a:ahLst/>
            <a:cxnLst/>
            <a:rect l="l" t="t" r="r" b="b"/>
            <a:pathLst>
              <a:path w="1161415" h="433704">
                <a:moveTo>
                  <a:pt x="0" y="0"/>
                </a:moveTo>
                <a:lnTo>
                  <a:pt x="1161135" y="0"/>
                </a:lnTo>
                <a:lnTo>
                  <a:pt x="1161135" y="433425"/>
                </a:lnTo>
                <a:lnTo>
                  <a:pt x="0" y="433425"/>
                </a:lnTo>
                <a:lnTo>
                  <a:pt x="0" y="0"/>
                </a:lnTo>
                <a:close/>
              </a:path>
            </a:pathLst>
          </a:custGeom>
          <a:solidFill>
            <a:srgbClr val="FEE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94993" y="3965447"/>
            <a:ext cx="1161415" cy="433705"/>
          </a:xfrm>
          <a:custGeom>
            <a:avLst/>
            <a:gdLst/>
            <a:ahLst/>
            <a:cxnLst/>
            <a:rect l="l" t="t" r="r" b="b"/>
            <a:pathLst>
              <a:path w="1161415" h="433704">
                <a:moveTo>
                  <a:pt x="0" y="0"/>
                </a:moveTo>
                <a:lnTo>
                  <a:pt x="1161139" y="0"/>
                </a:lnTo>
                <a:lnTo>
                  <a:pt x="1161139" y="433432"/>
                </a:lnTo>
                <a:lnTo>
                  <a:pt x="0" y="43343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837679" y="4060240"/>
            <a:ext cx="882015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Lucida Console"/>
                <a:cs typeface="Lucida Console"/>
              </a:rPr>
              <a:t>Fortran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464727" y="1808024"/>
            <a:ext cx="1878672" cy="11720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15806" y="1834375"/>
            <a:ext cx="1776095" cy="1073785"/>
          </a:xfrm>
          <a:custGeom>
            <a:avLst/>
            <a:gdLst/>
            <a:ahLst/>
            <a:cxnLst/>
            <a:rect l="l" t="t" r="r" b="b"/>
            <a:pathLst>
              <a:path w="1776095" h="1073785">
                <a:moveTo>
                  <a:pt x="0" y="0"/>
                </a:moveTo>
                <a:lnTo>
                  <a:pt x="1775586" y="0"/>
                </a:lnTo>
                <a:lnTo>
                  <a:pt x="1775586" y="1073746"/>
                </a:lnTo>
                <a:lnTo>
                  <a:pt x="0" y="1073746"/>
                </a:lnTo>
                <a:lnTo>
                  <a:pt x="0" y="0"/>
                </a:lnTo>
                <a:close/>
              </a:path>
            </a:pathLst>
          </a:custGeom>
          <a:solidFill>
            <a:srgbClr val="FEE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15806" y="1834375"/>
            <a:ext cx="1776095" cy="1073785"/>
          </a:xfrm>
          <a:custGeom>
            <a:avLst/>
            <a:gdLst/>
            <a:ahLst/>
            <a:cxnLst/>
            <a:rect l="l" t="t" r="r" b="b"/>
            <a:pathLst>
              <a:path w="1776095" h="1073785">
                <a:moveTo>
                  <a:pt x="0" y="0"/>
                </a:moveTo>
                <a:lnTo>
                  <a:pt x="1775578" y="0"/>
                </a:lnTo>
                <a:lnTo>
                  <a:pt x="1775578" y="1073749"/>
                </a:lnTo>
                <a:lnTo>
                  <a:pt x="0" y="10737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858629" y="1944535"/>
            <a:ext cx="109601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Lucida Console"/>
                <a:cs typeface="Lucida Console"/>
              </a:rPr>
              <a:t>loop</a:t>
            </a:r>
            <a:r>
              <a:rPr sz="1400" spc="-70" dirty="0">
                <a:latin typeface="Lucida Console"/>
                <a:cs typeface="Lucida Console"/>
              </a:rPr>
              <a:t> </a:t>
            </a:r>
            <a:r>
              <a:rPr sz="1400" spc="-5" dirty="0">
                <a:latin typeface="Lucida Console"/>
                <a:cs typeface="Lucida Console"/>
              </a:rPr>
              <a:t>index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98236" y="2145174"/>
            <a:ext cx="1416685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1200"/>
              </a:lnSpc>
            </a:pPr>
            <a:r>
              <a:rPr sz="1400" spc="-5" dirty="0">
                <a:latin typeface="Lucida Console"/>
                <a:cs typeface="Lucida Console"/>
              </a:rPr>
              <a:t>variable </a:t>
            </a:r>
            <a:r>
              <a:rPr sz="1400" dirty="0">
                <a:latin typeface="Courier New"/>
                <a:cs typeface="Courier New"/>
              </a:rPr>
              <a:t>i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Lucida Console"/>
                <a:cs typeface="Lucida Console"/>
              </a:rPr>
              <a:t>is  private by  default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52440" y="5329935"/>
            <a:ext cx="3898900" cy="1431290"/>
          </a:xfrm>
          <a:custGeom>
            <a:avLst/>
            <a:gdLst/>
            <a:ahLst/>
            <a:cxnLst/>
            <a:rect l="l" t="t" r="r" b="b"/>
            <a:pathLst>
              <a:path w="3898900" h="1431290">
                <a:moveTo>
                  <a:pt x="0" y="0"/>
                </a:moveTo>
                <a:lnTo>
                  <a:pt x="3898647" y="0"/>
                </a:lnTo>
                <a:lnTo>
                  <a:pt x="3898647" y="1431298"/>
                </a:lnTo>
                <a:lnTo>
                  <a:pt x="0" y="143129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31180" y="5406135"/>
            <a:ext cx="2216785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3366FF"/>
                </a:solidFill>
                <a:latin typeface="Courier New"/>
                <a:cs typeface="Courier New"/>
              </a:rPr>
              <a:t>#pragma omp parallel</a:t>
            </a:r>
            <a:r>
              <a:rPr sz="1200" spc="-3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52767" y="5658614"/>
            <a:ext cx="1303655" cy="461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i&lt;n; ++i)</a:t>
            </a:r>
            <a:r>
              <a:rPr sz="1200" spc="-7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200" spc="-5" dirty="0">
                <a:latin typeface="Courier New"/>
                <a:cs typeface="Courier New"/>
              </a:rPr>
              <a:t>= x[i] +</a:t>
            </a:r>
            <a:r>
              <a:rPr sz="1200" spc="-6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y[i];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1180" y="5658614"/>
            <a:ext cx="756285" cy="715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8000"/>
                </a:solidFill>
                <a:latin typeface="Courier New"/>
                <a:cs typeface="Courier New"/>
              </a:rPr>
              <a:t>for</a:t>
            </a:r>
            <a:r>
              <a:rPr sz="1200" spc="-5" dirty="0">
                <a:latin typeface="Courier New"/>
                <a:cs typeface="Courier New"/>
              </a:rPr>
              <a:t>(i=0;</a:t>
            </a:r>
            <a:endParaRPr sz="12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560"/>
              </a:spcBef>
            </a:pPr>
            <a:r>
              <a:rPr sz="1200" spc="-5" dirty="0">
                <a:latin typeface="Courier New"/>
                <a:cs typeface="Courier New"/>
              </a:rPr>
              <a:t>z[i]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200" spc="-5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938551" y="6475614"/>
            <a:ext cx="1263534" cy="3574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16782" y="6463145"/>
            <a:ext cx="507076" cy="3948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89935" y="6503008"/>
            <a:ext cx="1161415" cy="258445"/>
          </a:xfrm>
          <a:custGeom>
            <a:avLst/>
            <a:gdLst/>
            <a:ahLst/>
            <a:cxnLst/>
            <a:rect l="l" t="t" r="r" b="b"/>
            <a:pathLst>
              <a:path w="1161414" h="258445">
                <a:moveTo>
                  <a:pt x="0" y="0"/>
                </a:moveTo>
                <a:lnTo>
                  <a:pt x="1161148" y="0"/>
                </a:lnTo>
                <a:lnTo>
                  <a:pt x="1161148" y="258227"/>
                </a:lnTo>
                <a:lnTo>
                  <a:pt x="0" y="258227"/>
                </a:lnTo>
                <a:lnTo>
                  <a:pt x="0" y="0"/>
                </a:lnTo>
                <a:close/>
              </a:path>
            </a:pathLst>
          </a:custGeom>
          <a:solidFill>
            <a:srgbClr val="FEE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989935" y="6503008"/>
            <a:ext cx="1161415" cy="258445"/>
          </a:xfrm>
          <a:custGeom>
            <a:avLst/>
            <a:gdLst/>
            <a:ahLst/>
            <a:cxnLst/>
            <a:rect l="l" t="t" r="r" b="b"/>
            <a:pathLst>
              <a:path w="1161414" h="258445">
                <a:moveTo>
                  <a:pt x="0" y="0"/>
                </a:moveTo>
                <a:lnTo>
                  <a:pt x="1161139" y="0"/>
                </a:lnTo>
                <a:lnTo>
                  <a:pt x="1161139" y="258226"/>
                </a:lnTo>
                <a:lnTo>
                  <a:pt x="0" y="25822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377295" y="6510202"/>
            <a:ext cx="392430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Lucida Console"/>
                <a:cs typeface="Lucida Console"/>
              </a:rPr>
              <a:t>C++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291393" y="5329935"/>
            <a:ext cx="4565015" cy="1431290"/>
          </a:xfrm>
          <a:custGeom>
            <a:avLst/>
            <a:gdLst/>
            <a:ahLst/>
            <a:cxnLst/>
            <a:rect l="l" t="t" r="r" b="b"/>
            <a:pathLst>
              <a:path w="4565015" h="1431290">
                <a:moveTo>
                  <a:pt x="0" y="0"/>
                </a:moveTo>
                <a:lnTo>
                  <a:pt x="4564736" y="0"/>
                </a:lnTo>
                <a:lnTo>
                  <a:pt x="4564736" y="1431298"/>
                </a:lnTo>
                <a:lnTo>
                  <a:pt x="0" y="143129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370133" y="5336458"/>
            <a:ext cx="1851660" cy="1037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78765">
              <a:lnSpc>
                <a:spcPct val="138100"/>
              </a:lnSpc>
            </a:pPr>
            <a:r>
              <a:rPr sz="1200" spc="-5" dirty="0">
                <a:solidFill>
                  <a:srgbClr val="3366FF"/>
                </a:solidFill>
                <a:latin typeface="Courier New"/>
                <a:cs typeface="Courier New"/>
              </a:rPr>
              <a:t>!$omp parallel</a:t>
            </a:r>
            <a:r>
              <a:rPr sz="1200" spc="-5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3366FF"/>
                </a:solidFill>
                <a:latin typeface="Courier New"/>
                <a:cs typeface="Courier New"/>
              </a:rPr>
              <a:t>do  </a:t>
            </a:r>
            <a:r>
              <a:rPr sz="1200" spc="-5" dirty="0">
                <a:solidFill>
                  <a:srgbClr val="008000"/>
                </a:solidFill>
                <a:latin typeface="Courier New"/>
                <a:cs typeface="Courier New"/>
              </a:rPr>
              <a:t>do</a:t>
            </a:r>
            <a:r>
              <a:rPr sz="1200" spc="-8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i=1,n</a:t>
            </a:r>
            <a:endParaRPr sz="1200">
              <a:latin typeface="Courier New"/>
              <a:cs typeface="Courier New"/>
            </a:endParaRPr>
          </a:p>
          <a:p>
            <a:pPr marL="12700" marR="5080" indent="182245">
              <a:lnSpc>
                <a:spcPct val="138900"/>
              </a:lnSpc>
            </a:pPr>
            <a:r>
              <a:rPr sz="1200" spc="-5" dirty="0">
                <a:latin typeface="Courier New"/>
                <a:cs typeface="Courier New"/>
              </a:rPr>
              <a:t>z(i) = x(i) +</a:t>
            </a:r>
            <a:r>
              <a:rPr sz="1200" spc="-5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y(i)  </a:t>
            </a:r>
            <a:r>
              <a:rPr sz="1200" spc="-5" dirty="0">
                <a:solidFill>
                  <a:srgbClr val="008000"/>
                </a:solidFill>
                <a:latin typeface="Courier New"/>
                <a:cs typeface="Courier New"/>
              </a:rPr>
              <a:t>end</a:t>
            </a:r>
            <a:r>
              <a:rPr sz="1200" spc="-9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8000"/>
                </a:solidFill>
                <a:latin typeface="Courier New"/>
                <a:cs typeface="Courier New"/>
              </a:rPr>
              <a:t>do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70133" y="6420613"/>
            <a:ext cx="1942464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3366FF"/>
                </a:solidFill>
                <a:latin typeface="Courier New"/>
                <a:cs typeface="Courier New"/>
              </a:rPr>
              <a:t>!$omp end parallel</a:t>
            </a:r>
            <a:r>
              <a:rPr sz="1200" spc="-4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3366FF"/>
                </a:solidFill>
                <a:latin typeface="Courier New"/>
                <a:cs typeface="Courier New"/>
              </a:rPr>
              <a:t>do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643558" y="6475614"/>
            <a:ext cx="1263534" cy="35744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780705" y="6463145"/>
            <a:ext cx="989214" cy="3948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94993" y="6503008"/>
            <a:ext cx="1161415" cy="258445"/>
          </a:xfrm>
          <a:custGeom>
            <a:avLst/>
            <a:gdLst/>
            <a:ahLst/>
            <a:cxnLst/>
            <a:rect l="l" t="t" r="r" b="b"/>
            <a:pathLst>
              <a:path w="1161415" h="258445">
                <a:moveTo>
                  <a:pt x="0" y="0"/>
                </a:moveTo>
                <a:lnTo>
                  <a:pt x="1161135" y="0"/>
                </a:lnTo>
                <a:lnTo>
                  <a:pt x="1161135" y="258226"/>
                </a:lnTo>
                <a:lnTo>
                  <a:pt x="0" y="258226"/>
                </a:lnTo>
                <a:lnTo>
                  <a:pt x="0" y="0"/>
                </a:lnTo>
                <a:close/>
              </a:path>
            </a:pathLst>
          </a:custGeom>
          <a:solidFill>
            <a:srgbClr val="FEE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694993" y="6503008"/>
            <a:ext cx="1161415" cy="258445"/>
          </a:xfrm>
          <a:custGeom>
            <a:avLst/>
            <a:gdLst/>
            <a:ahLst/>
            <a:cxnLst/>
            <a:rect l="l" t="t" r="r" b="b"/>
            <a:pathLst>
              <a:path w="1161415" h="258445">
                <a:moveTo>
                  <a:pt x="0" y="0"/>
                </a:moveTo>
                <a:lnTo>
                  <a:pt x="1161139" y="0"/>
                </a:lnTo>
                <a:lnTo>
                  <a:pt x="1161139" y="258226"/>
                </a:lnTo>
                <a:lnTo>
                  <a:pt x="0" y="25822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837679" y="6510201"/>
            <a:ext cx="882015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Lucida Console"/>
                <a:cs typeface="Lucida Console"/>
              </a:rPr>
              <a:t>Fortran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945182" y="2872052"/>
            <a:ext cx="1508760" cy="65670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116290" y="2908122"/>
            <a:ext cx="1287780" cy="446405"/>
          </a:xfrm>
          <a:custGeom>
            <a:avLst/>
            <a:gdLst/>
            <a:ahLst/>
            <a:cxnLst/>
            <a:rect l="l" t="t" r="r" b="b"/>
            <a:pathLst>
              <a:path w="1287779" h="446404">
                <a:moveTo>
                  <a:pt x="1287308" y="0"/>
                </a:moveTo>
                <a:lnTo>
                  <a:pt x="0" y="44609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92477" y="3273069"/>
            <a:ext cx="124460" cy="112395"/>
          </a:xfrm>
          <a:custGeom>
            <a:avLst/>
            <a:gdLst/>
            <a:ahLst/>
            <a:cxnLst/>
            <a:rect l="l" t="t" r="r" b="b"/>
            <a:pathLst>
              <a:path w="124460" h="112395">
                <a:moveTo>
                  <a:pt x="84200" y="0"/>
                </a:moveTo>
                <a:lnTo>
                  <a:pt x="76187" y="609"/>
                </a:lnTo>
                <a:lnTo>
                  <a:pt x="0" y="89408"/>
                </a:lnTo>
                <a:lnTo>
                  <a:pt x="114795" y="112013"/>
                </a:lnTo>
                <a:lnTo>
                  <a:pt x="121475" y="107543"/>
                </a:lnTo>
                <a:lnTo>
                  <a:pt x="124180" y="93776"/>
                </a:lnTo>
                <a:lnTo>
                  <a:pt x="119710" y="87096"/>
                </a:lnTo>
                <a:lnTo>
                  <a:pt x="47625" y="72898"/>
                </a:lnTo>
                <a:lnTo>
                  <a:pt x="95465" y="17157"/>
                </a:lnTo>
                <a:lnTo>
                  <a:pt x="94856" y="9131"/>
                </a:lnTo>
                <a:lnTo>
                  <a:pt x="84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54184" y="2872045"/>
            <a:ext cx="1425638" cy="4987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403600" y="2908122"/>
            <a:ext cx="1204595" cy="291465"/>
          </a:xfrm>
          <a:custGeom>
            <a:avLst/>
            <a:gdLst/>
            <a:ahLst/>
            <a:cxnLst/>
            <a:rect l="l" t="t" r="r" b="b"/>
            <a:pathLst>
              <a:path w="1204595" h="291464">
                <a:moveTo>
                  <a:pt x="0" y="0"/>
                </a:moveTo>
                <a:lnTo>
                  <a:pt x="1204229" y="290942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09134" y="3123945"/>
            <a:ext cx="123189" cy="114935"/>
          </a:xfrm>
          <a:custGeom>
            <a:avLst/>
            <a:gdLst/>
            <a:ahLst/>
            <a:cxnLst/>
            <a:rect l="l" t="t" r="r" b="b"/>
            <a:pathLst>
              <a:path w="123189" h="114935">
                <a:moveTo>
                  <a:pt x="38798" y="0"/>
                </a:moveTo>
                <a:lnTo>
                  <a:pt x="30759" y="165"/>
                </a:lnTo>
                <a:lnTo>
                  <a:pt x="21043" y="10287"/>
                </a:lnTo>
                <a:lnTo>
                  <a:pt x="21209" y="18326"/>
                </a:lnTo>
                <a:lnTo>
                  <a:pt x="74193" y="69202"/>
                </a:lnTo>
                <a:lnTo>
                  <a:pt x="3822" y="90284"/>
                </a:lnTo>
                <a:lnTo>
                  <a:pt x="0" y="97358"/>
                </a:lnTo>
                <a:lnTo>
                  <a:pt x="4025" y="110794"/>
                </a:lnTo>
                <a:lnTo>
                  <a:pt x="11099" y="114617"/>
                </a:lnTo>
                <a:lnTo>
                  <a:pt x="123189" y="81038"/>
                </a:lnTo>
                <a:lnTo>
                  <a:pt x="38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3615">
              <a:lnSpc>
                <a:spcPct val="100000"/>
              </a:lnSpc>
            </a:pPr>
            <a:r>
              <a:rPr spc="-5" dirty="0"/>
              <a:t>Example: Vector Normalize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45920"/>
            <a:ext cx="6967855" cy="3505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buAutoNum type="arabicPeriod"/>
              <a:tabLst>
                <a:tab pos="526415" algn="l"/>
                <a:tab pos="527050" algn="l"/>
              </a:tabLst>
            </a:pPr>
            <a:r>
              <a:rPr sz="2800" spc="-5" dirty="0">
                <a:latin typeface="Calibri"/>
                <a:cs typeface="Calibri"/>
              </a:rPr>
              <a:t>Open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366FF"/>
                </a:solidFill>
                <a:latin typeface="Courier New"/>
                <a:cs typeface="Courier New"/>
              </a:rPr>
              <a:t>dot.cpp/f90</a:t>
            </a:r>
            <a:endParaRPr sz="2800">
              <a:latin typeface="Courier New"/>
              <a:cs typeface="Courier New"/>
            </a:endParaRPr>
          </a:p>
          <a:p>
            <a:pPr marL="755650" lvl="1" indent="-285750">
              <a:lnSpc>
                <a:spcPct val="100000"/>
              </a:lnSpc>
              <a:spcBef>
                <a:spcPts val="51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5" dirty="0">
                <a:latin typeface="Calibri"/>
                <a:cs typeface="Calibri"/>
              </a:rPr>
              <a:t>code </a:t>
            </a:r>
            <a:r>
              <a:rPr sz="2400" dirty="0">
                <a:latin typeface="Calibri"/>
                <a:cs typeface="Calibri"/>
              </a:rPr>
              <a:t>ﬁnds the </a:t>
            </a:r>
            <a:r>
              <a:rPr sz="2400" spc="-5" dirty="0">
                <a:latin typeface="Calibri"/>
                <a:cs typeface="Calibri"/>
              </a:rPr>
              <a:t>dot product of two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vectors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2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add OpenMP </a:t>
            </a:r>
            <a:r>
              <a:rPr sz="2400" spc="-5" dirty="0">
                <a:latin typeface="Calibri"/>
                <a:cs typeface="Calibri"/>
              </a:rPr>
              <a:t>directives </a:t>
            </a:r>
            <a:r>
              <a:rPr sz="2400" dirty="0">
                <a:latin typeface="Calibri"/>
                <a:cs typeface="Calibri"/>
              </a:rPr>
              <a:t>to parallelize 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code</a:t>
            </a:r>
            <a:endParaRPr sz="240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5" dirty="0">
                <a:latin typeface="Calibri"/>
                <a:cs typeface="Calibri"/>
              </a:rPr>
              <a:t>Open </a:t>
            </a:r>
            <a:r>
              <a:rPr sz="2800" spc="-5" dirty="0">
                <a:solidFill>
                  <a:srgbClr val="3366FF"/>
                </a:solidFill>
                <a:latin typeface="Courier New"/>
                <a:cs typeface="Courier New"/>
              </a:rPr>
              <a:t>normalize.cpp/f90</a:t>
            </a:r>
            <a:endParaRPr sz="2800">
              <a:latin typeface="Courier New"/>
              <a:cs typeface="Courier New"/>
            </a:endParaRPr>
          </a:p>
          <a:p>
            <a:pPr marL="749300" marR="5080" lvl="1" indent="-279400">
              <a:lnSpc>
                <a:spcPts val="2820"/>
              </a:lnSpc>
              <a:spcBef>
                <a:spcPts val="78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write </a:t>
            </a:r>
            <a:r>
              <a:rPr sz="2400" dirty="0">
                <a:latin typeface="Calibri"/>
                <a:cs typeface="Calibri"/>
              </a:rPr>
              <a:t>a parallel </a:t>
            </a:r>
            <a:r>
              <a:rPr sz="2400" spc="-5" dirty="0">
                <a:latin typeface="Calibri"/>
                <a:cs typeface="Calibri"/>
              </a:rPr>
              <a:t>version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function/subroutine  normalize_vector()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700" algn="l"/>
              </a:tabLst>
            </a:pPr>
            <a:r>
              <a:rPr sz="2400" dirty="0">
                <a:latin typeface="Calibri"/>
                <a:cs typeface="Calibri"/>
              </a:rPr>
              <a:t>ﬁnd the </a:t>
            </a:r>
            <a:r>
              <a:rPr sz="2400" spc="-5" dirty="0">
                <a:latin typeface="Calibri"/>
                <a:cs typeface="Calibri"/>
              </a:rPr>
              <a:t>norm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vector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155700" algn="l"/>
              </a:tabLst>
            </a:pPr>
            <a:r>
              <a:rPr sz="2400" dirty="0">
                <a:latin typeface="Calibri"/>
                <a:cs typeface="Calibri"/>
              </a:rPr>
              <a:t>scale the </a:t>
            </a:r>
            <a:r>
              <a:rPr sz="2400" spc="-5" dirty="0">
                <a:latin typeface="Calibri"/>
                <a:cs typeface="Calibri"/>
              </a:rPr>
              <a:t>vector </a:t>
            </a:r>
            <a:r>
              <a:rPr sz="2400" dirty="0">
                <a:latin typeface="Calibri"/>
                <a:cs typeface="Calibri"/>
              </a:rPr>
              <a:t>by 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norm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0985">
              <a:lnSpc>
                <a:spcPct val="100000"/>
              </a:lnSpc>
            </a:pPr>
            <a:r>
              <a:rPr dirty="0"/>
              <a:t>Reduc</a:t>
            </a:r>
            <a:r>
              <a:rPr spc="-20" dirty="0"/>
              <a:t>ti</a:t>
            </a:r>
            <a:r>
              <a:rPr spc="-5" dirty="0"/>
              <a:t>o</a:t>
            </a:r>
            <a:r>
              <a:rPr dirty="0"/>
              <a:t>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7331075" cy="854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3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Reduction operations </a:t>
            </a:r>
            <a:r>
              <a:rPr sz="2800" dirty="0">
                <a:latin typeface="Calibri"/>
                <a:cs typeface="Calibri"/>
              </a:rPr>
              <a:t>reduce a set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values to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 single value </a:t>
            </a:r>
            <a:r>
              <a:rPr sz="2800" spc="-5" dirty="0">
                <a:latin typeface="Calibri"/>
                <a:cs typeface="Calibri"/>
              </a:rPr>
              <a:t>according </a:t>
            </a:r>
            <a:r>
              <a:rPr sz="2800" dirty="0">
                <a:latin typeface="Calibri"/>
                <a:cs typeface="Calibri"/>
              </a:rPr>
              <a:t>to an </a:t>
            </a:r>
            <a:r>
              <a:rPr sz="2800" spc="-5" dirty="0">
                <a:latin typeface="Calibri"/>
                <a:cs typeface="Calibri"/>
              </a:rPr>
              <a:t>operation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366FF"/>
                </a:solidFill>
                <a:latin typeface="Courier New"/>
                <a:cs typeface="Courier New"/>
              </a:rPr>
              <a:t>op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118864"/>
            <a:ext cx="5926455" cy="447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OpenMP </a:t>
            </a:r>
            <a:r>
              <a:rPr sz="2800" spc="-5" dirty="0">
                <a:latin typeface="Calibri"/>
                <a:cs typeface="Calibri"/>
              </a:rPr>
              <a:t>provides </a:t>
            </a:r>
            <a:r>
              <a:rPr sz="2800" dirty="0">
                <a:latin typeface="Calibri"/>
                <a:cs typeface="Calibri"/>
              </a:rPr>
              <a:t>a clause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form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4131" y="4541520"/>
            <a:ext cx="3768090" cy="447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performing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reductions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4592320"/>
            <a:ext cx="3482340" cy="142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366FF"/>
                </a:solidFill>
                <a:latin typeface="Courier New"/>
                <a:cs typeface="Courier New"/>
              </a:rPr>
              <a:t>reduction(op:list)</a:t>
            </a:r>
            <a:endParaRPr sz="2400" dirty="0">
              <a:latin typeface="Courier New"/>
              <a:cs typeface="Courier New"/>
            </a:endParaRPr>
          </a:p>
          <a:p>
            <a:pPr marL="406400" indent="-27940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412115" algn="l"/>
                <a:tab pos="412750" algn="l"/>
              </a:tabLst>
            </a:pPr>
            <a:r>
              <a:rPr sz="2000" dirty="0">
                <a:latin typeface="Calibri"/>
                <a:cs typeface="Calibri"/>
              </a:rPr>
              <a:t>a is a scalar variable in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list</a:t>
            </a:r>
          </a:p>
          <a:p>
            <a:pPr marL="406400" marR="5080" indent="-279400">
              <a:lnSpc>
                <a:spcPct val="100800"/>
              </a:lnSpc>
              <a:spcBef>
                <a:spcPts val="380"/>
              </a:spcBef>
              <a:buFont typeface="Arial"/>
              <a:buChar char="–"/>
              <a:tabLst>
                <a:tab pos="412115" algn="l"/>
                <a:tab pos="412750" algn="l"/>
              </a:tabLst>
            </a:pPr>
            <a:r>
              <a:rPr sz="2000" dirty="0">
                <a:latin typeface="Calibri"/>
                <a:cs typeface="Calibri"/>
              </a:rPr>
              <a:t>expr is a scalar expresion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  does not reference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ourier New" charset="0"/>
                <a:ea typeface="Courier New" charset="0"/>
                <a:cs typeface="Courier New" charset="0"/>
              </a:rPr>
              <a:t>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3139" y="6062979"/>
            <a:ext cx="3667125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781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Calibri"/>
                <a:cs typeface="Calibri"/>
              </a:rPr>
              <a:t>only certain expressions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allowed</a:t>
            </a:r>
          </a:p>
          <a:p>
            <a:pPr marL="292100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latin typeface="Calibri"/>
                <a:cs typeface="Calibri"/>
              </a:rPr>
              <a:t>e.g. </a:t>
            </a:r>
            <a:r>
              <a:rPr sz="2000" dirty="0" smtClean="0">
                <a:latin typeface="Calibri"/>
                <a:cs typeface="Calibri"/>
              </a:rPr>
              <a:t>(</a:t>
            </a:r>
            <a:r>
              <a:rPr sz="2000" dirty="0" smtClean="0"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sz="2000" dirty="0" smtClean="0">
                <a:latin typeface="Calibri"/>
                <a:cs typeface="Calibri"/>
              </a:rPr>
              <a:t>,</a:t>
            </a:r>
            <a:r>
              <a:rPr lang="en-US" sz="2000" dirty="0" smtClean="0">
                <a:latin typeface="Calibri"/>
                <a:cs typeface="Calibri"/>
              </a:rPr>
              <a:t> </a:t>
            </a:r>
            <a:r>
              <a:rPr sz="2000" dirty="0" smtClean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sz="2000" dirty="0" smtClean="0">
                <a:latin typeface="Calibri"/>
                <a:cs typeface="Calibri"/>
              </a:rPr>
              <a:t>,</a:t>
            </a:r>
            <a:r>
              <a:rPr lang="en-US" sz="2000" dirty="0" smtClean="0">
                <a:latin typeface="Calibri"/>
                <a:cs typeface="Calibri"/>
              </a:rPr>
              <a:t> </a:t>
            </a:r>
            <a:r>
              <a:rPr sz="2000" dirty="0" smtClean="0"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sz="2000" dirty="0" smtClean="0">
                <a:latin typeface="Calibri"/>
                <a:cs typeface="Calibri"/>
              </a:rPr>
              <a:t>,</a:t>
            </a:r>
            <a:r>
              <a:rPr lang="en-US" sz="2000" dirty="0" smtClean="0">
                <a:latin typeface="Calibri"/>
                <a:cs typeface="Calibri"/>
              </a:rPr>
              <a:t> </a:t>
            </a:r>
            <a:r>
              <a:rPr sz="2000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sz="2000" dirty="0" smtClean="0">
                <a:latin typeface="Calibri"/>
                <a:cs typeface="Calibri"/>
              </a:rPr>
              <a:t>,</a:t>
            </a:r>
            <a:r>
              <a:rPr lang="en-US" sz="2000" dirty="0" smtClean="0">
                <a:latin typeface="Calibri"/>
                <a:cs typeface="Calibri"/>
              </a:rPr>
              <a:t> </a:t>
            </a:r>
            <a:r>
              <a:rPr sz="2000" dirty="0" smtClean="0">
                <a:latin typeface="Calibri"/>
                <a:cs typeface="Calibri"/>
              </a:rPr>
              <a:t>binary</a:t>
            </a:r>
            <a:r>
              <a:rPr sz="2000" spc="-100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ops)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2440" y="2850413"/>
            <a:ext cx="3122295" cy="1116965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78740" marR="941069">
              <a:lnSpc>
                <a:spcPts val="2680"/>
              </a:lnSpc>
              <a:spcBef>
                <a:spcPts val="35"/>
              </a:spcBef>
            </a:pPr>
            <a:r>
              <a:rPr sz="1600" spc="-5" dirty="0">
                <a:latin typeface="Courier New"/>
                <a:cs typeface="Courier New"/>
              </a:rPr>
              <a:t>a = initial value  for i =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1,n</a:t>
            </a:r>
            <a:endParaRPr sz="1600">
              <a:latin typeface="Courier New"/>
              <a:cs typeface="Courier New"/>
            </a:endParaRPr>
          </a:p>
          <a:p>
            <a:pPr marL="321945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latin typeface="Courier New"/>
                <a:cs typeface="Courier New"/>
              </a:rPr>
              <a:t>a = a </a:t>
            </a:r>
            <a:r>
              <a:rPr sz="1650" i="1" spc="-35" dirty="0">
                <a:solidFill>
                  <a:srgbClr val="FF0000"/>
                </a:solidFill>
                <a:latin typeface="Courier New"/>
                <a:cs typeface="Courier New"/>
              </a:rPr>
              <a:t>op</a:t>
            </a:r>
            <a:r>
              <a:rPr sz="1650" i="1" spc="-10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expr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26315" y="2850413"/>
            <a:ext cx="3122295" cy="1116965"/>
          </a:xfrm>
          <a:custGeom>
            <a:avLst/>
            <a:gdLst/>
            <a:ahLst/>
            <a:cxnLst/>
            <a:rect l="l" t="t" r="r" b="b"/>
            <a:pathLst>
              <a:path w="3122295" h="1116964">
                <a:moveTo>
                  <a:pt x="0" y="0"/>
                </a:moveTo>
                <a:lnTo>
                  <a:pt x="3122127" y="0"/>
                </a:lnTo>
                <a:lnTo>
                  <a:pt x="3122127" y="1116819"/>
                </a:lnTo>
                <a:lnTo>
                  <a:pt x="0" y="111681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05055" y="2839725"/>
            <a:ext cx="2825115" cy="1040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9800"/>
              </a:lnSpc>
            </a:pP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double </a:t>
            </a:r>
            <a:r>
              <a:rPr sz="1600" spc="-5" dirty="0">
                <a:latin typeface="Courier New"/>
                <a:cs typeface="Courier New"/>
              </a:rPr>
              <a:t>sum = 0.0,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v[n]; 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for</a:t>
            </a:r>
            <a:r>
              <a:rPr sz="1600" spc="-5" dirty="0"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int </a:t>
            </a:r>
            <a:r>
              <a:rPr sz="1600" spc="-5" dirty="0">
                <a:latin typeface="Courier New"/>
                <a:cs typeface="Courier New"/>
              </a:rPr>
              <a:t>i=0; i&lt;n;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++i)</a:t>
            </a:r>
            <a:endParaRPr sz="1600">
              <a:latin typeface="Courier New"/>
              <a:cs typeface="Courier New"/>
            </a:endParaRPr>
          </a:p>
          <a:p>
            <a:pPr marL="255904">
              <a:lnSpc>
                <a:spcPct val="100000"/>
              </a:lnSpc>
              <a:spcBef>
                <a:spcPts val="680"/>
              </a:spcBef>
            </a:pPr>
            <a:r>
              <a:rPr sz="1600" spc="-5" dirty="0">
                <a:latin typeface="Courier New"/>
                <a:cs typeface="Courier New"/>
              </a:rPr>
              <a:t>sum = sum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1600" b="1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v[i];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77598" y="2489664"/>
            <a:ext cx="3221177" cy="432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60465" y="2514601"/>
            <a:ext cx="2834640" cy="394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26315" y="2515806"/>
            <a:ext cx="3122295" cy="334645"/>
          </a:xfrm>
          <a:custGeom>
            <a:avLst/>
            <a:gdLst/>
            <a:ahLst/>
            <a:cxnLst/>
            <a:rect l="l" t="t" r="r" b="b"/>
            <a:pathLst>
              <a:path w="3122295" h="334644">
                <a:moveTo>
                  <a:pt x="0" y="0"/>
                </a:moveTo>
                <a:lnTo>
                  <a:pt x="3122129" y="0"/>
                </a:lnTo>
                <a:lnTo>
                  <a:pt x="3122129" y="334606"/>
                </a:lnTo>
                <a:lnTo>
                  <a:pt x="0" y="334606"/>
                </a:lnTo>
                <a:lnTo>
                  <a:pt x="0" y="0"/>
                </a:lnTo>
                <a:close/>
              </a:path>
            </a:pathLst>
          </a:custGeom>
          <a:solidFill>
            <a:srgbClr val="FEE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26315" y="2515806"/>
            <a:ext cx="3122295" cy="334645"/>
          </a:xfrm>
          <a:custGeom>
            <a:avLst/>
            <a:gdLst/>
            <a:ahLst/>
            <a:cxnLst/>
            <a:rect l="l" t="t" r="r" b="b"/>
            <a:pathLst>
              <a:path w="3122295" h="334644">
                <a:moveTo>
                  <a:pt x="0" y="0"/>
                </a:moveTo>
                <a:lnTo>
                  <a:pt x="3122127" y="0"/>
                </a:lnTo>
                <a:lnTo>
                  <a:pt x="3122127" y="334603"/>
                </a:lnTo>
                <a:lnTo>
                  <a:pt x="0" y="33460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931757" y="2561196"/>
            <a:ext cx="2717165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Lucida Console"/>
                <a:cs typeface="Lucida Console"/>
              </a:rPr>
              <a:t>e.g. C++ sum</a:t>
            </a:r>
            <a:r>
              <a:rPr sz="1600" spc="-2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reduction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30761" y="5018811"/>
            <a:ext cx="3713479" cy="1742439"/>
          </a:xfrm>
          <a:custGeom>
            <a:avLst/>
            <a:gdLst/>
            <a:ahLst/>
            <a:cxnLst/>
            <a:rect l="l" t="t" r="r" b="b"/>
            <a:pathLst>
              <a:path w="3713479" h="1742440">
                <a:moveTo>
                  <a:pt x="0" y="0"/>
                </a:moveTo>
                <a:lnTo>
                  <a:pt x="3713237" y="0"/>
                </a:lnTo>
                <a:lnTo>
                  <a:pt x="3713237" y="1742418"/>
                </a:lnTo>
                <a:lnTo>
                  <a:pt x="0" y="174241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509501" y="5105171"/>
            <a:ext cx="2825115" cy="271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double </a:t>
            </a:r>
            <a:r>
              <a:rPr sz="1600" spc="-5" dirty="0">
                <a:latin typeface="Courier New"/>
                <a:cs typeface="Courier New"/>
              </a:rPr>
              <a:t>sum = 0.0,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v[n];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09501" y="5446039"/>
            <a:ext cx="877569" cy="1287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600" spc="-5" dirty="0">
                <a:solidFill>
                  <a:srgbClr val="3366FF"/>
                </a:solidFill>
                <a:latin typeface="Courier New"/>
                <a:cs typeface="Courier New"/>
              </a:rPr>
              <a:t>#pragma</a:t>
            </a:r>
            <a:endParaRPr sz="1600">
              <a:latin typeface="Courier New"/>
              <a:cs typeface="Courier New"/>
            </a:endParaRPr>
          </a:p>
          <a:p>
            <a:pPr marL="12700" marR="5080" algn="r">
              <a:lnSpc>
                <a:spcPts val="2700"/>
              </a:lnSpc>
              <a:spcBef>
                <a:spcPts val="120"/>
              </a:spcBef>
            </a:pPr>
            <a:r>
              <a:rPr sz="1600" spc="-5" dirty="0">
                <a:solidFill>
                  <a:srgbClr val="3366FF"/>
                </a:solidFill>
                <a:latin typeface="Courier New"/>
                <a:cs typeface="Courier New"/>
              </a:rPr>
              <a:t>#pragma 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for</a:t>
            </a:r>
            <a:r>
              <a:rPr sz="1600" spc="-5" dirty="0"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int  </a:t>
            </a:r>
            <a:r>
              <a:rPr sz="1600" spc="-5" dirty="0">
                <a:latin typeface="Courier New"/>
                <a:cs typeface="Courier New"/>
              </a:rPr>
              <a:t>sum</a:t>
            </a:r>
            <a:r>
              <a:rPr sz="1600" spc="-9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83235" y="5446039"/>
            <a:ext cx="2459990" cy="1287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3366FF"/>
                </a:solidFill>
                <a:latin typeface="Courier New"/>
                <a:cs typeface="Courier New"/>
              </a:rPr>
              <a:t>omp parallel</a:t>
            </a:r>
            <a:r>
              <a:rPr sz="1600" spc="-6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ts val="2700"/>
              </a:lnSpc>
              <a:spcBef>
                <a:spcPts val="120"/>
              </a:spcBef>
            </a:pPr>
            <a:r>
              <a:rPr sz="1600" spc="-5" dirty="0">
                <a:solidFill>
                  <a:srgbClr val="3366FF"/>
                </a:solidFill>
                <a:latin typeface="Courier New"/>
                <a:cs typeface="Courier New"/>
              </a:rPr>
              <a:t>omp</a:t>
            </a:r>
            <a:r>
              <a:rPr sz="1600" spc="-4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366FF"/>
                </a:solidFill>
                <a:latin typeface="Courier New"/>
                <a:cs typeface="Courier New"/>
              </a:rPr>
              <a:t>reduction(+:sum)  </a:t>
            </a:r>
            <a:r>
              <a:rPr sz="1600" spc="-5" dirty="0">
                <a:latin typeface="Courier New"/>
                <a:cs typeface="Courier New"/>
              </a:rPr>
              <a:t>i=0; i&lt;n;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++i)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600" spc="-5" dirty="0">
                <a:latin typeface="Courier New"/>
                <a:cs typeface="Courier New"/>
              </a:rPr>
              <a:t>sum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1600" b="1" spc="-8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v[i];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140626" y="3940228"/>
            <a:ext cx="295102" cy="1246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87386" y="3967238"/>
            <a:ext cx="0" cy="1026794"/>
          </a:xfrm>
          <a:custGeom>
            <a:avLst/>
            <a:gdLst/>
            <a:ahLst/>
            <a:cxnLst/>
            <a:rect l="l" t="t" r="r" b="b"/>
            <a:pathLst>
              <a:path h="1026795">
                <a:moveTo>
                  <a:pt x="0" y="0"/>
                </a:moveTo>
                <a:lnTo>
                  <a:pt x="0" y="102636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28420" y="4902898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09" h="116204">
                <a:moveTo>
                  <a:pt x="14173" y="0"/>
                </a:moveTo>
                <a:lnTo>
                  <a:pt x="2057" y="7073"/>
                </a:lnTo>
                <a:lnTo>
                  <a:pt x="0" y="14846"/>
                </a:lnTo>
                <a:lnTo>
                  <a:pt x="58966" y="115912"/>
                </a:lnTo>
                <a:lnTo>
                  <a:pt x="88368" y="65506"/>
                </a:lnTo>
                <a:lnTo>
                  <a:pt x="58966" y="65506"/>
                </a:lnTo>
                <a:lnTo>
                  <a:pt x="21945" y="2057"/>
                </a:lnTo>
                <a:lnTo>
                  <a:pt x="14173" y="0"/>
                </a:lnTo>
                <a:close/>
              </a:path>
              <a:path w="118109" h="116204">
                <a:moveTo>
                  <a:pt x="103746" y="0"/>
                </a:moveTo>
                <a:lnTo>
                  <a:pt x="95973" y="2057"/>
                </a:lnTo>
                <a:lnTo>
                  <a:pt x="58966" y="65506"/>
                </a:lnTo>
                <a:lnTo>
                  <a:pt x="88368" y="65506"/>
                </a:lnTo>
                <a:lnTo>
                  <a:pt x="117919" y="14846"/>
                </a:lnTo>
                <a:lnTo>
                  <a:pt x="115874" y="7073"/>
                </a:lnTo>
                <a:lnTo>
                  <a:pt x="1037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8170">
              <a:lnSpc>
                <a:spcPct val="100000"/>
              </a:lnSpc>
            </a:pPr>
            <a:r>
              <a:rPr spc="-5" dirty="0"/>
              <a:t>Exercise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7836534" cy="438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3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Revisit the </a:t>
            </a:r>
            <a:r>
              <a:rPr sz="2800" spc="-5" dirty="0">
                <a:solidFill>
                  <a:srgbClr val="3366FF"/>
                </a:solidFill>
                <a:latin typeface="Courier New"/>
                <a:cs typeface="Courier New"/>
              </a:rPr>
              <a:t>dot.cpp/f90 </a:t>
            </a:r>
            <a:r>
              <a:rPr sz="2800" dirty="0">
                <a:latin typeface="Calibri"/>
                <a:cs typeface="Calibri"/>
              </a:rPr>
              <a:t>exercise, and </a:t>
            </a:r>
            <a:r>
              <a:rPr sz="2800" spc="-5" dirty="0">
                <a:latin typeface="Calibri"/>
                <a:cs typeface="Calibri"/>
              </a:rPr>
              <a:t>rewrite </a:t>
            </a:r>
            <a:r>
              <a:rPr sz="2800" dirty="0">
                <a:latin typeface="Calibri"/>
                <a:cs typeface="Calibri"/>
              </a:rPr>
              <a:t>it  to use a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reduction.</a:t>
            </a:r>
            <a:endParaRPr sz="28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1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use </a:t>
            </a:r>
            <a:r>
              <a:rPr sz="2400" dirty="0">
                <a:solidFill>
                  <a:srgbClr val="3366FF"/>
                </a:solidFill>
                <a:latin typeface="Courier New"/>
                <a:cs typeface="Courier New"/>
              </a:rPr>
              <a:t>test.sh</a:t>
            </a:r>
            <a:r>
              <a:rPr sz="2400" spc="-96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to see </a:t>
            </a:r>
            <a:r>
              <a:rPr sz="2400" spc="-5" dirty="0">
                <a:latin typeface="Calibri"/>
                <a:cs typeface="Calibri"/>
              </a:rPr>
              <a:t>how </a:t>
            </a:r>
            <a:r>
              <a:rPr sz="2400" dirty="0">
                <a:latin typeface="Calibri"/>
                <a:cs typeface="Calibri"/>
              </a:rPr>
              <a:t>it scales </a:t>
            </a:r>
            <a:r>
              <a:rPr sz="2400" spc="-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1 to </a:t>
            </a:r>
            <a:r>
              <a:rPr lang="en-US" sz="2400" dirty="0" smtClean="0">
                <a:latin typeface="Calibri"/>
                <a:cs typeface="Calibri"/>
              </a:rPr>
              <a:t>12 </a:t>
            </a:r>
            <a:r>
              <a:rPr sz="2400" dirty="0" smtClean="0">
                <a:latin typeface="Calibri"/>
                <a:cs typeface="Calibri"/>
              </a:rPr>
              <a:t>threads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dirty="0">
                <a:latin typeface="Calibri"/>
                <a:cs typeface="Calibri"/>
              </a:rPr>
              <a:t>try arrays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length 10'000, 100'000 and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1'000'000</a:t>
            </a:r>
          </a:p>
          <a:p>
            <a:pPr marL="1155700" lvl="2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1155700" algn="l"/>
              </a:tabLst>
            </a:pPr>
            <a:r>
              <a:rPr sz="2400" spc="-5" dirty="0">
                <a:latin typeface="Calibri"/>
                <a:cs typeface="Calibri"/>
              </a:rPr>
              <a:t>how does </a:t>
            </a:r>
            <a:r>
              <a:rPr sz="2400" dirty="0">
                <a:latin typeface="Calibri"/>
                <a:cs typeface="Calibri"/>
              </a:rPr>
              <a:t>this aﬀect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scaling?</a:t>
            </a:r>
          </a:p>
          <a:p>
            <a:pPr marL="355600" marR="50800" indent="-342900">
              <a:lnSpc>
                <a:spcPct val="100099"/>
              </a:lnSpc>
              <a:spcBef>
                <a:spcPts val="6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We </a:t>
            </a:r>
            <a:r>
              <a:rPr sz="2800" dirty="0">
                <a:latin typeface="Calibri"/>
                <a:cs typeface="Calibri"/>
              </a:rPr>
              <a:t>can apply </a:t>
            </a:r>
            <a:r>
              <a:rPr sz="2800" spc="-5" dirty="0">
                <a:latin typeface="Calibri"/>
                <a:cs typeface="Calibri"/>
              </a:rPr>
              <a:t>everything </a:t>
            </a:r>
            <a:r>
              <a:rPr sz="280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we </a:t>
            </a:r>
            <a:r>
              <a:rPr sz="2800" dirty="0">
                <a:latin typeface="Calibri"/>
                <a:cs typeface="Calibri"/>
              </a:rPr>
              <a:t>have learnt 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 example </a:t>
            </a:r>
            <a:r>
              <a:rPr sz="2800" dirty="0">
                <a:solidFill>
                  <a:srgbClr val="3366FF"/>
                </a:solidFill>
                <a:latin typeface="Courier New"/>
                <a:cs typeface="Courier New"/>
              </a:rPr>
              <a:t>pi.cpp/f90</a:t>
            </a:r>
            <a:r>
              <a:rPr sz="2800" dirty="0">
                <a:latin typeface="Calibri"/>
                <a:cs typeface="Calibri"/>
              </a:rPr>
              <a:t>, </a:t>
            </a:r>
            <a:r>
              <a:rPr sz="2800" spc="-5" dirty="0">
                <a:latin typeface="Calibri"/>
                <a:cs typeface="Calibri"/>
              </a:rPr>
              <a:t>which computes </a:t>
            </a:r>
            <a:r>
              <a:rPr sz="2800" dirty="0">
                <a:latin typeface="Calibri"/>
                <a:cs typeface="Calibri"/>
              </a:rPr>
              <a:t>pi using  the </a:t>
            </a:r>
            <a:r>
              <a:rPr sz="2800" spc="-5" dirty="0">
                <a:latin typeface="Calibri"/>
                <a:cs typeface="Calibri"/>
              </a:rPr>
              <a:t>trapezoidal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rule</a:t>
            </a:r>
          </a:p>
          <a:p>
            <a:pPr marL="755650" lvl="1" indent="-285750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use </a:t>
            </a:r>
            <a:r>
              <a:rPr sz="2400" dirty="0">
                <a:solidFill>
                  <a:srgbClr val="3366FF"/>
                </a:solidFill>
                <a:latin typeface="Courier New"/>
                <a:cs typeface="Courier New"/>
              </a:rPr>
              <a:t>test.sh</a:t>
            </a:r>
            <a:r>
              <a:rPr sz="2400" spc="-98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to test its scaling </a:t>
            </a:r>
            <a:r>
              <a:rPr sz="2400" spc="-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1 to 8 threads</a:t>
            </a: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is its scaling </a:t>
            </a:r>
            <a:r>
              <a:rPr sz="2400" spc="-15" dirty="0">
                <a:latin typeface="Calibri"/>
                <a:cs typeface="Calibri"/>
              </a:rPr>
              <a:t>better </a:t>
            </a:r>
            <a:r>
              <a:rPr sz="2400" spc="-5" dirty="0">
                <a:latin typeface="Calibri"/>
                <a:cs typeface="Calibri"/>
              </a:rPr>
              <a:t>or worse?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why?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3490">
              <a:lnSpc>
                <a:spcPct val="100000"/>
              </a:lnSpc>
            </a:pPr>
            <a:r>
              <a:rPr dirty="0"/>
              <a:t>Nested</a:t>
            </a:r>
            <a:r>
              <a:rPr spc="-85" dirty="0"/>
              <a:t> </a:t>
            </a:r>
            <a:r>
              <a:rPr spc="-5"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8635"/>
            <a:ext cx="7703820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3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If </a:t>
            </a:r>
            <a:r>
              <a:rPr sz="2800" spc="-5" dirty="0">
                <a:latin typeface="Calibri"/>
                <a:cs typeface="Calibri"/>
              </a:rPr>
              <a:t>you </a:t>
            </a:r>
            <a:r>
              <a:rPr sz="2800" dirty="0">
                <a:latin typeface="Calibri"/>
                <a:cs typeface="Calibri"/>
              </a:rPr>
              <a:t>apply </a:t>
            </a:r>
            <a:r>
              <a:rPr sz="2800" spc="-5" dirty="0">
                <a:latin typeface="Calibri"/>
                <a:cs typeface="Calibri"/>
              </a:rPr>
              <a:t>directives </a:t>
            </a:r>
            <a:r>
              <a:rPr sz="2800" dirty="0">
                <a:latin typeface="Calibri"/>
                <a:cs typeface="Calibri"/>
              </a:rPr>
              <a:t>nested </a:t>
            </a:r>
            <a:r>
              <a:rPr sz="2800" spc="-5" dirty="0">
                <a:latin typeface="Calibri"/>
                <a:cs typeface="Calibri"/>
              </a:rPr>
              <a:t>loops,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outer loop  will </a:t>
            </a:r>
            <a:r>
              <a:rPr sz="2800">
                <a:latin typeface="Calibri"/>
                <a:cs typeface="Calibri"/>
              </a:rPr>
              <a:t>be</a:t>
            </a:r>
            <a:r>
              <a:rPr sz="2800" spc="-80">
                <a:latin typeface="Calibri"/>
                <a:cs typeface="Calibri"/>
              </a:rPr>
              <a:t> </a:t>
            </a:r>
            <a:r>
              <a:rPr sz="2800" smtClean="0">
                <a:latin typeface="Calibri"/>
                <a:cs typeface="Calibri"/>
              </a:rPr>
              <a:t>parallelized.</a:t>
            </a:r>
            <a:endParaRPr sz="2800">
              <a:latin typeface="Calibri"/>
              <a:cs typeface="Calibri"/>
            </a:endParaRPr>
          </a:p>
          <a:p>
            <a:pPr marL="355600" marR="626745" indent="-342900">
              <a:lnSpc>
                <a:spcPts val="3329"/>
              </a:lnSpc>
              <a:spcBef>
                <a:spcPts val="7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collapse directive will </a:t>
            </a:r>
            <a:r>
              <a:rPr sz="2800" dirty="0">
                <a:latin typeface="Calibri"/>
                <a:cs typeface="Calibri"/>
              </a:rPr>
              <a:t>merge the </a:t>
            </a:r>
            <a:r>
              <a:rPr sz="2800" spc="-5" dirty="0">
                <a:latin typeface="Calibri"/>
                <a:cs typeface="Calibri"/>
              </a:rPr>
              <a:t>loops </a:t>
            </a:r>
            <a:r>
              <a:rPr sz="2800" dirty="0">
                <a:latin typeface="Calibri"/>
                <a:cs typeface="Calibri"/>
              </a:rPr>
              <a:t>and  parallelize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both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377171"/>
            <a:ext cx="3280410" cy="2383790"/>
          </a:xfrm>
          <a:custGeom>
            <a:avLst/>
            <a:gdLst/>
            <a:ahLst/>
            <a:cxnLst/>
            <a:rect l="l" t="t" r="r" b="b"/>
            <a:pathLst>
              <a:path w="3280410" h="2383790">
                <a:moveTo>
                  <a:pt x="0" y="0"/>
                </a:moveTo>
                <a:lnTo>
                  <a:pt x="3280227" y="0"/>
                </a:lnTo>
                <a:lnTo>
                  <a:pt x="3280227" y="2383488"/>
                </a:lnTo>
                <a:lnTo>
                  <a:pt x="0" y="238348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7200" y="3777043"/>
            <a:ext cx="3280410" cy="6534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1600" spc="-5" dirty="0">
                <a:solidFill>
                  <a:srgbClr val="3366FF"/>
                </a:solidFill>
                <a:latin typeface="Courier New"/>
                <a:cs typeface="Courier New"/>
              </a:rPr>
              <a:t>#pragma omp parallel</a:t>
            </a:r>
            <a:r>
              <a:rPr sz="1600" spc="-4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680"/>
              </a:spcBef>
            </a:pP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for</a:t>
            </a:r>
            <a:r>
              <a:rPr sz="1600" spc="-5" dirty="0"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int </a:t>
            </a:r>
            <a:r>
              <a:rPr sz="1600" spc="-5" dirty="0">
                <a:latin typeface="Courier New"/>
                <a:cs typeface="Courier New"/>
              </a:rPr>
              <a:t>j=0; j&lt;n; ++j)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9373" y="4378500"/>
            <a:ext cx="2825115" cy="713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5904" marR="5080" indent="-243840">
              <a:lnSpc>
                <a:spcPct val="140600"/>
              </a:lnSpc>
            </a:pP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for</a:t>
            </a:r>
            <a:r>
              <a:rPr sz="1600" spc="-5" dirty="0">
                <a:latin typeface="Courier New"/>
                <a:cs typeface="Courier New"/>
              </a:rPr>
              <a:t>(int i=0; i&lt;m; ++i)  A[j][i] =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f(B[j][i]);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5163299"/>
            <a:ext cx="147320" cy="271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89832" y="3383724"/>
            <a:ext cx="4797425" cy="2377440"/>
          </a:xfrm>
          <a:custGeom>
            <a:avLst/>
            <a:gdLst/>
            <a:ahLst/>
            <a:cxnLst/>
            <a:rect l="l" t="t" r="r" b="b"/>
            <a:pathLst>
              <a:path w="4797425" h="2377440">
                <a:moveTo>
                  <a:pt x="0" y="0"/>
                </a:moveTo>
                <a:lnTo>
                  <a:pt x="4796966" y="0"/>
                </a:lnTo>
                <a:lnTo>
                  <a:pt x="4796966" y="2376938"/>
                </a:lnTo>
                <a:lnTo>
                  <a:pt x="0" y="237693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5940" y="3470084"/>
            <a:ext cx="6257925" cy="271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44875" algn="l"/>
              </a:tabLst>
            </a:pPr>
            <a:r>
              <a:rPr sz="2400" spc="-7" baseline="1736" dirty="0">
                <a:solidFill>
                  <a:srgbClr val="008000"/>
                </a:solidFill>
                <a:latin typeface="Courier New"/>
                <a:cs typeface="Courier New"/>
              </a:rPr>
              <a:t>double </a:t>
            </a:r>
            <a:r>
              <a:rPr sz="2400" spc="-7" baseline="1736" dirty="0">
                <a:latin typeface="Courier New"/>
                <a:cs typeface="Courier New"/>
              </a:rPr>
              <a:t>sum =</a:t>
            </a:r>
            <a:r>
              <a:rPr sz="2400" spc="44" baseline="1736" dirty="0">
                <a:latin typeface="Courier New"/>
                <a:cs typeface="Courier New"/>
              </a:rPr>
              <a:t> </a:t>
            </a:r>
            <a:r>
              <a:rPr sz="2400" spc="-7" baseline="1736" dirty="0">
                <a:latin typeface="Courier New"/>
                <a:cs typeface="Courier New"/>
              </a:rPr>
              <a:t>0.0,</a:t>
            </a:r>
            <a:r>
              <a:rPr sz="2400" spc="7" baseline="1736" dirty="0">
                <a:latin typeface="Courier New"/>
                <a:cs typeface="Courier New"/>
              </a:rPr>
              <a:t> </a:t>
            </a:r>
            <a:r>
              <a:rPr sz="2400" spc="-7" baseline="1736" dirty="0">
                <a:latin typeface="Courier New"/>
                <a:cs typeface="Courier New"/>
              </a:rPr>
              <a:t>v[n];	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double </a:t>
            </a:r>
            <a:r>
              <a:rPr sz="1600" spc="-5" dirty="0">
                <a:latin typeface="Courier New"/>
                <a:cs typeface="Courier New"/>
              </a:rPr>
              <a:t>sum = 0.0,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v[n];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89832" y="3777043"/>
            <a:ext cx="4797425" cy="10007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1600" spc="-5" dirty="0">
                <a:solidFill>
                  <a:srgbClr val="3366FF"/>
                </a:solidFill>
                <a:latin typeface="Courier New"/>
                <a:cs typeface="Courier New"/>
              </a:rPr>
              <a:t>#pragma omp parallel for collapse(2)</a:t>
            </a:r>
            <a:endParaRPr sz="1600">
              <a:latin typeface="Courier New"/>
              <a:cs typeface="Courier New"/>
            </a:endParaRPr>
          </a:p>
          <a:p>
            <a:pPr marL="334645" marR="1776095" indent="-243840">
              <a:lnSpc>
                <a:spcPts val="2700"/>
              </a:lnSpc>
              <a:spcBef>
                <a:spcPts val="120"/>
              </a:spcBef>
            </a:pP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for</a:t>
            </a:r>
            <a:r>
              <a:rPr sz="1600" spc="-5" dirty="0"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int </a:t>
            </a:r>
            <a:r>
              <a:rPr sz="1600" spc="-5" dirty="0">
                <a:latin typeface="Courier New"/>
                <a:cs typeface="Courier New"/>
              </a:rPr>
              <a:t>j=0; j&lt;n; ++j)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{ 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for</a:t>
            </a:r>
            <a:r>
              <a:rPr sz="1600" spc="-5" dirty="0">
                <a:latin typeface="Courier New"/>
                <a:cs typeface="Courier New"/>
              </a:rPr>
              <a:t>(int i=0; i&lt;m;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++i)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55439" y="4826952"/>
            <a:ext cx="2581910" cy="271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A[j][i] =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f(B[j][i]);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7323" y="3749045"/>
            <a:ext cx="3379127" cy="756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200" y="3777043"/>
            <a:ext cx="3280410" cy="653415"/>
          </a:xfrm>
          <a:custGeom>
            <a:avLst/>
            <a:gdLst/>
            <a:ahLst/>
            <a:cxnLst/>
            <a:rect l="l" t="t" r="r" b="b"/>
            <a:pathLst>
              <a:path w="3280410" h="653414">
                <a:moveTo>
                  <a:pt x="0" y="0"/>
                </a:moveTo>
                <a:lnTo>
                  <a:pt x="3280232" y="0"/>
                </a:lnTo>
                <a:lnTo>
                  <a:pt x="3280232" y="653148"/>
                </a:lnTo>
                <a:lnTo>
                  <a:pt x="0" y="653148"/>
                </a:lnTo>
                <a:lnTo>
                  <a:pt x="0" y="0"/>
                </a:lnTo>
                <a:close/>
              </a:path>
            </a:pathLst>
          </a:custGeom>
          <a:solidFill>
            <a:srgbClr val="FFFB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200" y="3777043"/>
            <a:ext cx="3280410" cy="653415"/>
          </a:xfrm>
          <a:custGeom>
            <a:avLst/>
            <a:gdLst/>
            <a:ahLst/>
            <a:cxnLst/>
            <a:rect l="l" t="t" r="r" b="b"/>
            <a:pathLst>
              <a:path w="3280410" h="653414">
                <a:moveTo>
                  <a:pt x="0" y="0"/>
                </a:moveTo>
                <a:lnTo>
                  <a:pt x="3280227" y="0"/>
                </a:lnTo>
                <a:lnTo>
                  <a:pt x="3280227" y="653142"/>
                </a:lnTo>
                <a:lnTo>
                  <a:pt x="0" y="65314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40479" y="3749036"/>
            <a:ext cx="4896192" cy="1101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9832" y="3777043"/>
            <a:ext cx="4797425" cy="1000760"/>
          </a:xfrm>
          <a:custGeom>
            <a:avLst/>
            <a:gdLst/>
            <a:ahLst/>
            <a:cxnLst/>
            <a:rect l="l" t="t" r="r" b="b"/>
            <a:pathLst>
              <a:path w="4797425" h="1000760">
                <a:moveTo>
                  <a:pt x="0" y="0"/>
                </a:moveTo>
                <a:lnTo>
                  <a:pt x="4796967" y="0"/>
                </a:lnTo>
                <a:lnTo>
                  <a:pt x="4796967" y="1000582"/>
                </a:lnTo>
                <a:lnTo>
                  <a:pt x="0" y="1000582"/>
                </a:lnTo>
                <a:lnTo>
                  <a:pt x="0" y="0"/>
                </a:lnTo>
                <a:close/>
              </a:path>
            </a:pathLst>
          </a:custGeom>
          <a:solidFill>
            <a:srgbClr val="FFFB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9832" y="3777043"/>
            <a:ext cx="4797425" cy="1000760"/>
          </a:xfrm>
          <a:custGeom>
            <a:avLst/>
            <a:gdLst/>
            <a:ahLst/>
            <a:cxnLst/>
            <a:rect l="l" t="t" r="r" b="b"/>
            <a:pathLst>
              <a:path w="4797425" h="1000760">
                <a:moveTo>
                  <a:pt x="0" y="0"/>
                </a:moveTo>
                <a:lnTo>
                  <a:pt x="4796966" y="0"/>
                </a:lnTo>
                <a:lnTo>
                  <a:pt x="4796966" y="1000569"/>
                </a:lnTo>
                <a:lnTo>
                  <a:pt x="0" y="100056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7323" y="5399116"/>
            <a:ext cx="3379127" cy="4364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3988" y="5424054"/>
            <a:ext cx="2705785" cy="3948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5426062"/>
            <a:ext cx="3280410" cy="334645"/>
          </a:xfrm>
          <a:custGeom>
            <a:avLst/>
            <a:gdLst/>
            <a:ahLst/>
            <a:cxnLst/>
            <a:rect l="l" t="t" r="r" b="b"/>
            <a:pathLst>
              <a:path w="3280410" h="334645">
                <a:moveTo>
                  <a:pt x="0" y="0"/>
                </a:moveTo>
                <a:lnTo>
                  <a:pt x="3280232" y="0"/>
                </a:lnTo>
                <a:lnTo>
                  <a:pt x="3280232" y="334604"/>
                </a:lnTo>
                <a:lnTo>
                  <a:pt x="0" y="334604"/>
                </a:lnTo>
                <a:lnTo>
                  <a:pt x="0" y="0"/>
                </a:lnTo>
                <a:close/>
              </a:path>
            </a:pathLst>
          </a:custGeom>
          <a:solidFill>
            <a:srgbClr val="FEE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7200" y="5426062"/>
            <a:ext cx="3280410" cy="334645"/>
          </a:xfrm>
          <a:custGeom>
            <a:avLst/>
            <a:gdLst/>
            <a:ahLst/>
            <a:cxnLst/>
            <a:rect l="l" t="t" r="r" b="b"/>
            <a:pathLst>
              <a:path w="3280410" h="334645">
                <a:moveTo>
                  <a:pt x="0" y="0"/>
                </a:moveTo>
                <a:lnTo>
                  <a:pt x="3280227" y="0"/>
                </a:lnTo>
                <a:lnTo>
                  <a:pt x="3280227" y="334603"/>
                </a:lnTo>
                <a:lnTo>
                  <a:pt x="0" y="33460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34585" y="5399116"/>
            <a:ext cx="3923601" cy="4364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12575" y="5424054"/>
            <a:ext cx="2959328" cy="3948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84090" y="5426062"/>
            <a:ext cx="3822700" cy="334645"/>
          </a:xfrm>
          <a:custGeom>
            <a:avLst/>
            <a:gdLst/>
            <a:ahLst/>
            <a:cxnLst/>
            <a:rect l="l" t="t" r="r" b="b"/>
            <a:pathLst>
              <a:path w="3822700" h="334645">
                <a:moveTo>
                  <a:pt x="0" y="0"/>
                </a:moveTo>
                <a:lnTo>
                  <a:pt x="3822103" y="0"/>
                </a:lnTo>
                <a:lnTo>
                  <a:pt x="3822103" y="334604"/>
                </a:lnTo>
                <a:lnTo>
                  <a:pt x="0" y="334604"/>
                </a:lnTo>
                <a:lnTo>
                  <a:pt x="0" y="0"/>
                </a:lnTo>
                <a:close/>
              </a:path>
            </a:pathLst>
          </a:custGeom>
          <a:solidFill>
            <a:srgbClr val="FEE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84090" y="5426062"/>
            <a:ext cx="3822700" cy="334645"/>
          </a:xfrm>
          <a:custGeom>
            <a:avLst/>
            <a:gdLst/>
            <a:ahLst/>
            <a:cxnLst/>
            <a:rect l="l" t="t" r="r" b="b"/>
            <a:pathLst>
              <a:path w="3822700" h="334645">
                <a:moveTo>
                  <a:pt x="0" y="0"/>
                </a:moveTo>
                <a:lnTo>
                  <a:pt x="3822087" y="0"/>
                </a:lnTo>
                <a:lnTo>
                  <a:pt x="3822087" y="334603"/>
                </a:lnTo>
                <a:lnTo>
                  <a:pt x="0" y="33460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35940" y="5169852"/>
            <a:ext cx="7381875" cy="1649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61315" algn="ctr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279400">
              <a:lnSpc>
                <a:spcPct val="100000"/>
              </a:lnSpc>
              <a:spcBef>
                <a:spcPts val="455"/>
              </a:spcBef>
              <a:tabLst>
                <a:tab pos="4554855" algn="l"/>
              </a:tabLst>
            </a:pPr>
            <a:r>
              <a:rPr sz="1600" spc="-5" dirty="0">
                <a:latin typeface="Lucida Console"/>
                <a:cs typeface="Lucida Console"/>
              </a:rPr>
              <a:t>n parallel</a:t>
            </a:r>
            <a:r>
              <a:rPr sz="1600" spc="3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work</a:t>
            </a:r>
            <a:r>
              <a:rPr sz="1600" spc="1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items	n*m parallel work</a:t>
            </a:r>
            <a:r>
              <a:rPr sz="1600" spc="-2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items</a:t>
            </a:r>
            <a:endParaRPr sz="16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355600" marR="14604" indent="-342900">
              <a:lnSpc>
                <a:spcPct val="102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use if n is small </a:t>
            </a:r>
            <a:r>
              <a:rPr sz="2800" spc="-5" dirty="0">
                <a:latin typeface="Calibri"/>
                <a:cs typeface="Calibri"/>
              </a:rPr>
              <a:t>relative </a:t>
            </a:r>
            <a:r>
              <a:rPr sz="280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OMP_NUM_THREADS  and/or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amount of work </a:t>
            </a:r>
            <a:r>
              <a:rPr sz="2800" dirty="0">
                <a:latin typeface="Calibri"/>
                <a:cs typeface="Calibri"/>
              </a:rPr>
              <a:t>in f is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signiﬁcant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645" y="2746755"/>
            <a:ext cx="7066280" cy="694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Limitations </a:t>
            </a:r>
            <a:r>
              <a:rPr dirty="0"/>
              <a:t>to </a:t>
            </a:r>
            <a:r>
              <a:rPr spc="-5" dirty="0"/>
              <a:t>Parallel</a:t>
            </a:r>
            <a:r>
              <a:rPr spc="-55" dirty="0"/>
              <a:t> </a:t>
            </a:r>
            <a:r>
              <a:rPr dirty="0"/>
              <a:t>Speedup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9745">
              <a:lnSpc>
                <a:spcPct val="100000"/>
              </a:lnSpc>
            </a:pPr>
            <a:r>
              <a:rPr spc="-5" dirty="0"/>
              <a:t>Limitations </a:t>
            </a:r>
            <a:r>
              <a:rPr dirty="0"/>
              <a:t>To </a:t>
            </a:r>
            <a:r>
              <a:rPr spc="-5" dirty="0"/>
              <a:t>Parallel</a:t>
            </a:r>
            <a:r>
              <a:rPr spc="-55" dirty="0"/>
              <a:t> </a:t>
            </a:r>
            <a:r>
              <a:rPr dirty="0"/>
              <a:t>Speedup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7712075" cy="4771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02260" indent="-342900">
              <a:lnSpc>
                <a:spcPts val="33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amount of </a:t>
            </a:r>
            <a:r>
              <a:rPr sz="2800" dirty="0">
                <a:latin typeface="Calibri"/>
                <a:cs typeface="Calibri"/>
              </a:rPr>
              <a:t>speedup that </a:t>
            </a:r>
            <a:r>
              <a:rPr sz="2800" spc="-5" dirty="0">
                <a:latin typeface="Calibri"/>
                <a:cs typeface="Calibri"/>
              </a:rPr>
              <a:t>you will </a:t>
            </a:r>
            <a:r>
              <a:rPr sz="2800" dirty="0">
                <a:latin typeface="Calibri"/>
                <a:cs typeface="Calibri"/>
              </a:rPr>
              <a:t>get </a:t>
            </a:r>
            <a:r>
              <a:rPr sz="2800" spc="-5" dirty="0">
                <a:latin typeface="Calibri"/>
                <a:cs typeface="Calibri"/>
              </a:rPr>
              <a:t>from  </a:t>
            </a:r>
            <a:r>
              <a:rPr sz="2800" dirty="0">
                <a:latin typeface="Calibri"/>
                <a:cs typeface="Calibri"/>
              </a:rPr>
              <a:t>OpenMP is dependent </a:t>
            </a:r>
            <a:r>
              <a:rPr sz="2800" spc="-5" dirty="0">
                <a:latin typeface="Calibri"/>
                <a:cs typeface="Calibri"/>
              </a:rPr>
              <a:t>on </a:t>
            </a:r>
            <a:r>
              <a:rPr sz="2800" dirty="0">
                <a:latin typeface="Calibri"/>
                <a:cs typeface="Calibri"/>
              </a:rPr>
              <a:t>many </a:t>
            </a:r>
            <a:r>
              <a:rPr sz="2800" spc="-5" dirty="0">
                <a:latin typeface="Calibri"/>
                <a:cs typeface="Calibri"/>
              </a:rPr>
              <a:t>factors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including</a:t>
            </a:r>
          </a:p>
          <a:p>
            <a:pPr marL="755650" lvl="1" indent="-285750">
              <a:lnSpc>
                <a:spcPct val="100000"/>
              </a:lnSpc>
              <a:spcBef>
                <a:spcPts val="51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having </a:t>
            </a:r>
            <a:r>
              <a:rPr sz="2400" spc="-5" dirty="0">
                <a:solidFill>
                  <a:srgbClr val="3366FF"/>
                </a:solidFill>
                <a:latin typeface="Calibri"/>
                <a:cs typeface="Calibri"/>
              </a:rPr>
              <a:t>enough work </a:t>
            </a:r>
            <a:r>
              <a:rPr sz="2400" dirty="0">
                <a:solidFill>
                  <a:srgbClr val="3366FF"/>
                </a:solidFill>
                <a:latin typeface="Calibri"/>
                <a:cs typeface="Calibri"/>
              </a:rPr>
              <a:t>to keep all threads</a:t>
            </a:r>
            <a:r>
              <a:rPr sz="2400" spc="-65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busy</a:t>
            </a: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3366FF"/>
                </a:solidFill>
                <a:latin typeface="Calibri"/>
                <a:cs typeface="Calibri"/>
              </a:rPr>
              <a:t>ratio of sequential </a:t>
            </a:r>
            <a:r>
              <a:rPr sz="2400" dirty="0">
                <a:solidFill>
                  <a:srgbClr val="3366FF"/>
                </a:solidFill>
                <a:latin typeface="Calibri"/>
                <a:cs typeface="Calibri"/>
              </a:rPr>
              <a:t>to parallel</a:t>
            </a:r>
            <a:r>
              <a:rPr sz="2400" spc="-35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work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99"/>
              </a:lnSpc>
              <a:spcBef>
                <a:spcPts val="7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66FF"/>
                </a:solidFill>
                <a:latin typeface="Calibri"/>
                <a:cs typeface="Calibri"/>
              </a:rPr>
              <a:t>Amdahl's Law </a:t>
            </a:r>
            <a:r>
              <a:rPr sz="2800" dirty="0">
                <a:latin typeface="Calibri"/>
                <a:cs typeface="Calibri"/>
              </a:rPr>
              <a:t>is used to deﬁne the maximum  </a:t>
            </a:r>
            <a:r>
              <a:rPr sz="2800" spc="-5" dirty="0">
                <a:latin typeface="Calibri"/>
                <a:cs typeface="Calibri"/>
              </a:rPr>
              <a:t>possible </a:t>
            </a:r>
            <a:r>
              <a:rPr sz="2800" dirty="0">
                <a:latin typeface="Calibri"/>
                <a:cs typeface="Calibri"/>
              </a:rPr>
              <a:t>speedup </a:t>
            </a:r>
            <a:r>
              <a:rPr sz="2800" spc="-5" dirty="0">
                <a:latin typeface="Calibri"/>
                <a:cs typeface="Calibri"/>
              </a:rPr>
              <a:t>when only </a:t>
            </a:r>
            <a:r>
              <a:rPr sz="2800" dirty="0">
                <a:latin typeface="Calibri"/>
                <a:cs typeface="Calibri"/>
              </a:rPr>
              <a:t>parts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code </a:t>
            </a:r>
            <a:r>
              <a:rPr sz="2800" dirty="0">
                <a:latin typeface="Calibri"/>
                <a:cs typeface="Calibri"/>
              </a:rPr>
              <a:t>can be  parallelized</a:t>
            </a:r>
          </a:p>
          <a:p>
            <a:pPr marL="469900">
              <a:lnSpc>
                <a:spcPct val="100000"/>
              </a:lnSpc>
              <a:spcBef>
                <a:spcPts val="51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dirty="0">
                <a:latin typeface="Calibri"/>
                <a:cs typeface="Calibri"/>
              </a:rPr>
              <a:t>T(n) = T(1) *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(B+(1-B)/n)</a:t>
            </a:r>
            <a:endParaRPr sz="2400" dirty="0">
              <a:latin typeface="Calibri"/>
              <a:cs typeface="Calibri"/>
            </a:endParaRPr>
          </a:p>
          <a:p>
            <a:pPr marL="11557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1155700" algn="l"/>
              </a:tabLst>
            </a:pPr>
            <a:r>
              <a:rPr sz="2400" dirty="0">
                <a:latin typeface="Calibri"/>
                <a:cs typeface="Calibri"/>
              </a:rPr>
              <a:t>i.e. as </a:t>
            </a:r>
            <a:r>
              <a:rPr sz="2400" spc="305" dirty="0" smtClean="0">
                <a:latin typeface="Calibri"/>
                <a:cs typeface="Calibri"/>
              </a:rPr>
              <a:t>n</a:t>
            </a:r>
            <a:r>
              <a:rPr lang="en-US" sz="2400" spc="305" dirty="0" smtClean="0">
                <a:latin typeface="Arial"/>
                <a:cs typeface="Arial"/>
              </a:rPr>
              <a:t>→</a:t>
            </a:r>
            <a:r>
              <a:rPr sz="2400" spc="305" dirty="0" smtClean="0">
                <a:latin typeface="Calibri"/>
                <a:cs typeface="Calibri"/>
              </a:rPr>
              <a:t>∞</a:t>
            </a:r>
            <a:r>
              <a:rPr sz="2400" spc="305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the best speedup </a:t>
            </a:r>
            <a:r>
              <a:rPr sz="2400" spc="-5" dirty="0">
                <a:latin typeface="Calibri"/>
                <a:cs typeface="Calibri"/>
              </a:rPr>
              <a:t>possible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40" dirty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B*T(1)</a:t>
            </a:r>
            <a:endParaRPr sz="2400" dirty="0">
              <a:latin typeface="Calibri"/>
              <a:cs typeface="Calibri"/>
            </a:endParaRPr>
          </a:p>
          <a:p>
            <a:pPr marL="749300" marR="45720" indent="-279400">
              <a:lnSpc>
                <a:spcPct val="101499"/>
              </a:lnSpc>
              <a:spcBef>
                <a:spcPts val="47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Calibri"/>
                <a:cs typeface="Calibri"/>
              </a:rPr>
              <a:t>where </a:t>
            </a:r>
            <a:r>
              <a:rPr sz="2400" dirty="0">
                <a:latin typeface="Calibri"/>
                <a:cs typeface="Calibri"/>
              </a:rPr>
              <a:t>T(n) is </a:t>
            </a:r>
            <a:r>
              <a:rPr sz="2400" spc="-5" dirty="0">
                <a:latin typeface="Calibri"/>
                <a:cs typeface="Calibri"/>
              </a:rPr>
              <a:t>time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solution for </a:t>
            </a:r>
            <a:r>
              <a:rPr sz="2400" dirty="0">
                <a:latin typeface="Calibri"/>
                <a:cs typeface="Calibri"/>
              </a:rPr>
              <a:t>n threads, and B is the  </a:t>
            </a:r>
            <a:r>
              <a:rPr sz="2400" spc="-5" dirty="0">
                <a:latin typeface="Calibri"/>
                <a:cs typeface="Calibri"/>
              </a:rPr>
              <a:t>fraction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algorithm </a:t>
            </a:r>
            <a:r>
              <a:rPr sz="2400" dirty="0">
                <a:latin typeface="Calibri"/>
                <a:cs typeface="Calibri"/>
              </a:rPr>
              <a:t>that is strictly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serial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5730">
              <a:lnSpc>
                <a:spcPct val="100000"/>
              </a:lnSpc>
            </a:pPr>
            <a:r>
              <a:rPr dirty="0"/>
              <a:t>The </a:t>
            </a:r>
            <a:r>
              <a:rPr spc="-10" dirty="0"/>
              <a:t>Solution:</a:t>
            </a:r>
            <a:r>
              <a:rPr spc="-15" dirty="0"/>
              <a:t> </a:t>
            </a:r>
            <a:r>
              <a:rPr spc="-10" dirty="0"/>
              <a:t>Multicore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45920"/>
            <a:ext cx="7899400" cy="50843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The number </a:t>
            </a:r>
            <a:r>
              <a:rPr sz="2800" spc="-5" dirty="0">
                <a:latin typeface="Calibri"/>
                <a:cs typeface="Calibri"/>
              </a:rPr>
              <a:t>of transistors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still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increasing</a:t>
            </a:r>
          </a:p>
          <a:p>
            <a:pPr marL="755650" lvl="1" indent="-285750">
              <a:lnSpc>
                <a:spcPct val="100000"/>
              </a:lnSpc>
              <a:spcBef>
                <a:spcPts val="515"/>
              </a:spcBef>
              <a:buFont typeface="Arial"/>
              <a:buChar char="–"/>
              <a:tabLst>
                <a:tab pos="755650" algn="l"/>
                <a:tab pos="3430270" algn="l"/>
              </a:tabLst>
            </a:pPr>
            <a:r>
              <a:rPr sz="2400" dirty="0">
                <a:latin typeface="Calibri"/>
                <a:cs typeface="Calibri"/>
              </a:rPr>
              <a:t>Sandy </a:t>
            </a:r>
            <a:r>
              <a:rPr sz="2400" spc="-5" dirty="0">
                <a:latin typeface="Calibri"/>
                <a:cs typeface="Calibri"/>
              </a:rPr>
              <a:t>Bridge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28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nm,	</a:t>
            </a:r>
            <a:r>
              <a:rPr sz="2400" spc="-5" dirty="0">
                <a:latin typeface="Calibri"/>
                <a:cs typeface="Calibri"/>
              </a:rPr>
              <a:t>Haswell </a:t>
            </a:r>
            <a:r>
              <a:rPr sz="2400" dirty="0">
                <a:latin typeface="Calibri"/>
                <a:cs typeface="Calibri"/>
              </a:rPr>
              <a:t>22 </a:t>
            </a:r>
            <a:r>
              <a:rPr sz="2400" spc="-5" dirty="0">
                <a:latin typeface="Calibri"/>
                <a:cs typeface="Calibri"/>
              </a:rPr>
              <a:t>nm, Broadwell </a:t>
            </a:r>
            <a:r>
              <a:rPr sz="2400" dirty="0">
                <a:latin typeface="Calibri"/>
                <a:cs typeface="Calibri"/>
              </a:rPr>
              <a:t>14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nm</a:t>
            </a:r>
            <a:endParaRPr sz="24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2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Projected </a:t>
            </a:r>
            <a:r>
              <a:rPr sz="2400" dirty="0">
                <a:latin typeface="Calibri"/>
                <a:cs typeface="Calibri"/>
              </a:rPr>
              <a:t>hard limit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 smtClean="0">
                <a:latin typeface="Calibri"/>
                <a:cs typeface="Calibri"/>
              </a:rPr>
              <a:t>5</a:t>
            </a:r>
            <a:r>
              <a:rPr lang="mr-IN" sz="2400" dirty="0" smtClean="0">
                <a:latin typeface="Calibri"/>
                <a:cs typeface="Calibri"/>
              </a:rPr>
              <a:t>–</a:t>
            </a:r>
            <a:r>
              <a:rPr sz="2400" dirty="0" smtClean="0">
                <a:latin typeface="Calibri"/>
                <a:cs typeface="Calibri"/>
              </a:rPr>
              <a:t>7</a:t>
            </a:r>
            <a:r>
              <a:rPr sz="2400" spc="-45" dirty="0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nm</a:t>
            </a: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This has lead to three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trends</a:t>
            </a: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more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cores</a:t>
            </a:r>
            <a:endParaRPr sz="24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the </a:t>
            </a:r>
            <a:r>
              <a:rPr lang="en-US" sz="2000" dirty="0" smtClean="0">
                <a:latin typeface="Calibri"/>
                <a:cs typeface="Calibri"/>
              </a:rPr>
              <a:t>Haswell/Broadwell</a:t>
            </a:r>
            <a:r>
              <a:rPr sz="2000" spc="-5" dirty="0" smtClean="0">
                <a:latin typeface="Calibri"/>
                <a:cs typeface="Calibri"/>
              </a:rPr>
              <a:t> processor</a:t>
            </a:r>
            <a:r>
              <a:rPr lang="en-US" sz="2000" spc="-5" dirty="0" smtClean="0">
                <a:latin typeface="Calibri"/>
                <a:cs typeface="Calibri"/>
              </a:rPr>
              <a:t>s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dirty="0" smtClean="0">
                <a:latin typeface="Calibri"/>
                <a:cs typeface="Calibri"/>
              </a:rPr>
              <a:t>Daint </a:t>
            </a:r>
            <a:r>
              <a:rPr sz="2000" dirty="0">
                <a:latin typeface="Calibri"/>
                <a:cs typeface="Calibri"/>
              </a:rPr>
              <a:t>has </a:t>
            </a:r>
            <a:r>
              <a:rPr lang="en-US" sz="2000" dirty="0" smtClean="0">
                <a:latin typeface="Calibri"/>
                <a:cs typeface="Calibri"/>
              </a:rPr>
              <a:t>12/18</a:t>
            </a:r>
            <a:r>
              <a:rPr sz="2000" dirty="0" smtClean="0">
                <a:latin typeface="Calibri"/>
                <a:cs typeface="Calibri"/>
              </a:rPr>
              <a:t> </a:t>
            </a:r>
            <a:r>
              <a:rPr sz="2000" spc="-5" dirty="0" smtClean="0">
                <a:latin typeface="Calibri"/>
                <a:cs typeface="Calibri"/>
              </a:rPr>
              <a:t>cores</a:t>
            </a:r>
            <a:endParaRPr lang="en-US" sz="2000" spc="-5" dirty="0" smtClean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1155700" algn="l"/>
              </a:tabLst>
            </a:pPr>
            <a:r>
              <a:rPr lang="en-US" sz="2000" spc="-5" dirty="0" smtClean="0">
                <a:latin typeface="Calibri"/>
                <a:cs typeface="Calibri"/>
              </a:rPr>
              <a:t>KNL processors on </a:t>
            </a:r>
            <a:r>
              <a:rPr lang="en-US" sz="2000" spc="-5" dirty="0" err="1" smtClean="0">
                <a:latin typeface="Calibri"/>
                <a:cs typeface="Calibri"/>
              </a:rPr>
              <a:t>Tave</a:t>
            </a:r>
            <a:r>
              <a:rPr lang="en-US" sz="2000" spc="-5" dirty="0" smtClean="0">
                <a:latin typeface="Calibri"/>
                <a:cs typeface="Calibri"/>
              </a:rPr>
              <a:t> have 64 cores (x4 HT)</a:t>
            </a:r>
            <a:endParaRPr sz="20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reducing clock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speed</a:t>
            </a:r>
          </a:p>
          <a:p>
            <a:pPr marL="755650" lvl="1" indent="-285750">
              <a:lnSpc>
                <a:spcPct val="100000"/>
              </a:lnSpc>
              <a:spcBef>
                <a:spcPts val="62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simplify/specialize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cores</a:t>
            </a:r>
            <a:endParaRPr sz="2400" dirty="0">
              <a:latin typeface="Calibri"/>
              <a:cs typeface="Calibri"/>
            </a:endParaRPr>
          </a:p>
          <a:p>
            <a:pPr marL="1155700" marR="5080" lvl="2" indent="-228600">
              <a:lnSpc>
                <a:spcPct val="101099"/>
              </a:lnSpc>
              <a:spcBef>
                <a:spcPts val="484"/>
              </a:spcBef>
              <a:buFont typeface="Arial"/>
              <a:buChar char="•"/>
              <a:tabLst>
                <a:tab pos="1155700" algn="l"/>
              </a:tabLst>
            </a:pPr>
            <a:r>
              <a:rPr sz="2400" dirty="0">
                <a:latin typeface="Calibri"/>
                <a:cs typeface="Calibri"/>
              </a:rPr>
              <a:t>An extreme example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this is GPUs, </a:t>
            </a:r>
            <a:r>
              <a:rPr sz="2400" spc="-5" dirty="0">
                <a:latin typeface="Calibri"/>
                <a:cs typeface="Calibri"/>
              </a:rPr>
              <a:t>which </a:t>
            </a:r>
            <a:r>
              <a:rPr sz="2400" dirty="0">
                <a:latin typeface="Calibri"/>
                <a:cs typeface="Calibri"/>
              </a:rPr>
              <a:t>have in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5" dirty="0">
                <a:latin typeface="Calibri"/>
                <a:cs typeface="Calibri"/>
              </a:rPr>
              <a:t>order of </a:t>
            </a:r>
            <a:r>
              <a:rPr sz="2400" dirty="0">
                <a:latin typeface="Calibri"/>
                <a:cs typeface="Calibri"/>
              </a:rPr>
              <a:t>100/1000s </a:t>
            </a:r>
            <a:r>
              <a:rPr sz="2400" spc="-5" dirty="0">
                <a:latin typeface="Calibri"/>
                <a:cs typeface="Calibri"/>
              </a:rPr>
              <a:t>of cores </a:t>
            </a:r>
            <a:r>
              <a:rPr sz="2400" dirty="0">
                <a:latin typeface="Calibri"/>
                <a:cs typeface="Calibri"/>
              </a:rPr>
              <a:t>specialized </a:t>
            </a:r>
            <a:r>
              <a:rPr sz="2400" spc="-5" dirty="0">
                <a:latin typeface="Calibri"/>
                <a:cs typeface="Calibri"/>
              </a:rPr>
              <a:t>for tasks  common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graphics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4055">
              <a:lnSpc>
                <a:spcPct val="100000"/>
              </a:lnSpc>
            </a:pPr>
            <a:r>
              <a:rPr spc="-5" dirty="0"/>
              <a:t>Amdahl</a:t>
            </a:r>
            <a:r>
              <a:rPr spc="-25" dirty="0"/>
              <a:t> </a:t>
            </a:r>
            <a:r>
              <a:rPr spc="-5" dirty="0"/>
              <a:t>Illustrated</a:t>
            </a:r>
          </a:p>
        </p:txBody>
      </p:sp>
      <p:sp>
        <p:nvSpPr>
          <p:cNvPr id="3" name="object 3"/>
          <p:cNvSpPr/>
          <p:nvPr/>
        </p:nvSpPr>
        <p:spPr>
          <a:xfrm>
            <a:off x="457198" y="1600200"/>
            <a:ext cx="8518220" cy="4762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87217" y="6389245"/>
            <a:ext cx="73469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threads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3438" y="3466179"/>
            <a:ext cx="254000" cy="8223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800" dirty="0">
                <a:latin typeface="Calibri"/>
                <a:cs typeface="Calibri"/>
              </a:rPr>
              <a:t>sp</a:t>
            </a:r>
            <a:r>
              <a:rPr sz="1800" spc="-5" dirty="0">
                <a:latin typeface="Calibri"/>
                <a:cs typeface="Calibri"/>
              </a:rPr>
              <a:t>eedup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1265">
              <a:lnSpc>
                <a:spcPct val="100000"/>
              </a:lnSpc>
            </a:pPr>
            <a:r>
              <a:rPr spc="-5" dirty="0"/>
              <a:t>Amdahl's</a:t>
            </a:r>
            <a:r>
              <a:rPr spc="-65" dirty="0"/>
              <a:t> </a:t>
            </a:r>
            <a:r>
              <a:rPr dirty="0"/>
              <a:t>Law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45920"/>
            <a:ext cx="7893050" cy="403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Our </a:t>
            </a:r>
            <a:r>
              <a:rPr sz="2800" spc="-5" dirty="0">
                <a:latin typeface="Calibri"/>
                <a:cs typeface="Calibri"/>
              </a:rPr>
              <a:t>application would </a:t>
            </a:r>
            <a:r>
              <a:rPr sz="2800" dirty="0">
                <a:latin typeface="Calibri"/>
                <a:cs typeface="Calibri"/>
              </a:rPr>
              <a:t>ideally scale to many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threads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00099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But </a:t>
            </a:r>
            <a:r>
              <a:rPr sz="2800" dirty="0">
                <a:latin typeface="Calibri"/>
                <a:cs typeface="Calibri"/>
              </a:rPr>
              <a:t>just </a:t>
            </a:r>
            <a:r>
              <a:rPr sz="2800" spc="-5" dirty="0">
                <a:latin typeface="Calibri"/>
                <a:cs typeface="Calibri"/>
              </a:rPr>
              <a:t>1% </a:t>
            </a:r>
            <a:r>
              <a:rPr sz="2800" dirty="0">
                <a:latin typeface="Calibri"/>
                <a:cs typeface="Calibri"/>
              </a:rPr>
              <a:t>serial </a:t>
            </a:r>
            <a:r>
              <a:rPr sz="2800" spc="-5" dirty="0">
                <a:latin typeface="Calibri"/>
                <a:cs typeface="Calibri"/>
              </a:rPr>
              <a:t>code </a:t>
            </a:r>
            <a:r>
              <a:rPr sz="2800" dirty="0">
                <a:latin typeface="Calibri"/>
                <a:cs typeface="Calibri"/>
              </a:rPr>
              <a:t>in an </a:t>
            </a:r>
            <a:r>
              <a:rPr sz="2800" spc="-5" dirty="0">
                <a:latin typeface="Calibri"/>
                <a:cs typeface="Calibri"/>
              </a:rPr>
              <a:t>algorithm </a:t>
            </a:r>
            <a:r>
              <a:rPr sz="2800" dirty="0">
                <a:latin typeface="Calibri"/>
                <a:cs typeface="Calibri"/>
              </a:rPr>
              <a:t>means that it  </a:t>
            </a:r>
            <a:r>
              <a:rPr sz="2800" spc="-5" dirty="0">
                <a:latin typeface="Calibri"/>
                <a:cs typeface="Calibri"/>
              </a:rPr>
              <a:t>won't </a:t>
            </a:r>
            <a:r>
              <a:rPr sz="2800" dirty="0">
                <a:latin typeface="Calibri"/>
                <a:cs typeface="Calibri"/>
              </a:rPr>
              <a:t>scale </a:t>
            </a:r>
            <a:r>
              <a:rPr sz="2800" spc="-5" dirty="0">
                <a:latin typeface="Calibri"/>
                <a:cs typeface="Calibri"/>
              </a:rPr>
              <a:t>more </a:t>
            </a:r>
            <a:r>
              <a:rPr sz="2800" dirty="0">
                <a:latin typeface="Calibri"/>
                <a:cs typeface="Calibri"/>
              </a:rPr>
              <a:t>than </a:t>
            </a:r>
            <a:r>
              <a:rPr sz="2800" spc="-5" dirty="0">
                <a:latin typeface="Calibri"/>
                <a:cs typeface="Calibri"/>
              </a:rPr>
              <a:t>100 times: </a:t>
            </a:r>
            <a:r>
              <a:rPr sz="2800" dirty="0">
                <a:latin typeface="Calibri"/>
                <a:cs typeface="Calibri"/>
              </a:rPr>
              <a:t>no </a:t>
            </a:r>
            <a:r>
              <a:rPr sz="2800" spc="-20" dirty="0">
                <a:latin typeface="Calibri"/>
                <a:cs typeface="Calibri"/>
              </a:rPr>
              <a:t>matter </a:t>
            </a:r>
            <a:r>
              <a:rPr sz="2800" spc="-5" dirty="0">
                <a:latin typeface="Calibri"/>
                <a:cs typeface="Calibri"/>
              </a:rPr>
              <a:t>how  </a:t>
            </a:r>
            <a:r>
              <a:rPr sz="2800" dirty="0">
                <a:latin typeface="Calibri"/>
                <a:cs typeface="Calibri"/>
              </a:rPr>
              <a:t>many </a:t>
            </a:r>
            <a:r>
              <a:rPr sz="2800" spc="-5" dirty="0">
                <a:latin typeface="Calibri"/>
                <a:cs typeface="Calibri"/>
              </a:rPr>
              <a:t>threads/nodes we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use.</a:t>
            </a:r>
            <a:endParaRPr sz="2800">
              <a:latin typeface="Calibri"/>
              <a:cs typeface="Calibri"/>
            </a:endParaRPr>
          </a:p>
          <a:p>
            <a:pPr marL="355600" marR="197485" indent="-342900">
              <a:lnSpc>
                <a:spcPct val="995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While </a:t>
            </a:r>
            <a:r>
              <a:rPr sz="2800" dirty="0">
                <a:latin typeface="Calibri"/>
                <a:cs typeface="Calibri"/>
              </a:rPr>
              <a:t>adding OpenMP </a:t>
            </a:r>
            <a:r>
              <a:rPr sz="2800" spc="-5" dirty="0">
                <a:latin typeface="Calibri"/>
                <a:cs typeface="Calibri"/>
              </a:rPr>
              <a:t>directives </a:t>
            </a:r>
            <a:r>
              <a:rPr sz="2800" dirty="0">
                <a:latin typeface="Calibri"/>
                <a:cs typeface="Calibri"/>
              </a:rPr>
              <a:t>to an </a:t>
            </a:r>
            <a:r>
              <a:rPr sz="2800" spc="-5" dirty="0">
                <a:latin typeface="Calibri"/>
                <a:cs typeface="Calibri"/>
              </a:rPr>
              <a:t>existing  sequential code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easy,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modiﬁcations </a:t>
            </a:r>
            <a:r>
              <a:rPr sz="2800" dirty="0">
                <a:latin typeface="Calibri"/>
                <a:cs typeface="Calibri"/>
              </a:rPr>
              <a:t>required  to get really </a:t>
            </a:r>
            <a:r>
              <a:rPr sz="2800" spc="-5" dirty="0">
                <a:latin typeface="Calibri"/>
                <a:cs typeface="Calibri"/>
              </a:rPr>
              <a:t>good </a:t>
            </a:r>
            <a:r>
              <a:rPr sz="2800" dirty="0">
                <a:latin typeface="Calibri"/>
                <a:cs typeface="Calibri"/>
              </a:rPr>
              <a:t>scaling might require signiﬁcant  restructuring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1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dirty="0">
                <a:latin typeface="Calibri"/>
                <a:cs typeface="Calibri"/>
              </a:rPr>
              <a:t>there is no free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lunch!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2465">
              <a:lnSpc>
                <a:spcPct val="100000"/>
              </a:lnSpc>
            </a:pPr>
            <a:r>
              <a:rPr dirty="0" smtClean="0"/>
              <a:t>OpenMP</a:t>
            </a:r>
            <a:r>
              <a:rPr spc="-5" dirty="0" smtClean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spc="-5" dirty="0"/>
              <a:t>Accelerators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45920"/>
            <a:ext cx="7761605" cy="3511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dirty="0" smtClean="0">
                <a:latin typeface="Calibri"/>
                <a:cs typeface="Calibri"/>
              </a:rPr>
              <a:t>Current version </a:t>
            </a:r>
            <a:r>
              <a:rPr lang="en-US" sz="2800" dirty="0" err="1" smtClean="0">
                <a:latin typeface="Calibri"/>
                <a:cs typeface="Calibri"/>
              </a:rPr>
              <a:t>OpenMP</a:t>
            </a:r>
            <a:r>
              <a:rPr lang="en-US" sz="2800" dirty="0" smtClean="0">
                <a:latin typeface="Calibri"/>
                <a:cs typeface="Calibri"/>
              </a:rPr>
              <a:t> 4.5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 smtClean="0">
                <a:latin typeface="Calibri"/>
                <a:cs typeface="Calibri"/>
              </a:rPr>
              <a:t>OpenMP </a:t>
            </a:r>
            <a:r>
              <a:rPr sz="2800" spc="-5" dirty="0">
                <a:latin typeface="Calibri"/>
                <a:cs typeface="Calibri"/>
              </a:rPr>
              <a:t>4.0 </a:t>
            </a:r>
            <a:r>
              <a:rPr sz="2800" dirty="0">
                <a:latin typeface="Calibri"/>
                <a:cs typeface="Calibri"/>
              </a:rPr>
              <a:t>adds </a:t>
            </a:r>
            <a:r>
              <a:rPr sz="2800" spc="-5" dirty="0">
                <a:latin typeface="Calibri"/>
                <a:cs typeface="Calibri"/>
              </a:rPr>
              <a:t>directives for </a:t>
            </a:r>
            <a:r>
              <a:rPr sz="2800" dirty="0">
                <a:latin typeface="Calibri"/>
                <a:cs typeface="Calibri"/>
              </a:rPr>
              <a:t>using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accelerators</a:t>
            </a:r>
          </a:p>
          <a:p>
            <a:pPr marL="749300" lvl="1" indent="-279400">
              <a:lnSpc>
                <a:spcPct val="100000"/>
              </a:lnSpc>
              <a:spcBef>
                <a:spcPts val="51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Including GPUs and </a:t>
            </a:r>
            <a:r>
              <a:rPr sz="2400" dirty="0" smtClean="0">
                <a:latin typeface="Calibri"/>
                <a:cs typeface="Calibri"/>
              </a:rPr>
              <a:t>Intel</a:t>
            </a:r>
            <a:r>
              <a:rPr lang="en-US" sz="2400" dirty="0" smtClean="0">
                <a:latin typeface="Calibri"/>
                <a:cs typeface="Calibri"/>
              </a:rPr>
              <a:t> Phi (MIC &amp; KNL)</a:t>
            </a:r>
            <a:endParaRPr sz="2400" dirty="0">
              <a:latin typeface="Calibri"/>
              <a:cs typeface="Calibri"/>
            </a:endParaRPr>
          </a:p>
          <a:p>
            <a:pPr marL="749300" marR="582295" lvl="1" indent="-279400">
              <a:lnSpc>
                <a:spcPts val="2820"/>
              </a:lnSpc>
              <a:spcBef>
                <a:spcPts val="76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GCC 5.0 and the Intel </a:t>
            </a:r>
            <a:r>
              <a:rPr sz="2400" spc="-5" dirty="0">
                <a:latin typeface="Calibri"/>
                <a:cs typeface="Calibri"/>
              </a:rPr>
              <a:t>compilers support of Xeon </a:t>
            </a:r>
            <a:r>
              <a:rPr sz="2400" dirty="0">
                <a:latin typeface="Calibri"/>
                <a:cs typeface="Calibri"/>
              </a:rPr>
              <a:t>Phi  </a:t>
            </a:r>
            <a:r>
              <a:rPr sz="2400" spc="-5" dirty="0">
                <a:latin typeface="Calibri"/>
                <a:cs typeface="Calibri"/>
              </a:rPr>
              <a:t>oﬄoad</a:t>
            </a:r>
            <a:endParaRPr sz="24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09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Currently there is no OpenMP 4.0 GPU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oﬄoad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lang="en-US" sz="2400" spc="-5" dirty="0" smtClean="0">
                <a:latin typeface="Calibri"/>
                <a:cs typeface="Calibri"/>
              </a:rPr>
              <a:t>in GCC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ts val="3329"/>
              </a:lnSpc>
              <a:spcBef>
                <a:spcPts val="8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Similar </a:t>
            </a:r>
            <a:r>
              <a:rPr sz="2800" spc="-5" dirty="0">
                <a:latin typeface="Calibri"/>
                <a:cs typeface="Calibri"/>
              </a:rPr>
              <a:t>concept </a:t>
            </a:r>
            <a:r>
              <a:rPr sz="2800" dirty="0">
                <a:latin typeface="Calibri"/>
                <a:cs typeface="Calibri"/>
              </a:rPr>
              <a:t>to the </a:t>
            </a:r>
            <a:r>
              <a:rPr sz="2800" spc="-5" dirty="0">
                <a:latin typeface="Calibri"/>
                <a:cs typeface="Calibri"/>
              </a:rPr>
              <a:t>OpenACC directives </a:t>
            </a:r>
            <a:r>
              <a:rPr sz="280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you  will </a:t>
            </a:r>
            <a:r>
              <a:rPr sz="2800" dirty="0">
                <a:latin typeface="Calibri"/>
                <a:cs typeface="Calibri"/>
              </a:rPr>
              <a:t>see </a:t>
            </a:r>
            <a:r>
              <a:rPr sz="2800" spc="-5" dirty="0">
                <a:latin typeface="Calibri"/>
                <a:cs typeface="Calibri"/>
              </a:rPr>
              <a:t>for </a:t>
            </a:r>
            <a:r>
              <a:rPr sz="2800" dirty="0">
                <a:latin typeface="Calibri"/>
                <a:cs typeface="Calibri"/>
              </a:rPr>
              <a:t>GPUs next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week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7285">
              <a:lnSpc>
                <a:spcPct val="100000"/>
              </a:lnSpc>
            </a:pPr>
            <a:r>
              <a:rPr spc="-5" dirty="0"/>
              <a:t>Should You </a:t>
            </a:r>
            <a:r>
              <a:rPr dirty="0"/>
              <a:t>use</a:t>
            </a:r>
            <a:r>
              <a:rPr spc="-50" dirty="0"/>
              <a:t> </a:t>
            </a:r>
            <a:r>
              <a:rPr spc="-5" dirty="0"/>
              <a:t>OpenMP?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45920"/>
            <a:ext cx="7982584" cy="4826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F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FF2600"/>
                </a:solidFill>
                <a:latin typeface="Calibri"/>
                <a:cs typeface="Calibri"/>
              </a:rPr>
              <a:t>Disclaimer</a:t>
            </a:r>
            <a:r>
              <a:rPr sz="2800" dirty="0">
                <a:latin typeface="Calibri"/>
                <a:cs typeface="Calibri"/>
              </a:rPr>
              <a:t>: this might be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controversial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you </a:t>
            </a:r>
            <a:r>
              <a:rPr sz="2800" dirty="0">
                <a:latin typeface="Calibri"/>
                <a:cs typeface="Calibri"/>
              </a:rPr>
              <a:t>should </a:t>
            </a:r>
            <a:r>
              <a:rPr sz="2800" spc="-5" dirty="0">
                <a:latin typeface="Calibri"/>
                <a:cs typeface="Calibri"/>
              </a:rPr>
              <a:t>consider </a:t>
            </a:r>
            <a:r>
              <a:rPr sz="2800" dirty="0">
                <a:latin typeface="Calibri"/>
                <a:cs typeface="Calibri"/>
              </a:rPr>
              <a:t>OpenMP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if</a:t>
            </a:r>
            <a:endParaRPr sz="2800" dirty="0">
              <a:latin typeface="Calibri"/>
              <a:cs typeface="Calibri"/>
            </a:endParaRPr>
          </a:p>
          <a:p>
            <a:pPr marL="749300" lvl="1" indent="-279400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you </a:t>
            </a:r>
            <a:r>
              <a:rPr sz="2400" dirty="0">
                <a:latin typeface="Calibri"/>
                <a:cs typeface="Calibri"/>
              </a:rPr>
              <a:t>are using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Fortran</a:t>
            </a:r>
            <a:endParaRPr sz="2400" dirty="0">
              <a:latin typeface="Calibri"/>
              <a:cs typeface="Calibri"/>
            </a:endParaRPr>
          </a:p>
          <a:p>
            <a:pPr marL="749300" marR="482600" lvl="1" indent="-279400">
              <a:lnSpc>
                <a:spcPct val="101499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you </a:t>
            </a:r>
            <a:r>
              <a:rPr sz="2400" dirty="0">
                <a:latin typeface="Calibri"/>
                <a:cs typeface="Calibri"/>
              </a:rPr>
              <a:t>have to </a:t>
            </a:r>
            <a:r>
              <a:rPr sz="2400" spc="-5" dirty="0">
                <a:latin typeface="Calibri"/>
                <a:cs typeface="Calibri"/>
              </a:rPr>
              <a:t>port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application </a:t>
            </a:r>
            <a:r>
              <a:rPr sz="2400" dirty="0">
                <a:latin typeface="Calibri"/>
                <a:cs typeface="Calibri"/>
              </a:rPr>
              <a:t>that relies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OpenMP  libraries</a:t>
            </a: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However, </a:t>
            </a:r>
            <a:r>
              <a:rPr sz="2800" dirty="0">
                <a:latin typeface="Calibri"/>
                <a:cs typeface="Calibri"/>
              </a:rPr>
              <a:t>if using </a:t>
            </a:r>
            <a:r>
              <a:rPr sz="2800" spc="-5" dirty="0">
                <a:latin typeface="Calibri"/>
                <a:cs typeface="Calibri"/>
              </a:rPr>
              <a:t>C++ </a:t>
            </a:r>
            <a:r>
              <a:rPr sz="2800" dirty="0" smtClean="0">
                <a:latin typeface="Calibri"/>
                <a:cs typeface="Calibri"/>
              </a:rPr>
              <a:t>there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alternatives</a:t>
            </a:r>
            <a:endParaRPr sz="2800" dirty="0">
              <a:latin typeface="Calibri"/>
              <a:cs typeface="Calibri"/>
            </a:endParaRPr>
          </a:p>
          <a:p>
            <a:pPr marL="749300" lvl="1" indent="-279400">
              <a:lnSpc>
                <a:spcPct val="100000"/>
              </a:lnSpc>
              <a:spcBef>
                <a:spcPts val="64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namely Intel </a:t>
            </a:r>
            <a:r>
              <a:rPr sz="2400" spc="-5" dirty="0">
                <a:latin typeface="Calibri"/>
                <a:cs typeface="Calibri"/>
              </a:rPr>
              <a:t>TBB </a:t>
            </a:r>
            <a:r>
              <a:rPr sz="2400" dirty="0">
                <a:latin typeface="Calibri"/>
                <a:cs typeface="Calibri"/>
              </a:rPr>
              <a:t>&amp; Stellar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HPX</a:t>
            </a:r>
            <a:endParaRPr sz="24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these are vanilla </a:t>
            </a:r>
            <a:r>
              <a:rPr sz="2400" spc="-5" dirty="0">
                <a:latin typeface="Calibri"/>
                <a:cs typeface="Calibri"/>
              </a:rPr>
              <a:t>C++: not </a:t>
            </a:r>
            <a:r>
              <a:rPr sz="2400" dirty="0">
                <a:latin typeface="Calibri"/>
                <a:cs typeface="Calibri"/>
              </a:rPr>
              <a:t>language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extensions</a:t>
            </a:r>
            <a:endParaRPr sz="2400" dirty="0">
              <a:latin typeface="Calibri"/>
              <a:cs typeface="Calibri"/>
            </a:endParaRPr>
          </a:p>
          <a:p>
            <a:pPr marL="749300" marR="5080" lvl="1" indent="-279400">
              <a:lnSpc>
                <a:spcPts val="2820"/>
              </a:lnSpc>
              <a:spcBef>
                <a:spcPts val="76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Can be used to express </a:t>
            </a:r>
            <a:r>
              <a:rPr sz="2400" spc="-5" dirty="0">
                <a:latin typeface="Calibri"/>
                <a:cs typeface="Calibri"/>
              </a:rPr>
              <a:t>more </a:t>
            </a:r>
            <a:r>
              <a:rPr sz="2400" dirty="0">
                <a:latin typeface="Calibri"/>
                <a:cs typeface="Calibri"/>
              </a:rPr>
              <a:t>diﬀerent types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parallelism  </a:t>
            </a:r>
            <a:r>
              <a:rPr sz="2400" spc="-5" dirty="0">
                <a:latin typeface="Calibri"/>
                <a:cs typeface="Calibri"/>
              </a:rPr>
              <a:t>more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easily</a:t>
            </a:r>
          </a:p>
          <a:p>
            <a:pPr marL="1155700" lvl="2" indent="-22860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700" algn="l"/>
              </a:tabLst>
            </a:pPr>
            <a:r>
              <a:rPr sz="2400" dirty="0">
                <a:latin typeface="Calibri"/>
                <a:cs typeface="Calibri"/>
              </a:rPr>
              <a:t>e.g. </a:t>
            </a:r>
            <a:r>
              <a:rPr sz="2400" spc="-5" dirty="0">
                <a:latin typeface="Calibri"/>
                <a:cs typeface="Calibri"/>
              </a:rPr>
              <a:t>task 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parallelism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8935">
              <a:lnSpc>
                <a:spcPct val="100000"/>
              </a:lnSpc>
            </a:pPr>
            <a:r>
              <a:rPr spc="-10" dirty="0"/>
              <a:t>Multicore </a:t>
            </a:r>
            <a:r>
              <a:rPr spc="-5" dirty="0"/>
              <a:t>HPC</a:t>
            </a:r>
            <a:r>
              <a:rPr spc="-20" dirty="0"/>
              <a:t> </a:t>
            </a:r>
            <a:r>
              <a:rPr spc="-5" dirty="0"/>
              <a:t>Nodes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7766684" cy="1288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80010" indent="-342900">
              <a:lnSpc>
                <a:spcPts val="33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 CPU-based </a:t>
            </a:r>
            <a:r>
              <a:rPr sz="2800" spc="-5" dirty="0">
                <a:latin typeface="Calibri"/>
                <a:cs typeface="Calibri"/>
              </a:rPr>
              <a:t>node </a:t>
            </a:r>
            <a:r>
              <a:rPr sz="2800" dirty="0">
                <a:latin typeface="Calibri"/>
                <a:cs typeface="Calibri"/>
              </a:rPr>
              <a:t>can have </a:t>
            </a:r>
            <a:r>
              <a:rPr sz="2800" spc="-5" dirty="0">
                <a:latin typeface="Calibri"/>
                <a:cs typeface="Calibri"/>
              </a:rPr>
              <a:t>multiple sockets, </a:t>
            </a:r>
            <a:r>
              <a:rPr sz="2800" dirty="0">
                <a:latin typeface="Calibri"/>
                <a:cs typeface="Calibri"/>
              </a:rPr>
              <a:t>each  </a:t>
            </a:r>
            <a:r>
              <a:rPr sz="2800" spc="-5" dirty="0">
                <a:latin typeface="Calibri"/>
                <a:cs typeface="Calibri"/>
              </a:rPr>
              <a:t>with multiple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cores.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1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Calibri"/>
                <a:cs typeface="Calibri"/>
              </a:rPr>
              <a:t>cores on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socket </a:t>
            </a:r>
            <a:r>
              <a:rPr sz="2400" dirty="0">
                <a:latin typeface="Calibri"/>
                <a:cs typeface="Calibri"/>
              </a:rPr>
              <a:t>share cache and </a:t>
            </a:r>
            <a:r>
              <a:rPr sz="2400" spc="-5" dirty="0">
                <a:latin typeface="Calibri"/>
                <a:cs typeface="Calibri"/>
              </a:rPr>
              <a:t>uniform </a:t>
            </a:r>
            <a:r>
              <a:rPr sz="2400" dirty="0">
                <a:latin typeface="Calibri"/>
                <a:cs typeface="Calibri"/>
              </a:rPr>
              <a:t>DRAM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934393"/>
            <a:ext cx="9056712" cy="3811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00" y="2971558"/>
            <a:ext cx="8997315" cy="3693160"/>
          </a:xfrm>
          <a:custGeom>
            <a:avLst/>
            <a:gdLst/>
            <a:ahLst/>
            <a:cxnLst/>
            <a:rect l="l" t="t" r="r" b="b"/>
            <a:pathLst>
              <a:path w="8997315" h="3693159">
                <a:moveTo>
                  <a:pt x="8381257" y="0"/>
                </a:moveTo>
                <a:lnTo>
                  <a:pt x="615498" y="0"/>
                </a:lnTo>
                <a:lnTo>
                  <a:pt x="567397" y="1851"/>
                </a:lnTo>
                <a:lnTo>
                  <a:pt x="520309" y="7315"/>
                </a:lnTo>
                <a:lnTo>
                  <a:pt x="474370" y="16255"/>
                </a:lnTo>
                <a:lnTo>
                  <a:pt x="429717" y="28533"/>
                </a:lnTo>
                <a:lnTo>
                  <a:pt x="386487" y="44014"/>
                </a:lnTo>
                <a:lnTo>
                  <a:pt x="344817" y="62559"/>
                </a:lnTo>
                <a:lnTo>
                  <a:pt x="304844" y="84032"/>
                </a:lnTo>
                <a:lnTo>
                  <a:pt x="266704" y="108297"/>
                </a:lnTo>
                <a:lnTo>
                  <a:pt x="230535" y="135216"/>
                </a:lnTo>
                <a:lnTo>
                  <a:pt x="196473" y="164653"/>
                </a:lnTo>
                <a:lnTo>
                  <a:pt x="164655" y="196471"/>
                </a:lnTo>
                <a:lnTo>
                  <a:pt x="135218" y="230533"/>
                </a:lnTo>
                <a:lnTo>
                  <a:pt x="108298" y="266702"/>
                </a:lnTo>
                <a:lnTo>
                  <a:pt x="84033" y="304841"/>
                </a:lnTo>
                <a:lnTo>
                  <a:pt x="62559" y="344814"/>
                </a:lnTo>
                <a:lnTo>
                  <a:pt x="44014" y="386483"/>
                </a:lnTo>
                <a:lnTo>
                  <a:pt x="28534" y="429713"/>
                </a:lnTo>
                <a:lnTo>
                  <a:pt x="16255" y="474365"/>
                </a:lnTo>
                <a:lnTo>
                  <a:pt x="7316" y="520304"/>
                </a:lnTo>
                <a:lnTo>
                  <a:pt x="1851" y="567392"/>
                </a:lnTo>
                <a:lnTo>
                  <a:pt x="0" y="615492"/>
                </a:lnTo>
                <a:lnTo>
                  <a:pt x="0" y="3077418"/>
                </a:lnTo>
                <a:lnTo>
                  <a:pt x="1851" y="3125519"/>
                </a:lnTo>
                <a:lnTo>
                  <a:pt x="7316" y="3172607"/>
                </a:lnTo>
                <a:lnTo>
                  <a:pt x="16255" y="3218546"/>
                </a:lnTo>
                <a:lnTo>
                  <a:pt x="28534" y="3263199"/>
                </a:lnTo>
                <a:lnTo>
                  <a:pt x="44014" y="3306429"/>
                </a:lnTo>
                <a:lnTo>
                  <a:pt x="62559" y="3348099"/>
                </a:lnTo>
                <a:lnTo>
                  <a:pt x="84033" y="3388072"/>
                </a:lnTo>
                <a:lnTo>
                  <a:pt x="108298" y="3426212"/>
                </a:lnTo>
                <a:lnTo>
                  <a:pt x="135218" y="3462381"/>
                </a:lnTo>
                <a:lnTo>
                  <a:pt x="164655" y="3496443"/>
                </a:lnTo>
                <a:lnTo>
                  <a:pt x="196473" y="3528261"/>
                </a:lnTo>
                <a:lnTo>
                  <a:pt x="230535" y="3557699"/>
                </a:lnTo>
                <a:lnTo>
                  <a:pt x="266704" y="3584618"/>
                </a:lnTo>
                <a:lnTo>
                  <a:pt x="304844" y="3608883"/>
                </a:lnTo>
                <a:lnTo>
                  <a:pt x="344817" y="3630357"/>
                </a:lnTo>
                <a:lnTo>
                  <a:pt x="386487" y="3648902"/>
                </a:lnTo>
                <a:lnTo>
                  <a:pt x="429717" y="3664383"/>
                </a:lnTo>
                <a:lnTo>
                  <a:pt x="474370" y="3676661"/>
                </a:lnTo>
                <a:lnTo>
                  <a:pt x="520309" y="3685601"/>
                </a:lnTo>
                <a:lnTo>
                  <a:pt x="567397" y="3691065"/>
                </a:lnTo>
                <a:lnTo>
                  <a:pt x="615498" y="3692917"/>
                </a:lnTo>
                <a:lnTo>
                  <a:pt x="8381257" y="3692917"/>
                </a:lnTo>
                <a:lnTo>
                  <a:pt x="8429358" y="3691065"/>
                </a:lnTo>
                <a:lnTo>
                  <a:pt x="8476446" y="3685601"/>
                </a:lnTo>
                <a:lnTo>
                  <a:pt x="8522385" y="3676661"/>
                </a:lnTo>
                <a:lnTo>
                  <a:pt x="8567037" y="3664383"/>
                </a:lnTo>
                <a:lnTo>
                  <a:pt x="8610266" y="3648902"/>
                </a:lnTo>
                <a:lnTo>
                  <a:pt x="8651936" y="3630357"/>
                </a:lnTo>
                <a:lnTo>
                  <a:pt x="8691909" y="3608883"/>
                </a:lnTo>
                <a:lnTo>
                  <a:pt x="8730048" y="3584618"/>
                </a:lnTo>
                <a:lnTo>
                  <a:pt x="8766217" y="3557699"/>
                </a:lnTo>
                <a:lnTo>
                  <a:pt x="8800279" y="3528261"/>
                </a:lnTo>
                <a:lnTo>
                  <a:pt x="8832097" y="3496443"/>
                </a:lnTo>
                <a:lnTo>
                  <a:pt x="8861534" y="3462381"/>
                </a:lnTo>
                <a:lnTo>
                  <a:pt x="8888453" y="3426212"/>
                </a:lnTo>
                <a:lnTo>
                  <a:pt x="8912718" y="3388072"/>
                </a:lnTo>
                <a:lnTo>
                  <a:pt x="8934191" y="3348099"/>
                </a:lnTo>
                <a:lnTo>
                  <a:pt x="8952736" y="3306429"/>
                </a:lnTo>
                <a:lnTo>
                  <a:pt x="8968216" y="3263199"/>
                </a:lnTo>
                <a:lnTo>
                  <a:pt x="8980495" y="3218546"/>
                </a:lnTo>
                <a:lnTo>
                  <a:pt x="8989434" y="3172607"/>
                </a:lnTo>
                <a:lnTo>
                  <a:pt x="8994898" y="3125519"/>
                </a:lnTo>
                <a:lnTo>
                  <a:pt x="8996750" y="3077418"/>
                </a:lnTo>
                <a:lnTo>
                  <a:pt x="8996750" y="615492"/>
                </a:lnTo>
                <a:lnTo>
                  <a:pt x="8994898" y="567392"/>
                </a:lnTo>
                <a:lnTo>
                  <a:pt x="8989434" y="520304"/>
                </a:lnTo>
                <a:lnTo>
                  <a:pt x="8980495" y="474365"/>
                </a:lnTo>
                <a:lnTo>
                  <a:pt x="8968216" y="429713"/>
                </a:lnTo>
                <a:lnTo>
                  <a:pt x="8952736" y="386483"/>
                </a:lnTo>
                <a:lnTo>
                  <a:pt x="8934191" y="344814"/>
                </a:lnTo>
                <a:lnTo>
                  <a:pt x="8912718" y="304841"/>
                </a:lnTo>
                <a:lnTo>
                  <a:pt x="8888453" y="266702"/>
                </a:lnTo>
                <a:lnTo>
                  <a:pt x="8861534" y="230533"/>
                </a:lnTo>
                <a:lnTo>
                  <a:pt x="8832097" y="196471"/>
                </a:lnTo>
                <a:lnTo>
                  <a:pt x="8800279" y="164653"/>
                </a:lnTo>
                <a:lnTo>
                  <a:pt x="8766217" y="135216"/>
                </a:lnTo>
                <a:lnTo>
                  <a:pt x="8730048" y="108297"/>
                </a:lnTo>
                <a:lnTo>
                  <a:pt x="8691909" y="84032"/>
                </a:lnTo>
                <a:lnTo>
                  <a:pt x="8651936" y="62559"/>
                </a:lnTo>
                <a:lnTo>
                  <a:pt x="8610266" y="44014"/>
                </a:lnTo>
                <a:lnTo>
                  <a:pt x="8567037" y="28533"/>
                </a:lnTo>
                <a:lnTo>
                  <a:pt x="8522385" y="16255"/>
                </a:lnTo>
                <a:lnTo>
                  <a:pt x="8476446" y="7315"/>
                </a:lnTo>
                <a:lnTo>
                  <a:pt x="8429358" y="1851"/>
                </a:lnTo>
                <a:lnTo>
                  <a:pt x="8381257" y="0"/>
                </a:lnTo>
                <a:close/>
              </a:path>
            </a:pathLst>
          </a:custGeom>
          <a:solidFill>
            <a:srgbClr val="D4F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00" y="2971558"/>
            <a:ext cx="8997315" cy="3693160"/>
          </a:xfrm>
          <a:custGeom>
            <a:avLst/>
            <a:gdLst/>
            <a:ahLst/>
            <a:cxnLst/>
            <a:rect l="l" t="t" r="r" b="b"/>
            <a:pathLst>
              <a:path w="8997315" h="3693159">
                <a:moveTo>
                  <a:pt x="0" y="615498"/>
                </a:moveTo>
                <a:lnTo>
                  <a:pt x="1851" y="567397"/>
                </a:lnTo>
                <a:lnTo>
                  <a:pt x="7315" y="520309"/>
                </a:lnTo>
                <a:lnTo>
                  <a:pt x="16255" y="474370"/>
                </a:lnTo>
                <a:lnTo>
                  <a:pt x="28534" y="429717"/>
                </a:lnTo>
                <a:lnTo>
                  <a:pt x="44014" y="386487"/>
                </a:lnTo>
                <a:lnTo>
                  <a:pt x="62559" y="344817"/>
                </a:lnTo>
                <a:lnTo>
                  <a:pt x="84033" y="304844"/>
                </a:lnTo>
                <a:lnTo>
                  <a:pt x="108298" y="266704"/>
                </a:lnTo>
                <a:lnTo>
                  <a:pt x="135218" y="230535"/>
                </a:lnTo>
                <a:lnTo>
                  <a:pt x="164655" y="196473"/>
                </a:lnTo>
                <a:lnTo>
                  <a:pt x="196473" y="164655"/>
                </a:lnTo>
                <a:lnTo>
                  <a:pt x="230535" y="135218"/>
                </a:lnTo>
                <a:lnTo>
                  <a:pt x="266704" y="108298"/>
                </a:lnTo>
                <a:lnTo>
                  <a:pt x="304844" y="84033"/>
                </a:lnTo>
                <a:lnTo>
                  <a:pt x="344817" y="62559"/>
                </a:lnTo>
                <a:lnTo>
                  <a:pt x="386487" y="44014"/>
                </a:lnTo>
                <a:lnTo>
                  <a:pt x="429717" y="28534"/>
                </a:lnTo>
                <a:lnTo>
                  <a:pt x="474370" y="16255"/>
                </a:lnTo>
                <a:lnTo>
                  <a:pt x="520309" y="7315"/>
                </a:lnTo>
                <a:lnTo>
                  <a:pt x="567397" y="1851"/>
                </a:lnTo>
                <a:lnTo>
                  <a:pt x="615498" y="0"/>
                </a:lnTo>
                <a:lnTo>
                  <a:pt x="8381253" y="0"/>
                </a:lnTo>
                <a:lnTo>
                  <a:pt x="8429354" y="1851"/>
                </a:lnTo>
                <a:lnTo>
                  <a:pt x="8476442" y="7315"/>
                </a:lnTo>
                <a:lnTo>
                  <a:pt x="8522381" y="16255"/>
                </a:lnTo>
                <a:lnTo>
                  <a:pt x="8567034" y="28534"/>
                </a:lnTo>
                <a:lnTo>
                  <a:pt x="8610264" y="44014"/>
                </a:lnTo>
                <a:lnTo>
                  <a:pt x="8651934" y="62559"/>
                </a:lnTo>
                <a:lnTo>
                  <a:pt x="8691907" y="84033"/>
                </a:lnTo>
                <a:lnTo>
                  <a:pt x="8730047" y="108298"/>
                </a:lnTo>
                <a:lnTo>
                  <a:pt x="8766216" y="135218"/>
                </a:lnTo>
                <a:lnTo>
                  <a:pt x="8800279" y="164655"/>
                </a:lnTo>
                <a:lnTo>
                  <a:pt x="8832097" y="196473"/>
                </a:lnTo>
                <a:lnTo>
                  <a:pt x="8861534" y="230535"/>
                </a:lnTo>
                <a:lnTo>
                  <a:pt x="8888454" y="266704"/>
                </a:lnTo>
                <a:lnTo>
                  <a:pt x="8912719" y="304844"/>
                </a:lnTo>
                <a:lnTo>
                  <a:pt x="8934193" y="344817"/>
                </a:lnTo>
                <a:lnTo>
                  <a:pt x="8952738" y="386487"/>
                </a:lnTo>
                <a:lnTo>
                  <a:pt x="8968219" y="429717"/>
                </a:lnTo>
                <a:lnTo>
                  <a:pt x="8980497" y="474370"/>
                </a:lnTo>
                <a:lnTo>
                  <a:pt x="8989437" y="520309"/>
                </a:lnTo>
                <a:lnTo>
                  <a:pt x="8994901" y="567397"/>
                </a:lnTo>
                <a:lnTo>
                  <a:pt x="8996753" y="615498"/>
                </a:lnTo>
                <a:lnTo>
                  <a:pt x="8996753" y="3077417"/>
                </a:lnTo>
                <a:lnTo>
                  <a:pt x="8994901" y="3125518"/>
                </a:lnTo>
                <a:lnTo>
                  <a:pt x="8989437" y="3172606"/>
                </a:lnTo>
                <a:lnTo>
                  <a:pt x="8980497" y="3218545"/>
                </a:lnTo>
                <a:lnTo>
                  <a:pt x="8968219" y="3263198"/>
                </a:lnTo>
                <a:lnTo>
                  <a:pt x="8952738" y="3306428"/>
                </a:lnTo>
                <a:lnTo>
                  <a:pt x="8934193" y="3348098"/>
                </a:lnTo>
                <a:lnTo>
                  <a:pt x="8912719" y="3388071"/>
                </a:lnTo>
                <a:lnTo>
                  <a:pt x="8888454" y="3426211"/>
                </a:lnTo>
                <a:lnTo>
                  <a:pt x="8861534" y="3462380"/>
                </a:lnTo>
                <a:lnTo>
                  <a:pt x="8832097" y="3496443"/>
                </a:lnTo>
                <a:lnTo>
                  <a:pt x="8800279" y="3528261"/>
                </a:lnTo>
                <a:lnTo>
                  <a:pt x="8766216" y="3557698"/>
                </a:lnTo>
                <a:lnTo>
                  <a:pt x="8730047" y="3584618"/>
                </a:lnTo>
                <a:lnTo>
                  <a:pt x="8691907" y="3608883"/>
                </a:lnTo>
                <a:lnTo>
                  <a:pt x="8651934" y="3630357"/>
                </a:lnTo>
                <a:lnTo>
                  <a:pt x="8610264" y="3648902"/>
                </a:lnTo>
                <a:lnTo>
                  <a:pt x="8567034" y="3664382"/>
                </a:lnTo>
                <a:lnTo>
                  <a:pt x="8522381" y="3676661"/>
                </a:lnTo>
                <a:lnTo>
                  <a:pt x="8476442" y="3685601"/>
                </a:lnTo>
                <a:lnTo>
                  <a:pt x="8429354" y="3691065"/>
                </a:lnTo>
                <a:lnTo>
                  <a:pt x="8381253" y="3692917"/>
                </a:lnTo>
                <a:lnTo>
                  <a:pt x="615498" y="3692917"/>
                </a:lnTo>
                <a:lnTo>
                  <a:pt x="567397" y="3691065"/>
                </a:lnTo>
                <a:lnTo>
                  <a:pt x="520309" y="3685601"/>
                </a:lnTo>
                <a:lnTo>
                  <a:pt x="474370" y="3676661"/>
                </a:lnTo>
                <a:lnTo>
                  <a:pt x="429717" y="3664382"/>
                </a:lnTo>
                <a:lnTo>
                  <a:pt x="386487" y="3648902"/>
                </a:lnTo>
                <a:lnTo>
                  <a:pt x="344817" y="3630357"/>
                </a:lnTo>
                <a:lnTo>
                  <a:pt x="304844" y="3608883"/>
                </a:lnTo>
                <a:lnTo>
                  <a:pt x="266704" y="3584618"/>
                </a:lnTo>
                <a:lnTo>
                  <a:pt x="230535" y="3557698"/>
                </a:lnTo>
                <a:lnTo>
                  <a:pt x="196473" y="3528261"/>
                </a:lnTo>
                <a:lnTo>
                  <a:pt x="164655" y="3496443"/>
                </a:lnTo>
                <a:lnTo>
                  <a:pt x="135218" y="3462380"/>
                </a:lnTo>
                <a:lnTo>
                  <a:pt x="108298" y="3426211"/>
                </a:lnTo>
                <a:lnTo>
                  <a:pt x="84033" y="3388071"/>
                </a:lnTo>
                <a:lnTo>
                  <a:pt x="62559" y="3348098"/>
                </a:lnTo>
                <a:lnTo>
                  <a:pt x="44014" y="3306428"/>
                </a:lnTo>
                <a:lnTo>
                  <a:pt x="28534" y="3263198"/>
                </a:lnTo>
                <a:lnTo>
                  <a:pt x="16255" y="3218545"/>
                </a:lnTo>
                <a:lnTo>
                  <a:pt x="7315" y="3172606"/>
                </a:lnTo>
                <a:lnTo>
                  <a:pt x="1851" y="3125518"/>
                </a:lnTo>
                <a:lnTo>
                  <a:pt x="0" y="3077417"/>
                </a:lnTo>
                <a:lnTo>
                  <a:pt x="0" y="615498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40975" y="4127267"/>
            <a:ext cx="1679168" cy="507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39922" y="4356796"/>
            <a:ext cx="1081405" cy="8255"/>
          </a:xfrm>
          <a:custGeom>
            <a:avLst/>
            <a:gdLst/>
            <a:ahLst/>
            <a:cxnLst/>
            <a:rect l="l" t="t" r="r" b="b"/>
            <a:pathLst>
              <a:path w="1081404" h="8254">
                <a:moveTo>
                  <a:pt x="0" y="7986"/>
                </a:moveTo>
                <a:lnTo>
                  <a:pt x="1081081" y="0"/>
                </a:lnTo>
              </a:path>
            </a:pathLst>
          </a:custGeom>
          <a:ln w="50799">
            <a:solidFill>
              <a:srgbClr val="941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9514" y="4249583"/>
            <a:ext cx="229235" cy="228600"/>
          </a:xfrm>
          <a:custGeom>
            <a:avLst/>
            <a:gdLst/>
            <a:ahLst/>
            <a:cxnLst/>
            <a:rect l="l" t="t" r="r" b="b"/>
            <a:pathLst>
              <a:path w="229235" h="228600">
                <a:moveTo>
                  <a:pt x="198701" y="0"/>
                </a:moveTo>
                <a:lnTo>
                  <a:pt x="189179" y="3329"/>
                </a:lnTo>
                <a:lnTo>
                  <a:pt x="0" y="115571"/>
                </a:lnTo>
                <a:lnTo>
                  <a:pt x="190817" y="225007"/>
                </a:lnTo>
                <a:lnTo>
                  <a:pt x="200387" y="228191"/>
                </a:lnTo>
                <a:lnTo>
                  <a:pt x="210100" y="227485"/>
                </a:lnTo>
                <a:lnTo>
                  <a:pt x="218840" y="223191"/>
                </a:lnTo>
                <a:lnTo>
                  <a:pt x="225488" y="215609"/>
                </a:lnTo>
                <a:lnTo>
                  <a:pt x="228677" y="206034"/>
                </a:lnTo>
                <a:lnTo>
                  <a:pt x="227971" y="196321"/>
                </a:lnTo>
                <a:lnTo>
                  <a:pt x="223673" y="187584"/>
                </a:lnTo>
                <a:lnTo>
                  <a:pt x="216090" y="180938"/>
                </a:lnTo>
                <a:lnTo>
                  <a:pt x="100812" y="114822"/>
                </a:lnTo>
                <a:lnTo>
                  <a:pt x="215099" y="47017"/>
                </a:lnTo>
                <a:lnTo>
                  <a:pt x="222584" y="40260"/>
                </a:lnTo>
                <a:lnTo>
                  <a:pt x="226750" y="31461"/>
                </a:lnTo>
                <a:lnTo>
                  <a:pt x="227313" y="21741"/>
                </a:lnTo>
                <a:lnTo>
                  <a:pt x="223989" y="12219"/>
                </a:lnTo>
                <a:lnTo>
                  <a:pt x="217225" y="4733"/>
                </a:lnTo>
                <a:lnTo>
                  <a:pt x="208422" y="563"/>
                </a:lnTo>
                <a:lnTo>
                  <a:pt x="198701" y="0"/>
                </a:lnTo>
                <a:close/>
              </a:path>
            </a:pathLst>
          </a:custGeom>
          <a:solidFill>
            <a:srgbClr val="941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42724" y="4243803"/>
            <a:ext cx="229235" cy="228600"/>
          </a:xfrm>
          <a:custGeom>
            <a:avLst/>
            <a:gdLst/>
            <a:ahLst/>
            <a:cxnLst/>
            <a:rect l="l" t="t" r="r" b="b"/>
            <a:pathLst>
              <a:path w="229235" h="228600">
                <a:moveTo>
                  <a:pt x="28285" y="0"/>
                </a:moveTo>
                <a:lnTo>
                  <a:pt x="18572" y="703"/>
                </a:lnTo>
                <a:lnTo>
                  <a:pt x="9835" y="5000"/>
                </a:lnTo>
                <a:lnTo>
                  <a:pt x="3189" y="12589"/>
                </a:lnTo>
                <a:lnTo>
                  <a:pt x="0" y="22156"/>
                </a:lnTo>
                <a:lnTo>
                  <a:pt x="706" y="31866"/>
                </a:lnTo>
                <a:lnTo>
                  <a:pt x="5003" y="40601"/>
                </a:lnTo>
                <a:lnTo>
                  <a:pt x="12587" y="47247"/>
                </a:lnTo>
                <a:lnTo>
                  <a:pt x="127865" y="113363"/>
                </a:lnTo>
                <a:lnTo>
                  <a:pt x="13577" y="181168"/>
                </a:lnTo>
                <a:lnTo>
                  <a:pt x="6091" y="187933"/>
                </a:lnTo>
                <a:lnTo>
                  <a:pt x="1922" y="196734"/>
                </a:lnTo>
                <a:lnTo>
                  <a:pt x="1358" y="206452"/>
                </a:lnTo>
                <a:lnTo>
                  <a:pt x="4687" y="215966"/>
                </a:lnTo>
                <a:lnTo>
                  <a:pt x="11452" y="223453"/>
                </a:lnTo>
                <a:lnTo>
                  <a:pt x="20253" y="227622"/>
                </a:lnTo>
                <a:lnTo>
                  <a:pt x="29971" y="228186"/>
                </a:lnTo>
                <a:lnTo>
                  <a:pt x="39485" y="224856"/>
                </a:lnTo>
                <a:lnTo>
                  <a:pt x="228677" y="112614"/>
                </a:lnTo>
                <a:lnTo>
                  <a:pt x="37860" y="3191"/>
                </a:lnTo>
                <a:lnTo>
                  <a:pt x="28285" y="0"/>
                </a:lnTo>
                <a:close/>
              </a:path>
            </a:pathLst>
          </a:custGeom>
          <a:solidFill>
            <a:srgbClr val="941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14800" y="3857105"/>
            <a:ext cx="702425" cy="4862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10393" y="3906978"/>
            <a:ext cx="511232" cy="3948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64012" y="3882542"/>
            <a:ext cx="601980" cy="389255"/>
          </a:xfrm>
          <a:prstGeom prst="rect">
            <a:avLst/>
          </a:prstGeom>
          <a:solidFill>
            <a:srgbClr val="FEEEE1"/>
          </a:solidFill>
          <a:ln w="9524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530"/>
              </a:spcBef>
            </a:pPr>
            <a:r>
              <a:rPr sz="1600" spc="-5" dirty="0">
                <a:latin typeface="Lucida Console"/>
                <a:cs typeface="Lucida Console"/>
              </a:rPr>
              <a:t>QPI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6417" y="3325088"/>
            <a:ext cx="3512121" cy="21280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3174" y="3359518"/>
            <a:ext cx="3396615" cy="2011680"/>
          </a:xfrm>
          <a:custGeom>
            <a:avLst/>
            <a:gdLst/>
            <a:ahLst/>
            <a:cxnLst/>
            <a:rect l="l" t="t" r="r" b="b"/>
            <a:pathLst>
              <a:path w="3396615" h="2011679">
                <a:moveTo>
                  <a:pt x="3061111" y="0"/>
                </a:moveTo>
                <a:lnTo>
                  <a:pt x="335219" y="0"/>
                </a:lnTo>
                <a:lnTo>
                  <a:pt x="285682" y="3634"/>
                </a:lnTo>
                <a:lnTo>
                  <a:pt x="238403" y="14192"/>
                </a:lnTo>
                <a:lnTo>
                  <a:pt x="193898" y="31154"/>
                </a:lnTo>
                <a:lnTo>
                  <a:pt x="152688" y="54004"/>
                </a:lnTo>
                <a:lnTo>
                  <a:pt x="115290" y="82221"/>
                </a:lnTo>
                <a:lnTo>
                  <a:pt x="82223" y="115287"/>
                </a:lnTo>
                <a:lnTo>
                  <a:pt x="54005" y="152685"/>
                </a:lnTo>
                <a:lnTo>
                  <a:pt x="31156" y="193895"/>
                </a:lnTo>
                <a:lnTo>
                  <a:pt x="14192" y="238399"/>
                </a:lnTo>
                <a:lnTo>
                  <a:pt x="3634" y="285679"/>
                </a:lnTo>
                <a:lnTo>
                  <a:pt x="0" y="335216"/>
                </a:lnTo>
                <a:lnTo>
                  <a:pt x="0" y="1676057"/>
                </a:lnTo>
                <a:lnTo>
                  <a:pt x="3634" y="1725591"/>
                </a:lnTo>
                <a:lnTo>
                  <a:pt x="14192" y="1772869"/>
                </a:lnTo>
                <a:lnTo>
                  <a:pt x="31156" y="1817372"/>
                </a:lnTo>
                <a:lnTo>
                  <a:pt x="54005" y="1858582"/>
                </a:lnTo>
                <a:lnTo>
                  <a:pt x="82223" y="1895980"/>
                </a:lnTo>
                <a:lnTo>
                  <a:pt x="115290" y="1929048"/>
                </a:lnTo>
                <a:lnTo>
                  <a:pt x="152688" y="1957266"/>
                </a:lnTo>
                <a:lnTo>
                  <a:pt x="193898" y="1980116"/>
                </a:lnTo>
                <a:lnTo>
                  <a:pt x="238403" y="1997080"/>
                </a:lnTo>
                <a:lnTo>
                  <a:pt x="285682" y="2007638"/>
                </a:lnTo>
                <a:lnTo>
                  <a:pt x="335219" y="2011273"/>
                </a:lnTo>
                <a:lnTo>
                  <a:pt x="3061111" y="2011273"/>
                </a:lnTo>
                <a:lnTo>
                  <a:pt x="3110648" y="2007638"/>
                </a:lnTo>
                <a:lnTo>
                  <a:pt x="3157929" y="1997080"/>
                </a:lnTo>
                <a:lnTo>
                  <a:pt x="3202435" y="1980116"/>
                </a:lnTo>
                <a:lnTo>
                  <a:pt x="3243646" y="1957266"/>
                </a:lnTo>
                <a:lnTo>
                  <a:pt x="3281045" y="1929048"/>
                </a:lnTo>
                <a:lnTo>
                  <a:pt x="3314114" y="1895980"/>
                </a:lnTo>
                <a:lnTo>
                  <a:pt x="3342332" y="1858582"/>
                </a:lnTo>
                <a:lnTo>
                  <a:pt x="3365183" y="1817372"/>
                </a:lnTo>
                <a:lnTo>
                  <a:pt x="3382147" y="1772869"/>
                </a:lnTo>
                <a:lnTo>
                  <a:pt x="3392705" y="1725591"/>
                </a:lnTo>
                <a:lnTo>
                  <a:pt x="3396340" y="1676057"/>
                </a:lnTo>
                <a:lnTo>
                  <a:pt x="3396340" y="335216"/>
                </a:lnTo>
                <a:lnTo>
                  <a:pt x="3392705" y="285679"/>
                </a:lnTo>
                <a:lnTo>
                  <a:pt x="3382147" y="238399"/>
                </a:lnTo>
                <a:lnTo>
                  <a:pt x="3365183" y="193895"/>
                </a:lnTo>
                <a:lnTo>
                  <a:pt x="3342332" y="152685"/>
                </a:lnTo>
                <a:lnTo>
                  <a:pt x="3314114" y="115287"/>
                </a:lnTo>
                <a:lnTo>
                  <a:pt x="3281045" y="82221"/>
                </a:lnTo>
                <a:lnTo>
                  <a:pt x="3243646" y="54004"/>
                </a:lnTo>
                <a:lnTo>
                  <a:pt x="3202435" y="31154"/>
                </a:lnTo>
                <a:lnTo>
                  <a:pt x="3157929" y="14192"/>
                </a:lnTo>
                <a:lnTo>
                  <a:pt x="3110648" y="3634"/>
                </a:lnTo>
                <a:lnTo>
                  <a:pt x="3061111" y="0"/>
                </a:lnTo>
                <a:close/>
              </a:path>
            </a:pathLst>
          </a:custGeom>
          <a:solidFill>
            <a:srgbClr val="F1F0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3174" y="3359518"/>
            <a:ext cx="3396615" cy="2011680"/>
          </a:xfrm>
          <a:custGeom>
            <a:avLst/>
            <a:gdLst/>
            <a:ahLst/>
            <a:cxnLst/>
            <a:rect l="l" t="t" r="r" b="b"/>
            <a:pathLst>
              <a:path w="3396615" h="2011679">
                <a:moveTo>
                  <a:pt x="0" y="335218"/>
                </a:moveTo>
                <a:lnTo>
                  <a:pt x="3634" y="285682"/>
                </a:lnTo>
                <a:lnTo>
                  <a:pt x="14192" y="238403"/>
                </a:lnTo>
                <a:lnTo>
                  <a:pt x="31156" y="193899"/>
                </a:lnTo>
                <a:lnTo>
                  <a:pt x="54005" y="152688"/>
                </a:lnTo>
                <a:lnTo>
                  <a:pt x="82223" y="115290"/>
                </a:lnTo>
                <a:lnTo>
                  <a:pt x="115290" y="82223"/>
                </a:lnTo>
                <a:lnTo>
                  <a:pt x="152688" y="54005"/>
                </a:lnTo>
                <a:lnTo>
                  <a:pt x="193899" y="31156"/>
                </a:lnTo>
                <a:lnTo>
                  <a:pt x="238403" y="14192"/>
                </a:lnTo>
                <a:lnTo>
                  <a:pt x="285682" y="3634"/>
                </a:lnTo>
                <a:lnTo>
                  <a:pt x="335218" y="0"/>
                </a:lnTo>
                <a:lnTo>
                  <a:pt x="3061117" y="0"/>
                </a:lnTo>
                <a:lnTo>
                  <a:pt x="3110652" y="3634"/>
                </a:lnTo>
                <a:lnTo>
                  <a:pt x="3157931" y="14192"/>
                </a:lnTo>
                <a:lnTo>
                  <a:pt x="3202434" y="31156"/>
                </a:lnTo>
                <a:lnTo>
                  <a:pt x="3243645" y="54005"/>
                </a:lnTo>
                <a:lnTo>
                  <a:pt x="3281043" y="82223"/>
                </a:lnTo>
                <a:lnTo>
                  <a:pt x="3314111" y="115290"/>
                </a:lnTo>
                <a:lnTo>
                  <a:pt x="3342329" y="152688"/>
                </a:lnTo>
                <a:lnTo>
                  <a:pt x="3365180" y="193899"/>
                </a:lnTo>
                <a:lnTo>
                  <a:pt x="3382144" y="238403"/>
                </a:lnTo>
                <a:lnTo>
                  <a:pt x="3392702" y="285682"/>
                </a:lnTo>
                <a:lnTo>
                  <a:pt x="3396337" y="335218"/>
                </a:lnTo>
                <a:lnTo>
                  <a:pt x="3396337" y="1676058"/>
                </a:lnTo>
                <a:lnTo>
                  <a:pt x="3392702" y="1725593"/>
                </a:lnTo>
                <a:lnTo>
                  <a:pt x="3382144" y="1772871"/>
                </a:lnTo>
                <a:lnTo>
                  <a:pt x="3365180" y="1817374"/>
                </a:lnTo>
                <a:lnTo>
                  <a:pt x="3342329" y="1858583"/>
                </a:lnTo>
                <a:lnTo>
                  <a:pt x="3314111" y="1895980"/>
                </a:lnTo>
                <a:lnTo>
                  <a:pt x="3281043" y="1929046"/>
                </a:lnTo>
                <a:lnTo>
                  <a:pt x="3243645" y="1957263"/>
                </a:lnTo>
                <a:lnTo>
                  <a:pt x="3202434" y="1980113"/>
                </a:lnTo>
                <a:lnTo>
                  <a:pt x="3157931" y="1997075"/>
                </a:lnTo>
                <a:lnTo>
                  <a:pt x="3110652" y="2007633"/>
                </a:lnTo>
                <a:lnTo>
                  <a:pt x="3061117" y="2011268"/>
                </a:lnTo>
                <a:lnTo>
                  <a:pt x="335218" y="2011268"/>
                </a:lnTo>
                <a:lnTo>
                  <a:pt x="285682" y="2007633"/>
                </a:lnTo>
                <a:lnTo>
                  <a:pt x="238403" y="1997075"/>
                </a:lnTo>
                <a:lnTo>
                  <a:pt x="193899" y="1980113"/>
                </a:lnTo>
                <a:lnTo>
                  <a:pt x="152688" y="1957263"/>
                </a:lnTo>
                <a:lnTo>
                  <a:pt x="115290" y="1929046"/>
                </a:lnTo>
                <a:lnTo>
                  <a:pt x="82223" y="1895980"/>
                </a:lnTo>
                <a:lnTo>
                  <a:pt x="54005" y="1858583"/>
                </a:lnTo>
                <a:lnTo>
                  <a:pt x="31156" y="1817374"/>
                </a:lnTo>
                <a:lnTo>
                  <a:pt x="14192" y="1772871"/>
                </a:lnTo>
                <a:lnTo>
                  <a:pt x="3634" y="1725593"/>
                </a:lnTo>
                <a:lnTo>
                  <a:pt x="0" y="1676058"/>
                </a:lnTo>
                <a:lnTo>
                  <a:pt x="0" y="335218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3454" y="3441465"/>
            <a:ext cx="1425638" cy="5569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2054" y="3512127"/>
            <a:ext cx="968432" cy="4197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3407" y="3476955"/>
            <a:ext cx="1308735" cy="440690"/>
          </a:xfrm>
          <a:custGeom>
            <a:avLst/>
            <a:gdLst/>
            <a:ahLst/>
            <a:cxnLst/>
            <a:rect l="l" t="t" r="r" b="b"/>
            <a:pathLst>
              <a:path w="1308735" h="440689">
                <a:moveTo>
                  <a:pt x="1234965" y="0"/>
                </a:moveTo>
                <a:lnTo>
                  <a:pt x="73406" y="0"/>
                </a:lnTo>
                <a:lnTo>
                  <a:pt x="44833" y="5768"/>
                </a:lnTo>
                <a:lnTo>
                  <a:pt x="21500" y="21501"/>
                </a:lnTo>
                <a:lnTo>
                  <a:pt x="5768" y="44834"/>
                </a:lnTo>
                <a:lnTo>
                  <a:pt x="0" y="73405"/>
                </a:lnTo>
                <a:lnTo>
                  <a:pt x="0" y="367029"/>
                </a:lnTo>
                <a:lnTo>
                  <a:pt x="5768" y="395601"/>
                </a:lnTo>
                <a:lnTo>
                  <a:pt x="21500" y="418934"/>
                </a:lnTo>
                <a:lnTo>
                  <a:pt x="44833" y="434667"/>
                </a:lnTo>
                <a:lnTo>
                  <a:pt x="73406" y="440435"/>
                </a:lnTo>
                <a:lnTo>
                  <a:pt x="1234965" y="440435"/>
                </a:lnTo>
                <a:lnTo>
                  <a:pt x="1263537" y="434667"/>
                </a:lnTo>
                <a:lnTo>
                  <a:pt x="1286870" y="418934"/>
                </a:lnTo>
                <a:lnTo>
                  <a:pt x="1302602" y="395601"/>
                </a:lnTo>
                <a:lnTo>
                  <a:pt x="1308371" y="367029"/>
                </a:lnTo>
                <a:lnTo>
                  <a:pt x="1308371" y="73405"/>
                </a:lnTo>
                <a:lnTo>
                  <a:pt x="1302602" y="44834"/>
                </a:lnTo>
                <a:lnTo>
                  <a:pt x="1286870" y="21501"/>
                </a:lnTo>
                <a:lnTo>
                  <a:pt x="1263537" y="5768"/>
                </a:lnTo>
                <a:lnTo>
                  <a:pt x="12349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3407" y="3476955"/>
            <a:ext cx="1308735" cy="440690"/>
          </a:xfrm>
          <a:custGeom>
            <a:avLst/>
            <a:gdLst/>
            <a:ahLst/>
            <a:cxnLst/>
            <a:rect l="l" t="t" r="r" b="b"/>
            <a:pathLst>
              <a:path w="1308735" h="440689">
                <a:moveTo>
                  <a:pt x="0" y="73405"/>
                </a:moveTo>
                <a:lnTo>
                  <a:pt x="5768" y="44833"/>
                </a:lnTo>
                <a:lnTo>
                  <a:pt x="21500" y="21500"/>
                </a:lnTo>
                <a:lnTo>
                  <a:pt x="44833" y="5768"/>
                </a:lnTo>
                <a:lnTo>
                  <a:pt x="73405" y="0"/>
                </a:lnTo>
                <a:lnTo>
                  <a:pt x="1234959" y="0"/>
                </a:lnTo>
                <a:lnTo>
                  <a:pt x="1263532" y="5768"/>
                </a:lnTo>
                <a:lnTo>
                  <a:pt x="1286866" y="21500"/>
                </a:lnTo>
                <a:lnTo>
                  <a:pt x="1302599" y="44833"/>
                </a:lnTo>
                <a:lnTo>
                  <a:pt x="1308369" y="73405"/>
                </a:lnTo>
                <a:lnTo>
                  <a:pt x="1308369" y="367020"/>
                </a:lnTo>
                <a:lnTo>
                  <a:pt x="1302599" y="395593"/>
                </a:lnTo>
                <a:lnTo>
                  <a:pt x="1286866" y="418926"/>
                </a:lnTo>
                <a:lnTo>
                  <a:pt x="1263532" y="434658"/>
                </a:lnTo>
                <a:lnTo>
                  <a:pt x="1234959" y="440426"/>
                </a:lnTo>
                <a:lnTo>
                  <a:pt x="73405" y="440426"/>
                </a:lnTo>
                <a:lnTo>
                  <a:pt x="44833" y="434658"/>
                </a:lnTo>
                <a:lnTo>
                  <a:pt x="21500" y="418926"/>
                </a:lnTo>
                <a:lnTo>
                  <a:pt x="5768" y="395593"/>
                </a:lnTo>
                <a:lnTo>
                  <a:pt x="0" y="367020"/>
                </a:lnTo>
                <a:lnTo>
                  <a:pt x="0" y="73405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47559" y="3640023"/>
            <a:ext cx="787400" cy="151765"/>
          </a:xfrm>
          <a:custGeom>
            <a:avLst/>
            <a:gdLst/>
            <a:ahLst/>
            <a:cxnLst/>
            <a:rect l="l" t="t" r="r" b="b"/>
            <a:pathLst>
              <a:path w="787400" h="151764">
                <a:moveTo>
                  <a:pt x="734948" y="0"/>
                </a:moveTo>
                <a:lnTo>
                  <a:pt x="713074" y="4872"/>
                </a:lnTo>
                <a:lnTo>
                  <a:pt x="696601" y="19259"/>
                </a:lnTo>
                <a:lnTo>
                  <a:pt x="686214" y="42819"/>
                </a:lnTo>
                <a:lnTo>
                  <a:pt x="682599" y="75209"/>
                </a:lnTo>
                <a:lnTo>
                  <a:pt x="686214" y="107549"/>
                </a:lnTo>
                <a:lnTo>
                  <a:pt x="696601" y="131445"/>
                </a:lnTo>
                <a:lnTo>
                  <a:pt x="713074" y="146253"/>
                </a:lnTo>
                <a:lnTo>
                  <a:pt x="734948" y="151333"/>
                </a:lnTo>
                <a:lnTo>
                  <a:pt x="756823" y="146253"/>
                </a:lnTo>
                <a:lnTo>
                  <a:pt x="767956" y="136245"/>
                </a:lnTo>
                <a:lnTo>
                  <a:pt x="734948" y="136245"/>
                </a:lnTo>
                <a:lnTo>
                  <a:pt x="720936" y="132591"/>
                </a:lnTo>
                <a:lnTo>
                  <a:pt x="709945" y="121415"/>
                </a:lnTo>
                <a:lnTo>
                  <a:pt x="702769" y="102394"/>
                </a:lnTo>
                <a:lnTo>
                  <a:pt x="700201" y="75209"/>
                </a:lnTo>
                <a:lnTo>
                  <a:pt x="702769" y="48070"/>
                </a:lnTo>
                <a:lnTo>
                  <a:pt x="709945" y="29375"/>
                </a:lnTo>
                <a:lnTo>
                  <a:pt x="720936" y="18566"/>
                </a:lnTo>
                <a:lnTo>
                  <a:pt x="734948" y="15087"/>
                </a:lnTo>
                <a:lnTo>
                  <a:pt x="768519" y="15087"/>
                </a:lnTo>
                <a:lnTo>
                  <a:pt x="756823" y="4872"/>
                </a:lnTo>
                <a:lnTo>
                  <a:pt x="734948" y="0"/>
                </a:lnTo>
                <a:close/>
              </a:path>
              <a:path w="787400" h="151764">
                <a:moveTo>
                  <a:pt x="768519" y="15087"/>
                </a:moveTo>
                <a:lnTo>
                  <a:pt x="734948" y="15087"/>
                </a:lnTo>
                <a:lnTo>
                  <a:pt x="748961" y="18566"/>
                </a:lnTo>
                <a:lnTo>
                  <a:pt x="759952" y="29375"/>
                </a:lnTo>
                <a:lnTo>
                  <a:pt x="767128" y="48070"/>
                </a:lnTo>
                <a:lnTo>
                  <a:pt x="769696" y="75209"/>
                </a:lnTo>
                <a:lnTo>
                  <a:pt x="767128" y="102394"/>
                </a:lnTo>
                <a:lnTo>
                  <a:pt x="759952" y="121415"/>
                </a:lnTo>
                <a:lnTo>
                  <a:pt x="748961" y="132591"/>
                </a:lnTo>
                <a:lnTo>
                  <a:pt x="734948" y="136245"/>
                </a:lnTo>
                <a:lnTo>
                  <a:pt x="767956" y="136245"/>
                </a:lnTo>
                <a:lnTo>
                  <a:pt x="773296" y="131445"/>
                </a:lnTo>
                <a:lnTo>
                  <a:pt x="783683" y="107549"/>
                </a:lnTo>
                <a:lnTo>
                  <a:pt x="787298" y="75209"/>
                </a:lnTo>
                <a:lnTo>
                  <a:pt x="783683" y="42819"/>
                </a:lnTo>
                <a:lnTo>
                  <a:pt x="773296" y="19259"/>
                </a:lnTo>
                <a:lnTo>
                  <a:pt x="768519" y="15087"/>
                </a:lnTo>
                <a:close/>
              </a:path>
              <a:path w="787400" h="151764">
                <a:moveTo>
                  <a:pt x="742492" y="58521"/>
                </a:moveTo>
                <a:lnTo>
                  <a:pt x="727405" y="58521"/>
                </a:lnTo>
                <a:lnTo>
                  <a:pt x="720775" y="64236"/>
                </a:lnTo>
                <a:lnTo>
                  <a:pt x="720775" y="83210"/>
                </a:lnTo>
                <a:lnTo>
                  <a:pt x="727405" y="88925"/>
                </a:lnTo>
                <a:lnTo>
                  <a:pt x="742492" y="88925"/>
                </a:lnTo>
                <a:lnTo>
                  <a:pt x="749122" y="83210"/>
                </a:lnTo>
                <a:lnTo>
                  <a:pt x="749122" y="64236"/>
                </a:lnTo>
                <a:lnTo>
                  <a:pt x="742492" y="58521"/>
                </a:lnTo>
                <a:close/>
              </a:path>
              <a:path w="787400" h="151764">
                <a:moveTo>
                  <a:pt x="187223" y="34747"/>
                </a:moveTo>
                <a:lnTo>
                  <a:pt x="166306" y="38651"/>
                </a:lnTo>
                <a:lnTo>
                  <a:pt x="148818" y="50034"/>
                </a:lnTo>
                <a:lnTo>
                  <a:pt x="136817" y="68404"/>
                </a:lnTo>
                <a:lnTo>
                  <a:pt x="132359" y="93268"/>
                </a:lnTo>
                <a:lnTo>
                  <a:pt x="136817" y="117868"/>
                </a:lnTo>
                <a:lnTo>
                  <a:pt x="148818" y="136102"/>
                </a:lnTo>
                <a:lnTo>
                  <a:pt x="166306" y="147436"/>
                </a:lnTo>
                <a:lnTo>
                  <a:pt x="187223" y="151333"/>
                </a:lnTo>
                <a:lnTo>
                  <a:pt x="208140" y="147436"/>
                </a:lnTo>
                <a:lnTo>
                  <a:pt x="225628" y="136102"/>
                </a:lnTo>
                <a:lnTo>
                  <a:pt x="225835" y="135788"/>
                </a:lnTo>
                <a:lnTo>
                  <a:pt x="187223" y="135788"/>
                </a:lnTo>
                <a:lnTo>
                  <a:pt x="172718" y="132713"/>
                </a:lnTo>
                <a:lnTo>
                  <a:pt x="161534" y="124044"/>
                </a:lnTo>
                <a:lnTo>
                  <a:pt x="154337" y="110617"/>
                </a:lnTo>
                <a:lnTo>
                  <a:pt x="151790" y="93268"/>
                </a:lnTo>
                <a:lnTo>
                  <a:pt x="154337" y="75752"/>
                </a:lnTo>
                <a:lnTo>
                  <a:pt x="161534" y="62179"/>
                </a:lnTo>
                <a:lnTo>
                  <a:pt x="172718" y="53406"/>
                </a:lnTo>
                <a:lnTo>
                  <a:pt x="187223" y="50292"/>
                </a:lnTo>
                <a:lnTo>
                  <a:pt x="225796" y="50292"/>
                </a:lnTo>
                <a:lnTo>
                  <a:pt x="225628" y="50034"/>
                </a:lnTo>
                <a:lnTo>
                  <a:pt x="208140" y="38651"/>
                </a:lnTo>
                <a:lnTo>
                  <a:pt x="187223" y="34747"/>
                </a:lnTo>
                <a:close/>
              </a:path>
              <a:path w="787400" h="151764">
                <a:moveTo>
                  <a:pt x="225796" y="50292"/>
                </a:moveTo>
                <a:lnTo>
                  <a:pt x="187223" y="50292"/>
                </a:lnTo>
                <a:lnTo>
                  <a:pt x="201728" y="53406"/>
                </a:lnTo>
                <a:lnTo>
                  <a:pt x="212912" y="62179"/>
                </a:lnTo>
                <a:lnTo>
                  <a:pt x="220109" y="75752"/>
                </a:lnTo>
                <a:lnTo>
                  <a:pt x="222656" y="93268"/>
                </a:lnTo>
                <a:lnTo>
                  <a:pt x="220109" y="110617"/>
                </a:lnTo>
                <a:lnTo>
                  <a:pt x="212912" y="124044"/>
                </a:lnTo>
                <a:lnTo>
                  <a:pt x="201728" y="132713"/>
                </a:lnTo>
                <a:lnTo>
                  <a:pt x="187223" y="135788"/>
                </a:lnTo>
                <a:lnTo>
                  <a:pt x="225835" y="135788"/>
                </a:lnTo>
                <a:lnTo>
                  <a:pt x="237629" y="117868"/>
                </a:lnTo>
                <a:lnTo>
                  <a:pt x="242087" y="93268"/>
                </a:lnTo>
                <a:lnTo>
                  <a:pt x="237629" y="68404"/>
                </a:lnTo>
                <a:lnTo>
                  <a:pt x="225796" y="50292"/>
                </a:lnTo>
                <a:close/>
              </a:path>
              <a:path w="787400" h="151764">
                <a:moveTo>
                  <a:pt x="464743" y="34747"/>
                </a:moveTo>
                <a:lnTo>
                  <a:pt x="443769" y="38779"/>
                </a:lnTo>
                <a:lnTo>
                  <a:pt x="425710" y="50377"/>
                </a:lnTo>
                <a:lnTo>
                  <a:pt x="413051" y="68790"/>
                </a:lnTo>
                <a:lnTo>
                  <a:pt x="408279" y="93268"/>
                </a:lnTo>
                <a:lnTo>
                  <a:pt x="412973" y="117675"/>
                </a:lnTo>
                <a:lnTo>
                  <a:pt x="425767" y="135931"/>
                </a:lnTo>
                <a:lnTo>
                  <a:pt x="444734" y="147371"/>
                </a:lnTo>
                <a:lnTo>
                  <a:pt x="467944" y="151333"/>
                </a:lnTo>
                <a:lnTo>
                  <a:pt x="480602" y="150293"/>
                </a:lnTo>
                <a:lnTo>
                  <a:pt x="491890" y="147475"/>
                </a:lnTo>
                <a:lnTo>
                  <a:pt x="501891" y="143328"/>
                </a:lnTo>
                <a:lnTo>
                  <a:pt x="510692" y="138303"/>
                </a:lnTo>
                <a:lnTo>
                  <a:pt x="509587" y="136245"/>
                </a:lnTo>
                <a:lnTo>
                  <a:pt x="470230" y="136245"/>
                </a:lnTo>
                <a:lnTo>
                  <a:pt x="453461" y="133502"/>
                </a:lnTo>
                <a:lnTo>
                  <a:pt x="440226" y="125758"/>
                </a:lnTo>
                <a:lnTo>
                  <a:pt x="431332" y="113582"/>
                </a:lnTo>
                <a:lnTo>
                  <a:pt x="427710" y="97612"/>
                </a:lnTo>
                <a:lnTo>
                  <a:pt x="514578" y="97612"/>
                </a:lnTo>
                <a:lnTo>
                  <a:pt x="515035" y="94869"/>
                </a:lnTo>
                <a:lnTo>
                  <a:pt x="515264" y="90754"/>
                </a:lnTo>
                <a:lnTo>
                  <a:pt x="515264" y="86868"/>
                </a:lnTo>
                <a:lnTo>
                  <a:pt x="514824" y="84124"/>
                </a:lnTo>
                <a:lnTo>
                  <a:pt x="427481" y="84124"/>
                </a:lnTo>
                <a:lnTo>
                  <a:pt x="432053" y="69569"/>
                </a:lnTo>
                <a:lnTo>
                  <a:pt x="440569" y="58721"/>
                </a:lnTo>
                <a:lnTo>
                  <a:pt x="451913" y="51945"/>
                </a:lnTo>
                <a:lnTo>
                  <a:pt x="464972" y="49606"/>
                </a:lnTo>
                <a:lnTo>
                  <a:pt x="502247" y="49606"/>
                </a:lnTo>
                <a:lnTo>
                  <a:pt x="501919" y="49063"/>
                </a:lnTo>
                <a:lnTo>
                  <a:pt x="486042" y="38486"/>
                </a:lnTo>
                <a:lnTo>
                  <a:pt x="464743" y="34747"/>
                </a:lnTo>
                <a:close/>
              </a:path>
              <a:path w="787400" h="151764">
                <a:moveTo>
                  <a:pt x="504063" y="125958"/>
                </a:moveTo>
                <a:lnTo>
                  <a:pt x="496269" y="130266"/>
                </a:lnTo>
                <a:lnTo>
                  <a:pt x="488099" y="133520"/>
                </a:lnTo>
                <a:lnTo>
                  <a:pt x="479567" y="135538"/>
                </a:lnTo>
                <a:lnTo>
                  <a:pt x="470230" y="136245"/>
                </a:lnTo>
                <a:lnTo>
                  <a:pt x="509587" y="136245"/>
                </a:lnTo>
                <a:lnTo>
                  <a:pt x="504063" y="125958"/>
                </a:lnTo>
                <a:close/>
              </a:path>
              <a:path w="787400" h="151764">
                <a:moveTo>
                  <a:pt x="502247" y="49606"/>
                </a:moveTo>
                <a:lnTo>
                  <a:pt x="464972" y="49606"/>
                </a:lnTo>
                <a:lnTo>
                  <a:pt x="478795" y="51881"/>
                </a:lnTo>
                <a:lnTo>
                  <a:pt x="489146" y="58550"/>
                </a:lnTo>
                <a:lnTo>
                  <a:pt x="495640" y="69376"/>
                </a:lnTo>
                <a:lnTo>
                  <a:pt x="497890" y="84124"/>
                </a:lnTo>
                <a:lnTo>
                  <a:pt x="514824" y="84124"/>
                </a:lnTo>
                <a:lnTo>
                  <a:pt x="511838" y="65511"/>
                </a:lnTo>
                <a:lnTo>
                  <a:pt x="502247" y="49606"/>
                </a:lnTo>
                <a:close/>
              </a:path>
              <a:path w="787400" h="151764">
                <a:moveTo>
                  <a:pt x="304495" y="37490"/>
                </a:moveTo>
                <a:lnTo>
                  <a:pt x="288950" y="37490"/>
                </a:lnTo>
                <a:lnTo>
                  <a:pt x="288950" y="148590"/>
                </a:lnTo>
                <a:lnTo>
                  <a:pt x="307695" y="148590"/>
                </a:lnTo>
                <a:lnTo>
                  <a:pt x="307695" y="83439"/>
                </a:lnTo>
                <a:lnTo>
                  <a:pt x="318086" y="68733"/>
                </a:lnTo>
                <a:lnTo>
                  <a:pt x="323716" y="63779"/>
                </a:lnTo>
                <a:lnTo>
                  <a:pt x="306095" y="63779"/>
                </a:lnTo>
                <a:lnTo>
                  <a:pt x="304495" y="37490"/>
                </a:lnTo>
                <a:close/>
              </a:path>
              <a:path w="787400" h="151764">
                <a:moveTo>
                  <a:pt x="364616" y="34747"/>
                </a:moveTo>
                <a:lnTo>
                  <a:pt x="356387" y="34747"/>
                </a:lnTo>
                <a:lnTo>
                  <a:pt x="341596" y="36776"/>
                </a:lnTo>
                <a:lnTo>
                  <a:pt x="328241" y="42576"/>
                </a:lnTo>
                <a:lnTo>
                  <a:pt x="316557" y="51720"/>
                </a:lnTo>
                <a:lnTo>
                  <a:pt x="306781" y="63779"/>
                </a:lnTo>
                <a:lnTo>
                  <a:pt x="323716" y="63779"/>
                </a:lnTo>
                <a:lnTo>
                  <a:pt x="329269" y="58893"/>
                </a:lnTo>
                <a:lnTo>
                  <a:pt x="341096" y="53381"/>
                </a:lnTo>
                <a:lnTo>
                  <a:pt x="353415" y="51663"/>
                </a:lnTo>
                <a:lnTo>
                  <a:pt x="375029" y="51663"/>
                </a:lnTo>
                <a:lnTo>
                  <a:pt x="378332" y="39319"/>
                </a:lnTo>
                <a:lnTo>
                  <a:pt x="371475" y="35890"/>
                </a:lnTo>
                <a:lnTo>
                  <a:pt x="364616" y="34747"/>
                </a:lnTo>
                <a:close/>
              </a:path>
              <a:path w="787400" h="151764">
                <a:moveTo>
                  <a:pt x="375029" y="51663"/>
                </a:moveTo>
                <a:lnTo>
                  <a:pt x="362102" y="51663"/>
                </a:lnTo>
                <a:lnTo>
                  <a:pt x="366217" y="52806"/>
                </a:lnTo>
                <a:lnTo>
                  <a:pt x="373989" y="55549"/>
                </a:lnTo>
                <a:lnTo>
                  <a:pt x="375029" y="51663"/>
                </a:lnTo>
                <a:close/>
              </a:path>
              <a:path w="787400" h="151764">
                <a:moveTo>
                  <a:pt x="61950" y="34747"/>
                </a:moveTo>
                <a:lnTo>
                  <a:pt x="38094" y="38651"/>
                </a:lnTo>
                <a:lnTo>
                  <a:pt x="18373" y="50034"/>
                </a:lnTo>
                <a:lnTo>
                  <a:pt x="4954" y="68404"/>
                </a:lnTo>
                <a:lnTo>
                  <a:pt x="0" y="93268"/>
                </a:lnTo>
                <a:lnTo>
                  <a:pt x="4614" y="117868"/>
                </a:lnTo>
                <a:lnTo>
                  <a:pt x="17373" y="136102"/>
                </a:lnTo>
                <a:lnTo>
                  <a:pt x="36647" y="147436"/>
                </a:lnTo>
                <a:lnTo>
                  <a:pt x="60807" y="151333"/>
                </a:lnTo>
                <a:lnTo>
                  <a:pt x="72941" y="150161"/>
                </a:lnTo>
                <a:lnTo>
                  <a:pt x="84496" y="146761"/>
                </a:lnTo>
                <a:lnTo>
                  <a:pt x="95236" y="141303"/>
                </a:lnTo>
                <a:lnTo>
                  <a:pt x="102514" y="135788"/>
                </a:lnTo>
                <a:lnTo>
                  <a:pt x="62179" y="135788"/>
                </a:lnTo>
                <a:lnTo>
                  <a:pt x="44698" y="132713"/>
                </a:lnTo>
                <a:lnTo>
                  <a:pt x="31203" y="124044"/>
                </a:lnTo>
                <a:lnTo>
                  <a:pt x="22509" y="110617"/>
                </a:lnTo>
                <a:lnTo>
                  <a:pt x="19431" y="93268"/>
                </a:lnTo>
                <a:lnTo>
                  <a:pt x="22581" y="75752"/>
                </a:lnTo>
                <a:lnTo>
                  <a:pt x="31432" y="62179"/>
                </a:lnTo>
                <a:lnTo>
                  <a:pt x="45084" y="53406"/>
                </a:lnTo>
                <a:lnTo>
                  <a:pt x="62636" y="50292"/>
                </a:lnTo>
                <a:lnTo>
                  <a:pt x="101580" y="50292"/>
                </a:lnTo>
                <a:lnTo>
                  <a:pt x="94772" y="44680"/>
                </a:lnTo>
                <a:lnTo>
                  <a:pt x="85524" y="39519"/>
                </a:lnTo>
                <a:lnTo>
                  <a:pt x="74605" y="36029"/>
                </a:lnTo>
                <a:lnTo>
                  <a:pt x="61950" y="34747"/>
                </a:lnTo>
                <a:close/>
              </a:path>
              <a:path w="787400" h="151764">
                <a:moveTo>
                  <a:pt x="96697" y="121843"/>
                </a:moveTo>
                <a:lnTo>
                  <a:pt x="89279" y="127301"/>
                </a:lnTo>
                <a:lnTo>
                  <a:pt x="81067" y="131730"/>
                </a:lnTo>
                <a:lnTo>
                  <a:pt x="72041" y="134702"/>
                </a:lnTo>
                <a:lnTo>
                  <a:pt x="62179" y="135788"/>
                </a:lnTo>
                <a:lnTo>
                  <a:pt x="102514" y="135788"/>
                </a:lnTo>
                <a:lnTo>
                  <a:pt x="104927" y="133959"/>
                </a:lnTo>
                <a:lnTo>
                  <a:pt x="96697" y="121843"/>
                </a:lnTo>
                <a:close/>
              </a:path>
              <a:path w="787400" h="151764">
                <a:moveTo>
                  <a:pt x="101580" y="50292"/>
                </a:moveTo>
                <a:lnTo>
                  <a:pt x="62636" y="50292"/>
                </a:lnTo>
                <a:lnTo>
                  <a:pt x="71019" y="51167"/>
                </a:lnTo>
                <a:lnTo>
                  <a:pt x="78781" y="53692"/>
                </a:lnTo>
                <a:lnTo>
                  <a:pt x="86071" y="57717"/>
                </a:lnTo>
                <a:lnTo>
                  <a:pt x="93040" y="63093"/>
                </a:lnTo>
                <a:lnTo>
                  <a:pt x="102412" y="50977"/>
                </a:lnTo>
                <a:lnTo>
                  <a:pt x="101580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68335" y="3698544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4173" y="0"/>
                </a:moveTo>
                <a:lnTo>
                  <a:pt x="21716" y="0"/>
                </a:lnTo>
                <a:lnTo>
                  <a:pt x="28346" y="5715"/>
                </a:lnTo>
                <a:lnTo>
                  <a:pt x="28346" y="15087"/>
                </a:lnTo>
                <a:lnTo>
                  <a:pt x="28346" y="24688"/>
                </a:lnTo>
                <a:lnTo>
                  <a:pt x="21716" y="30403"/>
                </a:lnTo>
                <a:lnTo>
                  <a:pt x="14173" y="30403"/>
                </a:lnTo>
                <a:lnTo>
                  <a:pt x="6629" y="30403"/>
                </a:lnTo>
                <a:lnTo>
                  <a:pt x="0" y="24688"/>
                </a:lnTo>
                <a:lnTo>
                  <a:pt x="0" y="15087"/>
                </a:lnTo>
                <a:lnTo>
                  <a:pt x="0" y="5715"/>
                </a:lnTo>
                <a:lnTo>
                  <a:pt x="6629" y="0"/>
                </a:lnTo>
                <a:lnTo>
                  <a:pt x="14173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99350" y="3690315"/>
            <a:ext cx="71120" cy="85725"/>
          </a:xfrm>
          <a:custGeom>
            <a:avLst/>
            <a:gdLst/>
            <a:ahLst/>
            <a:cxnLst/>
            <a:rect l="l" t="t" r="r" b="b"/>
            <a:pathLst>
              <a:path w="71119" h="85725">
                <a:moveTo>
                  <a:pt x="35432" y="0"/>
                </a:moveTo>
                <a:lnTo>
                  <a:pt x="20927" y="3114"/>
                </a:lnTo>
                <a:lnTo>
                  <a:pt x="9744" y="11887"/>
                </a:lnTo>
                <a:lnTo>
                  <a:pt x="2546" y="25460"/>
                </a:lnTo>
                <a:lnTo>
                  <a:pt x="0" y="42976"/>
                </a:lnTo>
                <a:lnTo>
                  <a:pt x="2546" y="60325"/>
                </a:lnTo>
                <a:lnTo>
                  <a:pt x="9744" y="73752"/>
                </a:lnTo>
                <a:lnTo>
                  <a:pt x="20927" y="82421"/>
                </a:lnTo>
                <a:lnTo>
                  <a:pt x="35432" y="85496"/>
                </a:lnTo>
                <a:lnTo>
                  <a:pt x="49938" y="82421"/>
                </a:lnTo>
                <a:lnTo>
                  <a:pt x="61121" y="73752"/>
                </a:lnTo>
                <a:lnTo>
                  <a:pt x="68319" y="60325"/>
                </a:lnTo>
                <a:lnTo>
                  <a:pt x="70866" y="42976"/>
                </a:lnTo>
                <a:lnTo>
                  <a:pt x="68319" y="25460"/>
                </a:lnTo>
                <a:lnTo>
                  <a:pt x="61121" y="11887"/>
                </a:lnTo>
                <a:lnTo>
                  <a:pt x="49938" y="3114"/>
                </a:lnTo>
                <a:lnTo>
                  <a:pt x="35432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75041" y="3689629"/>
            <a:ext cx="70485" cy="34925"/>
          </a:xfrm>
          <a:custGeom>
            <a:avLst/>
            <a:gdLst/>
            <a:ahLst/>
            <a:cxnLst/>
            <a:rect l="l" t="t" r="r" b="b"/>
            <a:pathLst>
              <a:path w="70484" h="34925">
                <a:moveTo>
                  <a:pt x="37490" y="0"/>
                </a:moveTo>
                <a:lnTo>
                  <a:pt x="24431" y="2339"/>
                </a:lnTo>
                <a:lnTo>
                  <a:pt x="13087" y="9115"/>
                </a:lnTo>
                <a:lnTo>
                  <a:pt x="4571" y="19963"/>
                </a:lnTo>
                <a:lnTo>
                  <a:pt x="0" y="34518"/>
                </a:lnTo>
                <a:lnTo>
                  <a:pt x="70408" y="34518"/>
                </a:lnTo>
                <a:lnTo>
                  <a:pt x="68158" y="19770"/>
                </a:lnTo>
                <a:lnTo>
                  <a:pt x="61664" y="8943"/>
                </a:lnTo>
                <a:lnTo>
                  <a:pt x="51313" y="2275"/>
                </a:lnTo>
                <a:lnTo>
                  <a:pt x="3749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55839" y="3674770"/>
            <a:ext cx="107314" cy="116839"/>
          </a:xfrm>
          <a:custGeom>
            <a:avLst/>
            <a:gdLst/>
            <a:ahLst/>
            <a:cxnLst/>
            <a:rect l="l" t="t" r="r" b="b"/>
            <a:pathLst>
              <a:path w="107315" h="116839">
                <a:moveTo>
                  <a:pt x="56464" y="0"/>
                </a:moveTo>
                <a:lnTo>
                  <a:pt x="77763" y="3739"/>
                </a:lnTo>
                <a:lnTo>
                  <a:pt x="93640" y="14316"/>
                </a:lnTo>
                <a:lnTo>
                  <a:pt x="103559" y="30764"/>
                </a:lnTo>
                <a:lnTo>
                  <a:pt x="106984" y="52120"/>
                </a:lnTo>
                <a:lnTo>
                  <a:pt x="106984" y="56006"/>
                </a:lnTo>
                <a:lnTo>
                  <a:pt x="106756" y="60121"/>
                </a:lnTo>
                <a:lnTo>
                  <a:pt x="106299" y="62864"/>
                </a:lnTo>
                <a:lnTo>
                  <a:pt x="19431" y="62864"/>
                </a:lnTo>
                <a:lnTo>
                  <a:pt x="23052" y="78834"/>
                </a:lnTo>
                <a:lnTo>
                  <a:pt x="31946" y="91011"/>
                </a:lnTo>
                <a:lnTo>
                  <a:pt x="45212" y="98773"/>
                </a:lnTo>
                <a:lnTo>
                  <a:pt x="61950" y="101498"/>
                </a:lnTo>
                <a:lnTo>
                  <a:pt x="71287" y="100791"/>
                </a:lnTo>
                <a:lnTo>
                  <a:pt x="79895" y="98755"/>
                </a:lnTo>
                <a:lnTo>
                  <a:pt x="87989" y="95519"/>
                </a:lnTo>
                <a:lnTo>
                  <a:pt x="95783" y="91211"/>
                </a:lnTo>
                <a:lnTo>
                  <a:pt x="102412" y="103555"/>
                </a:lnTo>
                <a:lnTo>
                  <a:pt x="93611" y="108581"/>
                </a:lnTo>
                <a:lnTo>
                  <a:pt x="83610" y="112728"/>
                </a:lnTo>
                <a:lnTo>
                  <a:pt x="72323" y="115546"/>
                </a:lnTo>
                <a:lnTo>
                  <a:pt x="59664" y="116586"/>
                </a:lnTo>
                <a:lnTo>
                  <a:pt x="36454" y="112624"/>
                </a:lnTo>
                <a:lnTo>
                  <a:pt x="17487" y="101184"/>
                </a:lnTo>
                <a:lnTo>
                  <a:pt x="4693" y="82928"/>
                </a:lnTo>
                <a:lnTo>
                  <a:pt x="0" y="58521"/>
                </a:lnTo>
                <a:lnTo>
                  <a:pt x="4772" y="34043"/>
                </a:lnTo>
                <a:lnTo>
                  <a:pt x="17430" y="15630"/>
                </a:lnTo>
                <a:lnTo>
                  <a:pt x="35490" y="4032"/>
                </a:lnTo>
                <a:lnTo>
                  <a:pt x="56464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36510" y="3674770"/>
            <a:ext cx="89535" cy="114300"/>
          </a:xfrm>
          <a:custGeom>
            <a:avLst/>
            <a:gdLst/>
            <a:ahLst/>
            <a:cxnLst/>
            <a:rect l="l" t="t" r="r" b="b"/>
            <a:pathLst>
              <a:path w="89534" h="114300">
                <a:moveTo>
                  <a:pt x="67437" y="0"/>
                </a:moveTo>
                <a:lnTo>
                  <a:pt x="75666" y="0"/>
                </a:lnTo>
                <a:lnTo>
                  <a:pt x="82524" y="1142"/>
                </a:lnTo>
                <a:lnTo>
                  <a:pt x="89382" y="4571"/>
                </a:lnTo>
                <a:lnTo>
                  <a:pt x="85039" y="20802"/>
                </a:lnTo>
                <a:lnTo>
                  <a:pt x="77266" y="18059"/>
                </a:lnTo>
                <a:lnTo>
                  <a:pt x="73152" y="16916"/>
                </a:lnTo>
                <a:lnTo>
                  <a:pt x="64465" y="16916"/>
                </a:lnTo>
                <a:lnTo>
                  <a:pt x="52145" y="18634"/>
                </a:lnTo>
                <a:lnTo>
                  <a:pt x="40319" y="24145"/>
                </a:lnTo>
                <a:lnTo>
                  <a:pt x="29135" y="33986"/>
                </a:lnTo>
                <a:lnTo>
                  <a:pt x="18745" y="48691"/>
                </a:lnTo>
                <a:lnTo>
                  <a:pt x="18745" y="113842"/>
                </a:lnTo>
                <a:lnTo>
                  <a:pt x="0" y="113842"/>
                </a:lnTo>
                <a:lnTo>
                  <a:pt x="0" y="2743"/>
                </a:lnTo>
                <a:lnTo>
                  <a:pt x="15544" y="2743"/>
                </a:lnTo>
                <a:lnTo>
                  <a:pt x="17145" y="29032"/>
                </a:lnTo>
                <a:lnTo>
                  <a:pt x="17830" y="29032"/>
                </a:lnTo>
                <a:lnTo>
                  <a:pt x="27607" y="16973"/>
                </a:lnTo>
                <a:lnTo>
                  <a:pt x="39290" y="7829"/>
                </a:lnTo>
                <a:lnTo>
                  <a:pt x="52645" y="2028"/>
                </a:lnTo>
                <a:lnTo>
                  <a:pt x="67437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79919" y="3674770"/>
            <a:ext cx="109855" cy="116839"/>
          </a:xfrm>
          <a:custGeom>
            <a:avLst/>
            <a:gdLst/>
            <a:ahLst/>
            <a:cxnLst/>
            <a:rect l="l" t="t" r="r" b="b"/>
            <a:pathLst>
              <a:path w="109855" h="116839">
                <a:moveTo>
                  <a:pt x="54864" y="0"/>
                </a:moveTo>
                <a:lnTo>
                  <a:pt x="75780" y="3904"/>
                </a:lnTo>
                <a:lnTo>
                  <a:pt x="93268" y="15287"/>
                </a:lnTo>
                <a:lnTo>
                  <a:pt x="105270" y="33657"/>
                </a:lnTo>
                <a:lnTo>
                  <a:pt x="109728" y="58521"/>
                </a:lnTo>
                <a:lnTo>
                  <a:pt x="105270" y="83121"/>
                </a:lnTo>
                <a:lnTo>
                  <a:pt x="93268" y="101355"/>
                </a:lnTo>
                <a:lnTo>
                  <a:pt x="75780" y="112689"/>
                </a:lnTo>
                <a:lnTo>
                  <a:pt x="54864" y="116586"/>
                </a:lnTo>
                <a:lnTo>
                  <a:pt x="33947" y="112689"/>
                </a:lnTo>
                <a:lnTo>
                  <a:pt x="16459" y="101355"/>
                </a:lnTo>
                <a:lnTo>
                  <a:pt x="4457" y="83121"/>
                </a:lnTo>
                <a:lnTo>
                  <a:pt x="0" y="58521"/>
                </a:lnTo>
                <a:lnTo>
                  <a:pt x="4457" y="33657"/>
                </a:lnTo>
                <a:lnTo>
                  <a:pt x="16459" y="15287"/>
                </a:lnTo>
                <a:lnTo>
                  <a:pt x="33947" y="3904"/>
                </a:lnTo>
                <a:lnTo>
                  <a:pt x="54864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47559" y="3674770"/>
            <a:ext cx="105410" cy="116839"/>
          </a:xfrm>
          <a:custGeom>
            <a:avLst/>
            <a:gdLst/>
            <a:ahLst/>
            <a:cxnLst/>
            <a:rect l="l" t="t" r="r" b="b"/>
            <a:pathLst>
              <a:path w="105409" h="116839">
                <a:moveTo>
                  <a:pt x="61950" y="0"/>
                </a:moveTo>
                <a:lnTo>
                  <a:pt x="74605" y="1282"/>
                </a:lnTo>
                <a:lnTo>
                  <a:pt x="85524" y="4772"/>
                </a:lnTo>
                <a:lnTo>
                  <a:pt x="94772" y="9933"/>
                </a:lnTo>
                <a:lnTo>
                  <a:pt x="102412" y="16230"/>
                </a:lnTo>
                <a:lnTo>
                  <a:pt x="93040" y="28346"/>
                </a:lnTo>
                <a:lnTo>
                  <a:pt x="86071" y="22970"/>
                </a:lnTo>
                <a:lnTo>
                  <a:pt x="78781" y="18945"/>
                </a:lnTo>
                <a:lnTo>
                  <a:pt x="71019" y="16419"/>
                </a:lnTo>
                <a:lnTo>
                  <a:pt x="62636" y="15544"/>
                </a:lnTo>
                <a:lnTo>
                  <a:pt x="45084" y="18659"/>
                </a:lnTo>
                <a:lnTo>
                  <a:pt x="31432" y="27431"/>
                </a:lnTo>
                <a:lnTo>
                  <a:pt x="22581" y="41005"/>
                </a:lnTo>
                <a:lnTo>
                  <a:pt x="19430" y="58521"/>
                </a:lnTo>
                <a:lnTo>
                  <a:pt x="22509" y="75870"/>
                </a:lnTo>
                <a:lnTo>
                  <a:pt x="31203" y="89296"/>
                </a:lnTo>
                <a:lnTo>
                  <a:pt x="44698" y="97965"/>
                </a:lnTo>
                <a:lnTo>
                  <a:pt x="62179" y="101041"/>
                </a:lnTo>
                <a:lnTo>
                  <a:pt x="72041" y="99955"/>
                </a:lnTo>
                <a:lnTo>
                  <a:pt x="81067" y="96983"/>
                </a:lnTo>
                <a:lnTo>
                  <a:pt x="89279" y="92554"/>
                </a:lnTo>
                <a:lnTo>
                  <a:pt x="96697" y="87096"/>
                </a:lnTo>
                <a:lnTo>
                  <a:pt x="104927" y="99212"/>
                </a:lnTo>
                <a:lnTo>
                  <a:pt x="95236" y="106556"/>
                </a:lnTo>
                <a:lnTo>
                  <a:pt x="84496" y="112014"/>
                </a:lnTo>
                <a:lnTo>
                  <a:pt x="72941" y="115414"/>
                </a:lnTo>
                <a:lnTo>
                  <a:pt x="60807" y="116586"/>
                </a:lnTo>
                <a:lnTo>
                  <a:pt x="36647" y="112689"/>
                </a:lnTo>
                <a:lnTo>
                  <a:pt x="17373" y="101355"/>
                </a:lnTo>
                <a:lnTo>
                  <a:pt x="4614" y="83121"/>
                </a:lnTo>
                <a:lnTo>
                  <a:pt x="0" y="58521"/>
                </a:lnTo>
                <a:lnTo>
                  <a:pt x="4954" y="33657"/>
                </a:lnTo>
                <a:lnTo>
                  <a:pt x="18373" y="15287"/>
                </a:lnTo>
                <a:lnTo>
                  <a:pt x="38094" y="3904"/>
                </a:lnTo>
                <a:lnTo>
                  <a:pt x="6195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47761" y="3655111"/>
            <a:ext cx="69850" cy="121285"/>
          </a:xfrm>
          <a:custGeom>
            <a:avLst/>
            <a:gdLst/>
            <a:ahLst/>
            <a:cxnLst/>
            <a:rect l="l" t="t" r="r" b="b"/>
            <a:pathLst>
              <a:path w="69850" h="121285">
                <a:moveTo>
                  <a:pt x="34747" y="0"/>
                </a:moveTo>
                <a:lnTo>
                  <a:pt x="20734" y="3478"/>
                </a:lnTo>
                <a:lnTo>
                  <a:pt x="9744" y="14287"/>
                </a:lnTo>
                <a:lnTo>
                  <a:pt x="2568" y="32982"/>
                </a:lnTo>
                <a:lnTo>
                  <a:pt x="0" y="60121"/>
                </a:lnTo>
                <a:lnTo>
                  <a:pt x="2568" y="87307"/>
                </a:lnTo>
                <a:lnTo>
                  <a:pt x="9744" y="106327"/>
                </a:lnTo>
                <a:lnTo>
                  <a:pt x="20734" y="117503"/>
                </a:lnTo>
                <a:lnTo>
                  <a:pt x="34747" y="121157"/>
                </a:lnTo>
                <a:lnTo>
                  <a:pt x="48759" y="117503"/>
                </a:lnTo>
                <a:lnTo>
                  <a:pt x="59750" y="106327"/>
                </a:lnTo>
                <a:lnTo>
                  <a:pt x="66926" y="87307"/>
                </a:lnTo>
                <a:lnTo>
                  <a:pt x="69494" y="60121"/>
                </a:lnTo>
                <a:lnTo>
                  <a:pt x="66926" y="32982"/>
                </a:lnTo>
                <a:lnTo>
                  <a:pt x="59750" y="14287"/>
                </a:lnTo>
                <a:lnTo>
                  <a:pt x="48759" y="3478"/>
                </a:lnTo>
                <a:lnTo>
                  <a:pt x="34747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30159" y="3640023"/>
            <a:ext cx="104775" cy="151765"/>
          </a:xfrm>
          <a:custGeom>
            <a:avLst/>
            <a:gdLst/>
            <a:ahLst/>
            <a:cxnLst/>
            <a:rect l="l" t="t" r="r" b="b"/>
            <a:pathLst>
              <a:path w="104775" h="151764">
                <a:moveTo>
                  <a:pt x="52349" y="0"/>
                </a:moveTo>
                <a:lnTo>
                  <a:pt x="74223" y="4872"/>
                </a:lnTo>
                <a:lnTo>
                  <a:pt x="90697" y="19259"/>
                </a:lnTo>
                <a:lnTo>
                  <a:pt x="101084" y="42819"/>
                </a:lnTo>
                <a:lnTo>
                  <a:pt x="104698" y="75209"/>
                </a:lnTo>
                <a:lnTo>
                  <a:pt x="101084" y="107549"/>
                </a:lnTo>
                <a:lnTo>
                  <a:pt x="90697" y="131444"/>
                </a:lnTo>
                <a:lnTo>
                  <a:pt x="74223" y="146253"/>
                </a:lnTo>
                <a:lnTo>
                  <a:pt x="52349" y="151333"/>
                </a:lnTo>
                <a:lnTo>
                  <a:pt x="30475" y="146253"/>
                </a:lnTo>
                <a:lnTo>
                  <a:pt x="14001" y="131444"/>
                </a:lnTo>
                <a:lnTo>
                  <a:pt x="3614" y="107549"/>
                </a:lnTo>
                <a:lnTo>
                  <a:pt x="0" y="75209"/>
                </a:lnTo>
                <a:lnTo>
                  <a:pt x="3614" y="42819"/>
                </a:lnTo>
                <a:lnTo>
                  <a:pt x="14001" y="19259"/>
                </a:lnTo>
                <a:lnTo>
                  <a:pt x="30475" y="4872"/>
                </a:lnTo>
                <a:lnTo>
                  <a:pt x="5234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3454" y="3894512"/>
            <a:ext cx="1425638" cy="5569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2054" y="3965175"/>
            <a:ext cx="968432" cy="4197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0707" y="3916426"/>
            <a:ext cx="1333769" cy="46582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3454" y="4335087"/>
            <a:ext cx="1425638" cy="5569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2054" y="4405750"/>
            <a:ext cx="968432" cy="4197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0707" y="4356861"/>
            <a:ext cx="1333769" cy="46582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3454" y="4788134"/>
            <a:ext cx="1425638" cy="55695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2054" y="4854628"/>
            <a:ext cx="968432" cy="4239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70707" y="4809032"/>
            <a:ext cx="1333769" cy="46582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51264" y="3441471"/>
            <a:ext cx="935182" cy="190361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10509" y="3476955"/>
            <a:ext cx="816610" cy="1785620"/>
          </a:xfrm>
          <a:custGeom>
            <a:avLst/>
            <a:gdLst/>
            <a:ahLst/>
            <a:cxnLst/>
            <a:rect l="l" t="t" r="r" b="b"/>
            <a:pathLst>
              <a:path w="816610" h="1785620">
                <a:moveTo>
                  <a:pt x="680504" y="0"/>
                </a:moveTo>
                <a:lnTo>
                  <a:pt x="136105" y="0"/>
                </a:lnTo>
                <a:lnTo>
                  <a:pt x="93085" y="6939"/>
                </a:lnTo>
                <a:lnTo>
                  <a:pt x="55722" y="26263"/>
                </a:lnTo>
                <a:lnTo>
                  <a:pt x="26259" y="55728"/>
                </a:lnTo>
                <a:lnTo>
                  <a:pt x="6938" y="93089"/>
                </a:lnTo>
                <a:lnTo>
                  <a:pt x="0" y="136105"/>
                </a:lnTo>
                <a:lnTo>
                  <a:pt x="0" y="1649095"/>
                </a:lnTo>
                <a:lnTo>
                  <a:pt x="6938" y="1692115"/>
                </a:lnTo>
                <a:lnTo>
                  <a:pt x="26259" y="1729478"/>
                </a:lnTo>
                <a:lnTo>
                  <a:pt x="55722" y="1758940"/>
                </a:lnTo>
                <a:lnTo>
                  <a:pt x="93085" y="1778262"/>
                </a:lnTo>
                <a:lnTo>
                  <a:pt x="136105" y="1785200"/>
                </a:lnTo>
                <a:lnTo>
                  <a:pt x="680504" y="1785200"/>
                </a:lnTo>
                <a:lnTo>
                  <a:pt x="723524" y="1778262"/>
                </a:lnTo>
                <a:lnTo>
                  <a:pt x="760887" y="1758940"/>
                </a:lnTo>
                <a:lnTo>
                  <a:pt x="790350" y="1729478"/>
                </a:lnTo>
                <a:lnTo>
                  <a:pt x="809671" y="1692115"/>
                </a:lnTo>
                <a:lnTo>
                  <a:pt x="816609" y="1649095"/>
                </a:lnTo>
                <a:lnTo>
                  <a:pt x="816609" y="136105"/>
                </a:lnTo>
                <a:lnTo>
                  <a:pt x="809671" y="93089"/>
                </a:lnTo>
                <a:lnTo>
                  <a:pt x="790350" y="55728"/>
                </a:lnTo>
                <a:lnTo>
                  <a:pt x="760887" y="26263"/>
                </a:lnTo>
                <a:lnTo>
                  <a:pt x="723524" y="6939"/>
                </a:lnTo>
                <a:lnTo>
                  <a:pt x="680504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910509" y="3476955"/>
            <a:ext cx="816610" cy="1785620"/>
          </a:xfrm>
          <a:custGeom>
            <a:avLst/>
            <a:gdLst/>
            <a:ahLst/>
            <a:cxnLst/>
            <a:rect l="l" t="t" r="r" b="b"/>
            <a:pathLst>
              <a:path w="816610" h="1785620">
                <a:moveTo>
                  <a:pt x="0" y="136103"/>
                </a:moveTo>
                <a:lnTo>
                  <a:pt x="6938" y="93084"/>
                </a:lnTo>
                <a:lnTo>
                  <a:pt x="26260" y="55722"/>
                </a:lnTo>
                <a:lnTo>
                  <a:pt x="55722" y="26260"/>
                </a:lnTo>
                <a:lnTo>
                  <a:pt x="93084" y="6938"/>
                </a:lnTo>
                <a:lnTo>
                  <a:pt x="136103" y="0"/>
                </a:lnTo>
                <a:lnTo>
                  <a:pt x="680500" y="0"/>
                </a:lnTo>
                <a:lnTo>
                  <a:pt x="723519" y="6938"/>
                </a:lnTo>
                <a:lnTo>
                  <a:pt x="760881" y="26260"/>
                </a:lnTo>
                <a:lnTo>
                  <a:pt x="790344" y="55722"/>
                </a:lnTo>
                <a:lnTo>
                  <a:pt x="809665" y="93084"/>
                </a:lnTo>
                <a:lnTo>
                  <a:pt x="816604" y="136103"/>
                </a:lnTo>
                <a:lnTo>
                  <a:pt x="816604" y="1649088"/>
                </a:lnTo>
                <a:lnTo>
                  <a:pt x="809665" y="1692109"/>
                </a:lnTo>
                <a:lnTo>
                  <a:pt x="790344" y="1729472"/>
                </a:lnTo>
                <a:lnTo>
                  <a:pt x="760881" y="1758936"/>
                </a:lnTo>
                <a:lnTo>
                  <a:pt x="723519" y="1778259"/>
                </a:lnTo>
                <a:lnTo>
                  <a:pt x="680500" y="1785198"/>
                </a:lnTo>
                <a:lnTo>
                  <a:pt x="136103" y="1785198"/>
                </a:lnTo>
                <a:lnTo>
                  <a:pt x="93084" y="1778259"/>
                </a:lnTo>
                <a:lnTo>
                  <a:pt x="55722" y="1758936"/>
                </a:lnTo>
                <a:lnTo>
                  <a:pt x="26260" y="1729472"/>
                </a:lnTo>
                <a:lnTo>
                  <a:pt x="6938" y="1692109"/>
                </a:lnTo>
                <a:lnTo>
                  <a:pt x="0" y="1649088"/>
                </a:lnTo>
                <a:lnTo>
                  <a:pt x="0" y="136103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24631" y="4048125"/>
            <a:ext cx="165735" cy="652780"/>
          </a:xfrm>
          <a:custGeom>
            <a:avLst/>
            <a:gdLst/>
            <a:ahLst/>
            <a:cxnLst/>
            <a:rect l="l" t="t" r="r" b="b"/>
            <a:pathLst>
              <a:path w="165735" h="652779">
                <a:moveTo>
                  <a:pt x="31546" y="137160"/>
                </a:moveTo>
                <a:lnTo>
                  <a:pt x="18227" y="140128"/>
                </a:lnTo>
                <a:lnTo>
                  <a:pt x="8315" y="148218"/>
                </a:lnTo>
                <a:lnTo>
                  <a:pt x="2132" y="160209"/>
                </a:lnTo>
                <a:lnTo>
                  <a:pt x="0" y="174879"/>
                </a:lnTo>
                <a:lnTo>
                  <a:pt x="1435" y="186655"/>
                </a:lnTo>
                <a:lnTo>
                  <a:pt x="5314" y="198110"/>
                </a:lnTo>
                <a:lnTo>
                  <a:pt x="10994" y="208922"/>
                </a:lnTo>
                <a:lnTo>
                  <a:pt x="17830" y="218770"/>
                </a:lnTo>
                <a:lnTo>
                  <a:pt x="17830" y="219456"/>
                </a:lnTo>
                <a:lnTo>
                  <a:pt x="2743" y="221056"/>
                </a:lnTo>
                <a:lnTo>
                  <a:pt x="2743" y="236372"/>
                </a:lnTo>
                <a:lnTo>
                  <a:pt x="70866" y="236372"/>
                </a:lnTo>
                <a:lnTo>
                  <a:pt x="89679" y="233611"/>
                </a:lnTo>
                <a:lnTo>
                  <a:pt x="104098" y="225256"/>
                </a:lnTo>
                <a:lnTo>
                  <a:pt x="109110" y="217627"/>
                </a:lnTo>
                <a:lnTo>
                  <a:pt x="31546" y="217627"/>
                </a:lnTo>
                <a:lnTo>
                  <a:pt x="24538" y="208197"/>
                </a:lnTo>
                <a:lnTo>
                  <a:pt x="19373" y="198767"/>
                </a:lnTo>
                <a:lnTo>
                  <a:pt x="16180" y="189337"/>
                </a:lnTo>
                <a:lnTo>
                  <a:pt x="15087" y="179908"/>
                </a:lnTo>
                <a:lnTo>
                  <a:pt x="16105" y="170685"/>
                </a:lnTo>
                <a:lnTo>
                  <a:pt x="19288" y="162877"/>
                </a:lnTo>
                <a:lnTo>
                  <a:pt x="24828" y="157469"/>
                </a:lnTo>
                <a:lnTo>
                  <a:pt x="32918" y="155448"/>
                </a:lnTo>
                <a:lnTo>
                  <a:pt x="59615" y="155448"/>
                </a:lnTo>
                <a:lnTo>
                  <a:pt x="47916" y="141664"/>
                </a:lnTo>
                <a:lnTo>
                  <a:pt x="31546" y="137160"/>
                </a:lnTo>
                <a:close/>
              </a:path>
              <a:path w="165735" h="652779">
                <a:moveTo>
                  <a:pt x="59615" y="155448"/>
                </a:moveTo>
                <a:lnTo>
                  <a:pt x="32918" y="155448"/>
                </a:lnTo>
                <a:lnTo>
                  <a:pt x="42901" y="158476"/>
                </a:lnTo>
                <a:lnTo>
                  <a:pt x="50892" y="168706"/>
                </a:lnTo>
                <a:lnTo>
                  <a:pt x="56867" y="187852"/>
                </a:lnTo>
                <a:lnTo>
                  <a:pt x="60807" y="217627"/>
                </a:lnTo>
                <a:lnTo>
                  <a:pt x="73152" y="217627"/>
                </a:lnTo>
                <a:lnTo>
                  <a:pt x="68226" y="180847"/>
                </a:lnTo>
                <a:lnTo>
                  <a:pt x="59978" y="155876"/>
                </a:lnTo>
                <a:lnTo>
                  <a:pt x="59615" y="155448"/>
                </a:lnTo>
                <a:close/>
              </a:path>
              <a:path w="165735" h="652779">
                <a:moveTo>
                  <a:pt x="100583" y="141960"/>
                </a:moveTo>
                <a:lnTo>
                  <a:pt x="87782" y="149275"/>
                </a:lnTo>
                <a:lnTo>
                  <a:pt x="92554" y="157662"/>
                </a:lnTo>
                <a:lnTo>
                  <a:pt x="96812" y="167163"/>
                </a:lnTo>
                <a:lnTo>
                  <a:pt x="99869" y="177436"/>
                </a:lnTo>
                <a:lnTo>
                  <a:pt x="101041" y="188137"/>
                </a:lnTo>
                <a:lnTo>
                  <a:pt x="98805" y="201746"/>
                </a:lnTo>
                <a:lnTo>
                  <a:pt x="92754" y="210769"/>
                </a:lnTo>
                <a:lnTo>
                  <a:pt x="83874" y="215848"/>
                </a:lnTo>
                <a:lnTo>
                  <a:pt x="73152" y="217627"/>
                </a:lnTo>
                <a:lnTo>
                  <a:pt x="109110" y="217627"/>
                </a:lnTo>
                <a:lnTo>
                  <a:pt x="113332" y="211201"/>
                </a:lnTo>
                <a:lnTo>
                  <a:pt x="116586" y="191338"/>
                </a:lnTo>
                <a:lnTo>
                  <a:pt x="115114" y="177000"/>
                </a:lnTo>
                <a:lnTo>
                  <a:pt x="111328" y="163563"/>
                </a:lnTo>
                <a:lnTo>
                  <a:pt x="106170" y="151668"/>
                </a:lnTo>
                <a:lnTo>
                  <a:pt x="100583" y="141960"/>
                </a:lnTo>
                <a:close/>
              </a:path>
              <a:path w="165735" h="652779">
                <a:moveTo>
                  <a:pt x="67208" y="564642"/>
                </a:moveTo>
                <a:lnTo>
                  <a:pt x="53720" y="564642"/>
                </a:lnTo>
                <a:lnTo>
                  <a:pt x="53720" y="651510"/>
                </a:lnTo>
                <a:lnTo>
                  <a:pt x="56464" y="651967"/>
                </a:lnTo>
                <a:lnTo>
                  <a:pt x="60579" y="652195"/>
                </a:lnTo>
                <a:lnTo>
                  <a:pt x="64465" y="652195"/>
                </a:lnTo>
                <a:lnTo>
                  <a:pt x="85821" y="648770"/>
                </a:lnTo>
                <a:lnTo>
                  <a:pt x="102269" y="638851"/>
                </a:lnTo>
                <a:lnTo>
                  <a:pt x="104953" y="634822"/>
                </a:lnTo>
                <a:lnTo>
                  <a:pt x="67208" y="634822"/>
                </a:lnTo>
                <a:lnTo>
                  <a:pt x="67208" y="564642"/>
                </a:lnTo>
                <a:close/>
              </a:path>
              <a:path w="165735" h="652779">
                <a:moveTo>
                  <a:pt x="58064" y="545211"/>
                </a:moveTo>
                <a:lnTo>
                  <a:pt x="33657" y="549904"/>
                </a:lnTo>
                <a:lnTo>
                  <a:pt x="15401" y="562698"/>
                </a:lnTo>
                <a:lnTo>
                  <a:pt x="3961" y="581665"/>
                </a:lnTo>
                <a:lnTo>
                  <a:pt x="0" y="604875"/>
                </a:lnTo>
                <a:lnTo>
                  <a:pt x="1039" y="617534"/>
                </a:lnTo>
                <a:lnTo>
                  <a:pt x="3857" y="628821"/>
                </a:lnTo>
                <a:lnTo>
                  <a:pt x="8020" y="638851"/>
                </a:lnTo>
                <a:lnTo>
                  <a:pt x="13030" y="647623"/>
                </a:lnTo>
                <a:lnTo>
                  <a:pt x="25374" y="640994"/>
                </a:lnTo>
                <a:lnTo>
                  <a:pt x="21066" y="633200"/>
                </a:lnTo>
                <a:lnTo>
                  <a:pt x="17830" y="625106"/>
                </a:lnTo>
                <a:lnTo>
                  <a:pt x="15794" y="616498"/>
                </a:lnTo>
                <a:lnTo>
                  <a:pt x="15087" y="607161"/>
                </a:lnTo>
                <a:lnTo>
                  <a:pt x="17812" y="590423"/>
                </a:lnTo>
                <a:lnTo>
                  <a:pt x="25574" y="577157"/>
                </a:lnTo>
                <a:lnTo>
                  <a:pt x="37751" y="568263"/>
                </a:lnTo>
                <a:lnTo>
                  <a:pt x="53720" y="564642"/>
                </a:lnTo>
                <a:lnTo>
                  <a:pt x="67208" y="564642"/>
                </a:lnTo>
                <a:lnTo>
                  <a:pt x="67208" y="564413"/>
                </a:lnTo>
                <a:lnTo>
                  <a:pt x="102093" y="564413"/>
                </a:lnTo>
                <a:lnTo>
                  <a:pt x="100955" y="562641"/>
                </a:lnTo>
                <a:lnTo>
                  <a:pt x="82542" y="549983"/>
                </a:lnTo>
                <a:lnTo>
                  <a:pt x="58064" y="545211"/>
                </a:lnTo>
                <a:close/>
              </a:path>
              <a:path w="165735" h="652779">
                <a:moveTo>
                  <a:pt x="102093" y="564413"/>
                </a:moveTo>
                <a:lnTo>
                  <a:pt x="67208" y="564413"/>
                </a:lnTo>
                <a:lnTo>
                  <a:pt x="81763" y="568985"/>
                </a:lnTo>
                <a:lnTo>
                  <a:pt x="92611" y="577500"/>
                </a:lnTo>
                <a:lnTo>
                  <a:pt x="99387" y="588845"/>
                </a:lnTo>
                <a:lnTo>
                  <a:pt x="101727" y="601903"/>
                </a:lnTo>
                <a:lnTo>
                  <a:pt x="99451" y="615726"/>
                </a:lnTo>
                <a:lnTo>
                  <a:pt x="92783" y="626078"/>
                </a:lnTo>
                <a:lnTo>
                  <a:pt x="81956" y="632571"/>
                </a:lnTo>
                <a:lnTo>
                  <a:pt x="67208" y="634822"/>
                </a:lnTo>
                <a:lnTo>
                  <a:pt x="104953" y="634822"/>
                </a:lnTo>
                <a:lnTo>
                  <a:pt x="112846" y="622974"/>
                </a:lnTo>
                <a:lnTo>
                  <a:pt x="116586" y="601675"/>
                </a:lnTo>
                <a:lnTo>
                  <a:pt x="112553" y="580701"/>
                </a:lnTo>
                <a:lnTo>
                  <a:pt x="102093" y="564413"/>
                </a:lnTo>
                <a:close/>
              </a:path>
              <a:path w="165735" h="652779">
                <a:moveTo>
                  <a:pt x="58064" y="273862"/>
                </a:moveTo>
                <a:lnTo>
                  <a:pt x="33464" y="278477"/>
                </a:lnTo>
                <a:lnTo>
                  <a:pt x="15230" y="291236"/>
                </a:lnTo>
                <a:lnTo>
                  <a:pt x="3896" y="310510"/>
                </a:lnTo>
                <a:lnTo>
                  <a:pt x="0" y="334670"/>
                </a:lnTo>
                <a:lnTo>
                  <a:pt x="1171" y="346804"/>
                </a:lnTo>
                <a:lnTo>
                  <a:pt x="4572" y="358359"/>
                </a:lnTo>
                <a:lnTo>
                  <a:pt x="10029" y="369099"/>
                </a:lnTo>
                <a:lnTo>
                  <a:pt x="17373" y="378790"/>
                </a:lnTo>
                <a:lnTo>
                  <a:pt x="29489" y="370560"/>
                </a:lnTo>
                <a:lnTo>
                  <a:pt x="24031" y="363141"/>
                </a:lnTo>
                <a:lnTo>
                  <a:pt x="19602" y="354930"/>
                </a:lnTo>
                <a:lnTo>
                  <a:pt x="16630" y="345903"/>
                </a:lnTo>
                <a:lnTo>
                  <a:pt x="15595" y="336499"/>
                </a:lnTo>
                <a:lnTo>
                  <a:pt x="15585" y="335813"/>
                </a:lnTo>
                <a:lnTo>
                  <a:pt x="18620" y="318561"/>
                </a:lnTo>
                <a:lnTo>
                  <a:pt x="27289" y="305066"/>
                </a:lnTo>
                <a:lnTo>
                  <a:pt x="40715" y="296372"/>
                </a:lnTo>
                <a:lnTo>
                  <a:pt x="58064" y="293293"/>
                </a:lnTo>
                <a:lnTo>
                  <a:pt x="101908" y="293293"/>
                </a:lnTo>
                <a:lnTo>
                  <a:pt x="101298" y="292236"/>
                </a:lnTo>
                <a:lnTo>
                  <a:pt x="82928" y="278816"/>
                </a:lnTo>
                <a:lnTo>
                  <a:pt x="58064" y="273862"/>
                </a:lnTo>
                <a:close/>
              </a:path>
              <a:path w="165735" h="652779">
                <a:moveTo>
                  <a:pt x="101908" y="293293"/>
                </a:moveTo>
                <a:lnTo>
                  <a:pt x="58064" y="293293"/>
                </a:lnTo>
                <a:lnTo>
                  <a:pt x="75580" y="296444"/>
                </a:lnTo>
                <a:lnTo>
                  <a:pt x="89154" y="305295"/>
                </a:lnTo>
                <a:lnTo>
                  <a:pt x="97926" y="318947"/>
                </a:lnTo>
                <a:lnTo>
                  <a:pt x="101041" y="336499"/>
                </a:lnTo>
                <a:lnTo>
                  <a:pt x="100166" y="344882"/>
                </a:lnTo>
                <a:lnTo>
                  <a:pt x="97640" y="352644"/>
                </a:lnTo>
                <a:lnTo>
                  <a:pt x="93615" y="359934"/>
                </a:lnTo>
                <a:lnTo>
                  <a:pt x="88239" y="366902"/>
                </a:lnTo>
                <a:lnTo>
                  <a:pt x="100355" y="376275"/>
                </a:lnTo>
                <a:lnTo>
                  <a:pt x="106652" y="368635"/>
                </a:lnTo>
                <a:lnTo>
                  <a:pt x="111813" y="359387"/>
                </a:lnTo>
                <a:lnTo>
                  <a:pt x="115303" y="348468"/>
                </a:lnTo>
                <a:lnTo>
                  <a:pt x="116586" y="335813"/>
                </a:lnTo>
                <a:lnTo>
                  <a:pt x="112681" y="311956"/>
                </a:lnTo>
                <a:lnTo>
                  <a:pt x="101908" y="293293"/>
                </a:lnTo>
                <a:close/>
              </a:path>
              <a:path w="165735" h="652779">
                <a:moveTo>
                  <a:pt x="58064" y="0"/>
                </a:moveTo>
                <a:lnTo>
                  <a:pt x="33464" y="4614"/>
                </a:lnTo>
                <a:lnTo>
                  <a:pt x="15230" y="17373"/>
                </a:lnTo>
                <a:lnTo>
                  <a:pt x="3896" y="36647"/>
                </a:lnTo>
                <a:lnTo>
                  <a:pt x="0" y="60807"/>
                </a:lnTo>
                <a:lnTo>
                  <a:pt x="1171" y="72941"/>
                </a:lnTo>
                <a:lnTo>
                  <a:pt x="4572" y="84496"/>
                </a:lnTo>
                <a:lnTo>
                  <a:pt x="10029" y="95236"/>
                </a:lnTo>
                <a:lnTo>
                  <a:pt x="17373" y="104927"/>
                </a:lnTo>
                <a:lnTo>
                  <a:pt x="29489" y="96697"/>
                </a:lnTo>
                <a:lnTo>
                  <a:pt x="24031" y="89279"/>
                </a:lnTo>
                <a:lnTo>
                  <a:pt x="19602" y="81067"/>
                </a:lnTo>
                <a:lnTo>
                  <a:pt x="16630" y="72041"/>
                </a:lnTo>
                <a:lnTo>
                  <a:pt x="15595" y="62636"/>
                </a:lnTo>
                <a:lnTo>
                  <a:pt x="15585" y="61950"/>
                </a:lnTo>
                <a:lnTo>
                  <a:pt x="18620" y="44698"/>
                </a:lnTo>
                <a:lnTo>
                  <a:pt x="27289" y="31203"/>
                </a:lnTo>
                <a:lnTo>
                  <a:pt x="40715" y="22509"/>
                </a:lnTo>
                <a:lnTo>
                  <a:pt x="58064" y="19431"/>
                </a:lnTo>
                <a:lnTo>
                  <a:pt x="101908" y="19431"/>
                </a:lnTo>
                <a:lnTo>
                  <a:pt x="101298" y="18373"/>
                </a:lnTo>
                <a:lnTo>
                  <a:pt x="82928" y="4954"/>
                </a:lnTo>
                <a:lnTo>
                  <a:pt x="58064" y="0"/>
                </a:lnTo>
                <a:close/>
              </a:path>
              <a:path w="165735" h="652779">
                <a:moveTo>
                  <a:pt x="101908" y="19431"/>
                </a:moveTo>
                <a:lnTo>
                  <a:pt x="58064" y="19431"/>
                </a:lnTo>
                <a:lnTo>
                  <a:pt x="75580" y="22581"/>
                </a:lnTo>
                <a:lnTo>
                  <a:pt x="89154" y="31432"/>
                </a:lnTo>
                <a:lnTo>
                  <a:pt x="97926" y="45084"/>
                </a:lnTo>
                <a:lnTo>
                  <a:pt x="101041" y="62636"/>
                </a:lnTo>
                <a:lnTo>
                  <a:pt x="100166" y="71019"/>
                </a:lnTo>
                <a:lnTo>
                  <a:pt x="97640" y="78781"/>
                </a:lnTo>
                <a:lnTo>
                  <a:pt x="93615" y="86071"/>
                </a:lnTo>
                <a:lnTo>
                  <a:pt x="88239" y="93040"/>
                </a:lnTo>
                <a:lnTo>
                  <a:pt x="100355" y="102412"/>
                </a:lnTo>
                <a:lnTo>
                  <a:pt x="106652" y="94772"/>
                </a:lnTo>
                <a:lnTo>
                  <a:pt x="111813" y="85524"/>
                </a:lnTo>
                <a:lnTo>
                  <a:pt x="115303" y="74605"/>
                </a:lnTo>
                <a:lnTo>
                  <a:pt x="116586" y="61950"/>
                </a:lnTo>
                <a:lnTo>
                  <a:pt x="112681" y="38094"/>
                </a:lnTo>
                <a:lnTo>
                  <a:pt x="101908" y="19431"/>
                </a:lnTo>
                <a:close/>
              </a:path>
              <a:path w="165735" h="652779">
                <a:moveTo>
                  <a:pt x="165506" y="413766"/>
                </a:moveTo>
                <a:lnTo>
                  <a:pt x="2743" y="413766"/>
                </a:lnTo>
                <a:lnTo>
                  <a:pt x="2743" y="432511"/>
                </a:lnTo>
                <a:lnTo>
                  <a:pt x="80238" y="432511"/>
                </a:lnTo>
                <a:lnTo>
                  <a:pt x="89071" y="441644"/>
                </a:lnTo>
                <a:lnTo>
                  <a:pt x="95354" y="450027"/>
                </a:lnTo>
                <a:lnTo>
                  <a:pt x="99108" y="458453"/>
                </a:lnTo>
                <a:lnTo>
                  <a:pt x="100355" y="467715"/>
                </a:lnTo>
                <a:lnTo>
                  <a:pt x="98455" y="479431"/>
                </a:lnTo>
                <a:lnTo>
                  <a:pt x="92697" y="487375"/>
                </a:lnTo>
                <a:lnTo>
                  <a:pt x="82996" y="491890"/>
                </a:lnTo>
                <a:lnTo>
                  <a:pt x="69265" y="493318"/>
                </a:lnTo>
                <a:lnTo>
                  <a:pt x="2743" y="493318"/>
                </a:lnTo>
                <a:lnTo>
                  <a:pt x="2743" y="512063"/>
                </a:lnTo>
                <a:lnTo>
                  <a:pt x="71780" y="512063"/>
                </a:lnTo>
                <a:lnTo>
                  <a:pt x="91125" y="509760"/>
                </a:lnTo>
                <a:lnTo>
                  <a:pt x="105156" y="502719"/>
                </a:lnTo>
                <a:lnTo>
                  <a:pt x="113699" y="490750"/>
                </a:lnTo>
                <a:lnTo>
                  <a:pt x="116586" y="473659"/>
                </a:lnTo>
                <a:lnTo>
                  <a:pt x="114928" y="461429"/>
                </a:lnTo>
                <a:lnTo>
                  <a:pt x="110356" y="450570"/>
                </a:lnTo>
                <a:lnTo>
                  <a:pt x="103470" y="440740"/>
                </a:lnTo>
                <a:lnTo>
                  <a:pt x="94868" y="431596"/>
                </a:lnTo>
                <a:lnTo>
                  <a:pt x="165506" y="431596"/>
                </a:lnTo>
                <a:lnTo>
                  <a:pt x="165506" y="413766"/>
                </a:lnTo>
                <a:close/>
              </a:path>
              <a:path w="165735" h="652779">
                <a:moveTo>
                  <a:pt x="165506" y="431596"/>
                </a:moveTo>
                <a:lnTo>
                  <a:pt x="94868" y="431596"/>
                </a:lnTo>
                <a:lnTo>
                  <a:pt x="121157" y="432511"/>
                </a:lnTo>
                <a:lnTo>
                  <a:pt x="165506" y="432511"/>
                </a:lnTo>
                <a:lnTo>
                  <a:pt x="165506" y="431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39719" y="4203572"/>
            <a:ext cx="45720" cy="62230"/>
          </a:xfrm>
          <a:custGeom>
            <a:avLst/>
            <a:gdLst/>
            <a:ahLst/>
            <a:cxnLst/>
            <a:rect l="l" t="t" r="r" b="b"/>
            <a:pathLst>
              <a:path w="45720" h="62229">
                <a:moveTo>
                  <a:pt x="45719" y="62179"/>
                </a:moveTo>
                <a:lnTo>
                  <a:pt x="41780" y="32404"/>
                </a:lnTo>
                <a:lnTo>
                  <a:pt x="35804" y="13258"/>
                </a:lnTo>
                <a:lnTo>
                  <a:pt x="27814" y="3028"/>
                </a:lnTo>
                <a:lnTo>
                  <a:pt x="17830" y="0"/>
                </a:lnTo>
                <a:lnTo>
                  <a:pt x="9740" y="2021"/>
                </a:lnTo>
                <a:lnTo>
                  <a:pt x="4200" y="7429"/>
                </a:lnTo>
                <a:lnTo>
                  <a:pt x="1017" y="15237"/>
                </a:lnTo>
                <a:lnTo>
                  <a:pt x="0" y="24460"/>
                </a:lnTo>
                <a:lnTo>
                  <a:pt x="1092" y="33889"/>
                </a:lnTo>
                <a:lnTo>
                  <a:pt x="4286" y="43319"/>
                </a:lnTo>
                <a:lnTo>
                  <a:pt x="9451" y="52749"/>
                </a:lnTo>
                <a:lnTo>
                  <a:pt x="16459" y="62179"/>
                </a:lnTo>
                <a:lnTo>
                  <a:pt x="45719" y="621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91840" y="4612538"/>
            <a:ext cx="34925" cy="70485"/>
          </a:xfrm>
          <a:custGeom>
            <a:avLst/>
            <a:gdLst/>
            <a:ahLst/>
            <a:cxnLst/>
            <a:rect l="l" t="t" r="r" b="b"/>
            <a:pathLst>
              <a:path w="34925" h="70485">
                <a:moveTo>
                  <a:pt x="34518" y="37490"/>
                </a:moveTo>
                <a:lnTo>
                  <a:pt x="32179" y="24431"/>
                </a:lnTo>
                <a:lnTo>
                  <a:pt x="25403" y="13087"/>
                </a:lnTo>
                <a:lnTo>
                  <a:pt x="14555" y="4571"/>
                </a:lnTo>
                <a:lnTo>
                  <a:pt x="0" y="0"/>
                </a:lnTo>
                <a:lnTo>
                  <a:pt x="0" y="70408"/>
                </a:lnTo>
                <a:lnTo>
                  <a:pt x="14748" y="68158"/>
                </a:lnTo>
                <a:lnTo>
                  <a:pt x="25574" y="61664"/>
                </a:lnTo>
                <a:lnTo>
                  <a:pt x="32243" y="51313"/>
                </a:lnTo>
                <a:lnTo>
                  <a:pt x="34518" y="37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24631" y="4593335"/>
            <a:ext cx="116839" cy="107314"/>
          </a:xfrm>
          <a:custGeom>
            <a:avLst/>
            <a:gdLst/>
            <a:ahLst/>
            <a:cxnLst/>
            <a:rect l="l" t="t" r="r" b="b"/>
            <a:pathLst>
              <a:path w="116839" h="107314">
                <a:moveTo>
                  <a:pt x="116585" y="56464"/>
                </a:moveTo>
                <a:lnTo>
                  <a:pt x="112846" y="77763"/>
                </a:lnTo>
                <a:lnTo>
                  <a:pt x="102269" y="93640"/>
                </a:lnTo>
                <a:lnTo>
                  <a:pt x="85821" y="103559"/>
                </a:lnTo>
                <a:lnTo>
                  <a:pt x="64465" y="106984"/>
                </a:lnTo>
                <a:lnTo>
                  <a:pt x="60579" y="106984"/>
                </a:lnTo>
                <a:lnTo>
                  <a:pt x="56464" y="106756"/>
                </a:lnTo>
                <a:lnTo>
                  <a:pt x="53721" y="106298"/>
                </a:lnTo>
                <a:lnTo>
                  <a:pt x="53721" y="19430"/>
                </a:lnTo>
                <a:lnTo>
                  <a:pt x="37751" y="23052"/>
                </a:lnTo>
                <a:lnTo>
                  <a:pt x="25574" y="31946"/>
                </a:lnTo>
                <a:lnTo>
                  <a:pt x="17812" y="45212"/>
                </a:lnTo>
                <a:lnTo>
                  <a:pt x="15087" y="61950"/>
                </a:lnTo>
                <a:lnTo>
                  <a:pt x="15794" y="71287"/>
                </a:lnTo>
                <a:lnTo>
                  <a:pt x="17830" y="79895"/>
                </a:lnTo>
                <a:lnTo>
                  <a:pt x="21066" y="87989"/>
                </a:lnTo>
                <a:lnTo>
                  <a:pt x="25374" y="95783"/>
                </a:lnTo>
                <a:lnTo>
                  <a:pt x="13030" y="102412"/>
                </a:lnTo>
                <a:lnTo>
                  <a:pt x="8004" y="93611"/>
                </a:lnTo>
                <a:lnTo>
                  <a:pt x="3857" y="83610"/>
                </a:lnTo>
                <a:lnTo>
                  <a:pt x="1039" y="72323"/>
                </a:lnTo>
                <a:lnTo>
                  <a:pt x="0" y="59664"/>
                </a:lnTo>
                <a:lnTo>
                  <a:pt x="3961" y="36454"/>
                </a:lnTo>
                <a:lnTo>
                  <a:pt x="15401" y="17487"/>
                </a:lnTo>
                <a:lnTo>
                  <a:pt x="33657" y="4693"/>
                </a:lnTo>
                <a:lnTo>
                  <a:pt x="58064" y="0"/>
                </a:lnTo>
                <a:lnTo>
                  <a:pt x="82542" y="4772"/>
                </a:lnTo>
                <a:lnTo>
                  <a:pt x="100955" y="17430"/>
                </a:lnTo>
                <a:lnTo>
                  <a:pt x="112553" y="35490"/>
                </a:lnTo>
                <a:lnTo>
                  <a:pt x="116585" y="5646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24631" y="4321987"/>
            <a:ext cx="116839" cy="105410"/>
          </a:xfrm>
          <a:custGeom>
            <a:avLst/>
            <a:gdLst/>
            <a:ahLst/>
            <a:cxnLst/>
            <a:rect l="l" t="t" r="r" b="b"/>
            <a:pathLst>
              <a:path w="116839" h="105410">
                <a:moveTo>
                  <a:pt x="116585" y="61950"/>
                </a:moveTo>
                <a:lnTo>
                  <a:pt x="115303" y="74605"/>
                </a:lnTo>
                <a:lnTo>
                  <a:pt x="111813" y="85524"/>
                </a:lnTo>
                <a:lnTo>
                  <a:pt x="106652" y="94772"/>
                </a:lnTo>
                <a:lnTo>
                  <a:pt x="100355" y="102412"/>
                </a:lnTo>
                <a:lnTo>
                  <a:pt x="88239" y="93040"/>
                </a:lnTo>
                <a:lnTo>
                  <a:pt x="93615" y="86071"/>
                </a:lnTo>
                <a:lnTo>
                  <a:pt x="97640" y="78781"/>
                </a:lnTo>
                <a:lnTo>
                  <a:pt x="100166" y="71019"/>
                </a:lnTo>
                <a:lnTo>
                  <a:pt x="101041" y="62636"/>
                </a:lnTo>
                <a:lnTo>
                  <a:pt x="97926" y="45084"/>
                </a:lnTo>
                <a:lnTo>
                  <a:pt x="89154" y="31432"/>
                </a:lnTo>
                <a:lnTo>
                  <a:pt x="75580" y="22581"/>
                </a:lnTo>
                <a:lnTo>
                  <a:pt x="58064" y="19431"/>
                </a:lnTo>
                <a:lnTo>
                  <a:pt x="40715" y="22509"/>
                </a:lnTo>
                <a:lnTo>
                  <a:pt x="27289" y="31203"/>
                </a:lnTo>
                <a:lnTo>
                  <a:pt x="18620" y="44698"/>
                </a:lnTo>
                <a:lnTo>
                  <a:pt x="15544" y="62179"/>
                </a:lnTo>
                <a:lnTo>
                  <a:pt x="16630" y="72041"/>
                </a:lnTo>
                <a:lnTo>
                  <a:pt x="19602" y="81067"/>
                </a:lnTo>
                <a:lnTo>
                  <a:pt x="24031" y="89279"/>
                </a:lnTo>
                <a:lnTo>
                  <a:pt x="29489" y="96697"/>
                </a:lnTo>
                <a:lnTo>
                  <a:pt x="17373" y="104927"/>
                </a:lnTo>
                <a:lnTo>
                  <a:pt x="10029" y="95236"/>
                </a:lnTo>
                <a:lnTo>
                  <a:pt x="4572" y="84496"/>
                </a:lnTo>
                <a:lnTo>
                  <a:pt x="1171" y="72941"/>
                </a:lnTo>
                <a:lnTo>
                  <a:pt x="0" y="60807"/>
                </a:lnTo>
                <a:lnTo>
                  <a:pt x="3896" y="36647"/>
                </a:lnTo>
                <a:lnTo>
                  <a:pt x="15230" y="17373"/>
                </a:lnTo>
                <a:lnTo>
                  <a:pt x="33464" y="4614"/>
                </a:lnTo>
                <a:lnTo>
                  <a:pt x="58064" y="0"/>
                </a:lnTo>
                <a:lnTo>
                  <a:pt x="82928" y="4954"/>
                </a:lnTo>
                <a:lnTo>
                  <a:pt x="101298" y="18373"/>
                </a:lnTo>
                <a:lnTo>
                  <a:pt x="112681" y="38094"/>
                </a:lnTo>
                <a:lnTo>
                  <a:pt x="116585" y="619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24631" y="4185284"/>
            <a:ext cx="116839" cy="99695"/>
          </a:xfrm>
          <a:custGeom>
            <a:avLst/>
            <a:gdLst/>
            <a:ahLst/>
            <a:cxnLst/>
            <a:rect l="l" t="t" r="r" b="b"/>
            <a:pathLst>
              <a:path w="116839" h="99695">
                <a:moveTo>
                  <a:pt x="116585" y="54178"/>
                </a:moveTo>
                <a:lnTo>
                  <a:pt x="113331" y="74041"/>
                </a:lnTo>
                <a:lnTo>
                  <a:pt x="104098" y="88096"/>
                </a:lnTo>
                <a:lnTo>
                  <a:pt x="89679" y="96451"/>
                </a:lnTo>
                <a:lnTo>
                  <a:pt x="70866" y="99212"/>
                </a:lnTo>
                <a:lnTo>
                  <a:pt x="2743" y="99212"/>
                </a:lnTo>
                <a:lnTo>
                  <a:pt x="2743" y="83896"/>
                </a:lnTo>
                <a:lnTo>
                  <a:pt x="17830" y="82296"/>
                </a:lnTo>
                <a:lnTo>
                  <a:pt x="17830" y="81610"/>
                </a:lnTo>
                <a:lnTo>
                  <a:pt x="10994" y="71762"/>
                </a:lnTo>
                <a:lnTo>
                  <a:pt x="5314" y="60950"/>
                </a:lnTo>
                <a:lnTo>
                  <a:pt x="1435" y="49495"/>
                </a:lnTo>
                <a:lnTo>
                  <a:pt x="0" y="37719"/>
                </a:lnTo>
                <a:lnTo>
                  <a:pt x="2132" y="23049"/>
                </a:lnTo>
                <a:lnTo>
                  <a:pt x="8315" y="11058"/>
                </a:lnTo>
                <a:lnTo>
                  <a:pt x="18227" y="2968"/>
                </a:lnTo>
                <a:lnTo>
                  <a:pt x="31546" y="0"/>
                </a:lnTo>
                <a:lnTo>
                  <a:pt x="47916" y="4504"/>
                </a:lnTo>
                <a:lnTo>
                  <a:pt x="59978" y="18716"/>
                </a:lnTo>
                <a:lnTo>
                  <a:pt x="68226" y="43687"/>
                </a:lnTo>
                <a:lnTo>
                  <a:pt x="73152" y="80467"/>
                </a:lnTo>
                <a:lnTo>
                  <a:pt x="83874" y="78688"/>
                </a:lnTo>
                <a:lnTo>
                  <a:pt x="92754" y="73609"/>
                </a:lnTo>
                <a:lnTo>
                  <a:pt x="98805" y="64586"/>
                </a:lnTo>
                <a:lnTo>
                  <a:pt x="101041" y="50977"/>
                </a:lnTo>
                <a:lnTo>
                  <a:pt x="99869" y="40276"/>
                </a:lnTo>
                <a:lnTo>
                  <a:pt x="96812" y="30003"/>
                </a:lnTo>
                <a:lnTo>
                  <a:pt x="92554" y="20502"/>
                </a:lnTo>
                <a:lnTo>
                  <a:pt x="87782" y="12115"/>
                </a:lnTo>
                <a:lnTo>
                  <a:pt x="100584" y="4800"/>
                </a:lnTo>
                <a:lnTo>
                  <a:pt x="106170" y="14508"/>
                </a:lnTo>
                <a:lnTo>
                  <a:pt x="111328" y="26403"/>
                </a:lnTo>
                <a:lnTo>
                  <a:pt x="115114" y="39840"/>
                </a:lnTo>
                <a:lnTo>
                  <a:pt x="116585" y="5417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24631" y="4048125"/>
            <a:ext cx="116839" cy="105410"/>
          </a:xfrm>
          <a:custGeom>
            <a:avLst/>
            <a:gdLst/>
            <a:ahLst/>
            <a:cxnLst/>
            <a:rect l="l" t="t" r="r" b="b"/>
            <a:pathLst>
              <a:path w="116839" h="105410">
                <a:moveTo>
                  <a:pt x="116585" y="61950"/>
                </a:moveTo>
                <a:lnTo>
                  <a:pt x="115303" y="74605"/>
                </a:lnTo>
                <a:lnTo>
                  <a:pt x="111813" y="85524"/>
                </a:lnTo>
                <a:lnTo>
                  <a:pt x="106652" y="94772"/>
                </a:lnTo>
                <a:lnTo>
                  <a:pt x="100355" y="102412"/>
                </a:lnTo>
                <a:lnTo>
                  <a:pt x="88239" y="93040"/>
                </a:lnTo>
                <a:lnTo>
                  <a:pt x="93615" y="86071"/>
                </a:lnTo>
                <a:lnTo>
                  <a:pt x="97640" y="78781"/>
                </a:lnTo>
                <a:lnTo>
                  <a:pt x="100166" y="71019"/>
                </a:lnTo>
                <a:lnTo>
                  <a:pt x="101041" y="62636"/>
                </a:lnTo>
                <a:lnTo>
                  <a:pt x="97926" y="45084"/>
                </a:lnTo>
                <a:lnTo>
                  <a:pt x="89154" y="31432"/>
                </a:lnTo>
                <a:lnTo>
                  <a:pt x="75580" y="22581"/>
                </a:lnTo>
                <a:lnTo>
                  <a:pt x="58064" y="19430"/>
                </a:lnTo>
                <a:lnTo>
                  <a:pt x="40715" y="22509"/>
                </a:lnTo>
                <a:lnTo>
                  <a:pt x="27289" y="31203"/>
                </a:lnTo>
                <a:lnTo>
                  <a:pt x="18620" y="44698"/>
                </a:lnTo>
                <a:lnTo>
                  <a:pt x="15544" y="62179"/>
                </a:lnTo>
                <a:lnTo>
                  <a:pt x="16630" y="72041"/>
                </a:lnTo>
                <a:lnTo>
                  <a:pt x="19602" y="81067"/>
                </a:lnTo>
                <a:lnTo>
                  <a:pt x="24031" y="89279"/>
                </a:lnTo>
                <a:lnTo>
                  <a:pt x="29489" y="96697"/>
                </a:lnTo>
                <a:lnTo>
                  <a:pt x="17373" y="104927"/>
                </a:lnTo>
                <a:lnTo>
                  <a:pt x="10029" y="95236"/>
                </a:lnTo>
                <a:lnTo>
                  <a:pt x="4572" y="84496"/>
                </a:lnTo>
                <a:lnTo>
                  <a:pt x="1171" y="72941"/>
                </a:lnTo>
                <a:lnTo>
                  <a:pt x="0" y="60807"/>
                </a:lnTo>
                <a:lnTo>
                  <a:pt x="3896" y="36647"/>
                </a:lnTo>
                <a:lnTo>
                  <a:pt x="15230" y="17373"/>
                </a:lnTo>
                <a:lnTo>
                  <a:pt x="33464" y="4614"/>
                </a:lnTo>
                <a:lnTo>
                  <a:pt x="58064" y="0"/>
                </a:lnTo>
                <a:lnTo>
                  <a:pt x="82928" y="4954"/>
                </a:lnTo>
                <a:lnTo>
                  <a:pt x="101298" y="18373"/>
                </a:lnTo>
                <a:lnTo>
                  <a:pt x="112681" y="38094"/>
                </a:lnTo>
                <a:lnTo>
                  <a:pt x="116585" y="619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27374" y="4461890"/>
            <a:ext cx="163195" cy="98425"/>
          </a:xfrm>
          <a:custGeom>
            <a:avLst/>
            <a:gdLst/>
            <a:ahLst/>
            <a:cxnLst/>
            <a:rect l="l" t="t" r="r" b="b"/>
            <a:pathLst>
              <a:path w="163195" h="98425">
                <a:moveTo>
                  <a:pt x="162763" y="0"/>
                </a:moveTo>
                <a:lnTo>
                  <a:pt x="162763" y="18745"/>
                </a:lnTo>
                <a:lnTo>
                  <a:pt x="118414" y="18745"/>
                </a:lnTo>
                <a:lnTo>
                  <a:pt x="92125" y="17830"/>
                </a:lnTo>
                <a:lnTo>
                  <a:pt x="100726" y="26974"/>
                </a:lnTo>
                <a:lnTo>
                  <a:pt x="107613" y="36804"/>
                </a:lnTo>
                <a:lnTo>
                  <a:pt x="112185" y="47663"/>
                </a:lnTo>
                <a:lnTo>
                  <a:pt x="113842" y="59893"/>
                </a:lnTo>
                <a:lnTo>
                  <a:pt x="110956" y="76984"/>
                </a:lnTo>
                <a:lnTo>
                  <a:pt x="102412" y="88953"/>
                </a:lnTo>
                <a:lnTo>
                  <a:pt x="88382" y="95994"/>
                </a:lnTo>
                <a:lnTo>
                  <a:pt x="69037" y="98298"/>
                </a:lnTo>
                <a:lnTo>
                  <a:pt x="0" y="98298"/>
                </a:lnTo>
                <a:lnTo>
                  <a:pt x="0" y="79552"/>
                </a:lnTo>
                <a:lnTo>
                  <a:pt x="66522" y="79552"/>
                </a:lnTo>
                <a:lnTo>
                  <a:pt x="80252" y="78124"/>
                </a:lnTo>
                <a:lnTo>
                  <a:pt x="89954" y="73609"/>
                </a:lnTo>
                <a:lnTo>
                  <a:pt x="95711" y="65665"/>
                </a:lnTo>
                <a:lnTo>
                  <a:pt x="97612" y="53949"/>
                </a:lnTo>
                <a:lnTo>
                  <a:pt x="96365" y="44687"/>
                </a:lnTo>
                <a:lnTo>
                  <a:pt x="92611" y="36261"/>
                </a:lnTo>
                <a:lnTo>
                  <a:pt x="86328" y="27878"/>
                </a:lnTo>
                <a:lnTo>
                  <a:pt x="77495" y="18745"/>
                </a:lnTo>
                <a:lnTo>
                  <a:pt x="0" y="18745"/>
                </a:lnTo>
                <a:lnTo>
                  <a:pt x="0" y="0"/>
                </a:lnTo>
                <a:lnTo>
                  <a:pt x="162763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604352" y="5681748"/>
            <a:ext cx="2182088" cy="86036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661248" y="5715158"/>
            <a:ext cx="2066289" cy="744220"/>
          </a:xfrm>
          <a:custGeom>
            <a:avLst/>
            <a:gdLst/>
            <a:ahLst/>
            <a:cxnLst/>
            <a:rect l="l" t="t" r="r" b="b"/>
            <a:pathLst>
              <a:path w="2066289" h="744220">
                <a:moveTo>
                  <a:pt x="1941918" y="0"/>
                </a:moveTo>
                <a:lnTo>
                  <a:pt x="123952" y="0"/>
                </a:lnTo>
                <a:lnTo>
                  <a:pt x="75705" y="9740"/>
                </a:lnTo>
                <a:lnTo>
                  <a:pt x="36306" y="36304"/>
                </a:lnTo>
                <a:lnTo>
                  <a:pt x="9741" y="75704"/>
                </a:lnTo>
                <a:lnTo>
                  <a:pt x="0" y="123952"/>
                </a:lnTo>
                <a:lnTo>
                  <a:pt x="0" y="619743"/>
                </a:lnTo>
                <a:lnTo>
                  <a:pt x="9741" y="667991"/>
                </a:lnTo>
                <a:lnTo>
                  <a:pt x="36306" y="707390"/>
                </a:lnTo>
                <a:lnTo>
                  <a:pt x="75705" y="733954"/>
                </a:lnTo>
                <a:lnTo>
                  <a:pt x="123952" y="743695"/>
                </a:lnTo>
                <a:lnTo>
                  <a:pt x="1941918" y="743695"/>
                </a:lnTo>
                <a:lnTo>
                  <a:pt x="1990165" y="733954"/>
                </a:lnTo>
                <a:lnTo>
                  <a:pt x="2029564" y="707390"/>
                </a:lnTo>
                <a:lnTo>
                  <a:pt x="2056129" y="667991"/>
                </a:lnTo>
                <a:lnTo>
                  <a:pt x="2065870" y="619743"/>
                </a:lnTo>
                <a:lnTo>
                  <a:pt x="2065870" y="123952"/>
                </a:lnTo>
                <a:lnTo>
                  <a:pt x="2056129" y="75704"/>
                </a:lnTo>
                <a:lnTo>
                  <a:pt x="2029564" y="36304"/>
                </a:lnTo>
                <a:lnTo>
                  <a:pt x="1990165" y="9740"/>
                </a:lnTo>
                <a:lnTo>
                  <a:pt x="1941918" y="0"/>
                </a:lnTo>
                <a:close/>
              </a:path>
            </a:pathLst>
          </a:custGeom>
          <a:solidFill>
            <a:srgbClr val="D0E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661248" y="5715158"/>
            <a:ext cx="2066289" cy="744220"/>
          </a:xfrm>
          <a:custGeom>
            <a:avLst/>
            <a:gdLst/>
            <a:ahLst/>
            <a:cxnLst/>
            <a:rect l="l" t="t" r="r" b="b"/>
            <a:pathLst>
              <a:path w="2066289" h="744220">
                <a:moveTo>
                  <a:pt x="0" y="123951"/>
                </a:moveTo>
                <a:lnTo>
                  <a:pt x="9740" y="75704"/>
                </a:lnTo>
                <a:lnTo>
                  <a:pt x="36304" y="36304"/>
                </a:lnTo>
                <a:lnTo>
                  <a:pt x="75704" y="9740"/>
                </a:lnTo>
                <a:lnTo>
                  <a:pt x="123951" y="0"/>
                </a:lnTo>
                <a:lnTo>
                  <a:pt x="1941918" y="0"/>
                </a:lnTo>
                <a:lnTo>
                  <a:pt x="1990163" y="9740"/>
                </a:lnTo>
                <a:lnTo>
                  <a:pt x="2029562" y="36304"/>
                </a:lnTo>
                <a:lnTo>
                  <a:pt x="2056127" y="75704"/>
                </a:lnTo>
                <a:lnTo>
                  <a:pt x="2065868" y="123951"/>
                </a:lnTo>
                <a:lnTo>
                  <a:pt x="2065868" y="619743"/>
                </a:lnTo>
                <a:lnTo>
                  <a:pt x="2056127" y="667991"/>
                </a:lnTo>
                <a:lnTo>
                  <a:pt x="2029562" y="707390"/>
                </a:lnTo>
                <a:lnTo>
                  <a:pt x="1990163" y="733954"/>
                </a:lnTo>
                <a:lnTo>
                  <a:pt x="1941918" y="743695"/>
                </a:lnTo>
                <a:lnTo>
                  <a:pt x="123951" y="743695"/>
                </a:lnTo>
                <a:lnTo>
                  <a:pt x="75704" y="733954"/>
                </a:lnTo>
                <a:lnTo>
                  <a:pt x="36304" y="707390"/>
                </a:lnTo>
                <a:lnTo>
                  <a:pt x="9740" y="667991"/>
                </a:lnTo>
                <a:lnTo>
                  <a:pt x="0" y="619743"/>
                </a:lnTo>
                <a:lnTo>
                  <a:pt x="0" y="123951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412568" y="6008775"/>
            <a:ext cx="574040" cy="182245"/>
          </a:xfrm>
          <a:custGeom>
            <a:avLst/>
            <a:gdLst/>
            <a:ahLst/>
            <a:cxnLst/>
            <a:rect l="l" t="t" r="r" b="b"/>
            <a:pathLst>
              <a:path w="574039" h="182245">
                <a:moveTo>
                  <a:pt x="372871" y="2032"/>
                </a:moveTo>
                <a:lnTo>
                  <a:pt x="347980" y="2032"/>
                </a:lnTo>
                <a:lnTo>
                  <a:pt x="288544" y="179832"/>
                </a:lnTo>
                <a:lnTo>
                  <a:pt x="309625" y="179832"/>
                </a:lnTo>
                <a:lnTo>
                  <a:pt x="325793" y="130556"/>
                </a:lnTo>
                <a:lnTo>
                  <a:pt x="416202" y="130556"/>
                </a:lnTo>
                <a:lnTo>
                  <a:pt x="410037" y="112268"/>
                </a:lnTo>
                <a:lnTo>
                  <a:pt x="332358" y="112268"/>
                </a:lnTo>
                <a:lnTo>
                  <a:pt x="358901" y="28702"/>
                </a:lnTo>
                <a:lnTo>
                  <a:pt x="381863" y="28702"/>
                </a:lnTo>
                <a:lnTo>
                  <a:pt x="372871" y="2032"/>
                </a:lnTo>
                <a:close/>
              </a:path>
              <a:path w="574039" h="182245">
                <a:moveTo>
                  <a:pt x="416202" y="130556"/>
                </a:moveTo>
                <a:lnTo>
                  <a:pt x="393953" y="130556"/>
                </a:lnTo>
                <a:lnTo>
                  <a:pt x="410718" y="179832"/>
                </a:lnTo>
                <a:lnTo>
                  <a:pt x="432815" y="179832"/>
                </a:lnTo>
                <a:lnTo>
                  <a:pt x="416202" y="130556"/>
                </a:lnTo>
                <a:close/>
              </a:path>
              <a:path w="574039" h="182245">
                <a:moveTo>
                  <a:pt x="381863" y="28702"/>
                </a:moveTo>
                <a:lnTo>
                  <a:pt x="361950" y="28702"/>
                </a:lnTo>
                <a:lnTo>
                  <a:pt x="388112" y="112268"/>
                </a:lnTo>
                <a:lnTo>
                  <a:pt x="410037" y="112268"/>
                </a:lnTo>
                <a:lnTo>
                  <a:pt x="381863" y="28702"/>
                </a:lnTo>
                <a:close/>
              </a:path>
              <a:path w="574039" h="182245">
                <a:moveTo>
                  <a:pt x="38023" y="0"/>
                </a:moveTo>
                <a:lnTo>
                  <a:pt x="33121" y="0"/>
                </a:lnTo>
                <a:lnTo>
                  <a:pt x="27165" y="127"/>
                </a:lnTo>
                <a:lnTo>
                  <a:pt x="13131" y="635"/>
                </a:lnTo>
                <a:lnTo>
                  <a:pt x="6426" y="1184"/>
                </a:lnTo>
                <a:lnTo>
                  <a:pt x="0" y="2032"/>
                </a:lnTo>
                <a:lnTo>
                  <a:pt x="0" y="180086"/>
                </a:lnTo>
                <a:lnTo>
                  <a:pt x="1689" y="180423"/>
                </a:lnTo>
                <a:lnTo>
                  <a:pt x="4229" y="180677"/>
                </a:lnTo>
                <a:lnTo>
                  <a:pt x="10985" y="181016"/>
                </a:lnTo>
                <a:lnTo>
                  <a:pt x="21958" y="181737"/>
                </a:lnTo>
                <a:lnTo>
                  <a:pt x="25603" y="181905"/>
                </a:lnTo>
                <a:lnTo>
                  <a:pt x="37769" y="182118"/>
                </a:lnTo>
                <a:lnTo>
                  <a:pt x="49178" y="181633"/>
                </a:lnTo>
                <a:lnTo>
                  <a:pt x="91657" y="165353"/>
                </a:lnTo>
                <a:lnTo>
                  <a:pt x="93853" y="163322"/>
                </a:lnTo>
                <a:lnTo>
                  <a:pt x="38607" y="163322"/>
                </a:lnTo>
                <a:lnTo>
                  <a:pt x="36283" y="163278"/>
                </a:lnTo>
                <a:lnTo>
                  <a:pt x="23152" y="162601"/>
                </a:lnTo>
                <a:lnTo>
                  <a:pt x="21932" y="162474"/>
                </a:lnTo>
                <a:lnTo>
                  <a:pt x="21081" y="162306"/>
                </a:lnTo>
                <a:lnTo>
                  <a:pt x="21081" y="20066"/>
                </a:lnTo>
                <a:lnTo>
                  <a:pt x="23456" y="19558"/>
                </a:lnTo>
                <a:lnTo>
                  <a:pt x="26454" y="19218"/>
                </a:lnTo>
                <a:lnTo>
                  <a:pt x="33743" y="18881"/>
                </a:lnTo>
                <a:lnTo>
                  <a:pt x="39115" y="18796"/>
                </a:lnTo>
                <a:lnTo>
                  <a:pt x="95864" y="18796"/>
                </a:lnTo>
                <a:lnTo>
                  <a:pt x="90741" y="14509"/>
                </a:lnTo>
                <a:lnTo>
                  <a:pt x="49084" y="412"/>
                </a:lnTo>
                <a:lnTo>
                  <a:pt x="38023" y="0"/>
                </a:lnTo>
                <a:close/>
              </a:path>
              <a:path w="574039" h="182245">
                <a:moveTo>
                  <a:pt x="95864" y="18796"/>
                </a:moveTo>
                <a:lnTo>
                  <a:pt x="39115" y="18796"/>
                </a:lnTo>
                <a:lnTo>
                  <a:pt x="48182" y="19218"/>
                </a:lnTo>
                <a:lnTo>
                  <a:pt x="56102" y="20415"/>
                </a:lnTo>
                <a:lnTo>
                  <a:pt x="91401" y="48682"/>
                </a:lnTo>
                <a:lnTo>
                  <a:pt x="97535" y="89662"/>
                </a:lnTo>
                <a:lnTo>
                  <a:pt x="97393" y="96718"/>
                </a:lnTo>
                <a:lnTo>
                  <a:pt x="82384" y="147701"/>
                </a:lnTo>
                <a:lnTo>
                  <a:pt x="47440" y="162941"/>
                </a:lnTo>
                <a:lnTo>
                  <a:pt x="38607" y="163322"/>
                </a:lnTo>
                <a:lnTo>
                  <a:pt x="93853" y="163322"/>
                </a:lnTo>
                <a:lnTo>
                  <a:pt x="115836" y="124333"/>
                </a:lnTo>
                <a:lnTo>
                  <a:pt x="119633" y="89662"/>
                </a:lnTo>
                <a:lnTo>
                  <a:pt x="119372" y="79962"/>
                </a:lnTo>
                <a:lnTo>
                  <a:pt x="109937" y="38004"/>
                </a:lnTo>
                <a:lnTo>
                  <a:pt x="96633" y="19438"/>
                </a:lnTo>
                <a:lnTo>
                  <a:pt x="95864" y="18796"/>
                </a:lnTo>
                <a:close/>
              </a:path>
              <a:path w="574039" h="182245">
                <a:moveTo>
                  <a:pt x="210350" y="0"/>
                </a:moveTo>
                <a:lnTo>
                  <a:pt x="195656" y="0"/>
                </a:lnTo>
                <a:lnTo>
                  <a:pt x="188010" y="337"/>
                </a:lnTo>
                <a:lnTo>
                  <a:pt x="171284" y="1692"/>
                </a:lnTo>
                <a:lnTo>
                  <a:pt x="163893" y="2623"/>
                </a:lnTo>
                <a:lnTo>
                  <a:pt x="157480" y="3810"/>
                </a:lnTo>
                <a:lnTo>
                  <a:pt x="157480" y="179832"/>
                </a:lnTo>
                <a:lnTo>
                  <a:pt x="178562" y="179832"/>
                </a:lnTo>
                <a:lnTo>
                  <a:pt x="178562" y="101600"/>
                </a:lnTo>
                <a:lnTo>
                  <a:pt x="233089" y="101600"/>
                </a:lnTo>
                <a:lnTo>
                  <a:pt x="229692" y="95504"/>
                </a:lnTo>
                <a:lnTo>
                  <a:pt x="232219" y="94488"/>
                </a:lnTo>
                <a:lnTo>
                  <a:pt x="235267" y="92793"/>
                </a:lnTo>
                <a:lnTo>
                  <a:pt x="242354" y="88052"/>
                </a:lnTo>
                <a:lnTo>
                  <a:pt x="245360" y="85344"/>
                </a:lnTo>
                <a:lnTo>
                  <a:pt x="178562" y="85344"/>
                </a:lnTo>
                <a:lnTo>
                  <a:pt x="178562" y="19812"/>
                </a:lnTo>
                <a:lnTo>
                  <a:pt x="179743" y="19472"/>
                </a:lnTo>
                <a:lnTo>
                  <a:pt x="181305" y="19218"/>
                </a:lnTo>
                <a:lnTo>
                  <a:pt x="191681" y="18371"/>
                </a:lnTo>
                <a:lnTo>
                  <a:pt x="196341" y="18288"/>
                </a:lnTo>
                <a:lnTo>
                  <a:pt x="251480" y="18288"/>
                </a:lnTo>
                <a:lnTo>
                  <a:pt x="248564" y="14815"/>
                </a:lnTo>
                <a:lnTo>
                  <a:pt x="237921" y="7026"/>
                </a:lnTo>
                <a:lnTo>
                  <a:pt x="231762" y="4232"/>
                </a:lnTo>
                <a:lnTo>
                  <a:pt x="217741" y="845"/>
                </a:lnTo>
                <a:lnTo>
                  <a:pt x="210350" y="0"/>
                </a:lnTo>
                <a:close/>
              </a:path>
              <a:path w="574039" h="182245">
                <a:moveTo>
                  <a:pt x="233089" y="101600"/>
                </a:moveTo>
                <a:lnTo>
                  <a:pt x="210134" y="101600"/>
                </a:lnTo>
                <a:lnTo>
                  <a:pt x="252044" y="179832"/>
                </a:lnTo>
                <a:lnTo>
                  <a:pt x="276682" y="179832"/>
                </a:lnTo>
                <a:lnTo>
                  <a:pt x="233089" y="101600"/>
                </a:lnTo>
                <a:close/>
              </a:path>
              <a:path w="574039" h="182245">
                <a:moveTo>
                  <a:pt x="251480" y="18288"/>
                </a:moveTo>
                <a:lnTo>
                  <a:pt x="203200" y="18288"/>
                </a:lnTo>
                <a:lnTo>
                  <a:pt x="211120" y="18843"/>
                </a:lnTo>
                <a:lnTo>
                  <a:pt x="218119" y="20510"/>
                </a:lnTo>
                <a:lnTo>
                  <a:pt x="224199" y="23288"/>
                </a:lnTo>
                <a:lnTo>
                  <a:pt x="229362" y="27178"/>
                </a:lnTo>
                <a:lnTo>
                  <a:pt x="235623" y="33103"/>
                </a:lnTo>
                <a:lnTo>
                  <a:pt x="238759" y="40640"/>
                </a:lnTo>
                <a:lnTo>
                  <a:pt x="238759" y="49784"/>
                </a:lnTo>
                <a:lnTo>
                  <a:pt x="214375" y="83184"/>
                </a:lnTo>
                <a:lnTo>
                  <a:pt x="198374" y="85344"/>
                </a:lnTo>
                <a:lnTo>
                  <a:pt x="245360" y="85344"/>
                </a:lnTo>
                <a:lnTo>
                  <a:pt x="260857" y="55963"/>
                </a:lnTo>
                <a:lnTo>
                  <a:pt x="260857" y="40046"/>
                </a:lnTo>
                <a:lnTo>
                  <a:pt x="259245" y="32426"/>
                </a:lnTo>
                <a:lnTo>
                  <a:pt x="252831" y="19897"/>
                </a:lnTo>
                <a:lnTo>
                  <a:pt x="251480" y="18288"/>
                </a:lnTo>
                <a:close/>
              </a:path>
              <a:path w="574039" h="182245">
                <a:moveTo>
                  <a:pt x="471665" y="2032"/>
                </a:moveTo>
                <a:lnTo>
                  <a:pt x="452107" y="2032"/>
                </a:lnTo>
                <a:lnTo>
                  <a:pt x="452107" y="179832"/>
                </a:lnTo>
                <a:lnTo>
                  <a:pt x="472681" y="179832"/>
                </a:lnTo>
                <a:lnTo>
                  <a:pt x="472681" y="61468"/>
                </a:lnTo>
                <a:lnTo>
                  <a:pt x="469633" y="37592"/>
                </a:lnTo>
                <a:lnTo>
                  <a:pt x="493856" y="37592"/>
                </a:lnTo>
                <a:lnTo>
                  <a:pt x="471665" y="2032"/>
                </a:lnTo>
                <a:close/>
              </a:path>
              <a:path w="574039" h="182245">
                <a:moveTo>
                  <a:pt x="574027" y="37592"/>
                </a:moveTo>
                <a:lnTo>
                  <a:pt x="555485" y="37592"/>
                </a:lnTo>
                <a:lnTo>
                  <a:pt x="552972" y="61468"/>
                </a:lnTo>
                <a:lnTo>
                  <a:pt x="552945" y="179832"/>
                </a:lnTo>
                <a:lnTo>
                  <a:pt x="574027" y="179832"/>
                </a:lnTo>
                <a:lnTo>
                  <a:pt x="574027" y="37592"/>
                </a:lnTo>
                <a:close/>
              </a:path>
              <a:path w="574039" h="182245">
                <a:moveTo>
                  <a:pt x="493856" y="37592"/>
                </a:moveTo>
                <a:lnTo>
                  <a:pt x="470903" y="37592"/>
                </a:lnTo>
                <a:lnTo>
                  <a:pt x="482587" y="59182"/>
                </a:lnTo>
                <a:lnTo>
                  <a:pt x="509765" y="102870"/>
                </a:lnTo>
                <a:lnTo>
                  <a:pt x="516115" y="102870"/>
                </a:lnTo>
                <a:lnTo>
                  <a:pt x="535962" y="69596"/>
                </a:lnTo>
                <a:lnTo>
                  <a:pt x="513829" y="69596"/>
                </a:lnTo>
                <a:lnTo>
                  <a:pt x="493856" y="37592"/>
                </a:lnTo>
                <a:close/>
              </a:path>
              <a:path w="574039" h="182245">
                <a:moveTo>
                  <a:pt x="574027" y="2032"/>
                </a:moveTo>
                <a:lnTo>
                  <a:pt x="554977" y="2032"/>
                </a:lnTo>
                <a:lnTo>
                  <a:pt x="514337" y="69596"/>
                </a:lnTo>
                <a:lnTo>
                  <a:pt x="535962" y="69596"/>
                </a:lnTo>
                <a:lnTo>
                  <a:pt x="542023" y="59436"/>
                </a:lnTo>
                <a:lnTo>
                  <a:pt x="554215" y="37592"/>
                </a:lnTo>
                <a:lnTo>
                  <a:pt x="574027" y="37592"/>
                </a:lnTo>
                <a:lnTo>
                  <a:pt x="574027" y="2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744934" y="6037477"/>
            <a:ext cx="55880" cy="83820"/>
          </a:xfrm>
          <a:custGeom>
            <a:avLst/>
            <a:gdLst/>
            <a:ahLst/>
            <a:cxnLst/>
            <a:rect l="l" t="t" r="r" b="b"/>
            <a:pathLst>
              <a:path w="55880" h="83820">
                <a:moveTo>
                  <a:pt x="26535" y="0"/>
                </a:moveTo>
                <a:lnTo>
                  <a:pt x="0" y="83566"/>
                </a:lnTo>
                <a:lnTo>
                  <a:pt x="55745" y="83566"/>
                </a:lnTo>
                <a:lnTo>
                  <a:pt x="29583" y="0"/>
                </a:lnTo>
                <a:lnTo>
                  <a:pt x="26535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33655" y="6027571"/>
            <a:ext cx="76835" cy="144780"/>
          </a:xfrm>
          <a:custGeom>
            <a:avLst/>
            <a:gdLst/>
            <a:ahLst/>
            <a:cxnLst/>
            <a:rect l="l" t="t" r="r" b="b"/>
            <a:pathLst>
              <a:path w="76835" h="144779">
                <a:moveTo>
                  <a:pt x="18033" y="0"/>
                </a:moveTo>
                <a:lnTo>
                  <a:pt x="15662" y="0"/>
                </a:lnTo>
                <a:lnTo>
                  <a:pt x="12656" y="84"/>
                </a:lnTo>
                <a:lnTo>
                  <a:pt x="9016" y="254"/>
                </a:lnTo>
                <a:lnTo>
                  <a:pt x="5375" y="423"/>
                </a:lnTo>
                <a:lnTo>
                  <a:pt x="2369" y="762"/>
                </a:lnTo>
                <a:lnTo>
                  <a:pt x="0" y="1270"/>
                </a:lnTo>
                <a:lnTo>
                  <a:pt x="0" y="143510"/>
                </a:lnTo>
                <a:lnTo>
                  <a:pt x="845" y="143678"/>
                </a:lnTo>
                <a:lnTo>
                  <a:pt x="2073" y="143805"/>
                </a:lnTo>
                <a:lnTo>
                  <a:pt x="3682" y="143891"/>
                </a:lnTo>
                <a:lnTo>
                  <a:pt x="5290" y="143976"/>
                </a:lnTo>
                <a:lnTo>
                  <a:pt x="6941" y="144059"/>
                </a:lnTo>
                <a:lnTo>
                  <a:pt x="8635" y="144145"/>
                </a:lnTo>
                <a:lnTo>
                  <a:pt x="10328" y="144230"/>
                </a:lnTo>
                <a:lnTo>
                  <a:pt x="11979" y="144313"/>
                </a:lnTo>
                <a:lnTo>
                  <a:pt x="13588" y="144399"/>
                </a:lnTo>
                <a:lnTo>
                  <a:pt x="15196" y="144484"/>
                </a:lnTo>
                <a:lnTo>
                  <a:pt x="16509" y="144526"/>
                </a:lnTo>
                <a:lnTo>
                  <a:pt x="17525" y="144526"/>
                </a:lnTo>
                <a:lnTo>
                  <a:pt x="26360" y="144145"/>
                </a:lnTo>
                <a:lnTo>
                  <a:pt x="61297" y="128905"/>
                </a:lnTo>
                <a:lnTo>
                  <a:pt x="75168" y="91701"/>
                </a:lnTo>
                <a:lnTo>
                  <a:pt x="76453" y="70866"/>
                </a:lnTo>
                <a:lnTo>
                  <a:pt x="76453" y="62569"/>
                </a:lnTo>
                <a:lnTo>
                  <a:pt x="66166" y="23114"/>
                </a:lnTo>
                <a:lnTo>
                  <a:pt x="26979" y="404"/>
                </a:lnTo>
                <a:lnTo>
                  <a:pt x="18033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91132" y="6027063"/>
            <a:ext cx="60325" cy="67310"/>
          </a:xfrm>
          <a:custGeom>
            <a:avLst/>
            <a:gdLst/>
            <a:ahLst/>
            <a:cxnLst/>
            <a:rect l="l" t="t" r="r" b="b"/>
            <a:pathLst>
              <a:path w="60325" h="67310">
                <a:moveTo>
                  <a:pt x="17779" y="0"/>
                </a:moveTo>
                <a:lnTo>
                  <a:pt x="15408" y="0"/>
                </a:lnTo>
                <a:lnTo>
                  <a:pt x="13122" y="84"/>
                </a:lnTo>
                <a:lnTo>
                  <a:pt x="10921" y="253"/>
                </a:lnTo>
                <a:lnTo>
                  <a:pt x="8721" y="423"/>
                </a:lnTo>
                <a:lnTo>
                  <a:pt x="6645" y="592"/>
                </a:lnTo>
                <a:lnTo>
                  <a:pt x="4698" y="761"/>
                </a:lnTo>
                <a:lnTo>
                  <a:pt x="2750" y="931"/>
                </a:lnTo>
                <a:lnTo>
                  <a:pt x="1184" y="1185"/>
                </a:lnTo>
                <a:lnTo>
                  <a:pt x="0" y="1523"/>
                </a:lnTo>
                <a:lnTo>
                  <a:pt x="0" y="67055"/>
                </a:lnTo>
                <a:lnTo>
                  <a:pt x="19812" y="67055"/>
                </a:lnTo>
                <a:lnTo>
                  <a:pt x="28193" y="66516"/>
                </a:lnTo>
                <a:lnTo>
                  <a:pt x="59483" y="40036"/>
                </a:lnTo>
                <a:lnTo>
                  <a:pt x="60197" y="31495"/>
                </a:lnTo>
                <a:lnTo>
                  <a:pt x="60197" y="22351"/>
                </a:lnTo>
                <a:lnTo>
                  <a:pt x="24637" y="0"/>
                </a:lnTo>
                <a:lnTo>
                  <a:pt x="22435" y="0"/>
                </a:lnTo>
                <a:lnTo>
                  <a:pt x="20151" y="0"/>
                </a:lnTo>
                <a:lnTo>
                  <a:pt x="1777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64685" y="6010807"/>
            <a:ext cx="121920" cy="177800"/>
          </a:xfrm>
          <a:custGeom>
            <a:avLst/>
            <a:gdLst/>
            <a:ahLst/>
            <a:cxnLst/>
            <a:rect l="l" t="t" r="r" b="b"/>
            <a:pathLst>
              <a:path w="121919" h="177800">
                <a:moveTo>
                  <a:pt x="0" y="0"/>
                </a:moveTo>
                <a:lnTo>
                  <a:pt x="19557" y="0"/>
                </a:lnTo>
                <a:lnTo>
                  <a:pt x="61721" y="67564"/>
                </a:lnTo>
                <a:lnTo>
                  <a:pt x="62229" y="67564"/>
                </a:lnTo>
                <a:lnTo>
                  <a:pt x="102869" y="0"/>
                </a:lnTo>
                <a:lnTo>
                  <a:pt x="121919" y="0"/>
                </a:lnTo>
                <a:lnTo>
                  <a:pt x="121919" y="177800"/>
                </a:lnTo>
                <a:lnTo>
                  <a:pt x="100837" y="177800"/>
                </a:lnTo>
                <a:lnTo>
                  <a:pt x="100837" y="59689"/>
                </a:lnTo>
                <a:lnTo>
                  <a:pt x="103377" y="35560"/>
                </a:lnTo>
                <a:lnTo>
                  <a:pt x="102107" y="35560"/>
                </a:lnTo>
                <a:lnTo>
                  <a:pt x="89915" y="57403"/>
                </a:lnTo>
                <a:lnTo>
                  <a:pt x="64007" y="100838"/>
                </a:lnTo>
                <a:lnTo>
                  <a:pt x="57657" y="100838"/>
                </a:lnTo>
                <a:lnTo>
                  <a:pt x="30479" y="57150"/>
                </a:lnTo>
                <a:lnTo>
                  <a:pt x="18795" y="35560"/>
                </a:lnTo>
                <a:lnTo>
                  <a:pt x="17525" y="35560"/>
                </a:lnTo>
                <a:lnTo>
                  <a:pt x="20573" y="59436"/>
                </a:lnTo>
                <a:lnTo>
                  <a:pt x="20573" y="177800"/>
                </a:lnTo>
                <a:lnTo>
                  <a:pt x="0" y="17780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701112" y="6010807"/>
            <a:ext cx="144780" cy="177800"/>
          </a:xfrm>
          <a:custGeom>
            <a:avLst/>
            <a:gdLst/>
            <a:ahLst/>
            <a:cxnLst/>
            <a:rect l="l" t="t" r="r" b="b"/>
            <a:pathLst>
              <a:path w="144780" h="177800">
                <a:moveTo>
                  <a:pt x="59436" y="0"/>
                </a:moveTo>
                <a:lnTo>
                  <a:pt x="84328" y="0"/>
                </a:lnTo>
                <a:lnTo>
                  <a:pt x="144272" y="177800"/>
                </a:lnTo>
                <a:lnTo>
                  <a:pt x="122174" y="177800"/>
                </a:lnTo>
                <a:lnTo>
                  <a:pt x="105410" y="128524"/>
                </a:lnTo>
                <a:lnTo>
                  <a:pt x="37254" y="128524"/>
                </a:lnTo>
                <a:lnTo>
                  <a:pt x="21082" y="177800"/>
                </a:lnTo>
                <a:lnTo>
                  <a:pt x="0" y="177800"/>
                </a:lnTo>
                <a:lnTo>
                  <a:pt x="59436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570050" y="6008775"/>
            <a:ext cx="119380" cy="180340"/>
          </a:xfrm>
          <a:custGeom>
            <a:avLst/>
            <a:gdLst/>
            <a:ahLst/>
            <a:cxnLst/>
            <a:rect l="l" t="t" r="r" b="b"/>
            <a:pathLst>
              <a:path w="119380" h="180339">
                <a:moveTo>
                  <a:pt x="45100" y="0"/>
                </a:moveTo>
                <a:lnTo>
                  <a:pt x="52871" y="0"/>
                </a:lnTo>
                <a:lnTo>
                  <a:pt x="60261" y="846"/>
                </a:lnTo>
                <a:lnTo>
                  <a:pt x="67271" y="2540"/>
                </a:lnTo>
                <a:lnTo>
                  <a:pt x="74282" y="4233"/>
                </a:lnTo>
                <a:lnTo>
                  <a:pt x="80448" y="7027"/>
                </a:lnTo>
                <a:lnTo>
                  <a:pt x="85768" y="10922"/>
                </a:lnTo>
                <a:lnTo>
                  <a:pt x="91089" y="14816"/>
                </a:lnTo>
                <a:lnTo>
                  <a:pt x="95354" y="19896"/>
                </a:lnTo>
                <a:lnTo>
                  <a:pt x="98563" y="26162"/>
                </a:lnTo>
                <a:lnTo>
                  <a:pt x="101772" y="32427"/>
                </a:lnTo>
                <a:lnTo>
                  <a:pt x="103377" y="40047"/>
                </a:lnTo>
                <a:lnTo>
                  <a:pt x="103377" y="49022"/>
                </a:lnTo>
                <a:lnTo>
                  <a:pt x="103377" y="55965"/>
                </a:lnTo>
                <a:lnTo>
                  <a:pt x="81333" y="90424"/>
                </a:lnTo>
                <a:lnTo>
                  <a:pt x="77786" y="92795"/>
                </a:lnTo>
                <a:lnTo>
                  <a:pt x="74745" y="94488"/>
                </a:lnTo>
                <a:lnTo>
                  <a:pt x="72210" y="95504"/>
                </a:lnTo>
                <a:lnTo>
                  <a:pt x="119200" y="179832"/>
                </a:lnTo>
                <a:lnTo>
                  <a:pt x="94562" y="179832"/>
                </a:lnTo>
                <a:lnTo>
                  <a:pt x="52652" y="101600"/>
                </a:lnTo>
                <a:lnTo>
                  <a:pt x="21081" y="101600"/>
                </a:lnTo>
                <a:lnTo>
                  <a:pt x="21081" y="179832"/>
                </a:lnTo>
                <a:lnTo>
                  <a:pt x="0" y="179832"/>
                </a:lnTo>
                <a:lnTo>
                  <a:pt x="0" y="3810"/>
                </a:lnTo>
                <a:lnTo>
                  <a:pt x="6418" y="2624"/>
                </a:lnTo>
                <a:lnTo>
                  <a:pt x="13808" y="1693"/>
                </a:lnTo>
                <a:lnTo>
                  <a:pt x="22171" y="1016"/>
                </a:lnTo>
                <a:lnTo>
                  <a:pt x="30533" y="338"/>
                </a:lnTo>
                <a:lnTo>
                  <a:pt x="38176" y="0"/>
                </a:lnTo>
                <a:lnTo>
                  <a:pt x="451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12573" y="6008775"/>
            <a:ext cx="120014" cy="182245"/>
          </a:xfrm>
          <a:custGeom>
            <a:avLst/>
            <a:gdLst/>
            <a:ahLst/>
            <a:cxnLst/>
            <a:rect l="l" t="t" r="r" b="b"/>
            <a:pathLst>
              <a:path w="120014" h="182245">
                <a:moveTo>
                  <a:pt x="38019" y="0"/>
                </a:moveTo>
                <a:lnTo>
                  <a:pt x="76672" y="6604"/>
                </a:lnTo>
                <a:lnTo>
                  <a:pt x="106183" y="31218"/>
                </a:lnTo>
                <a:lnTo>
                  <a:pt x="118588" y="70675"/>
                </a:lnTo>
                <a:lnTo>
                  <a:pt x="119633" y="89662"/>
                </a:lnTo>
                <a:lnTo>
                  <a:pt x="119396" y="98591"/>
                </a:lnTo>
                <a:lnTo>
                  <a:pt x="110635" y="140017"/>
                </a:lnTo>
                <a:lnTo>
                  <a:pt x="84948" y="170179"/>
                </a:lnTo>
                <a:lnTo>
                  <a:pt x="37765" y="182118"/>
                </a:lnTo>
                <a:lnTo>
                  <a:pt x="35570" y="182118"/>
                </a:lnTo>
                <a:lnTo>
                  <a:pt x="14530" y="181229"/>
                </a:lnTo>
                <a:lnTo>
                  <a:pt x="10982" y="181016"/>
                </a:lnTo>
                <a:lnTo>
                  <a:pt x="7603" y="180848"/>
                </a:lnTo>
                <a:lnTo>
                  <a:pt x="4225" y="180679"/>
                </a:lnTo>
                <a:lnTo>
                  <a:pt x="1690" y="180425"/>
                </a:lnTo>
                <a:lnTo>
                  <a:pt x="0" y="180086"/>
                </a:lnTo>
                <a:lnTo>
                  <a:pt x="0" y="2032"/>
                </a:lnTo>
                <a:lnTo>
                  <a:pt x="6421" y="1185"/>
                </a:lnTo>
                <a:lnTo>
                  <a:pt x="13138" y="635"/>
                </a:lnTo>
                <a:lnTo>
                  <a:pt x="20151" y="381"/>
                </a:lnTo>
                <a:lnTo>
                  <a:pt x="27164" y="127"/>
                </a:lnTo>
                <a:lnTo>
                  <a:pt x="33120" y="0"/>
                </a:lnTo>
                <a:lnTo>
                  <a:pt x="3801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071545" y="5237017"/>
            <a:ext cx="494606" cy="74398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18814" y="5262156"/>
            <a:ext cx="0" cy="403225"/>
          </a:xfrm>
          <a:custGeom>
            <a:avLst/>
            <a:gdLst/>
            <a:ahLst/>
            <a:cxnLst/>
            <a:rect l="l" t="t" r="r" b="b"/>
            <a:pathLst>
              <a:path h="403225">
                <a:moveTo>
                  <a:pt x="0" y="0"/>
                </a:moveTo>
                <a:lnTo>
                  <a:pt x="0" y="402821"/>
                </a:lnTo>
              </a:path>
            </a:pathLst>
          </a:custGeom>
          <a:ln w="50799">
            <a:solidFill>
              <a:srgbClr val="941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04715" y="548738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1943" y="0"/>
                </a:moveTo>
                <a:lnTo>
                  <a:pt x="12397" y="3261"/>
                </a:lnTo>
                <a:lnTo>
                  <a:pt x="4864" y="9963"/>
                </a:lnTo>
                <a:lnTo>
                  <a:pt x="634" y="18733"/>
                </a:lnTo>
                <a:lnTo>
                  <a:pt x="0" y="28450"/>
                </a:lnTo>
                <a:lnTo>
                  <a:pt x="3253" y="37995"/>
                </a:lnTo>
                <a:lnTo>
                  <a:pt x="114099" y="228008"/>
                </a:lnTo>
                <a:lnTo>
                  <a:pt x="172914" y="127187"/>
                </a:lnTo>
                <a:lnTo>
                  <a:pt x="114099" y="127187"/>
                </a:lnTo>
                <a:lnTo>
                  <a:pt x="47145" y="12392"/>
                </a:lnTo>
                <a:lnTo>
                  <a:pt x="40435" y="4859"/>
                </a:lnTo>
                <a:lnTo>
                  <a:pt x="31662" y="630"/>
                </a:lnTo>
                <a:lnTo>
                  <a:pt x="21943" y="0"/>
                </a:lnTo>
                <a:close/>
              </a:path>
              <a:path w="228600" h="228600">
                <a:moveTo>
                  <a:pt x="206255" y="0"/>
                </a:moveTo>
                <a:lnTo>
                  <a:pt x="196536" y="630"/>
                </a:lnTo>
                <a:lnTo>
                  <a:pt x="187763" y="4859"/>
                </a:lnTo>
                <a:lnTo>
                  <a:pt x="181053" y="12392"/>
                </a:lnTo>
                <a:lnTo>
                  <a:pt x="114099" y="127187"/>
                </a:lnTo>
                <a:lnTo>
                  <a:pt x="172914" y="127187"/>
                </a:lnTo>
                <a:lnTo>
                  <a:pt x="224945" y="37995"/>
                </a:lnTo>
                <a:lnTo>
                  <a:pt x="228199" y="28450"/>
                </a:lnTo>
                <a:lnTo>
                  <a:pt x="227564" y="18733"/>
                </a:lnTo>
                <a:lnTo>
                  <a:pt x="223334" y="9963"/>
                </a:lnTo>
                <a:lnTo>
                  <a:pt x="215801" y="3261"/>
                </a:lnTo>
                <a:lnTo>
                  <a:pt x="206255" y="0"/>
                </a:lnTo>
                <a:close/>
              </a:path>
            </a:pathLst>
          </a:custGeom>
          <a:solidFill>
            <a:srgbClr val="941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39585" y="3063238"/>
            <a:ext cx="1371600" cy="47382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60119" y="3104804"/>
            <a:ext cx="1122217" cy="39901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890727" y="3089440"/>
            <a:ext cx="1271270" cy="372745"/>
          </a:xfrm>
          <a:prstGeom prst="rect">
            <a:avLst/>
          </a:prstGeom>
          <a:solidFill>
            <a:srgbClr val="FEEEE1"/>
          </a:solidFill>
          <a:ln w="9524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470"/>
              </a:spcBef>
            </a:pPr>
            <a:r>
              <a:rPr sz="1600" spc="-5" dirty="0">
                <a:latin typeface="Lucida Console"/>
                <a:cs typeface="Lucida Console"/>
              </a:rPr>
              <a:t>Socket</a:t>
            </a:r>
            <a:r>
              <a:rPr sz="1600" spc="-8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0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932711" y="3441465"/>
            <a:ext cx="897774" cy="55695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91779" y="3476968"/>
            <a:ext cx="781050" cy="440690"/>
          </a:xfrm>
          <a:custGeom>
            <a:avLst/>
            <a:gdLst/>
            <a:ahLst/>
            <a:cxnLst/>
            <a:rect l="l" t="t" r="r" b="b"/>
            <a:pathLst>
              <a:path w="781050" h="440689">
                <a:moveTo>
                  <a:pt x="707605" y="0"/>
                </a:moveTo>
                <a:lnTo>
                  <a:pt x="73393" y="0"/>
                </a:lnTo>
                <a:lnTo>
                  <a:pt x="44823" y="5767"/>
                </a:lnTo>
                <a:lnTo>
                  <a:pt x="21494" y="21496"/>
                </a:lnTo>
                <a:lnTo>
                  <a:pt x="5766" y="44828"/>
                </a:lnTo>
                <a:lnTo>
                  <a:pt x="0" y="73406"/>
                </a:lnTo>
                <a:lnTo>
                  <a:pt x="0" y="367017"/>
                </a:lnTo>
                <a:lnTo>
                  <a:pt x="5766" y="395589"/>
                </a:lnTo>
                <a:lnTo>
                  <a:pt x="21494" y="418922"/>
                </a:lnTo>
                <a:lnTo>
                  <a:pt x="44823" y="434654"/>
                </a:lnTo>
                <a:lnTo>
                  <a:pt x="73393" y="440423"/>
                </a:lnTo>
                <a:lnTo>
                  <a:pt x="707605" y="440423"/>
                </a:lnTo>
                <a:lnTo>
                  <a:pt x="736177" y="434654"/>
                </a:lnTo>
                <a:lnTo>
                  <a:pt x="759510" y="418922"/>
                </a:lnTo>
                <a:lnTo>
                  <a:pt x="775242" y="395589"/>
                </a:lnTo>
                <a:lnTo>
                  <a:pt x="781011" y="367017"/>
                </a:lnTo>
                <a:lnTo>
                  <a:pt x="781011" y="73406"/>
                </a:lnTo>
                <a:lnTo>
                  <a:pt x="775242" y="44828"/>
                </a:lnTo>
                <a:lnTo>
                  <a:pt x="759510" y="21496"/>
                </a:lnTo>
                <a:lnTo>
                  <a:pt x="736177" y="5767"/>
                </a:lnTo>
                <a:lnTo>
                  <a:pt x="707605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91779" y="3476968"/>
            <a:ext cx="781050" cy="440690"/>
          </a:xfrm>
          <a:custGeom>
            <a:avLst/>
            <a:gdLst/>
            <a:ahLst/>
            <a:cxnLst/>
            <a:rect l="l" t="t" r="r" b="b"/>
            <a:pathLst>
              <a:path w="781050" h="440689">
                <a:moveTo>
                  <a:pt x="0" y="73405"/>
                </a:moveTo>
                <a:lnTo>
                  <a:pt x="5768" y="44833"/>
                </a:lnTo>
                <a:lnTo>
                  <a:pt x="21500" y="21500"/>
                </a:lnTo>
                <a:lnTo>
                  <a:pt x="44833" y="5768"/>
                </a:lnTo>
                <a:lnTo>
                  <a:pt x="73405" y="0"/>
                </a:lnTo>
                <a:lnTo>
                  <a:pt x="707608" y="0"/>
                </a:lnTo>
                <a:lnTo>
                  <a:pt x="736181" y="5768"/>
                </a:lnTo>
                <a:lnTo>
                  <a:pt x="759514" y="21500"/>
                </a:lnTo>
                <a:lnTo>
                  <a:pt x="775245" y="44833"/>
                </a:lnTo>
                <a:lnTo>
                  <a:pt x="781014" y="73405"/>
                </a:lnTo>
                <a:lnTo>
                  <a:pt x="781014" y="367019"/>
                </a:lnTo>
                <a:lnTo>
                  <a:pt x="775245" y="395592"/>
                </a:lnTo>
                <a:lnTo>
                  <a:pt x="759514" y="418925"/>
                </a:lnTo>
                <a:lnTo>
                  <a:pt x="736181" y="434656"/>
                </a:lnTo>
                <a:lnTo>
                  <a:pt x="707608" y="440425"/>
                </a:lnTo>
                <a:lnTo>
                  <a:pt x="73405" y="440425"/>
                </a:lnTo>
                <a:lnTo>
                  <a:pt x="44833" y="434656"/>
                </a:lnTo>
                <a:lnTo>
                  <a:pt x="21500" y="418925"/>
                </a:lnTo>
                <a:lnTo>
                  <a:pt x="5768" y="395592"/>
                </a:lnTo>
                <a:lnTo>
                  <a:pt x="0" y="367019"/>
                </a:lnTo>
                <a:lnTo>
                  <a:pt x="0" y="73405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132876" y="3641699"/>
            <a:ext cx="507365" cy="128905"/>
          </a:xfrm>
          <a:custGeom>
            <a:avLst/>
            <a:gdLst/>
            <a:ahLst/>
            <a:cxnLst/>
            <a:rect l="l" t="t" r="r" b="b"/>
            <a:pathLst>
              <a:path w="507364" h="128904">
                <a:moveTo>
                  <a:pt x="176577" y="50139"/>
                </a:moveTo>
                <a:lnTo>
                  <a:pt x="146329" y="50139"/>
                </a:lnTo>
                <a:lnTo>
                  <a:pt x="156914" y="51878"/>
                </a:lnTo>
                <a:lnTo>
                  <a:pt x="163931" y="56584"/>
                </a:lnTo>
                <a:lnTo>
                  <a:pt x="167882" y="63491"/>
                </a:lnTo>
                <a:lnTo>
                  <a:pt x="169265" y="71831"/>
                </a:lnTo>
                <a:lnTo>
                  <a:pt x="140659" y="75662"/>
                </a:lnTo>
                <a:lnTo>
                  <a:pt x="121237" y="82076"/>
                </a:lnTo>
                <a:lnTo>
                  <a:pt x="110183" y="91458"/>
                </a:lnTo>
                <a:lnTo>
                  <a:pt x="106679" y="104190"/>
                </a:lnTo>
                <a:lnTo>
                  <a:pt x="108988" y="114550"/>
                </a:lnTo>
                <a:lnTo>
                  <a:pt x="115281" y="122259"/>
                </a:lnTo>
                <a:lnTo>
                  <a:pt x="124607" y="127068"/>
                </a:lnTo>
                <a:lnTo>
                  <a:pt x="136016" y="128727"/>
                </a:lnTo>
                <a:lnTo>
                  <a:pt x="145176" y="127610"/>
                </a:lnTo>
                <a:lnTo>
                  <a:pt x="154085" y="124593"/>
                </a:lnTo>
                <a:lnTo>
                  <a:pt x="162495" y="120176"/>
                </a:lnTo>
                <a:lnTo>
                  <a:pt x="167081" y="116992"/>
                </a:lnTo>
                <a:lnTo>
                  <a:pt x="129971" y="116992"/>
                </a:lnTo>
                <a:lnTo>
                  <a:pt x="120903" y="112903"/>
                </a:lnTo>
                <a:lnTo>
                  <a:pt x="120903" y="103124"/>
                </a:lnTo>
                <a:lnTo>
                  <a:pt x="123259" y="95359"/>
                </a:lnTo>
                <a:lnTo>
                  <a:pt x="131216" y="89144"/>
                </a:lnTo>
                <a:lnTo>
                  <a:pt x="146107" y="84496"/>
                </a:lnTo>
                <a:lnTo>
                  <a:pt x="169265" y="81432"/>
                </a:lnTo>
                <a:lnTo>
                  <a:pt x="183845" y="81432"/>
                </a:lnTo>
                <a:lnTo>
                  <a:pt x="183845" y="73609"/>
                </a:lnTo>
                <a:lnTo>
                  <a:pt x="181697" y="58976"/>
                </a:lnTo>
                <a:lnTo>
                  <a:pt x="176577" y="50139"/>
                </a:lnTo>
                <a:close/>
              </a:path>
              <a:path w="507364" h="128904">
                <a:moveTo>
                  <a:pt x="183845" y="114858"/>
                </a:moveTo>
                <a:lnTo>
                  <a:pt x="170687" y="114858"/>
                </a:lnTo>
                <a:lnTo>
                  <a:pt x="171932" y="126593"/>
                </a:lnTo>
                <a:lnTo>
                  <a:pt x="183845" y="126593"/>
                </a:lnTo>
                <a:lnTo>
                  <a:pt x="183845" y="114858"/>
                </a:lnTo>
                <a:close/>
              </a:path>
              <a:path w="507364" h="128904">
                <a:moveTo>
                  <a:pt x="183845" y="81432"/>
                </a:moveTo>
                <a:lnTo>
                  <a:pt x="169265" y="81432"/>
                </a:lnTo>
                <a:lnTo>
                  <a:pt x="169265" y="104190"/>
                </a:lnTo>
                <a:lnTo>
                  <a:pt x="161931" y="109641"/>
                </a:lnTo>
                <a:lnTo>
                  <a:pt x="154597" y="113658"/>
                </a:lnTo>
                <a:lnTo>
                  <a:pt x="147262" y="116142"/>
                </a:lnTo>
                <a:lnTo>
                  <a:pt x="139928" y="116992"/>
                </a:lnTo>
                <a:lnTo>
                  <a:pt x="167081" y="116992"/>
                </a:lnTo>
                <a:lnTo>
                  <a:pt x="170154" y="114858"/>
                </a:lnTo>
                <a:lnTo>
                  <a:pt x="183845" y="114858"/>
                </a:lnTo>
                <a:lnTo>
                  <a:pt x="183845" y="81432"/>
                </a:lnTo>
                <a:close/>
              </a:path>
              <a:path w="507364" h="128904">
                <a:moveTo>
                  <a:pt x="148818" y="38049"/>
                </a:moveTo>
                <a:lnTo>
                  <a:pt x="137667" y="39193"/>
                </a:lnTo>
                <a:lnTo>
                  <a:pt x="127215" y="42138"/>
                </a:lnTo>
                <a:lnTo>
                  <a:pt x="117964" y="46150"/>
                </a:lnTo>
                <a:lnTo>
                  <a:pt x="110413" y="50495"/>
                </a:lnTo>
                <a:lnTo>
                  <a:pt x="116103" y="60452"/>
                </a:lnTo>
                <a:lnTo>
                  <a:pt x="122626" y="56740"/>
                </a:lnTo>
                <a:lnTo>
                  <a:pt x="130016" y="53428"/>
                </a:lnTo>
                <a:lnTo>
                  <a:pt x="138006" y="51050"/>
                </a:lnTo>
                <a:lnTo>
                  <a:pt x="146329" y="50139"/>
                </a:lnTo>
                <a:lnTo>
                  <a:pt x="176577" y="50139"/>
                </a:lnTo>
                <a:lnTo>
                  <a:pt x="175199" y="47761"/>
                </a:lnTo>
                <a:lnTo>
                  <a:pt x="164267" y="40580"/>
                </a:lnTo>
                <a:lnTo>
                  <a:pt x="148818" y="38049"/>
                </a:lnTo>
                <a:close/>
              </a:path>
              <a:path w="507364" h="128904">
                <a:moveTo>
                  <a:pt x="467969" y="38049"/>
                </a:moveTo>
                <a:lnTo>
                  <a:pt x="451656" y="41185"/>
                </a:lnTo>
                <a:lnTo>
                  <a:pt x="437610" y="50206"/>
                </a:lnTo>
                <a:lnTo>
                  <a:pt x="427764" y="64527"/>
                </a:lnTo>
                <a:lnTo>
                  <a:pt x="424052" y="83566"/>
                </a:lnTo>
                <a:lnTo>
                  <a:pt x="427703" y="102548"/>
                </a:lnTo>
                <a:lnTo>
                  <a:pt x="437654" y="116747"/>
                </a:lnTo>
                <a:lnTo>
                  <a:pt x="452406" y="125646"/>
                </a:lnTo>
                <a:lnTo>
                  <a:pt x="470458" y="128727"/>
                </a:lnTo>
                <a:lnTo>
                  <a:pt x="480304" y="127918"/>
                </a:lnTo>
                <a:lnTo>
                  <a:pt x="489083" y="125726"/>
                </a:lnTo>
                <a:lnTo>
                  <a:pt x="496862" y="122501"/>
                </a:lnTo>
                <a:lnTo>
                  <a:pt x="503707" y="118592"/>
                </a:lnTo>
                <a:lnTo>
                  <a:pt x="502848" y="116992"/>
                </a:lnTo>
                <a:lnTo>
                  <a:pt x="472236" y="116992"/>
                </a:lnTo>
                <a:lnTo>
                  <a:pt x="459194" y="114858"/>
                </a:lnTo>
                <a:lnTo>
                  <a:pt x="448900" y="108835"/>
                </a:lnTo>
                <a:lnTo>
                  <a:pt x="441983" y="99365"/>
                </a:lnTo>
                <a:lnTo>
                  <a:pt x="439165" y="86944"/>
                </a:lnTo>
                <a:lnTo>
                  <a:pt x="506729" y="86944"/>
                </a:lnTo>
                <a:lnTo>
                  <a:pt x="507085" y="84810"/>
                </a:lnTo>
                <a:lnTo>
                  <a:pt x="507154" y="83566"/>
                </a:lnTo>
                <a:lnTo>
                  <a:pt x="507263" y="78587"/>
                </a:lnTo>
                <a:lnTo>
                  <a:pt x="506921" y="76454"/>
                </a:lnTo>
                <a:lnTo>
                  <a:pt x="438988" y="76454"/>
                </a:lnTo>
                <a:lnTo>
                  <a:pt x="442544" y="65133"/>
                </a:lnTo>
                <a:lnTo>
                  <a:pt x="449167" y="56695"/>
                </a:lnTo>
                <a:lnTo>
                  <a:pt x="457990" y="51425"/>
                </a:lnTo>
                <a:lnTo>
                  <a:pt x="468147" y="49606"/>
                </a:lnTo>
                <a:lnTo>
                  <a:pt x="497138" y="49606"/>
                </a:lnTo>
                <a:lnTo>
                  <a:pt x="496884" y="49183"/>
                </a:lnTo>
                <a:lnTo>
                  <a:pt x="484535" y="40957"/>
                </a:lnTo>
                <a:lnTo>
                  <a:pt x="467969" y="38049"/>
                </a:lnTo>
                <a:close/>
              </a:path>
              <a:path w="507364" h="128904">
                <a:moveTo>
                  <a:pt x="498551" y="108991"/>
                </a:moveTo>
                <a:lnTo>
                  <a:pt x="492489" y="112341"/>
                </a:lnTo>
                <a:lnTo>
                  <a:pt x="486135" y="114872"/>
                </a:lnTo>
                <a:lnTo>
                  <a:pt x="479498" y="116442"/>
                </a:lnTo>
                <a:lnTo>
                  <a:pt x="472236" y="116992"/>
                </a:lnTo>
                <a:lnTo>
                  <a:pt x="502848" y="116992"/>
                </a:lnTo>
                <a:lnTo>
                  <a:pt x="498551" y="108991"/>
                </a:lnTo>
                <a:close/>
              </a:path>
              <a:path w="507364" h="128904">
                <a:moveTo>
                  <a:pt x="497138" y="49606"/>
                </a:moveTo>
                <a:lnTo>
                  <a:pt x="468147" y="49606"/>
                </a:lnTo>
                <a:lnTo>
                  <a:pt x="478898" y="51375"/>
                </a:lnTo>
                <a:lnTo>
                  <a:pt x="486949" y="56562"/>
                </a:lnTo>
                <a:lnTo>
                  <a:pt x="492000" y="64983"/>
                </a:lnTo>
                <a:lnTo>
                  <a:pt x="493750" y="76454"/>
                </a:lnTo>
                <a:lnTo>
                  <a:pt x="506921" y="76454"/>
                </a:lnTo>
                <a:lnTo>
                  <a:pt x="504599" y="61977"/>
                </a:lnTo>
                <a:lnTo>
                  <a:pt x="497138" y="49606"/>
                </a:lnTo>
                <a:close/>
              </a:path>
              <a:path w="507364" h="128904">
                <a:moveTo>
                  <a:pt x="261188" y="38049"/>
                </a:moveTo>
                <a:lnTo>
                  <a:pt x="242633" y="41085"/>
                </a:lnTo>
                <a:lnTo>
                  <a:pt x="227295" y="49939"/>
                </a:lnTo>
                <a:lnTo>
                  <a:pt x="216857" y="64227"/>
                </a:lnTo>
                <a:lnTo>
                  <a:pt x="213004" y="83566"/>
                </a:lnTo>
                <a:lnTo>
                  <a:pt x="216593" y="102698"/>
                </a:lnTo>
                <a:lnTo>
                  <a:pt x="226517" y="116881"/>
                </a:lnTo>
                <a:lnTo>
                  <a:pt x="241507" y="125696"/>
                </a:lnTo>
                <a:lnTo>
                  <a:pt x="260299" y="128727"/>
                </a:lnTo>
                <a:lnTo>
                  <a:pt x="269736" y="127815"/>
                </a:lnTo>
                <a:lnTo>
                  <a:pt x="278723" y="125171"/>
                </a:lnTo>
                <a:lnTo>
                  <a:pt x="287077" y="120926"/>
                </a:lnTo>
                <a:lnTo>
                  <a:pt x="292737" y="116636"/>
                </a:lnTo>
                <a:lnTo>
                  <a:pt x="261365" y="116636"/>
                </a:lnTo>
                <a:lnTo>
                  <a:pt x="247769" y="114244"/>
                </a:lnTo>
                <a:lnTo>
                  <a:pt x="237274" y="107502"/>
                </a:lnTo>
                <a:lnTo>
                  <a:pt x="230512" y="97059"/>
                </a:lnTo>
                <a:lnTo>
                  <a:pt x="228117" y="83566"/>
                </a:lnTo>
                <a:lnTo>
                  <a:pt x="230567" y="69942"/>
                </a:lnTo>
                <a:lnTo>
                  <a:pt x="237451" y="59385"/>
                </a:lnTo>
                <a:lnTo>
                  <a:pt x="248069" y="52562"/>
                </a:lnTo>
                <a:lnTo>
                  <a:pt x="261721" y="50139"/>
                </a:lnTo>
                <a:lnTo>
                  <a:pt x="292011" y="50139"/>
                </a:lnTo>
                <a:lnTo>
                  <a:pt x="286716" y="45775"/>
                </a:lnTo>
                <a:lnTo>
                  <a:pt x="279523" y="41760"/>
                </a:lnTo>
                <a:lnTo>
                  <a:pt x="271031" y="39046"/>
                </a:lnTo>
                <a:lnTo>
                  <a:pt x="261188" y="38049"/>
                </a:lnTo>
                <a:close/>
              </a:path>
              <a:path w="507364" h="128904">
                <a:moveTo>
                  <a:pt x="288213" y="105791"/>
                </a:moveTo>
                <a:lnTo>
                  <a:pt x="282443" y="110035"/>
                </a:lnTo>
                <a:lnTo>
                  <a:pt x="276056" y="113480"/>
                </a:lnTo>
                <a:lnTo>
                  <a:pt x="269036" y="115792"/>
                </a:lnTo>
                <a:lnTo>
                  <a:pt x="261365" y="116636"/>
                </a:lnTo>
                <a:lnTo>
                  <a:pt x="292737" y="116636"/>
                </a:lnTo>
                <a:lnTo>
                  <a:pt x="294614" y="115214"/>
                </a:lnTo>
                <a:lnTo>
                  <a:pt x="288213" y="105791"/>
                </a:lnTo>
                <a:close/>
              </a:path>
              <a:path w="507364" h="128904">
                <a:moveTo>
                  <a:pt x="292011" y="50139"/>
                </a:moveTo>
                <a:lnTo>
                  <a:pt x="261721" y="50139"/>
                </a:lnTo>
                <a:lnTo>
                  <a:pt x="268241" y="50820"/>
                </a:lnTo>
                <a:lnTo>
                  <a:pt x="274278" y="52784"/>
                </a:lnTo>
                <a:lnTo>
                  <a:pt x="279948" y="55915"/>
                </a:lnTo>
                <a:lnTo>
                  <a:pt x="285369" y="60096"/>
                </a:lnTo>
                <a:lnTo>
                  <a:pt x="292658" y="50673"/>
                </a:lnTo>
                <a:lnTo>
                  <a:pt x="292011" y="50139"/>
                </a:lnTo>
                <a:close/>
              </a:path>
              <a:path w="507364" h="128904">
                <a:moveTo>
                  <a:pt x="48183" y="38049"/>
                </a:moveTo>
                <a:lnTo>
                  <a:pt x="29628" y="41085"/>
                </a:lnTo>
                <a:lnTo>
                  <a:pt x="14290" y="49939"/>
                </a:lnTo>
                <a:lnTo>
                  <a:pt x="3853" y="64227"/>
                </a:lnTo>
                <a:lnTo>
                  <a:pt x="0" y="83566"/>
                </a:lnTo>
                <a:lnTo>
                  <a:pt x="3589" y="102698"/>
                </a:lnTo>
                <a:lnTo>
                  <a:pt x="13512" y="116881"/>
                </a:lnTo>
                <a:lnTo>
                  <a:pt x="28503" y="125696"/>
                </a:lnTo>
                <a:lnTo>
                  <a:pt x="47294" y="128727"/>
                </a:lnTo>
                <a:lnTo>
                  <a:pt x="56732" y="127815"/>
                </a:lnTo>
                <a:lnTo>
                  <a:pt x="65719" y="125171"/>
                </a:lnTo>
                <a:lnTo>
                  <a:pt x="74073" y="120926"/>
                </a:lnTo>
                <a:lnTo>
                  <a:pt x="79733" y="116636"/>
                </a:lnTo>
                <a:lnTo>
                  <a:pt x="48361" y="116636"/>
                </a:lnTo>
                <a:lnTo>
                  <a:pt x="34765" y="114244"/>
                </a:lnTo>
                <a:lnTo>
                  <a:pt x="24269" y="107502"/>
                </a:lnTo>
                <a:lnTo>
                  <a:pt x="17507" y="97059"/>
                </a:lnTo>
                <a:lnTo>
                  <a:pt x="15112" y="83566"/>
                </a:lnTo>
                <a:lnTo>
                  <a:pt x="17563" y="69942"/>
                </a:lnTo>
                <a:lnTo>
                  <a:pt x="24447" y="59385"/>
                </a:lnTo>
                <a:lnTo>
                  <a:pt x="35065" y="52562"/>
                </a:lnTo>
                <a:lnTo>
                  <a:pt x="48717" y="50139"/>
                </a:lnTo>
                <a:lnTo>
                  <a:pt x="79007" y="50139"/>
                </a:lnTo>
                <a:lnTo>
                  <a:pt x="73711" y="45775"/>
                </a:lnTo>
                <a:lnTo>
                  <a:pt x="66519" y="41760"/>
                </a:lnTo>
                <a:lnTo>
                  <a:pt x="58026" y="39046"/>
                </a:lnTo>
                <a:lnTo>
                  <a:pt x="48183" y="38049"/>
                </a:lnTo>
                <a:close/>
              </a:path>
              <a:path w="507364" h="128904">
                <a:moveTo>
                  <a:pt x="75209" y="105791"/>
                </a:moveTo>
                <a:lnTo>
                  <a:pt x="69439" y="110035"/>
                </a:lnTo>
                <a:lnTo>
                  <a:pt x="63052" y="113480"/>
                </a:lnTo>
                <a:lnTo>
                  <a:pt x="56032" y="115792"/>
                </a:lnTo>
                <a:lnTo>
                  <a:pt x="48361" y="116636"/>
                </a:lnTo>
                <a:lnTo>
                  <a:pt x="79733" y="116636"/>
                </a:lnTo>
                <a:lnTo>
                  <a:pt x="81610" y="115214"/>
                </a:lnTo>
                <a:lnTo>
                  <a:pt x="75209" y="105791"/>
                </a:lnTo>
                <a:close/>
              </a:path>
              <a:path w="507364" h="128904">
                <a:moveTo>
                  <a:pt x="79007" y="50139"/>
                </a:moveTo>
                <a:lnTo>
                  <a:pt x="48717" y="50139"/>
                </a:lnTo>
                <a:lnTo>
                  <a:pt x="55237" y="50820"/>
                </a:lnTo>
                <a:lnTo>
                  <a:pt x="61274" y="52784"/>
                </a:lnTo>
                <a:lnTo>
                  <a:pt x="66944" y="55915"/>
                </a:lnTo>
                <a:lnTo>
                  <a:pt x="72364" y="60096"/>
                </a:lnTo>
                <a:lnTo>
                  <a:pt x="79654" y="50673"/>
                </a:lnTo>
                <a:lnTo>
                  <a:pt x="79007" y="50139"/>
                </a:lnTo>
                <a:close/>
              </a:path>
              <a:path w="507364" h="128904">
                <a:moveTo>
                  <a:pt x="336397" y="0"/>
                </a:moveTo>
                <a:lnTo>
                  <a:pt x="321817" y="0"/>
                </a:lnTo>
                <a:lnTo>
                  <a:pt x="321817" y="126593"/>
                </a:lnTo>
                <a:lnTo>
                  <a:pt x="336397" y="126593"/>
                </a:lnTo>
                <a:lnTo>
                  <a:pt x="336397" y="66319"/>
                </a:lnTo>
                <a:lnTo>
                  <a:pt x="343501" y="59449"/>
                </a:lnTo>
                <a:lnTo>
                  <a:pt x="349517" y="54940"/>
                </a:lnTo>
                <a:lnTo>
                  <a:pt x="335686" y="54940"/>
                </a:lnTo>
                <a:lnTo>
                  <a:pt x="336273" y="38049"/>
                </a:lnTo>
                <a:lnTo>
                  <a:pt x="336397" y="0"/>
                </a:lnTo>
                <a:close/>
              </a:path>
              <a:path w="507364" h="128904">
                <a:moveTo>
                  <a:pt x="392877" y="50673"/>
                </a:moveTo>
                <a:lnTo>
                  <a:pt x="363778" y="50673"/>
                </a:lnTo>
                <a:lnTo>
                  <a:pt x="372891" y="52150"/>
                </a:lnTo>
                <a:lnTo>
                  <a:pt x="379069" y="56629"/>
                </a:lnTo>
                <a:lnTo>
                  <a:pt x="382581" y="64174"/>
                </a:lnTo>
                <a:lnTo>
                  <a:pt x="383692" y="74853"/>
                </a:lnTo>
                <a:lnTo>
                  <a:pt x="383692" y="126593"/>
                </a:lnTo>
                <a:lnTo>
                  <a:pt x="398271" y="126593"/>
                </a:lnTo>
                <a:lnTo>
                  <a:pt x="398271" y="72898"/>
                </a:lnTo>
                <a:lnTo>
                  <a:pt x="396480" y="57851"/>
                </a:lnTo>
                <a:lnTo>
                  <a:pt x="392877" y="50673"/>
                </a:lnTo>
                <a:close/>
              </a:path>
              <a:path w="507364" h="128904">
                <a:moveTo>
                  <a:pt x="368401" y="38049"/>
                </a:moveTo>
                <a:lnTo>
                  <a:pt x="358889" y="39338"/>
                </a:lnTo>
                <a:lnTo>
                  <a:pt x="350443" y="42894"/>
                </a:lnTo>
                <a:lnTo>
                  <a:pt x="342798" y="48250"/>
                </a:lnTo>
                <a:lnTo>
                  <a:pt x="335686" y="54940"/>
                </a:lnTo>
                <a:lnTo>
                  <a:pt x="349517" y="54940"/>
                </a:lnTo>
                <a:lnTo>
                  <a:pt x="350021" y="54562"/>
                </a:lnTo>
                <a:lnTo>
                  <a:pt x="356575" y="51642"/>
                </a:lnTo>
                <a:lnTo>
                  <a:pt x="363778" y="50673"/>
                </a:lnTo>
                <a:lnTo>
                  <a:pt x="392877" y="50673"/>
                </a:lnTo>
                <a:lnTo>
                  <a:pt x="391004" y="46939"/>
                </a:lnTo>
                <a:lnTo>
                  <a:pt x="381694" y="40293"/>
                </a:lnTo>
                <a:lnTo>
                  <a:pt x="368401" y="38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253773" y="3723132"/>
            <a:ext cx="48895" cy="35560"/>
          </a:xfrm>
          <a:custGeom>
            <a:avLst/>
            <a:gdLst/>
            <a:ahLst/>
            <a:cxnLst/>
            <a:rect l="l" t="t" r="r" b="b"/>
            <a:pathLst>
              <a:path w="48894" h="35560">
                <a:moveTo>
                  <a:pt x="48361" y="0"/>
                </a:moveTo>
                <a:lnTo>
                  <a:pt x="25203" y="3064"/>
                </a:lnTo>
                <a:lnTo>
                  <a:pt x="10312" y="7712"/>
                </a:lnTo>
                <a:lnTo>
                  <a:pt x="2355" y="13926"/>
                </a:lnTo>
                <a:lnTo>
                  <a:pt x="0" y="21691"/>
                </a:lnTo>
                <a:lnTo>
                  <a:pt x="0" y="31470"/>
                </a:lnTo>
                <a:lnTo>
                  <a:pt x="9067" y="35560"/>
                </a:lnTo>
                <a:lnTo>
                  <a:pt x="19024" y="35560"/>
                </a:lnTo>
                <a:lnTo>
                  <a:pt x="26358" y="34709"/>
                </a:lnTo>
                <a:lnTo>
                  <a:pt x="33693" y="32226"/>
                </a:lnTo>
                <a:lnTo>
                  <a:pt x="41027" y="28209"/>
                </a:lnTo>
                <a:lnTo>
                  <a:pt x="48361" y="22758"/>
                </a:lnTo>
                <a:lnTo>
                  <a:pt x="48361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571857" y="3691305"/>
            <a:ext cx="55244" cy="27305"/>
          </a:xfrm>
          <a:custGeom>
            <a:avLst/>
            <a:gdLst/>
            <a:ahLst/>
            <a:cxnLst/>
            <a:rect l="l" t="t" r="r" b="b"/>
            <a:pathLst>
              <a:path w="55244" h="27304">
                <a:moveTo>
                  <a:pt x="29159" y="0"/>
                </a:moveTo>
                <a:lnTo>
                  <a:pt x="19002" y="1819"/>
                </a:lnTo>
                <a:lnTo>
                  <a:pt x="10179" y="7089"/>
                </a:lnTo>
                <a:lnTo>
                  <a:pt x="3555" y="15526"/>
                </a:lnTo>
                <a:lnTo>
                  <a:pt x="0" y="26847"/>
                </a:lnTo>
                <a:lnTo>
                  <a:pt x="54762" y="26847"/>
                </a:lnTo>
                <a:lnTo>
                  <a:pt x="53012" y="15376"/>
                </a:lnTo>
                <a:lnTo>
                  <a:pt x="47961" y="6956"/>
                </a:lnTo>
                <a:lnTo>
                  <a:pt x="39910" y="1769"/>
                </a:lnTo>
                <a:lnTo>
                  <a:pt x="2915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556922" y="3679748"/>
            <a:ext cx="83820" cy="90805"/>
          </a:xfrm>
          <a:custGeom>
            <a:avLst/>
            <a:gdLst/>
            <a:ahLst/>
            <a:cxnLst/>
            <a:rect l="l" t="t" r="r" b="b"/>
            <a:pathLst>
              <a:path w="83819" h="90804">
                <a:moveTo>
                  <a:pt x="43916" y="0"/>
                </a:moveTo>
                <a:lnTo>
                  <a:pt x="60482" y="2908"/>
                </a:lnTo>
                <a:lnTo>
                  <a:pt x="72831" y="11134"/>
                </a:lnTo>
                <a:lnTo>
                  <a:pt x="80546" y="23927"/>
                </a:lnTo>
                <a:lnTo>
                  <a:pt x="83210" y="40538"/>
                </a:lnTo>
                <a:lnTo>
                  <a:pt x="83210" y="43560"/>
                </a:lnTo>
                <a:lnTo>
                  <a:pt x="83032" y="46761"/>
                </a:lnTo>
                <a:lnTo>
                  <a:pt x="82677" y="48894"/>
                </a:lnTo>
                <a:lnTo>
                  <a:pt x="15113" y="48894"/>
                </a:lnTo>
                <a:lnTo>
                  <a:pt x="17930" y="61315"/>
                </a:lnTo>
                <a:lnTo>
                  <a:pt x="24847" y="70786"/>
                </a:lnTo>
                <a:lnTo>
                  <a:pt x="35165" y="76823"/>
                </a:lnTo>
                <a:lnTo>
                  <a:pt x="48183" y="78943"/>
                </a:lnTo>
                <a:lnTo>
                  <a:pt x="55445" y="78393"/>
                </a:lnTo>
                <a:lnTo>
                  <a:pt x="62141" y="76809"/>
                </a:lnTo>
                <a:lnTo>
                  <a:pt x="68436" y="74292"/>
                </a:lnTo>
                <a:lnTo>
                  <a:pt x="74498" y="70942"/>
                </a:lnTo>
                <a:lnTo>
                  <a:pt x="79654" y="80543"/>
                </a:lnTo>
                <a:lnTo>
                  <a:pt x="72809" y="84452"/>
                </a:lnTo>
                <a:lnTo>
                  <a:pt x="65030" y="87677"/>
                </a:lnTo>
                <a:lnTo>
                  <a:pt x="56251" y="89869"/>
                </a:lnTo>
                <a:lnTo>
                  <a:pt x="46405" y="90677"/>
                </a:lnTo>
                <a:lnTo>
                  <a:pt x="28353" y="87597"/>
                </a:lnTo>
                <a:lnTo>
                  <a:pt x="13601" y="78698"/>
                </a:lnTo>
                <a:lnTo>
                  <a:pt x="3650" y="64499"/>
                </a:lnTo>
                <a:lnTo>
                  <a:pt x="0" y="45516"/>
                </a:lnTo>
                <a:lnTo>
                  <a:pt x="3711" y="26478"/>
                </a:lnTo>
                <a:lnTo>
                  <a:pt x="13557" y="12157"/>
                </a:lnTo>
                <a:lnTo>
                  <a:pt x="27603" y="3136"/>
                </a:lnTo>
                <a:lnTo>
                  <a:pt x="43916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345874" y="3679748"/>
            <a:ext cx="81915" cy="90805"/>
          </a:xfrm>
          <a:custGeom>
            <a:avLst/>
            <a:gdLst/>
            <a:ahLst/>
            <a:cxnLst/>
            <a:rect l="l" t="t" r="r" b="b"/>
            <a:pathLst>
              <a:path w="81914" h="90804">
                <a:moveTo>
                  <a:pt x="48183" y="0"/>
                </a:moveTo>
                <a:lnTo>
                  <a:pt x="58026" y="997"/>
                </a:lnTo>
                <a:lnTo>
                  <a:pt x="66519" y="3711"/>
                </a:lnTo>
                <a:lnTo>
                  <a:pt x="73711" y="7725"/>
                </a:lnTo>
                <a:lnTo>
                  <a:pt x="79654" y="12623"/>
                </a:lnTo>
                <a:lnTo>
                  <a:pt x="72364" y="22047"/>
                </a:lnTo>
                <a:lnTo>
                  <a:pt x="66944" y="17866"/>
                </a:lnTo>
                <a:lnTo>
                  <a:pt x="61274" y="14735"/>
                </a:lnTo>
                <a:lnTo>
                  <a:pt x="55237" y="12771"/>
                </a:lnTo>
                <a:lnTo>
                  <a:pt x="48717" y="12090"/>
                </a:lnTo>
                <a:lnTo>
                  <a:pt x="35065" y="14512"/>
                </a:lnTo>
                <a:lnTo>
                  <a:pt x="24447" y="21335"/>
                </a:lnTo>
                <a:lnTo>
                  <a:pt x="17563" y="31892"/>
                </a:lnTo>
                <a:lnTo>
                  <a:pt x="15113" y="45516"/>
                </a:lnTo>
                <a:lnTo>
                  <a:pt x="17507" y="59010"/>
                </a:lnTo>
                <a:lnTo>
                  <a:pt x="24269" y="69453"/>
                </a:lnTo>
                <a:lnTo>
                  <a:pt x="34765" y="76195"/>
                </a:lnTo>
                <a:lnTo>
                  <a:pt x="48361" y="78587"/>
                </a:lnTo>
                <a:lnTo>
                  <a:pt x="56032" y="77743"/>
                </a:lnTo>
                <a:lnTo>
                  <a:pt x="63052" y="75431"/>
                </a:lnTo>
                <a:lnTo>
                  <a:pt x="69439" y="71986"/>
                </a:lnTo>
                <a:lnTo>
                  <a:pt x="75209" y="67741"/>
                </a:lnTo>
                <a:lnTo>
                  <a:pt x="81610" y="77165"/>
                </a:lnTo>
                <a:lnTo>
                  <a:pt x="74073" y="82877"/>
                </a:lnTo>
                <a:lnTo>
                  <a:pt x="65719" y="87121"/>
                </a:lnTo>
                <a:lnTo>
                  <a:pt x="56732" y="89766"/>
                </a:lnTo>
                <a:lnTo>
                  <a:pt x="47294" y="90677"/>
                </a:lnTo>
                <a:lnTo>
                  <a:pt x="28503" y="87647"/>
                </a:lnTo>
                <a:lnTo>
                  <a:pt x="13512" y="78832"/>
                </a:lnTo>
                <a:lnTo>
                  <a:pt x="3589" y="64649"/>
                </a:lnTo>
                <a:lnTo>
                  <a:pt x="0" y="45516"/>
                </a:lnTo>
                <a:lnTo>
                  <a:pt x="3853" y="26178"/>
                </a:lnTo>
                <a:lnTo>
                  <a:pt x="14290" y="11890"/>
                </a:lnTo>
                <a:lnTo>
                  <a:pt x="29628" y="3036"/>
                </a:lnTo>
                <a:lnTo>
                  <a:pt x="48183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239549" y="3679748"/>
            <a:ext cx="77470" cy="90805"/>
          </a:xfrm>
          <a:custGeom>
            <a:avLst/>
            <a:gdLst/>
            <a:ahLst/>
            <a:cxnLst/>
            <a:rect l="l" t="t" r="r" b="b"/>
            <a:pathLst>
              <a:path w="77469" h="90804">
                <a:moveTo>
                  <a:pt x="42138" y="0"/>
                </a:moveTo>
                <a:lnTo>
                  <a:pt x="57587" y="2530"/>
                </a:lnTo>
                <a:lnTo>
                  <a:pt x="68519" y="9712"/>
                </a:lnTo>
                <a:lnTo>
                  <a:pt x="75017" y="20927"/>
                </a:lnTo>
                <a:lnTo>
                  <a:pt x="77165" y="35559"/>
                </a:lnTo>
                <a:lnTo>
                  <a:pt x="77165" y="88544"/>
                </a:lnTo>
                <a:lnTo>
                  <a:pt x="65252" y="88544"/>
                </a:lnTo>
                <a:lnTo>
                  <a:pt x="64007" y="76809"/>
                </a:lnTo>
                <a:lnTo>
                  <a:pt x="63474" y="76809"/>
                </a:lnTo>
                <a:lnTo>
                  <a:pt x="55815" y="82126"/>
                </a:lnTo>
                <a:lnTo>
                  <a:pt x="47405" y="86544"/>
                </a:lnTo>
                <a:lnTo>
                  <a:pt x="38496" y="89561"/>
                </a:lnTo>
                <a:lnTo>
                  <a:pt x="29336" y="90677"/>
                </a:lnTo>
                <a:lnTo>
                  <a:pt x="17927" y="89019"/>
                </a:lnTo>
                <a:lnTo>
                  <a:pt x="8601" y="84210"/>
                </a:lnTo>
                <a:lnTo>
                  <a:pt x="2308" y="76501"/>
                </a:lnTo>
                <a:lnTo>
                  <a:pt x="0" y="66141"/>
                </a:lnTo>
                <a:lnTo>
                  <a:pt x="3503" y="53409"/>
                </a:lnTo>
                <a:lnTo>
                  <a:pt x="14557" y="44027"/>
                </a:lnTo>
                <a:lnTo>
                  <a:pt x="33979" y="37613"/>
                </a:lnTo>
                <a:lnTo>
                  <a:pt x="62585" y="33781"/>
                </a:lnTo>
                <a:lnTo>
                  <a:pt x="61202" y="25442"/>
                </a:lnTo>
                <a:lnTo>
                  <a:pt x="57251" y="18535"/>
                </a:lnTo>
                <a:lnTo>
                  <a:pt x="50234" y="13829"/>
                </a:lnTo>
                <a:lnTo>
                  <a:pt x="39649" y="12090"/>
                </a:lnTo>
                <a:lnTo>
                  <a:pt x="31326" y="13001"/>
                </a:lnTo>
                <a:lnTo>
                  <a:pt x="23336" y="15379"/>
                </a:lnTo>
                <a:lnTo>
                  <a:pt x="15946" y="18691"/>
                </a:lnTo>
                <a:lnTo>
                  <a:pt x="9423" y="22402"/>
                </a:lnTo>
                <a:lnTo>
                  <a:pt x="3733" y="12445"/>
                </a:lnTo>
                <a:lnTo>
                  <a:pt x="11284" y="8101"/>
                </a:lnTo>
                <a:lnTo>
                  <a:pt x="20535" y="4089"/>
                </a:lnTo>
                <a:lnTo>
                  <a:pt x="30987" y="1144"/>
                </a:lnTo>
                <a:lnTo>
                  <a:pt x="42138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132870" y="3679748"/>
            <a:ext cx="81915" cy="90805"/>
          </a:xfrm>
          <a:custGeom>
            <a:avLst/>
            <a:gdLst/>
            <a:ahLst/>
            <a:cxnLst/>
            <a:rect l="l" t="t" r="r" b="b"/>
            <a:pathLst>
              <a:path w="81914" h="90804">
                <a:moveTo>
                  <a:pt x="48183" y="0"/>
                </a:moveTo>
                <a:lnTo>
                  <a:pt x="58026" y="997"/>
                </a:lnTo>
                <a:lnTo>
                  <a:pt x="66519" y="3711"/>
                </a:lnTo>
                <a:lnTo>
                  <a:pt x="73712" y="7725"/>
                </a:lnTo>
                <a:lnTo>
                  <a:pt x="79654" y="12623"/>
                </a:lnTo>
                <a:lnTo>
                  <a:pt x="72364" y="22047"/>
                </a:lnTo>
                <a:lnTo>
                  <a:pt x="66944" y="17866"/>
                </a:lnTo>
                <a:lnTo>
                  <a:pt x="61274" y="14735"/>
                </a:lnTo>
                <a:lnTo>
                  <a:pt x="55237" y="12771"/>
                </a:lnTo>
                <a:lnTo>
                  <a:pt x="48717" y="12090"/>
                </a:lnTo>
                <a:lnTo>
                  <a:pt x="35065" y="14512"/>
                </a:lnTo>
                <a:lnTo>
                  <a:pt x="24447" y="21335"/>
                </a:lnTo>
                <a:lnTo>
                  <a:pt x="17563" y="31892"/>
                </a:lnTo>
                <a:lnTo>
                  <a:pt x="15112" y="45516"/>
                </a:lnTo>
                <a:lnTo>
                  <a:pt x="17507" y="59010"/>
                </a:lnTo>
                <a:lnTo>
                  <a:pt x="24269" y="69453"/>
                </a:lnTo>
                <a:lnTo>
                  <a:pt x="34765" y="76195"/>
                </a:lnTo>
                <a:lnTo>
                  <a:pt x="48361" y="78587"/>
                </a:lnTo>
                <a:lnTo>
                  <a:pt x="56032" y="77743"/>
                </a:lnTo>
                <a:lnTo>
                  <a:pt x="63052" y="75431"/>
                </a:lnTo>
                <a:lnTo>
                  <a:pt x="69439" y="71986"/>
                </a:lnTo>
                <a:lnTo>
                  <a:pt x="75209" y="67741"/>
                </a:lnTo>
                <a:lnTo>
                  <a:pt x="81610" y="77165"/>
                </a:lnTo>
                <a:lnTo>
                  <a:pt x="74073" y="82877"/>
                </a:lnTo>
                <a:lnTo>
                  <a:pt x="65719" y="87121"/>
                </a:lnTo>
                <a:lnTo>
                  <a:pt x="56732" y="89766"/>
                </a:lnTo>
                <a:lnTo>
                  <a:pt x="47294" y="90677"/>
                </a:lnTo>
                <a:lnTo>
                  <a:pt x="28503" y="87647"/>
                </a:lnTo>
                <a:lnTo>
                  <a:pt x="13512" y="78832"/>
                </a:lnTo>
                <a:lnTo>
                  <a:pt x="3589" y="64649"/>
                </a:lnTo>
                <a:lnTo>
                  <a:pt x="0" y="45516"/>
                </a:lnTo>
                <a:lnTo>
                  <a:pt x="3853" y="26178"/>
                </a:lnTo>
                <a:lnTo>
                  <a:pt x="14290" y="11890"/>
                </a:lnTo>
                <a:lnTo>
                  <a:pt x="29628" y="3036"/>
                </a:lnTo>
                <a:lnTo>
                  <a:pt x="48183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454687" y="3641699"/>
            <a:ext cx="76835" cy="127000"/>
          </a:xfrm>
          <a:custGeom>
            <a:avLst/>
            <a:gdLst/>
            <a:ahLst/>
            <a:cxnLst/>
            <a:rect l="l" t="t" r="r" b="b"/>
            <a:pathLst>
              <a:path w="76835" h="127000">
                <a:moveTo>
                  <a:pt x="0" y="0"/>
                </a:moveTo>
                <a:lnTo>
                  <a:pt x="14579" y="0"/>
                </a:lnTo>
                <a:lnTo>
                  <a:pt x="14579" y="34493"/>
                </a:lnTo>
                <a:lnTo>
                  <a:pt x="13868" y="54940"/>
                </a:lnTo>
                <a:lnTo>
                  <a:pt x="20980" y="48250"/>
                </a:lnTo>
                <a:lnTo>
                  <a:pt x="28625" y="42894"/>
                </a:lnTo>
                <a:lnTo>
                  <a:pt x="37071" y="39338"/>
                </a:lnTo>
                <a:lnTo>
                  <a:pt x="46583" y="38049"/>
                </a:lnTo>
                <a:lnTo>
                  <a:pt x="59876" y="40293"/>
                </a:lnTo>
                <a:lnTo>
                  <a:pt x="69186" y="46939"/>
                </a:lnTo>
                <a:lnTo>
                  <a:pt x="74662" y="57851"/>
                </a:lnTo>
                <a:lnTo>
                  <a:pt x="76453" y="72897"/>
                </a:lnTo>
                <a:lnTo>
                  <a:pt x="76453" y="126593"/>
                </a:lnTo>
                <a:lnTo>
                  <a:pt x="61874" y="126593"/>
                </a:lnTo>
                <a:lnTo>
                  <a:pt x="61874" y="74853"/>
                </a:lnTo>
                <a:lnTo>
                  <a:pt x="60763" y="64174"/>
                </a:lnTo>
                <a:lnTo>
                  <a:pt x="57251" y="56629"/>
                </a:lnTo>
                <a:lnTo>
                  <a:pt x="51073" y="52150"/>
                </a:lnTo>
                <a:lnTo>
                  <a:pt x="41960" y="50672"/>
                </a:lnTo>
                <a:lnTo>
                  <a:pt x="34757" y="51642"/>
                </a:lnTo>
                <a:lnTo>
                  <a:pt x="28203" y="54562"/>
                </a:lnTo>
                <a:lnTo>
                  <a:pt x="21683" y="59449"/>
                </a:lnTo>
                <a:lnTo>
                  <a:pt x="14579" y="66319"/>
                </a:lnTo>
                <a:lnTo>
                  <a:pt x="14579" y="126593"/>
                </a:lnTo>
                <a:lnTo>
                  <a:pt x="0" y="126593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932711" y="3894512"/>
            <a:ext cx="897774" cy="55695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991779" y="3929303"/>
            <a:ext cx="781050" cy="440690"/>
          </a:xfrm>
          <a:custGeom>
            <a:avLst/>
            <a:gdLst/>
            <a:ahLst/>
            <a:cxnLst/>
            <a:rect l="l" t="t" r="r" b="b"/>
            <a:pathLst>
              <a:path w="781050" h="440689">
                <a:moveTo>
                  <a:pt x="707605" y="0"/>
                </a:moveTo>
                <a:lnTo>
                  <a:pt x="73393" y="0"/>
                </a:lnTo>
                <a:lnTo>
                  <a:pt x="44823" y="5768"/>
                </a:lnTo>
                <a:lnTo>
                  <a:pt x="21494" y="21501"/>
                </a:lnTo>
                <a:lnTo>
                  <a:pt x="5766" y="44834"/>
                </a:lnTo>
                <a:lnTo>
                  <a:pt x="0" y="73406"/>
                </a:lnTo>
                <a:lnTo>
                  <a:pt x="0" y="367017"/>
                </a:lnTo>
                <a:lnTo>
                  <a:pt x="5766" y="395589"/>
                </a:lnTo>
                <a:lnTo>
                  <a:pt x="21494" y="418922"/>
                </a:lnTo>
                <a:lnTo>
                  <a:pt x="44823" y="434654"/>
                </a:lnTo>
                <a:lnTo>
                  <a:pt x="73393" y="440423"/>
                </a:lnTo>
                <a:lnTo>
                  <a:pt x="707605" y="440423"/>
                </a:lnTo>
                <a:lnTo>
                  <a:pt x="736177" y="434654"/>
                </a:lnTo>
                <a:lnTo>
                  <a:pt x="759510" y="418922"/>
                </a:lnTo>
                <a:lnTo>
                  <a:pt x="775242" y="395589"/>
                </a:lnTo>
                <a:lnTo>
                  <a:pt x="781011" y="367017"/>
                </a:lnTo>
                <a:lnTo>
                  <a:pt x="781011" y="73406"/>
                </a:lnTo>
                <a:lnTo>
                  <a:pt x="775242" y="44834"/>
                </a:lnTo>
                <a:lnTo>
                  <a:pt x="759510" y="21501"/>
                </a:lnTo>
                <a:lnTo>
                  <a:pt x="736177" y="5768"/>
                </a:lnTo>
                <a:lnTo>
                  <a:pt x="707605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991779" y="3929303"/>
            <a:ext cx="781050" cy="440690"/>
          </a:xfrm>
          <a:custGeom>
            <a:avLst/>
            <a:gdLst/>
            <a:ahLst/>
            <a:cxnLst/>
            <a:rect l="l" t="t" r="r" b="b"/>
            <a:pathLst>
              <a:path w="781050" h="440689">
                <a:moveTo>
                  <a:pt x="0" y="73405"/>
                </a:moveTo>
                <a:lnTo>
                  <a:pt x="5768" y="44833"/>
                </a:lnTo>
                <a:lnTo>
                  <a:pt x="21500" y="21500"/>
                </a:lnTo>
                <a:lnTo>
                  <a:pt x="44833" y="5768"/>
                </a:lnTo>
                <a:lnTo>
                  <a:pt x="73405" y="0"/>
                </a:lnTo>
                <a:lnTo>
                  <a:pt x="707608" y="0"/>
                </a:lnTo>
                <a:lnTo>
                  <a:pt x="736181" y="5768"/>
                </a:lnTo>
                <a:lnTo>
                  <a:pt x="759514" y="21500"/>
                </a:lnTo>
                <a:lnTo>
                  <a:pt x="775245" y="44833"/>
                </a:lnTo>
                <a:lnTo>
                  <a:pt x="781014" y="73405"/>
                </a:lnTo>
                <a:lnTo>
                  <a:pt x="781014" y="367019"/>
                </a:lnTo>
                <a:lnTo>
                  <a:pt x="775245" y="395592"/>
                </a:lnTo>
                <a:lnTo>
                  <a:pt x="759514" y="418925"/>
                </a:lnTo>
                <a:lnTo>
                  <a:pt x="736181" y="434657"/>
                </a:lnTo>
                <a:lnTo>
                  <a:pt x="707608" y="440425"/>
                </a:lnTo>
                <a:lnTo>
                  <a:pt x="73405" y="440425"/>
                </a:lnTo>
                <a:lnTo>
                  <a:pt x="44833" y="434657"/>
                </a:lnTo>
                <a:lnTo>
                  <a:pt x="21500" y="418925"/>
                </a:lnTo>
                <a:lnTo>
                  <a:pt x="5768" y="395592"/>
                </a:lnTo>
                <a:lnTo>
                  <a:pt x="0" y="367019"/>
                </a:lnTo>
                <a:lnTo>
                  <a:pt x="0" y="73405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132876" y="4094048"/>
            <a:ext cx="507365" cy="128905"/>
          </a:xfrm>
          <a:custGeom>
            <a:avLst/>
            <a:gdLst/>
            <a:ahLst/>
            <a:cxnLst/>
            <a:rect l="l" t="t" r="r" b="b"/>
            <a:pathLst>
              <a:path w="507364" h="128904">
                <a:moveTo>
                  <a:pt x="176577" y="50139"/>
                </a:moveTo>
                <a:lnTo>
                  <a:pt x="146329" y="50139"/>
                </a:lnTo>
                <a:lnTo>
                  <a:pt x="156914" y="51878"/>
                </a:lnTo>
                <a:lnTo>
                  <a:pt x="163931" y="56584"/>
                </a:lnTo>
                <a:lnTo>
                  <a:pt x="167882" y="63491"/>
                </a:lnTo>
                <a:lnTo>
                  <a:pt x="169265" y="71831"/>
                </a:lnTo>
                <a:lnTo>
                  <a:pt x="140659" y="75662"/>
                </a:lnTo>
                <a:lnTo>
                  <a:pt x="121237" y="82076"/>
                </a:lnTo>
                <a:lnTo>
                  <a:pt x="110183" y="91458"/>
                </a:lnTo>
                <a:lnTo>
                  <a:pt x="106679" y="104190"/>
                </a:lnTo>
                <a:lnTo>
                  <a:pt x="108988" y="114550"/>
                </a:lnTo>
                <a:lnTo>
                  <a:pt x="115281" y="122259"/>
                </a:lnTo>
                <a:lnTo>
                  <a:pt x="124607" y="127068"/>
                </a:lnTo>
                <a:lnTo>
                  <a:pt x="136016" y="128727"/>
                </a:lnTo>
                <a:lnTo>
                  <a:pt x="145176" y="127610"/>
                </a:lnTo>
                <a:lnTo>
                  <a:pt x="154085" y="124593"/>
                </a:lnTo>
                <a:lnTo>
                  <a:pt x="162495" y="120176"/>
                </a:lnTo>
                <a:lnTo>
                  <a:pt x="167081" y="116992"/>
                </a:lnTo>
                <a:lnTo>
                  <a:pt x="129971" y="116992"/>
                </a:lnTo>
                <a:lnTo>
                  <a:pt x="120903" y="112903"/>
                </a:lnTo>
                <a:lnTo>
                  <a:pt x="120903" y="103124"/>
                </a:lnTo>
                <a:lnTo>
                  <a:pt x="123259" y="95359"/>
                </a:lnTo>
                <a:lnTo>
                  <a:pt x="131216" y="89144"/>
                </a:lnTo>
                <a:lnTo>
                  <a:pt x="146107" y="84496"/>
                </a:lnTo>
                <a:lnTo>
                  <a:pt x="169265" y="81432"/>
                </a:lnTo>
                <a:lnTo>
                  <a:pt x="183845" y="81432"/>
                </a:lnTo>
                <a:lnTo>
                  <a:pt x="183845" y="73609"/>
                </a:lnTo>
                <a:lnTo>
                  <a:pt x="181697" y="58976"/>
                </a:lnTo>
                <a:lnTo>
                  <a:pt x="176577" y="50139"/>
                </a:lnTo>
                <a:close/>
              </a:path>
              <a:path w="507364" h="128904">
                <a:moveTo>
                  <a:pt x="183845" y="114858"/>
                </a:moveTo>
                <a:lnTo>
                  <a:pt x="170687" y="114858"/>
                </a:lnTo>
                <a:lnTo>
                  <a:pt x="171932" y="126593"/>
                </a:lnTo>
                <a:lnTo>
                  <a:pt x="183845" y="126593"/>
                </a:lnTo>
                <a:lnTo>
                  <a:pt x="183845" y="114858"/>
                </a:lnTo>
                <a:close/>
              </a:path>
              <a:path w="507364" h="128904">
                <a:moveTo>
                  <a:pt x="183845" y="81432"/>
                </a:moveTo>
                <a:lnTo>
                  <a:pt x="169265" y="81432"/>
                </a:lnTo>
                <a:lnTo>
                  <a:pt x="169265" y="104190"/>
                </a:lnTo>
                <a:lnTo>
                  <a:pt x="161931" y="109641"/>
                </a:lnTo>
                <a:lnTo>
                  <a:pt x="154597" y="113658"/>
                </a:lnTo>
                <a:lnTo>
                  <a:pt x="147262" y="116142"/>
                </a:lnTo>
                <a:lnTo>
                  <a:pt x="139928" y="116992"/>
                </a:lnTo>
                <a:lnTo>
                  <a:pt x="167081" y="116992"/>
                </a:lnTo>
                <a:lnTo>
                  <a:pt x="170154" y="114858"/>
                </a:lnTo>
                <a:lnTo>
                  <a:pt x="183845" y="114858"/>
                </a:lnTo>
                <a:lnTo>
                  <a:pt x="183845" y="81432"/>
                </a:lnTo>
                <a:close/>
              </a:path>
              <a:path w="507364" h="128904">
                <a:moveTo>
                  <a:pt x="148818" y="38049"/>
                </a:moveTo>
                <a:lnTo>
                  <a:pt x="137667" y="39193"/>
                </a:lnTo>
                <a:lnTo>
                  <a:pt x="127215" y="42138"/>
                </a:lnTo>
                <a:lnTo>
                  <a:pt x="117964" y="46150"/>
                </a:lnTo>
                <a:lnTo>
                  <a:pt x="110413" y="50495"/>
                </a:lnTo>
                <a:lnTo>
                  <a:pt x="116103" y="60452"/>
                </a:lnTo>
                <a:lnTo>
                  <a:pt x="122626" y="56740"/>
                </a:lnTo>
                <a:lnTo>
                  <a:pt x="130016" y="53428"/>
                </a:lnTo>
                <a:lnTo>
                  <a:pt x="138006" y="51050"/>
                </a:lnTo>
                <a:lnTo>
                  <a:pt x="146329" y="50139"/>
                </a:lnTo>
                <a:lnTo>
                  <a:pt x="176577" y="50139"/>
                </a:lnTo>
                <a:lnTo>
                  <a:pt x="175199" y="47761"/>
                </a:lnTo>
                <a:lnTo>
                  <a:pt x="164267" y="40580"/>
                </a:lnTo>
                <a:lnTo>
                  <a:pt x="148818" y="38049"/>
                </a:lnTo>
                <a:close/>
              </a:path>
              <a:path w="507364" h="128904">
                <a:moveTo>
                  <a:pt x="467969" y="38049"/>
                </a:moveTo>
                <a:lnTo>
                  <a:pt x="451656" y="41185"/>
                </a:lnTo>
                <a:lnTo>
                  <a:pt x="437610" y="50206"/>
                </a:lnTo>
                <a:lnTo>
                  <a:pt x="427764" y="64527"/>
                </a:lnTo>
                <a:lnTo>
                  <a:pt x="424052" y="83566"/>
                </a:lnTo>
                <a:lnTo>
                  <a:pt x="427703" y="102548"/>
                </a:lnTo>
                <a:lnTo>
                  <a:pt x="437654" y="116747"/>
                </a:lnTo>
                <a:lnTo>
                  <a:pt x="452406" y="125646"/>
                </a:lnTo>
                <a:lnTo>
                  <a:pt x="470458" y="128727"/>
                </a:lnTo>
                <a:lnTo>
                  <a:pt x="480304" y="127918"/>
                </a:lnTo>
                <a:lnTo>
                  <a:pt x="489083" y="125726"/>
                </a:lnTo>
                <a:lnTo>
                  <a:pt x="496862" y="122501"/>
                </a:lnTo>
                <a:lnTo>
                  <a:pt x="503707" y="118592"/>
                </a:lnTo>
                <a:lnTo>
                  <a:pt x="502848" y="116992"/>
                </a:lnTo>
                <a:lnTo>
                  <a:pt x="472236" y="116992"/>
                </a:lnTo>
                <a:lnTo>
                  <a:pt x="459194" y="114858"/>
                </a:lnTo>
                <a:lnTo>
                  <a:pt x="448900" y="108835"/>
                </a:lnTo>
                <a:lnTo>
                  <a:pt x="441983" y="99365"/>
                </a:lnTo>
                <a:lnTo>
                  <a:pt x="439165" y="86944"/>
                </a:lnTo>
                <a:lnTo>
                  <a:pt x="506729" y="86944"/>
                </a:lnTo>
                <a:lnTo>
                  <a:pt x="507085" y="84810"/>
                </a:lnTo>
                <a:lnTo>
                  <a:pt x="507154" y="83566"/>
                </a:lnTo>
                <a:lnTo>
                  <a:pt x="507263" y="78587"/>
                </a:lnTo>
                <a:lnTo>
                  <a:pt x="506921" y="76454"/>
                </a:lnTo>
                <a:lnTo>
                  <a:pt x="438988" y="76454"/>
                </a:lnTo>
                <a:lnTo>
                  <a:pt x="442544" y="65133"/>
                </a:lnTo>
                <a:lnTo>
                  <a:pt x="449167" y="56695"/>
                </a:lnTo>
                <a:lnTo>
                  <a:pt x="457990" y="51425"/>
                </a:lnTo>
                <a:lnTo>
                  <a:pt x="468147" y="49606"/>
                </a:lnTo>
                <a:lnTo>
                  <a:pt x="497138" y="49606"/>
                </a:lnTo>
                <a:lnTo>
                  <a:pt x="496884" y="49183"/>
                </a:lnTo>
                <a:lnTo>
                  <a:pt x="484535" y="40957"/>
                </a:lnTo>
                <a:lnTo>
                  <a:pt x="467969" y="38049"/>
                </a:lnTo>
                <a:close/>
              </a:path>
              <a:path w="507364" h="128904">
                <a:moveTo>
                  <a:pt x="498551" y="108991"/>
                </a:moveTo>
                <a:lnTo>
                  <a:pt x="492489" y="112341"/>
                </a:lnTo>
                <a:lnTo>
                  <a:pt x="486135" y="114872"/>
                </a:lnTo>
                <a:lnTo>
                  <a:pt x="479498" y="116442"/>
                </a:lnTo>
                <a:lnTo>
                  <a:pt x="472236" y="116992"/>
                </a:lnTo>
                <a:lnTo>
                  <a:pt x="502848" y="116992"/>
                </a:lnTo>
                <a:lnTo>
                  <a:pt x="498551" y="108991"/>
                </a:lnTo>
                <a:close/>
              </a:path>
              <a:path w="507364" h="128904">
                <a:moveTo>
                  <a:pt x="497138" y="49606"/>
                </a:moveTo>
                <a:lnTo>
                  <a:pt x="468147" y="49606"/>
                </a:lnTo>
                <a:lnTo>
                  <a:pt x="478898" y="51375"/>
                </a:lnTo>
                <a:lnTo>
                  <a:pt x="486949" y="56562"/>
                </a:lnTo>
                <a:lnTo>
                  <a:pt x="492000" y="64983"/>
                </a:lnTo>
                <a:lnTo>
                  <a:pt x="493750" y="76454"/>
                </a:lnTo>
                <a:lnTo>
                  <a:pt x="506921" y="76454"/>
                </a:lnTo>
                <a:lnTo>
                  <a:pt x="504599" y="61977"/>
                </a:lnTo>
                <a:lnTo>
                  <a:pt x="497138" y="49606"/>
                </a:lnTo>
                <a:close/>
              </a:path>
              <a:path w="507364" h="128904">
                <a:moveTo>
                  <a:pt x="261188" y="38049"/>
                </a:moveTo>
                <a:lnTo>
                  <a:pt x="242633" y="41085"/>
                </a:lnTo>
                <a:lnTo>
                  <a:pt x="227295" y="49939"/>
                </a:lnTo>
                <a:lnTo>
                  <a:pt x="216857" y="64227"/>
                </a:lnTo>
                <a:lnTo>
                  <a:pt x="213004" y="83566"/>
                </a:lnTo>
                <a:lnTo>
                  <a:pt x="216593" y="102698"/>
                </a:lnTo>
                <a:lnTo>
                  <a:pt x="226517" y="116881"/>
                </a:lnTo>
                <a:lnTo>
                  <a:pt x="241507" y="125696"/>
                </a:lnTo>
                <a:lnTo>
                  <a:pt x="260299" y="128727"/>
                </a:lnTo>
                <a:lnTo>
                  <a:pt x="269736" y="127815"/>
                </a:lnTo>
                <a:lnTo>
                  <a:pt x="278723" y="125171"/>
                </a:lnTo>
                <a:lnTo>
                  <a:pt x="287077" y="120926"/>
                </a:lnTo>
                <a:lnTo>
                  <a:pt x="292737" y="116636"/>
                </a:lnTo>
                <a:lnTo>
                  <a:pt x="261365" y="116636"/>
                </a:lnTo>
                <a:lnTo>
                  <a:pt x="247769" y="114244"/>
                </a:lnTo>
                <a:lnTo>
                  <a:pt x="237274" y="107502"/>
                </a:lnTo>
                <a:lnTo>
                  <a:pt x="230512" y="97059"/>
                </a:lnTo>
                <a:lnTo>
                  <a:pt x="228117" y="83566"/>
                </a:lnTo>
                <a:lnTo>
                  <a:pt x="230567" y="69942"/>
                </a:lnTo>
                <a:lnTo>
                  <a:pt x="237451" y="59385"/>
                </a:lnTo>
                <a:lnTo>
                  <a:pt x="248069" y="52562"/>
                </a:lnTo>
                <a:lnTo>
                  <a:pt x="261721" y="50139"/>
                </a:lnTo>
                <a:lnTo>
                  <a:pt x="292011" y="50139"/>
                </a:lnTo>
                <a:lnTo>
                  <a:pt x="286716" y="45775"/>
                </a:lnTo>
                <a:lnTo>
                  <a:pt x="279523" y="41760"/>
                </a:lnTo>
                <a:lnTo>
                  <a:pt x="271031" y="39046"/>
                </a:lnTo>
                <a:lnTo>
                  <a:pt x="261188" y="38049"/>
                </a:lnTo>
                <a:close/>
              </a:path>
              <a:path w="507364" h="128904">
                <a:moveTo>
                  <a:pt x="288213" y="105791"/>
                </a:moveTo>
                <a:lnTo>
                  <a:pt x="282443" y="110035"/>
                </a:lnTo>
                <a:lnTo>
                  <a:pt x="276056" y="113480"/>
                </a:lnTo>
                <a:lnTo>
                  <a:pt x="269036" y="115792"/>
                </a:lnTo>
                <a:lnTo>
                  <a:pt x="261365" y="116636"/>
                </a:lnTo>
                <a:lnTo>
                  <a:pt x="292737" y="116636"/>
                </a:lnTo>
                <a:lnTo>
                  <a:pt x="294614" y="115214"/>
                </a:lnTo>
                <a:lnTo>
                  <a:pt x="288213" y="105791"/>
                </a:lnTo>
                <a:close/>
              </a:path>
              <a:path w="507364" h="128904">
                <a:moveTo>
                  <a:pt x="292011" y="50139"/>
                </a:moveTo>
                <a:lnTo>
                  <a:pt x="261721" y="50139"/>
                </a:lnTo>
                <a:lnTo>
                  <a:pt x="268241" y="50820"/>
                </a:lnTo>
                <a:lnTo>
                  <a:pt x="274278" y="52784"/>
                </a:lnTo>
                <a:lnTo>
                  <a:pt x="279948" y="55915"/>
                </a:lnTo>
                <a:lnTo>
                  <a:pt x="285369" y="60096"/>
                </a:lnTo>
                <a:lnTo>
                  <a:pt x="292658" y="50673"/>
                </a:lnTo>
                <a:lnTo>
                  <a:pt x="292011" y="50139"/>
                </a:lnTo>
                <a:close/>
              </a:path>
              <a:path w="507364" h="128904">
                <a:moveTo>
                  <a:pt x="48183" y="38049"/>
                </a:moveTo>
                <a:lnTo>
                  <a:pt x="29628" y="41085"/>
                </a:lnTo>
                <a:lnTo>
                  <a:pt x="14290" y="49939"/>
                </a:lnTo>
                <a:lnTo>
                  <a:pt x="3853" y="64227"/>
                </a:lnTo>
                <a:lnTo>
                  <a:pt x="0" y="83566"/>
                </a:lnTo>
                <a:lnTo>
                  <a:pt x="3589" y="102698"/>
                </a:lnTo>
                <a:lnTo>
                  <a:pt x="13512" y="116881"/>
                </a:lnTo>
                <a:lnTo>
                  <a:pt x="28503" y="125696"/>
                </a:lnTo>
                <a:lnTo>
                  <a:pt x="47294" y="128727"/>
                </a:lnTo>
                <a:lnTo>
                  <a:pt x="56732" y="127815"/>
                </a:lnTo>
                <a:lnTo>
                  <a:pt x="65719" y="125171"/>
                </a:lnTo>
                <a:lnTo>
                  <a:pt x="74073" y="120926"/>
                </a:lnTo>
                <a:lnTo>
                  <a:pt x="79733" y="116636"/>
                </a:lnTo>
                <a:lnTo>
                  <a:pt x="48361" y="116636"/>
                </a:lnTo>
                <a:lnTo>
                  <a:pt x="34765" y="114244"/>
                </a:lnTo>
                <a:lnTo>
                  <a:pt x="24269" y="107502"/>
                </a:lnTo>
                <a:lnTo>
                  <a:pt x="17507" y="97059"/>
                </a:lnTo>
                <a:lnTo>
                  <a:pt x="15112" y="83566"/>
                </a:lnTo>
                <a:lnTo>
                  <a:pt x="17563" y="69942"/>
                </a:lnTo>
                <a:lnTo>
                  <a:pt x="24447" y="59385"/>
                </a:lnTo>
                <a:lnTo>
                  <a:pt x="35065" y="52562"/>
                </a:lnTo>
                <a:lnTo>
                  <a:pt x="48717" y="50139"/>
                </a:lnTo>
                <a:lnTo>
                  <a:pt x="79007" y="50139"/>
                </a:lnTo>
                <a:lnTo>
                  <a:pt x="73711" y="45775"/>
                </a:lnTo>
                <a:lnTo>
                  <a:pt x="66519" y="41760"/>
                </a:lnTo>
                <a:lnTo>
                  <a:pt x="58026" y="39046"/>
                </a:lnTo>
                <a:lnTo>
                  <a:pt x="48183" y="38049"/>
                </a:lnTo>
                <a:close/>
              </a:path>
              <a:path w="507364" h="128904">
                <a:moveTo>
                  <a:pt x="75209" y="105791"/>
                </a:moveTo>
                <a:lnTo>
                  <a:pt x="69439" y="110035"/>
                </a:lnTo>
                <a:lnTo>
                  <a:pt x="63052" y="113480"/>
                </a:lnTo>
                <a:lnTo>
                  <a:pt x="56032" y="115792"/>
                </a:lnTo>
                <a:lnTo>
                  <a:pt x="48361" y="116636"/>
                </a:lnTo>
                <a:lnTo>
                  <a:pt x="79733" y="116636"/>
                </a:lnTo>
                <a:lnTo>
                  <a:pt x="81610" y="115214"/>
                </a:lnTo>
                <a:lnTo>
                  <a:pt x="75209" y="105791"/>
                </a:lnTo>
                <a:close/>
              </a:path>
              <a:path w="507364" h="128904">
                <a:moveTo>
                  <a:pt x="79007" y="50139"/>
                </a:moveTo>
                <a:lnTo>
                  <a:pt x="48717" y="50139"/>
                </a:lnTo>
                <a:lnTo>
                  <a:pt x="55237" y="50820"/>
                </a:lnTo>
                <a:lnTo>
                  <a:pt x="61274" y="52784"/>
                </a:lnTo>
                <a:lnTo>
                  <a:pt x="66944" y="55915"/>
                </a:lnTo>
                <a:lnTo>
                  <a:pt x="72364" y="60096"/>
                </a:lnTo>
                <a:lnTo>
                  <a:pt x="79654" y="50673"/>
                </a:lnTo>
                <a:lnTo>
                  <a:pt x="79007" y="50139"/>
                </a:lnTo>
                <a:close/>
              </a:path>
              <a:path w="507364" h="128904">
                <a:moveTo>
                  <a:pt x="336397" y="0"/>
                </a:moveTo>
                <a:lnTo>
                  <a:pt x="321817" y="0"/>
                </a:lnTo>
                <a:lnTo>
                  <a:pt x="321817" y="126593"/>
                </a:lnTo>
                <a:lnTo>
                  <a:pt x="336397" y="126593"/>
                </a:lnTo>
                <a:lnTo>
                  <a:pt x="336397" y="66319"/>
                </a:lnTo>
                <a:lnTo>
                  <a:pt x="343501" y="59449"/>
                </a:lnTo>
                <a:lnTo>
                  <a:pt x="349517" y="54940"/>
                </a:lnTo>
                <a:lnTo>
                  <a:pt x="335686" y="54940"/>
                </a:lnTo>
                <a:lnTo>
                  <a:pt x="336273" y="38049"/>
                </a:lnTo>
                <a:lnTo>
                  <a:pt x="336397" y="0"/>
                </a:lnTo>
                <a:close/>
              </a:path>
              <a:path w="507364" h="128904">
                <a:moveTo>
                  <a:pt x="392877" y="50673"/>
                </a:moveTo>
                <a:lnTo>
                  <a:pt x="363778" y="50673"/>
                </a:lnTo>
                <a:lnTo>
                  <a:pt x="372891" y="52150"/>
                </a:lnTo>
                <a:lnTo>
                  <a:pt x="379069" y="56629"/>
                </a:lnTo>
                <a:lnTo>
                  <a:pt x="382581" y="64174"/>
                </a:lnTo>
                <a:lnTo>
                  <a:pt x="383692" y="74853"/>
                </a:lnTo>
                <a:lnTo>
                  <a:pt x="383692" y="126593"/>
                </a:lnTo>
                <a:lnTo>
                  <a:pt x="398271" y="126593"/>
                </a:lnTo>
                <a:lnTo>
                  <a:pt x="398271" y="72898"/>
                </a:lnTo>
                <a:lnTo>
                  <a:pt x="396480" y="57851"/>
                </a:lnTo>
                <a:lnTo>
                  <a:pt x="392877" y="50673"/>
                </a:lnTo>
                <a:close/>
              </a:path>
              <a:path w="507364" h="128904">
                <a:moveTo>
                  <a:pt x="368401" y="38049"/>
                </a:moveTo>
                <a:lnTo>
                  <a:pt x="358889" y="39338"/>
                </a:lnTo>
                <a:lnTo>
                  <a:pt x="350443" y="42894"/>
                </a:lnTo>
                <a:lnTo>
                  <a:pt x="342798" y="48250"/>
                </a:lnTo>
                <a:lnTo>
                  <a:pt x="335686" y="54940"/>
                </a:lnTo>
                <a:lnTo>
                  <a:pt x="349517" y="54940"/>
                </a:lnTo>
                <a:lnTo>
                  <a:pt x="350021" y="54562"/>
                </a:lnTo>
                <a:lnTo>
                  <a:pt x="356575" y="51642"/>
                </a:lnTo>
                <a:lnTo>
                  <a:pt x="363778" y="50673"/>
                </a:lnTo>
                <a:lnTo>
                  <a:pt x="392877" y="50673"/>
                </a:lnTo>
                <a:lnTo>
                  <a:pt x="391004" y="46939"/>
                </a:lnTo>
                <a:lnTo>
                  <a:pt x="381694" y="40293"/>
                </a:lnTo>
                <a:lnTo>
                  <a:pt x="368401" y="38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253773" y="4175480"/>
            <a:ext cx="48895" cy="35560"/>
          </a:xfrm>
          <a:custGeom>
            <a:avLst/>
            <a:gdLst/>
            <a:ahLst/>
            <a:cxnLst/>
            <a:rect l="l" t="t" r="r" b="b"/>
            <a:pathLst>
              <a:path w="48894" h="35560">
                <a:moveTo>
                  <a:pt x="48361" y="0"/>
                </a:moveTo>
                <a:lnTo>
                  <a:pt x="25203" y="3064"/>
                </a:lnTo>
                <a:lnTo>
                  <a:pt x="10312" y="7712"/>
                </a:lnTo>
                <a:lnTo>
                  <a:pt x="2355" y="13926"/>
                </a:lnTo>
                <a:lnTo>
                  <a:pt x="0" y="21691"/>
                </a:lnTo>
                <a:lnTo>
                  <a:pt x="0" y="31470"/>
                </a:lnTo>
                <a:lnTo>
                  <a:pt x="9067" y="35559"/>
                </a:lnTo>
                <a:lnTo>
                  <a:pt x="19024" y="35559"/>
                </a:lnTo>
                <a:lnTo>
                  <a:pt x="26358" y="34709"/>
                </a:lnTo>
                <a:lnTo>
                  <a:pt x="33693" y="32226"/>
                </a:lnTo>
                <a:lnTo>
                  <a:pt x="41027" y="28209"/>
                </a:lnTo>
                <a:lnTo>
                  <a:pt x="48361" y="22758"/>
                </a:lnTo>
                <a:lnTo>
                  <a:pt x="48361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571857" y="4143654"/>
            <a:ext cx="55244" cy="27305"/>
          </a:xfrm>
          <a:custGeom>
            <a:avLst/>
            <a:gdLst/>
            <a:ahLst/>
            <a:cxnLst/>
            <a:rect l="l" t="t" r="r" b="b"/>
            <a:pathLst>
              <a:path w="55244" h="27304">
                <a:moveTo>
                  <a:pt x="29159" y="0"/>
                </a:moveTo>
                <a:lnTo>
                  <a:pt x="19002" y="1819"/>
                </a:lnTo>
                <a:lnTo>
                  <a:pt x="10179" y="7089"/>
                </a:lnTo>
                <a:lnTo>
                  <a:pt x="3555" y="15526"/>
                </a:lnTo>
                <a:lnTo>
                  <a:pt x="0" y="26847"/>
                </a:lnTo>
                <a:lnTo>
                  <a:pt x="54762" y="26847"/>
                </a:lnTo>
                <a:lnTo>
                  <a:pt x="53012" y="15376"/>
                </a:lnTo>
                <a:lnTo>
                  <a:pt x="47961" y="6956"/>
                </a:lnTo>
                <a:lnTo>
                  <a:pt x="39910" y="1769"/>
                </a:lnTo>
                <a:lnTo>
                  <a:pt x="2915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556922" y="4132097"/>
            <a:ext cx="83820" cy="90805"/>
          </a:xfrm>
          <a:custGeom>
            <a:avLst/>
            <a:gdLst/>
            <a:ahLst/>
            <a:cxnLst/>
            <a:rect l="l" t="t" r="r" b="b"/>
            <a:pathLst>
              <a:path w="83819" h="90804">
                <a:moveTo>
                  <a:pt x="43916" y="0"/>
                </a:moveTo>
                <a:lnTo>
                  <a:pt x="60482" y="2908"/>
                </a:lnTo>
                <a:lnTo>
                  <a:pt x="72831" y="11134"/>
                </a:lnTo>
                <a:lnTo>
                  <a:pt x="80546" y="23928"/>
                </a:lnTo>
                <a:lnTo>
                  <a:pt x="83210" y="40538"/>
                </a:lnTo>
                <a:lnTo>
                  <a:pt x="83210" y="43561"/>
                </a:lnTo>
                <a:lnTo>
                  <a:pt x="83032" y="46761"/>
                </a:lnTo>
                <a:lnTo>
                  <a:pt x="82677" y="48895"/>
                </a:lnTo>
                <a:lnTo>
                  <a:pt x="15113" y="48895"/>
                </a:lnTo>
                <a:lnTo>
                  <a:pt x="17930" y="61315"/>
                </a:lnTo>
                <a:lnTo>
                  <a:pt x="24847" y="70786"/>
                </a:lnTo>
                <a:lnTo>
                  <a:pt x="35165" y="76823"/>
                </a:lnTo>
                <a:lnTo>
                  <a:pt x="48183" y="78943"/>
                </a:lnTo>
                <a:lnTo>
                  <a:pt x="55445" y="78393"/>
                </a:lnTo>
                <a:lnTo>
                  <a:pt x="62141" y="76809"/>
                </a:lnTo>
                <a:lnTo>
                  <a:pt x="68436" y="74292"/>
                </a:lnTo>
                <a:lnTo>
                  <a:pt x="74498" y="70942"/>
                </a:lnTo>
                <a:lnTo>
                  <a:pt x="79654" y="80543"/>
                </a:lnTo>
                <a:lnTo>
                  <a:pt x="72809" y="84452"/>
                </a:lnTo>
                <a:lnTo>
                  <a:pt x="65030" y="87677"/>
                </a:lnTo>
                <a:lnTo>
                  <a:pt x="56251" y="89869"/>
                </a:lnTo>
                <a:lnTo>
                  <a:pt x="46405" y="90678"/>
                </a:lnTo>
                <a:lnTo>
                  <a:pt x="28353" y="87597"/>
                </a:lnTo>
                <a:lnTo>
                  <a:pt x="13601" y="78698"/>
                </a:lnTo>
                <a:lnTo>
                  <a:pt x="3650" y="64499"/>
                </a:lnTo>
                <a:lnTo>
                  <a:pt x="0" y="45516"/>
                </a:lnTo>
                <a:lnTo>
                  <a:pt x="3711" y="26478"/>
                </a:lnTo>
                <a:lnTo>
                  <a:pt x="13557" y="12157"/>
                </a:lnTo>
                <a:lnTo>
                  <a:pt x="27603" y="3136"/>
                </a:lnTo>
                <a:lnTo>
                  <a:pt x="43916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345874" y="4132097"/>
            <a:ext cx="81915" cy="90805"/>
          </a:xfrm>
          <a:custGeom>
            <a:avLst/>
            <a:gdLst/>
            <a:ahLst/>
            <a:cxnLst/>
            <a:rect l="l" t="t" r="r" b="b"/>
            <a:pathLst>
              <a:path w="81914" h="90804">
                <a:moveTo>
                  <a:pt x="48183" y="0"/>
                </a:moveTo>
                <a:lnTo>
                  <a:pt x="58026" y="997"/>
                </a:lnTo>
                <a:lnTo>
                  <a:pt x="66519" y="3711"/>
                </a:lnTo>
                <a:lnTo>
                  <a:pt x="73711" y="7726"/>
                </a:lnTo>
                <a:lnTo>
                  <a:pt x="79654" y="12623"/>
                </a:lnTo>
                <a:lnTo>
                  <a:pt x="72364" y="22047"/>
                </a:lnTo>
                <a:lnTo>
                  <a:pt x="66944" y="17866"/>
                </a:lnTo>
                <a:lnTo>
                  <a:pt x="61274" y="14735"/>
                </a:lnTo>
                <a:lnTo>
                  <a:pt x="55237" y="12771"/>
                </a:lnTo>
                <a:lnTo>
                  <a:pt x="48717" y="12090"/>
                </a:lnTo>
                <a:lnTo>
                  <a:pt x="35065" y="14512"/>
                </a:lnTo>
                <a:lnTo>
                  <a:pt x="24447" y="21336"/>
                </a:lnTo>
                <a:lnTo>
                  <a:pt x="17563" y="31892"/>
                </a:lnTo>
                <a:lnTo>
                  <a:pt x="15113" y="45516"/>
                </a:lnTo>
                <a:lnTo>
                  <a:pt x="17507" y="59010"/>
                </a:lnTo>
                <a:lnTo>
                  <a:pt x="24269" y="69453"/>
                </a:lnTo>
                <a:lnTo>
                  <a:pt x="34765" y="76195"/>
                </a:lnTo>
                <a:lnTo>
                  <a:pt x="48361" y="78587"/>
                </a:lnTo>
                <a:lnTo>
                  <a:pt x="56032" y="77743"/>
                </a:lnTo>
                <a:lnTo>
                  <a:pt x="63052" y="75431"/>
                </a:lnTo>
                <a:lnTo>
                  <a:pt x="69439" y="71986"/>
                </a:lnTo>
                <a:lnTo>
                  <a:pt x="75209" y="67741"/>
                </a:lnTo>
                <a:lnTo>
                  <a:pt x="81610" y="77165"/>
                </a:lnTo>
                <a:lnTo>
                  <a:pt x="74073" y="82877"/>
                </a:lnTo>
                <a:lnTo>
                  <a:pt x="65719" y="87122"/>
                </a:lnTo>
                <a:lnTo>
                  <a:pt x="56732" y="89766"/>
                </a:lnTo>
                <a:lnTo>
                  <a:pt x="47294" y="90678"/>
                </a:lnTo>
                <a:lnTo>
                  <a:pt x="28503" y="87647"/>
                </a:lnTo>
                <a:lnTo>
                  <a:pt x="13512" y="78832"/>
                </a:lnTo>
                <a:lnTo>
                  <a:pt x="3589" y="64649"/>
                </a:lnTo>
                <a:lnTo>
                  <a:pt x="0" y="45516"/>
                </a:lnTo>
                <a:lnTo>
                  <a:pt x="3853" y="26178"/>
                </a:lnTo>
                <a:lnTo>
                  <a:pt x="14290" y="11890"/>
                </a:lnTo>
                <a:lnTo>
                  <a:pt x="29628" y="3036"/>
                </a:lnTo>
                <a:lnTo>
                  <a:pt x="48183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239549" y="4132097"/>
            <a:ext cx="77470" cy="90805"/>
          </a:xfrm>
          <a:custGeom>
            <a:avLst/>
            <a:gdLst/>
            <a:ahLst/>
            <a:cxnLst/>
            <a:rect l="l" t="t" r="r" b="b"/>
            <a:pathLst>
              <a:path w="77469" h="90804">
                <a:moveTo>
                  <a:pt x="42138" y="0"/>
                </a:moveTo>
                <a:lnTo>
                  <a:pt x="57587" y="2530"/>
                </a:lnTo>
                <a:lnTo>
                  <a:pt x="68519" y="9712"/>
                </a:lnTo>
                <a:lnTo>
                  <a:pt x="75017" y="20927"/>
                </a:lnTo>
                <a:lnTo>
                  <a:pt x="77165" y="35560"/>
                </a:lnTo>
                <a:lnTo>
                  <a:pt x="77165" y="88544"/>
                </a:lnTo>
                <a:lnTo>
                  <a:pt x="65252" y="88544"/>
                </a:lnTo>
                <a:lnTo>
                  <a:pt x="64007" y="76809"/>
                </a:lnTo>
                <a:lnTo>
                  <a:pt x="63474" y="76809"/>
                </a:lnTo>
                <a:lnTo>
                  <a:pt x="55815" y="82126"/>
                </a:lnTo>
                <a:lnTo>
                  <a:pt x="47405" y="86544"/>
                </a:lnTo>
                <a:lnTo>
                  <a:pt x="38496" y="89561"/>
                </a:lnTo>
                <a:lnTo>
                  <a:pt x="29336" y="90678"/>
                </a:lnTo>
                <a:lnTo>
                  <a:pt x="17927" y="89019"/>
                </a:lnTo>
                <a:lnTo>
                  <a:pt x="8601" y="84210"/>
                </a:lnTo>
                <a:lnTo>
                  <a:pt x="2308" y="76501"/>
                </a:lnTo>
                <a:lnTo>
                  <a:pt x="0" y="66141"/>
                </a:lnTo>
                <a:lnTo>
                  <a:pt x="3503" y="53409"/>
                </a:lnTo>
                <a:lnTo>
                  <a:pt x="14557" y="44027"/>
                </a:lnTo>
                <a:lnTo>
                  <a:pt x="33979" y="37613"/>
                </a:lnTo>
                <a:lnTo>
                  <a:pt x="62585" y="33782"/>
                </a:lnTo>
                <a:lnTo>
                  <a:pt x="61202" y="25442"/>
                </a:lnTo>
                <a:lnTo>
                  <a:pt x="57251" y="18535"/>
                </a:lnTo>
                <a:lnTo>
                  <a:pt x="50234" y="13829"/>
                </a:lnTo>
                <a:lnTo>
                  <a:pt x="39649" y="12090"/>
                </a:lnTo>
                <a:lnTo>
                  <a:pt x="31326" y="13001"/>
                </a:lnTo>
                <a:lnTo>
                  <a:pt x="23336" y="15379"/>
                </a:lnTo>
                <a:lnTo>
                  <a:pt x="15946" y="18691"/>
                </a:lnTo>
                <a:lnTo>
                  <a:pt x="9423" y="22402"/>
                </a:lnTo>
                <a:lnTo>
                  <a:pt x="3733" y="12446"/>
                </a:lnTo>
                <a:lnTo>
                  <a:pt x="11284" y="8101"/>
                </a:lnTo>
                <a:lnTo>
                  <a:pt x="20535" y="4089"/>
                </a:lnTo>
                <a:lnTo>
                  <a:pt x="30987" y="1144"/>
                </a:lnTo>
                <a:lnTo>
                  <a:pt x="42138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132870" y="4132097"/>
            <a:ext cx="81915" cy="90805"/>
          </a:xfrm>
          <a:custGeom>
            <a:avLst/>
            <a:gdLst/>
            <a:ahLst/>
            <a:cxnLst/>
            <a:rect l="l" t="t" r="r" b="b"/>
            <a:pathLst>
              <a:path w="81914" h="90804">
                <a:moveTo>
                  <a:pt x="48183" y="0"/>
                </a:moveTo>
                <a:lnTo>
                  <a:pt x="58026" y="997"/>
                </a:lnTo>
                <a:lnTo>
                  <a:pt x="66519" y="3711"/>
                </a:lnTo>
                <a:lnTo>
                  <a:pt x="73712" y="7726"/>
                </a:lnTo>
                <a:lnTo>
                  <a:pt x="79654" y="12623"/>
                </a:lnTo>
                <a:lnTo>
                  <a:pt x="72364" y="22047"/>
                </a:lnTo>
                <a:lnTo>
                  <a:pt x="66944" y="17866"/>
                </a:lnTo>
                <a:lnTo>
                  <a:pt x="61274" y="14735"/>
                </a:lnTo>
                <a:lnTo>
                  <a:pt x="55237" y="12771"/>
                </a:lnTo>
                <a:lnTo>
                  <a:pt x="48717" y="12090"/>
                </a:lnTo>
                <a:lnTo>
                  <a:pt x="35065" y="14512"/>
                </a:lnTo>
                <a:lnTo>
                  <a:pt x="24447" y="21336"/>
                </a:lnTo>
                <a:lnTo>
                  <a:pt x="17563" y="31892"/>
                </a:lnTo>
                <a:lnTo>
                  <a:pt x="15112" y="45516"/>
                </a:lnTo>
                <a:lnTo>
                  <a:pt x="17507" y="59010"/>
                </a:lnTo>
                <a:lnTo>
                  <a:pt x="24269" y="69453"/>
                </a:lnTo>
                <a:lnTo>
                  <a:pt x="34765" y="76195"/>
                </a:lnTo>
                <a:lnTo>
                  <a:pt x="48361" y="78587"/>
                </a:lnTo>
                <a:lnTo>
                  <a:pt x="56032" y="77743"/>
                </a:lnTo>
                <a:lnTo>
                  <a:pt x="63052" y="75431"/>
                </a:lnTo>
                <a:lnTo>
                  <a:pt x="69439" y="71986"/>
                </a:lnTo>
                <a:lnTo>
                  <a:pt x="75209" y="67741"/>
                </a:lnTo>
                <a:lnTo>
                  <a:pt x="81610" y="77165"/>
                </a:lnTo>
                <a:lnTo>
                  <a:pt x="74073" y="82877"/>
                </a:lnTo>
                <a:lnTo>
                  <a:pt x="65719" y="87122"/>
                </a:lnTo>
                <a:lnTo>
                  <a:pt x="56732" y="89766"/>
                </a:lnTo>
                <a:lnTo>
                  <a:pt x="47294" y="90678"/>
                </a:lnTo>
                <a:lnTo>
                  <a:pt x="28503" y="87647"/>
                </a:lnTo>
                <a:lnTo>
                  <a:pt x="13512" y="78832"/>
                </a:lnTo>
                <a:lnTo>
                  <a:pt x="3589" y="64649"/>
                </a:lnTo>
                <a:lnTo>
                  <a:pt x="0" y="45516"/>
                </a:lnTo>
                <a:lnTo>
                  <a:pt x="3853" y="26178"/>
                </a:lnTo>
                <a:lnTo>
                  <a:pt x="14290" y="11890"/>
                </a:lnTo>
                <a:lnTo>
                  <a:pt x="29628" y="3036"/>
                </a:lnTo>
                <a:lnTo>
                  <a:pt x="48183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454687" y="4094048"/>
            <a:ext cx="76835" cy="127000"/>
          </a:xfrm>
          <a:custGeom>
            <a:avLst/>
            <a:gdLst/>
            <a:ahLst/>
            <a:cxnLst/>
            <a:rect l="l" t="t" r="r" b="b"/>
            <a:pathLst>
              <a:path w="76835" h="127000">
                <a:moveTo>
                  <a:pt x="0" y="0"/>
                </a:moveTo>
                <a:lnTo>
                  <a:pt x="14579" y="0"/>
                </a:lnTo>
                <a:lnTo>
                  <a:pt x="14579" y="34493"/>
                </a:lnTo>
                <a:lnTo>
                  <a:pt x="13868" y="54940"/>
                </a:lnTo>
                <a:lnTo>
                  <a:pt x="20980" y="48250"/>
                </a:lnTo>
                <a:lnTo>
                  <a:pt x="28625" y="42894"/>
                </a:lnTo>
                <a:lnTo>
                  <a:pt x="37071" y="39338"/>
                </a:lnTo>
                <a:lnTo>
                  <a:pt x="46583" y="38049"/>
                </a:lnTo>
                <a:lnTo>
                  <a:pt x="59876" y="40293"/>
                </a:lnTo>
                <a:lnTo>
                  <a:pt x="69186" y="46939"/>
                </a:lnTo>
                <a:lnTo>
                  <a:pt x="74662" y="57851"/>
                </a:lnTo>
                <a:lnTo>
                  <a:pt x="76453" y="72898"/>
                </a:lnTo>
                <a:lnTo>
                  <a:pt x="76453" y="126593"/>
                </a:lnTo>
                <a:lnTo>
                  <a:pt x="61874" y="126593"/>
                </a:lnTo>
                <a:lnTo>
                  <a:pt x="61874" y="74853"/>
                </a:lnTo>
                <a:lnTo>
                  <a:pt x="60763" y="64174"/>
                </a:lnTo>
                <a:lnTo>
                  <a:pt x="57251" y="56629"/>
                </a:lnTo>
                <a:lnTo>
                  <a:pt x="51073" y="52151"/>
                </a:lnTo>
                <a:lnTo>
                  <a:pt x="41960" y="50673"/>
                </a:lnTo>
                <a:lnTo>
                  <a:pt x="34757" y="51642"/>
                </a:lnTo>
                <a:lnTo>
                  <a:pt x="28203" y="54562"/>
                </a:lnTo>
                <a:lnTo>
                  <a:pt x="21683" y="59449"/>
                </a:lnTo>
                <a:lnTo>
                  <a:pt x="14579" y="66319"/>
                </a:lnTo>
                <a:lnTo>
                  <a:pt x="14579" y="126593"/>
                </a:lnTo>
                <a:lnTo>
                  <a:pt x="0" y="126593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932711" y="4335087"/>
            <a:ext cx="897774" cy="55695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991779" y="4369561"/>
            <a:ext cx="781050" cy="440690"/>
          </a:xfrm>
          <a:custGeom>
            <a:avLst/>
            <a:gdLst/>
            <a:ahLst/>
            <a:cxnLst/>
            <a:rect l="l" t="t" r="r" b="b"/>
            <a:pathLst>
              <a:path w="781050" h="440689">
                <a:moveTo>
                  <a:pt x="707605" y="0"/>
                </a:moveTo>
                <a:lnTo>
                  <a:pt x="73393" y="0"/>
                </a:lnTo>
                <a:lnTo>
                  <a:pt x="44823" y="5767"/>
                </a:lnTo>
                <a:lnTo>
                  <a:pt x="21494" y="21496"/>
                </a:lnTo>
                <a:lnTo>
                  <a:pt x="5766" y="44828"/>
                </a:lnTo>
                <a:lnTo>
                  <a:pt x="0" y="73406"/>
                </a:lnTo>
                <a:lnTo>
                  <a:pt x="0" y="367017"/>
                </a:lnTo>
                <a:lnTo>
                  <a:pt x="5766" y="395589"/>
                </a:lnTo>
                <a:lnTo>
                  <a:pt x="21494" y="418922"/>
                </a:lnTo>
                <a:lnTo>
                  <a:pt x="44823" y="434654"/>
                </a:lnTo>
                <a:lnTo>
                  <a:pt x="73393" y="440423"/>
                </a:lnTo>
                <a:lnTo>
                  <a:pt x="707605" y="440423"/>
                </a:lnTo>
                <a:lnTo>
                  <a:pt x="736177" y="434654"/>
                </a:lnTo>
                <a:lnTo>
                  <a:pt x="759510" y="418922"/>
                </a:lnTo>
                <a:lnTo>
                  <a:pt x="775242" y="395589"/>
                </a:lnTo>
                <a:lnTo>
                  <a:pt x="781011" y="367017"/>
                </a:lnTo>
                <a:lnTo>
                  <a:pt x="781011" y="73406"/>
                </a:lnTo>
                <a:lnTo>
                  <a:pt x="775242" y="44828"/>
                </a:lnTo>
                <a:lnTo>
                  <a:pt x="759510" y="21496"/>
                </a:lnTo>
                <a:lnTo>
                  <a:pt x="736177" y="5767"/>
                </a:lnTo>
                <a:lnTo>
                  <a:pt x="707605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991779" y="4369561"/>
            <a:ext cx="781050" cy="440690"/>
          </a:xfrm>
          <a:custGeom>
            <a:avLst/>
            <a:gdLst/>
            <a:ahLst/>
            <a:cxnLst/>
            <a:rect l="l" t="t" r="r" b="b"/>
            <a:pathLst>
              <a:path w="781050" h="440689">
                <a:moveTo>
                  <a:pt x="0" y="73405"/>
                </a:moveTo>
                <a:lnTo>
                  <a:pt x="5768" y="44833"/>
                </a:lnTo>
                <a:lnTo>
                  <a:pt x="21500" y="21500"/>
                </a:lnTo>
                <a:lnTo>
                  <a:pt x="44833" y="5768"/>
                </a:lnTo>
                <a:lnTo>
                  <a:pt x="73405" y="0"/>
                </a:lnTo>
                <a:lnTo>
                  <a:pt x="707608" y="0"/>
                </a:lnTo>
                <a:lnTo>
                  <a:pt x="736181" y="5768"/>
                </a:lnTo>
                <a:lnTo>
                  <a:pt x="759514" y="21500"/>
                </a:lnTo>
                <a:lnTo>
                  <a:pt x="775245" y="44833"/>
                </a:lnTo>
                <a:lnTo>
                  <a:pt x="781014" y="73405"/>
                </a:lnTo>
                <a:lnTo>
                  <a:pt x="781014" y="367019"/>
                </a:lnTo>
                <a:lnTo>
                  <a:pt x="775245" y="395592"/>
                </a:lnTo>
                <a:lnTo>
                  <a:pt x="759514" y="418925"/>
                </a:lnTo>
                <a:lnTo>
                  <a:pt x="736181" y="434657"/>
                </a:lnTo>
                <a:lnTo>
                  <a:pt x="707608" y="440425"/>
                </a:lnTo>
                <a:lnTo>
                  <a:pt x="73405" y="440425"/>
                </a:lnTo>
                <a:lnTo>
                  <a:pt x="44833" y="434657"/>
                </a:lnTo>
                <a:lnTo>
                  <a:pt x="21500" y="418925"/>
                </a:lnTo>
                <a:lnTo>
                  <a:pt x="5768" y="395592"/>
                </a:lnTo>
                <a:lnTo>
                  <a:pt x="0" y="367019"/>
                </a:lnTo>
                <a:lnTo>
                  <a:pt x="0" y="73405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132876" y="4534293"/>
            <a:ext cx="507365" cy="128905"/>
          </a:xfrm>
          <a:custGeom>
            <a:avLst/>
            <a:gdLst/>
            <a:ahLst/>
            <a:cxnLst/>
            <a:rect l="l" t="t" r="r" b="b"/>
            <a:pathLst>
              <a:path w="507364" h="128904">
                <a:moveTo>
                  <a:pt x="176577" y="50139"/>
                </a:moveTo>
                <a:lnTo>
                  <a:pt x="146329" y="50139"/>
                </a:lnTo>
                <a:lnTo>
                  <a:pt x="156914" y="51878"/>
                </a:lnTo>
                <a:lnTo>
                  <a:pt x="163931" y="56584"/>
                </a:lnTo>
                <a:lnTo>
                  <a:pt x="167882" y="63491"/>
                </a:lnTo>
                <a:lnTo>
                  <a:pt x="169265" y="71831"/>
                </a:lnTo>
                <a:lnTo>
                  <a:pt x="140659" y="75662"/>
                </a:lnTo>
                <a:lnTo>
                  <a:pt x="121237" y="82076"/>
                </a:lnTo>
                <a:lnTo>
                  <a:pt x="110183" y="91458"/>
                </a:lnTo>
                <a:lnTo>
                  <a:pt x="106679" y="104190"/>
                </a:lnTo>
                <a:lnTo>
                  <a:pt x="108988" y="114550"/>
                </a:lnTo>
                <a:lnTo>
                  <a:pt x="115281" y="122259"/>
                </a:lnTo>
                <a:lnTo>
                  <a:pt x="124607" y="127068"/>
                </a:lnTo>
                <a:lnTo>
                  <a:pt x="136016" y="128727"/>
                </a:lnTo>
                <a:lnTo>
                  <a:pt x="145176" y="127610"/>
                </a:lnTo>
                <a:lnTo>
                  <a:pt x="154085" y="124593"/>
                </a:lnTo>
                <a:lnTo>
                  <a:pt x="162495" y="120176"/>
                </a:lnTo>
                <a:lnTo>
                  <a:pt x="167081" y="116992"/>
                </a:lnTo>
                <a:lnTo>
                  <a:pt x="129971" y="116992"/>
                </a:lnTo>
                <a:lnTo>
                  <a:pt x="120903" y="112902"/>
                </a:lnTo>
                <a:lnTo>
                  <a:pt x="120903" y="103124"/>
                </a:lnTo>
                <a:lnTo>
                  <a:pt x="123259" y="95359"/>
                </a:lnTo>
                <a:lnTo>
                  <a:pt x="131216" y="89144"/>
                </a:lnTo>
                <a:lnTo>
                  <a:pt x="146107" y="84496"/>
                </a:lnTo>
                <a:lnTo>
                  <a:pt x="169265" y="81432"/>
                </a:lnTo>
                <a:lnTo>
                  <a:pt x="183845" y="81432"/>
                </a:lnTo>
                <a:lnTo>
                  <a:pt x="183845" y="73609"/>
                </a:lnTo>
                <a:lnTo>
                  <a:pt x="181697" y="58976"/>
                </a:lnTo>
                <a:lnTo>
                  <a:pt x="176577" y="50139"/>
                </a:lnTo>
                <a:close/>
              </a:path>
              <a:path w="507364" h="128904">
                <a:moveTo>
                  <a:pt x="183845" y="114858"/>
                </a:moveTo>
                <a:lnTo>
                  <a:pt x="170687" y="114858"/>
                </a:lnTo>
                <a:lnTo>
                  <a:pt x="171932" y="126593"/>
                </a:lnTo>
                <a:lnTo>
                  <a:pt x="183845" y="126593"/>
                </a:lnTo>
                <a:lnTo>
                  <a:pt x="183845" y="114858"/>
                </a:lnTo>
                <a:close/>
              </a:path>
              <a:path w="507364" h="128904">
                <a:moveTo>
                  <a:pt x="183845" y="81432"/>
                </a:moveTo>
                <a:lnTo>
                  <a:pt x="169265" y="81432"/>
                </a:lnTo>
                <a:lnTo>
                  <a:pt x="169265" y="104190"/>
                </a:lnTo>
                <a:lnTo>
                  <a:pt x="161931" y="109641"/>
                </a:lnTo>
                <a:lnTo>
                  <a:pt x="154597" y="113658"/>
                </a:lnTo>
                <a:lnTo>
                  <a:pt x="147262" y="116142"/>
                </a:lnTo>
                <a:lnTo>
                  <a:pt x="139928" y="116992"/>
                </a:lnTo>
                <a:lnTo>
                  <a:pt x="167081" y="116992"/>
                </a:lnTo>
                <a:lnTo>
                  <a:pt x="170154" y="114858"/>
                </a:lnTo>
                <a:lnTo>
                  <a:pt x="183845" y="114858"/>
                </a:lnTo>
                <a:lnTo>
                  <a:pt x="183845" y="81432"/>
                </a:lnTo>
                <a:close/>
              </a:path>
              <a:path w="507364" h="128904">
                <a:moveTo>
                  <a:pt x="148818" y="38049"/>
                </a:moveTo>
                <a:lnTo>
                  <a:pt x="137667" y="39193"/>
                </a:lnTo>
                <a:lnTo>
                  <a:pt x="127215" y="42138"/>
                </a:lnTo>
                <a:lnTo>
                  <a:pt x="117964" y="46150"/>
                </a:lnTo>
                <a:lnTo>
                  <a:pt x="110413" y="50495"/>
                </a:lnTo>
                <a:lnTo>
                  <a:pt x="116103" y="60451"/>
                </a:lnTo>
                <a:lnTo>
                  <a:pt x="122626" y="56740"/>
                </a:lnTo>
                <a:lnTo>
                  <a:pt x="130016" y="53428"/>
                </a:lnTo>
                <a:lnTo>
                  <a:pt x="138006" y="51050"/>
                </a:lnTo>
                <a:lnTo>
                  <a:pt x="146329" y="50139"/>
                </a:lnTo>
                <a:lnTo>
                  <a:pt x="176577" y="50139"/>
                </a:lnTo>
                <a:lnTo>
                  <a:pt x="175199" y="47761"/>
                </a:lnTo>
                <a:lnTo>
                  <a:pt x="164267" y="40580"/>
                </a:lnTo>
                <a:lnTo>
                  <a:pt x="148818" y="38049"/>
                </a:lnTo>
                <a:close/>
              </a:path>
              <a:path w="507364" h="128904">
                <a:moveTo>
                  <a:pt x="467969" y="38049"/>
                </a:moveTo>
                <a:lnTo>
                  <a:pt x="451656" y="41185"/>
                </a:lnTo>
                <a:lnTo>
                  <a:pt x="437610" y="50206"/>
                </a:lnTo>
                <a:lnTo>
                  <a:pt x="427764" y="64527"/>
                </a:lnTo>
                <a:lnTo>
                  <a:pt x="424052" y="83565"/>
                </a:lnTo>
                <a:lnTo>
                  <a:pt x="427703" y="102548"/>
                </a:lnTo>
                <a:lnTo>
                  <a:pt x="437654" y="116747"/>
                </a:lnTo>
                <a:lnTo>
                  <a:pt x="452406" y="125646"/>
                </a:lnTo>
                <a:lnTo>
                  <a:pt x="470458" y="128727"/>
                </a:lnTo>
                <a:lnTo>
                  <a:pt x="480304" y="127918"/>
                </a:lnTo>
                <a:lnTo>
                  <a:pt x="489083" y="125726"/>
                </a:lnTo>
                <a:lnTo>
                  <a:pt x="496862" y="122501"/>
                </a:lnTo>
                <a:lnTo>
                  <a:pt x="503707" y="118592"/>
                </a:lnTo>
                <a:lnTo>
                  <a:pt x="502848" y="116992"/>
                </a:lnTo>
                <a:lnTo>
                  <a:pt x="472236" y="116992"/>
                </a:lnTo>
                <a:lnTo>
                  <a:pt x="459194" y="114858"/>
                </a:lnTo>
                <a:lnTo>
                  <a:pt x="448900" y="108835"/>
                </a:lnTo>
                <a:lnTo>
                  <a:pt x="441983" y="99365"/>
                </a:lnTo>
                <a:lnTo>
                  <a:pt x="439165" y="86944"/>
                </a:lnTo>
                <a:lnTo>
                  <a:pt x="506729" y="86944"/>
                </a:lnTo>
                <a:lnTo>
                  <a:pt x="507085" y="84810"/>
                </a:lnTo>
                <a:lnTo>
                  <a:pt x="507154" y="83565"/>
                </a:lnTo>
                <a:lnTo>
                  <a:pt x="507263" y="78587"/>
                </a:lnTo>
                <a:lnTo>
                  <a:pt x="506921" y="76453"/>
                </a:lnTo>
                <a:lnTo>
                  <a:pt x="438988" y="76453"/>
                </a:lnTo>
                <a:lnTo>
                  <a:pt x="442544" y="65133"/>
                </a:lnTo>
                <a:lnTo>
                  <a:pt x="449167" y="56695"/>
                </a:lnTo>
                <a:lnTo>
                  <a:pt x="457990" y="51425"/>
                </a:lnTo>
                <a:lnTo>
                  <a:pt x="468147" y="49606"/>
                </a:lnTo>
                <a:lnTo>
                  <a:pt x="497138" y="49606"/>
                </a:lnTo>
                <a:lnTo>
                  <a:pt x="496884" y="49183"/>
                </a:lnTo>
                <a:lnTo>
                  <a:pt x="484535" y="40957"/>
                </a:lnTo>
                <a:lnTo>
                  <a:pt x="467969" y="38049"/>
                </a:lnTo>
                <a:close/>
              </a:path>
              <a:path w="507364" h="128904">
                <a:moveTo>
                  <a:pt x="498551" y="108991"/>
                </a:moveTo>
                <a:lnTo>
                  <a:pt x="492489" y="112341"/>
                </a:lnTo>
                <a:lnTo>
                  <a:pt x="486135" y="114872"/>
                </a:lnTo>
                <a:lnTo>
                  <a:pt x="479498" y="116442"/>
                </a:lnTo>
                <a:lnTo>
                  <a:pt x="472236" y="116992"/>
                </a:lnTo>
                <a:lnTo>
                  <a:pt x="502848" y="116992"/>
                </a:lnTo>
                <a:lnTo>
                  <a:pt x="498551" y="108991"/>
                </a:lnTo>
                <a:close/>
              </a:path>
              <a:path w="507364" h="128904">
                <a:moveTo>
                  <a:pt x="497138" y="49606"/>
                </a:moveTo>
                <a:lnTo>
                  <a:pt x="468147" y="49606"/>
                </a:lnTo>
                <a:lnTo>
                  <a:pt x="478898" y="51375"/>
                </a:lnTo>
                <a:lnTo>
                  <a:pt x="486949" y="56562"/>
                </a:lnTo>
                <a:lnTo>
                  <a:pt x="492000" y="64983"/>
                </a:lnTo>
                <a:lnTo>
                  <a:pt x="493750" y="76453"/>
                </a:lnTo>
                <a:lnTo>
                  <a:pt x="506921" y="76453"/>
                </a:lnTo>
                <a:lnTo>
                  <a:pt x="504599" y="61977"/>
                </a:lnTo>
                <a:lnTo>
                  <a:pt x="497138" y="49606"/>
                </a:lnTo>
                <a:close/>
              </a:path>
              <a:path w="507364" h="128904">
                <a:moveTo>
                  <a:pt x="261188" y="38049"/>
                </a:moveTo>
                <a:lnTo>
                  <a:pt x="242633" y="41085"/>
                </a:lnTo>
                <a:lnTo>
                  <a:pt x="227295" y="49939"/>
                </a:lnTo>
                <a:lnTo>
                  <a:pt x="216857" y="64227"/>
                </a:lnTo>
                <a:lnTo>
                  <a:pt x="213004" y="83565"/>
                </a:lnTo>
                <a:lnTo>
                  <a:pt x="216593" y="102698"/>
                </a:lnTo>
                <a:lnTo>
                  <a:pt x="226517" y="116881"/>
                </a:lnTo>
                <a:lnTo>
                  <a:pt x="241507" y="125696"/>
                </a:lnTo>
                <a:lnTo>
                  <a:pt x="260299" y="128727"/>
                </a:lnTo>
                <a:lnTo>
                  <a:pt x="269736" y="127815"/>
                </a:lnTo>
                <a:lnTo>
                  <a:pt x="278723" y="125171"/>
                </a:lnTo>
                <a:lnTo>
                  <a:pt x="287077" y="120926"/>
                </a:lnTo>
                <a:lnTo>
                  <a:pt x="292737" y="116636"/>
                </a:lnTo>
                <a:lnTo>
                  <a:pt x="261365" y="116636"/>
                </a:lnTo>
                <a:lnTo>
                  <a:pt x="247769" y="114244"/>
                </a:lnTo>
                <a:lnTo>
                  <a:pt x="237274" y="107502"/>
                </a:lnTo>
                <a:lnTo>
                  <a:pt x="230512" y="97059"/>
                </a:lnTo>
                <a:lnTo>
                  <a:pt x="228117" y="83565"/>
                </a:lnTo>
                <a:lnTo>
                  <a:pt x="230567" y="69942"/>
                </a:lnTo>
                <a:lnTo>
                  <a:pt x="237451" y="59385"/>
                </a:lnTo>
                <a:lnTo>
                  <a:pt x="248069" y="52562"/>
                </a:lnTo>
                <a:lnTo>
                  <a:pt x="261721" y="50139"/>
                </a:lnTo>
                <a:lnTo>
                  <a:pt x="292011" y="50139"/>
                </a:lnTo>
                <a:lnTo>
                  <a:pt x="286716" y="45775"/>
                </a:lnTo>
                <a:lnTo>
                  <a:pt x="279523" y="41760"/>
                </a:lnTo>
                <a:lnTo>
                  <a:pt x="271031" y="39046"/>
                </a:lnTo>
                <a:lnTo>
                  <a:pt x="261188" y="38049"/>
                </a:lnTo>
                <a:close/>
              </a:path>
              <a:path w="507364" h="128904">
                <a:moveTo>
                  <a:pt x="288213" y="105790"/>
                </a:moveTo>
                <a:lnTo>
                  <a:pt x="282443" y="110035"/>
                </a:lnTo>
                <a:lnTo>
                  <a:pt x="276056" y="113480"/>
                </a:lnTo>
                <a:lnTo>
                  <a:pt x="269036" y="115792"/>
                </a:lnTo>
                <a:lnTo>
                  <a:pt x="261365" y="116636"/>
                </a:lnTo>
                <a:lnTo>
                  <a:pt x="292737" y="116636"/>
                </a:lnTo>
                <a:lnTo>
                  <a:pt x="294614" y="115214"/>
                </a:lnTo>
                <a:lnTo>
                  <a:pt x="288213" y="105790"/>
                </a:lnTo>
                <a:close/>
              </a:path>
              <a:path w="507364" h="128904">
                <a:moveTo>
                  <a:pt x="292011" y="50139"/>
                </a:moveTo>
                <a:lnTo>
                  <a:pt x="261721" y="50139"/>
                </a:lnTo>
                <a:lnTo>
                  <a:pt x="268241" y="50820"/>
                </a:lnTo>
                <a:lnTo>
                  <a:pt x="274278" y="52784"/>
                </a:lnTo>
                <a:lnTo>
                  <a:pt x="279948" y="55915"/>
                </a:lnTo>
                <a:lnTo>
                  <a:pt x="285369" y="60096"/>
                </a:lnTo>
                <a:lnTo>
                  <a:pt x="292658" y="50672"/>
                </a:lnTo>
                <a:lnTo>
                  <a:pt x="292011" y="50139"/>
                </a:lnTo>
                <a:close/>
              </a:path>
              <a:path w="507364" h="128904">
                <a:moveTo>
                  <a:pt x="48183" y="38049"/>
                </a:moveTo>
                <a:lnTo>
                  <a:pt x="29628" y="41085"/>
                </a:lnTo>
                <a:lnTo>
                  <a:pt x="14290" y="49939"/>
                </a:lnTo>
                <a:lnTo>
                  <a:pt x="3853" y="64227"/>
                </a:lnTo>
                <a:lnTo>
                  <a:pt x="0" y="83565"/>
                </a:lnTo>
                <a:lnTo>
                  <a:pt x="3589" y="102698"/>
                </a:lnTo>
                <a:lnTo>
                  <a:pt x="13512" y="116881"/>
                </a:lnTo>
                <a:lnTo>
                  <a:pt x="28503" y="125696"/>
                </a:lnTo>
                <a:lnTo>
                  <a:pt x="47294" y="128727"/>
                </a:lnTo>
                <a:lnTo>
                  <a:pt x="56732" y="127815"/>
                </a:lnTo>
                <a:lnTo>
                  <a:pt x="65719" y="125171"/>
                </a:lnTo>
                <a:lnTo>
                  <a:pt x="74073" y="120926"/>
                </a:lnTo>
                <a:lnTo>
                  <a:pt x="79733" y="116636"/>
                </a:lnTo>
                <a:lnTo>
                  <a:pt x="48361" y="116636"/>
                </a:lnTo>
                <a:lnTo>
                  <a:pt x="34765" y="114244"/>
                </a:lnTo>
                <a:lnTo>
                  <a:pt x="24269" y="107502"/>
                </a:lnTo>
                <a:lnTo>
                  <a:pt x="17507" y="97059"/>
                </a:lnTo>
                <a:lnTo>
                  <a:pt x="15112" y="83565"/>
                </a:lnTo>
                <a:lnTo>
                  <a:pt x="17563" y="69942"/>
                </a:lnTo>
                <a:lnTo>
                  <a:pt x="24447" y="59385"/>
                </a:lnTo>
                <a:lnTo>
                  <a:pt x="35065" y="52562"/>
                </a:lnTo>
                <a:lnTo>
                  <a:pt x="48717" y="50139"/>
                </a:lnTo>
                <a:lnTo>
                  <a:pt x="79007" y="50139"/>
                </a:lnTo>
                <a:lnTo>
                  <a:pt x="73711" y="45775"/>
                </a:lnTo>
                <a:lnTo>
                  <a:pt x="66519" y="41760"/>
                </a:lnTo>
                <a:lnTo>
                  <a:pt x="58026" y="39046"/>
                </a:lnTo>
                <a:lnTo>
                  <a:pt x="48183" y="38049"/>
                </a:lnTo>
                <a:close/>
              </a:path>
              <a:path w="507364" h="128904">
                <a:moveTo>
                  <a:pt x="75209" y="105790"/>
                </a:moveTo>
                <a:lnTo>
                  <a:pt x="69439" y="110035"/>
                </a:lnTo>
                <a:lnTo>
                  <a:pt x="63052" y="113480"/>
                </a:lnTo>
                <a:lnTo>
                  <a:pt x="56032" y="115792"/>
                </a:lnTo>
                <a:lnTo>
                  <a:pt x="48361" y="116636"/>
                </a:lnTo>
                <a:lnTo>
                  <a:pt x="79733" y="116636"/>
                </a:lnTo>
                <a:lnTo>
                  <a:pt x="81610" y="115214"/>
                </a:lnTo>
                <a:lnTo>
                  <a:pt x="75209" y="105790"/>
                </a:lnTo>
                <a:close/>
              </a:path>
              <a:path w="507364" h="128904">
                <a:moveTo>
                  <a:pt x="79007" y="50139"/>
                </a:moveTo>
                <a:lnTo>
                  <a:pt x="48717" y="50139"/>
                </a:lnTo>
                <a:lnTo>
                  <a:pt x="55237" y="50820"/>
                </a:lnTo>
                <a:lnTo>
                  <a:pt x="61274" y="52784"/>
                </a:lnTo>
                <a:lnTo>
                  <a:pt x="66944" y="55915"/>
                </a:lnTo>
                <a:lnTo>
                  <a:pt x="72364" y="60096"/>
                </a:lnTo>
                <a:lnTo>
                  <a:pt x="79654" y="50672"/>
                </a:lnTo>
                <a:lnTo>
                  <a:pt x="79007" y="50139"/>
                </a:lnTo>
                <a:close/>
              </a:path>
              <a:path w="507364" h="128904">
                <a:moveTo>
                  <a:pt x="336397" y="0"/>
                </a:moveTo>
                <a:lnTo>
                  <a:pt x="321817" y="0"/>
                </a:lnTo>
                <a:lnTo>
                  <a:pt x="321817" y="126593"/>
                </a:lnTo>
                <a:lnTo>
                  <a:pt x="336397" y="126593"/>
                </a:lnTo>
                <a:lnTo>
                  <a:pt x="336397" y="66319"/>
                </a:lnTo>
                <a:lnTo>
                  <a:pt x="343501" y="59449"/>
                </a:lnTo>
                <a:lnTo>
                  <a:pt x="349517" y="54940"/>
                </a:lnTo>
                <a:lnTo>
                  <a:pt x="335686" y="54940"/>
                </a:lnTo>
                <a:lnTo>
                  <a:pt x="336273" y="38049"/>
                </a:lnTo>
                <a:lnTo>
                  <a:pt x="336397" y="0"/>
                </a:lnTo>
                <a:close/>
              </a:path>
              <a:path w="507364" h="128904">
                <a:moveTo>
                  <a:pt x="392877" y="50672"/>
                </a:moveTo>
                <a:lnTo>
                  <a:pt x="363778" y="50672"/>
                </a:lnTo>
                <a:lnTo>
                  <a:pt x="372891" y="52150"/>
                </a:lnTo>
                <a:lnTo>
                  <a:pt x="379069" y="56629"/>
                </a:lnTo>
                <a:lnTo>
                  <a:pt x="382581" y="64174"/>
                </a:lnTo>
                <a:lnTo>
                  <a:pt x="383692" y="74853"/>
                </a:lnTo>
                <a:lnTo>
                  <a:pt x="383692" y="126593"/>
                </a:lnTo>
                <a:lnTo>
                  <a:pt x="398271" y="126593"/>
                </a:lnTo>
                <a:lnTo>
                  <a:pt x="398271" y="72897"/>
                </a:lnTo>
                <a:lnTo>
                  <a:pt x="396480" y="57851"/>
                </a:lnTo>
                <a:lnTo>
                  <a:pt x="392877" y="50672"/>
                </a:lnTo>
                <a:close/>
              </a:path>
              <a:path w="507364" h="128904">
                <a:moveTo>
                  <a:pt x="368401" y="38049"/>
                </a:moveTo>
                <a:lnTo>
                  <a:pt x="358889" y="39338"/>
                </a:lnTo>
                <a:lnTo>
                  <a:pt x="350443" y="42894"/>
                </a:lnTo>
                <a:lnTo>
                  <a:pt x="342798" y="48250"/>
                </a:lnTo>
                <a:lnTo>
                  <a:pt x="335686" y="54940"/>
                </a:lnTo>
                <a:lnTo>
                  <a:pt x="349517" y="54940"/>
                </a:lnTo>
                <a:lnTo>
                  <a:pt x="350021" y="54562"/>
                </a:lnTo>
                <a:lnTo>
                  <a:pt x="356575" y="51642"/>
                </a:lnTo>
                <a:lnTo>
                  <a:pt x="363778" y="50672"/>
                </a:lnTo>
                <a:lnTo>
                  <a:pt x="392877" y="50672"/>
                </a:lnTo>
                <a:lnTo>
                  <a:pt x="391004" y="46939"/>
                </a:lnTo>
                <a:lnTo>
                  <a:pt x="381694" y="40293"/>
                </a:lnTo>
                <a:lnTo>
                  <a:pt x="368401" y="38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253773" y="4615726"/>
            <a:ext cx="48895" cy="35560"/>
          </a:xfrm>
          <a:custGeom>
            <a:avLst/>
            <a:gdLst/>
            <a:ahLst/>
            <a:cxnLst/>
            <a:rect l="l" t="t" r="r" b="b"/>
            <a:pathLst>
              <a:path w="48894" h="35560">
                <a:moveTo>
                  <a:pt x="48361" y="0"/>
                </a:moveTo>
                <a:lnTo>
                  <a:pt x="25203" y="3064"/>
                </a:lnTo>
                <a:lnTo>
                  <a:pt x="10312" y="7712"/>
                </a:lnTo>
                <a:lnTo>
                  <a:pt x="2355" y="13926"/>
                </a:lnTo>
                <a:lnTo>
                  <a:pt x="0" y="21691"/>
                </a:lnTo>
                <a:lnTo>
                  <a:pt x="0" y="31470"/>
                </a:lnTo>
                <a:lnTo>
                  <a:pt x="9067" y="35560"/>
                </a:lnTo>
                <a:lnTo>
                  <a:pt x="19024" y="35560"/>
                </a:lnTo>
                <a:lnTo>
                  <a:pt x="26358" y="34709"/>
                </a:lnTo>
                <a:lnTo>
                  <a:pt x="33693" y="32226"/>
                </a:lnTo>
                <a:lnTo>
                  <a:pt x="41027" y="28209"/>
                </a:lnTo>
                <a:lnTo>
                  <a:pt x="48361" y="22758"/>
                </a:lnTo>
                <a:lnTo>
                  <a:pt x="48361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571857" y="4583900"/>
            <a:ext cx="55244" cy="27305"/>
          </a:xfrm>
          <a:custGeom>
            <a:avLst/>
            <a:gdLst/>
            <a:ahLst/>
            <a:cxnLst/>
            <a:rect l="l" t="t" r="r" b="b"/>
            <a:pathLst>
              <a:path w="55244" h="27304">
                <a:moveTo>
                  <a:pt x="29159" y="0"/>
                </a:moveTo>
                <a:lnTo>
                  <a:pt x="19002" y="1819"/>
                </a:lnTo>
                <a:lnTo>
                  <a:pt x="10179" y="7089"/>
                </a:lnTo>
                <a:lnTo>
                  <a:pt x="3555" y="15526"/>
                </a:lnTo>
                <a:lnTo>
                  <a:pt x="0" y="26847"/>
                </a:lnTo>
                <a:lnTo>
                  <a:pt x="54762" y="26847"/>
                </a:lnTo>
                <a:lnTo>
                  <a:pt x="53012" y="15376"/>
                </a:lnTo>
                <a:lnTo>
                  <a:pt x="47961" y="6956"/>
                </a:lnTo>
                <a:lnTo>
                  <a:pt x="39910" y="1769"/>
                </a:lnTo>
                <a:lnTo>
                  <a:pt x="2915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556922" y="4572342"/>
            <a:ext cx="83820" cy="90805"/>
          </a:xfrm>
          <a:custGeom>
            <a:avLst/>
            <a:gdLst/>
            <a:ahLst/>
            <a:cxnLst/>
            <a:rect l="l" t="t" r="r" b="b"/>
            <a:pathLst>
              <a:path w="83819" h="90804">
                <a:moveTo>
                  <a:pt x="43916" y="0"/>
                </a:moveTo>
                <a:lnTo>
                  <a:pt x="60482" y="2908"/>
                </a:lnTo>
                <a:lnTo>
                  <a:pt x="72831" y="11134"/>
                </a:lnTo>
                <a:lnTo>
                  <a:pt x="80546" y="23928"/>
                </a:lnTo>
                <a:lnTo>
                  <a:pt x="83210" y="40538"/>
                </a:lnTo>
                <a:lnTo>
                  <a:pt x="83210" y="43561"/>
                </a:lnTo>
                <a:lnTo>
                  <a:pt x="83032" y="46761"/>
                </a:lnTo>
                <a:lnTo>
                  <a:pt x="82677" y="48895"/>
                </a:lnTo>
                <a:lnTo>
                  <a:pt x="15113" y="48895"/>
                </a:lnTo>
                <a:lnTo>
                  <a:pt x="17930" y="61316"/>
                </a:lnTo>
                <a:lnTo>
                  <a:pt x="24847" y="70786"/>
                </a:lnTo>
                <a:lnTo>
                  <a:pt x="35165" y="76823"/>
                </a:lnTo>
                <a:lnTo>
                  <a:pt x="48183" y="78943"/>
                </a:lnTo>
                <a:lnTo>
                  <a:pt x="55445" y="78393"/>
                </a:lnTo>
                <a:lnTo>
                  <a:pt x="62141" y="76809"/>
                </a:lnTo>
                <a:lnTo>
                  <a:pt x="68436" y="74292"/>
                </a:lnTo>
                <a:lnTo>
                  <a:pt x="74498" y="70942"/>
                </a:lnTo>
                <a:lnTo>
                  <a:pt x="79654" y="80543"/>
                </a:lnTo>
                <a:lnTo>
                  <a:pt x="72809" y="84452"/>
                </a:lnTo>
                <a:lnTo>
                  <a:pt x="65030" y="87677"/>
                </a:lnTo>
                <a:lnTo>
                  <a:pt x="56251" y="89869"/>
                </a:lnTo>
                <a:lnTo>
                  <a:pt x="46405" y="90678"/>
                </a:lnTo>
                <a:lnTo>
                  <a:pt x="28353" y="87597"/>
                </a:lnTo>
                <a:lnTo>
                  <a:pt x="13601" y="78698"/>
                </a:lnTo>
                <a:lnTo>
                  <a:pt x="3650" y="64499"/>
                </a:lnTo>
                <a:lnTo>
                  <a:pt x="0" y="45516"/>
                </a:lnTo>
                <a:lnTo>
                  <a:pt x="3711" y="26478"/>
                </a:lnTo>
                <a:lnTo>
                  <a:pt x="13557" y="12157"/>
                </a:lnTo>
                <a:lnTo>
                  <a:pt x="27603" y="3136"/>
                </a:lnTo>
                <a:lnTo>
                  <a:pt x="43916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345874" y="4572342"/>
            <a:ext cx="81915" cy="90805"/>
          </a:xfrm>
          <a:custGeom>
            <a:avLst/>
            <a:gdLst/>
            <a:ahLst/>
            <a:cxnLst/>
            <a:rect l="l" t="t" r="r" b="b"/>
            <a:pathLst>
              <a:path w="81914" h="90804">
                <a:moveTo>
                  <a:pt x="48183" y="0"/>
                </a:moveTo>
                <a:lnTo>
                  <a:pt x="58026" y="997"/>
                </a:lnTo>
                <a:lnTo>
                  <a:pt x="66519" y="3711"/>
                </a:lnTo>
                <a:lnTo>
                  <a:pt x="73711" y="7726"/>
                </a:lnTo>
                <a:lnTo>
                  <a:pt x="79654" y="12623"/>
                </a:lnTo>
                <a:lnTo>
                  <a:pt x="72364" y="22047"/>
                </a:lnTo>
                <a:lnTo>
                  <a:pt x="66944" y="17866"/>
                </a:lnTo>
                <a:lnTo>
                  <a:pt x="61274" y="14735"/>
                </a:lnTo>
                <a:lnTo>
                  <a:pt x="55237" y="12771"/>
                </a:lnTo>
                <a:lnTo>
                  <a:pt x="48717" y="12090"/>
                </a:lnTo>
                <a:lnTo>
                  <a:pt x="35065" y="14512"/>
                </a:lnTo>
                <a:lnTo>
                  <a:pt x="24447" y="21335"/>
                </a:lnTo>
                <a:lnTo>
                  <a:pt x="17563" y="31892"/>
                </a:lnTo>
                <a:lnTo>
                  <a:pt x="15113" y="45516"/>
                </a:lnTo>
                <a:lnTo>
                  <a:pt x="17507" y="59010"/>
                </a:lnTo>
                <a:lnTo>
                  <a:pt x="24269" y="69453"/>
                </a:lnTo>
                <a:lnTo>
                  <a:pt x="34765" y="76195"/>
                </a:lnTo>
                <a:lnTo>
                  <a:pt x="48361" y="78587"/>
                </a:lnTo>
                <a:lnTo>
                  <a:pt x="56032" y="77743"/>
                </a:lnTo>
                <a:lnTo>
                  <a:pt x="63052" y="75431"/>
                </a:lnTo>
                <a:lnTo>
                  <a:pt x="69439" y="71986"/>
                </a:lnTo>
                <a:lnTo>
                  <a:pt x="75209" y="67741"/>
                </a:lnTo>
                <a:lnTo>
                  <a:pt x="81610" y="77165"/>
                </a:lnTo>
                <a:lnTo>
                  <a:pt x="74073" y="82877"/>
                </a:lnTo>
                <a:lnTo>
                  <a:pt x="65719" y="87122"/>
                </a:lnTo>
                <a:lnTo>
                  <a:pt x="56732" y="89766"/>
                </a:lnTo>
                <a:lnTo>
                  <a:pt x="47294" y="90678"/>
                </a:lnTo>
                <a:lnTo>
                  <a:pt x="28503" y="87647"/>
                </a:lnTo>
                <a:lnTo>
                  <a:pt x="13512" y="78832"/>
                </a:lnTo>
                <a:lnTo>
                  <a:pt x="3589" y="64649"/>
                </a:lnTo>
                <a:lnTo>
                  <a:pt x="0" y="45516"/>
                </a:lnTo>
                <a:lnTo>
                  <a:pt x="3853" y="26178"/>
                </a:lnTo>
                <a:lnTo>
                  <a:pt x="14290" y="11890"/>
                </a:lnTo>
                <a:lnTo>
                  <a:pt x="29628" y="3036"/>
                </a:lnTo>
                <a:lnTo>
                  <a:pt x="48183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239549" y="4572342"/>
            <a:ext cx="77470" cy="90805"/>
          </a:xfrm>
          <a:custGeom>
            <a:avLst/>
            <a:gdLst/>
            <a:ahLst/>
            <a:cxnLst/>
            <a:rect l="l" t="t" r="r" b="b"/>
            <a:pathLst>
              <a:path w="77469" h="90804">
                <a:moveTo>
                  <a:pt x="42138" y="0"/>
                </a:moveTo>
                <a:lnTo>
                  <a:pt x="57587" y="2530"/>
                </a:lnTo>
                <a:lnTo>
                  <a:pt x="68519" y="9712"/>
                </a:lnTo>
                <a:lnTo>
                  <a:pt x="75017" y="20927"/>
                </a:lnTo>
                <a:lnTo>
                  <a:pt x="77165" y="35560"/>
                </a:lnTo>
                <a:lnTo>
                  <a:pt x="77165" y="88544"/>
                </a:lnTo>
                <a:lnTo>
                  <a:pt x="65252" y="88544"/>
                </a:lnTo>
                <a:lnTo>
                  <a:pt x="64007" y="76809"/>
                </a:lnTo>
                <a:lnTo>
                  <a:pt x="63474" y="76809"/>
                </a:lnTo>
                <a:lnTo>
                  <a:pt x="55815" y="82127"/>
                </a:lnTo>
                <a:lnTo>
                  <a:pt x="47405" y="86544"/>
                </a:lnTo>
                <a:lnTo>
                  <a:pt x="38496" y="89561"/>
                </a:lnTo>
                <a:lnTo>
                  <a:pt x="29336" y="90678"/>
                </a:lnTo>
                <a:lnTo>
                  <a:pt x="17927" y="89019"/>
                </a:lnTo>
                <a:lnTo>
                  <a:pt x="8601" y="84210"/>
                </a:lnTo>
                <a:lnTo>
                  <a:pt x="2308" y="76501"/>
                </a:lnTo>
                <a:lnTo>
                  <a:pt x="0" y="66141"/>
                </a:lnTo>
                <a:lnTo>
                  <a:pt x="3503" y="53409"/>
                </a:lnTo>
                <a:lnTo>
                  <a:pt x="14557" y="44027"/>
                </a:lnTo>
                <a:lnTo>
                  <a:pt x="33979" y="37613"/>
                </a:lnTo>
                <a:lnTo>
                  <a:pt x="62585" y="33782"/>
                </a:lnTo>
                <a:lnTo>
                  <a:pt x="61202" y="25442"/>
                </a:lnTo>
                <a:lnTo>
                  <a:pt x="57251" y="18535"/>
                </a:lnTo>
                <a:lnTo>
                  <a:pt x="50234" y="13829"/>
                </a:lnTo>
                <a:lnTo>
                  <a:pt x="39649" y="12090"/>
                </a:lnTo>
                <a:lnTo>
                  <a:pt x="31326" y="13001"/>
                </a:lnTo>
                <a:lnTo>
                  <a:pt x="23336" y="15379"/>
                </a:lnTo>
                <a:lnTo>
                  <a:pt x="15946" y="18691"/>
                </a:lnTo>
                <a:lnTo>
                  <a:pt x="9423" y="22402"/>
                </a:lnTo>
                <a:lnTo>
                  <a:pt x="3733" y="12446"/>
                </a:lnTo>
                <a:lnTo>
                  <a:pt x="11284" y="8101"/>
                </a:lnTo>
                <a:lnTo>
                  <a:pt x="20535" y="4089"/>
                </a:lnTo>
                <a:lnTo>
                  <a:pt x="30987" y="1144"/>
                </a:lnTo>
                <a:lnTo>
                  <a:pt x="42138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132870" y="4572342"/>
            <a:ext cx="81915" cy="90805"/>
          </a:xfrm>
          <a:custGeom>
            <a:avLst/>
            <a:gdLst/>
            <a:ahLst/>
            <a:cxnLst/>
            <a:rect l="l" t="t" r="r" b="b"/>
            <a:pathLst>
              <a:path w="81914" h="90804">
                <a:moveTo>
                  <a:pt x="48183" y="0"/>
                </a:moveTo>
                <a:lnTo>
                  <a:pt x="58026" y="997"/>
                </a:lnTo>
                <a:lnTo>
                  <a:pt x="66519" y="3711"/>
                </a:lnTo>
                <a:lnTo>
                  <a:pt x="73712" y="7726"/>
                </a:lnTo>
                <a:lnTo>
                  <a:pt x="79654" y="12623"/>
                </a:lnTo>
                <a:lnTo>
                  <a:pt x="72364" y="22047"/>
                </a:lnTo>
                <a:lnTo>
                  <a:pt x="66944" y="17866"/>
                </a:lnTo>
                <a:lnTo>
                  <a:pt x="61274" y="14735"/>
                </a:lnTo>
                <a:lnTo>
                  <a:pt x="55237" y="12771"/>
                </a:lnTo>
                <a:lnTo>
                  <a:pt x="48717" y="12090"/>
                </a:lnTo>
                <a:lnTo>
                  <a:pt x="35065" y="14512"/>
                </a:lnTo>
                <a:lnTo>
                  <a:pt x="24447" y="21335"/>
                </a:lnTo>
                <a:lnTo>
                  <a:pt x="17563" y="31892"/>
                </a:lnTo>
                <a:lnTo>
                  <a:pt x="15112" y="45516"/>
                </a:lnTo>
                <a:lnTo>
                  <a:pt x="17507" y="59010"/>
                </a:lnTo>
                <a:lnTo>
                  <a:pt x="24269" y="69453"/>
                </a:lnTo>
                <a:lnTo>
                  <a:pt x="34765" y="76195"/>
                </a:lnTo>
                <a:lnTo>
                  <a:pt x="48361" y="78587"/>
                </a:lnTo>
                <a:lnTo>
                  <a:pt x="56032" y="77743"/>
                </a:lnTo>
                <a:lnTo>
                  <a:pt x="63052" y="75431"/>
                </a:lnTo>
                <a:lnTo>
                  <a:pt x="69439" y="71986"/>
                </a:lnTo>
                <a:lnTo>
                  <a:pt x="75209" y="67741"/>
                </a:lnTo>
                <a:lnTo>
                  <a:pt x="81610" y="77165"/>
                </a:lnTo>
                <a:lnTo>
                  <a:pt x="74073" y="82877"/>
                </a:lnTo>
                <a:lnTo>
                  <a:pt x="65719" y="87122"/>
                </a:lnTo>
                <a:lnTo>
                  <a:pt x="56732" y="89766"/>
                </a:lnTo>
                <a:lnTo>
                  <a:pt x="47294" y="90678"/>
                </a:lnTo>
                <a:lnTo>
                  <a:pt x="28503" y="87647"/>
                </a:lnTo>
                <a:lnTo>
                  <a:pt x="13512" y="78832"/>
                </a:lnTo>
                <a:lnTo>
                  <a:pt x="3589" y="64649"/>
                </a:lnTo>
                <a:lnTo>
                  <a:pt x="0" y="45516"/>
                </a:lnTo>
                <a:lnTo>
                  <a:pt x="3853" y="26178"/>
                </a:lnTo>
                <a:lnTo>
                  <a:pt x="14290" y="11890"/>
                </a:lnTo>
                <a:lnTo>
                  <a:pt x="29628" y="3036"/>
                </a:lnTo>
                <a:lnTo>
                  <a:pt x="48183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454687" y="4534293"/>
            <a:ext cx="76835" cy="127000"/>
          </a:xfrm>
          <a:custGeom>
            <a:avLst/>
            <a:gdLst/>
            <a:ahLst/>
            <a:cxnLst/>
            <a:rect l="l" t="t" r="r" b="b"/>
            <a:pathLst>
              <a:path w="76835" h="127000">
                <a:moveTo>
                  <a:pt x="0" y="0"/>
                </a:moveTo>
                <a:lnTo>
                  <a:pt x="14579" y="0"/>
                </a:lnTo>
                <a:lnTo>
                  <a:pt x="14579" y="34493"/>
                </a:lnTo>
                <a:lnTo>
                  <a:pt x="13868" y="54940"/>
                </a:lnTo>
                <a:lnTo>
                  <a:pt x="20980" y="48250"/>
                </a:lnTo>
                <a:lnTo>
                  <a:pt x="28625" y="42894"/>
                </a:lnTo>
                <a:lnTo>
                  <a:pt x="37071" y="39338"/>
                </a:lnTo>
                <a:lnTo>
                  <a:pt x="46583" y="38049"/>
                </a:lnTo>
                <a:lnTo>
                  <a:pt x="59876" y="40293"/>
                </a:lnTo>
                <a:lnTo>
                  <a:pt x="69186" y="46939"/>
                </a:lnTo>
                <a:lnTo>
                  <a:pt x="74662" y="57851"/>
                </a:lnTo>
                <a:lnTo>
                  <a:pt x="76453" y="72898"/>
                </a:lnTo>
                <a:lnTo>
                  <a:pt x="76453" y="126593"/>
                </a:lnTo>
                <a:lnTo>
                  <a:pt x="61874" y="126593"/>
                </a:lnTo>
                <a:lnTo>
                  <a:pt x="61874" y="74853"/>
                </a:lnTo>
                <a:lnTo>
                  <a:pt x="60763" y="64174"/>
                </a:lnTo>
                <a:lnTo>
                  <a:pt x="57251" y="56629"/>
                </a:lnTo>
                <a:lnTo>
                  <a:pt x="51073" y="52151"/>
                </a:lnTo>
                <a:lnTo>
                  <a:pt x="41960" y="50673"/>
                </a:lnTo>
                <a:lnTo>
                  <a:pt x="34757" y="51642"/>
                </a:lnTo>
                <a:lnTo>
                  <a:pt x="28203" y="54562"/>
                </a:lnTo>
                <a:lnTo>
                  <a:pt x="21683" y="59449"/>
                </a:lnTo>
                <a:lnTo>
                  <a:pt x="14579" y="66319"/>
                </a:lnTo>
                <a:lnTo>
                  <a:pt x="14579" y="126593"/>
                </a:lnTo>
                <a:lnTo>
                  <a:pt x="0" y="12659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932711" y="4783969"/>
            <a:ext cx="897774" cy="55695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991779" y="4820970"/>
            <a:ext cx="781050" cy="440690"/>
          </a:xfrm>
          <a:custGeom>
            <a:avLst/>
            <a:gdLst/>
            <a:ahLst/>
            <a:cxnLst/>
            <a:rect l="l" t="t" r="r" b="b"/>
            <a:pathLst>
              <a:path w="781050" h="440689">
                <a:moveTo>
                  <a:pt x="707605" y="0"/>
                </a:moveTo>
                <a:lnTo>
                  <a:pt x="73393" y="0"/>
                </a:lnTo>
                <a:lnTo>
                  <a:pt x="44823" y="5768"/>
                </a:lnTo>
                <a:lnTo>
                  <a:pt x="21494" y="21501"/>
                </a:lnTo>
                <a:lnTo>
                  <a:pt x="5766" y="44834"/>
                </a:lnTo>
                <a:lnTo>
                  <a:pt x="0" y="73405"/>
                </a:lnTo>
                <a:lnTo>
                  <a:pt x="0" y="367029"/>
                </a:lnTo>
                <a:lnTo>
                  <a:pt x="5766" y="395599"/>
                </a:lnTo>
                <a:lnTo>
                  <a:pt x="21494" y="418928"/>
                </a:lnTo>
                <a:lnTo>
                  <a:pt x="44823" y="434656"/>
                </a:lnTo>
                <a:lnTo>
                  <a:pt x="73393" y="440423"/>
                </a:lnTo>
                <a:lnTo>
                  <a:pt x="707605" y="440423"/>
                </a:lnTo>
                <a:lnTo>
                  <a:pt x="736177" y="434656"/>
                </a:lnTo>
                <a:lnTo>
                  <a:pt x="759510" y="418928"/>
                </a:lnTo>
                <a:lnTo>
                  <a:pt x="775242" y="395599"/>
                </a:lnTo>
                <a:lnTo>
                  <a:pt x="781011" y="367029"/>
                </a:lnTo>
                <a:lnTo>
                  <a:pt x="781011" y="73405"/>
                </a:lnTo>
                <a:lnTo>
                  <a:pt x="775242" y="44834"/>
                </a:lnTo>
                <a:lnTo>
                  <a:pt x="759510" y="21501"/>
                </a:lnTo>
                <a:lnTo>
                  <a:pt x="736177" y="5768"/>
                </a:lnTo>
                <a:lnTo>
                  <a:pt x="707605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991779" y="4820970"/>
            <a:ext cx="781050" cy="440690"/>
          </a:xfrm>
          <a:custGeom>
            <a:avLst/>
            <a:gdLst/>
            <a:ahLst/>
            <a:cxnLst/>
            <a:rect l="l" t="t" r="r" b="b"/>
            <a:pathLst>
              <a:path w="781050" h="440689">
                <a:moveTo>
                  <a:pt x="0" y="73405"/>
                </a:moveTo>
                <a:lnTo>
                  <a:pt x="5768" y="44833"/>
                </a:lnTo>
                <a:lnTo>
                  <a:pt x="21500" y="21500"/>
                </a:lnTo>
                <a:lnTo>
                  <a:pt x="44833" y="5768"/>
                </a:lnTo>
                <a:lnTo>
                  <a:pt x="73405" y="0"/>
                </a:lnTo>
                <a:lnTo>
                  <a:pt x="707608" y="0"/>
                </a:lnTo>
                <a:lnTo>
                  <a:pt x="736181" y="5768"/>
                </a:lnTo>
                <a:lnTo>
                  <a:pt x="759514" y="21500"/>
                </a:lnTo>
                <a:lnTo>
                  <a:pt x="775245" y="44833"/>
                </a:lnTo>
                <a:lnTo>
                  <a:pt x="781014" y="73405"/>
                </a:lnTo>
                <a:lnTo>
                  <a:pt x="781014" y="367019"/>
                </a:lnTo>
                <a:lnTo>
                  <a:pt x="775245" y="395592"/>
                </a:lnTo>
                <a:lnTo>
                  <a:pt x="759514" y="418925"/>
                </a:lnTo>
                <a:lnTo>
                  <a:pt x="736181" y="434657"/>
                </a:lnTo>
                <a:lnTo>
                  <a:pt x="707608" y="440425"/>
                </a:lnTo>
                <a:lnTo>
                  <a:pt x="73405" y="440425"/>
                </a:lnTo>
                <a:lnTo>
                  <a:pt x="44833" y="434657"/>
                </a:lnTo>
                <a:lnTo>
                  <a:pt x="21500" y="418925"/>
                </a:lnTo>
                <a:lnTo>
                  <a:pt x="5768" y="395592"/>
                </a:lnTo>
                <a:lnTo>
                  <a:pt x="0" y="367019"/>
                </a:lnTo>
                <a:lnTo>
                  <a:pt x="0" y="73405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146807" y="4985715"/>
            <a:ext cx="507365" cy="128905"/>
          </a:xfrm>
          <a:custGeom>
            <a:avLst/>
            <a:gdLst/>
            <a:ahLst/>
            <a:cxnLst/>
            <a:rect l="l" t="t" r="r" b="b"/>
            <a:pathLst>
              <a:path w="507364" h="128904">
                <a:moveTo>
                  <a:pt x="176577" y="50139"/>
                </a:moveTo>
                <a:lnTo>
                  <a:pt x="146329" y="50139"/>
                </a:lnTo>
                <a:lnTo>
                  <a:pt x="156914" y="51878"/>
                </a:lnTo>
                <a:lnTo>
                  <a:pt x="163931" y="56584"/>
                </a:lnTo>
                <a:lnTo>
                  <a:pt x="167882" y="63491"/>
                </a:lnTo>
                <a:lnTo>
                  <a:pt x="169265" y="71831"/>
                </a:lnTo>
                <a:lnTo>
                  <a:pt x="140659" y="75662"/>
                </a:lnTo>
                <a:lnTo>
                  <a:pt x="121237" y="82076"/>
                </a:lnTo>
                <a:lnTo>
                  <a:pt x="110183" y="91458"/>
                </a:lnTo>
                <a:lnTo>
                  <a:pt x="106680" y="104190"/>
                </a:lnTo>
                <a:lnTo>
                  <a:pt x="108988" y="114550"/>
                </a:lnTo>
                <a:lnTo>
                  <a:pt x="115281" y="122259"/>
                </a:lnTo>
                <a:lnTo>
                  <a:pt x="124607" y="127068"/>
                </a:lnTo>
                <a:lnTo>
                  <a:pt x="136017" y="128727"/>
                </a:lnTo>
                <a:lnTo>
                  <a:pt x="145176" y="127610"/>
                </a:lnTo>
                <a:lnTo>
                  <a:pt x="154085" y="124593"/>
                </a:lnTo>
                <a:lnTo>
                  <a:pt x="162495" y="120176"/>
                </a:lnTo>
                <a:lnTo>
                  <a:pt x="167081" y="116992"/>
                </a:lnTo>
                <a:lnTo>
                  <a:pt x="129971" y="116992"/>
                </a:lnTo>
                <a:lnTo>
                  <a:pt x="120904" y="112902"/>
                </a:lnTo>
                <a:lnTo>
                  <a:pt x="120904" y="103123"/>
                </a:lnTo>
                <a:lnTo>
                  <a:pt x="123259" y="95359"/>
                </a:lnTo>
                <a:lnTo>
                  <a:pt x="131216" y="89144"/>
                </a:lnTo>
                <a:lnTo>
                  <a:pt x="146107" y="84496"/>
                </a:lnTo>
                <a:lnTo>
                  <a:pt x="169265" y="81432"/>
                </a:lnTo>
                <a:lnTo>
                  <a:pt x="183845" y="81432"/>
                </a:lnTo>
                <a:lnTo>
                  <a:pt x="183845" y="73609"/>
                </a:lnTo>
                <a:lnTo>
                  <a:pt x="181697" y="58976"/>
                </a:lnTo>
                <a:lnTo>
                  <a:pt x="176577" y="50139"/>
                </a:lnTo>
                <a:close/>
              </a:path>
              <a:path w="507364" h="128904">
                <a:moveTo>
                  <a:pt x="183845" y="114858"/>
                </a:moveTo>
                <a:lnTo>
                  <a:pt x="170687" y="114858"/>
                </a:lnTo>
                <a:lnTo>
                  <a:pt x="171932" y="126593"/>
                </a:lnTo>
                <a:lnTo>
                  <a:pt x="183845" y="126593"/>
                </a:lnTo>
                <a:lnTo>
                  <a:pt x="183845" y="114858"/>
                </a:lnTo>
                <a:close/>
              </a:path>
              <a:path w="507364" h="128904">
                <a:moveTo>
                  <a:pt x="183845" y="81432"/>
                </a:moveTo>
                <a:lnTo>
                  <a:pt x="169265" y="81432"/>
                </a:lnTo>
                <a:lnTo>
                  <a:pt x="169265" y="104190"/>
                </a:lnTo>
                <a:lnTo>
                  <a:pt x="161931" y="109641"/>
                </a:lnTo>
                <a:lnTo>
                  <a:pt x="154597" y="113658"/>
                </a:lnTo>
                <a:lnTo>
                  <a:pt x="147262" y="116142"/>
                </a:lnTo>
                <a:lnTo>
                  <a:pt x="139928" y="116992"/>
                </a:lnTo>
                <a:lnTo>
                  <a:pt x="167081" y="116992"/>
                </a:lnTo>
                <a:lnTo>
                  <a:pt x="170154" y="114858"/>
                </a:lnTo>
                <a:lnTo>
                  <a:pt x="183845" y="114858"/>
                </a:lnTo>
                <a:lnTo>
                  <a:pt x="183845" y="81432"/>
                </a:lnTo>
                <a:close/>
              </a:path>
              <a:path w="507364" h="128904">
                <a:moveTo>
                  <a:pt x="148818" y="38049"/>
                </a:moveTo>
                <a:lnTo>
                  <a:pt x="137667" y="39193"/>
                </a:lnTo>
                <a:lnTo>
                  <a:pt x="127215" y="42138"/>
                </a:lnTo>
                <a:lnTo>
                  <a:pt x="117964" y="46150"/>
                </a:lnTo>
                <a:lnTo>
                  <a:pt x="110413" y="50495"/>
                </a:lnTo>
                <a:lnTo>
                  <a:pt x="116103" y="60451"/>
                </a:lnTo>
                <a:lnTo>
                  <a:pt x="122626" y="56740"/>
                </a:lnTo>
                <a:lnTo>
                  <a:pt x="130016" y="53428"/>
                </a:lnTo>
                <a:lnTo>
                  <a:pt x="138006" y="51050"/>
                </a:lnTo>
                <a:lnTo>
                  <a:pt x="146329" y="50139"/>
                </a:lnTo>
                <a:lnTo>
                  <a:pt x="176577" y="50139"/>
                </a:lnTo>
                <a:lnTo>
                  <a:pt x="175199" y="47761"/>
                </a:lnTo>
                <a:lnTo>
                  <a:pt x="164267" y="40580"/>
                </a:lnTo>
                <a:lnTo>
                  <a:pt x="148818" y="38049"/>
                </a:lnTo>
                <a:close/>
              </a:path>
              <a:path w="507364" h="128904">
                <a:moveTo>
                  <a:pt x="467969" y="38049"/>
                </a:moveTo>
                <a:lnTo>
                  <a:pt x="451656" y="41185"/>
                </a:lnTo>
                <a:lnTo>
                  <a:pt x="437610" y="50206"/>
                </a:lnTo>
                <a:lnTo>
                  <a:pt x="427764" y="64527"/>
                </a:lnTo>
                <a:lnTo>
                  <a:pt x="424053" y="83565"/>
                </a:lnTo>
                <a:lnTo>
                  <a:pt x="427703" y="102548"/>
                </a:lnTo>
                <a:lnTo>
                  <a:pt x="437654" y="116747"/>
                </a:lnTo>
                <a:lnTo>
                  <a:pt x="452406" y="125646"/>
                </a:lnTo>
                <a:lnTo>
                  <a:pt x="470458" y="128727"/>
                </a:lnTo>
                <a:lnTo>
                  <a:pt x="480304" y="127918"/>
                </a:lnTo>
                <a:lnTo>
                  <a:pt x="489083" y="125726"/>
                </a:lnTo>
                <a:lnTo>
                  <a:pt x="496862" y="122501"/>
                </a:lnTo>
                <a:lnTo>
                  <a:pt x="503707" y="118592"/>
                </a:lnTo>
                <a:lnTo>
                  <a:pt x="502848" y="116992"/>
                </a:lnTo>
                <a:lnTo>
                  <a:pt x="472236" y="116992"/>
                </a:lnTo>
                <a:lnTo>
                  <a:pt x="459194" y="114858"/>
                </a:lnTo>
                <a:lnTo>
                  <a:pt x="448900" y="108835"/>
                </a:lnTo>
                <a:lnTo>
                  <a:pt x="441983" y="99365"/>
                </a:lnTo>
                <a:lnTo>
                  <a:pt x="439166" y="86944"/>
                </a:lnTo>
                <a:lnTo>
                  <a:pt x="506730" y="86944"/>
                </a:lnTo>
                <a:lnTo>
                  <a:pt x="507085" y="84810"/>
                </a:lnTo>
                <a:lnTo>
                  <a:pt x="507154" y="83565"/>
                </a:lnTo>
                <a:lnTo>
                  <a:pt x="507263" y="78587"/>
                </a:lnTo>
                <a:lnTo>
                  <a:pt x="506921" y="76453"/>
                </a:lnTo>
                <a:lnTo>
                  <a:pt x="438988" y="76453"/>
                </a:lnTo>
                <a:lnTo>
                  <a:pt x="442544" y="65133"/>
                </a:lnTo>
                <a:lnTo>
                  <a:pt x="449167" y="56695"/>
                </a:lnTo>
                <a:lnTo>
                  <a:pt x="457990" y="51425"/>
                </a:lnTo>
                <a:lnTo>
                  <a:pt x="468147" y="49606"/>
                </a:lnTo>
                <a:lnTo>
                  <a:pt x="497138" y="49606"/>
                </a:lnTo>
                <a:lnTo>
                  <a:pt x="496884" y="49183"/>
                </a:lnTo>
                <a:lnTo>
                  <a:pt x="484535" y="40957"/>
                </a:lnTo>
                <a:lnTo>
                  <a:pt x="467969" y="38049"/>
                </a:lnTo>
                <a:close/>
              </a:path>
              <a:path w="507364" h="128904">
                <a:moveTo>
                  <a:pt x="498551" y="108991"/>
                </a:moveTo>
                <a:lnTo>
                  <a:pt x="492489" y="112341"/>
                </a:lnTo>
                <a:lnTo>
                  <a:pt x="486135" y="114872"/>
                </a:lnTo>
                <a:lnTo>
                  <a:pt x="479498" y="116442"/>
                </a:lnTo>
                <a:lnTo>
                  <a:pt x="472236" y="116992"/>
                </a:lnTo>
                <a:lnTo>
                  <a:pt x="502848" y="116992"/>
                </a:lnTo>
                <a:lnTo>
                  <a:pt x="498551" y="108991"/>
                </a:lnTo>
                <a:close/>
              </a:path>
              <a:path w="507364" h="128904">
                <a:moveTo>
                  <a:pt x="497138" y="49606"/>
                </a:moveTo>
                <a:lnTo>
                  <a:pt x="468147" y="49606"/>
                </a:lnTo>
                <a:lnTo>
                  <a:pt x="478898" y="51375"/>
                </a:lnTo>
                <a:lnTo>
                  <a:pt x="486949" y="56562"/>
                </a:lnTo>
                <a:lnTo>
                  <a:pt x="492000" y="64983"/>
                </a:lnTo>
                <a:lnTo>
                  <a:pt x="493750" y="76453"/>
                </a:lnTo>
                <a:lnTo>
                  <a:pt x="506921" y="76453"/>
                </a:lnTo>
                <a:lnTo>
                  <a:pt x="504599" y="61977"/>
                </a:lnTo>
                <a:lnTo>
                  <a:pt x="497138" y="49606"/>
                </a:lnTo>
                <a:close/>
              </a:path>
              <a:path w="507364" h="128904">
                <a:moveTo>
                  <a:pt x="261188" y="38049"/>
                </a:moveTo>
                <a:lnTo>
                  <a:pt x="242633" y="41085"/>
                </a:lnTo>
                <a:lnTo>
                  <a:pt x="227295" y="49939"/>
                </a:lnTo>
                <a:lnTo>
                  <a:pt x="216857" y="64227"/>
                </a:lnTo>
                <a:lnTo>
                  <a:pt x="213004" y="83565"/>
                </a:lnTo>
                <a:lnTo>
                  <a:pt x="216593" y="102698"/>
                </a:lnTo>
                <a:lnTo>
                  <a:pt x="226517" y="116881"/>
                </a:lnTo>
                <a:lnTo>
                  <a:pt x="241507" y="125696"/>
                </a:lnTo>
                <a:lnTo>
                  <a:pt x="260299" y="128727"/>
                </a:lnTo>
                <a:lnTo>
                  <a:pt x="269736" y="127815"/>
                </a:lnTo>
                <a:lnTo>
                  <a:pt x="278723" y="125171"/>
                </a:lnTo>
                <a:lnTo>
                  <a:pt x="287077" y="120926"/>
                </a:lnTo>
                <a:lnTo>
                  <a:pt x="292737" y="116636"/>
                </a:lnTo>
                <a:lnTo>
                  <a:pt x="261366" y="116636"/>
                </a:lnTo>
                <a:lnTo>
                  <a:pt x="247769" y="114244"/>
                </a:lnTo>
                <a:lnTo>
                  <a:pt x="237274" y="107502"/>
                </a:lnTo>
                <a:lnTo>
                  <a:pt x="230512" y="97059"/>
                </a:lnTo>
                <a:lnTo>
                  <a:pt x="228117" y="83565"/>
                </a:lnTo>
                <a:lnTo>
                  <a:pt x="230567" y="69942"/>
                </a:lnTo>
                <a:lnTo>
                  <a:pt x="237451" y="59385"/>
                </a:lnTo>
                <a:lnTo>
                  <a:pt x="248069" y="52562"/>
                </a:lnTo>
                <a:lnTo>
                  <a:pt x="261721" y="50139"/>
                </a:lnTo>
                <a:lnTo>
                  <a:pt x="292011" y="50139"/>
                </a:lnTo>
                <a:lnTo>
                  <a:pt x="286716" y="45775"/>
                </a:lnTo>
                <a:lnTo>
                  <a:pt x="279523" y="41760"/>
                </a:lnTo>
                <a:lnTo>
                  <a:pt x="271031" y="39046"/>
                </a:lnTo>
                <a:lnTo>
                  <a:pt x="261188" y="38049"/>
                </a:lnTo>
                <a:close/>
              </a:path>
              <a:path w="507364" h="128904">
                <a:moveTo>
                  <a:pt x="288213" y="105790"/>
                </a:moveTo>
                <a:lnTo>
                  <a:pt x="282443" y="110035"/>
                </a:lnTo>
                <a:lnTo>
                  <a:pt x="276056" y="113480"/>
                </a:lnTo>
                <a:lnTo>
                  <a:pt x="269036" y="115792"/>
                </a:lnTo>
                <a:lnTo>
                  <a:pt x="261366" y="116636"/>
                </a:lnTo>
                <a:lnTo>
                  <a:pt x="292737" y="116636"/>
                </a:lnTo>
                <a:lnTo>
                  <a:pt x="294614" y="115214"/>
                </a:lnTo>
                <a:lnTo>
                  <a:pt x="288213" y="105790"/>
                </a:lnTo>
                <a:close/>
              </a:path>
              <a:path w="507364" h="128904">
                <a:moveTo>
                  <a:pt x="292011" y="50139"/>
                </a:moveTo>
                <a:lnTo>
                  <a:pt x="261721" y="50139"/>
                </a:lnTo>
                <a:lnTo>
                  <a:pt x="268241" y="50820"/>
                </a:lnTo>
                <a:lnTo>
                  <a:pt x="274278" y="52784"/>
                </a:lnTo>
                <a:lnTo>
                  <a:pt x="279948" y="55915"/>
                </a:lnTo>
                <a:lnTo>
                  <a:pt x="285369" y="60096"/>
                </a:lnTo>
                <a:lnTo>
                  <a:pt x="292658" y="50672"/>
                </a:lnTo>
                <a:lnTo>
                  <a:pt x="292011" y="50139"/>
                </a:lnTo>
                <a:close/>
              </a:path>
              <a:path w="507364" h="128904">
                <a:moveTo>
                  <a:pt x="48183" y="38049"/>
                </a:moveTo>
                <a:lnTo>
                  <a:pt x="29628" y="41085"/>
                </a:lnTo>
                <a:lnTo>
                  <a:pt x="14290" y="49939"/>
                </a:lnTo>
                <a:lnTo>
                  <a:pt x="3853" y="64227"/>
                </a:lnTo>
                <a:lnTo>
                  <a:pt x="0" y="83565"/>
                </a:lnTo>
                <a:lnTo>
                  <a:pt x="3589" y="102698"/>
                </a:lnTo>
                <a:lnTo>
                  <a:pt x="13512" y="116881"/>
                </a:lnTo>
                <a:lnTo>
                  <a:pt x="28503" y="125696"/>
                </a:lnTo>
                <a:lnTo>
                  <a:pt x="47294" y="128727"/>
                </a:lnTo>
                <a:lnTo>
                  <a:pt x="56732" y="127815"/>
                </a:lnTo>
                <a:lnTo>
                  <a:pt x="65719" y="125171"/>
                </a:lnTo>
                <a:lnTo>
                  <a:pt x="74073" y="120926"/>
                </a:lnTo>
                <a:lnTo>
                  <a:pt x="79733" y="116636"/>
                </a:lnTo>
                <a:lnTo>
                  <a:pt x="48361" y="116636"/>
                </a:lnTo>
                <a:lnTo>
                  <a:pt x="34765" y="114244"/>
                </a:lnTo>
                <a:lnTo>
                  <a:pt x="24269" y="107502"/>
                </a:lnTo>
                <a:lnTo>
                  <a:pt x="17507" y="97059"/>
                </a:lnTo>
                <a:lnTo>
                  <a:pt x="15112" y="83565"/>
                </a:lnTo>
                <a:lnTo>
                  <a:pt x="17563" y="69942"/>
                </a:lnTo>
                <a:lnTo>
                  <a:pt x="24447" y="59385"/>
                </a:lnTo>
                <a:lnTo>
                  <a:pt x="35065" y="52562"/>
                </a:lnTo>
                <a:lnTo>
                  <a:pt x="48717" y="50139"/>
                </a:lnTo>
                <a:lnTo>
                  <a:pt x="79007" y="50139"/>
                </a:lnTo>
                <a:lnTo>
                  <a:pt x="73711" y="45775"/>
                </a:lnTo>
                <a:lnTo>
                  <a:pt x="66519" y="41760"/>
                </a:lnTo>
                <a:lnTo>
                  <a:pt x="58026" y="39046"/>
                </a:lnTo>
                <a:lnTo>
                  <a:pt x="48183" y="38049"/>
                </a:lnTo>
                <a:close/>
              </a:path>
              <a:path w="507364" h="128904">
                <a:moveTo>
                  <a:pt x="75209" y="105790"/>
                </a:moveTo>
                <a:lnTo>
                  <a:pt x="69439" y="110035"/>
                </a:lnTo>
                <a:lnTo>
                  <a:pt x="63052" y="113480"/>
                </a:lnTo>
                <a:lnTo>
                  <a:pt x="56032" y="115792"/>
                </a:lnTo>
                <a:lnTo>
                  <a:pt x="48361" y="116636"/>
                </a:lnTo>
                <a:lnTo>
                  <a:pt x="79733" y="116636"/>
                </a:lnTo>
                <a:lnTo>
                  <a:pt x="81610" y="115214"/>
                </a:lnTo>
                <a:lnTo>
                  <a:pt x="75209" y="105790"/>
                </a:lnTo>
                <a:close/>
              </a:path>
              <a:path w="507364" h="128904">
                <a:moveTo>
                  <a:pt x="79007" y="50139"/>
                </a:moveTo>
                <a:lnTo>
                  <a:pt x="48717" y="50139"/>
                </a:lnTo>
                <a:lnTo>
                  <a:pt x="55237" y="50820"/>
                </a:lnTo>
                <a:lnTo>
                  <a:pt x="61274" y="52784"/>
                </a:lnTo>
                <a:lnTo>
                  <a:pt x="66944" y="55915"/>
                </a:lnTo>
                <a:lnTo>
                  <a:pt x="72364" y="60096"/>
                </a:lnTo>
                <a:lnTo>
                  <a:pt x="79654" y="50672"/>
                </a:lnTo>
                <a:lnTo>
                  <a:pt x="79007" y="50139"/>
                </a:lnTo>
                <a:close/>
              </a:path>
              <a:path w="507364" h="128904">
                <a:moveTo>
                  <a:pt x="336397" y="0"/>
                </a:moveTo>
                <a:lnTo>
                  <a:pt x="321818" y="0"/>
                </a:lnTo>
                <a:lnTo>
                  <a:pt x="321818" y="126593"/>
                </a:lnTo>
                <a:lnTo>
                  <a:pt x="336397" y="126593"/>
                </a:lnTo>
                <a:lnTo>
                  <a:pt x="336397" y="66319"/>
                </a:lnTo>
                <a:lnTo>
                  <a:pt x="343501" y="59449"/>
                </a:lnTo>
                <a:lnTo>
                  <a:pt x="349517" y="54940"/>
                </a:lnTo>
                <a:lnTo>
                  <a:pt x="335686" y="54940"/>
                </a:lnTo>
                <a:lnTo>
                  <a:pt x="336273" y="38049"/>
                </a:lnTo>
                <a:lnTo>
                  <a:pt x="336397" y="0"/>
                </a:lnTo>
                <a:close/>
              </a:path>
              <a:path w="507364" h="128904">
                <a:moveTo>
                  <a:pt x="392877" y="50672"/>
                </a:moveTo>
                <a:lnTo>
                  <a:pt x="363778" y="50672"/>
                </a:lnTo>
                <a:lnTo>
                  <a:pt x="372891" y="52150"/>
                </a:lnTo>
                <a:lnTo>
                  <a:pt x="379069" y="56629"/>
                </a:lnTo>
                <a:lnTo>
                  <a:pt x="382581" y="64174"/>
                </a:lnTo>
                <a:lnTo>
                  <a:pt x="383692" y="74853"/>
                </a:lnTo>
                <a:lnTo>
                  <a:pt x="383692" y="126593"/>
                </a:lnTo>
                <a:lnTo>
                  <a:pt x="398272" y="126593"/>
                </a:lnTo>
                <a:lnTo>
                  <a:pt x="398272" y="72897"/>
                </a:lnTo>
                <a:lnTo>
                  <a:pt x="396480" y="57851"/>
                </a:lnTo>
                <a:lnTo>
                  <a:pt x="392877" y="50672"/>
                </a:lnTo>
                <a:close/>
              </a:path>
              <a:path w="507364" h="128904">
                <a:moveTo>
                  <a:pt x="368401" y="38049"/>
                </a:moveTo>
                <a:lnTo>
                  <a:pt x="358889" y="39338"/>
                </a:lnTo>
                <a:lnTo>
                  <a:pt x="350443" y="42894"/>
                </a:lnTo>
                <a:lnTo>
                  <a:pt x="342798" y="48250"/>
                </a:lnTo>
                <a:lnTo>
                  <a:pt x="335686" y="54940"/>
                </a:lnTo>
                <a:lnTo>
                  <a:pt x="349517" y="54940"/>
                </a:lnTo>
                <a:lnTo>
                  <a:pt x="350021" y="54562"/>
                </a:lnTo>
                <a:lnTo>
                  <a:pt x="356575" y="51642"/>
                </a:lnTo>
                <a:lnTo>
                  <a:pt x="363778" y="50672"/>
                </a:lnTo>
                <a:lnTo>
                  <a:pt x="392877" y="50672"/>
                </a:lnTo>
                <a:lnTo>
                  <a:pt x="391004" y="46939"/>
                </a:lnTo>
                <a:lnTo>
                  <a:pt x="381694" y="40293"/>
                </a:lnTo>
                <a:lnTo>
                  <a:pt x="368401" y="38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267711" y="5067147"/>
            <a:ext cx="48895" cy="35560"/>
          </a:xfrm>
          <a:custGeom>
            <a:avLst/>
            <a:gdLst/>
            <a:ahLst/>
            <a:cxnLst/>
            <a:rect l="l" t="t" r="r" b="b"/>
            <a:pathLst>
              <a:path w="48894" h="35560">
                <a:moveTo>
                  <a:pt x="48361" y="0"/>
                </a:moveTo>
                <a:lnTo>
                  <a:pt x="25203" y="3064"/>
                </a:lnTo>
                <a:lnTo>
                  <a:pt x="10312" y="7712"/>
                </a:lnTo>
                <a:lnTo>
                  <a:pt x="2355" y="13926"/>
                </a:lnTo>
                <a:lnTo>
                  <a:pt x="0" y="21691"/>
                </a:lnTo>
                <a:lnTo>
                  <a:pt x="0" y="31470"/>
                </a:lnTo>
                <a:lnTo>
                  <a:pt x="9067" y="35560"/>
                </a:lnTo>
                <a:lnTo>
                  <a:pt x="19024" y="35560"/>
                </a:lnTo>
                <a:lnTo>
                  <a:pt x="26358" y="34709"/>
                </a:lnTo>
                <a:lnTo>
                  <a:pt x="33693" y="32226"/>
                </a:lnTo>
                <a:lnTo>
                  <a:pt x="41027" y="28209"/>
                </a:lnTo>
                <a:lnTo>
                  <a:pt x="48361" y="22758"/>
                </a:lnTo>
                <a:lnTo>
                  <a:pt x="48361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585796" y="5035321"/>
            <a:ext cx="55244" cy="27305"/>
          </a:xfrm>
          <a:custGeom>
            <a:avLst/>
            <a:gdLst/>
            <a:ahLst/>
            <a:cxnLst/>
            <a:rect l="l" t="t" r="r" b="b"/>
            <a:pathLst>
              <a:path w="55244" h="27304">
                <a:moveTo>
                  <a:pt x="29159" y="0"/>
                </a:moveTo>
                <a:lnTo>
                  <a:pt x="19002" y="1819"/>
                </a:lnTo>
                <a:lnTo>
                  <a:pt x="10179" y="7089"/>
                </a:lnTo>
                <a:lnTo>
                  <a:pt x="3556" y="15526"/>
                </a:lnTo>
                <a:lnTo>
                  <a:pt x="0" y="26847"/>
                </a:lnTo>
                <a:lnTo>
                  <a:pt x="54762" y="26847"/>
                </a:lnTo>
                <a:lnTo>
                  <a:pt x="53012" y="15376"/>
                </a:lnTo>
                <a:lnTo>
                  <a:pt x="47961" y="6956"/>
                </a:lnTo>
                <a:lnTo>
                  <a:pt x="39910" y="1769"/>
                </a:lnTo>
                <a:lnTo>
                  <a:pt x="2915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570860" y="5023764"/>
            <a:ext cx="83820" cy="90805"/>
          </a:xfrm>
          <a:custGeom>
            <a:avLst/>
            <a:gdLst/>
            <a:ahLst/>
            <a:cxnLst/>
            <a:rect l="l" t="t" r="r" b="b"/>
            <a:pathLst>
              <a:path w="83819" h="90804">
                <a:moveTo>
                  <a:pt x="43916" y="0"/>
                </a:moveTo>
                <a:lnTo>
                  <a:pt x="60482" y="2908"/>
                </a:lnTo>
                <a:lnTo>
                  <a:pt x="72831" y="11134"/>
                </a:lnTo>
                <a:lnTo>
                  <a:pt x="80546" y="23927"/>
                </a:lnTo>
                <a:lnTo>
                  <a:pt x="83210" y="40538"/>
                </a:lnTo>
                <a:lnTo>
                  <a:pt x="83210" y="43561"/>
                </a:lnTo>
                <a:lnTo>
                  <a:pt x="83032" y="46761"/>
                </a:lnTo>
                <a:lnTo>
                  <a:pt x="82676" y="48895"/>
                </a:lnTo>
                <a:lnTo>
                  <a:pt x="15112" y="48895"/>
                </a:lnTo>
                <a:lnTo>
                  <a:pt x="17930" y="61315"/>
                </a:lnTo>
                <a:lnTo>
                  <a:pt x="24847" y="70786"/>
                </a:lnTo>
                <a:lnTo>
                  <a:pt x="35165" y="76823"/>
                </a:lnTo>
                <a:lnTo>
                  <a:pt x="48183" y="78943"/>
                </a:lnTo>
                <a:lnTo>
                  <a:pt x="55445" y="78393"/>
                </a:lnTo>
                <a:lnTo>
                  <a:pt x="62141" y="76809"/>
                </a:lnTo>
                <a:lnTo>
                  <a:pt x="68436" y="74292"/>
                </a:lnTo>
                <a:lnTo>
                  <a:pt x="74498" y="70942"/>
                </a:lnTo>
                <a:lnTo>
                  <a:pt x="79654" y="80543"/>
                </a:lnTo>
                <a:lnTo>
                  <a:pt x="72809" y="84452"/>
                </a:lnTo>
                <a:lnTo>
                  <a:pt x="65030" y="87677"/>
                </a:lnTo>
                <a:lnTo>
                  <a:pt x="56251" y="89869"/>
                </a:lnTo>
                <a:lnTo>
                  <a:pt x="46405" y="90678"/>
                </a:lnTo>
                <a:lnTo>
                  <a:pt x="28353" y="87597"/>
                </a:lnTo>
                <a:lnTo>
                  <a:pt x="13601" y="78698"/>
                </a:lnTo>
                <a:lnTo>
                  <a:pt x="3650" y="64499"/>
                </a:lnTo>
                <a:lnTo>
                  <a:pt x="0" y="45516"/>
                </a:lnTo>
                <a:lnTo>
                  <a:pt x="3711" y="26478"/>
                </a:lnTo>
                <a:lnTo>
                  <a:pt x="13557" y="12157"/>
                </a:lnTo>
                <a:lnTo>
                  <a:pt x="27603" y="3136"/>
                </a:lnTo>
                <a:lnTo>
                  <a:pt x="43916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359812" y="5023764"/>
            <a:ext cx="81915" cy="90805"/>
          </a:xfrm>
          <a:custGeom>
            <a:avLst/>
            <a:gdLst/>
            <a:ahLst/>
            <a:cxnLst/>
            <a:rect l="l" t="t" r="r" b="b"/>
            <a:pathLst>
              <a:path w="81914" h="90804">
                <a:moveTo>
                  <a:pt x="48183" y="0"/>
                </a:moveTo>
                <a:lnTo>
                  <a:pt x="58026" y="997"/>
                </a:lnTo>
                <a:lnTo>
                  <a:pt x="66519" y="3711"/>
                </a:lnTo>
                <a:lnTo>
                  <a:pt x="73711" y="7725"/>
                </a:lnTo>
                <a:lnTo>
                  <a:pt x="79654" y="12623"/>
                </a:lnTo>
                <a:lnTo>
                  <a:pt x="72364" y="22047"/>
                </a:lnTo>
                <a:lnTo>
                  <a:pt x="66944" y="17866"/>
                </a:lnTo>
                <a:lnTo>
                  <a:pt x="61274" y="14735"/>
                </a:lnTo>
                <a:lnTo>
                  <a:pt x="55237" y="12770"/>
                </a:lnTo>
                <a:lnTo>
                  <a:pt x="48717" y="12090"/>
                </a:lnTo>
                <a:lnTo>
                  <a:pt x="35065" y="14512"/>
                </a:lnTo>
                <a:lnTo>
                  <a:pt x="24447" y="21335"/>
                </a:lnTo>
                <a:lnTo>
                  <a:pt x="17563" y="31892"/>
                </a:lnTo>
                <a:lnTo>
                  <a:pt x="15113" y="45516"/>
                </a:lnTo>
                <a:lnTo>
                  <a:pt x="17507" y="59010"/>
                </a:lnTo>
                <a:lnTo>
                  <a:pt x="24269" y="69453"/>
                </a:lnTo>
                <a:lnTo>
                  <a:pt x="34765" y="76195"/>
                </a:lnTo>
                <a:lnTo>
                  <a:pt x="48361" y="78587"/>
                </a:lnTo>
                <a:lnTo>
                  <a:pt x="56032" y="77743"/>
                </a:lnTo>
                <a:lnTo>
                  <a:pt x="63052" y="75431"/>
                </a:lnTo>
                <a:lnTo>
                  <a:pt x="69439" y="71986"/>
                </a:lnTo>
                <a:lnTo>
                  <a:pt x="75209" y="67741"/>
                </a:lnTo>
                <a:lnTo>
                  <a:pt x="81610" y="77165"/>
                </a:lnTo>
                <a:lnTo>
                  <a:pt x="74073" y="82877"/>
                </a:lnTo>
                <a:lnTo>
                  <a:pt x="65719" y="87122"/>
                </a:lnTo>
                <a:lnTo>
                  <a:pt x="56732" y="89766"/>
                </a:lnTo>
                <a:lnTo>
                  <a:pt x="47294" y="90678"/>
                </a:lnTo>
                <a:lnTo>
                  <a:pt x="28503" y="87647"/>
                </a:lnTo>
                <a:lnTo>
                  <a:pt x="13512" y="78832"/>
                </a:lnTo>
                <a:lnTo>
                  <a:pt x="3589" y="64649"/>
                </a:lnTo>
                <a:lnTo>
                  <a:pt x="0" y="45516"/>
                </a:lnTo>
                <a:lnTo>
                  <a:pt x="3853" y="26178"/>
                </a:lnTo>
                <a:lnTo>
                  <a:pt x="14290" y="11890"/>
                </a:lnTo>
                <a:lnTo>
                  <a:pt x="29628" y="3036"/>
                </a:lnTo>
                <a:lnTo>
                  <a:pt x="48183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253488" y="5023764"/>
            <a:ext cx="77470" cy="90805"/>
          </a:xfrm>
          <a:custGeom>
            <a:avLst/>
            <a:gdLst/>
            <a:ahLst/>
            <a:cxnLst/>
            <a:rect l="l" t="t" r="r" b="b"/>
            <a:pathLst>
              <a:path w="77469" h="90804">
                <a:moveTo>
                  <a:pt x="42138" y="0"/>
                </a:moveTo>
                <a:lnTo>
                  <a:pt x="57587" y="2530"/>
                </a:lnTo>
                <a:lnTo>
                  <a:pt x="68519" y="9712"/>
                </a:lnTo>
                <a:lnTo>
                  <a:pt x="75017" y="20927"/>
                </a:lnTo>
                <a:lnTo>
                  <a:pt x="77165" y="35560"/>
                </a:lnTo>
                <a:lnTo>
                  <a:pt x="77165" y="88544"/>
                </a:lnTo>
                <a:lnTo>
                  <a:pt x="65252" y="88544"/>
                </a:lnTo>
                <a:lnTo>
                  <a:pt x="64007" y="76809"/>
                </a:lnTo>
                <a:lnTo>
                  <a:pt x="63474" y="76809"/>
                </a:lnTo>
                <a:lnTo>
                  <a:pt x="55815" y="82126"/>
                </a:lnTo>
                <a:lnTo>
                  <a:pt x="47405" y="86544"/>
                </a:lnTo>
                <a:lnTo>
                  <a:pt x="38496" y="89561"/>
                </a:lnTo>
                <a:lnTo>
                  <a:pt x="29336" y="90678"/>
                </a:lnTo>
                <a:lnTo>
                  <a:pt x="17927" y="89019"/>
                </a:lnTo>
                <a:lnTo>
                  <a:pt x="8601" y="84210"/>
                </a:lnTo>
                <a:lnTo>
                  <a:pt x="2308" y="76501"/>
                </a:lnTo>
                <a:lnTo>
                  <a:pt x="0" y="66141"/>
                </a:lnTo>
                <a:lnTo>
                  <a:pt x="3503" y="53409"/>
                </a:lnTo>
                <a:lnTo>
                  <a:pt x="14557" y="44027"/>
                </a:lnTo>
                <a:lnTo>
                  <a:pt x="33979" y="37613"/>
                </a:lnTo>
                <a:lnTo>
                  <a:pt x="62585" y="33782"/>
                </a:lnTo>
                <a:lnTo>
                  <a:pt x="61202" y="25441"/>
                </a:lnTo>
                <a:lnTo>
                  <a:pt x="57251" y="18535"/>
                </a:lnTo>
                <a:lnTo>
                  <a:pt x="50234" y="13829"/>
                </a:lnTo>
                <a:lnTo>
                  <a:pt x="39649" y="12090"/>
                </a:lnTo>
                <a:lnTo>
                  <a:pt x="31326" y="13001"/>
                </a:lnTo>
                <a:lnTo>
                  <a:pt x="23336" y="15379"/>
                </a:lnTo>
                <a:lnTo>
                  <a:pt x="15946" y="18691"/>
                </a:lnTo>
                <a:lnTo>
                  <a:pt x="9423" y="22402"/>
                </a:lnTo>
                <a:lnTo>
                  <a:pt x="3733" y="12445"/>
                </a:lnTo>
                <a:lnTo>
                  <a:pt x="11284" y="8100"/>
                </a:lnTo>
                <a:lnTo>
                  <a:pt x="20535" y="4089"/>
                </a:lnTo>
                <a:lnTo>
                  <a:pt x="30987" y="1144"/>
                </a:lnTo>
                <a:lnTo>
                  <a:pt x="42138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146808" y="5023764"/>
            <a:ext cx="81915" cy="90805"/>
          </a:xfrm>
          <a:custGeom>
            <a:avLst/>
            <a:gdLst/>
            <a:ahLst/>
            <a:cxnLst/>
            <a:rect l="l" t="t" r="r" b="b"/>
            <a:pathLst>
              <a:path w="81914" h="90804">
                <a:moveTo>
                  <a:pt x="48183" y="0"/>
                </a:moveTo>
                <a:lnTo>
                  <a:pt x="58026" y="997"/>
                </a:lnTo>
                <a:lnTo>
                  <a:pt x="66519" y="3711"/>
                </a:lnTo>
                <a:lnTo>
                  <a:pt x="73712" y="7725"/>
                </a:lnTo>
                <a:lnTo>
                  <a:pt x="79654" y="12623"/>
                </a:lnTo>
                <a:lnTo>
                  <a:pt x="72364" y="22047"/>
                </a:lnTo>
                <a:lnTo>
                  <a:pt x="66944" y="17866"/>
                </a:lnTo>
                <a:lnTo>
                  <a:pt x="61274" y="14735"/>
                </a:lnTo>
                <a:lnTo>
                  <a:pt x="55237" y="12770"/>
                </a:lnTo>
                <a:lnTo>
                  <a:pt x="48717" y="12090"/>
                </a:lnTo>
                <a:lnTo>
                  <a:pt x="35065" y="14512"/>
                </a:lnTo>
                <a:lnTo>
                  <a:pt x="24447" y="21335"/>
                </a:lnTo>
                <a:lnTo>
                  <a:pt x="17563" y="31892"/>
                </a:lnTo>
                <a:lnTo>
                  <a:pt x="15112" y="45516"/>
                </a:lnTo>
                <a:lnTo>
                  <a:pt x="17507" y="59010"/>
                </a:lnTo>
                <a:lnTo>
                  <a:pt x="24269" y="69453"/>
                </a:lnTo>
                <a:lnTo>
                  <a:pt x="34765" y="76195"/>
                </a:lnTo>
                <a:lnTo>
                  <a:pt x="48361" y="78587"/>
                </a:lnTo>
                <a:lnTo>
                  <a:pt x="56032" y="77743"/>
                </a:lnTo>
                <a:lnTo>
                  <a:pt x="63052" y="75431"/>
                </a:lnTo>
                <a:lnTo>
                  <a:pt x="69439" y="71986"/>
                </a:lnTo>
                <a:lnTo>
                  <a:pt x="75209" y="67741"/>
                </a:lnTo>
                <a:lnTo>
                  <a:pt x="81610" y="77165"/>
                </a:lnTo>
                <a:lnTo>
                  <a:pt x="74073" y="82877"/>
                </a:lnTo>
                <a:lnTo>
                  <a:pt x="65719" y="87122"/>
                </a:lnTo>
                <a:lnTo>
                  <a:pt x="56732" y="89766"/>
                </a:lnTo>
                <a:lnTo>
                  <a:pt x="47294" y="90678"/>
                </a:lnTo>
                <a:lnTo>
                  <a:pt x="28503" y="87647"/>
                </a:lnTo>
                <a:lnTo>
                  <a:pt x="13512" y="78832"/>
                </a:lnTo>
                <a:lnTo>
                  <a:pt x="3589" y="64649"/>
                </a:lnTo>
                <a:lnTo>
                  <a:pt x="0" y="45516"/>
                </a:lnTo>
                <a:lnTo>
                  <a:pt x="3853" y="26178"/>
                </a:lnTo>
                <a:lnTo>
                  <a:pt x="14290" y="11890"/>
                </a:lnTo>
                <a:lnTo>
                  <a:pt x="29628" y="3036"/>
                </a:lnTo>
                <a:lnTo>
                  <a:pt x="48183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468626" y="4985715"/>
            <a:ext cx="76835" cy="127000"/>
          </a:xfrm>
          <a:custGeom>
            <a:avLst/>
            <a:gdLst/>
            <a:ahLst/>
            <a:cxnLst/>
            <a:rect l="l" t="t" r="r" b="b"/>
            <a:pathLst>
              <a:path w="76835" h="127000">
                <a:moveTo>
                  <a:pt x="0" y="0"/>
                </a:moveTo>
                <a:lnTo>
                  <a:pt x="14579" y="0"/>
                </a:lnTo>
                <a:lnTo>
                  <a:pt x="14579" y="34493"/>
                </a:lnTo>
                <a:lnTo>
                  <a:pt x="13868" y="54940"/>
                </a:lnTo>
                <a:lnTo>
                  <a:pt x="20980" y="48250"/>
                </a:lnTo>
                <a:lnTo>
                  <a:pt x="28625" y="42894"/>
                </a:lnTo>
                <a:lnTo>
                  <a:pt x="37071" y="39338"/>
                </a:lnTo>
                <a:lnTo>
                  <a:pt x="46583" y="38049"/>
                </a:lnTo>
                <a:lnTo>
                  <a:pt x="59876" y="40293"/>
                </a:lnTo>
                <a:lnTo>
                  <a:pt x="69186" y="46939"/>
                </a:lnTo>
                <a:lnTo>
                  <a:pt x="74662" y="57851"/>
                </a:lnTo>
                <a:lnTo>
                  <a:pt x="76453" y="72897"/>
                </a:lnTo>
                <a:lnTo>
                  <a:pt x="76453" y="126593"/>
                </a:lnTo>
                <a:lnTo>
                  <a:pt x="61874" y="126593"/>
                </a:lnTo>
                <a:lnTo>
                  <a:pt x="61874" y="74853"/>
                </a:lnTo>
                <a:lnTo>
                  <a:pt x="60763" y="64174"/>
                </a:lnTo>
                <a:lnTo>
                  <a:pt x="57251" y="56629"/>
                </a:lnTo>
                <a:lnTo>
                  <a:pt x="51073" y="52150"/>
                </a:lnTo>
                <a:lnTo>
                  <a:pt x="41960" y="50672"/>
                </a:lnTo>
                <a:lnTo>
                  <a:pt x="34757" y="51642"/>
                </a:lnTo>
                <a:lnTo>
                  <a:pt x="28203" y="54562"/>
                </a:lnTo>
                <a:lnTo>
                  <a:pt x="21683" y="59449"/>
                </a:lnTo>
                <a:lnTo>
                  <a:pt x="14579" y="66319"/>
                </a:lnTo>
                <a:lnTo>
                  <a:pt x="14579" y="126593"/>
                </a:lnTo>
                <a:lnTo>
                  <a:pt x="0" y="12659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012575" y="3316770"/>
            <a:ext cx="3512121" cy="212806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071148" y="3350475"/>
            <a:ext cx="3396615" cy="2011680"/>
          </a:xfrm>
          <a:custGeom>
            <a:avLst/>
            <a:gdLst/>
            <a:ahLst/>
            <a:cxnLst/>
            <a:rect l="l" t="t" r="r" b="b"/>
            <a:pathLst>
              <a:path w="3396615" h="2011679">
                <a:moveTo>
                  <a:pt x="3061119" y="0"/>
                </a:moveTo>
                <a:lnTo>
                  <a:pt x="335216" y="0"/>
                </a:lnTo>
                <a:lnTo>
                  <a:pt x="285682" y="3634"/>
                </a:lnTo>
                <a:lnTo>
                  <a:pt x="238404" y="14193"/>
                </a:lnTo>
                <a:lnTo>
                  <a:pt x="193900" y="31157"/>
                </a:lnTo>
                <a:lnTo>
                  <a:pt x="152690" y="54007"/>
                </a:lnTo>
                <a:lnTo>
                  <a:pt x="115292" y="82225"/>
                </a:lnTo>
                <a:lnTo>
                  <a:pt x="82225" y="115292"/>
                </a:lnTo>
                <a:lnTo>
                  <a:pt x="54007" y="152690"/>
                </a:lnTo>
                <a:lnTo>
                  <a:pt x="31157" y="193900"/>
                </a:lnTo>
                <a:lnTo>
                  <a:pt x="14193" y="238404"/>
                </a:lnTo>
                <a:lnTo>
                  <a:pt x="3634" y="285682"/>
                </a:lnTo>
                <a:lnTo>
                  <a:pt x="0" y="335216"/>
                </a:lnTo>
                <a:lnTo>
                  <a:pt x="0" y="1676057"/>
                </a:lnTo>
                <a:lnTo>
                  <a:pt x="3634" y="1725594"/>
                </a:lnTo>
                <a:lnTo>
                  <a:pt x="14193" y="1772874"/>
                </a:lnTo>
                <a:lnTo>
                  <a:pt x="31157" y="1817378"/>
                </a:lnTo>
                <a:lnTo>
                  <a:pt x="54007" y="1858588"/>
                </a:lnTo>
                <a:lnTo>
                  <a:pt x="82225" y="1895986"/>
                </a:lnTo>
                <a:lnTo>
                  <a:pt x="115292" y="1929052"/>
                </a:lnTo>
                <a:lnTo>
                  <a:pt x="152690" y="1957269"/>
                </a:lnTo>
                <a:lnTo>
                  <a:pt x="193900" y="1980118"/>
                </a:lnTo>
                <a:lnTo>
                  <a:pt x="238404" y="1997081"/>
                </a:lnTo>
                <a:lnTo>
                  <a:pt x="285682" y="2007639"/>
                </a:lnTo>
                <a:lnTo>
                  <a:pt x="335216" y="2011273"/>
                </a:lnTo>
                <a:lnTo>
                  <a:pt x="3061119" y="2011273"/>
                </a:lnTo>
                <a:lnTo>
                  <a:pt x="3110656" y="2007639"/>
                </a:lnTo>
                <a:lnTo>
                  <a:pt x="3157936" y="1997081"/>
                </a:lnTo>
                <a:lnTo>
                  <a:pt x="3202440" y="1980118"/>
                </a:lnTo>
                <a:lnTo>
                  <a:pt x="3243650" y="1957269"/>
                </a:lnTo>
                <a:lnTo>
                  <a:pt x="3281048" y="1929052"/>
                </a:lnTo>
                <a:lnTo>
                  <a:pt x="3314114" y="1895986"/>
                </a:lnTo>
                <a:lnTo>
                  <a:pt x="3342331" y="1858588"/>
                </a:lnTo>
                <a:lnTo>
                  <a:pt x="3365180" y="1817378"/>
                </a:lnTo>
                <a:lnTo>
                  <a:pt x="3382143" y="1772874"/>
                </a:lnTo>
                <a:lnTo>
                  <a:pt x="3392701" y="1725594"/>
                </a:lnTo>
                <a:lnTo>
                  <a:pt x="3396335" y="1676057"/>
                </a:lnTo>
                <a:lnTo>
                  <a:pt x="3396335" y="335216"/>
                </a:lnTo>
                <a:lnTo>
                  <a:pt x="3392701" y="285682"/>
                </a:lnTo>
                <a:lnTo>
                  <a:pt x="3382143" y="238404"/>
                </a:lnTo>
                <a:lnTo>
                  <a:pt x="3365180" y="193900"/>
                </a:lnTo>
                <a:lnTo>
                  <a:pt x="3342331" y="152690"/>
                </a:lnTo>
                <a:lnTo>
                  <a:pt x="3314114" y="115292"/>
                </a:lnTo>
                <a:lnTo>
                  <a:pt x="3281048" y="82225"/>
                </a:lnTo>
                <a:lnTo>
                  <a:pt x="3243650" y="54007"/>
                </a:lnTo>
                <a:lnTo>
                  <a:pt x="3202440" y="31157"/>
                </a:lnTo>
                <a:lnTo>
                  <a:pt x="3157936" y="14193"/>
                </a:lnTo>
                <a:lnTo>
                  <a:pt x="3110656" y="3634"/>
                </a:lnTo>
                <a:lnTo>
                  <a:pt x="3061119" y="0"/>
                </a:lnTo>
                <a:close/>
              </a:path>
            </a:pathLst>
          </a:custGeom>
          <a:solidFill>
            <a:srgbClr val="F1F0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071148" y="3350476"/>
            <a:ext cx="3396615" cy="2011680"/>
          </a:xfrm>
          <a:custGeom>
            <a:avLst/>
            <a:gdLst/>
            <a:ahLst/>
            <a:cxnLst/>
            <a:rect l="l" t="t" r="r" b="b"/>
            <a:pathLst>
              <a:path w="3396615" h="2011679">
                <a:moveTo>
                  <a:pt x="0" y="335218"/>
                </a:moveTo>
                <a:lnTo>
                  <a:pt x="3634" y="285682"/>
                </a:lnTo>
                <a:lnTo>
                  <a:pt x="14192" y="238403"/>
                </a:lnTo>
                <a:lnTo>
                  <a:pt x="31156" y="193899"/>
                </a:lnTo>
                <a:lnTo>
                  <a:pt x="54005" y="152688"/>
                </a:lnTo>
                <a:lnTo>
                  <a:pt x="82223" y="115290"/>
                </a:lnTo>
                <a:lnTo>
                  <a:pt x="115290" y="82223"/>
                </a:lnTo>
                <a:lnTo>
                  <a:pt x="152688" y="54005"/>
                </a:lnTo>
                <a:lnTo>
                  <a:pt x="193899" y="31156"/>
                </a:lnTo>
                <a:lnTo>
                  <a:pt x="238403" y="14192"/>
                </a:lnTo>
                <a:lnTo>
                  <a:pt x="285682" y="3634"/>
                </a:lnTo>
                <a:lnTo>
                  <a:pt x="335218" y="0"/>
                </a:lnTo>
                <a:lnTo>
                  <a:pt x="3061117" y="0"/>
                </a:lnTo>
                <a:lnTo>
                  <a:pt x="3110652" y="3634"/>
                </a:lnTo>
                <a:lnTo>
                  <a:pt x="3157931" y="14192"/>
                </a:lnTo>
                <a:lnTo>
                  <a:pt x="3202434" y="31156"/>
                </a:lnTo>
                <a:lnTo>
                  <a:pt x="3243645" y="54005"/>
                </a:lnTo>
                <a:lnTo>
                  <a:pt x="3281043" y="82223"/>
                </a:lnTo>
                <a:lnTo>
                  <a:pt x="3314111" y="115290"/>
                </a:lnTo>
                <a:lnTo>
                  <a:pt x="3342329" y="152688"/>
                </a:lnTo>
                <a:lnTo>
                  <a:pt x="3365180" y="193899"/>
                </a:lnTo>
                <a:lnTo>
                  <a:pt x="3382143" y="238403"/>
                </a:lnTo>
                <a:lnTo>
                  <a:pt x="3392702" y="285682"/>
                </a:lnTo>
                <a:lnTo>
                  <a:pt x="3396337" y="335218"/>
                </a:lnTo>
                <a:lnTo>
                  <a:pt x="3396337" y="1676058"/>
                </a:lnTo>
                <a:lnTo>
                  <a:pt x="3392702" y="1725593"/>
                </a:lnTo>
                <a:lnTo>
                  <a:pt x="3382143" y="1772871"/>
                </a:lnTo>
                <a:lnTo>
                  <a:pt x="3365180" y="1817374"/>
                </a:lnTo>
                <a:lnTo>
                  <a:pt x="3342329" y="1858583"/>
                </a:lnTo>
                <a:lnTo>
                  <a:pt x="3314111" y="1895980"/>
                </a:lnTo>
                <a:lnTo>
                  <a:pt x="3281043" y="1929046"/>
                </a:lnTo>
                <a:lnTo>
                  <a:pt x="3243645" y="1957263"/>
                </a:lnTo>
                <a:lnTo>
                  <a:pt x="3202434" y="1980112"/>
                </a:lnTo>
                <a:lnTo>
                  <a:pt x="3157931" y="1997075"/>
                </a:lnTo>
                <a:lnTo>
                  <a:pt x="3110652" y="2007633"/>
                </a:lnTo>
                <a:lnTo>
                  <a:pt x="3061117" y="2011268"/>
                </a:lnTo>
                <a:lnTo>
                  <a:pt x="335218" y="2011268"/>
                </a:lnTo>
                <a:lnTo>
                  <a:pt x="285682" y="2007633"/>
                </a:lnTo>
                <a:lnTo>
                  <a:pt x="238403" y="1997075"/>
                </a:lnTo>
                <a:lnTo>
                  <a:pt x="193899" y="1980112"/>
                </a:lnTo>
                <a:lnTo>
                  <a:pt x="152688" y="1957263"/>
                </a:lnTo>
                <a:lnTo>
                  <a:pt x="115290" y="1929046"/>
                </a:lnTo>
                <a:lnTo>
                  <a:pt x="82223" y="1895980"/>
                </a:lnTo>
                <a:lnTo>
                  <a:pt x="54005" y="1858583"/>
                </a:lnTo>
                <a:lnTo>
                  <a:pt x="31156" y="1817374"/>
                </a:lnTo>
                <a:lnTo>
                  <a:pt x="14192" y="1772871"/>
                </a:lnTo>
                <a:lnTo>
                  <a:pt x="3634" y="1725593"/>
                </a:lnTo>
                <a:lnTo>
                  <a:pt x="0" y="1676058"/>
                </a:lnTo>
                <a:lnTo>
                  <a:pt x="0" y="335218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203761" y="3433159"/>
            <a:ext cx="1425638" cy="55695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428208" y="3503809"/>
            <a:ext cx="968432" cy="4197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261381" y="3467925"/>
            <a:ext cx="1308735" cy="440690"/>
          </a:xfrm>
          <a:custGeom>
            <a:avLst/>
            <a:gdLst/>
            <a:ahLst/>
            <a:cxnLst/>
            <a:rect l="l" t="t" r="r" b="b"/>
            <a:pathLst>
              <a:path w="1308734" h="440689">
                <a:moveTo>
                  <a:pt x="1234960" y="0"/>
                </a:moveTo>
                <a:lnTo>
                  <a:pt x="73406" y="0"/>
                </a:lnTo>
                <a:lnTo>
                  <a:pt x="44834" y="5768"/>
                </a:lnTo>
                <a:lnTo>
                  <a:pt x="21501" y="21501"/>
                </a:lnTo>
                <a:lnTo>
                  <a:pt x="5768" y="44834"/>
                </a:lnTo>
                <a:lnTo>
                  <a:pt x="0" y="73406"/>
                </a:lnTo>
                <a:lnTo>
                  <a:pt x="0" y="367017"/>
                </a:lnTo>
                <a:lnTo>
                  <a:pt x="5768" y="395589"/>
                </a:lnTo>
                <a:lnTo>
                  <a:pt x="21501" y="418922"/>
                </a:lnTo>
                <a:lnTo>
                  <a:pt x="44834" y="434654"/>
                </a:lnTo>
                <a:lnTo>
                  <a:pt x="73406" y="440423"/>
                </a:lnTo>
                <a:lnTo>
                  <a:pt x="1234960" y="440423"/>
                </a:lnTo>
                <a:lnTo>
                  <a:pt x="1263532" y="434654"/>
                </a:lnTo>
                <a:lnTo>
                  <a:pt x="1286865" y="418922"/>
                </a:lnTo>
                <a:lnTo>
                  <a:pt x="1302597" y="395589"/>
                </a:lnTo>
                <a:lnTo>
                  <a:pt x="1308366" y="367017"/>
                </a:lnTo>
                <a:lnTo>
                  <a:pt x="1308366" y="73406"/>
                </a:lnTo>
                <a:lnTo>
                  <a:pt x="1302597" y="44834"/>
                </a:lnTo>
                <a:lnTo>
                  <a:pt x="1286865" y="21501"/>
                </a:lnTo>
                <a:lnTo>
                  <a:pt x="1263532" y="5768"/>
                </a:lnTo>
                <a:lnTo>
                  <a:pt x="12349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261381" y="3467925"/>
            <a:ext cx="1308735" cy="440690"/>
          </a:xfrm>
          <a:custGeom>
            <a:avLst/>
            <a:gdLst/>
            <a:ahLst/>
            <a:cxnLst/>
            <a:rect l="l" t="t" r="r" b="b"/>
            <a:pathLst>
              <a:path w="1308734" h="440689">
                <a:moveTo>
                  <a:pt x="0" y="73405"/>
                </a:moveTo>
                <a:lnTo>
                  <a:pt x="5768" y="44833"/>
                </a:lnTo>
                <a:lnTo>
                  <a:pt x="21500" y="21500"/>
                </a:lnTo>
                <a:lnTo>
                  <a:pt x="44833" y="5768"/>
                </a:lnTo>
                <a:lnTo>
                  <a:pt x="73405" y="0"/>
                </a:lnTo>
                <a:lnTo>
                  <a:pt x="1234958" y="0"/>
                </a:lnTo>
                <a:lnTo>
                  <a:pt x="1263532" y="5768"/>
                </a:lnTo>
                <a:lnTo>
                  <a:pt x="1286866" y="21500"/>
                </a:lnTo>
                <a:lnTo>
                  <a:pt x="1302599" y="44833"/>
                </a:lnTo>
                <a:lnTo>
                  <a:pt x="1308368" y="73405"/>
                </a:lnTo>
                <a:lnTo>
                  <a:pt x="1308368" y="367020"/>
                </a:lnTo>
                <a:lnTo>
                  <a:pt x="1302599" y="395593"/>
                </a:lnTo>
                <a:lnTo>
                  <a:pt x="1286866" y="418926"/>
                </a:lnTo>
                <a:lnTo>
                  <a:pt x="1263532" y="434657"/>
                </a:lnTo>
                <a:lnTo>
                  <a:pt x="1234958" y="440426"/>
                </a:lnTo>
                <a:lnTo>
                  <a:pt x="73405" y="440426"/>
                </a:lnTo>
                <a:lnTo>
                  <a:pt x="44833" y="434657"/>
                </a:lnTo>
                <a:lnTo>
                  <a:pt x="21500" y="418926"/>
                </a:lnTo>
                <a:lnTo>
                  <a:pt x="5768" y="395593"/>
                </a:lnTo>
                <a:lnTo>
                  <a:pt x="0" y="367020"/>
                </a:lnTo>
                <a:lnTo>
                  <a:pt x="0" y="73405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525528" y="3630993"/>
            <a:ext cx="787400" cy="151765"/>
          </a:xfrm>
          <a:custGeom>
            <a:avLst/>
            <a:gdLst/>
            <a:ahLst/>
            <a:cxnLst/>
            <a:rect l="l" t="t" r="r" b="b"/>
            <a:pathLst>
              <a:path w="787400" h="151764">
                <a:moveTo>
                  <a:pt x="734949" y="0"/>
                </a:moveTo>
                <a:lnTo>
                  <a:pt x="713074" y="4872"/>
                </a:lnTo>
                <a:lnTo>
                  <a:pt x="696601" y="19259"/>
                </a:lnTo>
                <a:lnTo>
                  <a:pt x="686214" y="42819"/>
                </a:lnTo>
                <a:lnTo>
                  <a:pt x="682599" y="75209"/>
                </a:lnTo>
                <a:lnTo>
                  <a:pt x="686214" y="107549"/>
                </a:lnTo>
                <a:lnTo>
                  <a:pt x="696601" y="131445"/>
                </a:lnTo>
                <a:lnTo>
                  <a:pt x="713074" y="146253"/>
                </a:lnTo>
                <a:lnTo>
                  <a:pt x="734949" y="151333"/>
                </a:lnTo>
                <a:lnTo>
                  <a:pt x="756823" y="146253"/>
                </a:lnTo>
                <a:lnTo>
                  <a:pt x="767956" y="136245"/>
                </a:lnTo>
                <a:lnTo>
                  <a:pt x="734949" y="136245"/>
                </a:lnTo>
                <a:lnTo>
                  <a:pt x="720936" y="132591"/>
                </a:lnTo>
                <a:lnTo>
                  <a:pt x="709945" y="121415"/>
                </a:lnTo>
                <a:lnTo>
                  <a:pt x="702769" y="102394"/>
                </a:lnTo>
                <a:lnTo>
                  <a:pt x="700201" y="75209"/>
                </a:lnTo>
                <a:lnTo>
                  <a:pt x="702769" y="48070"/>
                </a:lnTo>
                <a:lnTo>
                  <a:pt x="709945" y="29375"/>
                </a:lnTo>
                <a:lnTo>
                  <a:pt x="720936" y="18566"/>
                </a:lnTo>
                <a:lnTo>
                  <a:pt x="734949" y="15087"/>
                </a:lnTo>
                <a:lnTo>
                  <a:pt x="768519" y="15087"/>
                </a:lnTo>
                <a:lnTo>
                  <a:pt x="756823" y="4872"/>
                </a:lnTo>
                <a:lnTo>
                  <a:pt x="734949" y="0"/>
                </a:lnTo>
                <a:close/>
              </a:path>
              <a:path w="787400" h="151764">
                <a:moveTo>
                  <a:pt x="768519" y="15087"/>
                </a:moveTo>
                <a:lnTo>
                  <a:pt x="734949" y="15087"/>
                </a:lnTo>
                <a:lnTo>
                  <a:pt x="748961" y="18566"/>
                </a:lnTo>
                <a:lnTo>
                  <a:pt x="759952" y="29375"/>
                </a:lnTo>
                <a:lnTo>
                  <a:pt x="767128" y="48070"/>
                </a:lnTo>
                <a:lnTo>
                  <a:pt x="769696" y="75209"/>
                </a:lnTo>
                <a:lnTo>
                  <a:pt x="767128" y="102394"/>
                </a:lnTo>
                <a:lnTo>
                  <a:pt x="759952" y="121415"/>
                </a:lnTo>
                <a:lnTo>
                  <a:pt x="748961" y="132591"/>
                </a:lnTo>
                <a:lnTo>
                  <a:pt x="734949" y="136245"/>
                </a:lnTo>
                <a:lnTo>
                  <a:pt x="767956" y="136245"/>
                </a:lnTo>
                <a:lnTo>
                  <a:pt x="773296" y="131445"/>
                </a:lnTo>
                <a:lnTo>
                  <a:pt x="783683" y="107549"/>
                </a:lnTo>
                <a:lnTo>
                  <a:pt x="787298" y="75209"/>
                </a:lnTo>
                <a:lnTo>
                  <a:pt x="783683" y="42819"/>
                </a:lnTo>
                <a:lnTo>
                  <a:pt x="773296" y="19259"/>
                </a:lnTo>
                <a:lnTo>
                  <a:pt x="768519" y="15087"/>
                </a:lnTo>
                <a:close/>
              </a:path>
              <a:path w="787400" h="151764">
                <a:moveTo>
                  <a:pt x="742492" y="58521"/>
                </a:moveTo>
                <a:lnTo>
                  <a:pt x="727405" y="58521"/>
                </a:lnTo>
                <a:lnTo>
                  <a:pt x="720775" y="64236"/>
                </a:lnTo>
                <a:lnTo>
                  <a:pt x="720775" y="83210"/>
                </a:lnTo>
                <a:lnTo>
                  <a:pt x="727405" y="88925"/>
                </a:lnTo>
                <a:lnTo>
                  <a:pt x="742492" y="88925"/>
                </a:lnTo>
                <a:lnTo>
                  <a:pt x="749122" y="83210"/>
                </a:lnTo>
                <a:lnTo>
                  <a:pt x="749122" y="64236"/>
                </a:lnTo>
                <a:lnTo>
                  <a:pt x="742492" y="58521"/>
                </a:lnTo>
                <a:close/>
              </a:path>
              <a:path w="787400" h="151764">
                <a:moveTo>
                  <a:pt x="187223" y="34747"/>
                </a:moveTo>
                <a:lnTo>
                  <a:pt x="166306" y="38651"/>
                </a:lnTo>
                <a:lnTo>
                  <a:pt x="148818" y="50034"/>
                </a:lnTo>
                <a:lnTo>
                  <a:pt x="136817" y="68404"/>
                </a:lnTo>
                <a:lnTo>
                  <a:pt x="132359" y="93268"/>
                </a:lnTo>
                <a:lnTo>
                  <a:pt x="136817" y="117868"/>
                </a:lnTo>
                <a:lnTo>
                  <a:pt x="148818" y="136102"/>
                </a:lnTo>
                <a:lnTo>
                  <a:pt x="166306" y="147436"/>
                </a:lnTo>
                <a:lnTo>
                  <a:pt x="187223" y="151333"/>
                </a:lnTo>
                <a:lnTo>
                  <a:pt x="208140" y="147436"/>
                </a:lnTo>
                <a:lnTo>
                  <a:pt x="225628" y="136102"/>
                </a:lnTo>
                <a:lnTo>
                  <a:pt x="225835" y="135788"/>
                </a:lnTo>
                <a:lnTo>
                  <a:pt x="187223" y="135788"/>
                </a:lnTo>
                <a:lnTo>
                  <a:pt x="172718" y="132713"/>
                </a:lnTo>
                <a:lnTo>
                  <a:pt x="161534" y="124044"/>
                </a:lnTo>
                <a:lnTo>
                  <a:pt x="154337" y="110617"/>
                </a:lnTo>
                <a:lnTo>
                  <a:pt x="151790" y="93268"/>
                </a:lnTo>
                <a:lnTo>
                  <a:pt x="154337" y="75752"/>
                </a:lnTo>
                <a:lnTo>
                  <a:pt x="161534" y="62179"/>
                </a:lnTo>
                <a:lnTo>
                  <a:pt x="172718" y="53406"/>
                </a:lnTo>
                <a:lnTo>
                  <a:pt x="187223" y="50292"/>
                </a:lnTo>
                <a:lnTo>
                  <a:pt x="225796" y="50292"/>
                </a:lnTo>
                <a:lnTo>
                  <a:pt x="225628" y="50034"/>
                </a:lnTo>
                <a:lnTo>
                  <a:pt x="208140" y="38651"/>
                </a:lnTo>
                <a:lnTo>
                  <a:pt x="187223" y="34747"/>
                </a:lnTo>
                <a:close/>
              </a:path>
              <a:path w="787400" h="151764">
                <a:moveTo>
                  <a:pt x="225796" y="50292"/>
                </a:moveTo>
                <a:lnTo>
                  <a:pt x="187223" y="50292"/>
                </a:lnTo>
                <a:lnTo>
                  <a:pt x="201728" y="53406"/>
                </a:lnTo>
                <a:lnTo>
                  <a:pt x="212912" y="62179"/>
                </a:lnTo>
                <a:lnTo>
                  <a:pt x="220109" y="75752"/>
                </a:lnTo>
                <a:lnTo>
                  <a:pt x="222656" y="93268"/>
                </a:lnTo>
                <a:lnTo>
                  <a:pt x="220109" y="110617"/>
                </a:lnTo>
                <a:lnTo>
                  <a:pt x="212912" y="124044"/>
                </a:lnTo>
                <a:lnTo>
                  <a:pt x="201728" y="132713"/>
                </a:lnTo>
                <a:lnTo>
                  <a:pt x="187223" y="135788"/>
                </a:lnTo>
                <a:lnTo>
                  <a:pt x="225835" y="135788"/>
                </a:lnTo>
                <a:lnTo>
                  <a:pt x="237629" y="117868"/>
                </a:lnTo>
                <a:lnTo>
                  <a:pt x="242087" y="93268"/>
                </a:lnTo>
                <a:lnTo>
                  <a:pt x="237629" y="68404"/>
                </a:lnTo>
                <a:lnTo>
                  <a:pt x="225796" y="50292"/>
                </a:lnTo>
                <a:close/>
              </a:path>
              <a:path w="787400" h="151764">
                <a:moveTo>
                  <a:pt x="464743" y="34747"/>
                </a:moveTo>
                <a:lnTo>
                  <a:pt x="443769" y="38779"/>
                </a:lnTo>
                <a:lnTo>
                  <a:pt x="425710" y="50377"/>
                </a:lnTo>
                <a:lnTo>
                  <a:pt x="413051" y="68790"/>
                </a:lnTo>
                <a:lnTo>
                  <a:pt x="408279" y="93268"/>
                </a:lnTo>
                <a:lnTo>
                  <a:pt x="412973" y="117675"/>
                </a:lnTo>
                <a:lnTo>
                  <a:pt x="425767" y="135931"/>
                </a:lnTo>
                <a:lnTo>
                  <a:pt x="444734" y="147371"/>
                </a:lnTo>
                <a:lnTo>
                  <a:pt x="467944" y="151333"/>
                </a:lnTo>
                <a:lnTo>
                  <a:pt x="480602" y="150293"/>
                </a:lnTo>
                <a:lnTo>
                  <a:pt x="491890" y="147475"/>
                </a:lnTo>
                <a:lnTo>
                  <a:pt x="501891" y="143328"/>
                </a:lnTo>
                <a:lnTo>
                  <a:pt x="510692" y="138303"/>
                </a:lnTo>
                <a:lnTo>
                  <a:pt x="509587" y="136245"/>
                </a:lnTo>
                <a:lnTo>
                  <a:pt x="470230" y="136245"/>
                </a:lnTo>
                <a:lnTo>
                  <a:pt x="453461" y="133502"/>
                </a:lnTo>
                <a:lnTo>
                  <a:pt x="440226" y="125758"/>
                </a:lnTo>
                <a:lnTo>
                  <a:pt x="431332" y="113582"/>
                </a:lnTo>
                <a:lnTo>
                  <a:pt x="427710" y="97612"/>
                </a:lnTo>
                <a:lnTo>
                  <a:pt x="514578" y="97612"/>
                </a:lnTo>
                <a:lnTo>
                  <a:pt x="515035" y="94869"/>
                </a:lnTo>
                <a:lnTo>
                  <a:pt x="515264" y="90754"/>
                </a:lnTo>
                <a:lnTo>
                  <a:pt x="515264" y="86868"/>
                </a:lnTo>
                <a:lnTo>
                  <a:pt x="514824" y="84124"/>
                </a:lnTo>
                <a:lnTo>
                  <a:pt x="427481" y="84124"/>
                </a:lnTo>
                <a:lnTo>
                  <a:pt x="432054" y="69569"/>
                </a:lnTo>
                <a:lnTo>
                  <a:pt x="440569" y="58721"/>
                </a:lnTo>
                <a:lnTo>
                  <a:pt x="451913" y="51945"/>
                </a:lnTo>
                <a:lnTo>
                  <a:pt x="464972" y="49606"/>
                </a:lnTo>
                <a:lnTo>
                  <a:pt x="502247" y="49606"/>
                </a:lnTo>
                <a:lnTo>
                  <a:pt x="501919" y="49063"/>
                </a:lnTo>
                <a:lnTo>
                  <a:pt x="486042" y="38486"/>
                </a:lnTo>
                <a:lnTo>
                  <a:pt x="464743" y="34747"/>
                </a:lnTo>
                <a:close/>
              </a:path>
              <a:path w="787400" h="151764">
                <a:moveTo>
                  <a:pt x="504063" y="125958"/>
                </a:moveTo>
                <a:lnTo>
                  <a:pt x="496269" y="130266"/>
                </a:lnTo>
                <a:lnTo>
                  <a:pt x="488099" y="133520"/>
                </a:lnTo>
                <a:lnTo>
                  <a:pt x="479567" y="135538"/>
                </a:lnTo>
                <a:lnTo>
                  <a:pt x="470230" y="136245"/>
                </a:lnTo>
                <a:lnTo>
                  <a:pt x="509587" y="136245"/>
                </a:lnTo>
                <a:lnTo>
                  <a:pt x="504063" y="125958"/>
                </a:lnTo>
                <a:close/>
              </a:path>
              <a:path w="787400" h="151764">
                <a:moveTo>
                  <a:pt x="502247" y="49606"/>
                </a:moveTo>
                <a:lnTo>
                  <a:pt x="464972" y="49606"/>
                </a:lnTo>
                <a:lnTo>
                  <a:pt x="478795" y="51881"/>
                </a:lnTo>
                <a:lnTo>
                  <a:pt x="489146" y="58550"/>
                </a:lnTo>
                <a:lnTo>
                  <a:pt x="495640" y="69376"/>
                </a:lnTo>
                <a:lnTo>
                  <a:pt x="497890" y="84124"/>
                </a:lnTo>
                <a:lnTo>
                  <a:pt x="514824" y="84124"/>
                </a:lnTo>
                <a:lnTo>
                  <a:pt x="511838" y="65511"/>
                </a:lnTo>
                <a:lnTo>
                  <a:pt x="502247" y="49606"/>
                </a:lnTo>
                <a:close/>
              </a:path>
              <a:path w="787400" h="151764">
                <a:moveTo>
                  <a:pt x="304495" y="37490"/>
                </a:moveTo>
                <a:lnTo>
                  <a:pt x="288950" y="37490"/>
                </a:lnTo>
                <a:lnTo>
                  <a:pt x="288950" y="148590"/>
                </a:lnTo>
                <a:lnTo>
                  <a:pt x="307695" y="148590"/>
                </a:lnTo>
                <a:lnTo>
                  <a:pt x="307695" y="83439"/>
                </a:lnTo>
                <a:lnTo>
                  <a:pt x="318086" y="68731"/>
                </a:lnTo>
                <a:lnTo>
                  <a:pt x="323711" y="63779"/>
                </a:lnTo>
                <a:lnTo>
                  <a:pt x="306095" y="63779"/>
                </a:lnTo>
                <a:lnTo>
                  <a:pt x="304495" y="37490"/>
                </a:lnTo>
                <a:close/>
              </a:path>
              <a:path w="787400" h="151764">
                <a:moveTo>
                  <a:pt x="364616" y="34747"/>
                </a:moveTo>
                <a:lnTo>
                  <a:pt x="356387" y="34747"/>
                </a:lnTo>
                <a:lnTo>
                  <a:pt x="341596" y="36776"/>
                </a:lnTo>
                <a:lnTo>
                  <a:pt x="328241" y="42576"/>
                </a:lnTo>
                <a:lnTo>
                  <a:pt x="316557" y="51720"/>
                </a:lnTo>
                <a:lnTo>
                  <a:pt x="306781" y="63779"/>
                </a:lnTo>
                <a:lnTo>
                  <a:pt x="323711" y="63779"/>
                </a:lnTo>
                <a:lnTo>
                  <a:pt x="329269" y="58886"/>
                </a:lnTo>
                <a:lnTo>
                  <a:pt x="341096" y="53370"/>
                </a:lnTo>
                <a:lnTo>
                  <a:pt x="353415" y="51650"/>
                </a:lnTo>
                <a:lnTo>
                  <a:pt x="375032" y="51650"/>
                </a:lnTo>
                <a:lnTo>
                  <a:pt x="378332" y="39319"/>
                </a:lnTo>
                <a:lnTo>
                  <a:pt x="371475" y="35890"/>
                </a:lnTo>
                <a:lnTo>
                  <a:pt x="364616" y="34747"/>
                </a:lnTo>
                <a:close/>
              </a:path>
              <a:path w="787400" h="151764">
                <a:moveTo>
                  <a:pt x="375032" y="51650"/>
                </a:moveTo>
                <a:lnTo>
                  <a:pt x="362102" y="51650"/>
                </a:lnTo>
                <a:lnTo>
                  <a:pt x="366217" y="52806"/>
                </a:lnTo>
                <a:lnTo>
                  <a:pt x="373989" y="55549"/>
                </a:lnTo>
                <a:lnTo>
                  <a:pt x="375032" y="51650"/>
                </a:lnTo>
                <a:close/>
              </a:path>
              <a:path w="787400" h="151764">
                <a:moveTo>
                  <a:pt x="61950" y="34747"/>
                </a:moveTo>
                <a:lnTo>
                  <a:pt x="38094" y="38651"/>
                </a:lnTo>
                <a:lnTo>
                  <a:pt x="18373" y="50034"/>
                </a:lnTo>
                <a:lnTo>
                  <a:pt x="4954" y="68404"/>
                </a:lnTo>
                <a:lnTo>
                  <a:pt x="0" y="93268"/>
                </a:lnTo>
                <a:lnTo>
                  <a:pt x="4614" y="117868"/>
                </a:lnTo>
                <a:lnTo>
                  <a:pt x="17373" y="136102"/>
                </a:lnTo>
                <a:lnTo>
                  <a:pt x="36647" y="147436"/>
                </a:lnTo>
                <a:lnTo>
                  <a:pt x="60807" y="151333"/>
                </a:lnTo>
                <a:lnTo>
                  <a:pt x="72941" y="150161"/>
                </a:lnTo>
                <a:lnTo>
                  <a:pt x="84496" y="146761"/>
                </a:lnTo>
                <a:lnTo>
                  <a:pt x="95236" y="141303"/>
                </a:lnTo>
                <a:lnTo>
                  <a:pt x="102514" y="135788"/>
                </a:lnTo>
                <a:lnTo>
                  <a:pt x="62179" y="135788"/>
                </a:lnTo>
                <a:lnTo>
                  <a:pt x="44698" y="132713"/>
                </a:lnTo>
                <a:lnTo>
                  <a:pt x="31203" y="124044"/>
                </a:lnTo>
                <a:lnTo>
                  <a:pt x="22509" y="110617"/>
                </a:lnTo>
                <a:lnTo>
                  <a:pt x="19430" y="93268"/>
                </a:lnTo>
                <a:lnTo>
                  <a:pt x="22581" y="75752"/>
                </a:lnTo>
                <a:lnTo>
                  <a:pt x="31432" y="62179"/>
                </a:lnTo>
                <a:lnTo>
                  <a:pt x="45084" y="53406"/>
                </a:lnTo>
                <a:lnTo>
                  <a:pt x="62636" y="50292"/>
                </a:lnTo>
                <a:lnTo>
                  <a:pt x="101595" y="50292"/>
                </a:lnTo>
                <a:lnTo>
                  <a:pt x="94772" y="44675"/>
                </a:lnTo>
                <a:lnTo>
                  <a:pt x="85524" y="39517"/>
                </a:lnTo>
                <a:lnTo>
                  <a:pt x="74605" y="36029"/>
                </a:lnTo>
                <a:lnTo>
                  <a:pt x="61950" y="34747"/>
                </a:lnTo>
                <a:close/>
              </a:path>
              <a:path w="787400" h="151764">
                <a:moveTo>
                  <a:pt x="96697" y="121843"/>
                </a:moveTo>
                <a:lnTo>
                  <a:pt x="89279" y="127301"/>
                </a:lnTo>
                <a:lnTo>
                  <a:pt x="81067" y="131730"/>
                </a:lnTo>
                <a:lnTo>
                  <a:pt x="72041" y="134702"/>
                </a:lnTo>
                <a:lnTo>
                  <a:pt x="62179" y="135788"/>
                </a:lnTo>
                <a:lnTo>
                  <a:pt x="102514" y="135788"/>
                </a:lnTo>
                <a:lnTo>
                  <a:pt x="104927" y="133959"/>
                </a:lnTo>
                <a:lnTo>
                  <a:pt x="96697" y="121843"/>
                </a:lnTo>
                <a:close/>
              </a:path>
              <a:path w="787400" h="151764">
                <a:moveTo>
                  <a:pt x="101595" y="50292"/>
                </a:moveTo>
                <a:lnTo>
                  <a:pt x="62636" y="50292"/>
                </a:lnTo>
                <a:lnTo>
                  <a:pt x="71019" y="51167"/>
                </a:lnTo>
                <a:lnTo>
                  <a:pt x="78781" y="53692"/>
                </a:lnTo>
                <a:lnTo>
                  <a:pt x="86071" y="57717"/>
                </a:lnTo>
                <a:lnTo>
                  <a:pt x="93040" y="63093"/>
                </a:lnTo>
                <a:lnTo>
                  <a:pt x="102412" y="50965"/>
                </a:lnTo>
                <a:lnTo>
                  <a:pt x="101595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246310" y="3689515"/>
            <a:ext cx="28575" cy="30480"/>
          </a:xfrm>
          <a:custGeom>
            <a:avLst/>
            <a:gdLst/>
            <a:ahLst/>
            <a:cxnLst/>
            <a:rect l="l" t="t" r="r" b="b"/>
            <a:pathLst>
              <a:path w="28575" h="30479">
                <a:moveTo>
                  <a:pt x="14173" y="0"/>
                </a:moveTo>
                <a:lnTo>
                  <a:pt x="21716" y="0"/>
                </a:lnTo>
                <a:lnTo>
                  <a:pt x="28346" y="5714"/>
                </a:lnTo>
                <a:lnTo>
                  <a:pt x="28346" y="15087"/>
                </a:lnTo>
                <a:lnTo>
                  <a:pt x="28346" y="24688"/>
                </a:lnTo>
                <a:lnTo>
                  <a:pt x="21716" y="30403"/>
                </a:lnTo>
                <a:lnTo>
                  <a:pt x="14173" y="30403"/>
                </a:lnTo>
                <a:lnTo>
                  <a:pt x="6629" y="30403"/>
                </a:lnTo>
                <a:lnTo>
                  <a:pt x="0" y="24688"/>
                </a:lnTo>
                <a:lnTo>
                  <a:pt x="0" y="15087"/>
                </a:lnTo>
                <a:lnTo>
                  <a:pt x="0" y="5714"/>
                </a:lnTo>
                <a:lnTo>
                  <a:pt x="6629" y="0"/>
                </a:lnTo>
                <a:lnTo>
                  <a:pt x="14173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677325" y="3681285"/>
            <a:ext cx="71120" cy="85725"/>
          </a:xfrm>
          <a:custGeom>
            <a:avLst/>
            <a:gdLst/>
            <a:ahLst/>
            <a:cxnLst/>
            <a:rect l="l" t="t" r="r" b="b"/>
            <a:pathLst>
              <a:path w="71120" h="85725">
                <a:moveTo>
                  <a:pt x="35433" y="0"/>
                </a:moveTo>
                <a:lnTo>
                  <a:pt x="20927" y="3114"/>
                </a:lnTo>
                <a:lnTo>
                  <a:pt x="9744" y="11887"/>
                </a:lnTo>
                <a:lnTo>
                  <a:pt x="2546" y="25460"/>
                </a:lnTo>
                <a:lnTo>
                  <a:pt x="0" y="42976"/>
                </a:lnTo>
                <a:lnTo>
                  <a:pt x="2546" y="60325"/>
                </a:lnTo>
                <a:lnTo>
                  <a:pt x="9744" y="73752"/>
                </a:lnTo>
                <a:lnTo>
                  <a:pt x="20927" y="82421"/>
                </a:lnTo>
                <a:lnTo>
                  <a:pt x="35433" y="85496"/>
                </a:lnTo>
                <a:lnTo>
                  <a:pt x="49938" y="82421"/>
                </a:lnTo>
                <a:lnTo>
                  <a:pt x="61121" y="73752"/>
                </a:lnTo>
                <a:lnTo>
                  <a:pt x="68319" y="60325"/>
                </a:lnTo>
                <a:lnTo>
                  <a:pt x="70866" y="42976"/>
                </a:lnTo>
                <a:lnTo>
                  <a:pt x="68319" y="25460"/>
                </a:lnTo>
                <a:lnTo>
                  <a:pt x="61121" y="11887"/>
                </a:lnTo>
                <a:lnTo>
                  <a:pt x="49938" y="3114"/>
                </a:lnTo>
                <a:lnTo>
                  <a:pt x="35433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953016" y="3680599"/>
            <a:ext cx="70485" cy="34925"/>
          </a:xfrm>
          <a:custGeom>
            <a:avLst/>
            <a:gdLst/>
            <a:ahLst/>
            <a:cxnLst/>
            <a:rect l="l" t="t" r="r" b="b"/>
            <a:pathLst>
              <a:path w="70485" h="34925">
                <a:moveTo>
                  <a:pt x="37490" y="0"/>
                </a:moveTo>
                <a:lnTo>
                  <a:pt x="24431" y="2339"/>
                </a:lnTo>
                <a:lnTo>
                  <a:pt x="13087" y="9115"/>
                </a:lnTo>
                <a:lnTo>
                  <a:pt x="4571" y="19963"/>
                </a:lnTo>
                <a:lnTo>
                  <a:pt x="0" y="34518"/>
                </a:lnTo>
                <a:lnTo>
                  <a:pt x="70408" y="34518"/>
                </a:lnTo>
                <a:lnTo>
                  <a:pt x="68158" y="19770"/>
                </a:lnTo>
                <a:lnTo>
                  <a:pt x="61664" y="8943"/>
                </a:lnTo>
                <a:lnTo>
                  <a:pt x="51313" y="2275"/>
                </a:lnTo>
                <a:lnTo>
                  <a:pt x="3749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933814" y="3665740"/>
            <a:ext cx="107314" cy="116839"/>
          </a:xfrm>
          <a:custGeom>
            <a:avLst/>
            <a:gdLst/>
            <a:ahLst/>
            <a:cxnLst/>
            <a:rect l="l" t="t" r="r" b="b"/>
            <a:pathLst>
              <a:path w="107314" h="116839">
                <a:moveTo>
                  <a:pt x="56464" y="0"/>
                </a:moveTo>
                <a:lnTo>
                  <a:pt x="77763" y="3739"/>
                </a:lnTo>
                <a:lnTo>
                  <a:pt x="93640" y="14316"/>
                </a:lnTo>
                <a:lnTo>
                  <a:pt x="103559" y="30764"/>
                </a:lnTo>
                <a:lnTo>
                  <a:pt x="106984" y="52120"/>
                </a:lnTo>
                <a:lnTo>
                  <a:pt x="106984" y="56006"/>
                </a:lnTo>
                <a:lnTo>
                  <a:pt x="106756" y="60121"/>
                </a:lnTo>
                <a:lnTo>
                  <a:pt x="106298" y="62864"/>
                </a:lnTo>
                <a:lnTo>
                  <a:pt x="19430" y="62864"/>
                </a:lnTo>
                <a:lnTo>
                  <a:pt x="23052" y="78834"/>
                </a:lnTo>
                <a:lnTo>
                  <a:pt x="31946" y="91011"/>
                </a:lnTo>
                <a:lnTo>
                  <a:pt x="45212" y="98773"/>
                </a:lnTo>
                <a:lnTo>
                  <a:pt x="61950" y="101498"/>
                </a:lnTo>
                <a:lnTo>
                  <a:pt x="71287" y="100791"/>
                </a:lnTo>
                <a:lnTo>
                  <a:pt x="79895" y="98755"/>
                </a:lnTo>
                <a:lnTo>
                  <a:pt x="87989" y="95519"/>
                </a:lnTo>
                <a:lnTo>
                  <a:pt x="95783" y="91211"/>
                </a:lnTo>
                <a:lnTo>
                  <a:pt x="102412" y="103555"/>
                </a:lnTo>
                <a:lnTo>
                  <a:pt x="93611" y="108581"/>
                </a:lnTo>
                <a:lnTo>
                  <a:pt x="83610" y="112728"/>
                </a:lnTo>
                <a:lnTo>
                  <a:pt x="72323" y="115546"/>
                </a:lnTo>
                <a:lnTo>
                  <a:pt x="59664" y="116586"/>
                </a:lnTo>
                <a:lnTo>
                  <a:pt x="36454" y="112624"/>
                </a:lnTo>
                <a:lnTo>
                  <a:pt x="17487" y="101184"/>
                </a:lnTo>
                <a:lnTo>
                  <a:pt x="4693" y="82928"/>
                </a:lnTo>
                <a:lnTo>
                  <a:pt x="0" y="58521"/>
                </a:lnTo>
                <a:lnTo>
                  <a:pt x="4772" y="34043"/>
                </a:lnTo>
                <a:lnTo>
                  <a:pt x="17430" y="15630"/>
                </a:lnTo>
                <a:lnTo>
                  <a:pt x="35490" y="4032"/>
                </a:lnTo>
                <a:lnTo>
                  <a:pt x="56464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814485" y="3665740"/>
            <a:ext cx="89535" cy="114300"/>
          </a:xfrm>
          <a:custGeom>
            <a:avLst/>
            <a:gdLst/>
            <a:ahLst/>
            <a:cxnLst/>
            <a:rect l="l" t="t" r="r" b="b"/>
            <a:pathLst>
              <a:path w="89535" h="114300">
                <a:moveTo>
                  <a:pt x="67436" y="0"/>
                </a:moveTo>
                <a:lnTo>
                  <a:pt x="75666" y="0"/>
                </a:lnTo>
                <a:lnTo>
                  <a:pt x="82524" y="1142"/>
                </a:lnTo>
                <a:lnTo>
                  <a:pt x="89382" y="4571"/>
                </a:lnTo>
                <a:lnTo>
                  <a:pt x="85039" y="20802"/>
                </a:lnTo>
                <a:lnTo>
                  <a:pt x="77266" y="18059"/>
                </a:lnTo>
                <a:lnTo>
                  <a:pt x="73151" y="16916"/>
                </a:lnTo>
                <a:lnTo>
                  <a:pt x="64465" y="16916"/>
                </a:lnTo>
                <a:lnTo>
                  <a:pt x="52145" y="18634"/>
                </a:lnTo>
                <a:lnTo>
                  <a:pt x="40319" y="24145"/>
                </a:lnTo>
                <a:lnTo>
                  <a:pt x="29135" y="33986"/>
                </a:lnTo>
                <a:lnTo>
                  <a:pt x="18745" y="48691"/>
                </a:lnTo>
                <a:lnTo>
                  <a:pt x="18745" y="113842"/>
                </a:lnTo>
                <a:lnTo>
                  <a:pt x="0" y="113842"/>
                </a:lnTo>
                <a:lnTo>
                  <a:pt x="0" y="2743"/>
                </a:lnTo>
                <a:lnTo>
                  <a:pt x="15544" y="2743"/>
                </a:lnTo>
                <a:lnTo>
                  <a:pt x="17144" y="29032"/>
                </a:lnTo>
                <a:lnTo>
                  <a:pt x="17830" y="29032"/>
                </a:lnTo>
                <a:lnTo>
                  <a:pt x="27607" y="16973"/>
                </a:lnTo>
                <a:lnTo>
                  <a:pt x="39290" y="7829"/>
                </a:lnTo>
                <a:lnTo>
                  <a:pt x="52645" y="2028"/>
                </a:lnTo>
                <a:lnTo>
                  <a:pt x="67436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657894" y="3665740"/>
            <a:ext cx="109855" cy="116839"/>
          </a:xfrm>
          <a:custGeom>
            <a:avLst/>
            <a:gdLst/>
            <a:ahLst/>
            <a:cxnLst/>
            <a:rect l="l" t="t" r="r" b="b"/>
            <a:pathLst>
              <a:path w="109854" h="116839">
                <a:moveTo>
                  <a:pt x="54863" y="0"/>
                </a:moveTo>
                <a:lnTo>
                  <a:pt x="75780" y="3904"/>
                </a:lnTo>
                <a:lnTo>
                  <a:pt x="93268" y="15287"/>
                </a:lnTo>
                <a:lnTo>
                  <a:pt x="105270" y="33657"/>
                </a:lnTo>
                <a:lnTo>
                  <a:pt x="109727" y="58521"/>
                </a:lnTo>
                <a:lnTo>
                  <a:pt x="105270" y="83121"/>
                </a:lnTo>
                <a:lnTo>
                  <a:pt x="93268" y="101355"/>
                </a:lnTo>
                <a:lnTo>
                  <a:pt x="75780" y="112689"/>
                </a:lnTo>
                <a:lnTo>
                  <a:pt x="54863" y="116586"/>
                </a:lnTo>
                <a:lnTo>
                  <a:pt x="33947" y="112689"/>
                </a:lnTo>
                <a:lnTo>
                  <a:pt x="16459" y="101355"/>
                </a:lnTo>
                <a:lnTo>
                  <a:pt x="4457" y="83121"/>
                </a:lnTo>
                <a:lnTo>
                  <a:pt x="0" y="58521"/>
                </a:lnTo>
                <a:lnTo>
                  <a:pt x="4457" y="33657"/>
                </a:lnTo>
                <a:lnTo>
                  <a:pt x="16459" y="15287"/>
                </a:lnTo>
                <a:lnTo>
                  <a:pt x="33947" y="3904"/>
                </a:lnTo>
                <a:lnTo>
                  <a:pt x="54863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525535" y="3665740"/>
            <a:ext cx="105410" cy="116839"/>
          </a:xfrm>
          <a:custGeom>
            <a:avLst/>
            <a:gdLst/>
            <a:ahLst/>
            <a:cxnLst/>
            <a:rect l="l" t="t" r="r" b="b"/>
            <a:pathLst>
              <a:path w="105410" h="116839">
                <a:moveTo>
                  <a:pt x="61950" y="0"/>
                </a:moveTo>
                <a:lnTo>
                  <a:pt x="74605" y="1282"/>
                </a:lnTo>
                <a:lnTo>
                  <a:pt x="85524" y="4772"/>
                </a:lnTo>
                <a:lnTo>
                  <a:pt x="94772" y="9933"/>
                </a:lnTo>
                <a:lnTo>
                  <a:pt x="102412" y="16230"/>
                </a:lnTo>
                <a:lnTo>
                  <a:pt x="93040" y="28346"/>
                </a:lnTo>
                <a:lnTo>
                  <a:pt x="86071" y="22970"/>
                </a:lnTo>
                <a:lnTo>
                  <a:pt x="78781" y="18945"/>
                </a:lnTo>
                <a:lnTo>
                  <a:pt x="71019" y="16419"/>
                </a:lnTo>
                <a:lnTo>
                  <a:pt x="62636" y="15544"/>
                </a:lnTo>
                <a:lnTo>
                  <a:pt x="45084" y="18659"/>
                </a:lnTo>
                <a:lnTo>
                  <a:pt x="31432" y="27431"/>
                </a:lnTo>
                <a:lnTo>
                  <a:pt x="22581" y="41005"/>
                </a:lnTo>
                <a:lnTo>
                  <a:pt x="19431" y="58521"/>
                </a:lnTo>
                <a:lnTo>
                  <a:pt x="22509" y="75870"/>
                </a:lnTo>
                <a:lnTo>
                  <a:pt x="31203" y="89296"/>
                </a:lnTo>
                <a:lnTo>
                  <a:pt x="44698" y="97965"/>
                </a:lnTo>
                <a:lnTo>
                  <a:pt x="62179" y="101041"/>
                </a:lnTo>
                <a:lnTo>
                  <a:pt x="72041" y="99955"/>
                </a:lnTo>
                <a:lnTo>
                  <a:pt x="81067" y="96983"/>
                </a:lnTo>
                <a:lnTo>
                  <a:pt x="89279" y="92554"/>
                </a:lnTo>
                <a:lnTo>
                  <a:pt x="96697" y="87096"/>
                </a:lnTo>
                <a:lnTo>
                  <a:pt x="104927" y="99212"/>
                </a:lnTo>
                <a:lnTo>
                  <a:pt x="95236" y="106556"/>
                </a:lnTo>
                <a:lnTo>
                  <a:pt x="84496" y="112014"/>
                </a:lnTo>
                <a:lnTo>
                  <a:pt x="72941" y="115414"/>
                </a:lnTo>
                <a:lnTo>
                  <a:pt x="60807" y="116586"/>
                </a:lnTo>
                <a:lnTo>
                  <a:pt x="36647" y="112689"/>
                </a:lnTo>
                <a:lnTo>
                  <a:pt x="17373" y="101355"/>
                </a:lnTo>
                <a:lnTo>
                  <a:pt x="4614" y="83121"/>
                </a:lnTo>
                <a:lnTo>
                  <a:pt x="0" y="58521"/>
                </a:lnTo>
                <a:lnTo>
                  <a:pt x="4954" y="33657"/>
                </a:lnTo>
                <a:lnTo>
                  <a:pt x="18373" y="15287"/>
                </a:lnTo>
                <a:lnTo>
                  <a:pt x="38094" y="3904"/>
                </a:lnTo>
                <a:lnTo>
                  <a:pt x="6195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225737" y="3646081"/>
            <a:ext cx="69850" cy="121285"/>
          </a:xfrm>
          <a:custGeom>
            <a:avLst/>
            <a:gdLst/>
            <a:ahLst/>
            <a:cxnLst/>
            <a:rect l="l" t="t" r="r" b="b"/>
            <a:pathLst>
              <a:path w="69850" h="121285">
                <a:moveTo>
                  <a:pt x="34747" y="0"/>
                </a:moveTo>
                <a:lnTo>
                  <a:pt x="20734" y="3478"/>
                </a:lnTo>
                <a:lnTo>
                  <a:pt x="9744" y="14287"/>
                </a:lnTo>
                <a:lnTo>
                  <a:pt x="2568" y="32982"/>
                </a:lnTo>
                <a:lnTo>
                  <a:pt x="0" y="60121"/>
                </a:lnTo>
                <a:lnTo>
                  <a:pt x="2568" y="87307"/>
                </a:lnTo>
                <a:lnTo>
                  <a:pt x="9744" y="106327"/>
                </a:lnTo>
                <a:lnTo>
                  <a:pt x="20734" y="117503"/>
                </a:lnTo>
                <a:lnTo>
                  <a:pt x="34747" y="121157"/>
                </a:lnTo>
                <a:lnTo>
                  <a:pt x="48759" y="117503"/>
                </a:lnTo>
                <a:lnTo>
                  <a:pt x="59750" y="106327"/>
                </a:lnTo>
                <a:lnTo>
                  <a:pt x="66926" y="87307"/>
                </a:lnTo>
                <a:lnTo>
                  <a:pt x="69494" y="60121"/>
                </a:lnTo>
                <a:lnTo>
                  <a:pt x="66926" y="32982"/>
                </a:lnTo>
                <a:lnTo>
                  <a:pt x="59750" y="14287"/>
                </a:lnTo>
                <a:lnTo>
                  <a:pt x="48759" y="3478"/>
                </a:lnTo>
                <a:lnTo>
                  <a:pt x="34747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208134" y="3630993"/>
            <a:ext cx="104775" cy="151765"/>
          </a:xfrm>
          <a:custGeom>
            <a:avLst/>
            <a:gdLst/>
            <a:ahLst/>
            <a:cxnLst/>
            <a:rect l="l" t="t" r="r" b="b"/>
            <a:pathLst>
              <a:path w="104775" h="151764">
                <a:moveTo>
                  <a:pt x="52349" y="0"/>
                </a:moveTo>
                <a:lnTo>
                  <a:pt x="74223" y="4872"/>
                </a:lnTo>
                <a:lnTo>
                  <a:pt x="90697" y="19259"/>
                </a:lnTo>
                <a:lnTo>
                  <a:pt x="101084" y="42819"/>
                </a:lnTo>
                <a:lnTo>
                  <a:pt x="104698" y="75209"/>
                </a:lnTo>
                <a:lnTo>
                  <a:pt x="101084" y="107549"/>
                </a:lnTo>
                <a:lnTo>
                  <a:pt x="90697" y="131444"/>
                </a:lnTo>
                <a:lnTo>
                  <a:pt x="74223" y="146253"/>
                </a:lnTo>
                <a:lnTo>
                  <a:pt x="52349" y="151333"/>
                </a:lnTo>
                <a:lnTo>
                  <a:pt x="30475" y="146253"/>
                </a:lnTo>
                <a:lnTo>
                  <a:pt x="14001" y="131444"/>
                </a:lnTo>
                <a:lnTo>
                  <a:pt x="3614" y="107549"/>
                </a:lnTo>
                <a:lnTo>
                  <a:pt x="0" y="75209"/>
                </a:lnTo>
                <a:lnTo>
                  <a:pt x="3614" y="42819"/>
                </a:lnTo>
                <a:lnTo>
                  <a:pt x="14001" y="19259"/>
                </a:lnTo>
                <a:lnTo>
                  <a:pt x="30475" y="4872"/>
                </a:lnTo>
                <a:lnTo>
                  <a:pt x="5234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203761" y="3886206"/>
            <a:ext cx="1425638" cy="55695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428208" y="3956856"/>
            <a:ext cx="968432" cy="4197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248681" y="3907396"/>
            <a:ext cx="1333768" cy="46582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203761" y="4326769"/>
            <a:ext cx="1425638" cy="55695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428208" y="4397431"/>
            <a:ext cx="968432" cy="4197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248681" y="4347819"/>
            <a:ext cx="1333768" cy="46582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203761" y="4775663"/>
            <a:ext cx="1425638" cy="55695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428208" y="4846322"/>
            <a:ext cx="968432" cy="4239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248681" y="4799990"/>
            <a:ext cx="1333768" cy="46582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431582" y="3433152"/>
            <a:ext cx="931025" cy="189946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488491" y="3467925"/>
            <a:ext cx="816610" cy="1785620"/>
          </a:xfrm>
          <a:custGeom>
            <a:avLst/>
            <a:gdLst/>
            <a:ahLst/>
            <a:cxnLst/>
            <a:rect l="l" t="t" r="r" b="b"/>
            <a:pathLst>
              <a:path w="816609" h="1785620">
                <a:moveTo>
                  <a:pt x="680491" y="0"/>
                </a:moveTo>
                <a:lnTo>
                  <a:pt x="136105" y="0"/>
                </a:lnTo>
                <a:lnTo>
                  <a:pt x="93085" y="6938"/>
                </a:lnTo>
                <a:lnTo>
                  <a:pt x="55722" y="26259"/>
                </a:lnTo>
                <a:lnTo>
                  <a:pt x="26259" y="55722"/>
                </a:lnTo>
                <a:lnTo>
                  <a:pt x="6938" y="93085"/>
                </a:lnTo>
                <a:lnTo>
                  <a:pt x="0" y="136105"/>
                </a:lnTo>
                <a:lnTo>
                  <a:pt x="0" y="1649095"/>
                </a:lnTo>
                <a:lnTo>
                  <a:pt x="6938" y="1692115"/>
                </a:lnTo>
                <a:lnTo>
                  <a:pt x="26259" y="1729478"/>
                </a:lnTo>
                <a:lnTo>
                  <a:pt x="55722" y="1758940"/>
                </a:lnTo>
                <a:lnTo>
                  <a:pt x="93085" y="1778262"/>
                </a:lnTo>
                <a:lnTo>
                  <a:pt x="136105" y="1785200"/>
                </a:lnTo>
                <a:lnTo>
                  <a:pt x="680491" y="1785200"/>
                </a:lnTo>
                <a:lnTo>
                  <a:pt x="723512" y="1778262"/>
                </a:lnTo>
                <a:lnTo>
                  <a:pt x="760874" y="1758940"/>
                </a:lnTo>
                <a:lnTo>
                  <a:pt x="790337" y="1729478"/>
                </a:lnTo>
                <a:lnTo>
                  <a:pt x="809658" y="1692115"/>
                </a:lnTo>
                <a:lnTo>
                  <a:pt x="816597" y="1649095"/>
                </a:lnTo>
                <a:lnTo>
                  <a:pt x="816597" y="136105"/>
                </a:lnTo>
                <a:lnTo>
                  <a:pt x="809658" y="93085"/>
                </a:lnTo>
                <a:lnTo>
                  <a:pt x="790337" y="55722"/>
                </a:lnTo>
                <a:lnTo>
                  <a:pt x="760874" y="26259"/>
                </a:lnTo>
                <a:lnTo>
                  <a:pt x="723512" y="6938"/>
                </a:lnTo>
                <a:lnTo>
                  <a:pt x="680491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488491" y="3467925"/>
            <a:ext cx="816610" cy="1785620"/>
          </a:xfrm>
          <a:custGeom>
            <a:avLst/>
            <a:gdLst/>
            <a:ahLst/>
            <a:cxnLst/>
            <a:rect l="l" t="t" r="r" b="b"/>
            <a:pathLst>
              <a:path w="816609" h="1785620">
                <a:moveTo>
                  <a:pt x="0" y="136103"/>
                </a:moveTo>
                <a:lnTo>
                  <a:pt x="6938" y="93084"/>
                </a:lnTo>
                <a:lnTo>
                  <a:pt x="26260" y="55722"/>
                </a:lnTo>
                <a:lnTo>
                  <a:pt x="55722" y="26260"/>
                </a:lnTo>
                <a:lnTo>
                  <a:pt x="93084" y="6938"/>
                </a:lnTo>
                <a:lnTo>
                  <a:pt x="136103" y="0"/>
                </a:lnTo>
                <a:lnTo>
                  <a:pt x="680500" y="0"/>
                </a:lnTo>
                <a:lnTo>
                  <a:pt x="723520" y="6938"/>
                </a:lnTo>
                <a:lnTo>
                  <a:pt x="760882" y="26260"/>
                </a:lnTo>
                <a:lnTo>
                  <a:pt x="790344" y="55722"/>
                </a:lnTo>
                <a:lnTo>
                  <a:pt x="809665" y="93084"/>
                </a:lnTo>
                <a:lnTo>
                  <a:pt x="816604" y="136103"/>
                </a:lnTo>
                <a:lnTo>
                  <a:pt x="816604" y="1649088"/>
                </a:lnTo>
                <a:lnTo>
                  <a:pt x="809665" y="1692109"/>
                </a:lnTo>
                <a:lnTo>
                  <a:pt x="790344" y="1729472"/>
                </a:lnTo>
                <a:lnTo>
                  <a:pt x="760882" y="1758936"/>
                </a:lnTo>
                <a:lnTo>
                  <a:pt x="723520" y="1778259"/>
                </a:lnTo>
                <a:lnTo>
                  <a:pt x="680500" y="1785198"/>
                </a:lnTo>
                <a:lnTo>
                  <a:pt x="136103" y="1785198"/>
                </a:lnTo>
                <a:lnTo>
                  <a:pt x="93084" y="1778259"/>
                </a:lnTo>
                <a:lnTo>
                  <a:pt x="55722" y="1758936"/>
                </a:lnTo>
                <a:lnTo>
                  <a:pt x="26260" y="1729472"/>
                </a:lnTo>
                <a:lnTo>
                  <a:pt x="6938" y="1692109"/>
                </a:lnTo>
                <a:lnTo>
                  <a:pt x="0" y="1649088"/>
                </a:lnTo>
                <a:lnTo>
                  <a:pt x="0" y="136103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802613" y="4039095"/>
            <a:ext cx="165735" cy="652780"/>
          </a:xfrm>
          <a:custGeom>
            <a:avLst/>
            <a:gdLst/>
            <a:ahLst/>
            <a:cxnLst/>
            <a:rect l="l" t="t" r="r" b="b"/>
            <a:pathLst>
              <a:path w="165734" h="652779">
                <a:moveTo>
                  <a:pt x="31534" y="137160"/>
                </a:moveTo>
                <a:lnTo>
                  <a:pt x="18221" y="140128"/>
                </a:lnTo>
                <a:lnTo>
                  <a:pt x="8313" y="148218"/>
                </a:lnTo>
                <a:lnTo>
                  <a:pt x="2132" y="160209"/>
                </a:lnTo>
                <a:lnTo>
                  <a:pt x="0" y="174879"/>
                </a:lnTo>
                <a:lnTo>
                  <a:pt x="1435" y="186655"/>
                </a:lnTo>
                <a:lnTo>
                  <a:pt x="5313" y="198110"/>
                </a:lnTo>
                <a:lnTo>
                  <a:pt x="10988" y="208922"/>
                </a:lnTo>
                <a:lnTo>
                  <a:pt x="17818" y="218770"/>
                </a:lnTo>
                <a:lnTo>
                  <a:pt x="17818" y="219456"/>
                </a:lnTo>
                <a:lnTo>
                  <a:pt x="2743" y="221056"/>
                </a:lnTo>
                <a:lnTo>
                  <a:pt x="2743" y="236372"/>
                </a:lnTo>
                <a:lnTo>
                  <a:pt x="70865" y="236372"/>
                </a:lnTo>
                <a:lnTo>
                  <a:pt x="89671" y="233611"/>
                </a:lnTo>
                <a:lnTo>
                  <a:pt x="104087" y="225256"/>
                </a:lnTo>
                <a:lnTo>
                  <a:pt x="109098" y="217627"/>
                </a:lnTo>
                <a:lnTo>
                  <a:pt x="31534" y="217627"/>
                </a:lnTo>
                <a:lnTo>
                  <a:pt x="24526" y="208197"/>
                </a:lnTo>
                <a:lnTo>
                  <a:pt x="19361" y="198767"/>
                </a:lnTo>
                <a:lnTo>
                  <a:pt x="16167" y="189337"/>
                </a:lnTo>
                <a:lnTo>
                  <a:pt x="15074" y="179908"/>
                </a:lnTo>
                <a:lnTo>
                  <a:pt x="16094" y="170685"/>
                </a:lnTo>
                <a:lnTo>
                  <a:pt x="19281" y="162877"/>
                </a:lnTo>
                <a:lnTo>
                  <a:pt x="24826" y="157469"/>
                </a:lnTo>
                <a:lnTo>
                  <a:pt x="32918" y="155448"/>
                </a:lnTo>
                <a:lnTo>
                  <a:pt x="59607" y="155448"/>
                </a:lnTo>
                <a:lnTo>
                  <a:pt x="47905" y="141664"/>
                </a:lnTo>
                <a:lnTo>
                  <a:pt x="31534" y="137160"/>
                </a:lnTo>
                <a:close/>
              </a:path>
              <a:path w="165734" h="652779">
                <a:moveTo>
                  <a:pt x="59607" y="155448"/>
                </a:moveTo>
                <a:lnTo>
                  <a:pt x="32918" y="155448"/>
                </a:lnTo>
                <a:lnTo>
                  <a:pt x="42900" y="158476"/>
                </a:lnTo>
                <a:lnTo>
                  <a:pt x="50887" y="168706"/>
                </a:lnTo>
                <a:lnTo>
                  <a:pt x="56862" y="187852"/>
                </a:lnTo>
                <a:lnTo>
                  <a:pt x="60807" y="217627"/>
                </a:lnTo>
                <a:lnTo>
                  <a:pt x="73139" y="217627"/>
                </a:lnTo>
                <a:lnTo>
                  <a:pt x="68219" y="180847"/>
                </a:lnTo>
                <a:lnTo>
                  <a:pt x="59970" y="155876"/>
                </a:lnTo>
                <a:lnTo>
                  <a:pt x="59607" y="155448"/>
                </a:lnTo>
                <a:close/>
              </a:path>
              <a:path w="165734" h="652779">
                <a:moveTo>
                  <a:pt x="100583" y="141960"/>
                </a:moveTo>
                <a:lnTo>
                  <a:pt x="87782" y="149275"/>
                </a:lnTo>
                <a:lnTo>
                  <a:pt x="92552" y="157662"/>
                </a:lnTo>
                <a:lnTo>
                  <a:pt x="96805" y="167163"/>
                </a:lnTo>
                <a:lnTo>
                  <a:pt x="99858" y="177436"/>
                </a:lnTo>
                <a:lnTo>
                  <a:pt x="101028" y="188137"/>
                </a:lnTo>
                <a:lnTo>
                  <a:pt x="98792" y="201746"/>
                </a:lnTo>
                <a:lnTo>
                  <a:pt x="92741" y="210769"/>
                </a:lnTo>
                <a:lnTo>
                  <a:pt x="83862" y="215848"/>
                </a:lnTo>
                <a:lnTo>
                  <a:pt x="73139" y="217627"/>
                </a:lnTo>
                <a:lnTo>
                  <a:pt x="109098" y="217627"/>
                </a:lnTo>
                <a:lnTo>
                  <a:pt x="113319" y="211201"/>
                </a:lnTo>
                <a:lnTo>
                  <a:pt x="116573" y="191338"/>
                </a:lnTo>
                <a:lnTo>
                  <a:pt x="115103" y="177000"/>
                </a:lnTo>
                <a:lnTo>
                  <a:pt x="111321" y="163563"/>
                </a:lnTo>
                <a:lnTo>
                  <a:pt x="106168" y="151668"/>
                </a:lnTo>
                <a:lnTo>
                  <a:pt x="100583" y="141960"/>
                </a:lnTo>
                <a:close/>
              </a:path>
              <a:path w="165734" h="652779">
                <a:moveTo>
                  <a:pt x="67208" y="564642"/>
                </a:moveTo>
                <a:lnTo>
                  <a:pt x="53721" y="564642"/>
                </a:lnTo>
                <a:lnTo>
                  <a:pt x="53721" y="651510"/>
                </a:lnTo>
                <a:lnTo>
                  <a:pt x="56451" y="651967"/>
                </a:lnTo>
                <a:lnTo>
                  <a:pt x="60578" y="652195"/>
                </a:lnTo>
                <a:lnTo>
                  <a:pt x="64452" y="652195"/>
                </a:lnTo>
                <a:lnTo>
                  <a:pt x="85808" y="648770"/>
                </a:lnTo>
                <a:lnTo>
                  <a:pt x="102257" y="638851"/>
                </a:lnTo>
                <a:lnTo>
                  <a:pt x="104941" y="634822"/>
                </a:lnTo>
                <a:lnTo>
                  <a:pt x="67208" y="634822"/>
                </a:lnTo>
                <a:lnTo>
                  <a:pt x="67208" y="564642"/>
                </a:lnTo>
                <a:close/>
              </a:path>
              <a:path w="165734" h="652779">
                <a:moveTo>
                  <a:pt x="58064" y="545211"/>
                </a:moveTo>
                <a:lnTo>
                  <a:pt x="33657" y="549904"/>
                </a:lnTo>
                <a:lnTo>
                  <a:pt x="15401" y="562698"/>
                </a:lnTo>
                <a:lnTo>
                  <a:pt x="3961" y="581665"/>
                </a:lnTo>
                <a:lnTo>
                  <a:pt x="0" y="604875"/>
                </a:lnTo>
                <a:lnTo>
                  <a:pt x="1039" y="617534"/>
                </a:lnTo>
                <a:lnTo>
                  <a:pt x="3856" y="628821"/>
                </a:lnTo>
                <a:lnTo>
                  <a:pt x="8015" y="638851"/>
                </a:lnTo>
                <a:lnTo>
                  <a:pt x="13017" y="647623"/>
                </a:lnTo>
                <a:lnTo>
                  <a:pt x="25361" y="640994"/>
                </a:lnTo>
                <a:lnTo>
                  <a:pt x="21059" y="633200"/>
                </a:lnTo>
                <a:lnTo>
                  <a:pt x="17822" y="625106"/>
                </a:lnTo>
                <a:lnTo>
                  <a:pt x="15783" y="616498"/>
                </a:lnTo>
                <a:lnTo>
                  <a:pt x="15074" y="607161"/>
                </a:lnTo>
                <a:lnTo>
                  <a:pt x="17802" y="590423"/>
                </a:lnTo>
                <a:lnTo>
                  <a:pt x="25568" y="577157"/>
                </a:lnTo>
                <a:lnTo>
                  <a:pt x="37749" y="568263"/>
                </a:lnTo>
                <a:lnTo>
                  <a:pt x="53721" y="564642"/>
                </a:lnTo>
                <a:lnTo>
                  <a:pt x="67208" y="564642"/>
                </a:lnTo>
                <a:lnTo>
                  <a:pt x="67208" y="564413"/>
                </a:lnTo>
                <a:lnTo>
                  <a:pt x="102086" y="564413"/>
                </a:lnTo>
                <a:lnTo>
                  <a:pt x="100949" y="562641"/>
                </a:lnTo>
                <a:lnTo>
                  <a:pt x="82540" y="549983"/>
                </a:lnTo>
                <a:lnTo>
                  <a:pt x="58064" y="545211"/>
                </a:lnTo>
                <a:close/>
              </a:path>
              <a:path w="165734" h="652779">
                <a:moveTo>
                  <a:pt x="102086" y="564413"/>
                </a:moveTo>
                <a:lnTo>
                  <a:pt x="67208" y="564413"/>
                </a:lnTo>
                <a:lnTo>
                  <a:pt x="81761" y="568985"/>
                </a:lnTo>
                <a:lnTo>
                  <a:pt x="92605" y="577500"/>
                </a:lnTo>
                <a:lnTo>
                  <a:pt x="99376" y="588845"/>
                </a:lnTo>
                <a:lnTo>
                  <a:pt x="101714" y="601903"/>
                </a:lnTo>
                <a:lnTo>
                  <a:pt x="99441" y="615726"/>
                </a:lnTo>
                <a:lnTo>
                  <a:pt x="92776" y="626078"/>
                </a:lnTo>
                <a:lnTo>
                  <a:pt x="81954" y="632571"/>
                </a:lnTo>
                <a:lnTo>
                  <a:pt x="67208" y="634822"/>
                </a:lnTo>
                <a:lnTo>
                  <a:pt x="104941" y="634822"/>
                </a:lnTo>
                <a:lnTo>
                  <a:pt x="112833" y="622974"/>
                </a:lnTo>
                <a:lnTo>
                  <a:pt x="116573" y="601675"/>
                </a:lnTo>
                <a:lnTo>
                  <a:pt x="112542" y="580701"/>
                </a:lnTo>
                <a:lnTo>
                  <a:pt x="102086" y="564413"/>
                </a:lnTo>
                <a:close/>
              </a:path>
              <a:path w="165734" h="652779">
                <a:moveTo>
                  <a:pt x="58064" y="273862"/>
                </a:moveTo>
                <a:lnTo>
                  <a:pt x="33464" y="278477"/>
                </a:lnTo>
                <a:lnTo>
                  <a:pt x="15230" y="291236"/>
                </a:lnTo>
                <a:lnTo>
                  <a:pt x="3896" y="310510"/>
                </a:lnTo>
                <a:lnTo>
                  <a:pt x="0" y="334670"/>
                </a:lnTo>
                <a:lnTo>
                  <a:pt x="1171" y="346804"/>
                </a:lnTo>
                <a:lnTo>
                  <a:pt x="4570" y="358359"/>
                </a:lnTo>
                <a:lnTo>
                  <a:pt x="10024" y="369099"/>
                </a:lnTo>
                <a:lnTo>
                  <a:pt x="17360" y="378790"/>
                </a:lnTo>
                <a:lnTo>
                  <a:pt x="29489" y="370560"/>
                </a:lnTo>
                <a:lnTo>
                  <a:pt x="24029" y="363141"/>
                </a:lnTo>
                <a:lnTo>
                  <a:pt x="19596" y="354930"/>
                </a:lnTo>
                <a:lnTo>
                  <a:pt x="16619" y="345903"/>
                </a:lnTo>
                <a:lnTo>
                  <a:pt x="15582" y="336499"/>
                </a:lnTo>
                <a:lnTo>
                  <a:pt x="15572" y="335813"/>
                </a:lnTo>
                <a:lnTo>
                  <a:pt x="18607" y="318561"/>
                </a:lnTo>
                <a:lnTo>
                  <a:pt x="27278" y="305066"/>
                </a:lnTo>
                <a:lnTo>
                  <a:pt x="40708" y="296372"/>
                </a:lnTo>
                <a:lnTo>
                  <a:pt x="58064" y="293293"/>
                </a:lnTo>
                <a:lnTo>
                  <a:pt x="101897" y="293293"/>
                </a:lnTo>
                <a:lnTo>
                  <a:pt x="101287" y="292236"/>
                </a:lnTo>
                <a:lnTo>
                  <a:pt x="82920" y="278816"/>
                </a:lnTo>
                <a:lnTo>
                  <a:pt x="58064" y="273862"/>
                </a:lnTo>
                <a:close/>
              </a:path>
              <a:path w="165734" h="652779">
                <a:moveTo>
                  <a:pt x="101897" y="293293"/>
                </a:moveTo>
                <a:lnTo>
                  <a:pt x="58064" y="293293"/>
                </a:lnTo>
                <a:lnTo>
                  <a:pt x="75578" y="296444"/>
                </a:lnTo>
                <a:lnTo>
                  <a:pt x="89147" y="305295"/>
                </a:lnTo>
                <a:lnTo>
                  <a:pt x="97915" y="318947"/>
                </a:lnTo>
                <a:lnTo>
                  <a:pt x="101028" y="336499"/>
                </a:lnTo>
                <a:lnTo>
                  <a:pt x="100153" y="344882"/>
                </a:lnTo>
                <a:lnTo>
                  <a:pt x="97628" y="352644"/>
                </a:lnTo>
                <a:lnTo>
                  <a:pt x="93602" y="359934"/>
                </a:lnTo>
                <a:lnTo>
                  <a:pt x="88226" y="366903"/>
                </a:lnTo>
                <a:lnTo>
                  <a:pt x="100355" y="376275"/>
                </a:lnTo>
                <a:lnTo>
                  <a:pt x="106645" y="368635"/>
                </a:lnTo>
                <a:lnTo>
                  <a:pt x="111802" y="359387"/>
                </a:lnTo>
                <a:lnTo>
                  <a:pt x="115291" y="348468"/>
                </a:lnTo>
                <a:lnTo>
                  <a:pt x="116573" y="335813"/>
                </a:lnTo>
                <a:lnTo>
                  <a:pt x="112669" y="311956"/>
                </a:lnTo>
                <a:lnTo>
                  <a:pt x="101897" y="293293"/>
                </a:lnTo>
                <a:close/>
              </a:path>
              <a:path w="165734" h="652779">
                <a:moveTo>
                  <a:pt x="58064" y="0"/>
                </a:moveTo>
                <a:lnTo>
                  <a:pt x="33464" y="4614"/>
                </a:lnTo>
                <a:lnTo>
                  <a:pt x="15230" y="17373"/>
                </a:lnTo>
                <a:lnTo>
                  <a:pt x="3896" y="36647"/>
                </a:lnTo>
                <a:lnTo>
                  <a:pt x="0" y="60807"/>
                </a:lnTo>
                <a:lnTo>
                  <a:pt x="1171" y="72941"/>
                </a:lnTo>
                <a:lnTo>
                  <a:pt x="4570" y="84496"/>
                </a:lnTo>
                <a:lnTo>
                  <a:pt x="10024" y="95236"/>
                </a:lnTo>
                <a:lnTo>
                  <a:pt x="17360" y="104927"/>
                </a:lnTo>
                <a:lnTo>
                  <a:pt x="29489" y="96697"/>
                </a:lnTo>
                <a:lnTo>
                  <a:pt x="24029" y="89279"/>
                </a:lnTo>
                <a:lnTo>
                  <a:pt x="19596" y="81067"/>
                </a:lnTo>
                <a:lnTo>
                  <a:pt x="16619" y="72041"/>
                </a:lnTo>
                <a:lnTo>
                  <a:pt x="15582" y="62636"/>
                </a:lnTo>
                <a:lnTo>
                  <a:pt x="15572" y="61950"/>
                </a:lnTo>
                <a:lnTo>
                  <a:pt x="18607" y="44698"/>
                </a:lnTo>
                <a:lnTo>
                  <a:pt x="27278" y="31203"/>
                </a:lnTo>
                <a:lnTo>
                  <a:pt x="40708" y="22509"/>
                </a:lnTo>
                <a:lnTo>
                  <a:pt x="58064" y="19431"/>
                </a:lnTo>
                <a:lnTo>
                  <a:pt x="101897" y="19431"/>
                </a:lnTo>
                <a:lnTo>
                  <a:pt x="101287" y="18373"/>
                </a:lnTo>
                <a:lnTo>
                  <a:pt x="82920" y="4954"/>
                </a:lnTo>
                <a:lnTo>
                  <a:pt x="58064" y="0"/>
                </a:lnTo>
                <a:close/>
              </a:path>
              <a:path w="165734" h="652779">
                <a:moveTo>
                  <a:pt x="101897" y="19431"/>
                </a:moveTo>
                <a:lnTo>
                  <a:pt x="58064" y="19431"/>
                </a:lnTo>
                <a:lnTo>
                  <a:pt x="75578" y="22581"/>
                </a:lnTo>
                <a:lnTo>
                  <a:pt x="89147" y="31432"/>
                </a:lnTo>
                <a:lnTo>
                  <a:pt x="97915" y="45084"/>
                </a:lnTo>
                <a:lnTo>
                  <a:pt x="101028" y="62636"/>
                </a:lnTo>
                <a:lnTo>
                  <a:pt x="100153" y="71019"/>
                </a:lnTo>
                <a:lnTo>
                  <a:pt x="97628" y="78781"/>
                </a:lnTo>
                <a:lnTo>
                  <a:pt x="93602" y="86071"/>
                </a:lnTo>
                <a:lnTo>
                  <a:pt x="88226" y="93040"/>
                </a:lnTo>
                <a:lnTo>
                  <a:pt x="100355" y="102412"/>
                </a:lnTo>
                <a:lnTo>
                  <a:pt x="106645" y="94772"/>
                </a:lnTo>
                <a:lnTo>
                  <a:pt x="111802" y="85524"/>
                </a:lnTo>
                <a:lnTo>
                  <a:pt x="115291" y="74605"/>
                </a:lnTo>
                <a:lnTo>
                  <a:pt x="116573" y="61950"/>
                </a:lnTo>
                <a:lnTo>
                  <a:pt x="112669" y="38094"/>
                </a:lnTo>
                <a:lnTo>
                  <a:pt x="101897" y="19431"/>
                </a:lnTo>
                <a:close/>
              </a:path>
              <a:path w="165734" h="652779">
                <a:moveTo>
                  <a:pt x="165493" y="413766"/>
                </a:moveTo>
                <a:lnTo>
                  <a:pt x="2743" y="413766"/>
                </a:lnTo>
                <a:lnTo>
                  <a:pt x="2743" y="432511"/>
                </a:lnTo>
                <a:lnTo>
                  <a:pt x="80238" y="432511"/>
                </a:lnTo>
                <a:lnTo>
                  <a:pt x="89071" y="441644"/>
                </a:lnTo>
                <a:lnTo>
                  <a:pt x="95354" y="450027"/>
                </a:lnTo>
                <a:lnTo>
                  <a:pt x="99108" y="458453"/>
                </a:lnTo>
                <a:lnTo>
                  <a:pt x="100355" y="467715"/>
                </a:lnTo>
                <a:lnTo>
                  <a:pt x="98454" y="479431"/>
                </a:lnTo>
                <a:lnTo>
                  <a:pt x="92695" y="487375"/>
                </a:lnTo>
                <a:lnTo>
                  <a:pt x="82990" y="491890"/>
                </a:lnTo>
                <a:lnTo>
                  <a:pt x="69253" y="493318"/>
                </a:lnTo>
                <a:lnTo>
                  <a:pt x="2743" y="493318"/>
                </a:lnTo>
                <a:lnTo>
                  <a:pt x="2743" y="512064"/>
                </a:lnTo>
                <a:lnTo>
                  <a:pt x="71767" y="512064"/>
                </a:lnTo>
                <a:lnTo>
                  <a:pt x="91112" y="509760"/>
                </a:lnTo>
                <a:lnTo>
                  <a:pt x="105143" y="502719"/>
                </a:lnTo>
                <a:lnTo>
                  <a:pt x="113687" y="490750"/>
                </a:lnTo>
                <a:lnTo>
                  <a:pt x="116573" y="473659"/>
                </a:lnTo>
                <a:lnTo>
                  <a:pt x="114917" y="461429"/>
                </a:lnTo>
                <a:lnTo>
                  <a:pt x="110350" y="450570"/>
                </a:lnTo>
                <a:lnTo>
                  <a:pt x="103468" y="440740"/>
                </a:lnTo>
                <a:lnTo>
                  <a:pt x="94869" y="431596"/>
                </a:lnTo>
                <a:lnTo>
                  <a:pt x="165493" y="431596"/>
                </a:lnTo>
                <a:lnTo>
                  <a:pt x="165493" y="413766"/>
                </a:lnTo>
                <a:close/>
              </a:path>
              <a:path w="165734" h="652779">
                <a:moveTo>
                  <a:pt x="165493" y="431596"/>
                </a:moveTo>
                <a:lnTo>
                  <a:pt x="94869" y="431596"/>
                </a:lnTo>
                <a:lnTo>
                  <a:pt x="121145" y="432511"/>
                </a:lnTo>
                <a:lnTo>
                  <a:pt x="165493" y="432511"/>
                </a:lnTo>
                <a:lnTo>
                  <a:pt x="165493" y="431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817701" y="4194543"/>
            <a:ext cx="45720" cy="62230"/>
          </a:xfrm>
          <a:custGeom>
            <a:avLst/>
            <a:gdLst/>
            <a:ahLst/>
            <a:cxnLst/>
            <a:rect l="l" t="t" r="r" b="b"/>
            <a:pathLst>
              <a:path w="45720" h="62229">
                <a:moveTo>
                  <a:pt x="45720" y="62179"/>
                </a:moveTo>
                <a:lnTo>
                  <a:pt x="41780" y="32404"/>
                </a:lnTo>
                <a:lnTo>
                  <a:pt x="35804" y="13258"/>
                </a:lnTo>
                <a:lnTo>
                  <a:pt x="27814" y="3028"/>
                </a:lnTo>
                <a:lnTo>
                  <a:pt x="17830" y="0"/>
                </a:lnTo>
                <a:lnTo>
                  <a:pt x="9740" y="2021"/>
                </a:lnTo>
                <a:lnTo>
                  <a:pt x="4200" y="7429"/>
                </a:lnTo>
                <a:lnTo>
                  <a:pt x="1017" y="15237"/>
                </a:lnTo>
                <a:lnTo>
                  <a:pt x="0" y="24460"/>
                </a:lnTo>
                <a:lnTo>
                  <a:pt x="1092" y="33889"/>
                </a:lnTo>
                <a:lnTo>
                  <a:pt x="4286" y="43319"/>
                </a:lnTo>
                <a:lnTo>
                  <a:pt x="9451" y="52749"/>
                </a:lnTo>
                <a:lnTo>
                  <a:pt x="16459" y="62179"/>
                </a:lnTo>
                <a:lnTo>
                  <a:pt x="45720" y="621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869821" y="4603508"/>
            <a:ext cx="34925" cy="70485"/>
          </a:xfrm>
          <a:custGeom>
            <a:avLst/>
            <a:gdLst/>
            <a:ahLst/>
            <a:cxnLst/>
            <a:rect l="l" t="t" r="r" b="b"/>
            <a:pathLst>
              <a:path w="34925" h="70485">
                <a:moveTo>
                  <a:pt x="34518" y="37490"/>
                </a:moveTo>
                <a:lnTo>
                  <a:pt x="32179" y="24431"/>
                </a:lnTo>
                <a:lnTo>
                  <a:pt x="25403" y="13087"/>
                </a:lnTo>
                <a:lnTo>
                  <a:pt x="14555" y="4571"/>
                </a:lnTo>
                <a:lnTo>
                  <a:pt x="0" y="0"/>
                </a:lnTo>
                <a:lnTo>
                  <a:pt x="0" y="70408"/>
                </a:lnTo>
                <a:lnTo>
                  <a:pt x="14748" y="68158"/>
                </a:lnTo>
                <a:lnTo>
                  <a:pt x="25574" y="61664"/>
                </a:lnTo>
                <a:lnTo>
                  <a:pt x="32243" y="51313"/>
                </a:lnTo>
                <a:lnTo>
                  <a:pt x="34518" y="374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802613" y="4584306"/>
            <a:ext cx="116839" cy="107314"/>
          </a:xfrm>
          <a:custGeom>
            <a:avLst/>
            <a:gdLst/>
            <a:ahLst/>
            <a:cxnLst/>
            <a:rect l="l" t="t" r="r" b="b"/>
            <a:pathLst>
              <a:path w="116840" h="107314">
                <a:moveTo>
                  <a:pt x="116586" y="56464"/>
                </a:moveTo>
                <a:lnTo>
                  <a:pt x="112846" y="77763"/>
                </a:lnTo>
                <a:lnTo>
                  <a:pt x="102269" y="93640"/>
                </a:lnTo>
                <a:lnTo>
                  <a:pt x="85821" y="103559"/>
                </a:lnTo>
                <a:lnTo>
                  <a:pt x="64465" y="106984"/>
                </a:lnTo>
                <a:lnTo>
                  <a:pt x="60579" y="106984"/>
                </a:lnTo>
                <a:lnTo>
                  <a:pt x="56464" y="106756"/>
                </a:lnTo>
                <a:lnTo>
                  <a:pt x="53721" y="106298"/>
                </a:lnTo>
                <a:lnTo>
                  <a:pt x="53721" y="19430"/>
                </a:lnTo>
                <a:lnTo>
                  <a:pt x="37751" y="23052"/>
                </a:lnTo>
                <a:lnTo>
                  <a:pt x="25574" y="31946"/>
                </a:lnTo>
                <a:lnTo>
                  <a:pt x="17812" y="45212"/>
                </a:lnTo>
                <a:lnTo>
                  <a:pt x="15087" y="61950"/>
                </a:lnTo>
                <a:lnTo>
                  <a:pt x="15794" y="71287"/>
                </a:lnTo>
                <a:lnTo>
                  <a:pt x="17830" y="79895"/>
                </a:lnTo>
                <a:lnTo>
                  <a:pt x="21066" y="87989"/>
                </a:lnTo>
                <a:lnTo>
                  <a:pt x="25374" y="95783"/>
                </a:lnTo>
                <a:lnTo>
                  <a:pt x="13030" y="102412"/>
                </a:lnTo>
                <a:lnTo>
                  <a:pt x="8004" y="93611"/>
                </a:lnTo>
                <a:lnTo>
                  <a:pt x="3857" y="83610"/>
                </a:lnTo>
                <a:lnTo>
                  <a:pt x="1039" y="72323"/>
                </a:lnTo>
                <a:lnTo>
                  <a:pt x="0" y="59664"/>
                </a:lnTo>
                <a:lnTo>
                  <a:pt x="3961" y="36454"/>
                </a:lnTo>
                <a:lnTo>
                  <a:pt x="15401" y="17487"/>
                </a:lnTo>
                <a:lnTo>
                  <a:pt x="33657" y="4693"/>
                </a:lnTo>
                <a:lnTo>
                  <a:pt x="58064" y="0"/>
                </a:lnTo>
                <a:lnTo>
                  <a:pt x="82542" y="4772"/>
                </a:lnTo>
                <a:lnTo>
                  <a:pt x="100955" y="17430"/>
                </a:lnTo>
                <a:lnTo>
                  <a:pt x="112553" y="35490"/>
                </a:lnTo>
                <a:lnTo>
                  <a:pt x="116586" y="5646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802613" y="4312958"/>
            <a:ext cx="116839" cy="105410"/>
          </a:xfrm>
          <a:custGeom>
            <a:avLst/>
            <a:gdLst/>
            <a:ahLst/>
            <a:cxnLst/>
            <a:rect l="l" t="t" r="r" b="b"/>
            <a:pathLst>
              <a:path w="116840" h="105410">
                <a:moveTo>
                  <a:pt x="116586" y="61950"/>
                </a:moveTo>
                <a:lnTo>
                  <a:pt x="115303" y="74605"/>
                </a:lnTo>
                <a:lnTo>
                  <a:pt x="111814" y="85524"/>
                </a:lnTo>
                <a:lnTo>
                  <a:pt x="106652" y="94772"/>
                </a:lnTo>
                <a:lnTo>
                  <a:pt x="100355" y="102412"/>
                </a:lnTo>
                <a:lnTo>
                  <a:pt x="88239" y="93040"/>
                </a:lnTo>
                <a:lnTo>
                  <a:pt x="93615" y="86071"/>
                </a:lnTo>
                <a:lnTo>
                  <a:pt x="97640" y="78781"/>
                </a:lnTo>
                <a:lnTo>
                  <a:pt x="100166" y="71019"/>
                </a:lnTo>
                <a:lnTo>
                  <a:pt x="101041" y="62636"/>
                </a:lnTo>
                <a:lnTo>
                  <a:pt x="97926" y="45084"/>
                </a:lnTo>
                <a:lnTo>
                  <a:pt x="89154" y="31432"/>
                </a:lnTo>
                <a:lnTo>
                  <a:pt x="75580" y="22581"/>
                </a:lnTo>
                <a:lnTo>
                  <a:pt x="58064" y="19431"/>
                </a:lnTo>
                <a:lnTo>
                  <a:pt x="40715" y="22509"/>
                </a:lnTo>
                <a:lnTo>
                  <a:pt x="27289" y="31203"/>
                </a:lnTo>
                <a:lnTo>
                  <a:pt x="18620" y="44698"/>
                </a:lnTo>
                <a:lnTo>
                  <a:pt x="15544" y="62179"/>
                </a:lnTo>
                <a:lnTo>
                  <a:pt x="16630" y="72041"/>
                </a:lnTo>
                <a:lnTo>
                  <a:pt x="19602" y="81067"/>
                </a:lnTo>
                <a:lnTo>
                  <a:pt x="24031" y="89279"/>
                </a:lnTo>
                <a:lnTo>
                  <a:pt x="29489" y="96697"/>
                </a:lnTo>
                <a:lnTo>
                  <a:pt x="17373" y="104927"/>
                </a:lnTo>
                <a:lnTo>
                  <a:pt x="10029" y="95236"/>
                </a:lnTo>
                <a:lnTo>
                  <a:pt x="4572" y="84496"/>
                </a:lnTo>
                <a:lnTo>
                  <a:pt x="1171" y="72941"/>
                </a:lnTo>
                <a:lnTo>
                  <a:pt x="0" y="60807"/>
                </a:lnTo>
                <a:lnTo>
                  <a:pt x="3896" y="36647"/>
                </a:lnTo>
                <a:lnTo>
                  <a:pt x="15230" y="17373"/>
                </a:lnTo>
                <a:lnTo>
                  <a:pt x="33464" y="4614"/>
                </a:lnTo>
                <a:lnTo>
                  <a:pt x="58064" y="0"/>
                </a:lnTo>
                <a:lnTo>
                  <a:pt x="82928" y="4954"/>
                </a:lnTo>
                <a:lnTo>
                  <a:pt x="101298" y="18373"/>
                </a:lnTo>
                <a:lnTo>
                  <a:pt x="112681" y="38094"/>
                </a:lnTo>
                <a:lnTo>
                  <a:pt x="116586" y="619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802613" y="4176255"/>
            <a:ext cx="116839" cy="99695"/>
          </a:xfrm>
          <a:custGeom>
            <a:avLst/>
            <a:gdLst/>
            <a:ahLst/>
            <a:cxnLst/>
            <a:rect l="l" t="t" r="r" b="b"/>
            <a:pathLst>
              <a:path w="116840" h="99695">
                <a:moveTo>
                  <a:pt x="116586" y="54178"/>
                </a:moveTo>
                <a:lnTo>
                  <a:pt x="113332" y="74041"/>
                </a:lnTo>
                <a:lnTo>
                  <a:pt x="104098" y="88096"/>
                </a:lnTo>
                <a:lnTo>
                  <a:pt x="89679" y="96451"/>
                </a:lnTo>
                <a:lnTo>
                  <a:pt x="70866" y="99212"/>
                </a:lnTo>
                <a:lnTo>
                  <a:pt x="2743" y="99212"/>
                </a:lnTo>
                <a:lnTo>
                  <a:pt x="2743" y="83896"/>
                </a:lnTo>
                <a:lnTo>
                  <a:pt x="17830" y="82296"/>
                </a:lnTo>
                <a:lnTo>
                  <a:pt x="17830" y="81610"/>
                </a:lnTo>
                <a:lnTo>
                  <a:pt x="10994" y="71762"/>
                </a:lnTo>
                <a:lnTo>
                  <a:pt x="5314" y="60950"/>
                </a:lnTo>
                <a:lnTo>
                  <a:pt x="1435" y="49495"/>
                </a:lnTo>
                <a:lnTo>
                  <a:pt x="0" y="37719"/>
                </a:lnTo>
                <a:lnTo>
                  <a:pt x="2132" y="23049"/>
                </a:lnTo>
                <a:lnTo>
                  <a:pt x="8315" y="11058"/>
                </a:lnTo>
                <a:lnTo>
                  <a:pt x="18227" y="2968"/>
                </a:lnTo>
                <a:lnTo>
                  <a:pt x="31546" y="0"/>
                </a:lnTo>
                <a:lnTo>
                  <a:pt x="47916" y="4504"/>
                </a:lnTo>
                <a:lnTo>
                  <a:pt x="59978" y="18716"/>
                </a:lnTo>
                <a:lnTo>
                  <a:pt x="68226" y="43687"/>
                </a:lnTo>
                <a:lnTo>
                  <a:pt x="73152" y="80467"/>
                </a:lnTo>
                <a:lnTo>
                  <a:pt x="83874" y="78688"/>
                </a:lnTo>
                <a:lnTo>
                  <a:pt x="92754" y="73609"/>
                </a:lnTo>
                <a:lnTo>
                  <a:pt x="98805" y="64586"/>
                </a:lnTo>
                <a:lnTo>
                  <a:pt x="101041" y="50977"/>
                </a:lnTo>
                <a:lnTo>
                  <a:pt x="99869" y="40276"/>
                </a:lnTo>
                <a:lnTo>
                  <a:pt x="96812" y="30003"/>
                </a:lnTo>
                <a:lnTo>
                  <a:pt x="92554" y="20502"/>
                </a:lnTo>
                <a:lnTo>
                  <a:pt x="87782" y="12115"/>
                </a:lnTo>
                <a:lnTo>
                  <a:pt x="100584" y="4800"/>
                </a:lnTo>
                <a:lnTo>
                  <a:pt x="106170" y="14508"/>
                </a:lnTo>
                <a:lnTo>
                  <a:pt x="111328" y="26403"/>
                </a:lnTo>
                <a:lnTo>
                  <a:pt x="115114" y="39840"/>
                </a:lnTo>
                <a:lnTo>
                  <a:pt x="116586" y="5417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802613" y="4039095"/>
            <a:ext cx="116839" cy="105410"/>
          </a:xfrm>
          <a:custGeom>
            <a:avLst/>
            <a:gdLst/>
            <a:ahLst/>
            <a:cxnLst/>
            <a:rect l="l" t="t" r="r" b="b"/>
            <a:pathLst>
              <a:path w="116840" h="105410">
                <a:moveTo>
                  <a:pt x="116586" y="61950"/>
                </a:moveTo>
                <a:lnTo>
                  <a:pt x="115303" y="74605"/>
                </a:lnTo>
                <a:lnTo>
                  <a:pt x="111814" y="85524"/>
                </a:lnTo>
                <a:lnTo>
                  <a:pt x="106652" y="94772"/>
                </a:lnTo>
                <a:lnTo>
                  <a:pt x="100355" y="102412"/>
                </a:lnTo>
                <a:lnTo>
                  <a:pt x="88239" y="93040"/>
                </a:lnTo>
                <a:lnTo>
                  <a:pt x="93615" y="86071"/>
                </a:lnTo>
                <a:lnTo>
                  <a:pt x="97640" y="78781"/>
                </a:lnTo>
                <a:lnTo>
                  <a:pt x="100166" y="71019"/>
                </a:lnTo>
                <a:lnTo>
                  <a:pt x="101041" y="62636"/>
                </a:lnTo>
                <a:lnTo>
                  <a:pt x="97926" y="45084"/>
                </a:lnTo>
                <a:lnTo>
                  <a:pt x="89154" y="31432"/>
                </a:lnTo>
                <a:lnTo>
                  <a:pt x="75580" y="22581"/>
                </a:lnTo>
                <a:lnTo>
                  <a:pt x="58064" y="19430"/>
                </a:lnTo>
                <a:lnTo>
                  <a:pt x="40715" y="22509"/>
                </a:lnTo>
                <a:lnTo>
                  <a:pt x="27289" y="31203"/>
                </a:lnTo>
                <a:lnTo>
                  <a:pt x="18620" y="44698"/>
                </a:lnTo>
                <a:lnTo>
                  <a:pt x="15544" y="62179"/>
                </a:lnTo>
                <a:lnTo>
                  <a:pt x="16630" y="72041"/>
                </a:lnTo>
                <a:lnTo>
                  <a:pt x="19602" y="81067"/>
                </a:lnTo>
                <a:lnTo>
                  <a:pt x="24031" y="89279"/>
                </a:lnTo>
                <a:lnTo>
                  <a:pt x="29489" y="96697"/>
                </a:lnTo>
                <a:lnTo>
                  <a:pt x="17373" y="104927"/>
                </a:lnTo>
                <a:lnTo>
                  <a:pt x="10029" y="95236"/>
                </a:lnTo>
                <a:lnTo>
                  <a:pt x="4572" y="84496"/>
                </a:lnTo>
                <a:lnTo>
                  <a:pt x="1171" y="72941"/>
                </a:lnTo>
                <a:lnTo>
                  <a:pt x="0" y="60807"/>
                </a:lnTo>
                <a:lnTo>
                  <a:pt x="3896" y="36647"/>
                </a:lnTo>
                <a:lnTo>
                  <a:pt x="15230" y="17373"/>
                </a:lnTo>
                <a:lnTo>
                  <a:pt x="33464" y="4614"/>
                </a:lnTo>
                <a:lnTo>
                  <a:pt x="58064" y="0"/>
                </a:lnTo>
                <a:lnTo>
                  <a:pt x="82928" y="4954"/>
                </a:lnTo>
                <a:lnTo>
                  <a:pt x="101298" y="18373"/>
                </a:lnTo>
                <a:lnTo>
                  <a:pt x="112681" y="38094"/>
                </a:lnTo>
                <a:lnTo>
                  <a:pt x="116586" y="619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805356" y="4452861"/>
            <a:ext cx="163195" cy="98425"/>
          </a:xfrm>
          <a:custGeom>
            <a:avLst/>
            <a:gdLst/>
            <a:ahLst/>
            <a:cxnLst/>
            <a:rect l="l" t="t" r="r" b="b"/>
            <a:pathLst>
              <a:path w="163195" h="98425">
                <a:moveTo>
                  <a:pt x="162763" y="0"/>
                </a:moveTo>
                <a:lnTo>
                  <a:pt x="162763" y="18745"/>
                </a:lnTo>
                <a:lnTo>
                  <a:pt x="118414" y="18745"/>
                </a:lnTo>
                <a:lnTo>
                  <a:pt x="92125" y="17830"/>
                </a:lnTo>
                <a:lnTo>
                  <a:pt x="100727" y="26974"/>
                </a:lnTo>
                <a:lnTo>
                  <a:pt x="107613" y="36804"/>
                </a:lnTo>
                <a:lnTo>
                  <a:pt x="112185" y="47663"/>
                </a:lnTo>
                <a:lnTo>
                  <a:pt x="113842" y="59893"/>
                </a:lnTo>
                <a:lnTo>
                  <a:pt x="110956" y="76984"/>
                </a:lnTo>
                <a:lnTo>
                  <a:pt x="102412" y="88953"/>
                </a:lnTo>
                <a:lnTo>
                  <a:pt x="88382" y="95994"/>
                </a:lnTo>
                <a:lnTo>
                  <a:pt x="69037" y="98298"/>
                </a:lnTo>
                <a:lnTo>
                  <a:pt x="0" y="98298"/>
                </a:lnTo>
                <a:lnTo>
                  <a:pt x="0" y="79552"/>
                </a:lnTo>
                <a:lnTo>
                  <a:pt x="66522" y="79552"/>
                </a:lnTo>
                <a:lnTo>
                  <a:pt x="80252" y="78124"/>
                </a:lnTo>
                <a:lnTo>
                  <a:pt x="89954" y="73609"/>
                </a:lnTo>
                <a:lnTo>
                  <a:pt x="95711" y="65665"/>
                </a:lnTo>
                <a:lnTo>
                  <a:pt x="97612" y="53949"/>
                </a:lnTo>
                <a:lnTo>
                  <a:pt x="96365" y="44687"/>
                </a:lnTo>
                <a:lnTo>
                  <a:pt x="92611" y="36261"/>
                </a:lnTo>
                <a:lnTo>
                  <a:pt x="86328" y="27878"/>
                </a:lnTo>
                <a:lnTo>
                  <a:pt x="77495" y="18745"/>
                </a:lnTo>
                <a:lnTo>
                  <a:pt x="0" y="18745"/>
                </a:lnTo>
                <a:lnTo>
                  <a:pt x="0" y="0"/>
                </a:lnTo>
                <a:lnTo>
                  <a:pt x="162763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180518" y="5669278"/>
            <a:ext cx="2182088" cy="86036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239218" y="5706122"/>
            <a:ext cx="2066289" cy="744220"/>
          </a:xfrm>
          <a:custGeom>
            <a:avLst/>
            <a:gdLst/>
            <a:ahLst/>
            <a:cxnLst/>
            <a:rect l="l" t="t" r="r" b="b"/>
            <a:pathLst>
              <a:path w="2066290" h="744220">
                <a:moveTo>
                  <a:pt x="1941918" y="0"/>
                </a:moveTo>
                <a:lnTo>
                  <a:pt x="123951" y="0"/>
                </a:lnTo>
                <a:lnTo>
                  <a:pt x="75705" y="9740"/>
                </a:lnTo>
                <a:lnTo>
                  <a:pt x="36306" y="36304"/>
                </a:lnTo>
                <a:lnTo>
                  <a:pt x="9741" y="75704"/>
                </a:lnTo>
                <a:lnTo>
                  <a:pt x="0" y="123952"/>
                </a:lnTo>
                <a:lnTo>
                  <a:pt x="0" y="619744"/>
                </a:lnTo>
                <a:lnTo>
                  <a:pt x="9741" y="667992"/>
                </a:lnTo>
                <a:lnTo>
                  <a:pt x="36306" y="707392"/>
                </a:lnTo>
                <a:lnTo>
                  <a:pt x="75705" y="733955"/>
                </a:lnTo>
                <a:lnTo>
                  <a:pt x="123951" y="743696"/>
                </a:lnTo>
                <a:lnTo>
                  <a:pt x="1941918" y="743696"/>
                </a:lnTo>
                <a:lnTo>
                  <a:pt x="1990170" y="733955"/>
                </a:lnTo>
                <a:lnTo>
                  <a:pt x="2029569" y="707392"/>
                </a:lnTo>
                <a:lnTo>
                  <a:pt x="2056131" y="667992"/>
                </a:lnTo>
                <a:lnTo>
                  <a:pt x="2065870" y="619744"/>
                </a:lnTo>
                <a:lnTo>
                  <a:pt x="2065870" y="123952"/>
                </a:lnTo>
                <a:lnTo>
                  <a:pt x="2056131" y="75704"/>
                </a:lnTo>
                <a:lnTo>
                  <a:pt x="2029569" y="36304"/>
                </a:lnTo>
                <a:lnTo>
                  <a:pt x="1990170" y="9740"/>
                </a:lnTo>
                <a:lnTo>
                  <a:pt x="1941918" y="0"/>
                </a:lnTo>
                <a:close/>
              </a:path>
            </a:pathLst>
          </a:custGeom>
          <a:solidFill>
            <a:srgbClr val="D0E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239217" y="5706122"/>
            <a:ext cx="2066289" cy="744220"/>
          </a:xfrm>
          <a:custGeom>
            <a:avLst/>
            <a:gdLst/>
            <a:ahLst/>
            <a:cxnLst/>
            <a:rect l="l" t="t" r="r" b="b"/>
            <a:pathLst>
              <a:path w="2066290" h="744220">
                <a:moveTo>
                  <a:pt x="0" y="123951"/>
                </a:moveTo>
                <a:lnTo>
                  <a:pt x="9740" y="75704"/>
                </a:lnTo>
                <a:lnTo>
                  <a:pt x="36304" y="36304"/>
                </a:lnTo>
                <a:lnTo>
                  <a:pt x="75704" y="9740"/>
                </a:lnTo>
                <a:lnTo>
                  <a:pt x="123952" y="0"/>
                </a:lnTo>
                <a:lnTo>
                  <a:pt x="1941918" y="0"/>
                </a:lnTo>
                <a:lnTo>
                  <a:pt x="1990163" y="9740"/>
                </a:lnTo>
                <a:lnTo>
                  <a:pt x="2029562" y="36304"/>
                </a:lnTo>
                <a:lnTo>
                  <a:pt x="2056127" y="75704"/>
                </a:lnTo>
                <a:lnTo>
                  <a:pt x="2065868" y="123951"/>
                </a:lnTo>
                <a:lnTo>
                  <a:pt x="2065868" y="619743"/>
                </a:lnTo>
                <a:lnTo>
                  <a:pt x="2056127" y="667991"/>
                </a:lnTo>
                <a:lnTo>
                  <a:pt x="2029562" y="707390"/>
                </a:lnTo>
                <a:lnTo>
                  <a:pt x="1990163" y="733954"/>
                </a:lnTo>
                <a:lnTo>
                  <a:pt x="1941918" y="743695"/>
                </a:lnTo>
                <a:lnTo>
                  <a:pt x="123952" y="743695"/>
                </a:lnTo>
                <a:lnTo>
                  <a:pt x="75704" y="733954"/>
                </a:lnTo>
                <a:lnTo>
                  <a:pt x="36304" y="707390"/>
                </a:lnTo>
                <a:lnTo>
                  <a:pt x="9740" y="667991"/>
                </a:lnTo>
                <a:lnTo>
                  <a:pt x="0" y="619743"/>
                </a:lnTo>
                <a:lnTo>
                  <a:pt x="0" y="123951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990536" y="5999739"/>
            <a:ext cx="574040" cy="182245"/>
          </a:xfrm>
          <a:custGeom>
            <a:avLst/>
            <a:gdLst/>
            <a:ahLst/>
            <a:cxnLst/>
            <a:rect l="l" t="t" r="r" b="b"/>
            <a:pathLst>
              <a:path w="574040" h="182245">
                <a:moveTo>
                  <a:pt x="372872" y="2032"/>
                </a:moveTo>
                <a:lnTo>
                  <a:pt x="347979" y="2032"/>
                </a:lnTo>
                <a:lnTo>
                  <a:pt x="288543" y="179832"/>
                </a:lnTo>
                <a:lnTo>
                  <a:pt x="309625" y="179832"/>
                </a:lnTo>
                <a:lnTo>
                  <a:pt x="325805" y="130556"/>
                </a:lnTo>
                <a:lnTo>
                  <a:pt x="416202" y="130556"/>
                </a:lnTo>
                <a:lnTo>
                  <a:pt x="410037" y="112268"/>
                </a:lnTo>
                <a:lnTo>
                  <a:pt x="332371" y="112268"/>
                </a:lnTo>
                <a:lnTo>
                  <a:pt x="358901" y="28702"/>
                </a:lnTo>
                <a:lnTo>
                  <a:pt x="381863" y="28702"/>
                </a:lnTo>
                <a:lnTo>
                  <a:pt x="372872" y="2032"/>
                </a:lnTo>
                <a:close/>
              </a:path>
              <a:path w="574040" h="182245">
                <a:moveTo>
                  <a:pt x="416202" y="130556"/>
                </a:moveTo>
                <a:lnTo>
                  <a:pt x="393953" y="130556"/>
                </a:lnTo>
                <a:lnTo>
                  <a:pt x="410717" y="179832"/>
                </a:lnTo>
                <a:lnTo>
                  <a:pt x="432815" y="179832"/>
                </a:lnTo>
                <a:lnTo>
                  <a:pt x="416202" y="130556"/>
                </a:lnTo>
                <a:close/>
              </a:path>
              <a:path w="574040" h="182245">
                <a:moveTo>
                  <a:pt x="381863" y="28702"/>
                </a:moveTo>
                <a:lnTo>
                  <a:pt x="361950" y="28702"/>
                </a:lnTo>
                <a:lnTo>
                  <a:pt x="388111" y="112268"/>
                </a:lnTo>
                <a:lnTo>
                  <a:pt x="410037" y="112268"/>
                </a:lnTo>
                <a:lnTo>
                  <a:pt x="381863" y="28702"/>
                </a:lnTo>
                <a:close/>
              </a:path>
              <a:path w="574040" h="182245">
                <a:moveTo>
                  <a:pt x="38023" y="0"/>
                </a:moveTo>
                <a:lnTo>
                  <a:pt x="33121" y="0"/>
                </a:lnTo>
                <a:lnTo>
                  <a:pt x="27165" y="127"/>
                </a:lnTo>
                <a:lnTo>
                  <a:pt x="13144" y="635"/>
                </a:lnTo>
                <a:lnTo>
                  <a:pt x="6426" y="1184"/>
                </a:lnTo>
                <a:lnTo>
                  <a:pt x="0" y="2032"/>
                </a:lnTo>
                <a:lnTo>
                  <a:pt x="0" y="180086"/>
                </a:lnTo>
                <a:lnTo>
                  <a:pt x="1701" y="180425"/>
                </a:lnTo>
                <a:lnTo>
                  <a:pt x="4229" y="180679"/>
                </a:lnTo>
                <a:lnTo>
                  <a:pt x="10985" y="181016"/>
                </a:lnTo>
                <a:lnTo>
                  <a:pt x="21971" y="181737"/>
                </a:lnTo>
                <a:lnTo>
                  <a:pt x="25603" y="181905"/>
                </a:lnTo>
                <a:lnTo>
                  <a:pt x="37769" y="182118"/>
                </a:lnTo>
                <a:lnTo>
                  <a:pt x="49185" y="181633"/>
                </a:lnTo>
                <a:lnTo>
                  <a:pt x="91662" y="165353"/>
                </a:lnTo>
                <a:lnTo>
                  <a:pt x="93857" y="163322"/>
                </a:lnTo>
                <a:lnTo>
                  <a:pt x="38607" y="163322"/>
                </a:lnTo>
                <a:lnTo>
                  <a:pt x="34671" y="163195"/>
                </a:lnTo>
                <a:lnTo>
                  <a:pt x="24764" y="162687"/>
                </a:lnTo>
                <a:lnTo>
                  <a:pt x="21932" y="162474"/>
                </a:lnTo>
                <a:lnTo>
                  <a:pt x="21081" y="162306"/>
                </a:lnTo>
                <a:lnTo>
                  <a:pt x="21081" y="20066"/>
                </a:lnTo>
                <a:lnTo>
                  <a:pt x="23456" y="19558"/>
                </a:lnTo>
                <a:lnTo>
                  <a:pt x="26466" y="19218"/>
                </a:lnTo>
                <a:lnTo>
                  <a:pt x="33743" y="18881"/>
                </a:lnTo>
                <a:lnTo>
                  <a:pt x="39115" y="18796"/>
                </a:lnTo>
                <a:lnTo>
                  <a:pt x="95870" y="18796"/>
                </a:lnTo>
                <a:lnTo>
                  <a:pt x="90747" y="14509"/>
                </a:lnTo>
                <a:lnTo>
                  <a:pt x="49089" y="412"/>
                </a:lnTo>
                <a:lnTo>
                  <a:pt x="38023" y="0"/>
                </a:lnTo>
                <a:close/>
              </a:path>
              <a:path w="574040" h="182245">
                <a:moveTo>
                  <a:pt x="95870" y="18796"/>
                </a:moveTo>
                <a:lnTo>
                  <a:pt x="39115" y="18796"/>
                </a:lnTo>
                <a:lnTo>
                  <a:pt x="48184" y="19218"/>
                </a:lnTo>
                <a:lnTo>
                  <a:pt x="56107" y="20415"/>
                </a:lnTo>
                <a:lnTo>
                  <a:pt x="91401" y="48682"/>
                </a:lnTo>
                <a:lnTo>
                  <a:pt x="97535" y="89662"/>
                </a:lnTo>
                <a:lnTo>
                  <a:pt x="97393" y="96718"/>
                </a:lnTo>
                <a:lnTo>
                  <a:pt x="82384" y="147701"/>
                </a:lnTo>
                <a:lnTo>
                  <a:pt x="47447" y="162941"/>
                </a:lnTo>
                <a:lnTo>
                  <a:pt x="38607" y="163322"/>
                </a:lnTo>
                <a:lnTo>
                  <a:pt x="93857" y="163322"/>
                </a:lnTo>
                <a:lnTo>
                  <a:pt x="115836" y="124333"/>
                </a:lnTo>
                <a:lnTo>
                  <a:pt x="119633" y="89662"/>
                </a:lnTo>
                <a:lnTo>
                  <a:pt x="119374" y="79962"/>
                </a:lnTo>
                <a:lnTo>
                  <a:pt x="109939" y="38004"/>
                </a:lnTo>
                <a:lnTo>
                  <a:pt x="96638" y="19438"/>
                </a:lnTo>
                <a:lnTo>
                  <a:pt x="95870" y="18796"/>
                </a:lnTo>
                <a:close/>
              </a:path>
              <a:path w="574040" h="182245">
                <a:moveTo>
                  <a:pt x="210350" y="0"/>
                </a:moveTo>
                <a:lnTo>
                  <a:pt x="195656" y="0"/>
                </a:lnTo>
                <a:lnTo>
                  <a:pt x="188010" y="339"/>
                </a:lnTo>
                <a:lnTo>
                  <a:pt x="171297" y="1692"/>
                </a:lnTo>
                <a:lnTo>
                  <a:pt x="163906" y="2625"/>
                </a:lnTo>
                <a:lnTo>
                  <a:pt x="157479" y="3810"/>
                </a:lnTo>
                <a:lnTo>
                  <a:pt x="157479" y="179832"/>
                </a:lnTo>
                <a:lnTo>
                  <a:pt x="178561" y="179832"/>
                </a:lnTo>
                <a:lnTo>
                  <a:pt x="178561" y="101600"/>
                </a:lnTo>
                <a:lnTo>
                  <a:pt x="233089" y="101600"/>
                </a:lnTo>
                <a:lnTo>
                  <a:pt x="229692" y="95504"/>
                </a:lnTo>
                <a:lnTo>
                  <a:pt x="232232" y="94488"/>
                </a:lnTo>
                <a:lnTo>
                  <a:pt x="235267" y="92795"/>
                </a:lnTo>
                <a:lnTo>
                  <a:pt x="242366" y="88052"/>
                </a:lnTo>
                <a:lnTo>
                  <a:pt x="245361" y="85344"/>
                </a:lnTo>
                <a:lnTo>
                  <a:pt x="178561" y="85344"/>
                </a:lnTo>
                <a:lnTo>
                  <a:pt x="178561" y="19812"/>
                </a:lnTo>
                <a:lnTo>
                  <a:pt x="179755" y="19472"/>
                </a:lnTo>
                <a:lnTo>
                  <a:pt x="181317" y="19218"/>
                </a:lnTo>
                <a:lnTo>
                  <a:pt x="191693" y="18373"/>
                </a:lnTo>
                <a:lnTo>
                  <a:pt x="196341" y="18288"/>
                </a:lnTo>
                <a:lnTo>
                  <a:pt x="251483" y="18288"/>
                </a:lnTo>
                <a:lnTo>
                  <a:pt x="248577" y="14817"/>
                </a:lnTo>
                <a:lnTo>
                  <a:pt x="237934" y="7026"/>
                </a:lnTo>
                <a:lnTo>
                  <a:pt x="231762" y="4232"/>
                </a:lnTo>
                <a:lnTo>
                  <a:pt x="217741" y="847"/>
                </a:lnTo>
                <a:lnTo>
                  <a:pt x="210350" y="0"/>
                </a:lnTo>
                <a:close/>
              </a:path>
              <a:path w="574040" h="182245">
                <a:moveTo>
                  <a:pt x="233089" y="101600"/>
                </a:moveTo>
                <a:lnTo>
                  <a:pt x="210134" y="101600"/>
                </a:lnTo>
                <a:lnTo>
                  <a:pt x="252044" y="179832"/>
                </a:lnTo>
                <a:lnTo>
                  <a:pt x="276682" y="179832"/>
                </a:lnTo>
                <a:lnTo>
                  <a:pt x="233089" y="101600"/>
                </a:lnTo>
                <a:close/>
              </a:path>
              <a:path w="574040" h="182245">
                <a:moveTo>
                  <a:pt x="251483" y="18288"/>
                </a:moveTo>
                <a:lnTo>
                  <a:pt x="203200" y="18288"/>
                </a:lnTo>
                <a:lnTo>
                  <a:pt x="211122" y="18843"/>
                </a:lnTo>
                <a:lnTo>
                  <a:pt x="218124" y="20510"/>
                </a:lnTo>
                <a:lnTo>
                  <a:pt x="224204" y="23288"/>
                </a:lnTo>
                <a:lnTo>
                  <a:pt x="229361" y="27178"/>
                </a:lnTo>
                <a:lnTo>
                  <a:pt x="235635" y="33105"/>
                </a:lnTo>
                <a:lnTo>
                  <a:pt x="238759" y="40640"/>
                </a:lnTo>
                <a:lnTo>
                  <a:pt x="238759" y="49784"/>
                </a:lnTo>
                <a:lnTo>
                  <a:pt x="214375" y="83184"/>
                </a:lnTo>
                <a:lnTo>
                  <a:pt x="198374" y="85344"/>
                </a:lnTo>
                <a:lnTo>
                  <a:pt x="245361" y="85344"/>
                </a:lnTo>
                <a:lnTo>
                  <a:pt x="260857" y="55965"/>
                </a:lnTo>
                <a:lnTo>
                  <a:pt x="260857" y="40046"/>
                </a:lnTo>
                <a:lnTo>
                  <a:pt x="259257" y="32426"/>
                </a:lnTo>
                <a:lnTo>
                  <a:pt x="252831" y="19897"/>
                </a:lnTo>
                <a:lnTo>
                  <a:pt x="251483" y="18288"/>
                </a:lnTo>
                <a:close/>
              </a:path>
              <a:path w="574040" h="182245">
                <a:moveTo>
                  <a:pt x="471677" y="2032"/>
                </a:moveTo>
                <a:lnTo>
                  <a:pt x="452119" y="2032"/>
                </a:lnTo>
                <a:lnTo>
                  <a:pt x="452119" y="179832"/>
                </a:lnTo>
                <a:lnTo>
                  <a:pt x="472693" y="179832"/>
                </a:lnTo>
                <a:lnTo>
                  <a:pt x="472693" y="61468"/>
                </a:lnTo>
                <a:lnTo>
                  <a:pt x="469646" y="37592"/>
                </a:lnTo>
                <a:lnTo>
                  <a:pt x="493869" y="37592"/>
                </a:lnTo>
                <a:lnTo>
                  <a:pt x="471677" y="2032"/>
                </a:lnTo>
                <a:close/>
              </a:path>
              <a:path w="574040" h="182245">
                <a:moveTo>
                  <a:pt x="574039" y="37592"/>
                </a:moveTo>
                <a:lnTo>
                  <a:pt x="555498" y="37592"/>
                </a:lnTo>
                <a:lnTo>
                  <a:pt x="552984" y="61468"/>
                </a:lnTo>
                <a:lnTo>
                  <a:pt x="552957" y="179832"/>
                </a:lnTo>
                <a:lnTo>
                  <a:pt x="574039" y="179832"/>
                </a:lnTo>
                <a:lnTo>
                  <a:pt x="574039" y="37592"/>
                </a:lnTo>
                <a:close/>
              </a:path>
              <a:path w="574040" h="182245">
                <a:moveTo>
                  <a:pt x="493869" y="37592"/>
                </a:moveTo>
                <a:lnTo>
                  <a:pt x="470915" y="37592"/>
                </a:lnTo>
                <a:lnTo>
                  <a:pt x="482600" y="59182"/>
                </a:lnTo>
                <a:lnTo>
                  <a:pt x="509777" y="102870"/>
                </a:lnTo>
                <a:lnTo>
                  <a:pt x="516127" y="102870"/>
                </a:lnTo>
                <a:lnTo>
                  <a:pt x="535975" y="69596"/>
                </a:lnTo>
                <a:lnTo>
                  <a:pt x="513841" y="69596"/>
                </a:lnTo>
                <a:lnTo>
                  <a:pt x="493869" y="37592"/>
                </a:lnTo>
                <a:close/>
              </a:path>
              <a:path w="574040" h="182245">
                <a:moveTo>
                  <a:pt x="574039" y="2032"/>
                </a:moveTo>
                <a:lnTo>
                  <a:pt x="554989" y="2032"/>
                </a:lnTo>
                <a:lnTo>
                  <a:pt x="514350" y="69596"/>
                </a:lnTo>
                <a:lnTo>
                  <a:pt x="535975" y="69596"/>
                </a:lnTo>
                <a:lnTo>
                  <a:pt x="542035" y="59436"/>
                </a:lnTo>
                <a:lnTo>
                  <a:pt x="554227" y="37592"/>
                </a:lnTo>
                <a:lnTo>
                  <a:pt x="574039" y="37592"/>
                </a:lnTo>
                <a:lnTo>
                  <a:pt x="574039" y="2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322904" y="6028440"/>
            <a:ext cx="55880" cy="83820"/>
          </a:xfrm>
          <a:custGeom>
            <a:avLst/>
            <a:gdLst/>
            <a:ahLst/>
            <a:cxnLst/>
            <a:rect l="l" t="t" r="r" b="b"/>
            <a:pathLst>
              <a:path w="55879" h="83820">
                <a:moveTo>
                  <a:pt x="26535" y="0"/>
                </a:moveTo>
                <a:lnTo>
                  <a:pt x="0" y="83566"/>
                </a:lnTo>
                <a:lnTo>
                  <a:pt x="55745" y="83566"/>
                </a:lnTo>
                <a:lnTo>
                  <a:pt x="29583" y="0"/>
                </a:lnTo>
                <a:lnTo>
                  <a:pt x="26535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011623" y="6018534"/>
            <a:ext cx="76835" cy="144780"/>
          </a:xfrm>
          <a:custGeom>
            <a:avLst/>
            <a:gdLst/>
            <a:ahLst/>
            <a:cxnLst/>
            <a:rect l="l" t="t" r="r" b="b"/>
            <a:pathLst>
              <a:path w="76834" h="144779">
                <a:moveTo>
                  <a:pt x="18033" y="0"/>
                </a:moveTo>
                <a:lnTo>
                  <a:pt x="15662" y="0"/>
                </a:lnTo>
                <a:lnTo>
                  <a:pt x="12656" y="84"/>
                </a:lnTo>
                <a:lnTo>
                  <a:pt x="9016" y="254"/>
                </a:lnTo>
                <a:lnTo>
                  <a:pt x="5375" y="423"/>
                </a:lnTo>
                <a:lnTo>
                  <a:pt x="2371" y="762"/>
                </a:lnTo>
                <a:lnTo>
                  <a:pt x="0" y="1270"/>
                </a:lnTo>
                <a:lnTo>
                  <a:pt x="0" y="143510"/>
                </a:lnTo>
                <a:lnTo>
                  <a:pt x="847" y="143678"/>
                </a:lnTo>
                <a:lnTo>
                  <a:pt x="2073" y="143805"/>
                </a:lnTo>
                <a:lnTo>
                  <a:pt x="3682" y="143891"/>
                </a:lnTo>
                <a:lnTo>
                  <a:pt x="5290" y="143976"/>
                </a:lnTo>
                <a:lnTo>
                  <a:pt x="6941" y="144059"/>
                </a:lnTo>
                <a:lnTo>
                  <a:pt x="8634" y="144145"/>
                </a:lnTo>
                <a:lnTo>
                  <a:pt x="10328" y="144230"/>
                </a:lnTo>
                <a:lnTo>
                  <a:pt x="11979" y="144313"/>
                </a:lnTo>
                <a:lnTo>
                  <a:pt x="13588" y="144399"/>
                </a:lnTo>
                <a:lnTo>
                  <a:pt x="15196" y="144484"/>
                </a:lnTo>
                <a:lnTo>
                  <a:pt x="16508" y="144526"/>
                </a:lnTo>
                <a:lnTo>
                  <a:pt x="17525" y="144526"/>
                </a:lnTo>
                <a:lnTo>
                  <a:pt x="26360" y="144145"/>
                </a:lnTo>
                <a:lnTo>
                  <a:pt x="61297" y="128905"/>
                </a:lnTo>
                <a:lnTo>
                  <a:pt x="75168" y="91701"/>
                </a:lnTo>
                <a:lnTo>
                  <a:pt x="76453" y="70866"/>
                </a:lnTo>
                <a:lnTo>
                  <a:pt x="76453" y="62569"/>
                </a:lnTo>
                <a:lnTo>
                  <a:pt x="75775" y="54229"/>
                </a:lnTo>
                <a:lnTo>
                  <a:pt x="74420" y="45847"/>
                </a:lnTo>
                <a:lnTo>
                  <a:pt x="73066" y="37465"/>
                </a:lnTo>
                <a:lnTo>
                  <a:pt x="48386" y="6477"/>
                </a:lnTo>
                <a:lnTo>
                  <a:pt x="26979" y="404"/>
                </a:lnTo>
                <a:lnTo>
                  <a:pt x="18033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169101" y="6018027"/>
            <a:ext cx="60325" cy="67310"/>
          </a:xfrm>
          <a:custGeom>
            <a:avLst/>
            <a:gdLst/>
            <a:ahLst/>
            <a:cxnLst/>
            <a:rect l="l" t="t" r="r" b="b"/>
            <a:pathLst>
              <a:path w="60325" h="67310">
                <a:moveTo>
                  <a:pt x="17779" y="0"/>
                </a:moveTo>
                <a:lnTo>
                  <a:pt x="15408" y="0"/>
                </a:lnTo>
                <a:lnTo>
                  <a:pt x="13122" y="84"/>
                </a:lnTo>
                <a:lnTo>
                  <a:pt x="10921" y="253"/>
                </a:lnTo>
                <a:lnTo>
                  <a:pt x="8719" y="423"/>
                </a:lnTo>
                <a:lnTo>
                  <a:pt x="6645" y="592"/>
                </a:lnTo>
                <a:lnTo>
                  <a:pt x="4698" y="761"/>
                </a:lnTo>
                <a:lnTo>
                  <a:pt x="2752" y="931"/>
                </a:lnTo>
                <a:lnTo>
                  <a:pt x="1184" y="1185"/>
                </a:lnTo>
                <a:lnTo>
                  <a:pt x="0" y="1523"/>
                </a:lnTo>
                <a:lnTo>
                  <a:pt x="0" y="67055"/>
                </a:lnTo>
                <a:lnTo>
                  <a:pt x="19811" y="67055"/>
                </a:lnTo>
                <a:lnTo>
                  <a:pt x="28193" y="66516"/>
                </a:lnTo>
                <a:lnTo>
                  <a:pt x="59483" y="40036"/>
                </a:lnTo>
                <a:lnTo>
                  <a:pt x="60197" y="31495"/>
                </a:lnTo>
                <a:lnTo>
                  <a:pt x="60197" y="22351"/>
                </a:lnTo>
                <a:lnTo>
                  <a:pt x="24637" y="0"/>
                </a:lnTo>
                <a:lnTo>
                  <a:pt x="22437" y="0"/>
                </a:lnTo>
                <a:lnTo>
                  <a:pt x="20151" y="0"/>
                </a:lnTo>
                <a:lnTo>
                  <a:pt x="1777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442655" y="6001771"/>
            <a:ext cx="121920" cy="177800"/>
          </a:xfrm>
          <a:custGeom>
            <a:avLst/>
            <a:gdLst/>
            <a:ahLst/>
            <a:cxnLst/>
            <a:rect l="l" t="t" r="r" b="b"/>
            <a:pathLst>
              <a:path w="121920" h="177800">
                <a:moveTo>
                  <a:pt x="0" y="0"/>
                </a:moveTo>
                <a:lnTo>
                  <a:pt x="19558" y="0"/>
                </a:lnTo>
                <a:lnTo>
                  <a:pt x="61722" y="67564"/>
                </a:lnTo>
                <a:lnTo>
                  <a:pt x="62230" y="67564"/>
                </a:lnTo>
                <a:lnTo>
                  <a:pt x="102870" y="0"/>
                </a:lnTo>
                <a:lnTo>
                  <a:pt x="121920" y="0"/>
                </a:lnTo>
                <a:lnTo>
                  <a:pt x="121920" y="177800"/>
                </a:lnTo>
                <a:lnTo>
                  <a:pt x="100838" y="177800"/>
                </a:lnTo>
                <a:lnTo>
                  <a:pt x="100838" y="59689"/>
                </a:lnTo>
                <a:lnTo>
                  <a:pt x="103378" y="35559"/>
                </a:lnTo>
                <a:lnTo>
                  <a:pt x="102108" y="35559"/>
                </a:lnTo>
                <a:lnTo>
                  <a:pt x="89916" y="57403"/>
                </a:lnTo>
                <a:lnTo>
                  <a:pt x="64008" y="100838"/>
                </a:lnTo>
                <a:lnTo>
                  <a:pt x="57658" y="100838"/>
                </a:lnTo>
                <a:lnTo>
                  <a:pt x="30480" y="57150"/>
                </a:lnTo>
                <a:lnTo>
                  <a:pt x="18796" y="35559"/>
                </a:lnTo>
                <a:lnTo>
                  <a:pt x="17526" y="35559"/>
                </a:lnTo>
                <a:lnTo>
                  <a:pt x="20574" y="59436"/>
                </a:lnTo>
                <a:lnTo>
                  <a:pt x="20574" y="177800"/>
                </a:lnTo>
                <a:lnTo>
                  <a:pt x="0" y="17780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279081" y="6001771"/>
            <a:ext cx="144780" cy="177800"/>
          </a:xfrm>
          <a:custGeom>
            <a:avLst/>
            <a:gdLst/>
            <a:ahLst/>
            <a:cxnLst/>
            <a:rect l="l" t="t" r="r" b="b"/>
            <a:pathLst>
              <a:path w="144779" h="177800">
                <a:moveTo>
                  <a:pt x="59436" y="0"/>
                </a:moveTo>
                <a:lnTo>
                  <a:pt x="84328" y="0"/>
                </a:lnTo>
                <a:lnTo>
                  <a:pt x="144272" y="177800"/>
                </a:lnTo>
                <a:lnTo>
                  <a:pt x="122174" y="177800"/>
                </a:lnTo>
                <a:lnTo>
                  <a:pt x="105410" y="128524"/>
                </a:lnTo>
                <a:lnTo>
                  <a:pt x="37255" y="128524"/>
                </a:lnTo>
                <a:lnTo>
                  <a:pt x="21082" y="177800"/>
                </a:lnTo>
                <a:lnTo>
                  <a:pt x="0" y="177800"/>
                </a:lnTo>
                <a:lnTo>
                  <a:pt x="59436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148019" y="5999739"/>
            <a:ext cx="119380" cy="180340"/>
          </a:xfrm>
          <a:custGeom>
            <a:avLst/>
            <a:gdLst/>
            <a:ahLst/>
            <a:cxnLst/>
            <a:rect l="l" t="t" r="r" b="b"/>
            <a:pathLst>
              <a:path w="119379" h="180339">
                <a:moveTo>
                  <a:pt x="45100" y="0"/>
                </a:moveTo>
                <a:lnTo>
                  <a:pt x="52871" y="0"/>
                </a:lnTo>
                <a:lnTo>
                  <a:pt x="60261" y="846"/>
                </a:lnTo>
                <a:lnTo>
                  <a:pt x="95354" y="19896"/>
                </a:lnTo>
                <a:lnTo>
                  <a:pt x="103378" y="40047"/>
                </a:lnTo>
                <a:lnTo>
                  <a:pt x="103378" y="49022"/>
                </a:lnTo>
                <a:lnTo>
                  <a:pt x="103378" y="55965"/>
                </a:lnTo>
                <a:lnTo>
                  <a:pt x="81333" y="90424"/>
                </a:lnTo>
                <a:lnTo>
                  <a:pt x="77786" y="92795"/>
                </a:lnTo>
                <a:lnTo>
                  <a:pt x="74745" y="94488"/>
                </a:lnTo>
                <a:lnTo>
                  <a:pt x="72210" y="95504"/>
                </a:lnTo>
                <a:lnTo>
                  <a:pt x="119200" y="179832"/>
                </a:lnTo>
                <a:lnTo>
                  <a:pt x="94562" y="179832"/>
                </a:lnTo>
                <a:lnTo>
                  <a:pt x="52652" y="101600"/>
                </a:lnTo>
                <a:lnTo>
                  <a:pt x="21082" y="101600"/>
                </a:lnTo>
                <a:lnTo>
                  <a:pt x="21082" y="179832"/>
                </a:lnTo>
                <a:lnTo>
                  <a:pt x="0" y="179832"/>
                </a:lnTo>
                <a:lnTo>
                  <a:pt x="0" y="3810"/>
                </a:lnTo>
                <a:lnTo>
                  <a:pt x="6418" y="2624"/>
                </a:lnTo>
                <a:lnTo>
                  <a:pt x="13808" y="1693"/>
                </a:lnTo>
                <a:lnTo>
                  <a:pt x="22171" y="1016"/>
                </a:lnTo>
                <a:lnTo>
                  <a:pt x="30533" y="338"/>
                </a:lnTo>
                <a:lnTo>
                  <a:pt x="38176" y="0"/>
                </a:lnTo>
                <a:lnTo>
                  <a:pt x="451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990542" y="5999739"/>
            <a:ext cx="120014" cy="182245"/>
          </a:xfrm>
          <a:custGeom>
            <a:avLst/>
            <a:gdLst/>
            <a:ahLst/>
            <a:cxnLst/>
            <a:rect l="l" t="t" r="r" b="b"/>
            <a:pathLst>
              <a:path w="120015" h="182245">
                <a:moveTo>
                  <a:pt x="38019" y="0"/>
                </a:moveTo>
                <a:lnTo>
                  <a:pt x="76672" y="6604"/>
                </a:lnTo>
                <a:lnTo>
                  <a:pt x="106183" y="31218"/>
                </a:lnTo>
                <a:lnTo>
                  <a:pt x="118588" y="70675"/>
                </a:lnTo>
                <a:lnTo>
                  <a:pt x="119633" y="89662"/>
                </a:lnTo>
                <a:lnTo>
                  <a:pt x="119396" y="98591"/>
                </a:lnTo>
                <a:lnTo>
                  <a:pt x="110635" y="140017"/>
                </a:lnTo>
                <a:lnTo>
                  <a:pt x="84948" y="170179"/>
                </a:lnTo>
                <a:lnTo>
                  <a:pt x="37765" y="182118"/>
                </a:lnTo>
                <a:lnTo>
                  <a:pt x="35570" y="182118"/>
                </a:lnTo>
                <a:lnTo>
                  <a:pt x="18248" y="181483"/>
                </a:lnTo>
                <a:lnTo>
                  <a:pt x="14530" y="181229"/>
                </a:lnTo>
                <a:lnTo>
                  <a:pt x="10982" y="181016"/>
                </a:lnTo>
                <a:lnTo>
                  <a:pt x="7603" y="180848"/>
                </a:lnTo>
                <a:lnTo>
                  <a:pt x="4225" y="180679"/>
                </a:lnTo>
                <a:lnTo>
                  <a:pt x="1690" y="180425"/>
                </a:lnTo>
                <a:lnTo>
                  <a:pt x="0" y="180086"/>
                </a:lnTo>
                <a:lnTo>
                  <a:pt x="0" y="2032"/>
                </a:lnTo>
                <a:lnTo>
                  <a:pt x="6421" y="1185"/>
                </a:lnTo>
                <a:lnTo>
                  <a:pt x="13138" y="635"/>
                </a:lnTo>
                <a:lnTo>
                  <a:pt x="20151" y="381"/>
                </a:lnTo>
                <a:lnTo>
                  <a:pt x="27164" y="127"/>
                </a:lnTo>
                <a:lnTo>
                  <a:pt x="33120" y="0"/>
                </a:lnTo>
                <a:lnTo>
                  <a:pt x="3801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647711" y="5228705"/>
            <a:ext cx="494606" cy="74398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896796" y="5253126"/>
            <a:ext cx="0" cy="403225"/>
          </a:xfrm>
          <a:custGeom>
            <a:avLst/>
            <a:gdLst/>
            <a:ahLst/>
            <a:cxnLst/>
            <a:rect l="l" t="t" r="r" b="b"/>
            <a:pathLst>
              <a:path h="403225">
                <a:moveTo>
                  <a:pt x="0" y="0"/>
                </a:moveTo>
                <a:lnTo>
                  <a:pt x="0" y="402821"/>
                </a:lnTo>
              </a:path>
            </a:pathLst>
          </a:custGeom>
          <a:ln w="50799">
            <a:solidFill>
              <a:srgbClr val="941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782691" y="547834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1948" y="0"/>
                </a:moveTo>
                <a:lnTo>
                  <a:pt x="12403" y="3253"/>
                </a:lnTo>
                <a:lnTo>
                  <a:pt x="4868" y="9961"/>
                </a:lnTo>
                <a:lnTo>
                  <a:pt x="635" y="18732"/>
                </a:lnTo>
                <a:lnTo>
                  <a:pt x="0" y="28449"/>
                </a:lnTo>
                <a:lnTo>
                  <a:pt x="3259" y="38001"/>
                </a:lnTo>
                <a:lnTo>
                  <a:pt x="114104" y="228007"/>
                </a:lnTo>
                <a:lnTo>
                  <a:pt x="172914" y="127186"/>
                </a:lnTo>
                <a:lnTo>
                  <a:pt x="114104" y="127186"/>
                </a:lnTo>
                <a:lnTo>
                  <a:pt x="47137" y="12397"/>
                </a:lnTo>
                <a:lnTo>
                  <a:pt x="40435" y="4864"/>
                </a:lnTo>
                <a:lnTo>
                  <a:pt x="31666" y="634"/>
                </a:lnTo>
                <a:lnTo>
                  <a:pt x="21948" y="0"/>
                </a:lnTo>
                <a:close/>
              </a:path>
              <a:path w="228600" h="228600">
                <a:moveTo>
                  <a:pt x="206249" y="0"/>
                </a:moveTo>
                <a:lnTo>
                  <a:pt x="196535" y="634"/>
                </a:lnTo>
                <a:lnTo>
                  <a:pt x="187767" y="4864"/>
                </a:lnTo>
                <a:lnTo>
                  <a:pt x="181059" y="12397"/>
                </a:lnTo>
                <a:lnTo>
                  <a:pt x="114104" y="127186"/>
                </a:lnTo>
                <a:lnTo>
                  <a:pt x="172914" y="127186"/>
                </a:lnTo>
                <a:lnTo>
                  <a:pt x="224937" y="38001"/>
                </a:lnTo>
                <a:lnTo>
                  <a:pt x="228197" y="28449"/>
                </a:lnTo>
                <a:lnTo>
                  <a:pt x="227561" y="18732"/>
                </a:lnTo>
                <a:lnTo>
                  <a:pt x="223328" y="9961"/>
                </a:lnTo>
                <a:lnTo>
                  <a:pt x="215793" y="3253"/>
                </a:lnTo>
                <a:lnTo>
                  <a:pt x="206249" y="0"/>
                </a:lnTo>
                <a:close/>
              </a:path>
            </a:pathLst>
          </a:custGeom>
          <a:solidFill>
            <a:srgbClr val="941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803961" y="3054923"/>
            <a:ext cx="1371600" cy="46966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924497" y="3096489"/>
            <a:ext cx="1118062" cy="39485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 txBox="1"/>
          <p:nvPr/>
        </p:nvSpPr>
        <p:spPr>
          <a:xfrm>
            <a:off x="6853110" y="3080410"/>
            <a:ext cx="1271270" cy="372745"/>
          </a:xfrm>
          <a:prstGeom prst="rect">
            <a:avLst/>
          </a:prstGeom>
          <a:solidFill>
            <a:srgbClr val="FEEEE1"/>
          </a:solidFill>
          <a:ln w="9524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470"/>
              </a:spcBef>
            </a:pPr>
            <a:r>
              <a:rPr sz="1600" spc="-5" dirty="0">
                <a:latin typeface="Lucida Console"/>
                <a:cs typeface="Lucida Console"/>
              </a:rPr>
              <a:t>Socket</a:t>
            </a:r>
            <a:r>
              <a:rPr sz="1600" spc="-8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1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6513017" y="3433159"/>
            <a:ext cx="897774" cy="55695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569747" y="3467925"/>
            <a:ext cx="781050" cy="440690"/>
          </a:xfrm>
          <a:custGeom>
            <a:avLst/>
            <a:gdLst/>
            <a:ahLst/>
            <a:cxnLst/>
            <a:rect l="l" t="t" r="r" b="b"/>
            <a:pathLst>
              <a:path w="781050" h="440689">
                <a:moveTo>
                  <a:pt x="707605" y="0"/>
                </a:moveTo>
                <a:lnTo>
                  <a:pt x="73405" y="0"/>
                </a:lnTo>
                <a:lnTo>
                  <a:pt x="44834" y="5768"/>
                </a:lnTo>
                <a:lnTo>
                  <a:pt x="21501" y="21501"/>
                </a:lnTo>
                <a:lnTo>
                  <a:pt x="5768" y="44834"/>
                </a:lnTo>
                <a:lnTo>
                  <a:pt x="0" y="73406"/>
                </a:lnTo>
                <a:lnTo>
                  <a:pt x="0" y="367017"/>
                </a:lnTo>
                <a:lnTo>
                  <a:pt x="5768" y="395589"/>
                </a:lnTo>
                <a:lnTo>
                  <a:pt x="21501" y="418922"/>
                </a:lnTo>
                <a:lnTo>
                  <a:pt x="44834" y="434654"/>
                </a:lnTo>
                <a:lnTo>
                  <a:pt x="73405" y="440423"/>
                </a:lnTo>
                <a:lnTo>
                  <a:pt x="707605" y="440423"/>
                </a:lnTo>
                <a:lnTo>
                  <a:pt x="736177" y="434654"/>
                </a:lnTo>
                <a:lnTo>
                  <a:pt x="759510" y="418922"/>
                </a:lnTo>
                <a:lnTo>
                  <a:pt x="775242" y="395589"/>
                </a:lnTo>
                <a:lnTo>
                  <a:pt x="781011" y="367017"/>
                </a:lnTo>
                <a:lnTo>
                  <a:pt x="781011" y="73406"/>
                </a:lnTo>
                <a:lnTo>
                  <a:pt x="775242" y="44834"/>
                </a:lnTo>
                <a:lnTo>
                  <a:pt x="759510" y="21501"/>
                </a:lnTo>
                <a:lnTo>
                  <a:pt x="736177" y="5768"/>
                </a:lnTo>
                <a:lnTo>
                  <a:pt x="707605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569747" y="3467925"/>
            <a:ext cx="781050" cy="440690"/>
          </a:xfrm>
          <a:custGeom>
            <a:avLst/>
            <a:gdLst/>
            <a:ahLst/>
            <a:cxnLst/>
            <a:rect l="l" t="t" r="r" b="b"/>
            <a:pathLst>
              <a:path w="781050" h="440689">
                <a:moveTo>
                  <a:pt x="0" y="73405"/>
                </a:moveTo>
                <a:lnTo>
                  <a:pt x="5768" y="44833"/>
                </a:lnTo>
                <a:lnTo>
                  <a:pt x="21500" y="21500"/>
                </a:lnTo>
                <a:lnTo>
                  <a:pt x="44833" y="5768"/>
                </a:lnTo>
                <a:lnTo>
                  <a:pt x="73406" y="0"/>
                </a:lnTo>
                <a:lnTo>
                  <a:pt x="707608" y="0"/>
                </a:lnTo>
                <a:lnTo>
                  <a:pt x="736181" y="5768"/>
                </a:lnTo>
                <a:lnTo>
                  <a:pt x="759514" y="21500"/>
                </a:lnTo>
                <a:lnTo>
                  <a:pt x="775245" y="44833"/>
                </a:lnTo>
                <a:lnTo>
                  <a:pt x="781014" y="73405"/>
                </a:lnTo>
                <a:lnTo>
                  <a:pt x="781014" y="367019"/>
                </a:lnTo>
                <a:lnTo>
                  <a:pt x="775245" y="395592"/>
                </a:lnTo>
                <a:lnTo>
                  <a:pt x="759514" y="418925"/>
                </a:lnTo>
                <a:lnTo>
                  <a:pt x="736181" y="434657"/>
                </a:lnTo>
                <a:lnTo>
                  <a:pt x="707608" y="440425"/>
                </a:lnTo>
                <a:lnTo>
                  <a:pt x="73406" y="440425"/>
                </a:lnTo>
                <a:lnTo>
                  <a:pt x="44833" y="434657"/>
                </a:lnTo>
                <a:lnTo>
                  <a:pt x="21500" y="418925"/>
                </a:lnTo>
                <a:lnTo>
                  <a:pt x="5768" y="395592"/>
                </a:lnTo>
                <a:lnTo>
                  <a:pt x="0" y="367019"/>
                </a:lnTo>
                <a:lnTo>
                  <a:pt x="0" y="73405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710845" y="3632669"/>
            <a:ext cx="507365" cy="128905"/>
          </a:xfrm>
          <a:custGeom>
            <a:avLst/>
            <a:gdLst/>
            <a:ahLst/>
            <a:cxnLst/>
            <a:rect l="l" t="t" r="r" b="b"/>
            <a:pathLst>
              <a:path w="507365" h="128904">
                <a:moveTo>
                  <a:pt x="176577" y="50139"/>
                </a:moveTo>
                <a:lnTo>
                  <a:pt x="146329" y="50139"/>
                </a:lnTo>
                <a:lnTo>
                  <a:pt x="156914" y="51878"/>
                </a:lnTo>
                <a:lnTo>
                  <a:pt x="163931" y="56584"/>
                </a:lnTo>
                <a:lnTo>
                  <a:pt x="167882" y="63491"/>
                </a:lnTo>
                <a:lnTo>
                  <a:pt x="169265" y="71831"/>
                </a:lnTo>
                <a:lnTo>
                  <a:pt x="140659" y="75662"/>
                </a:lnTo>
                <a:lnTo>
                  <a:pt x="121237" y="82076"/>
                </a:lnTo>
                <a:lnTo>
                  <a:pt x="110183" y="91458"/>
                </a:lnTo>
                <a:lnTo>
                  <a:pt x="106679" y="104190"/>
                </a:lnTo>
                <a:lnTo>
                  <a:pt x="108988" y="114550"/>
                </a:lnTo>
                <a:lnTo>
                  <a:pt x="115281" y="122259"/>
                </a:lnTo>
                <a:lnTo>
                  <a:pt x="124607" y="127068"/>
                </a:lnTo>
                <a:lnTo>
                  <a:pt x="136017" y="128727"/>
                </a:lnTo>
                <a:lnTo>
                  <a:pt x="145176" y="127610"/>
                </a:lnTo>
                <a:lnTo>
                  <a:pt x="154085" y="124593"/>
                </a:lnTo>
                <a:lnTo>
                  <a:pt x="162495" y="120176"/>
                </a:lnTo>
                <a:lnTo>
                  <a:pt x="167081" y="116992"/>
                </a:lnTo>
                <a:lnTo>
                  <a:pt x="129971" y="116992"/>
                </a:lnTo>
                <a:lnTo>
                  <a:pt x="120903" y="112902"/>
                </a:lnTo>
                <a:lnTo>
                  <a:pt x="120903" y="103123"/>
                </a:lnTo>
                <a:lnTo>
                  <a:pt x="123259" y="95359"/>
                </a:lnTo>
                <a:lnTo>
                  <a:pt x="131216" y="89144"/>
                </a:lnTo>
                <a:lnTo>
                  <a:pt x="146107" y="84496"/>
                </a:lnTo>
                <a:lnTo>
                  <a:pt x="169265" y="81432"/>
                </a:lnTo>
                <a:lnTo>
                  <a:pt x="183845" y="81432"/>
                </a:lnTo>
                <a:lnTo>
                  <a:pt x="183845" y="73609"/>
                </a:lnTo>
                <a:lnTo>
                  <a:pt x="181697" y="58976"/>
                </a:lnTo>
                <a:lnTo>
                  <a:pt x="176577" y="50139"/>
                </a:lnTo>
                <a:close/>
              </a:path>
              <a:path w="507365" h="128904">
                <a:moveTo>
                  <a:pt x="183845" y="114858"/>
                </a:moveTo>
                <a:lnTo>
                  <a:pt x="170687" y="114858"/>
                </a:lnTo>
                <a:lnTo>
                  <a:pt x="171932" y="126593"/>
                </a:lnTo>
                <a:lnTo>
                  <a:pt x="183845" y="126593"/>
                </a:lnTo>
                <a:lnTo>
                  <a:pt x="183845" y="114858"/>
                </a:lnTo>
                <a:close/>
              </a:path>
              <a:path w="507365" h="128904">
                <a:moveTo>
                  <a:pt x="183845" y="81432"/>
                </a:moveTo>
                <a:lnTo>
                  <a:pt x="169265" y="81432"/>
                </a:lnTo>
                <a:lnTo>
                  <a:pt x="169265" y="104190"/>
                </a:lnTo>
                <a:lnTo>
                  <a:pt x="161931" y="109641"/>
                </a:lnTo>
                <a:lnTo>
                  <a:pt x="154597" y="113658"/>
                </a:lnTo>
                <a:lnTo>
                  <a:pt x="147262" y="116142"/>
                </a:lnTo>
                <a:lnTo>
                  <a:pt x="139928" y="116992"/>
                </a:lnTo>
                <a:lnTo>
                  <a:pt x="167081" y="116992"/>
                </a:lnTo>
                <a:lnTo>
                  <a:pt x="170154" y="114858"/>
                </a:lnTo>
                <a:lnTo>
                  <a:pt x="183845" y="114858"/>
                </a:lnTo>
                <a:lnTo>
                  <a:pt x="183845" y="81432"/>
                </a:lnTo>
                <a:close/>
              </a:path>
              <a:path w="507365" h="128904">
                <a:moveTo>
                  <a:pt x="148818" y="38049"/>
                </a:moveTo>
                <a:lnTo>
                  <a:pt x="137668" y="39193"/>
                </a:lnTo>
                <a:lnTo>
                  <a:pt x="127220" y="42138"/>
                </a:lnTo>
                <a:lnTo>
                  <a:pt x="117970" y="46150"/>
                </a:lnTo>
                <a:lnTo>
                  <a:pt x="110413" y="50495"/>
                </a:lnTo>
                <a:lnTo>
                  <a:pt x="116103" y="60451"/>
                </a:lnTo>
                <a:lnTo>
                  <a:pt x="122626" y="56740"/>
                </a:lnTo>
                <a:lnTo>
                  <a:pt x="130016" y="53428"/>
                </a:lnTo>
                <a:lnTo>
                  <a:pt x="138006" y="51050"/>
                </a:lnTo>
                <a:lnTo>
                  <a:pt x="146329" y="50139"/>
                </a:lnTo>
                <a:lnTo>
                  <a:pt x="176577" y="50139"/>
                </a:lnTo>
                <a:lnTo>
                  <a:pt x="175199" y="47761"/>
                </a:lnTo>
                <a:lnTo>
                  <a:pt x="164267" y="40580"/>
                </a:lnTo>
                <a:lnTo>
                  <a:pt x="148818" y="38049"/>
                </a:lnTo>
                <a:close/>
              </a:path>
              <a:path w="507365" h="128904">
                <a:moveTo>
                  <a:pt x="467969" y="38049"/>
                </a:moveTo>
                <a:lnTo>
                  <a:pt x="451656" y="41185"/>
                </a:lnTo>
                <a:lnTo>
                  <a:pt x="437610" y="50206"/>
                </a:lnTo>
                <a:lnTo>
                  <a:pt x="427764" y="64527"/>
                </a:lnTo>
                <a:lnTo>
                  <a:pt x="424052" y="83565"/>
                </a:lnTo>
                <a:lnTo>
                  <a:pt x="427703" y="102548"/>
                </a:lnTo>
                <a:lnTo>
                  <a:pt x="437654" y="116747"/>
                </a:lnTo>
                <a:lnTo>
                  <a:pt x="452406" y="125646"/>
                </a:lnTo>
                <a:lnTo>
                  <a:pt x="470458" y="128727"/>
                </a:lnTo>
                <a:lnTo>
                  <a:pt x="480304" y="127918"/>
                </a:lnTo>
                <a:lnTo>
                  <a:pt x="489083" y="125726"/>
                </a:lnTo>
                <a:lnTo>
                  <a:pt x="496862" y="122501"/>
                </a:lnTo>
                <a:lnTo>
                  <a:pt x="503707" y="118592"/>
                </a:lnTo>
                <a:lnTo>
                  <a:pt x="502848" y="116992"/>
                </a:lnTo>
                <a:lnTo>
                  <a:pt x="472236" y="116992"/>
                </a:lnTo>
                <a:lnTo>
                  <a:pt x="459194" y="114858"/>
                </a:lnTo>
                <a:lnTo>
                  <a:pt x="448900" y="108835"/>
                </a:lnTo>
                <a:lnTo>
                  <a:pt x="441983" y="99365"/>
                </a:lnTo>
                <a:lnTo>
                  <a:pt x="439166" y="86944"/>
                </a:lnTo>
                <a:lnTo>
                  <a:pt x="506729" y="86944"/>
                </a:lnTo>
                <a:lnTo>
                  <a:pt x="507085" y="84810"/>
                </a:lnTo>
                <a:lnTo>
                  <a:pt x="507154" y="83565"/>
                </a:lnTo>
                <a:lnTo>
                  <a:pt x="507263" y="78587"/>
                </a:lnTo>
                <a:lnTo>
                  <a:pt x="506921" y="76453"/>
                </a:lnTo>
                <a:lnTo>
                  <a:pt x="438988" y="76453"/>
                </a:lnTo>
                <a:lnTo>
                  <a:pt x="442544" y="65133"/>
                </a:lnTo>
                <a:lnTo>
                  <a:pt x="449167" y="56695"/>
                </a:lnTo>
                <a:lnTo>
                  <a:pt x="457990" y="51425"/>
                </a:lnTo>
                <a:lnTo>
                  <a:pt x="468147" y="49606"/>
                </a:lnTo>
                <a:lnTo>
                  <a:pt x="497138" y="49606"/>
                </a:lnTo>
                <a:lnTo>
                  <a:pt x="496884" y="49183"/>
                </a:lnTo>
                <a:lnTo>
                  <a:pt x="484535" y="40957"/>
                </a:lnTo>
                <a:lnTo>
                  <a:pt x="467969" y="38049"/>
                </a:lnTo>
                <a:close/>
              </a:path>
              <a:path w="507365" h="128904">
                <a:moveTo>
                  <a:pt x="498551" y="108991"/>
                </a:moveTo>
                <a:lnTo>
                  <a:pt x="492489" y="112341"/>
                </a:lnTo>
                <a:lnTo>
                  <a:pt x="486135" y="114872"/>
                </a:lnTo>
                <a:lnTo>
                  <a:pt x="479498" y="116442"/>
                </a:lnTo>
                <a:lnTo>
                  <a:pt x="472236" y="116992"/>
                </a:lnTo>
                <a:lnTo>
                  <a:pt x="502848" y="116992"/>
                </a:lnTo>
                <a:lnTo>
                  <a:pt x="498551" y="108991"/>
                </a:lnTo>
                <a:close/>
              </a:path>
              <a:path w="507365" h="128904">
                <a:moveTo>
                  <a:pt x="497138" y="49606"/>
                </a:moveTo>
                <a:lnTo>
                  <a:pt x="468147" y="49606"/>
                </a:lnTo>
                <a:lnTo>
                  <a:pt x="478898" y="51375"/>
                </a:lnTo>
                <a:lnTo>
                  <a:pt x="486949" y="56562"/>
                </a:lnTo>
                <a:lnTo>
                  <a:pt x="492000" y="64983"/>
                </a:lnTo>
                <a:lnTo>
                  <a:pt x="493750" y="76453"/>
                </a:lnTo>
                <a:lnTo>
                  <a:pt x="506921" y="76453"/>
                </a:lnTo>
                <a:lnTo>
                  <a:pt x="504599" y="61977"/>
                </a:lnTo>
                <a:lnTo>
                  <a:pt x="497138" y="49606"/>
                </a:lnTo>
                <a:close/>
              </a:path>
              <a:path w="507365" h="128904">
                <a:moveTo>
                  <a:pt x="261188" y="38049"/>
                </a:moveTo>
                <a:lnTo>
                  <a:pt x="242633" y="41085"/>
                </a:lnTo>
                <a:lnTo>
                  <a:pt x="227295" y="49939"/>
                </a:lnTo>
                <a:lnTo>
                  <a:pt x="216857" y="64227"/>
                </a:lnTo>
                <a:lnTo>
                  <a:pt x="213004" y="83565"/>
                </a:lnTo>
                <a:lnTo>
                  <a:pt x="216593" y="102698"/>
                </a:lnTo>
                <a:lnTo>
                  <a:pt x="226517" y="116881"/>
                </a:lnTo>
                <a:lnTo>
                  <a:pt x="241507" y="125696"/>
                </a:lnTo>
                <a:lnTo>
                  <a:pt x="260299" y="128727"/>
                </a:lnTo>
                <a:lnTo>
                  <a:pt x="269736" y="127815"/>
                </a:lnTo>
                <a:lnTo>
                  <a:pt x="278723" y="125171"/>
                </a:lnTo>
                <a:lnTo>
                  <a:pt x="287077" y="120926"/>
                </a:lnTo>
                <a:lnTo>
                  <a:pt x="292737" y="116636"/>
                </a:lnTo>
                <a:lnTo>
                  <a:pt x="261366" y="116636"/>
                </a:lnTo>
                <a:lnTo>
                  <a:pt x="247769" y="114244"/>
                </a:lnTo>
                <a:lnTo>
                  <a:pt x="237274" y="107502"/>
                </a:lnTo>
                <a:lnTo>
                  <a:pt x="230512" y="97059"/>
                </a:lnTo>
                <a:lnTo>
                  <a:pt x="228117" y="83565"/>
                </a:lnTo>
                <a:lnTo>
                  <a:pt x="230567" y="69942"/>
                </a:lnTo>
                <a:lnTo>
                  <a:pt x="237451" y="59385"/>
                </a:lnTo>
                <a:lnTo>
                  <a:pt x="248069" y="52562"/>
                </a:lnTo>
                <a:lnTo>
                  <a:pt x="261721" y="50139"/>
                </a:lnTo>
                <a:lnTo>
                  <a:pt x="292011" y="50139"/>
                </a:lnTo>
                <a:lnTo>
                  <a:pt x="286716" y="45775"/>
                </a:lnTo>
                <a:lnTo>
                  <a:pt x="279523" y="41760"/>
                </a:lnTo>
                <a:lnTo>
                  <a:pt x="271031" y="39046"/>
                </a:lnTo>
                <a:lnTo>
                  <a:pt x="261188" y="38049"/>
                </a:lnTo>
                <a:close/>
              </a:path>
              <a:path w="507365" h="128904">
                <a:moveTo>
                  <a:pt x="288213" y="105790"/>
                </a:moveTo>
                <a:lnTo>
                  <a:pt x="282443" y="110035"/>
                </a:lnTo>
                <a:lnTo>
                  <a:pt x="276056" y="113480"/>
                </a:lnTo>
                <a:lnTo>
                  <a:pt x="269036" y="115792"/>
                </a:lnTo>
                <a:lnTo>
                  <a:pt x="261366" y="116636"/>
                </a:lnTo>
                <a:lnTo>
                  <a:pt x="292737" y="116636"/>
                </a:lnTo>
                <a:lnTo>
                  <a:pt x="294614" y="115214"/>
                </a:lnTo>
                <a:lnTo>
                  <a:pt x="288213" y="105790"/>
                </a:lnTo>
                <a:close/>
              </a:path>
              <a:path w="507365" h="128904">
                <a:moveTo>
                  <a:pt x="292011" y="50139"/>
                </a:moveTo>
                <a:lnTo>
                  <a:pt x="261721" y="50139"/>
                </a:lnTo>
                <a:lnTo>
                  <a:pt x="268241" y="50820"/>
                </a:lnTo>
                <a:lnTo>
                  <a:pt x="274278" y="52784"/>
                </a:lnTo>
                <a:lnTo>
                  <a:pt x="279948" y="55915"/>
                </a:lnTo>
                <a:lnTo>
                  <a:pt x="285369" y="60096"/>
                </a:lnTo>
                <a:lnTo>
                  <a:pt x="292658" y="50672"/>
                </a:lnTo>
                <a:lnTo>
                  <a:pt x="292011" y="50139"/>
                </a:lnTo>
                <a:close/>
              </a:path>
              <a:path w="507365" h="128904">
                <a:moveTo>
                  <a:pt x="48183" y="38049"/>
                </a:moveTo>
                <a:lnTo>
                  <a:pt x="29628" y="41085"/>
                </a:lnTo>
                <a:lnTo>
                  <a:pt x="14290" y="49939"/>
                </a:lnTo>
                <a:lnTo>
                  <a:pt x="3853" y="64227"/>
                </a:lnTo>
                <a:lnTo>
                  <a:pt x="0" y="83565"/>
                </a:lnTo>
                <a:lnTo>
                  <a:pt x="3589" y="102698"/>
                </a:lnTo>
                <a:lnTo>
                  <a:pt x="13512" y="116881"/>
                </a:lnTo>
                <a:lnTo>
                  <a:pt x="28503" y="125696"/>
                </a:lnTo>
                <a:lnTo>
                  <a:pt x="47294" y="128727"/>
                </a:lnTo>
                <a:lnTo>
                  <a:pt x="56732" y="127815"/>
                </a:lnTo>
                <a:lnTo>
                  <a:pt x="65719" y="125171"/>
                </a:lnTo>
                <a:lnTo>
                  <a:pt x="74073" y="120926"/>
                </a:lnTo>
                <a:lnTo>
                  <a:pt x="79733" y="116636"/>
                </a:lnTo>
                <a:lnTo>
                  <a:pt x="48361" y="116636"/>
                </a:lnTo>
                <a:lnTo>
                  <a:pt x="34767" y="114244"/>
                </a:lnTo>
                <a:lnTo>
                  <a:pt x="24276" y="107502"/>
                </a:lnTo>
                <a:lnTo>
                  <a:pt x="17518" y="97059"/>
                </a:lnTo>
                <a:lnTo>
                  <a:pt x="15125" y="83565"/>
                </a:lnTo>
                <a:lnTo>
                  <a:pt x="17575" y="69942"/>
                </a:lnTo>
                <a:lnTo>
                  <a:pt x="24458" y="59385"/>
                </a:lnTo>
                <a:lnTo>
                  <a:pt x="35072" y="52562"/>
                </a:lnTo>
                <a:lnTo>
                  <a:pt x="48717" y="50139"/>
                </a:lnTo>
                <a:lnTo>
                  <a:pt x="79007" y="50139"/>
                </a:lnTo>
                <a:lnTo>
                  <a:pt x="73711" y="45775"/>
                </a:lnTo>
                <a:lnTo>
                  <a:pt x="66519" y="41760"/>
                </a:lnTo>
                <a:lnTo>
                  <a:pt x="58026" y="39046"/>
                </a:lnTo>
                <a:lnTo>
                  <a:pt x="48183" y="38049"/>
                </a:lnTo>
                <a:close/>
              </a:path>
              <a:path w="507365" h="128904">
                <a:moveTo>
                  <a:pt x="75209" y="105790"/>
                </a:moveTo>
                <a:lnTo>
                  <a:pt x="69439" y="110035"/>
                </a:lnTo>
                <a:lnTo>
                  <a:pt x="63052" y="113480"/>
                </a:lnTo>
                <a:lnTo>
                  <a:pt x="56032" y="115792"/>
                </a:lnTo>
                <a:lnTo>
                  <a:pt x="48361" y="116636"/>
                </a:lnTo>
                <a:lnTo>
                  <a:pt x="79733" y="116636"/>
                </a:lnTo>
                <a:lnTo>
                  <a:pt x="81610" y="115214"/>
                </a:lnTo>
                <a:lnTo>
                  <a:pt x="75209" y="105790"/>
                </a:lnTo>
                <a:close/>
              </a:path>
              <a:path w="507365" h="128904">
                <a:moveTo>
                  <a:pt x="79007" y="50139"/>
                </a:moveTo>
                <a:lnTo>
                  <a:pt x="48717" y="50139"/>
                </a:lnTo>
                <a:lnTo>
                  <a:pt x="55237" y="50820"/>
                </a:lnTo>
                <a:lnTo>
                  <a:pt x="61274" y="52784"/>
                </a:lnTo>
                <a:lnTo>
                  <a:pt x="66944" y="55915"/>
                </a:lnTo>
                <a:lnTo>
                  <a:pt x="72364" y="60096"/>
                </a:lnTo>
                <a:lnTo>
                  <a:pt x="79654" y="50672"/>
                </a:lnTo>
                <a:lnTo>
                  <a:pt x="79007" y="50139"/>
                </a:lnTo>
                <a:close/>
              </a:path>
              <a:path w="507365" h="128904">
                <a:moveTo>
                  <a:pt x="336397" y="0"/>
                </a:moveTo>
                <a:lnTo>
                  <a:pt x="321818" y="0"/>
                </a:lnTo>
                <a:lnTo>
                  <a:pt x="321818" y="126593"/>
                </a:lnTo>
                <a:lnTo>
                  <a:pt x="336397" y="126593"/>
                </a:lnTo>
                <a:lnTo>
                  <a:pt x="336397" y="66319"/>
                </a:lnTo>
                <a:lnTo>
                  <a:pt x="343501" y="59449"/>
                </a:lnTo>
                <a:lnTo>
                  <a:pt x="349517" y="54940"/>
                </a:lnTo>
                <a:lnTo>
                  <a:pt x="335686" y="54940"/>
                </a:lnTo>
                <a:lnTo>
                  <a:pt x="336273" y="38049"/>
                </a:lnTo>
                <a:lnTo>
                  <a:pt x="336397" y="0"/>
                </a:lnTo>
                <a:close/>
              </a:path>
              <a:path w="507365" h="128904">
                <a:moveTo>
                  <a:pt x="392877" y="50672"/>
                </a:moveTo>
                <a:lnTo>
                  <a:pt x="363778" y="50672"/>
                </a:lnTo>
                <a:lnTo>
                  <a:pt x="372891" y="52150"/>
                </a:lnTo>
                <a:lnTo>
                  <a:pt x="379069" y="56629"/>
                </a:lnTo>
                <a:lnTo>
                  <a:pt x="382581" y="64174"/>
                </a:lnTo>
                <a:lnTo>
                  <a:pt x="383692" y="74853"/>
                </a:lnTo>
                <a:lnTo>
                  <a:pt x="383692" y="126593"/>
                </a:lnTo>
                <a:lnTo>
                  <a:pt x="398272" y="126593"/>
                </a:lnTo>
                <a:lnTo>
                  <a:pt x="398272" y="72897"/>
                </a:lnTo>
                <a:lnTo>
                  <a:pt x="396480" y="57851"/>
                </a:lnTo>
                <a:lnTo>
                  <a:pt x="392877" y="50672"/>
                </a:lnTo>
                <a:close/>
              </a:path>
              <a:path w="507365" h="128904">
                <a:moveTo>
                  <a:pt x="368401" y="38049"/>
                </a:moveTo>
                <a:lnTo>
                  <a:pt x="358889" y="39338"/>
                </a:lnTo>
                <a:lnTo>
                  <a:pt x="350443" y="42894"/>
                </a:lnTo>
                <a:lnTo>
                  <a:pt x="342798" y="48250"/>
                </a:lnTo>
                <a:lnTo>
                  <a:pt x="335686" y="54940"/>
                </a:lnTo>
                <a:lnTo>
                  <a:pt x="349517" y="54940"/>
                </a:lnTo>
                <a:lnTo>
                  <a:pt x="350021" y="54562"/>
                </a:lnTo>
                <a:lnTo>
                  <a:pt x="356575" y="51642"/>
                </a:lnTo>
                <a:lnTo>
                  <a:pt x="363778" y="50672"/>
                </a:lnTo>
                <a:lnTo>
                  <a:pt x="392877" y="50672"/>
                </a:lnTo>
                <a:lnTo>
                  <a:pt x="391004" y="46939"/>
                </a:lnTo>
                <a:lnTo>
                  <a:pt x="381694" y="40293"/>
                </a:lnTo>
                <a:lnTo>
                  <a:pt x="368401" y="38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831755" y="3714102"/>
            <a:ext cx="48895" cy="35560"/>
          </a:xfrm>
          <a:custGeom>
            <a:avLst/>
            <a:gdLst/>
            <a:ahLst/>
            <a:cxnLst/>
            <a:rect l="l" t="t" r="r" b="b"/>
            <a:pathLst>
              <a:path w="48895" h="35560">
                <a:moveTo>
                  <a:pt x="48361" y="0"/>
                </a:moveTo>
                <a:lnTo>
                  <a:pt x="25203" y="3064"/>
                </a:lnTo>
                <a:lnTo>
                  <a:pt x="10312" y="7712"/>
                </a:lnTo>
                <a:lnTo>
                  <a:pt x="2355" y="13926"/>
                </a:lnTo>
                <a:lnTo>
                  <a:pt x="0" y="21691"/>
                </a:lnTo>
                <a:lnTo>
                  <a:pt x="0" y="31470"/>
                </a:lnTo>
                <a:lnTo>
                  <a:pt x="9067" y="35560"/>
                </a:lnTo>
                <a:lnTo>
                  <a:pt x="19024" y="35560"/>
                </a:lnTo>
                <a:lnTo>
                  <a:pt x="26358" y="34709"/>
                </a:lnTo>
                <a:lnTo>
                  <a:pt x="33693" y="32226"/>
                </a:lnTo>
                <a:lnTo>
                  <a:pt x="41027" y="28209"/>
                </a:lnTo>
                <a:lnTo>
                  <a:pt x="48361" y="22758"/>
                </a:lnTo>
                <a:lnTo>
                  <a:pt x="48361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149839" y="3682276"/>
            <a:ext cx="55244" cy="27305"/>
          </a:xfrm>
          <a:custGeom>
            <a:avLst/>
            <a:gdLst/>
            <a:ahLst/>
            <a:cxnLst/>
            <a:rect l="l" t="t" r="r" b="b"/>
            <a:pathLst>
              <a:path w="55245" h="27304">
                <a:moveTo>
                  <a:pt x="29159" y="0"/>
                </a:moveTo>
                <a:lnTo>
                  <a:pt x="19002" y="1819"/>
                </a:lnTo>
                <a:lnTo>
                  <a:pt x="10179" y="7089"/>
                </a:lnTo>
                <a:lnTo>
                  <a:pt x="3555" y="15526"/>
                </a:lnTo>
                <a:lnTo>
                  <a:pt x="0" y="26847"/>
                </a:lnTo>
                <a:lnTo>
                  <a:pt x="54762" y="26847"/>
                </a:lnTo>
                <a:lnTo>
                  <a:pt x="53012" y="15376"/>
                </a:lnTo>
                <a:lnTo>
                  <a:pt x="47961" y="6956"/>
                </a:lnTo>
                <a:lnTo>
                  <a:pt x="39910" y="1769"/>
                </a:lnTo>
                <a:lnTo>
                  <a:pt x="2915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134904" y="3670718"/>
            <a:ext cx="83820" cy="90805"/>
          </a:xfrm>
          <a:custGeom>
            <a:avLst/>
            <a:gdLst/>
            <a:ahLst/>
            <a:cxnLst/>
            <a:rect l="l" t="t" r="r" b="b"/>
            <a:pathLst>
              <a:path w="83820" h="90804">
                <a:moveTo>
                  <a:pt x="43915" y="0"/>
                </a:moveTo>
                <a:lnTo>
                  <a:pt x="60482" y="2908"/>
                </a:lnTo>
                <a:lnTo>
                  <a:pt x="72831" y="11134"/>
                </a:lnTo>
                <a:lnTo>
                  <a:pt x="80546" y="23927"/>
                </a:lnTo>
                <a:lnTo>
                  <a:pt x="83210" y="40538"/>
                </a:lnTo>
                <a:lnTo>
                  <a:pt x="83210" y="43560"/>
                </a:lnTo>
                <a:lnTo>
                  <a:pt x="83032" y="46761"/>
                </a:lnTo>
                <a:lnTo>
                  <a:pt x="82675" y="48894"/>
                </a:lnTo>
                <a:lnTo>
                  <a:pt x="15113" y="48894"/>
                </a:lnTo>
                <a:lnTo>
                  <a:pt x="17930" y="61315"/>
                </a:lnTo>
                <a:lnTo>
                  <a:pt x="24847" y="70786"/>
                </a:lnTo>
                <a:lnTo>
                  <a:pt x="35165" y="76823"/>
                </a:lnTo>
                <a:lnTo>
                  <a:pt x="48183" y="78943"/>
                </a:lnTo>
                <a:lnTo>
                  <a:pt x="55445" y="78393"/>
                </a:lnTo>
                <a:lnTo>
                  <a:pt x="62140" y="76809"/>
                </a:lnTo>
                <a:lnTo>
                  <a:pt x="68435" y="74292"/>
                </a:lnTo>
                <a:lnTo>
                  <a:pt x="74498" y="70942"/>
                </a:lnTo>
                <a:lnTo>
                  <a:pt x="79654" y="80543"/>
                </a:lnTo>
                <a:lnTo>
                  <a:pt x="72809" y="84452"/>
                </a:lnTo>
                <a:lnTo>
                  <a:pt x="65030" y="87677"/>
                </a:lnTo>
                <a:lnTo>
                  <a:pt x="56251" y="89869"/>
                </a:lnTo>
                <a:lnTo>
                  <a:pt x="46405" y="90677"/>
                </a:lnTo>
                <a:lnTo>
                  <a:pt x="28353" y="87597"/>
                </a:lnTo>
                <a:lnTo>
                  <a:pt x="13601" y="78698"/>
                </a:lnTo>
                <a:lnTo>
                  <a:pt x="3650" y="64499"/>
                </a:lnTo>
                <a:lnTo>
                  <a:pt x="0" y="45516"/>
                </a:lnTo>
                <a:lnTo>
                  <a:pt x="3711" y="26478"/>
                </a:lnTo>
                <a:lnTo>
                  <a:pt x="13557" y="12157"/>
                </a:lnTo>
                <a:lnTo>
                  <a:pt x="27602" y="3136"/>
                </a:lnTo>
                <a:lnTo>
                  <a:pt x="43915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923855" y="3670718"/>
            <a:ext cx="81915" cy="90805"/>
          </a:xfrm>
          <a:custGeom>
            <a:avLst/>
            <a:gdLst/>
            <a:ahLst/>
            <a:cxnLst/>
            <a:rect l="l" t="t" r="r" b="b"/>
            <a:pathLst>
              <a:path w="81915" h="90804">
                <a:moveTo>
                  <a:pt x="48183" y="0"/>
                </a:moveTo>
                <a:lnTo>
                  <a:pt x="58026" y="997"/>
                </a:lnTo>
                <a:lnTo>
                  <a:pt x="66519" y="3711"/>
                </a:lnTo>
                <a:lnTo>
                  <a:pt x="73711" y="7725"/>
                </a:lnTo>
                <a:lnTo>
                  <a:pt x="79654" y="12623"/>
                </a:lnTo>
                <a:lnTo>
                  <a:pt x="72364" y="22047"/>
                </a:lnTo>
                <a:lnTo>
                  <a:pt x="66944" y="17866"/>
                </a:lnTo>
                <a:lnTo>
                  <a:pt x="61274" y="14735"/>
                </a:lnTo>
                <a:lnTo>
                  <a:pt x="55237" y="12771"/>
                </a:lnTo>
                <a:lnTo>
                  <a:pt x="48717" y="12090"/>
                </a:lnTo>
                <a:lnTo>
                  <a:pt x="35065" y="14512"/>
                </a:lnTo>
                <a:lnTo>
                  <a:pt x="24447" y="21335"/>
                </a:lnTo>
                <a:lnTo>
                  <a:pt x="17563" y="31892"/>
                </a:lnTo>
                <a:lnTo>
                  <a:pt x="15112" y="45516"/>
                </a:lnTo>
                <a:lnTo>
                  <a:pt x="17507" y="59010"/>
                </a:lnTo>
                <a:lnTo>
                  <a:pt x="24269" y="69453"/>
                </a:lnTo>
                <a:lnTo>
                  <a:pt x="34765" y="76195"/>
                </a:lnTo>
                <a:lnTo>
                  <a:pt x="48361" y="78587"/>
                </a:lnTo>
                <a:lnTo>
                  <a:pt x="56032" y="77743"/>
                </a:lnTo>
                <a:lnTo>
                  <a:pt x="63052" y="75431"/>
                </a:lnTo>
                <a:lnTo>
                  <a:pt x="69439" y="71986"/>
                </a:lnTo>
                <a:lnTo>
                  <a:pt x="75209" y="67741"/>
                </a:lnTo>
                <a:lnTo>
                  <a:pt x="81610" y="77165"/>
                </a:lnTo>
                <a:lnTo>
                  <a:pt x="74073" y="82877"/>
                </a:lnTo>
                <a:lnTo>
                  <a:pt x="65719" y="87121"/>
                </a:lnTo>
                <a:lnTo>
                  <a:pt x="56732" y="89766"/>
                </a:lnTo>
                <a:lnTo>
                  <a:pt x="47294" y="90677"/>
                </a:lnTo>
                <a:lnTo>
                  <a:pt x="28503" y="87647"/>
                </a:lnTo>
                <a:lnTo>
                  <a:pt x="13512" y="78832"/>
                </a:lnTo>
                <a:lnTo>
                  <a:pt x="3589" y="64649"/>
                </a:lnTo>
                <a:lnTo>
                  <a:pt x="0" y="45516"/>
                </a:lnTo>
                <a:lnTo>
                  <a:pt x="3853" y="26178"/>
                </a:lnTo>
                <a:lnTo>
                  <a:pt x="14290" y="11890"/>
                </a:lnTo>
                <a:lnTo>
                  <a:pt x="29628" y="3036"/>
                </a:lnTo>
                <a:lnTo>
                  <a:pt x="48183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817531" y="3670718"/>
            <a:ext cx="77470" cy="90805"/>
          </a:xfrm>
          <a:custGeom>
            <a:avLst/>
            <a:gdLst/>
            <a:ahLst/>
            <a:cxnLst/>
            <a:rect l="l" t="t" r="r" b="b"/>
            <a:pathLst>
              <a:path w="77470" h="90804">
                <a:moveTo>
                  <a:pt x="42138" y="0"/>
                </a:moveTo>
                <a:lnTo>
                  <a:pt x="57587" y="2530"/>
                </a:lnTo>
                <a:lnTo>
                  <a:pt x="68519" y="9712"/>
                </a:lnTo>
                <a:lnTo>
                  <a:pt x="75017" y="20927"/>
                </a:lnTo>
                <a:lnTo>
                  <a:pt x="77165" y="35559"/>
                </a:lnTo>
                <a:lnTo>
                  <a:pt x="77165" y="88544"/>
                </a:lnTo>
                <a:lnTo>
                  <a:pt x="65252" y="88544"/>
                </a:lnTo>
                <a:lnTo>
                  <a:pt x="64008" y="76809"/>
                </a:lnTo>
                <a:lnTo>
                  <a:pt x="63474" y="76809"/>
                </a:lnTo>
                <a:lnTo>
                  <a:pt x="55815" y="82126"/>
                </a:lnTo>
                <a:lnTo>
                  <a:pt x="47405" y="86544"/>
                </a:lnTo>
                <a:lnTo>
                  <a:pt x="38496" y="89561"/>
                </a:lnTo>
                <a:lnTo>
                  <a:pt x="29337" y="90677"/>
                </a:lnTo>
                <a:lnTo>
                  <a:pt x="17927" y="89019"/>
                </a:lnTo>
                <a:lnTo>
                  <a:pt x="8601" y="84210"/>
                </a:lnTo>
                <a:lnTo>
                  <a:pt x="2308" y="76501"/>
                </a:lnTo>
                <a:lnTo>
                  <a:pt x="0" y="66141"/>
                </a:lnTo>
                <a:lnTo>
                  <a:pt x="3503" y="53409"/>
                </a:lnTo>
                <a:lnTo>
                  <a:pt x="14557" y="44027"/>
                </a:lnTo>
                <a:lnTo>
                  <a:pt x="33979" y="37613"/>
                </a:lnTo>
                <a:lnTo>
                  <a:pt x="62585" y="33781"/>
                </a:lnTo>
                <a:lnTo>
                  <a:pt x="61202" y="25442"/>
                </a:lnTo>
                <a:lnTo>
                  <a:pt x="57251" y="18535"/>
                </a:lnTo>
                <a:lnTo>
                  <a:pt x="50234" y="13829"/>
                </a:lnTo>
                <a:lnTo>
                  <a:pt x="39649" y="12090"/>
                </a:lnTo>
                <a:lnTo>
                  <a:pt x="31326" y="13001"/>
                </a:lnTo>
                <a:lnTo>
                  <a:pt x="23336" y="15379"/>
                </a:lnTo>
                <a:lnTo>
                  <a:pt x="15946" y="18691"/>
                </a:lnTo>
                <a:lnTo>
                  <a:pt x="9423" y="22402"/>
                </a:lnTo>
                <a:lnTo>
                  <a:pt x="3733" y="12445"/>
                </a:lnTo>
                <a:lnTo>
                  <a:pt x="11284" y="8101"/>
                </a:lnTo>
                <a:lnTo>
                  <a:pt x="20535" y="4089"/>
                </a:lnTo>
                <a:lnTo>
                  <a:pt x="30987" y="1144"/>
                </a:lnTo>
                <a:lnTo>
                  <a:pt x="42138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710851" y="3670718"/>
            <a:ext cx="81915" cy="90805"/>
          </a:xfrm>
          <a:custGeom>
            <a:avLst/>
            <a:gdLst/>
            <a:ahLst/>
            <a:cxnLst/>
            <a:rect l="l" t="t" r="r" b="b"/>
            <a:pathLst>
              <a:path w="81915" h="90804">
                <a:moveTo>
                  <a:pt x="48183" y="0"/>
                </a:moveTo>
                <a:lnTo>
                  <a:pt x="58026" y="997"/>
                </a:lnTo>
                <a:lnTo>
                  <a:pt x="66519" y="3711"/>
                </a:lnTo>
                <a:lnTo>
                  <a:pt x="73711" y="7725"/>
                </a:lnTo>
                <a:lnTo>
                  <a:pt x="79654" y="12623"/>
                </a:lnTo>
                <a:lnTo>
                  <a:pt x="72364" y="22047"/>
                </a:lnTo>
                <a:lnTo>
                  <a:pt x="66944" y="17866"/>
                </a:lnTo>
                <a:lnTo>
                  <a:pt x="61274" y="14735"/>
                </a:lnTo>
                <a:lnTo>
                  <a:pt x="55237" y="12771"/>
                </a:lnTo>
                <a:lnTo>
                  <a:pt x="48717" y="12090"/>
                </a:lnTo>
                <a:lnTo>
                  <a:pt x="35065" y="14512"/>
                </a:lnTo>
                <a:lnTo>
                  <a:pt x="24447" y="21335"/>
                </a:lnTo>
                <a:lnTo>
                  <a:pt x="17563" y="31892"/>
                </a:lnTo>
                <a:lnTo>
                  <a:pt x="15112" y="45516"/>
                </a:lnTo>
                <a:lnTo>
                  <a:pt x="17507" y="59010"/>
                </a:lnTo>
                <a:lnTo>
                  <a:pt x="24269" y="69453"/>
                </a:lnTo>
                <a:lnTo>
                  <a:pt x="34765" y="76195"/>
                </a:lnTo>
                <a:lnTo>
                  <a:pt x="48361" y="78587"/>
                </a:lnTo>
                <a:lnTo>
                  <a:pt x="56031" y="77743"/>
                </a:lnTo>
                <a:lnTo>
                  <a:pt x="63052" y="75431"/>
                </a:lnTo>
                <a:lnTo>
                  <a:pt x="69439" y="71986"/>
                </a:lnTo>
                <a:lnTo>
                  <a:pt x="75209" y="67741"/>
                </a:lnTo>
                <a:lnTo>
                  <a:pt x="81609" y="77165"/>
                </a:lnTo>
                <a:lnTo>
                  <a:pt x="74072" y="82877"/>
                </a:lnTo>
                <a:lnTo>
                  <a:pt x="65719" y="87121"/>
                </a:lnTo>
                <a:lnTo>
                  <a:pt x="56732" y="89766"/>
                </a:lnTo>
                <a:lnTo>
                  <a:pt x="47294" y="90677"/>
                </a:lnTo>
                <a:lnTo>
                  <a:pt x="28503" y="87647"/>
                </a:lnTo>
                <a:lnTo>
                  <a:pt x="13512" y="78832"/>
                </a:lnTo>
                <a:lnTo>
                  <a:pt x="3589" y="64649"/>
                </a:lnTo>
                <a:lnTo>
                  <a:pt x="0" y="45516"/>
                </a:lnTo>
                <a:lnTo>
                  <a:pt x="3853" y="26178"/>
                </a:lnTo>
                <a:lnTo>
                  <a:pt x="14290" y="11890"/>
                </a:lnTo>
                <a:lnTo>
                  <a:pt x="29628" y="3036"/>
                </a:lnTo>
                <a:lnTo>
                  <a:pt x="48183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032669" y="3632669"/>
            <a:ext cx="76835" cy="127000"/>
          </a:xfrm>
          <a:custGeom>
            <a:avLst/>
            <a:gdLst/>
            <a:ahLst/>
            <a:cxnLst/>
            <a:rect l="l" t="t" r="r" b="b"/>
            <a:pathLst>
              <a:path w="76834" h="127000">
                <a:moveTo>
                  <a:pt x="0" y="0"/>
                </a:moveTo>
                <a:lnTo>
                  <a:pt x="14579" y="0"/>
                </a:lnTo>
                <a:lnTo>
                  <a:pt x="14579" y="34493"/>
                </a:lnTo>
                <a:lnTo>
                  <a:pt x="13868" y="54940"/>
                </a:lnTo>
                <a:lnTo>
                  <a:pt x="20980" y="48250"/>
                </a:lnTo>
                <a:lnTo>
                  <a:pt x="28625" y="42894"/>
                </a:lnTo>
                <a:lnTo>
                  <a:pt x="37071" y="39338"/>
                </a:lnTo>
                <a:lnTo>
                  <a:pt x="46583" y="38049"/>
                </a:lnTo>
                <a:lnTo>
                  <a:pt x="59876" y="40293"/>
                </a:lnTo>
                <a:lnTo>
                  <a:pt x="69185" y="46939"/>
                </a:lnTo>
                <a:lnTo>
                  <a:pt x="74661" y="57851"/>
                </a:lnTo>
                <a:lnTo>
                  <a:pt x="76453" y="72897"/>
                </a:lnTo>
                <a:lnTo>
                  <a:pt x="76453" y="126593"/>
                </a:lnTo>
                <a:lnTo>
                  <a:pt x="61873" y="126593"/>
                </a:lnTo>
                <a:lnTo>
                  <a:pt x="61873" y="74853"/>
                </a:lnTo>
                <a:lnTo>
                  <a:pt x="60761" y="64174"/>
                </a:lnTo>
                <a:lnTo>
                  <a:pt x="57250" y="56629"/>
                </a:lnTo>
                <a:lnTo>
                  <a:pt x="51072" y="52150"/>
                </a:lnTo>
                <a:lnTo>
                  <a:pt x="41960" y="50672"/>
                </a:lnTo>
                <a:lnTo>
                  <a:pt x="34757" y="51642"/>
                </a:lnTo>
                <a:lnTo>
                  <a:pt x="28203" y="54562"/>
                </a:lnTo>
                <a:lnTo>
                  <a:pt x="21683" y="59449"/>
                </a:lnTo>
                <a:lnTo>
                  <a:pt x="14579" y="66319"/>
                </a:lnTo>
                <a:lnTo>
                  <a:pt x="14579" y="126593"/>
                </a:lnTo>
                <a:lnTo>
                  <a:pt x="0" y="126593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513017" y="3886206"/>
            <a:ext cx="897774" cy="556952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569747" y="3920274"/>
            <a:ext cx="781050" cy="440690"/>
          </a:xfrm>
          <a:custGeom>
            <a:avLst/>
            <a:gdLst/>
            <a:ahLst/>
            <a:cxnLst/>
            <a:rect l="l" t="t" r="r" b="b"/>
            <a:pathLst>
              <a:path w="781050" h="440689">
                <a:moveTo>
                  <a:pt x="707605" y="0"/>
                </a:moveTo>
                <a:lnTo>
                  <a:pt x="73405" y="0"/>
                </a:lnTo>
                <a:lnTo>
                  <a:pt x="44834" y="5767"/>
                </a:lnTo>
                <a:lnTo>
                  <a:pt x="21501" y="21496"/>
                </a:lnTo>
                <a:lnTo>
                  <a:pt x="5768" y="44828"/>
                </a:lnTo>
                <a:lnTo>
                  <a:pt x="0" y="73406"/>
                </a:lnTo>
                <a:lnTo>
                  <a:pt x="0" y="367017"/>
                </a:lnTo>
                <a:lnTo>
                  <a:pt x="5768" y="395589"/>
                </a:lnTo>
                <a:lnTo>
                  <a:pt x="21501" y="418922"/>
                </a:lnTo>
                <a:lnTo>
                  <a:pt x="44834" y="434654"/>
                </a:lnTo>
                <a:lnTo>
                  <a:pt x="73405" y="440423"/>
                </a:lnTo>
                <a:lnTo>
                  <a:pt x="707605" y="440423"/>
                </a:lnTo>
                <a:lnTo>
                  <a:pt x="736177" y="434654"/>
                </a:lnTo>
                <a:lnTo>
                  <a:pt x="759510" y="418922"/>
                </a:lnTo>
                <a:lnTo>
                  <a:pt x="775242" y="395589"/>
                </a:lnTo>
                <a:lnTo>
                  <a:pt x="781011" y="367017"/>
                </a:lnTo>
                <a:lnTo>
                  <a:pt x="781011" y="73406"/>
                </a:lnTo>
                <a:lnTo>
                  <a:pt x="775242" y="44828"/>
                </a:lnTo>
                <a:lnTo>
                  <a:pt x="759510" y="21496"/>
                </a:lnTo>
                <a:lnTo>
                  <a:pt x="736177" y="5767"/>
                </a:lnTo>
                <a:lnTo>
                  <a:pt x="707605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569747" y="3920274"/>
            <a:ext cx="781050" cy="440690"/>
          </a:xfrm>
          <a:custGeom>
            <a:avLst/>
            <a:gdLst/>
            <a:ahLst/>
            <a:cxnLst/>
            <a:rect l="l" t="t" r="r" b="b"/>
            <a:pathLst>
              <a:path w="781050" h="440689">
                <a:moveTo>
                  <a:pt x="0" y="73405"/>
                </a:moveTo>
                <a:lnTo>
                  <a:pt x="5768" y="44833"/>
                </a:lnTo>
                <a:lnTo>
                  <a:pt x="21500" y="21500"/>
                </a:lnTo>
                <a:lnTo>
                  <a:pt x="44833" y="5768"/>
                </a:lnTo>
                <a:lnTo>
                  <a:pt x="73406" y="0"/>
                </a:lnTo>
                <a:lnTo>
                  <a:pt x="707608" y="0"/>
                </a:lnTo>
                <a:lnTo>
                  <a:pt x="736181" y="5768"/>
                </a:lnTo>
                <a:lnTo>
                  <a:pt x="759514" y="21500"/>
                </a:lnTo>
                <a:lnTo>
                  <a:pt x="775245" y="44833"/>
                </a:lnTo>
                <a:lnTo>
                  <a:pt x="781014" y="73405"/>
                </a:lnTo>
                <a:lnTo>
                  <a:pt x="781014" y="367019"/>
                </a:lnTo>
                <a:lnTo>
                  <a:pt x="775245" y="395592"/>
                </a:lnTo>
                <a:lnTo>
                  <a:pt x="759514" y="418925"/>
                </a:lnTo>
                <a:lnTo>
                  <a:pt x="736181" y="434656"/>
                </a:lnTo>
                <a:lnTo>
                  <a:pt x="707608" y="440425"/>
                </a:lnTo>
                <a:lnTo>
                  <a:pt x="73406" y="440425"/>
                </a:lnTo>
                <a:lnTo>
                  <a:pt x="44833" y="434656"/>
                </a:lnTo>
                <a:lnTo>
                  <a:pt x="21500" y="418925"/>
                </a:lnTo>
                <a:lnTo>
                  <a:pt x="5768" y="395592"/>
                </a:lnTo>
                <a:lnTo>
                  <a:pt x="0" y="367019"/>
                </a:lnTo>
                <a:lnTo>
                  <a:pt x="0" y="73405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710845" y="4085005"/>
            <a:ext cx="507365" cy="128905"/>
          </a:xfrm>
          <a:custGeom>
            <a:avLst/>
            <a:gdLst/>
            <a:ahLst/>
            <a:cxnLst/>
            <a:rect l="l" t="t" r="r" b="b"/>
            <a:pathLst>
              <a:path w="507365" h="128904">
                <a:moveTo>
                  <a:pt x="176577" y="50139"/>
                </a:moveTo>
                <a:lnTo>
                  <a:pt x="146329" y="50139"/>
                </a:lnTo>
                <a:lnTo>
                  <a:pt x="156914" y="51878"/>
                </a:lnTo>
                <a:lnTo>
                  <a:pt x="163931" y="56584"/>
                </a:lnTo>
                <a:lnTo>
                  <a:pt x="167882" y="63491"/>
                </a:lnTo>
                <a:lnTo>
                  <a:pt x="169265" y="71831"/>
                </a:lnTo>
                <a:lnTo>
                  <a:pt x="140659" y="75662"/>
                </a:lnTo>
                <a:lnTo>
                  <a:pt x="121237" y="82076"/>
                </a:lnTo>
                <a:lnTo>
                  <a:pt x="110183" y="91458"/>
                </a:lnTo>
                <a:lnTo>
                  <a:pt x="106679" y="104190"/>
                </a:lnTo>
                <a:lnTo>
                  <a:pt x="108988" y="114550"/>
                </a:lnTo>
                <a:lnTo>
                  <a:pt x="115281" y="122259"/>
                </a:lnTo>
                <a:lnTo>
                  <a:pt x="124607" y="127068"/>
                </a:lnTo>
                <a:lnTo>
                  <a:pt x="136017" y="128727"/>
                </a:lnTo>
                <a:lnTo>
                  <a:pt x="145176" y="127610"/>
                </a:lnTo>
                <a:lnTo>
                  <a:pt x="154085" y="124593"/>
                </a:lnTo>
                <a:lnTo>
                  <a:pt x="162495" y="120176"/>
                </a:lnTo>
                <a:lnTo>
                  <a:pt x="167081" y="116992"/>
                </a:lnTo>
                <a:lnTo>
                  <a:pt x="129971" y="116992"/>
                </a:lnTo>
                <a:lnTo>
                  <a:pt x="120903" y="112903"/>
                </a:lnTo>
                <a:lnTo>
                  <a:pt x="120903" y="103124"/>
                </a:lnTo>
                <a:lnTo>
                  <a:pt x="123259" y="95359"/>
                </a:lnTo>
                <a:lnTo>
                  <a:pt x="131216" y="89144"/>
                </a:lnTo>
                <a:lnTo>
                  <a:pt x="146107" y="84496"/>
                </a:lnTo>
                <a:lnTo>
                  <a:pt x="169265" y="81432"/>
                </a:lnTo>
                <a:lnTo>
                  <a:pt x="183845" y="81432"/>
                </a:lnTo>
                <a:lnTo>
                  <a:pt x="183845" y="73609"/>
                </a:lnTo>
                <a:lnTo>
                  <a:pt x="181697" y="58976"/>
                </a:lnTo>
                <a:lnTo>
                  <a:pt x="176577" y="50139"/>
                </a:lnTo>
                <a:close/>
              </a:path>
              <a:path w="507365" h="128904">
                <a:moveTo>
                  <a:pt x="183845" y="114858"/>
                </a:moveTo>
                <a:lnTo>
                  <a:pt x="170687" y="114858"/>
                </a:lnTo>
                <a:lnTo>
                  <a:pt x="171932" y="126593"/>
                </a:lnTo>
                <a:lnTo>
                  <a:pt x="183845" y="126593"/>
                </a:lnTo>
                <a:lnTo>
                  <a:pt x="183845" y="114858"/>
                </a:lnTo>
                <a:close/>
              </a:path>
              <a:path w="507365" h="128904">
                <a:moveTo>
                  <a:pt x="183845" y="81432"/>
                </a:moveTo>
                <a:lnTo>
                  <a:pt x="169265" y="81432"/>
                </a:lnTo>
                <a:lnTo>
                  <a:pt x="169265" y="104190"/>
                </a:lnTo>
                <a:lnTo>
                  <a:pt x="161931" y="109641"/>
                </a:lnTo>
                <a:lnTo>
                  <a:pt x="154597" y="113658"/>
                </a:lnTo>
                <a:lnTo>
                  <a:pt x="147262" y="116142"/>
                </a:lnTo>
                <a:lnTo>
                  <a:pt x="139928" y="116992"/>
                </a:lnTo>
                <a:lnTo>
                  <a:pt x="167081" y="116992"/>
                </a:lnTo>
                <a:lnTo>
                  <a:pt x="170154" y="114858"/>
                </a:lnTo>
                <a:lnTo>
                  <a:pt x="183845" y="114858"/>
                </a:lnTo>
                <a:lnTo>
                  <a:pt x="183845" y="81432"/>
                </a:lnTo>
                <a:close/>
              </a:path>
              <a:path w="507365" h="128904">
                <a:moveTo>
                  <a:pt x="148818" y="38049"/>
                </a:moveTo>
                <a:lnTo>
                  <a:pt x="137668" y="39193"/>
                </a:lnTo>
                <a:lnTo>
                  <a:pt x="127220" y="42138"/>
                </a:lnTo>
                <a:lnTo>
                  <a:pt x="117970" y="46150"/>
                </a:lnTo>
                <a:lnTo>
                  <a:pt x="110413" y="50495"/>
                </a:lnTo>
                <a:lnTo>
                  <a:pt x="116103" y="60451"/>
                </a:lnTo>
                <a:lnTo>
                  <a:pt x="122626" y="56740"/>
                </a:lnTo>
                <a:lnTo>
                  <a:pt x="130016" y="53428"/>
                </a:lnTo>
                <a:lnTo>
                  <a:pt x="138006" y="51050"/>
                </a:lnTo>
                <a:lnTo>
                  <a:pt x="146329" y="50139"/>
                </a:lnTo>
                <a:lnTo>
                  <a:pt x="176577" y="50139"/>
                </a:lnTo>
                <a:lnTo>
                  <a:pt x="175199" y="47761"/>
                </a:lnTo>
                <a:lnTo>
                  <a:pt x="164267" y="40580"/>
                </a:lnTo>
                <a:lnTo>
                  <a:pt x="148818" y="38049"/>
                </a:lnTo>
                <a:close/>
              </a:path>
              <a:path w="507365" h="128904">
                <a:moveTo>
                  <a:pt x="467969" y="38049"/>
                </a:moveTo>
                <a:lnTo>
                  <a:pt x="451656" y="41185"/>
                </a:lnTo>
                <a:lnTo>
                  <a:pt x="437610" y="50206"/>
                </a:lnTo>
                <a:lnTo>
                  <a:pt x="427764" y="64527"/>
                </a:lnTo>
                <a:lnTo>
                  <a:pt x="424052" y="83566"/>
                </a:lnTo>
                <a:lnTo>
                  <a:pt x="427703" y="102548"/>
                </a:lnTo>
                <a:lnTo>
                  <a:pt x="437654" y="116747"/>
                </a:lnTo>
                <a:lnTo>
                  <a:pt x="452406" y="125646"/>
                </a:lnTo>
                <a:lnTo>
                  <a:pt x="470458" y="128727"/>
                </a:lnTo>
                <a:lnTo>
                  <a:pt x="480304" y="127918"/>
                </a:lnTo>
                <a:lnTo>
                  <a:pt x="489083" y="125726"/>
                </a:lnTo>
                <a:lnTo>
                  <a:pt x="496862" y="122501"/>
                </a:lnTo>
                <a:lnTo>
                  <a:pt x="503707" y="118592"/>
                </a:lnTo>
                <a:lnTo>
                  <a:pt x="502848" y="116992"/>
                </a:lnTo>
                <a:lnTo>
                  <a:pt x="472236" y="116992"/>
                </a:lnTo>
                <a:lnTo>
                  <a:pt x="459194" y="114858"/>
                </a:lnTo>
                <a:lnTo>
                  <a:pt x="448900" y="108835"/>
                </a:lnTo>
                <a:lnTo>
                  <a:pt x="441983" y="99365"/>
                </a:lnTo>
                <a:lnTo>
                  <a:pt x="439166" y="86944"/>
                </a:lnTo>
                <a:lnTo>
                  <a:pt x="506729" y="86944"/>
                </a:lnTo>
                <a:lnTo>
                  <a:pt x="507085" y="84810"/>
                </a:lnTo>
                <a:lnTo>
                  <a:pt x="507154" y="83566"/>
                </a:lnTo>
                <a:lnTo>
                  <a:pt x="507263" y="78587"/>
                </a:lnTo>
                <a:lnTo>
                  <a:pt x="506921" y="76454"/>
                </a:lnTo>
                <a:lnTo>
                  <a:pt x="438988" y="76454"/>
                </a:lnTo>
                <a:lnTo>
                  <a:pt x="442544" y="65133"/>
                </a:lnTo>
                <a:lnTo>
                  <a:pt x="449167" y="56695"/>
                </a:lnTo>
                <a:lnTo>
                  <a:pt x="457990" y="51425"/>
                </a:lnTo>
                <a:lnTo>
                  <a:pt x="468147" y="49606"/>
                </a:lnTo>
                <a:lnTo>
                  <a:pt x="497138" y="49606"/>
                </a:lnTo>
                <a:lnTo>
                  <a:pt x="496884" y="49183"/>
                </a:lnTo>
                <a:lnTo>
                  <a:pt x="484535" y="40957"/>
                </a:lnTo>
                <a:lnTo>
                  <a:pt x="467969" y="38049"/>
                </a:lnTo>
                <a:close/>
              </a:path>
              <a:path w="507365" h="128904">
                <a:moveTo>
                  <a:pt x="498551" y="108991"/>
                </a:moveTo>
                <a:lnTo>
                  <a:pt x="492489" y="112341"/>
                </a:lnTo>
                <a:lnTo>
                  <a:pt x="486135" y="114872"/>
                </a:lnTo>
                <a:lnTo>
                  <a:pt x="479498" y="116442"/>
                </a:lnTo>
                <a:lnTo>
                  <a:pt x="472236" y="116992"/>
                </a:lnTo>
                <a:lnTo>
                  <a:pt x="502848" y="116992"/>
                </a:lnTo>
                <a:lnTo>
                  <a:pt x="498551" y="108991"/>
                </a:lnTo>
                <a:close/>
              </a:path>
              <a:path w="507365" h="128904">
                <a:moveTo>
                  <a:pt x="497138" y="49606"/>
                </a:moveTo>
                <a:lnTo>
                  <a:pt x="468147" y="49606"/>
                </a:lnTo>
                <a:lnTo>
                  <a:pt x="478898" y="51375"/>
                </a:lnTo>
                <a:lnTo>
                  <a:pt x="486949" y="56562"/>
                </a:lnTo>
                <a:lnTo>
                  <a:pt x="492000" y="64983"/>
                </a:lnTo>
                <a:lnTo>
                  <a:pt x="493750" y="76454"/>
                </a:lnTo>
                <a:lnTo>
                  <a:pt x="506921" y="76454"/>
                </a:lnTo>
                <a:lnTo>
                  <a:pt x="504599" y="61977"/>
                </a:lnTo>
                <a:lnTo>
                  <a:pt x="497138" y="49606"/>
                </a:lnTo>
                <a:close/>
              </a:path>
              <a:path w="507365" h="128904">
                <a:moveTo>
                  <a:pt x="261188" y="38049"/>
                </a:moveTo>
                <a:lnTo>
                  <a:pt x="242633" y="41085"/>
                </a:lnTo>
                <a:lnTo>
                  <a:pt x="227295" y="49939"/>
                </a:lnTo>
                <a:lnTo>
                  <a:pt x="216857" y="64227"/>
                </a:lnTo>
                <a:lnTo>
                  <a:pt x="213004" y="83566"/>
                </a:lnTo>
                <a:lnTo>
                  <a:pt x="216593" y="102698"/>
                </a:lnTo>
                <a:lnTo>
                  <a:pt x="226517" y="116881"/>
                </a:lnTo>
                <a:lnTo>
                  <a:pt x="241507" y="125696"/>
                </a:lnTo>
                <a:lnTo>
                  <a:pt x="260299" y="128727"/>
                </a:lnTo>
                <a:lnTo>
                  <a:pt x="269736" y="127815"/>
                </a:lnTo>
                <a:lnTo>
                  <a:pt x="278723" y="125171"/>
                </a:lnTo>
                <a:lnTo>
                  <a:pt x="287077" y="120926"/>
                </a:lnTo>
                <a:lnTo>
                  <a:pt x="292737" y="116636"/>
                </a:lnTo>
                <a:lnTo>
                  <a:pt x="261366" y="116636"/>
                </a:lnTo>
                <a:lnTo>
                  <a:pt x="247769" y="114244"/>
                </a:lnTo>
                <a:lnTo>
                  <a:pt x="237274" y="107502"/>
                </a:lnTo>
                <a:lnTo>
                  <a:pt x="230512" y="97059"/>
                </a:lnTo>
                <a:lnTo>
                  <a:pt x="228117" y="83566"/>
                </a:lnTo>
                <a:lnTo>
                  <a:pt x="230567" y="69942"/>
                </a:lnTo>
                <a:lnTo>
                  <a:pt x="237451" y="59385"/>
                </a:lnTo>
                <a:lnTo>
                  <a:pt x="248069" y="52562"/>
                </a:lnTo>
                <a:lnTo>
                  <a:pt x="261721" y="50139"/>
                </a:lnTo>
                <a:lnTo>
                  <a:pt x="292011" y="50139"/>
                </a:lnTo>
                <a:lnTo>
                  <a:pt x="286716" y="45775"/>
                </a:lnTo>
                <a:lnTo>
                  <a:pt x="279523" y="41760"/>
                </a:lnTo>
                <a:lnTo>
                  <a:pt x="271031" y="39046"/>
                </a:lnTo>
                <a:lnTo>
                  <a:pt x="261188" y="38049"/>
                </a:lnTo>
                <a:close/>
              </a:path>
              <a:path w="507365" h="128904">
                <a:moveTo>
                  <a:pt x="288213" y="105791"/>
                </a:moveTo>
                <a:lnTo>
                  <a:pt x="282443" y="110035"/>
                </a:lnTo>
                <a:lnTo>
                  <a:pt x="276056" y="113480"/>
                </a:lnTo>
                <a:lnTo>
                  <a:pt x="269036" y="115792"/>
                </a:lnTo>
                <a:lnTo>
                  <a:pt x="261366" y="116636"/>
                </a:lnTo>
                <a:lnTo>
                  <a:pt x="292737" y="116636"/>
                </a:lnTo>
                <a:lnTo>
                  <a:pt x="294614" y="115214"/>
                </a:lnTo>
                <a:lnTo>
                  <a:pt x="288213" y="105791"/>
                </a:lnTo>
                <a:close/>
              </a:path>
              <a:path w="507365" h="128904">
                <a:moveTo>
                  <a:pt x="292011" y="50139"/>
                </a:moveTo>
                <a:lnTo>
                  <a:pt x="261721" y="50139"/>
                </a:lnTo>
                <a:lnTo>
                  <a:pt x="268241" y="50820"/>
                </a:lnTo>
                <a:lnTo>
                  <a:pt x="274278" y="52784"/>
                </a:lnTo>
                <a:lnTo>
                  <a:pt x="279948" y="55915"/>
                </a:lnTo>
                <a:lnTo>
                  <a:pt x="285369" y="60096"/>
                </a:lnTo>
                <a:lnTo>
                  <a:pt x="292658" y="50673"/>
                </a:lnTo>
                <a:lnTo>
                  <a:pt x="292011" y="50139"/>
                </a:lnTo>
                <a:close/>
              </a:path>
              <a:path w="507365" h="128904">
                <a:moveTo>
                  <a:pt x="48183" y="38049"/>
                </a:moveTo>
                <a:lnTo>
                  <a:pt x="29628" y="41085"/>
                </a:lnTo>
                <a:lnTo>
                  <a:pt x="14290" y="49939"/>
                </a:lnTo>
                <a:lnTo>
                  <a:pt x="3853" y="64227"/>
                </a:lnTo>
                <a:lnTo>
                  <a:pt x="0" y="83566"/>
                </a:lnTo>
                <a:lnTo>
                  <a:pt x="3589" y="102698"/>
                </a:lnTo>
                <a:lnTo>
                  <a:pt x="13512" y="116881"/>
                </a:lnTo>
                <a:lnTo>
                  <a:pt x="28503" y="125696"/>
                </a:lnTo>
                <a:lnTo>
                  <a:pt x="47294" y="128727"/>
                </a:lnTo>
                <a:lnTo>
                  <a:pt x="56732" y="127815"/>
                </a:lnTo>
                <a:lnTo>
                  <a:pt x="65719" y="125171"/>
                </a:lnTo>
                <a:lnTo>
                  <a:pt x="74073" y="120926"/>
                </a:lnTo>
                <a:lnTo>
                  <a:pt x="79733" y="116636"/>
                </a:lnTo>
                <a:lnTo>
                  <a:pt x="48361" y="116636"/>
                </a:lnTo>
                <a:lnTo>
                  <a:pt x="34767" y="114244"/>
                </a:lnTo>
                <a:lnTo>
                  <a:pt x="24276" y="107502"/>
                </a:lnTo>
                <a:lnTo>
                  <a:pt x="17518" y="97059"/>
                </a:lnTo>
                <a:lnTo>
                  <a:pt x="15125" y="83566"/>
                </a:lnTo>
                <a:lnTo>
                  <a:pt x="17575" y="69942"/>
                </a:lnTo>
                <a:lnTo>
                  <a:pt x="24458" y="59385"/>
                </a:lnTo>
                <a:lnTo>
                  <a:pt x="35072" y="52562"/>
                </a:lnTo>
                <a:lnTo>
                  <a:pt x="48717" y="50139"/>
                </a:lnTo>
                <a:lnTo>
                  <a:pt x="79007" y="50139"/>
                </a:lnTo>
                <a:lnTo>
                  <a:pt x="73711" y="45775"/>
                </a:lnTo>
                <a:lnTo>
                  <a:pt x="66519" y="41760"/>
                </a:lnTo>
                <a:lnTo>
                  <a:pt x="58026" y="39046"/>
                </a:lnTo>
                <a:lnTo>
                  <a:pt x="48183" y="38049"/>
                </a:lnTo>
                <a:close/>
              </a:path>
              <a:path w="507365" h="128904">
                <a:moveTo>
                  <a:pt x="75209" y="105791"/>
                </a:moveTo>
                <a:lnTo>
                  <a:pt x="69439" y="110035"/>
                </a:lnTo>
                <a:lnTo>
                  <a:pt x="63052" y="113480"/>
                </a:lnTo>
                <a:lnTo>
                  <a:pt x="56032" y="115792"/>
                </a:lnTo>
                <a:lnTo>
                  <a:pt x="48361" y="116636"/>
                </a:lnTo>
                <a:lnTo>
                  <a:pt x="79733" y="116636"/>
                </a:lnTo>
                <a:lnTo>
                  <a:pt x="81610" y="115214"/>
                </a:lnTo>
                <a:lnTo>
                  <a:pt x="75209" y="105791"/>
                </a:lnTo>
                <a:close/>
              </a:path>
              <a:path w="507365" h="128904">
                <a:moveTo>
                  <a:pt x="79007" y="50139"/>
                </a:moveTo>
                <a:lnTo>
                  <a:pt x="48717" y="50139"/>
                </a:lnTo>
                <a:lnTo>
                  <a:pt x="55237" y="50820"/>
                </a:lnTo>
                <a:lnTo>
                  <a:pt x="61274" y="52784"/>
                </a:lnTo>
                <a:lnTo>
                  <a:pt x="66944" y="55915"/>
                </a:lnTo>
                <a:lnTo>
                  <a:pt x="72364" y="60096"/>
                </a:lnTo>
                <a:lnTo>
                  <a:pt x="79654" y="50673"/>
                </a:lnTo>
                <a:lnTo>
                  <a:pt x="79007" y="50139"/>
                </a:lnTo>
                <a:close/>
              </a:path>
              <a:path w="507365" h="128904">
                <a:moveTo>
                  <a:pt x="336397" y="0"/>
                </a:moveTo>
                <a:lnTo>
                  <a:pt x="321818" y="0"/>
                </a:lnTo>
                <a:lnTo>
                  <a:pt x="321818" y="126593"/>
                </a:lnTo>
                <a:lnTo>
                  <a:pt x="336397" y="126593"/>
                </a:lnTo>
                <a:lnTo>
                  <a:pt x="336397" y="66319"/>
                </a:lnTo>
                <a:lnTo>
                  <a:pt x="343501" y="59449"/>
                </a:lnTo>
                <a:lnTo>
                  <a:pt x="349517" y="54940"/>
                </a:lnTo>
                <a:lnTo>
                  <a:pt x="335686" y="54940"/>
                </a:lnTo>
                <a:lnTo>
                  <a:pt x="336273" y="38049"/>
                </a:lnTo>
                <a:lnTo>
                  <a:pt x="336397" y="0"/>
                </a:lnTo>
                <a:close/>
              </a:path>
              <a:path w="507365" h="128904">
                <a:moveTo>
                  <a:pt x="392877" y="50673"/>
                </a:moveTo>
                <a:lnTo>
                  <a:pt x="363778" y="50673"/>
                </a:lnTo>
                <a:lnTo>
                  <a:pt x="372891" y="52150"/>
                </a:lnTo>
                <a:lnTo>
                  <a:pt x="379069" y="56629"/>
                </a:lnTo>
                <a:lnTo>
                  <a:pt x="382581" y="64174"/>
                </a:lnTo>
                <a:lnTo>
                  <a:pt x="383692" y="74853"/>
                </a:lnTo>
                <a:lnTo>
                  <a:pt x="383692" y="126593"/>
                </a:lnTo>
                <a:lnTo>
                  <a:pt x="398272" y="126593"/>
                </a:lnTo>
                <a:lnTo>
                  <a:pt x="398272" y="72898"/>
                </a:lnTo>
                <a:lnTo>
                  <a:pt x="396480" y="57851"/>
                </a:lnTo>
                <a:lnTo>
                  <a:pt x="392877" y="50673"/>
                </a:lnTo>
                <a:close/>
              </a:path>
              <a:path w="507365" h="128904">
                <a:moveTo>
                  <a:pt x="368401" y="38049"/>
                </a:moveTo>
                <a:lnTo>
                  <a:pt x="358889" y="39338"/>
                </a:lnTo>
                <a:lnTo>
                  <a:pt x="350443" y="42894"/>
                </a:lnTo>
                <a:lnTo>
                  <a:pt x="342798" y="48250"/>
                </a:lnTo>
                <a:lnTo>
                  <a:pt x="335686" y="54940"/>
                </a:lnTo>
                <a:lnTo>
                  <a:pt x="349517" y="54940"/>
                </a:lnTo>
                <a:lnTo>
                  <a:pt x="350021" y="54562"/>
                </a:lnTo>
                <a:lnTo>
                  <a:pt x="356575" y="51642"/>
                </a:lnTo>
                <a:lnTo>
                  <a:pt x="363778" y="50673"/>
                </a:lnTo>
                <a:lnTo>
                  <a:pt x="392877" y="50673"/>
                </a:lnTo>
                <a:lnTo>
                  <a:pt x="391004" y="46939"/>
                </a:lnTo>
                <a:lnTo>
                  <a:pt x="381694" y="40293"/>
                </a:lnTo>
                <a:lnTo>
                  <a:pt x="368401" y="38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831755" y="4166438"/>
            <a:ext cx="48895" cy="35560"/>
          </a:xfrm>
          <a:custGeom>
            <a:avLst/>
            <a:gdLst/>
            <a:ahLst/>
            <a:cxnLst/>
            <a:rect l="l" t="t" r="r" b="b"/>
            <a:pathLst>
              <a:path w="48895" h="35560">
                <a:moveTo>
                  <a:pt x="48361" y="0"/>
                </a:moveTo>
                <a:lnTo>
                  <a:pt x="25203" y="3064"/>
                </a:lnTo>
                <a:lnTo>
                  <a:pt x="10312" y="7712"/>
                </a:lnTo>
                <a:lnTo>
                  <a:pt x="2355" y="13926"/>
                </a:lnTo>
                <a:lnTo>
                  <a:pt x="0" y="21691"/>
                </a:lnTo>
                <a:lnTo>
                  <a:pt x="0" y="31470"/>
                </a:lnTo>
                <a:lnTo>
                  <a:pt x="9067" y="35559"/>
                </a:lnTo>
                <a:lnTo>
                  <a:pt x="19024" y="35559"/>
                </a:lnTo>
                <a:lnTo>
                  <a:pt x="26358" y="34709"/>
                </a:lnTo>
                <a:lnTo>
                  <a:pt x="33693" y="32226"/>
                </a:lnTo>
                <a:lnTo>
                  <a:pt x="41027" y="28209"/>
                </a:lnTo>
                <a:lnTo>
                  <a:pt x="48361" y="22758"/>
                </a:lnTo>
                <a:lnTo>
                  <a:pt x="48361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149839" y="4134611"/>
            <a:ext cx="55244" cy="27305"/>
          </a:xfrm>
          <a:custGeom>
            <a:avLst/>
            <a:gdLst/>
            <a:ahLst/>
            <a:cxnLst/>
            <a:rect l="l" t="t" r="r" b="b"/>
            <a:pathLst>
              <a:path w="55245" h="27304">
                <a:moveTo>
                  <a:pt x="29159" y="0"/>
                </a:moveTo>
                <a:lnTo>
                  <a:pt x="19002" y="1819"/>
                </a:lnTo>
                <a:lnTo>
                  <a:pt x="10179" y="7089"/>
                </a:lnTo>
                <a:lnTo>
                  <a:pt x="3555" y="15526"/>
                </a:lnTo>
                <a:lnTo>
                  <a:pt x="0" y="26847"/>
                </a:lnTo>
                <a:lnTo>
                  <a:pt x="54762" y="26847"/>
                </a:lnTo>
                <a:lnTo>
                  <a:pt x="53012" y="15376"/>
                </a:lnTo>
                <a:lnTo>
                  <a:pt x="47961" y="6956"/>
                </a:lnTo>
                <a:lnTo>
                  <a:pt x="39910" y="1769"/>
                </a:lnTo>
                <a:lnTo>
                  <a:pt x="2915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134904" y="4123054"/>
            <a:ext cx="83820" cy="90805"/>
          </a:xfrm>
          <a:custGeom>
            <a:avLst/>
            <a:gdLst/>
            <a:ahLst/>
            <a:cxnLst/>
            <a:rect l="l" t="t" r="r" b="b"/>
            <a:pathLst>
              <a:path w="83820" h="90804">
                <a:moveTo>
                  <a:pt x="43915" y="0"/>
                </a:moveTo>
                <a:lnTo>
                  <a:pt x="60482" y="2908"/>
                </a:lnTo>
                <a:lnTo>
                  <a:pt x="72831" y="11134"/>
                </a:lnTo>
                <a:lnTo>
                  <a:pt x="80546" y="23928"/>
                </a:lnTo>
                <a:lnTo>
                  <a:pt x="83210" y="40538"/>
                </a:lnTo>
                <a:lnTo>
                  <a:pt x="83210" y="43561"/>
                </a:lnTo>
                <a:lnTo>
                  <a:pt x="83032" y="46761"/>
                </a:lnTo>
                <a:lnTo>
                  <a:pt x="82675" y="48895"/>
                </a:lnTo>
                <a:lnTo>
                  <a:pt x="15113" y="48895"/>
                </a:lnTo>
                <a:lnTo>
                  <a:pt x="17930" y="61315"/>
                </a:lnTo>
                <a:lnTo>
                  <a:pt x="24847" y="70786"/>
                </a:lnTo>
                <a:lnTo>
                  <a:pt x="35165" y="76823"/>
                </a:lnTo>
                <a:lnTo>
                  <a:pt x="48183" y="78943"/>
                </a:lnTo>
                <a:lnTo>
                  <a:pt x="55445" y="78393"/>
                </a:lnTo>
                <a:lnTo>
                  <a:pt x="62140" y="76809"/>
                </a:lnTo>
                <a:lnTo>
                  <a:pt x="68435" y="74292"/>
                </a:lnTo>
                <a:lnTo>
                  <a:pt x="74498" y="70942"/>
                </a:lnTo>
                <a:lnTo>
                  <a:pt x="79654" y="80543"/>
                </a:lnTo>
                <a:lnTo>
                  <a:pt x="72809" y="84452"/>
                </a:lnTo>
                <a:lnTo>
                  <a:pt x="65030" y="87677"/>
                </a:lnTo>
                <a:lnTo>
                  <a:pt x="56251" y="89869"/>
                </a:lnTo>
                <a:lnTo>
                  <a:pt x="46405" y="90678"/>
                </a:lnTo>
                <a:lnTo>
                  <a:pt x="28353" y="87597"/>
                </a:lnTo>
                <a:lnTo>
                  <a:pt x="13601" y="78698"/>
                </a:lnTo>
                <a:lnTo>
                  <a:pt x="3650" y="64499"/>
                </a:lnTo>
                <a:lnTo>
                  <a:pt x="0" y="45516"/>
                </a:lnTo>
                <a:lnTo>
                  <a:pt x="3711" y="26478"/>
                </a:lnTo>
                <a:lnTo>
                  <a:pt x="13557" y="12157"/>
                </a:lnTo>
                <a:lnTo>
                  <a:pt x="27602" y="3136"/>
                </a:lnTo>
                <a:lnTo>
                  <a:pt x="43915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923855" y="4123054"/>
            <a:ext cx="81915" cy="90805"/>
          </a:xfrm>
          <a:custGeom>
            <a:avLst/>
            <a:gdLst/>
            <a:ahLst/>
            <a:cxnLst/>
            <a:rect l="l" t="t" r="r" b="b"/>
            <a:pathLst>
              <a:path w="81915" h="90804">
                <a:moveTo>
                  <a:pt x="48183" y="0"/>
                </a:moveTo>
                <a:lnTo>
                  <a:pt x="58026" y="997"/>
                </a:lnTo>
                <a:lnTo>
                  <a:pt x="66519" y="3711"/>
                </a:lnTo>
                <a:lnTo>
                  <a:pt x="73711" y="7726"/>
                </a:lnTo>
                <a:lnTo>
                  <a:pt x="79654" y="12623"/>
                </a:lnTo>
                <a:lnTo>
                  <a:pt x="72364" y="22047"/>
                </a:lnTo>
                <a:lnTo>
                  <a:pt x="66944" y="17866"/>
                </a:lnTo>
                <a:lnTo>
                  <a:pt x="61274" y="14735"/>
                </a:lnTo>
                <a:lnTo>
                  <a:pt x="55237" y="12771"/>
                </a:lnTo>
                <a:lnTo>
                  <a:pt x="48717" y="12090"/>
                </a:lnTo>
                <a:lnTo>
                  <a:pt x="35065" y="14512"/>
                </a:lnTo>
                <a:lnTo>
                  <a:pt x="24447" y="21336"/>
                </a:lnTo>
                <a:lnTo>
                  <a:pt x="17563" y="31892"/>
                </a:lnTo>
                <a:lnTo>
                  <a:pt x="15112" y="45516"/>
                </a:lnTo>
                <a:lnTo>
                  <a:pt x="17507" y="59010"/>
                </a:lnTo>
                <a:lnTo>
                  <a:pt x="24269" y="69453"/>
                </a:lnTo>
                <a:lnTo>
                  <a:pt x="34765" y="76195"/>
                </a:lnTo>
                <a:lnTo>
                  <a:pt x="48361" y="78587"/>
                </a:lnTo>
                <a:lnTo>
                  <a:pt x="56032" y="77743"/>
                </a:lnTo>
                <a:lnTo>
                  <a:pt x="63052" y="75431"/>
                </a:lnTo>
                <a:lnTo>
                  <a:pt x="69439" y="71986"/>
                </a:lnTo>
                <a:lnTo>
                  <a:pt x="75209" y="67741"/>
                </a:lnTo>
                <a:lnTo>
                  <a:pt x="81610" y="77165"/>
                </a:lnTo>
                <a:lnTo>
                  <a:pt x="74073" y="82877"/>
                </a:lnTo>
                <a:lnTo>
                  <a:pt x="65719" y="87122"/>
                </a:lnTo>
                <a:lnTo>
                  <a:pt x="56732" y="89766"/>
                </a:lnTo>
                <a:lnTo>
                  <a:pt x="47294" y="90678"/>
                </a:lnTo>
                <a:lnTo>
                  <a:pt x="28503" y="87647"/>
                </a:lnTo>
                <a:lnTo>
                  <a:pt x="13512" y="78832"/>
                </a:lnTo>
                <a:lnTo>
                  <a:pt x="3589" y="64649"/>
                </a:lnTo>
                <a:lnTo>
                  <a:pt x="0" y="45516"/>
                </a:lnTo>
                <a:lnTo>
                  <a:pt x="3853" y="26178"/>
                </a:lnTo>
                <a:lnTo>
                  <a:pt x="14290" y="11890"/>
                </a:lnTo>
                <a:lnTo>
                  <a:pt x="29628" y="3036"/>
                </a:lnTo>
                <a:lnTo>
                  <a:pt x="48183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817531" y="4123054"/>
            <a:ext cx="77470" cy="90805"/>
          </a:xfrm>
          <a:custGeom>
            <a:avLst/>
            <a:gdLst/>
            <a:ahLst/>
            <a:cxnLst/>
            <a:rect l="l" t="t" r="r" b="b"/>
            <a:pathLst>
              <a:path w="77470" h="90804">
                <a:moveTo>
                  <a:pt x="42138" y="0"/>
                </a:moveTo>
                <a:lnTo>
                  <a:pt x="57587" y="2530"/>
                </a:lnTo>
                <a:lnTo>
                  <a:pt x="68519" y="9712"/>
                </a:lnTo>
                <a:lnTo>
                  <a:pt x="75017" y="20927"/>
                </a:lnTo>
                <a:lnTo>
                  <a:pt x="77165" y="35560"/>
                </a:lnTo>
                <a:lnTo>
                  <a:pt x="77165" y="88544"/>
                </a:lnTo>
                <a:lnTo>
                  <a:pt x="65252" y="88544"/>
                </a:lnTo>
                <a:lnTo>
                  <a:pt x="64008" y="76809"/>
                </a:lnTo>
                <a:lnTo>
                  <a:pt x="63474" y="76809"/>
                </a:lnTo>
                <a:lnTo>
                  <a:pt x="55815" y="82126"/>
                </a:lnTo>
                <a:lnTo>
                  <a:pt x="47405" y="86544"/>
                </a:lnTo>
                <a:lnTo>
                  <a:pt x="38496" y="89561"/>
                </a:lnTo>
                <a:lnTo>
                  <a:pt x="29337" y="90678"/>
                </a:lnTo>
                <a:lnTo>
                  <a:pt x="17927" y="89019"/>
                </a:lnTo>
                <a:lnTo>
                  <a:pt x="8601" y="84210"/>
                </a:lnTo>
                <a:lnTo>
                  <a:pt x="2308" y="76501"/>
                </a:lnTo>
                <a:lnTo>
                  <a:pt x="0" y="66141"/>
                </a:lnTo>
                <a:lnTo>
                  <a:pt x="3503" y="53409"/>
                </a:lnTo>
                <a:lnTo>
                  <a:pt x="14557" y="44027"/>
                </a:lnTo>
                <a:lnTo>
                  <a:pt x="33979" y="37613"/>
                </a:lnTo>
                <a:lnTo>
                  <a:pt x="62585" y="33782"/>
                </a:lnTo>
                <a:lnTo>
                  <a:pt x="61202" y="25442"/>
                </a:lnTo>
                <a:lnTo>
                  <a:pt x="57251" y="18535"/>
                </a:lnTo>
                <a:lnTo>
                  <a:pt x="50234" y="13829"/>
                </a:lnTo>
                <a:lnTo>
                  <a:pt x="39649" y="12090"/>
                </a:lnTo>
                <a:lnTo>
                  <a:pt x="31326" y="13001"/>
                </a:lnTo>
                <a:lnTo>
                  <a:pt x="23336" y="15379"/>
                </a:lnTo>
                <a:lnTo>
                  <a:pt x="15946" y="18691"/>
                </a:lnTo>
                <a:lnTo>
                  <a:pt x="9423" y="22402"/>
                </a:lnTo>
                <a:lnTo>
                  <a:pt x="3733" y="12446"/>
                </a:lnTo>
                <a:lnTo>
                  <a:pt x="11284" y="8101"/>
                </a:lnTo>
                <a:lnTo>
                  <a:pt x="20535" y="4089"/>
                </a:lnTo>
                <a:lnTo>
                  <a:pt x="30987" y="1144"/>
                </a:lnTo>
                <a:lnTo>
                  <a:pt x="42138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710851" y="4123054"/>
            <a:ext cx="81915" cy="90805"/>
          </a:xfrm>
          <a:custGeom>
            <a:avLst/>
            <a:gdLst/>
            <a:ahLst/>
            <a:cxnLst/>
            <a:rect l="l" t="t" r="r" b="b"/>
            <a:pathLst>
              <a:path w="81915" h="90804">
                <a:moveTo>
                  <a:pt x="48183" y="0"/>
                </a:moveTo>
                <a:lnTo>
                  <a:pt x="58026" y="997"/>
                </a:lnTo>
                <a:lnTo>
                  <a:pt x="66519" y="3711"/>
                </a:lnTo>
                <a:lnTo>
                  <a:pt x="73711" y="7726"/>
                </a:lnTo>
                <a:lnTo>
                  <a:pt x="79654" y="12623"/>
                </a:lnTo>
                <a:lnTo>
                  <a:pt x="72364" y="22047"/>
                </a:lnTo>
                <a:lnTo>
                  <a:pt x="66944" y="17866"/>
                </a:lnTo>
                <a:lnTo>
                  <a:pt x="61274" y="14735"/>
                </a:lnTo>
                <a:lnTo>
                  <a:pt x="55237" y="12771"/>
                </a:lnTo>
                <a:lnTo>
                  <a:pt x="48717" y="12090"/>
                </a:lnTo>
                <a:lnTo>
                  <a:pt x="35065" y="14512"/>
                </a:lnTo>
                <a:lnTo>
                  <a:pt x="24447" y="21336"/>
                </a:lnTo>
                <a:lnTo>
                  <a:pt x="17563" y="31892"/>
                </a:lnTo>
                <a:lnTo>
                  <a:pt x="15112" y="45516"/>
                </a:lnTo>
                <a:lnTo>
                  <a:pt x="17507" y="59010"/>
                </a:lnTo>
                <a:lnTo>
                  <a:pt x="24269" y="69453"/>
                </a:lnTo>
                <a:lnTo>
                  <a:pt x="34765" y="76195"/>
                </a:lnTo>
                <a:lnTo>
                  <a:pt x="48361" y="78587"/>
                </a:lnTo>
                <a:lnTo>
                  <a:pt x="56031" y="77743"/>
                </a:lnTo>
                <a:lnTo>
                  <a:pt x="63052" y="75431"/>
                </a:lnTo>
                <a:lnTo>
                  <a:pt x="69439" y="71986"/>
                </a:lnTo>
                <a:lnTo>
                  <a:pt x="75209" y="67741"/>
                </a:lnTo>
                <a:lnTo>
                  <a:pt x="81609" y="77165"/>
                </a:lnTo>
                <a:lnTo>
                  <a:pt x="74072" y="82877"/>
                </a:lnTo>
                <a:lnTo>
                  <a:pt x="65719" y="87122"/>
                </a:lnTo>
                <a:lnTo>
                  <a:pt x="56732" y="89766"/>
                </a:lnTo>
                <a:lnTo>
                  <a:pt x="47294" y="90678"/>
                </a:lnTo>
                <a:lnTo>
                  <a:pt x="28503" y="87647"/>
                </a:lnTo>
                <a:lnTo>
                  <a:pt x="13512" y="78832"/>
                </a:lnTo>
                <a:lnTo>
                  <a:pt x="3589" y="64649"/>
                </a:lnTo>
                <a:lnTo>
                  <a:pt x="0" y="45516"/>
                </a:lnTo>
                <a:lnTo>
                  <a:pt x="3853" y="26178"/>
                </a:lnTo>
                <a:lnTo>
                  <a:pt x="14290" y="11890"/>
                </a:lnTo>
                <a:lnTo>
                  <a:pt x="29628" y="3036"/>
                </a:lnTo>
                <a:lnTo>
                  <a:pt x="48183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032669" y="4085005"/>
            <a:ext cx="76835" cy="127000"/>
          </a:xfrm>
          <a:custGeom>
            <a:avLst/>
            <a:gdLst/>
            <a:ahLst/>
            <a:cxnLst/>
            <a:rect l="l" t="t" r="r" b="b"/>
            <a:pathLst>
              <a:path w="76834" h="127000">
                <a:moveTo>
                  <a:pt x="0" y="0"/>
                </a:moveTo>
                <a:lnTo>
                  <a:pt x="14579" y="0"/>
                </a:lnTo>
                <a:lnTo>
                  <a:pt x="14579" y="34493"/>
                </a:lnTo>
                <a:lnTo>
                  <a:pt x="13868" y="54940"/>
                </a:lnTo>
                <a:lnTo>
                  <a:pt x="20980" y="48250"/>
                </a:lnTo>
                <a:lnTo>
                  <a:pt x="28625" y="42894"/>
                </a:lnTo>
                <a:lnTo>
                  <a:pt x="37071" y="39338"/>
                </a:lnTo>
                <a:lnTo>
                  <a:pt x="46583" y="38049"/>
                </a:lnTo>
                <a:lnTo>
                  <a:pt x="59876" y="40293"/>
                </a:lnTo>
                <a:lnTo>
                  <a:pt x="69185" y="46939"/>
                </a:lnTo>
                <a:lnTo>
                  <a:pt x="74661" y="57851"/>
                </a:lnTo>
                <a:lnTo>
                  <a:pt x="76453" y="72898"/>
                </a:lnTo>
                <a:lnTo>
                  <a:pt x="76453" y="126593"/>
                </a:lnTo>
                <a:lnTo>
                  <a:pt x="61873" y="126593"/>
                </a:lnTo>
                <a:lnTo>
                  <a:pt x="61873" y="74853"/>
                </a:lnTo>
                <a:lnTo>
                  <a:pt x="60761" y="64174"/>
                </a:lnTo>
                <a:lnTo>
                  <a:pt x="57250" y="56629"/>
                </a:lnTo>
                <a:lnTo>
                  <a:pt x="51072" y="52151"/>
                </a:lnTo>
                <a:lnTo>
                  <a:pt x="41960" y="50673"/>
                </a:lnTo>
                <a:lnTo>
                  <a:pt x="34757" y="51642"/>
                </a:lnTo>
                <a:lnTo>
                  <a:pt x="28203" y="54562"/>
                </a:lnTo>
                <a:lnTo>
                  <a:pt x="21683" y="59449"/>
                </a:lnTo>
                <a:lnTo>
                  <a:pt x="14579" y="66319"/>
                </a:lnTo>
                <a:lnTo>
                  <a:pt x="14579" y="126593"/>
                </a:lnTo>
                <a:lnTo>
                  <a:pt x="0" y="126593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513017" y="4326769"/>
            <a:ext cx="897774" cy="55695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569747" y="4360519"/>
            <a:ext cx="781050" cy="440690"/>
          </a:xfrm>
          <a:custGeom>
            <a:avLst/>
            <a:gdLst/>
            <a:ahLst/>
            <a:cxnLst/>
            <a:rect l="l" t="t" r="r" b="b"/>
            <a:pathLst>
              <a:path w="781050" h="440689">
                <a:moveTo>
                  <a:pt x="707605" y="0"/>
                </a:moveTo>
                <a:lnTo>
                  <a:pt x="73405" y="0"/>
                </a:lnTo>
                <a:lnTo>
                  <a:pt x="44834" y="5768"/>
                </a:lnTo>
                <a:lnTo>
                  <a:pt x="21501" y="21501"/>
                </a:lnTo>
                <a:lnTo>
                  <a:pt x="5768" y="44834"/>
                </a:lnTo>
                <a:lnTo>
                  <a:pt x="0" y="73405"/>
                </a:lnTo>
                <a:lnTo>
                  <a:pt x="0" y="367017"/>
                </a:lnTo>
                <a:lnTo>
                  <a:pt x="5768" y="395594"/>
                </a:lnTo>
                <a:lnTo>
                  <a:pt x="21501" y="418926"/>
                </a:lnTo>
                <a:lnTo>
                  <a:pt x="44834" y="434656"/>
                </a:lnTo>
                <a:lnTo>
                  <a:pt x="73405" y="440423"/>
                </a:lnTo>
                <a:lnTo>
                  <a:pt x="707605" y="440423"/>
                </a:lnTo>
                <a:lnTo>
                  <a:pt x="736177" y="434656"/>
                </a:lnTo>
                <a:lnTo>
                  <a:pt x="759510" y="418926"/>
                </a:lnTo>
                <a:lnTo>
                  <a:pt x="775242" y="395594"/>
                </a:lnTo>
                <a:lnTo>
                  <a:pt x="781011" y="367017"/>
                </a:lnTo>
                <a:lnTo>
                  <a:pt x="781011" y="73405"/>
                </a:lnTo>
                <a:lnTo>
                  <a:pt x="775242" y="44834"/>
                </a:lnTo>
                <a:lnTo>
                  <a:pt x="759510" y="21501"/>
                </a:lnTo>
                <a:lnTo>
                  <a:pt x="736177" y="5768"/>
                </a:lnTo>
                <a:lnTo>
                  <a:pt x="707605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569747" y="4360519"/>
            <a:ext cx="781050" cy="440690"/>
          </a:xfrm>
          <a:custGeom>
            <a:avLst/>
            <a:gdLst/>
            <a:ahLst/>
            <a:cxnLst/>
            <a:rect l="l" t="t" r="r" b="b"/>
            <a:pathLst>
              <a:path w="781050" h="440689">
                <a:moveTo>
                  <a:pt x="0" y="73405"/>
                </a:moveTo>
                <a:lnTo>
                  <a:pt x="5768" y="44833"/>
                </a:lnTo>
                <a:lnTo>
                  <a:pt x="21500" y="21500"/>
                </a:lnTo>
                <a:lnTo>
                  <a:pt x="44833" y="5768"/>
                </a:lnTo>
                <a:lnTo>
                  <a:pt x="73406" y="0"/>
                </a:lnTo>
                <a:lnTo>
                  <a:pt x="707608" y="0"/>
                </a:lnTo>
                <a:lnTo>
                  <a:pt x="736181" y="5768"/>
                </a:lnTo>
                <a:lnTo>
                  <a:pt x="759514" y="21500"/>
                </a:lnTo>
                <a:lnTo>
                  <a:pt x="775245" y="44833"/>
                </a:lnTo>
                <a:lnTo>
                  <a:pt x="781014" y="73405"/>
                </a:lnTo>
                <a:lnTo>
                  <a:pt x="781014" y="367019"/>
                </a:lnTo>
                <a:lnTo>
                  <a:pt x="775245" y="395592"/>
                </a:lnTo>
                <a:lnTo>
                  <a:pt x="759514" y="418925"/>
                </a:lnTo>
                <a:lnTo>
                  <a:pt x="736181" y="434657"/>
                </a:lnTo>
                <a:lnTo>
                  <a:pt x="707608" y="440425"/>
                </a:lnTo>
                <a:lnTo>
                  <a:pt x="73406" y="440425"/>
                </a:lnTo>
                <a:lnTo>
                  <a:pt x="44833" y="434657"/>
                </a:lnTo>
                <a:lnTo>
                  <a:pt x="21500" y="418925"/>
                </a:lnTo>
                <a:lnTo>
                  <a:pt x="5768" y="395592"/>
                </a:lnTo>
                <a:lnTo>
                  <a:pt x="0" y="367019"/>
                </a:lnTo>
                <a:lnTo>
                  <a:pt x="0" y="73405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710845" y="4525264"/>
            <a:ext cx="507365" cy="128905"/>
          </a:xfrm>
          <a:custGeom>
            <a:avLst/>
            <a:gdLst/>
            <a:ahLst/>
            <a:cxnLst/>
            <a:rect l="l" t="t" r="r" b="b"/>
            <a:pathLst>
              <a:path w="507365" h="128904">
                <a:moveTo>
                  <a:pt x="176577" y="50139"/>
                </a:moveTo>
                <a:lnTo>
                  <a:pt x="146329" y="50139"/>
                </a:lnTo>
                <a:lnTo>
                  <a:pt x="156914" y="51878"/>
                </a:lnTo>
                <a:lnTo>
                  <a:pt x="163931" y="56584"/>
                </a:lnTo>
                <a:lnTo>
                  <a:pt x="167882" y="63491"/>
                </a:lnTo>
                <a:lnTo>
                  <a:pt x="169265" y="71831"/>
                </a:lnTo>
                <a:lnTo>
                  <a:pt x="140659" y="75662"/>
                </a:lnTo>
                <a:lnTo>
                  <a:pt x="121237" y="82076"/>
                </a:lnTo>
                <a:lnTo>
                  <a:pt x="110183" y="91458"/>
                </a:lnTo>
                <a:lnTo>
                  <a:pt x="106679" y="104190"/>
                </a:lnTo>
                <a:lnTo>
                  <a:pt x="108988" y="114550"/>
                </a:lnTo>
                <a:lnTo>
                  <a:pt x="115281" y="122259"/>
                </a:lnTo>
                <a:lnTo>
                  <a:pt x="124607" y="127068"/>
                </a:lnTo>
                <a:lnTo>
                  <a:pt x="136017" y="128727"/>
                </a:lnTo>
                <a:lnTo>
                  <a:pt x="145176" y="127610"/>
                </a:lnTo>
                <a:lnTo>
                  <a:pt x="154085" y="124593"/>
                </a:lnTo>
                <a:lnTo>
                  <a:pt x="162495" y="120176"/>
                </a:lnTo>
                <a:lnTo>
                  <a:pt x="167081" y="116992"/>
                </a:lnTo>
                <a:lnTo>
                  <a:pt x="129971" y="116992"/>
                </a:lnTo>
                <a:lnTo>
                  <a:pt x="120903" y="112903"/>
                </a:lnTo>
                <a:lnTo>
                  <a:pt x="120903" y="103124"/>
                </a:lnTo>
                <a:lnTo>
                  <a:pt x="123259" y="95359"/>
                </a:lnTo>
                <a:lnTo>
                  <a:pt x="131216" y="89144"/>
                </a:lnTo>
                <a:lnTo>
                  <a:pt x="146107" y="84496"/>
                </a:lnTo>
                <a:lnTo>
                  <a:pt x="169265" y="81432"/>
                </a:lnTo>
                <a:lnTo>
                  <a:pt x="183845" y="81432"/>
                </a:lnTo>
                <a:lnTo>
                  <a:pt x="183845" y="73609"/>
                </a:lnTo>
                <a:lnTo>
                  <a:pt x="181697" y="58976"/>
                </a:lnTo>
                <a:lnTo>
                  <a:pt x="176577" y="50139"/>
                </a:lnTo>
                <a:close/>
              </a:path>
              <a:path w="507365" h="128904">
                <a:moveTo>
                  <a:pt x="183845" y="114858"/>
                </a:moveTo>
                <a:lnTo>
                  <a:pt x="170687" y="114858"/>
                </a:lnTo>
                <a:lnTo>
                  <a:pt x="171932" y="126593"/>
                </a:lnTo>
                <a:lnTo>
                  <a:pt x="183845" y="126593"/>
                </a:lnTo>
                <a:lnTo>
                  <a:pt x="183845" y="114858"/>
                </a:lnTo>
                <a:close/>
              </a:path>
              <a:path w="507365" h="128904">
                <a:moveTo>
                  <a:pt x="183845" y="81432"/>
                </a:moveTo>
                <a:lnTo>
                  <a:pt x="169265" y="81432"/>
                </a:lnTo>
                <a:lnTo>
                  <a:pt x="169265" y="104190"/>
                </a:lnTo>
                <a:lnTo>
                  <a:pt x="161931" y="109641"/>
                </a:lnTo>
                <a:lnTo>
                  <a:pt x="154597" y="113658"/>
                </a:lnTo>
                <a:lnTo>
                  <a:pt x="147262" y="116142"/>
                </a:lnTo>
                <a:lnTo>
                  <a:pt x="139928" y="116992"/>
                </a:lnTo>
                <a:lnTo>
                  <a:pt x="167081" y="116992"/>
                </a:lnTo>
                <a:lnTo>
                  <a:pt x="170154" y="114858"/>
                </a:lnTo>
                <a:lnTo>
                  <a:pt x="183845" y="114858"/>
                </a:lnTo>
                <a:lnTo>
                  <a:pt x="183845" y="81432"/>
                </a:lnTo>
                <a:close/>
              </a:path>
              <a:path w="507365" h="128904">
                <a:moveTo>
                  <a:pt x="148818" y="38049"/>
                </a:moveTo>
                <a:lnTo>
                  <a:pt x="137668" y="39193"/>
                </a:lnTo>
                <a:lnTo>
                  <a:pt x="127220" y="42138"/>
                </a:lnTo>
                <a:lnTo>
                  <a:pt x="117970" y="46150"/>
                </a:lnTo>
                <a:lnTo>
                  <a:pt x="110413" y="50495"/>
                </a:lnTo>
                <a:lnTo>
                  <a:pt x="116103" y="60452"/>
                </a:lnTo>
                <a:lnTo>
                  <a:pt x="122626" y="56740"/>
                </a:lnTo>
                <a:lnTo>
                  <a:pt x="130016" y="53428"/>
                </a:lnTo>
                <a:lnTo>
                  <a:pt x="138006" y="51050"/>
                </a:lnTo>
                <a:lnTo>
                  <a:pt x="146329" y="50139"/>
                </a:lnTo>
                <a:lnTo>
                  <a:pt x="176577" y="50139"/>
                </a:lnTo>
                <a:lnTo>
                  <a:pt x="175199" y="47761"/>
                </a:lnTo>
                <a:lnTo>
                  <a:pt x="164267" y="40580"/>
                </a:lnTo>
                <a:lnTo>
                  <a:pt x="148818" y="38049"/>
                </a:lnTo>
                <a:close/>
              </a:path>
              <a:path w="507365" h="128904">
                <a:moveTo>
                  <a:pt x="467969" y="38049"/>
                </a:moveTo>
                <a:lnTo>
                  <a:pt x="451656" y="41185"/>
                </a:lnTo>
                <a:lnTo>
                  <a:pt x="437610" y="50206"/>
                </a:lnTo>
                <a:lnTo>
                  <a:pt x="427764" y="64527"/>
                </a:lnTo>
                <a:lnTo>
                  <a:pt x="424052" y="83566"/>
                </a:lnTo>
                <a:lnTo>
                  <a:pt x="427703" y="102548"/>
                </a:lnTo>
                <a:lnTo>
                  <a:pt x="437654" y="116747"/>
                </a:lnTo>
                <a:lnTo>
                  <a:pt x="452406" y="125646"/>
                </a:lnTo>
                <a:lnTo>
                  <a:pt x="470458" y="128727"/>
                </a:lnTo>
                <a:lnTo>
                  <a:pt x="480304" y="127918"/>
                </a:lnTo>
                <a:lnTo>
                  <a:pt x="489083" y="125726"/>
                </a:lnTo>
                <a:lnTo>
                  <a:pt x="496862" y="122501"/>
                </a:lnTo>
                <a:lnTo>
                  <a:pt x="503707" y="118592"/>
                </a:lnTo>
                <a:lnTo>
                  <a:pt x="502848" y="116992"/>
                </a:lnTo>
                <a:lnTo>
                  <a:pt x="472236" y="116992"/>
                </a:lnTo>
                <a:lnTo>
                  <a:pt x="459194" y="114858"/>
                </a:lnTo>
                <a:lnTo>
                  <a:pt x="448900" y="108835"/>
                </a:lnTo>
                <a:lnTo>
                  <a:pt x="441983" y="99365"/>
                </a:lnTo>
                <a:lnTo>
                  <a:pt x="439166" y="86944"/>
                </a:lnTo>
                <a:lnTo>
                  <a:pt x="506729" y="86944"/>
                </a:lnTo>
                <a:lnTo>
                  <a:pt x="507085" y="84810"/>
                </a:lnTo>
                <a:lnTo>
                  <a:pt x="507154" y="83566"/>
                </a:lnTo>
                <a:lnTo>
                  <a:pt x="507263" y="78587"/>
                </a:lnTo>
                <a:lnTo>
                  <a:pt x="506921" y="76454"/>
                </a:lnTo>
                <a:lnTo>
                  <a:pt x="438988" y="76454"/>
                </a:lnTo>
                <a:lnTo>
                  <a:pt x="442544" y="65133"/>
                </a:lnTo>
                <a:lnTo>
                  <a:pt x="449167" y="56695"/>
                </a:lnTo>
                <a:lnTo>
                  <a:pt x="457990" y="51425"/>
                </a:lnTo>
                <a:lnTo>
                  <a:pt x="468147" y="49606"/>
                </a:lnTo>
                <a:lnTo>
                  <a:pt x="497138" y="49606"/>
                </a:lnTo>
                <a:lnTo>
                  <a:pt x="496884" y="49183"/>
                </a:lnTo>
                <a:lnTo>
                  <a:pt x="484535" y="40957"/>
                </a:lnTo>
                <a:lnTo>
                  <a:pt x="467969" y="38049"/>
                </a:lnTo>
                <a:close/>
              </a:path>
              <a:path w="507365" h="128904">
                <a:moveTo>
                  <a:pt x="498551" y="108991"/>
                </a:moveTo>
                <a:lnTo>
                  <a:pt x="492489" y="112341"/>
                </a:lnTo>
                <a:lnTo>
                  <a:pt x="486135" y="114872"/>
                </a:lnTo>
                <a:lnTo>
                  <a:pt x="479498" y="116442"/>
                </a:lnTo>
                <a:lnTo>
                  <a:pt x="472236" y="116992"/>
                </a:lnTo>
                <a:lnTo>
                  <a:pt x="502848" y="116992"/>
                </a:lnTo>
                <a:lnTo>
                  <a:pt x="498551" y="108991"/>
                </a:lnTo>
                <a:close/>
              </a:path>
              <a:path w="507365" h="128904">
                <a:moveTo>
                  <a:pt x="497138" y="49606"/>
                </a:moveTo>
                <a:lnTo>
                  <a:pt x="468147" y="49606"/>
                </a:lnTo>
                <a:lnTo>
                  <a:pt x="478898" y="51375"/>
                </a:lnTo>
                <a:lnTo>
                  <a:pt x="486949" y="56562"/>
                </a:lnTo>
                <a:lnTo>
                  <a:pt x="492000" y="64983"/>
                </a:lnTo>
                <a:lnTo>
                  <a:pt x="493750" y="76454"/>
                </a:lnTo>
                <a:lnTo>
                  <a:pt x="506921" y="76454"/>
                </a:lnTo>
                <a:lnTo>
                  <a:pt x="504599" y="61977"/>
                </a:lnTo>
                <a:lnTo>
                  <a:pt x="497138" y="49606"/>
                </a:lnTo>
                <a:close/>
              </a:path>
              <a:path w="507365" h="128904">
                <a:moveTo>
                  <a:pt x="261188" y="38049"/>
                </a:moveTo>
                <a:lnTo>
                  <a:pt x="242633" y="41085"/>
                </a:lnTo>
                <a:lnTo>
                  <a:pt x="227295" y="49939"/>
                </a:lnTo>
                <a:lnTo>
                  <a:pt x="216857" y="64227"/>
                </a:lnTo>
                <a:lnTo>
                  <a:pt x="213004" y="83566"/>
                </a:lnTo>
                <a:lnTo>
                  <a:pt x="216593" y="102698"/>
                </a:lnTo>
                <a:lnTo>
                  <a:pt x="226517" y="116881"/>
                </a:lnTo>
                <a:lnTo>
                  <a:pt x="241507" y="125696"/>
                </a:lnTo>
                <a:lnTo>
                  <a:pt x="260299" y="128727"/>
                </a:lnTo>
                <a:lnTo>
                  <a:pt x="269736" y="127815"/>
                </a:lnTo>
                <a:lnTo>
                  <a:pt x="278723" y="125171"/>
                </a:lnTo>
                <a:lnTo>
                  <a:pt x="287077" y="120926"/>
                </a:lnTo>
                <a:lnTo>
                  <a:pt x="292737" y="116636"/>
                </a:lnTo>
                <a:lnTo>
                  <a:pt x="261366" y="116636"/>
                </a:lnTo>
                <a:lnTo>
                  <a:pt x="247769" y="114244"/>
                </a:lnTo>
                <a:lnTo>
                  <a:pt x="237274" y="107502"/>
                </a:lnTo>
                <a:lnTo>
                  <a:pt x="230512" y="97059"/>
                </a:lnTo>
                <a:lnTo>
                  <a:pt x="228117" y="83566"/>
                </a:lnTo>
                <a:lnTo>
                  <a:pt x="230567" y="69942"/>
                </a:lnTo>
                <a:lnTo>
                  <a:pt x="237451" y="59385"/>
                </a:lnTo>
                <a:lnTo>
                  <a:pt x="248069" y="52562"/>
                </a:lnTo>
                <a:lnTo>
                  <a:pt x="261721" y="50139"/>
                </a:lnTo>
                <a:lnTo>
                  <a:pt x="292011" y="50139"/>
                </a:lnTo>
                <a:lnTo>
                  <a:pt x="286716" y="45775"/>
                </a:lnTo>
                <a:lnTo>
                  <a:pt x="279523" y="41760"/>
                </a:lnTo>
                <a:lnTo>
                  <a:pt x="271031" y="39046"/>
                </a:lnTo>
                <a:lnTo>
                  <a:pt x="261188" y="38049"/>
                </a:lnTo>
                <a:close/>
              </a:path>
              <a:path w="507365" h="128904">
                <a:moveTo>
                  <a:pt x="288213" y="105791"/>
                </a:moveTo>
                <a:lnTo>
                  <a:pt x="282443" y="110035"/>
                </a:lnTo>
                <a:lnTo>
                  <a:pt x="276056" y="113480"/>
                </a:lnTo>
                <a:lnTo>
                  <a:pt x="269036" y="115792"/>
                </a:lnTo>
                <a:lnTo>
                  <a:pt x="261366" y="116636"/>
                </a:lnTo>
                <a:lnTo>
                  <a:pt x="292737" y="116636"/>
                </a:lnTo>
                <a:lnTo>
                  <a:pt x="294614" y="115214"/>
                </a:lnTo>
                <a:lnTo>
                  <a:pt x="288213" y="105791"/>
                </a:lnTo>
                <a:close/>
              </a:path>
              <a:path w="507365" h="128904">
                <a:moveTo>
                  <a:pt x="292011" y="50139"/>
                </a:moveTo>
                <a:lnTo>
                  <a:pt x="261721" y="50139"/>
                </a:lnTo>
                <a:lnTo>
                  <a:pt x="268241" y="50820"/>
                </a:lnTo>
                <a:lnTo>
                  <a:pt x="274278" y="52784"/>
                </a:lnTo>
                <a:lnTo>
                  <a:pt x="279948" y="55915"/>
                </a:lnTo>
                <a:lnTo>
                  <a:pt x="285369" y="60096"/>
                </a:lnTo>
                <a:lnTo>
                  <a:pt x="292658" y="50673"/>
                </a:lnTo>
                <a:lnTo>
                  <a:pt x="292011" y="50139"/>
                </a:lnTo>
                <a:close/>
              </a:path>
              <a:path w="507365" h="128904">
                <a:moveTo>
                  <a:pt x="48183" y="38049"/>
                </a:moveTo>
                <a:lnTo>
                  <a:pt x="29628" y="41085"/>
                </a:lnTo>
                <a:lnTo>
                  <a:pt x="14290" y="49939"/>
                </a:lnTo>
                <a:lnTo>
                  <a:pt x="3853" y="64227"/>
                </a:lnTo>
                <a:lnTo>
                  <a:pt x="0" y="83566"/>
                </a:lnTo>
                <a:lnTo>
                  <a:pt x="3589" y="102698"/>
                </a:lnTo>
                <a:lnTo>
                  <a:pt x="13512" y="116881"/>
                </a:lnTo>
                <a:lnTo>
                  <a:pt x="28503" y="125696"/>
                </a:lnTo>
                <a:lnTo>
                  <a:pt x="47294" y="128727"/>
                </a:lnTo>
                <a:lnTo>
                  <a:pt x="56732" y="127815"/>
                </a:lnTo>
                <a:lnTo>
                  <a:pt x="65719" y="125171"/>
                </a:lnTo>
                <a:lnTo>
                  <a:pt x="74073" y="120926"/>
                </a:lnTo>
                <a:lnTo>
                  <a:pt x="79733" y="116636"/>
                </a:lnTo>
                <a:lnTo>
                  <a:pt x="48361" y="116636"/>
                </a:lnTo>
                <a:lnTo>
                  <a:pt x="34767" y="114244"/>
                </a:lnTo>
                <a:lnTo>
                  <a:pt x="24276" y="107502"/>
                </a:lnTo>
                <a:lnTo>
                  <a:pt x="17518" y="97059"/>
                </a:lnTo>
                <a:lnTo>
                  <a:pt x="15125" y="83566"/>
                </a:lnTo>
                <a:lnTo>
                  <a:pt x="17575" y="69942"/>
                </a:lnTo>
                <a:lnTo>
                  <a:pt x="24458" y="59385"/>
                </a:lnTo>
                <a:lnTo>
                  <a:pt x="35072" y="52562"/>
                </a:lnTo>
                <a:lnTo>
                  <a:pt x="48717" y="50139"/>
                </a:lnTo>
                <a:lnTo>
                  <a:pt x="79007" y="50139"/>
                </a:lnTo>
                <a:lnTo>
                  <a:pt x="73711" y="45775"/>
                </a:lnTo>
                <a:lnTo>
                  <a:pt x="66519" y="41760"/>
                </a:lnTo>
                <a:lnTo>
                  <a:pt x="58026" y="39046"/>
                </a:lnTo>
                <a:lnTo>
                  <a:pt x="48183" y="38049"/>
                </a:lnTo>
                <a:close/>
              </a:path>
              <a:path w="507365" h="128904">
                <a:moveTo>
                  <a:pt x="75209" y="105791"/>
                </a:moveTo>
                <a:lnTo>
                  <a:pt x="69439" y="110035"/>
                </a:lnTo>
                <a:lnTo>
                  <a:pt x="63052" y="113480"/>
                </a:lnTo>
                <a:lnTo>
                  <a:pt x="56032" y="115792"/>
                </a:lnTo>
                <a:lnTo>
                  <a:pt x="48361" y="116636"/>
                </a:lnTo>
                <a:lnTo>
                  <a:pt x="79733" y="116636"/>
                </a:lnTo>
                <a:lnTo>
                  <a:pt x="81610" y="115214"/>
                </a:lnTo>
                <a:lnTo>
                  <a:pt x="75209" y="105791"/>
                </a:lnTo>
                <a:close/>
              </a:path>
              <a:path w="507365" h="128904">
                <a:moveTo>
                  <a:pt x="79007" y="50139"/>
                </a:moveTo>
                <a:lnTo>
                  <a:pt x="48717" y="50139"/>
                </a:lnTo>
                <a:lnTo>
                  <a:pt x="55237" y="50820"/>
                </a:lnTo>
                <a:lnTo>
                  <a:pt x="61274" y="52784"/>
                </a:lnTo>
                <a:lnTo>
                  <a:pt x="66944" y="55915"/>
                </a:lnTo>
                <a:lnTo>
                  <a:pt x="72364" y="60096"/>
                </a:lnTo>
                <a:lnTo>
                  <a:pt x="79654" y="50673"/>
                </a:lnTo>
                <a:lnTo>
                  <a:pt x="79007" y="50139"/>
                </a:lnTo>
                <a:close/>
              </a:path>
              <a:path w="507365" h="128904">
                <a:moveTo>
                  <a:pt x="336397" y="0"/>
                </a:moveTo>
                <a:lnTo>
                  <a:pt x="321818" y="0"/>
                </a:lnTo>
                <a:lnTo>
                  <a:pt x="321818" y="126593"/>
                </a:lnTo>
                <a:lnTo>
                  <a:pt x="336397" y="126593"/>
                </a:lnTo>
                <a:lnTo>
                  <a:pt x="336397" y="66319"/>
                </a:lnTo>
                <a:lnTo>
                  <a:pt x="343501" y="59449"/>
                </a:lnTo>
                <a:lnTo>
                  <a:pt x="349517" y="54940"/>
                </a:lnTo>
                <a:lnTo>
                  <a:pt x="335686" y="54940"/>
                </a:lnTo>
                <a:lnTo>
                  <a:pt x="336273" y="38049"/>
                </a:lnTo>
                <a:lnTo>
                  <a:pt x="336397" y="0"/>
                </a:lnTo>
                <a:close/>
              </a:path>
              <a:path w="507365" h="128904">
                <a:moveTo>
                  <a:pt x="392877" y="50673"/>
                </a:moveTo>
                <a:lnTo>
                  <a:pt x="363778" y="50673"/>
                </a:lnTo>
                <a:lnTo>
                  <a:pt x="372891" y="52150"/>
                </a:lnTo>
                <a:lnTo>
                  <a:pt x="379069" y="56629"/>
                </a:lnTo>
                <a:lnTo>
                  <a:pt x="382581" y="64174"/>
                </a:lnTo>
                <a:lnTo>
                  <a:pt x="383692" y="74853"/>
                </a:lnTo>
                <a:lnTo>
                  <a:pt x="383692" y="126593"/>
                </a:lnTo>
                <a:lnTo>
                  <a:pt x="398272" y="126593"/>
                </a:lnTo>
                <a:lnTo>
                  <a:pt x="398272" y="72898"/>
                </a:lnTo>
                <a:lnTo>
                  <a:pt x="396480" y="57851"/>
                </a:lnTo>
                <a:lnTo>
                  <a:pt x="392877" y="50673"/>
                </a:lnTo>
                <a:close/>
              </a:path>
              <a:path w="507365" h="128904">
                <a:moveTo>
                  <a:pt x="368401" y="38049"/>
                </a:moveTo>
                <a:lnTo>
                  <a:pt x="358889" y="39338"/>
                </a:lnTo>
                <a:lnTo>
                  <a:pt x="350443" y="42894"/>
                </a:lnTo>
                <a:lnTo>
                  <a:pt x="342798" y="48250"/>
                </a:lnTo>
                <a:lnTo>
                  <a:pt x="335686" y="54940"/>
                </a:lnTo>
                <a:lnTo>
                  <a:pt x="349517" y="54940"/>
                </a:lnTo>
                <a:lnTo>
                  <a:pt x="350021" y="54562"/>
                </a:lnTo>
                <a:lnTo>
                  <a:pt x="356575" y="51642"/>
                </a:lnTo>
                <a:lnTo>
                  <a:pt x="363778" y="50673"/>
                </a:lnTo>
                <a:lnTo>
                  <a:pt x="392877" y="50673"/>
                </a:lnTo>
                <a:lnTo>
                  <a:pt x="391004" y="46939"/>
                </a:lnTo>
                <a:lnTo>
                  <a:pt x="381694" y="40293"/>
                </a:lnTo>
                <a:lnTo>
                  <a:pt x="368401" y="38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831755" y="4606696"/>
            <a:ext cx="48895" cy="35560"/>
          </a:xfrm>
          <a:custGeom>
            <a:avLst/>
            <a:gdLst/>
            <a:ahLst/>
            <a:cxnLst/>
            <a:rect l="l" t="t" r="r" b="b"/>
            <a:pathLst>
              <a:path w="48895" h="35560">
                <a:moveTo>
                  <a:pt x="48361" y="0"/>
                </a:moveTo>
                <a:lnTo>
                  <a:pt x="25203" y="3064"/>
                </a:lnTo>
                <a:lnTo>
                  <a:pt x="10312" y="7712"/>
                </a:lnTo>
                <a:lnTo>
                  <a:pt x="2355" y="13926"/>
                </a:lnTo>
                <a:lnTo>
                  <a:pt x="0" y="21691"/>
                </a:lnTo>
                <a:lnTo>
                  <a:pt x="0" y="31470"/>
                </a:lnTo>
                <a:lnTo>
                  <a:pt x="9067" y="35560"/>
                </a:lnTo>
                <a:lnTo>
                  <a:pt x="19024" y="35560"/>
                </a:lnTo>
                <a:lnTo>
                  <a:pt x="26358" y="34709"/>
                </a:lnTo>
                <a:lnTo>
                  <a:pt x="33693" y="32226"/>
                </a:lnTo>
                <a:lnTo>
                  <a:pt x="41027" y="28209"/>
                </a:lnTo>
                <a:lnTo>
                  <a:pt x="48361" y="22758"/>
                </a:lnTo>
                <a:lnTo>
                  <a:pt x="48361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149839" y="4574870"/>
            <a:ext cx="55244" cy="27305"/>
          </a:xfrm>
          <a:custGeom>
            <a:avLst/>
            <a:gdLst/>
            <a:ahLst/>
            <a:cxnLst/>
            <a:rect l="l" t="t" r="r" b="b"/>
            <a:pathLst>
              <a:path w="55245" h="27304">
                <a:moveTo>
                  <a:pt x="29159" y="0"/>
                </a:moveTo>
                <a:lnTo>
                  <a:pt x="19002" y="1819"/>
                </a:lnTo>
                <a:lnTo>
                  <a:pt x="10179" y="7089"/>
                </a:lnTo>
                <a:lnTo>
                  <a:pt x="3555" y="15526"/>
                </a:lnTo>
                <a:lnTo>
                  <a:pt x="0" y="26847"/>
                </a:lnTo>
                <a:lnTo>
                  <a:pt x="54762" y="26847"/>
                </a:lnTo>
                <a:lnTo>
                  <a:pt x="53012" y="15376"/>
                </a:lnTo>
                <a:lnTo>
                  <a:pt x="47961" y="6956"/>
                </a:lnTo>
                <a:lnTo>
                  <a:pt x="39910" y="1769"/>
                </a:lnTo>
                <a:lnTo>
                  <a:pt x="2915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134904" y="4563312"/>
            <a:ext cx="83820" cy="90805"/>
          </a:xfrm>
          <a:custGeom>
            <a:avLst/>
            <a:gdLst/>
            <a:ahLst/>
            <a:cxnLst/>
            <a:rect l="l" t="t" r="r" b="b"/>
            <a:pathLst>
              <a:path w="83820" h="90804">
                <a:moveTo>
                  <a:pt x="43915" y="0"/>
                </a:moveTo>
                <a:lnTo>
                  <a:pt x="60482" y="2908"/>
                </a:lnTo>
                <a:lnTo>
                  <a:pt x="72831" y="11134"/>
                </a:lnTo>
                <a:lnTo>
                  <a:pt x="80546" y="23928"/>
                </a:lnTo>
                <a:lnTo>
                  <a:pt x="83210" y="40538"/>
                </a:lnTo>
                <a:lnTo>
                  <a:pt x="83210" y="43561"/>
                </a:lnTo>
                <a:lnTo>
                  <a:pt x="83032" y="46761"/>
                </a:lnTo>
                <a:lnTo>
                  <a:pt x="82675" y="48895"/>
                </a:lnTo>
                <a:lnTo>
                  <a:pt x="15113" y="48895"/>
                </a:lnTo>
                <a:lnTo>
                  <a:pt x="17930" y="61316"/>
                </a:lnTo>
                <a:lnTo>
                  <a:pt x="24847" y="70786"/>
                </a:lnTo>
                <a:lnTo>
                  <a:pt x="35165" y="76823"/>
                </a:lnTo>
                <a:lnTo>
                  <a:pt x="48183" y="78943"/>
                </a:lnTo>
                <a:lnTo>
                  <a:pt x="55445" y="78393"/>
                </a:lnTo>
                <a:lnTo>
                  <a:pt x="62140" y="76809"/>
                </a:lnTo>
                <a:lnTo>
                  <a:pt x="68435" y="74292"/>
                </a:lnTo>
                <a:lnTo>
                  <a:pt x="74498" y="70942"/>
                </a:lnTo>
                <a:lnTo>
                  <a:pt x="79654" y="80543"/>
                </a:lnTo>
                <a:lnTo>
                  <a:pt x="72809" y="84452"/>
                </a:lnTo>
                <a:lnTo>
                  <a:pt x="65030" y="87677"/>
                </a:lnTo>
                <a:lnTo>
                  <a:pt x="56251" y="89869"/>
                </a:lnTo>
                <a:lnTo>
                  <a:pt x="46405" y="90678"/>
                </a:lnTo>
                <a:lnTo>
                  <a:pt x="28353" y="87597"/>
                </a:lnTo>
                <a:lnTo>
                  <a:pt x="13601" y="78698"/>
                </a:lnTo>
                <a:lnTo>
                  <a:pt x="3650" y="64499"/>
                </a:lnTo>
                <a:lnTo>
                  <a:pt x="0" y="45516"/>
                </a:lnTo>
                <a:lnTo>
                  <a:pt x="3711" y="26478"/>
                </a:lnTo>
                <a:lnTo>
                  <a:pt x="13557" y="12157"/>
                </a:lnTo>
                <a:lnTo>
                  <a:pt x="27602" y="3136"/>
                </a:lnTo>
                <a:lnTo>
                  <a:pt x="43915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923855" y="4563312"/>
            <a:ext cx="81915" cy="90805"/>
          </a:xfrm>
          <a:custGeom>
            <a:avLst/>
            <a:gdLst/>
            <a:ahLst/>
            <a:cxnLst/>
            <a:rect l="l" t="t" r="r" b="b"/>
            <a:pathLst>
              <a:path w="81915" h="90804">
                <a:moveTo>
                  <a:pt x="48183" y="0"/>
                </a:moveTo>
                <a:lnTo>
                  <a:pt x="58026" y="997"/>
                </a:lnTo>
                <a:lnTo>
                  <a:pt x="66519" y="3711"/>
                </a:lnTo>
                <a:lnTo>
                  <a:pt x="73711" y="7726"/>
                </a:lnTo>
                <a:lnTo>
                  <a:pt x="79654" y="12623"/>
                </a:lnTo>
                <a:lnTo>
                  <a:pt x="72364" y="22047"/>
                </a:lnTo>
                <a:lnTo>
                  <a:pt x="66944" y="17866"/>
                </a:lnTo>
                <a:lnTo>
                  <a:pt x="61274" y="14735"/>
                </a:lnTo>
                <a:lnTo>
                  <a:pt x="55237" y="12771"/>
                </a:lnTo>
                <a:lnTo>
                  <a:pt x="48717" y="12090"/>
                </a:lnTo>
                <a:lnTo>
                  <a:pt x="35065" y="14512"/>
                </a:lnTo>
                <a:lnTo>
                  <a:pt x="24447" y="21335"/>
                </a:lnTo>
                <a:lnTo>
                  <a:pt x="17563" y="31892"/>
                </a:lnTo>
                <a:lnTo>
                  <a:pt x="15112" y="45516"/>
                </a:lnTo>
                <a:lnTo>
                  <a:pt x="17507" y="59010"/>
                </a:lnTo>
                <a:lnTo>
                  <a:pt x="24269" y="69453"/>
                </a:lnTo>
                <a:lnTo>
                  <a:pt x="34765" y="76195"/>
                </a:lnTo>
                <a:lnTo>
                  <a:pt x="48361" y="78587"/>
                </a:lnTo>
                <a:lnTo>
                  <a:pt x="56032" y="77743"/>
                </a:lnTo>
                <a:lnTo>
                  <a:pt x="63052" y="75431"/>
                </a:lnTo>
                <a:lnTo>
                  <a:pt x="69439" y="71986"/>
                </a:lnTo>
                <a:lnTo>
                  <a:pt x="75209" y="67741"/>
                </a:lnTo>
                <a:lnTo>
                  <a:pt x="81610" y="77165"/>
                </a:lnTo>
                <a:lnTo>
                  <a:pt x="74073" y="82877"/>
                </a:lnTo>
                <a:lnTo>
                  <a:pt x="65719" y="87122"/>
                </a:lnTo>
                <a:lnTo>
                  <a:pt x="56732" y="89766"/>
                </a:lnTo>
                <a:lnTo>
                  <a:pt x="47294" y="90678"/>
                </a:lnTo>
                <a:lnTo>
                  <a:pt x="28503" y="87647"/>
                </a:lnTo>
                <a:lnTo>
                  <a:pt x="13512" y="78832"/>
                </a:lnTo>
                <a:lnTo>
                  <a:pt x="3589" y="64649"/>
                </a:lnTo>
                <a:lnTo>
                  <a:pt x="0" y="45516"/>
                </a:lnTo>
                <a:lnTo>
                  <a:pt x="3853" y="26178"/>
                </a:lnTo>
                <a:lnTo>
                  <a:pt x="14290" y="11890"/>
                </a:lnTo>
                <a:lnTo>
                  <a:pt x="29628" y="3036"/>
                </a:lnTo>
                <a:lnTo>
                  <a:pt x="48183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817531" y="4563312"/>
            <a:ext cx="77470" cy="90805"/>
          </a:xfrm>
          <a:custGeom>
            <a:avLst/>
            <a:gdLst/>
            <a:ahLst/>
            <a:cxnLst/>
            <a:rect l="l" t="t" r="r" b="b"/>
            <a:pathLst>
              <a:path w="77470" h="90804">
                <a:moveTo>
                  <a:pt x="42138" y="0"/>
                </a:moveTo>
                <a:lnTo>
                  <a:pt x="57587" y="2530"/>
                </a:lnTo>
                <a:lnTo>
                  <a:pt x="68519" y="9712"/>
                </a:lnTo>
                <a:lnTo>
                  <a:pt x="75017" y="20927"/>
                </a:lnTo>
                <a:lnTo>
                  <a:pt x="77165" y="35560"/>
                </a:lnTo>
                <a:lnTo>
                  <a:pt x="77165" y="88544"/>
                </a:lnTo>
                <a:lnTo>
                  <a:pt x="65252" y="88544"/>
                </a:lnTo>
                <a:lnTo>
                  <a:pt x="64008" y="76809"/>
                </a:lnTo>
                <a:lnTo>
                  <a:pt x="63474" y="76809"/>
                </a:lnTo>
                <a:lnTo>
                  <a:pt x="55815" y="82127"/>
                </a:lnTo>
                <a:lnTo>
                  <a:pt x="47405" y="86544"/>
                </a:lnTo>
                <a:lnTo>
                  <a:pt x="38496" y="89561"/>
                </a:lnTo>
                <a:lnTo>
                  <a:pt x="29337" y="90678"/>
                </a:lnTo>
                <a:lnTo>
                  <a:pt x="17927" y="89019"/>
                </a:lnTo>
                <a:lnTo>
                  <a:pt x="8601" y="84210"/>
                </a:lnTo>
                <a:lnTo>
                  <a:pt x="2308" y="76501"/>
                </a:lnTo>
                <a:lnTo>
                  <a:pt x="0" y="66141"/>
                </a:lnTo>
                <a:lnTo>
                  <a:pt x="3503" y="53409"/>
                </a:lnTo>
                <a:lnTo>
                  <a:pt x="14557" y="44027"/>
                </a:lnTo>
                <a:lnTo>
                  <a:pt x="33979" y="37613"/>
                </a:lnTo>
                <a:lnTo>
                  <a:pt x="62585" y="33782"/>
                </a:lnTo>
                <a:lnTo>
                  <a:pt x="61202" y="25442"/>
                </a:lnTo>
                <a:lnTo>
                  <a:pt x="57251" y="18535"/>
                </a:lnTo>
                <a:lnTo>
                  <a:pt x="50234" y="13829"/>
                </a:lnTo>
                <a:lnTo>
                  <a:pt x="39649" y="12090"/>
                </a:lnTo>
                <a:lnTo>
                  <a:pt x="31326" y="13001"/>
                </a:lnTo>
                <a:lnTo>
                  <a:pt x="23336" y="15379"/>
                </a:lnTo>
                <a:lnTo>
                  <a:pt x="15946" y="18691"/>
                </a:lnTo>
                <a:lnTo>
                  <a:pt x="9423" y="22402"/>
                </a:lnTo>
                <a:lnTo>
                  <a:pt x="3733" y="12446"/>
                </a:lnTo>
                <a:lnTo>
                  <a:pt x="11284" y="8101"/>
                </a:lnTo>
                <a:lnTo>
                  <a:pt x="20535" y="4089"/>
                </a:lnTo>
                <a:lnTo>
                  <a:pt x="30987" y="1144"/>
                </a:lnTo>
                <a:lnTo>
                  <a:pt x="42138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710851" y="4563312"/>
            <a:ext cx="81915" cy="90805"/>
          </a:xfrm>
          <a:custGeom>
            <a:avLst/>
            <a:gdLst/>
            <a:ahLst/>
            <a:cxnLst/>
            <a:rect l="l" t="t" r="r" b="b"/>
            <a:pathLst>
              <a:path w="81915" h="90804">
                <a:moveTo>
                  <a:pt x="48183" y="0"/>
                </a:moveTo>
                <a:lnTo>
                  <a:pt x="58026" y="997"/>
                </a:lnTo>
                <a:lnTo>
                  <a:pt x="66519" y="3711"/>
                </a:lnTo>
                <a:lnTo>
                  <a:pt x="73711" y="7726"/>
                </a:lnTo>
                <a:lnTo>
                  <a:pt x="79654" y="12623"/>
                </a:lnTo>
                <a:lnTo>
                  <a:pt x="72364" y="22047"/>
                </a:lnTo>
                <a:lnTo>
                  <a:pt x="66944" y="17866"/>
                </a:lnTo>
                <a:lnTo>
                  <a:pt x="61274" y="14735"/>
                </a:lnTo>
                <a:lnTo>
                  <a:pt x="55237" y="12771"/>
                </a:lnTo>
                <a:lnTo>
                  <a:pt x="48717" y="12090"/>
                </a:lnTo>
                <a:lnTo>
                  <a:pt x="35065" y="14512"/>
                </a:lnTo>
                <a:lnTo>
                  <a:pt x="24447" y="21335"/>
                </a:lnTo>
                <a:lnTo>
                  <a:pt x="17563" y="31892"/>
                </a:lnTo>
                <a:lnTo>
                  <a:pt x="15112" y="45516"/>
                </a:lnTo>
                <a:lnTo>
                  <a:pt x="17507" y="59010"/>
                </a:lnTo>
                <a:lnTo>
                  <a:pt x="24269" y="69453"/>
                </a:lnTo>
                <a:lnTo>
                  <a:pt x="34765" y="76195"/>
                </a:lnTo>
                <a:lnTo>
                  <a:pt x="48361" y="78587"/>
                </a:lnTo>
                <a:lnTo>
                  <a:pt x="56031" y="77743"/>
                </a:lnTo>
                <a:lnTo>
                  <a:pt x="63052" y="75431"/>
                </a:lnTo>
                <a:lnTo>
                  <a:pt x="69439" y="71986"/>
                </a:lnTo>
                <a:lnTo>
                  <a:pt x="75209" y="67741"/>
                </a:lnTo>
                <a:lnTo>
                  <a:pt x="81609" y="77165"/>
                </a:lnTo>
                <a:lnTo>
                  <a:pt x="74072" y="82877"/>
                </a:lnTo>
                <a:lnTo>
                  <a:pt x="65719" y="87122"/>
                </a:lnTo>
                <a:lnTo>
                  <a:pt x="56732" y="89766"/>
                </a:lnTo>
                <a:lnTo>
                  <a:pt x="47294" y="90678"/>
                </a:lnTo>
                <a:lnTo>
                  <a:pt x="28503" y="87647"/>
                </a:lnTo>
                <a:lnTo>
                  <a:pt x="13512" y="78832"/>
                </a:lnTo>
                <a:lnTo>
                  <a:pt x="3589" y="64649"/>
                </a:lnTo>
                <a:lnTo>
                  <a:pt x="0" y="45516"/>
                </a:lnTo>
                <a:lnTo>
                  <a:pt x="3853" y="26178"/>
                </a:lnTo>
                <a:lnTo>
                  <a:pt x="14290" y="11890"/>
                </a:lnTo>
                <a:lnTo>
                  <a:pt x="29628" y="3036"/>
                </a:lnTo>
                <a:lnTo>
                  <a:pt x="48183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032669" y="4525263"/>
            <a:ext cx="76835" cy="127000"/>
          </a:xfrm>
          <a:custGeom>
            <a:avLst/>
            <a:gdLst/>
            <a:ahLst/>
            <a:cxnLst/>
            <a:rect l="l" t="t" r="r" b="b"/>
            <a:pathLst>
              <a:path w="76834" h="127000">
                <a:moveTo>
                  <a:pt x="0" y="0"/>
                </a:moveTo>
                <a:lnTo>
                  <a:pt x="14579" y="0"/>
                </a:lnTo>
                <a:lnTo>
                  <a:pt x="14579" y="34493"/>
                </a:lnTo>
                <a:lnTo>
                  <a:pt x="13868" y="54940"/>
                </a:lnTo>
                <a:lnTo>
                  <a:pt x="20980" y="48250"/>
                </a:lnTo>
                <a:lnTo>
                  <a:pt x="28625" y="42894"/>
                </a:lnTo>
                <a:lnTo>
                  <a:pt x="37071" y="39338"/>
                </a:lnTo>
                <a:lnTo>
                  <a:pt x="46583" y="38049"/>
                </a:lnTo>
                <a:lnTo>
                  <a:pt x="59876" y="40293"/>
                </a:lnTo>
                <a:lnTo>
                  <a:pt x="69185" y="46939"/>
                </a:lnTo>
                <a:lnTo>
                  <a:pt x="74661" y="57851"/>
                </a:lnTo>
                <a:lnTo>
                  <a:pt x="76453" y="72898"/>
                </a:lnTo>
                <a:lnTo>
                  <a:pt x="76453" y="126593"/>
                </a:lnTo>
                <a:lnTo>
                  <a:pt x="61873" y="126593"/>
                </a:lnTo>
                <a:lnTo>
                  <a:pt x="61873" y="74853"/>
                </a:lnTo>
                <a:lnTo>
                  <a:pt x="60761" y="64174"/>
                </a:lnTo>
                <a:lnTo>
                  <a:pt x="57250" y="56629"/>
                </a:lnTo>
                <a:lnTo>
                  <a:pt x="51072" y="52151"/>
                </a:lnTo>
                <a:lnTo>
                  <a:pt x="41960" y="50673"/>
                </a:lnTo>
                <a:lnTo>
                  <a:pt x="34757" y="51642"/>
                </a:lnTo>
                <a:lnTo>
                  <a:pt x="28203" y="54562"/>
                </a:lnTo>
                <a:lnTo>
                  <a:pt x="21683" y="59449"/>
                </a:lnTo>
                <a:lnTo>
                  <a:pt x="14579" y="66319"/>
                </a:lnTo>
                <a:lnTo>
                  <a:pt x="14579" y="126593"/>
                </a:lnTo>
                <a:lnTo>
                  <a:pt x="0" y="12659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513017" y="4775663"/>
            <a:ext cx="897774" cy="55695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569747" y="4811941"/>
            <a:ext cx="781050" cy="440690"/>
          </a:xfrm>
          <a:custGeom>
            <a:avLst/>
            <a:gdLst/>
            <a:ahLst/>
            <a:cxnLst/>
            <a:rect l="l" t="t" r="r" b="b"/>
            <a:pathLst>
              <a:path w="781050" h="440689">
                <a:moveTo>
                  <a:pt x="707605" y="0"/>
                </a:moveTo>
                <a:lnTo>
                  <a:pt x="73405" y="0"/>
                </a:lnTo>
                <a:lnTo>
                  <a:pt x="44834" y="5768"/>
                </a:lnTo>
                <a:lnTo>
                  <a:pt x="21501" y="21501"/>
                </a:lnTo>
                <a:lnTo>
                  <a:pt x="5768" y="44834"/>
                </a:lnTo>
                <a:lnTo>
                  <a:pt x="0" y="73405"/>
                </a:lnTo>
                <a:lnTo>
                  <a:pt x="0" y="367017"/>
                </a:lnTo>
                <a:lnTo>
                  <a:pt x="5768" y="395589"/>
                </a:lnTo>
                <a:lnTo>
                  <a:pt x="21501" y="418922"/>
                </a:lnTo>
                <a:lnTo>
                  <a:pt x="44834" y="434654"/>
                </a:lnTo>
                <a:lnTo>
                  <a:pt x="73405" y="440423"/>
                </a:lnTo>
                <a:lnTo>
                  <a:pt x="707605" y="440423"/>
                </a:lnTo>
                <a:lnTo>
                  <a:pt x="736177" y="434654"/>
                </a:lnTo>
                <a:lnTo>
                  <a:pt x="759510" y="418922"/>
                </a:lnTo>
                <a:lnTo>
                  <a:pt x="775242" y="395589"/>
                </a:lnTo>
                <a:lnTo>
                  <a:pt x="781011" y="367017"/>
                </a:lnTo>
                <a:lnTo>
                  <a:pt x="781011" y="73405"/>
                </a:lnTo>
                <a:lnTo>
                  <a:pt x="775242" y="44834"/>
                </a:lnTo>
                <a:lnTo>
                  <a:pt x="759510" y="21501"/>
                </a:lnTo>
                <a:lnTo>
                  <a:pt x="736177" y="5768"/>
                </a:lnTo>
                <a:lnTo>
                  <a:pt x="707605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569747" y="4811941"/>
            <a:ext cx="781050" cy="440690"/>
          </a:xfrm>
          <a:custGeom>
            <a:avLst/>
            <a:gdLst/>
            <a:ahLst/>
            <a:cxnLst/>
            <a:rect l="l" t="t" r="r" b="b"/>
            <a:pathLst>
              <a:path w="781050" h="440689">
                <a:moveTo>
                  <a:pt x="0" y="73405"/>
                </a:moveTo>
                <a:lnTo>
                  <a:pt x="5768" y="44833"/>
                </a:lnTo>
                <a:lnTo>
                  <a:pt x="21500" y="21500"/>
                </a:lnTo>
                <a:lnTo>
                  <a:pt x="44833" y="5768"/>
                </a:lnTo>
                <a:lnTo>
                  <a:pt x="73406" y="0"/>
                </a:lnTo>
                <a:lnTo>
                  <a:pt x="707608" y="0"/>
                </a:lnTo>
                <a:lnTo>
                  <a:pt x="736181" y="5768"/>
                </a:lnTo>
                <a:lnTo>
                  <a:pt x="759514" y="21500"/>
                </a:lnTo>
                <a:lnTo>
                  <a:pt x="775245" y="44833"/>
                </a:lnTo>
                <a:lnTo>
                  <a:pt x="781014" y="73405"/>
                </a:lnTo>
                <a:lnTo>
                  <a:pt x="781014" y="367019"/>
                </a:lnTo>
                <a:lnTo>
                  <a:pt x="775245" y="395592"/>
                </a:lnTo>
                <a:lnTo>
                  <a:pt x="759514" y="418925"/>
                </a:lnTo>
                <a:lnTo>
                  <a:pt x="736181" y="434657"/>
                </a:lnTo>
                <a:lnTo>
                  <a:pt x="707608" y="440425"/>
                </a:lnTo>
                <a:lnTo>
                  <a:pt x="73406" y="440425"/>
                </a:lnTo>
                <a:lnTo>
                  <a:pt x="44833" y="434657"/>
                </a:lnTo>
                <a:lnTo>
                  <a:pt x="21500" y="418925"/>
                </a:lnTo>
                <a:lnTo>
                  <a:pt x="5768" y="395592"/>
                </a:lnTo>
                <a:lnTo>
                  <a:pt x="0" y="367019"/>
                </a:lnTo>
                <a:lnTo>
                  <a:pt x="0" y="73405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724789" y="4976685"/>
            <a:ext cx="507365" cy="128905"/>
          </a:xfrm>
          <a:custGeom>
            <a:avLst/>
            <a:gdLst/>
            <a:ahLst/>
            <a:cxnLst/>
            <a:rect l="l" t="t" r="r" b="b"/>
            <a:pathLst>
              <a:path w="507365" h="128904">
                <a:moveTo>
                  <a:pt x="176570" y="50126"/>
                </a:moveTo>
                <a:lnTo>
                  <a:pt x="146329" y="50126"/>
                </a:lnTo>
                <a:lnTo>
                  <a:pt x="156914" y="51867"/>
                </a:lnTo>
                <a:lnTo>
                  <a:pt x="163931" y="56578"/>
                </a:lnTo>
                <a:lnTo>
                  <a:pt x="167882" y="63489"/>
                </a:lnTo>
                <a:lnTo>
                  <a:pt x="169265" y="71831"/>
                </a:lnTo>
                <a:lnTo>
                  <a:pt x="140659" y="75660"/>
                </a:lnTo>
                <a:lnTo>
                  <a:pt x="121237" y="82070"/>
                </a:lnTo>
                <a:lnTo>
                  <a:pt x="110183" y="91447"/>
                </a:lnTo>
                <a:lnTo>
                  <a:pt x="106679" y="104178"/>
                </a:lnTo>
                <a:lnTo>
                  <a:pt x="108988" y="114545"/>
                </a:lnTo>
                <a:lnTo>
                  <a:pt x="115281" y="122258"/>
                </a:lnTo>
                <a:lnTo>
                  <a:pt x="124607" y="127068"/>
                </a:lnTo>
                <a:lnTo>
                  <a:pt x="136017" y="128727"/>
                </a:lnTo>
                <a:lnTo>
                  <a:pt x="145176" y="127610"/>
                </a:lnTo>
                <a:lnTo>
                  <a:pt x="154085" y="124593"/>
                </a:lnTo>
                <a:lnTo>
                  <a:pt x="162495" y="120176"/>
                </a:lnTo>
                <a:lnTo>
                  <a:pt x="167099" y="116979"/>
                </a:lnTo>
                <a:lnTo>
                  <a:pt x="129971" y="116979"/>
                </a:lnTo>
                <a:lnTo>
                  <a:pt x="120903" y="112902"/>
                </a:lnTo>
                <a:lnTo>
                  <a:pt x="120903" y="103124"/>
                </a:lnTo>
                <a:lnTo>
                  <a:pt x="123259" y="95357"/>
                </a:lnTo>
                <a:lnTo>
                  <a:pt x="131216" y="89139"/>
                </a:lnTo>
                <a:lnTo>
                  <a:pt x="146107" y="84491"/>
                </a:lnTo>
                <a:lnTo>
                  <a:pt x="169265" y="81432"/>
                </a:lnTo>
                <a:lnTo>
                  <a:pt x="183845" y="81432"/>
                </a:lnTo>
                <a:lnTo>
                  <a:pt x="183845" y="73609"/>
                </a:lnTo>
                <a:lnTo>
                  <a:pt x="181697" y="58976"/>
                </a:lnTo>
                <a:lnTo>
                  <a:pt x="176570" y="50126"/>
                </a:lnTo>
                <a:close/>
              </a:path>
              <a:path w="507365" h="128904">
                <a:moveTo>
                  <a:pt x="183845" y="114858"/>
                </a:moveTo>
                <a:lnTo>
                  <a:pt x="170688" y="114858"/>
                </a:lnTo>
                <a:lnTo>
                  <a:pt x="171932" y="126580"/>
                </a:lnTo>
                <a:lnTo>
                  <a:pt x="183845" y="126580"/>
                </a:lnTo>
                <a:lnTo>
                  <a:pt x="183845" y="114858"/>
                </a:lnTo>
                <a:close/>
              </a:path>
              <a:path w="507365" h="128904">
                <a:moveTo>
                  <a:pt x="183845" y="81432"/>
                </a:moveTo>
                <a:lnTo>
                  <a:pt x="169265" y="81432"/>
                </a:lnTo>
                <a:lnTo>
                  <a:pt x="169265" y="104178"/>
                </a:lnTo>
                <a:lnTo>
                  <a:pt x="161931" y="109634"/>
                </a:lnTo>
                <a:lnTo>
                  <a:pt x="154597" y="113650"/>
                </a:lnTo>
                <a:lnTo>
                  <a:pt x="147262" y="116131"/>
                </a:lnTo>
                <a:lnTo>
                  <a:pt x="139928" y="116979"/>
                </a:lnTo>
                <a:lnTo>
                  <a:pt x="167099" y="116979"/>
                </a:lnTo>
                <a:lnTo>
                  <a:pt x="170154" y="114858"/>
                </a:lnTo>
                <a:lnTo>
                  <a:pt x="183845" y="114858"/>
                </a:lnTo>
                <a:lnTo>
                  <a:pt x="183845" y="81432"/>
                </a:lnTo>
                <a:close/>
              </a:path>
              <a:path w="507365" h="128904">
                <a:moveTo>
                  <a:pt x="148818" y="38049"/>
                </a:moveTo>
                <a:lnTo>
                  <a:pt x="137667" y="39193"/>
                </a:lnTo>
                <a:lnTo>
                  <a:pt x="127215" y="42138"/>
                </a:lnTo>
                <a:lnTo>
                  <a:pt x="117964" y="46150"/>
                </a:lnTo>
                <a:lnTo>
                  <a:pt x="110413" y="50495"/>
                </a:lnTo>
                <a:lnTo>
                  <a:pt x="116103" y="60451"/>
                </a:lnTo>
                <a:lnTo>
                  <a:pt x="122626" y="56738"/>
                </a:lnTo>
                <a:lnTo>
                  <a:pt x="130016" y="53422"/>
                </a:lnTo>
                <a:lnTo>
                  <a:pt x="138006" y="51040"/>
                </a:lnTo>
                <a:lnTo>
                  <a:pt x="146329" y="50126"/>
                </a:lnTo>
                <a:lnTo>
                  <a:pt x="176570" y="50126"/>
                </a:lnTo>
                <a:lnTo>
                  <a:pt x="175199" y="47761"/>
                </a:lnTo>
                <a:lnTo>
                  <a:pt x="164267" y="40580"/>
                </a:lnTo>
                <a:lnTo>
                  <a:pt x="148818" y="38049"/>
                </a:lnTo>
                <a:close/>
              </a:path>
              <a:path w="507365" h="128904">
                <a:moveTo>
                  <a:pt x="467969" y="38049"/>
                </a:moveTo>
                <a:lnTo>
                  <a:pt x="451656" y="41185"/>
                </a:lnTo>
                <a:lnTo>
                  <a:pt x="437610" y="50206"/>
                </a:lnTo>
                <a:lnTo>
                  <a:pt x="427764" y="64527"/>
                </a:lnTo>
                <a:lnTo>
                  <a:pt x="424052" y="83565"/>
                </a:lnTo>
                <a:lnTo>
                  <a:pt x="427703" y="102548"/>
                </a:lnTo>
                <a:lnTo>
                  <a:pt x="437654" y="116747"/>
                </a:lnTo>
                <a:lnTo>
                  <a:pt x="452406" y="125646"/>
                </a:lnTo>
                <a:lnTo>
                  <a:pt x="470458" y="128727"/>
                </a:lnTo>
                <a:lnTo>
                  <a:pt x="480304" y="127918"/>
                </a:lnTo>
                <a:lnTo>
                  <a:pt x="489083" y="125726"/>
                </a:lnTo>
                <a:lnTo>
                  <a:pt x="496862" y="122501"/>
                </a:lnTo>
                <a:lnTo>
                  <a:pt x="503707" y="118592"/>
                </a:lnTo>
                <a:lnTo>
                  <a:pt x="502841" y="116979"/>
                </a:lnTo>
                <a:lnTo>
                  <a:pt x="472236" y="116979"/>
                </a:lnTo>
                <a:lnTo>
                  <a:pt x="459202" y="114852"/>
                </a:lnTo>
                <a:lnTo>
                  <a:pt x="448900" y="108829"/>
                </a:lnTo>
                <a:lnTo>
                  <a:pt x="441983" y="99363"/>
                </a:lnTo>
                <a:lnTo>
                  <a:pt x="439166" y="86944"/>
                </a:lnTo>
                <a:lnTo>
                  <a:pt x="506729" y="86944"/>
                </a:lnTo>
                <a:lnTo>
                  <a:pt x="507085" y="84797"/>
                </a:lnTo>
                <a:lnTo>
                  <a:pt x="507154" y="83565"/>
                </a:lnTo>
                <a:lnTo>
                  <a:pt x="507263" y="78587"/>
                </a:lnTo>
                <a:lnTo>
                  <a:pt x="506921" y="76453"/>
                </a:lnTo>
                <a:lnTo>
                  <a:pt x="438988" y="76453"/>
                </a:lnTo>
                <a:lnTo>
                  <a:pt x="442544" y="65133"/>
                </a:lnTo>
                <a:lnTo>
                  <a:pt x="449167" y="56695"/>
                </a:lnTo>
                <a:lnTo>
                  <a:pt x="457990" y="51425"/>
                </a:lnTo>
                <a:lnTo>
                  <a:pt x="468147" y="49606"/>
                </a:lnTo>
                <a:lnTo>
                  <a:pt x="497141" y="49606"/>
                </a:lnTo>
                <a:lnTo>
                  <a:pt x="496884" y="49179"/>
                </a:lnTo>
                <a:lnTo>
                  <a:pt x="484535" y="40956"/>
                </a:lnTo>
                <a:lnTo>
                  <a:pt x="467969" y="38049"/>
                </a:lnTo>
                <a:close/>
              </a:path>
              <a:path w="507365" h="128904">
                <a:moveTo>
                  <a:pt x="498551" y="108991"/>
                </a:moveTo>
                <a:lnTo>
                  <a:pt x="492489" y="112339"/>
                </a:lnTo>
                <a:lnTo>
                  <a:pt x="486153" y="114861"/>
                </a:lnTo>
                <a:lnTo>
                  <a:pt x="479498" y="116431"/>
                </a:lnTo>
                <a:lnTo>
                  <a:pt x="472236" y="116979"/>
                </a:lnTo>
                <a:lnTo>
                  <a:pt x="502841" y="116979"/>
                </a:lnTo>
                <a:lnTo>
                  <a:pt x="498551" y="108991"/>
                </a:lnTo>
                <a:close/>
              </a:path>
              <a:path w="507365" h="128904">
                <a:moveTo>
                  <a:pt x="497141" y="49606"/>
                </a:moveTo>
                <a:lnTo>
                  <a:pt x="468147" y="49606"/>
                </a:lnTo>
                <a:lnTo>
                  <a:pt x="478898" y="51375"/>
                </a:lnTo>
                <a:lnTo>
                  <a:pt x="486949" y="56562"/>
                </a:lnTo>
                <a:lnTo>
                  <a:pt x="492000" y="64983"/>
                </a:lnTo>
                <a:lnTo>
                  <a:pt x="493750" y="76453"/>
                </a:lnTo>
                <a:lnTo>
                  <a:pt x="506921" y="76453"/>
                </a:lnTo>
                <a:lnTo>
                  <a:pt x="504599" y="61971"/>
                </a:lnTo>
                <a:lnTo>
                  <a:pt x="497141" y="49606"/>
                </a:lnTo>
                <a:close/>
              </a:path>
              <a:path w="507365" h="128904">
                <a:moveTo>
                  <a:pt x="261188" y="38049"/>
                </a:moveTo>
                <a:lnTo>
                  <a:pt x="242633" y="41085"/>
                </a:lnTo>
                <a:lnTo>
                  <a:pt x="227295" y="49939"/>
                </a:lnTo>
                <a:lnTo>
                  <a:pt x="216857" y="64227"/>
                </a:lnTo>
                <a:lnTo>
                  <a:pt x="213004" y="83565"/>
                </a:lnTo>
                <a:lnTo>
                  <a:pt x="216593" y="102693"/>
                </a:lnTo>
                <a:lnTo>
                  <a:pt x="226517" y="116876"/>
                </a:lnTo>
                <a:lnTo>
                  <a:pt x="241507" y="125694"/>
                </a:lnTo>
                <a:lnTo>
                  <a:pt x="260299" y="128727"/>
                </a:lnTo>
                <a:lnTo>
                  <a:pt x="269736" y="127814"/>
                </a:lnTo>
                <a:lnTo>
                  <a:pt x="278723" y="125166"/>
                </a:lnTo>
                <a:lnTo>
                  <a:pt x="287077" y="120920"/>
                </a:lnTo>
                <a:lnTo>
                  <a:pt x="292752" y="116624"/>
                </a:lnTo>
                <a:lnTo>
                  <a:pt x="261366" y="116624"/>
                </a:lnTo>
                <a:lnTo>
                  <a:pt x="247769" y="114232"/>
                </a:lnTo>
                <a:lnTo>
                  <a:pt x="237274" y="107491"/>
                </a:lnTo>
                <a:lnTo>
                  <a:pt x="230512" y="97052"/>
                </a:lnTo>
                <a:lnTo>
                  <a:pt x="228117" y="83565"/>
                </a:lnTo>
                <a:lnTo>
                  <a:pt x="230567" y="69934"/>
                </a:lnTo>
                <a:lnTo>
                  <a:pt x="237451" y="59374"/>
                </a:lnTo>
                <a:lnTo>
                  <a:pt x="248069" y="52549"/>
                </a:lnTo>
                <a:lnTo>
                  <a:pt x="261721" y="50126"/>
                </a:lnTo>
                <a:lnTo>
                  <a:pt x="291996" y="50126"/>
                </a:lnTo>
                <a:lnTo>
                  <a:pt x="286716" y="45775"/>
                </a:lnTo>
                <a:lnTo>
                  <a:pt x="279523" y="41760"/>
                </a:lnTo>
                <a:lnTo>
                  <a:pt x="271031" y="39046"/>
                </a:lnTo>
                <a:lnTo>
                  <a:pt x="261188" y="38049"/>
                </a:lnTo>
                <a:close/>
              </a:path>
              <a:path w="507365" h="128904">
                <a:moveTo>
                  <a:pt x="288213" y="105778"/>
                </a:moveTo>
                <a:lnTo>
                  <a:pt x="282443" y="110028"/>
                </a:lnTo>
                <a:lnTo>
                  <a:pt x="276056" y="113472"/>
                </a:lnTo>
                <a:lnTo>
                  <a:pt x="269036" y="115781"/>
                </a:lnTo>
                <a:lnTo>
                  <a:pt x="261366" y="116624"/>
                </a:lnTo>
                <a:lnTo>
                  <a:pt x="292752" y="116624"/>
                </a:lnTo>
                <a:lnTo>
                  <a:pt x="294614" y="115214"/>
                </a:lnTo>
                <a:lnTo>
                  <a:pt x="288213" y="105778"/>
                </a:lnTo>
                <a:close/>
              </a:path>
              <a:path w="507365" h="128904">
                <a:moveTo>
                  <a:pt x="291996" y="50126"/>
                </a:moveTo>
                <a:lnTo>
                  <a:pt x="261721" y="50126"/>
                </a:lnTo>
                <a:lnTo>
                  <a:pt x="268241" y="50809"/>
                </a:lnTo>
                <a:lnTo>
                  <a:pt x="274278" y="52778"/>
                </a:lnTo>
                <a:lnTo>
                  <a:pt x="279948" y="55913"/>
                </a:lnTo>
                <a:lnTo>
                  <a:pt x="285369" y="60096"/>
                </a:lnTo>
                <a:lnTo>
                  <a:pt x="292658" y="50672"/>
                </a:lnTo>
                <a:lnTo>
                  <a:pt x="291996" y="50126"/>
                </a:lnTo>
                <a:close/>
              </a:path>
              <a:path w="507365" h="128904">
                <a:moveTo>
                  <a:pt x="48183" y="38049"/>
                </a:moveTo>
                <a:lnTo>
                  <a:pt x="29628" y="41085"/>
                </a:lnTo>
                <a:lnTo>
                  <a:pt x="14290" y="49939"/>
                </a:lnTo>
                <a:lnTo>
                  <a:pt x="3853" y="64227"/>
                </a:lnTo>
                <a:lnTo>
                  <a:pt x="0" y="83565"/>
                </a:lnTo>
                <a:lnTo>
                  <a:pt x="3589" y="102693"/>
                </a:lnTo>
                <a:lnTo>
                  <a:pt x="13512" y="116876"/>
                </a:lnTo>
                <a:lnTo>
                  <a:pt x="28503" y="125694"/>
                </a:lnTo>
                <a:lnTo>
                  <a:pt x="47294" y="128727"/>
                </a:lnTo>
                <a:lnTo>
                  <a:pt x="56732" y="127814"/>
                </a:lnTo>
                <a:lnTo>
                  <a:pt x="65719" y="125166"/>
                </a:lnTo>
                <a:lnTo>
                  <a:pt x="74073" y="120920"/>
                </a:lnTo>
                <a:lnTo>
                  <a:pt x="79748" y="116624"/>
                </a:lnTo>
                <a:lnTo>
                  <a:pt x="48361" y="116624"/>
                </a:lnTo>
                <a:lnTo>
                  <a:pt x="34765" y="114232"/>
                </a:lnTo>
                <a:lnTo>
                  <a:pt x="24269" y="107491"/>
                </a:lnTo>
                <a:lnTo>
                  <a:pt x="17507" y="97052"/>
                </a:lnTo>
                <a:lnTo>
                  <a:pt x="15113" y="83565"/>
                </a:lnTo>
                <a:lnTo>
                  <a:pt x="17563" y="69934"/>
                </a:lnTo>
                <a:lnTo>
                  <a:pt x="24447" y="59374"/>
                </a:lnTo>
                <a:lnTo>
                  <a:pt x="35065" y="52549"/>
                </a:lnTo>
                <a:lnTo>
                  <a:pt x="48717" y="50126"/>
                </a:lnTo>
                <a:lnTo>
                  <a:pt x="78991" y="50126"/>
                </a:lnTo>
                <a:lnTo>
                  <a:pt x="73711" y="45775"/>
                </a:lnTo>
                <a:lnTo>
                  <a:pt x="66519" y="41760"/>
                </a:lnTo>
                <a:lnTo>
                  <a:pt x="58026" y="39046"/>
                </a:lnTo>
                <a:lnTo>
                  <a:pt x="48183" y="38049"/>
                </a:lnTo>
                <a:close/>
              </a:path>
              <a:path w="507365" h="128904">
                <a:moveTo>
                  <a:pt x="75209" y="105778"/>
                </a:moveTo>
                <a:lnTo>
                  <a:pt x="69439" y="110028"/>
                </a:lnTo>
                <a:lnTo>
                  <a:pt x="63052" y="113472"/>
                </a:lnTo>
                <a:lnTo>
                  <a:pt x="56032" y="115781"/>
                </a:lnTo>
                <a:lnTo>
                  <a:pt x="48361" y="116624"/>
                </a:lnTo>
                <a:lnTo>
                  <a:pt x="79748" y="116624"/>
                </a:lnTo>
                <a:lnTo>
                  <a:pt x="81610" y="115214"/>
                </a:lnTo>
                <a:lnTo>
                  <a:pt x="75209" y="105778"/>
                </a:lnTo>
                <a:close/>
              </a:path>
              <a:path w="507365" h="128904">
                <a:moveTo>
                  <a:pt x="78991" y="50126"/>
                </a:moveTo>
                <a:lnTo>
                  <a:pt x="48717" y="50126"/>
                </a:lnTo>
                <a:lnTo>
                  <a:pt x="55237" y="50809"/>
                </a:lnTo>
                <a:lnTo>
                  <a:pt x="61274" y="52778"/>
                </a:lnTo>
                <a:lnTo>
                  <a:pt x="66944" y="55913"/>
                </a:lnTo>
                <a:lnTo>
                  <a:pt x="72364" y="60096"/>
                </a:lnTo>
                <a:lnTo>
                  <a:pt x="79654" y="50672"/>
                </a:lnTo>
                <a:lnTo>
                  <a:pt x="78991" y="50126"/>
                </a:lnTo>
                <a:close/>
              </a:path>
              <a:path w="507365" h="128904">
                <a:moveTo>
                  <a:pt x="336397" y="0"/>
                </a:moveTo>
                <a:lnTo>
                  <a:pt x="321818" y="0"/>
                </a:lnTo>
                <a:lnTo>
                  <a:pt x="321818" y="126580"/>
                </a:lnTo>
                <a:lnTo>
                  <a:pt x="336397" y="126580"/>
                </a:lnTo>
                <a:lnTo>
                  <a:pt x="336397" y="66319"/>
                </a:lnTo>
                <a:lnTo>
                  <a:pt x="343501" y="59449"/>
                </a:lnTo>
                <a:lnTo>
                  <a:pt x="349517" y="54940"/>
                </a:lnTo>
                <a:lnTo>
                  <a:pt x="335686" y="54940"/>
                </a:lnTo>
                <a:lnTo>
                  <a:pt x="336273" y="38049"/>
                </a:lnTo>
                <a:lnTo>
                  <a:pt x="336397" y="0"/>
                </a:lnTo>
                <a:close/>
              </a:path>
              <a:path w="507365" h="128904">
                <a:moveTo>
                  <a:pt x="392881" y="50672"/>
                </a:moveTo>
                <a:lnTo>
                  <a:pt x="363778" y="50672"/>
                </a:lnTo>
                <a:lnTo>
                  <a:pt x="372891" y="52150"/>
                </a:lnTo>
                <a:lnTo>
                  <a:pt x="379069" y="56629"/>
                </a:lnTo>
                <a:lnTo>
                  <a:pt x="382581" y="64174"/>
                </a:lnTo>
                <a:lnTo>
                  <a:pt x="383692" y="74853"/>
                </a:lnTo>
                <a:lnTo>
                  <a:pt x="383692" y="126580"/>
                </a:lnTo>
                <a:lnTo>
                  <a:pt x="398272" y="126580"/>
                </a:lnTo>
                <a:lnTo>
                  <a:pt x="398272" y="72885"/>
                </a:lnTo>
                <a:lnTo>
                  <a:pt x="396480" y="57840"/>
                </a:lnTo>
                <a:lnTo>
                  <a:pt x="392881" y="50672"/>
                </a:lnTo>
                <a:close/>
              </a:path>
              <a:path w="507365" h="128904">
                <a:moveTo>
                  <a:pt x="368401" y="38049"/>
                </a:moveTo>
                <a:lnTo>
                  <a:pt x="358889" y="39338"/>
                </a:lnTo>
                <a:lnTo>
                  <a:pt x="350443" y="42894"/>
                </a:lnTo>
                <a:lnTo>
                  <a:pt x="342798" y="48250"/>
                </a:lnTo>
                <a:lnTo>
                  <a:pt x="335686" y="54940"/>
                </a:lnTo>
                <a:lnTo>
                  <a:pt x="349517" y="54940"/>
                </a:lnTo>
                <a:lnTo>
                  <a:pt x="350021" y="54562"/>
                </a:lnTo>
                <a:lnTo>
                  <a:pt x="356575" y="51642"/>
                </a:lnTo>
                <a:lnTo>
                  <a:pt x="363778" y="50672"/>
                </a:lnTo>
                <a:lnTo>
                  <a:pt x="392881" y="50672"/>
                </a:lnTo>
                <a:lnTo>
                  <a:pt x="391004" y="46932"/>
                </a:lnTo>
                <a:lnTo>
                  <a:pt x="381694" y="40291"/>
                </a:lnTo>
                <a:lnTo>
                  <a:pt x="368401" y="38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845693" y="5058118"/>
            <a:ext cx="48895" cy="35560"/>
          </a:xfrm>
          <a:custGeom>
            <a:avLst/>
            <a:gdLst/>
            <a:ahLst/>
            <a:cxnLst/>
            <a:rect l="l" t="t" r="r" b="b"/>
            <a:pathLst>
              <a:path w="48895" h="35560">
                <a:moveTo>
                  <a:pt x="48361" y="0"/>
                </a:moveTo>
                <a:lnTo>
                  <a:pt x="25203" y="3064"/>
                </a:lnTo>
                <a:lnTo>
                  <a:pt x="10312" y="7712"/>
                </a:lnTo>
                <a:lnTo>
                  <a:pt x="2355" y="13926"/>
                </a:lnTo>
                <a:lnTo>
                  <a:pt x="0" y="21691"/>
                </a:lnTo>
                <a:lnTo>
                  <a:pt x="0" y="31470"/>
                </a:lnTo>
                <a:lnTo>
                  <a:pt x="9067" y="35560"/>
                </a:lnTo>
                <a:lnTo>
                  <a:pt x="19024" y="35560"/>
                </a:lnTo>
                <a:lnTo>
                  <a:pt x="26358" y="34709"/>
                </a:lnTo>
                <a:lnTo>
                  <a:pt x="33693" y="32226"/>
                </a:lnTo>
                <a:lnTo>
                  <a:pt x="41027" y="28209"/>
                </a:lnTo>
                <a:lnTo>
                  <a:pt x="48361" y="22758"/>
                </a:lnTo>
                <a:lnTo>
                  <a:pt x="48361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163778" y="5026291"/>
            <a:ext cx="55244" cy="27305"/>
          </a:xfrm>
          <a:custGeom>
            <a:avLst/>
            <a:gdLst/>
            <a:ahLst/>
            <a:cxnLst/>
            <a:rect l="l" t="t" r="r" b="b"/>
            <a:pathLst>
              <a:path w="55245" h="27304">
                <a:moveTo>
                  <a:pt x="29159" y="0"/>
                </a:moveTo>
                <a:lnTo>
                  <a:pt x="19002" y="1819"/>
                </a:lnTo>
                <a:lnTo>
                  <a:pt x="10179" y="7089"/>
                </a:lnTo>
                <a:lnTo>
                  <a:pt x="3556" y="15526"/>
                </a:lnTo>
                <a:lnTo>
                  <a:pt x="0" y="26847"/>
                </a:lnTo>
                <a:lnTo>
                  <a:pt x="54761" y="26847"/>
                </a:lnTo>
                <a:lnTo>
                  <a:pt x="53011" y="15376"/>
                </a:lnTo>
                <a:lnTo>
                  <a:pt x="47960" y="6956"/>
                </a:lnTo>
                <a:lnTo>
                  <a:pt x="39910" y="1769"/>
                </a:lnTo>
                <a:lnTo>
                  <a:pt x="2915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148842" y="5014734"/>
            <a:ext cx="83820" cy="90805"/>
          </a:xfrm>
          <a:custGeom>
            <a:avLst/>
            <a:gdLst/>
            <a:ahLst/>
            <a:cxnLst/>
            <a:rect l="l" t="t" r="r" b="b"/>
            <a:pathLst>
              <a:path w="83820" h="90804">
                <a:moveTo>
                  <a:pt x="43916" y="0"/>
                </a:moveTo>
                <a:lnTo>
                  <a:pt x="60482" y="2908"/>
                </a:lnTo>
                <a:lnTo>
                  <a:pt x="72831" y="11134"/>
                </a:lnTo>
                <a:lnTo>
                  <a:pt x="80546" y="23927"/>
                </a:lnTo>
                <a:lnTo>
                  <a:pt x="83210" y="40538"/>
                </a:lnTo>
                <a:lnTo>
                  <a:pt x="83210" y="43561"/>
                </a:lnTo>
                <a:lnTo>
                  <a:pt x="83032" y="46761"/>
                </a:lnTo>
                <a:lnTo>
                  <a:pt x="82676" y="48895"/>
                </a:lnTo>
                <a:lnTo>
                  <a:pt x="15112" y="48895"/>
                </a:lnTo>
                <a:lnTo>
                  <a:pt x="17930" y="61315"/>
                </a:lnTo>
                <a:lnTo>
                  <a:pt x="24847" y="70786"/>
                </a:lnTo>
                <a:lnTo>
                  <a:pt x="35165" y="76823"/>
                </a:lnTo>
                <a:lnTo>
                  <a:pt x="48183" y="78943"/>
                </a:lnTo>
                <a:lnTo>
                  <a:pt x="55445" y="78393"/>
                </a:lnTo>
                <a:lnTo>
                  <a:pt x="62140" y="76809"/>
                </a:lnTo>
                <a:lnTo>
                  <a:pt x="68436" y="74292"/>
                </a:lnTo>
                <a:lnTo>
                  <a:pt x="74498" y="70942"/>
                </a:lnTo>
                <a:lnTo>
                  <a:pt x="79654" y="80543"/>
                </a:lnTo>
                <a:lnTo>
                  <a:pt x="72809" y="84452"/>
                </a:lnTo>
                <a:lnTo>
                  <a:pt x="65030" y="87677"/>
                </a:lnTo>
                <a:lnTo>
                  <a:pt x="56251" y="89869"/>
                </a:lnTo>
                <a:lnTo>
                  <a:pt x="46405" y="90678"/>
                </a:lnTo>
                <a:lnTo>
                  <a:pt x="28353" y="87597"/>
                </a:lnTo>
                <a:lnTo>
                  <a:pt x="13601" y="78698"/>
                </a:lnTo>
                <a:lnTo>
                  <a:pt x="3650" y="64499"/>
                </a:lnTo>
                <a:lnTo>
                  <a:pt x="0" y="45516"/>
                </a:lnTo>
                <a:lnTo>
                  <a:pt x="3711" y="26478"/>
                </a:lnTo>
                <a:lnTo>
                  <a:pt x="13557" y="12157"/>
                </a:lnTo>
                <a:lnTo>
                  <a:pt x="27603" y="3136"/>
                </a:lnTo>
                <a:lnTo>
                  <a:pt x="43916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937794" y="5014734"/>
            <a:ext cx="81915" cy="90805"/>
          </a:xfrm>
          <a:custGeom>
            <a:avLst/>
            <a:gdLst/>
            <a:ahLst/>
            <a:cxnLst/>
            <a:rect l="l" t="t" r="r" b="b"/>
            <a:pathLst>
              <a:path w="81915" h="90804">
                <a:moveTo>
                  <a:pt x="48183" y="0"/>
                </a:moveTo>
                <a:lnTo>
                  <a:pt x="58026" y="997"/>
                </a:lnTo>
                <a:lnTo>
                  <a:pt x="66519" y="3711"/>
                </a:lnTo>
                <a:lnTo>
                  <a:pt x="73711" y="7725"/>
                </a:lnTo>
                <a:lnTo>
                  <a:pt x="79654" y="12623"/>
                </a:lnTo>
                <a:lnTo>
                  <a:pt x="72364" y="22047"/>
                </a:lnTo>
                <a:lnTo>
                  <a:pt x="66944" y="17866"/>
                </a:lnTo>
                <a:lnTo>
                  <a:pt x="61274" y="14735"/>
                </a:lnTo>
                <a:lnTo>
                  <a:pt x="55237" y="12770"/>
                </a:lnTo>
                <a:lnTo>
                  <a:pt x="48717" y="12090"/>
                </a:lnTo>
                <a:lnTo>
                  <a:pt x="35065" y="14512"/>
                </a:lnTo>
                <a:lnTo>
                  <a:pt x="24447" y="21335"/>
                </a:lnTo>
                <a:lnTo>
                  <a:pt x="17563" y="31892"/>
                </a:lnTo>
                <a:lnTo>
                  <a:pt x="15113" y="45516"/>
                </a:lnTo>
                <a:lnTo>
                  <a:pt x="17507" y="59010"/>
                </a:lnTo>
                <a:lnTo>
                  <a:pt x="24269" y="69453"/>
                </a:lnTo>
                <a:lnTo>
                  <a:pt x="34765" y="76195"/>
                </a:lnTo>
                <a:lnTo>
                  <a:pt x="48361" y="78587"/>
                </a:lnTo>
                <a:lnTo>
                  <a:pt x="56032" y="77743"/>
                </a:lnTo>
                <a:lnTo>
                  <a:pt x="63052" y="75431"/>
                </a:lnTo>
                <a:lnTo>
                  <a:pt x="69439" y="71986"/>
                </a:lnTo>
                <a:lnTo>
                  <a:pt x="75209" y="67741"/>
                </a:lnTo>
                <a:lnTo>
                  <a:pt x="81610" y="77165"/>
                </a:lnTo>
                <a:lnTo>
                  <a:pt x="74073" y="82877"/>
                </a:lnTo>
                <a:lnTo>
                  <a:pt x="65719" y="87122"/>
                </a:lnTo>
                <a:lnTo>
                  <a:pt x="56732" y="89766"/>
                </a:lnTo>
                <a:lnTo>
                  <a:pt x="47294" y="90678"/>
                </a:lnTo>
                <a:lnTo>
                  <a:pt x="28503" y="87647"/>
                </a:lnTo>
                <a:lnTo>
                  <a:pt x="13512" y="78832"/>
                </a:lnTo>
                <a:lnTo>
                  <a:pt x="3589" y="64649"/>
                </a:lnTo>
                <a:lnTo>
                  <a:pt x="0" y="45516"/>
                </a:lnTo>
                <a:lnTo>
                  <a:pt x="3853" y="26178"/>
                </a:lnTo>
                <a:lnTo>
                  <a:pt x="14290" y="11890"/>
                </a:lnTo>
                <a:lnTo>
                  <a:pt x="29628" y="3036"/>
                </a:lnTo>
                <a:lnTo>
                  <a:pt x="48183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831469" y="5014734"/>
            <a:ext cx="77470" cy="90805"/>
          </a:xfrm>
          <a:custGeom>
            <a:avLst/>
            <a:gdLst/>
            <a:ahLst/>
            <a:cxnLst/>
            <a:rect l="l" t="t" r="r" b="b"/>
            <a:pathLst>
              <a:path w="77470" h="90804">
                <a:moveTo>
                  <a:pt x="42138" y="0"/>
                </a:moveTo>
                <a:lnTo>
                  <a:pt x="57587" y="2530"/>
                </a:lnTo>
                <a:lnTo>
                  <a:pt x="68519" y="9712"/>
                </a:lnTo>
                <a:lnTo>
                  <a:pt x="75017" y="20927"/>
                </a:lnTo>
                <a:lnTo>
                  <a:pt x="77165" y="35560"/>
                </a:lnTo>
                <a:lnTo>
                  <a:pt x="77165" y="88544"/>
                </a:lnTo>
                <a:lnTo>
                  <a:pt x="65252" y="88544"/>
                </a:lnTo>
                <a:lnTo>
                  <a:pt x="64007" y="76809"/>
                </a:lnTo>
                <a:lnTo>
                  <a:pt x="63474" y="76809"/>
                </a:lnTo>
                <a:lnTo>
                  <a:pt x="55815" y="82126"/>
                </a:lnTo>
                <a:lnTo>
                  <a:pt x="47405" y="86544"/>
                </a:lnTo>
                <a:lnTo>
                  <a:pt x="38496" y="89561"/>
                </a:lnTo>
                <a:lnTo>
                  <a:pt x="29336" y="90678"/>
                </a:lnTo>
                <a:lnTo>
                  <a:pt x="17927" y="89019"/>
                </a:lnTo>
                <a:lnTo>
                  <a:pt x="8601" y="84210"/>
                </a:lnTo>
                <a:lnTo>
                  <a:pt x="2308" y="76501"/>
                </a:lnTo>
                <a:lnTo>
                  <a:pt x="0" y="66141"/>
                </a:lnTo>
                <a:lnTo>
                  <a:pt x="3503" y="53409"/>
                </a:lnTo>
                <a:lnTo>
                  <a:pt x="14557" y="44027"/>
                </a:lnTo>
                <a:lnTo>
                  <a:pt x="33979" y="37613"/>
                </a:lnTo>
                <a:lnTo>
                  <a:pt x="62585" y="33782"/>
                </a:lnTo>
                <a:lnTo>
                  <a:pt x="61202" y="25441"/>
                </a:lnTo>
                <a:lnTo>
                  <a:pt x="57251" y="18535"/>
                </a:lnTo>
                <a:lnTo>
                  <a:pt x="50234" y="13829"/>
                </a:lnTo>
                <a:lnTo>
                  <a:pt x="39649" y="12090"/>
                </a:lnTo>
                <a:lnTo>
                  <a:pt x="31326" y="13001"/>
                </a:lnTo>
                <a:lnTo>
                  <a:pt x="23336" y="15379"/>
                </a:lnTo>
                <a:lnTo>
                  <a:pt x="15946" y="18691"/>
                </a:lnTo>
                <a:lnTo>
                  <a:pt x="9423" y="22402"/>
                </a:lnTo>
                <a:lnTo>
                  <a:pt x="3733" y="12445"/>
                </a:lnTo>
                <a:lnTo>
                  <a:pt x="11284" y="8100"/>
                </a:lnTo>
                <a:lnTo>
                  <a:pt x="20535" y="4089"/>
                </a:lnTo>
                <a:lnTo>
                  <a:pt x="30987" y="1144"/>
                </a:lnTo>
                <a:lnTo>
                  <a:pt x="42138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724789" y="5014734"/>
            <a:ext cx="81915" cy="90805"/>
          </a:xfrm>
          <a:custGeom>
            <a:avLst/>
            <a:gdLst/>
            <a:ahLst/>
            <a:cxnLst/>
            <a:rect l="l" t="t" r="r" b="b"/>
            <a:pathLst>
              <a:path w="81915" h="90804">
                <a:moveTo>
                  <a:pt x="48183" y="0"/>
                </a:moveTo>
                <a:lnTo>
                  <a:pt x="58026" y="997"/>
                </a:lnTo>
                <a:lnTo>
                  <a:pt x="66519" y="3711"/>
                </a:lnTo>
                <a:lnTo>
                  <a:pt x="73712" y="7725"/>
                </a:lnTo>
                <a:lnTo>
                  <a:pt x="79654" y="12623"/>
                </a:lnTo>
                <a:lnTo>
                  <a:pt x="72364" y="22047"/>
                </a:lnTo>
                <a:lnTo>
                  <a:pt x="66944" y="17866"/>
                </a:lnTo>
                <a:lnTo>
                  <a:pt x="61274" y="14735"/>
                </a:lnTo>
                <a:lnTo>
                  <a:pt x="55237" y="12770"/>
                </a:lnTo>
                <a:lnTo>
                  <a:pt x="48717" y="12090"/>
                </a:lnTo>
                <a:lnTo>
                  <a:pt x="35065" y="14512"/>
                </a:lnTo>
                <a:lnTo>
                  <a:pt x="24447" y="21335"/>
                </a:lnTo>
                <a:lnTo>
                  <a:pt x="17563" y="31892"/>
                </a:lnTo>
                <a:lnTo>
                  <a:pt x="15113" y="45516"/>
                </a:lnTo>
                <a:lnTo>
                  <a:pt x="17507" y="59010"/>
                </a:lnTo>
                <a:lnTo>
                  <a:pt x="24269" y="69453"/>
                </a:lnTo>
                <a:lnTo>
                  <a:pt x="34765" y="76195"/>
                </a:lnTo>
                <a:lnTo>
                  <a:pt x="48362" y="78587"/>
                </a:lnTo>
                <a:lnTo>
                  <a:pt x="56032" y="77743"/>
                </a:lnTo>
                <a:lnTo>
                  <a:pt x="63052" y="75431"/>
                </a:lnTo>
                <a:lnTo>
                  <a:pt x="69439" y="71986"/>
                </a:lnTo>
                <a:lnTo>
                  <a:pt x="75209" y="67741"/>
                </a:lnTo>
                <a:lnTo>
                  <a:pt x="81610" y="77165"/>
                </a:lnTo>
                <a:lnTo>
                  <a:pt x="74073" y="82877"/>
                </a:lnTo>
                <a:lnTo>
                  <a:pt x="65719" y="87122"/>
                </a:lnTo>
                <a:lnTo>
                  <a:pt x="56732" y="89766"/>
                </a:lnTo>
                <a:lnTo>
                  <a:pt x="47294" y="90678"/>
                </a:lnTo>
                <a:lnTo>
                  <a:pt x="28503" y="87647"/>
                </a:lnTo>
                <a:lnTo>
                  <a:pt x="13512" y="78832"/>
                </a:lnTo>
                <a:lnTo>
                  <a:pt x="3589" y="64649"/>
                </a:lnTo>
                <a:lnTo>
                  <a:pt x="0" y="45516"/>
                </a:lnTo>
                <a:lnTo>
                  <a:pt x="3853" y="26178"/>
                </a:lnTo>
                <a:lnTo>
                  <a:pt x="14290" y="11890"/>
                </a:lnTo>
                <a:lnTo>
                  <a:pt x="29628" y="3036"/>
                </a:lnTo>
                <a:lnTo>
                  <a:pt x="48183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7046607" y="4976685"/>
            <a:ext cx="76835" cy="127000"/>
          </a:xfrm>
          <a:custGeom>
            <a:avLst/>
            <a:gdLst/>
            <a:ahLst/>
            <a:cxnLst/>
            <a:rect l="l" t="t" r="r" b="b"/>
            <a:pathLst>
              <a:path w="76834" h="127000">
                <a:moveTo>
                  <a:pt x="0" y="0"/>
                </a:moveTo>
                <a:lnTo>
                  <a:pt x="14579" y="0"/>
                </a:lnTo>
                <a:lnTo>
                  <a:pt x="14579" y="34493"/>
                </a:lnTo>
                <a:lnTo>
                  <a:pt x="13868" y="54940"/>
                </a:lnTo>
                <a:lnTo>
                  <a:pt x="20980" y="48250"/>
                </a:lnTo>
                <a:lnTo>
                  <a:pt x="28625" y="42894"/>
                </a:lnTo>
                <a:lnTo>
                  <a:pt x="37071" y="39338"/>
                </a:lnTo>
                <a:lnTo>
                  <a:pt x="46583" y="38049"/>
                </a:lnTo>
                <a:lnTo>
                  <a:pt x="59876" y="40293"/>
                </a:lnTo>
                <a:lnTo>
                  <a:pt x="69186" y="46939"/>
                </a:lnTo>
                <a:lnTo>
                  <a:pt x="74662" y="57851"/>
                </a:lnTo>
                <a:lnTo>
                  <a:pt x="76454" y="72897"/>
                </a:lnTo>
                <a:lnTo>
                  <a:pt x="76454" y="126593"/>
                </a:lnTo>
                <a:lnTo>
                  <a:pt x="61874" y="126593"/>
                </a:lnTo>
                <a:lnTo>
                  <a:pt x="61874" y="74853"/>
                </a:lnTo>
                <a:lnTo>
                  <a:pt x="60763" y="64174"/>
                </a:lnTo>
                <a:lnTo>
                  <a:pt x="57251" y="56629"/>
                </a:lnTo>
                <a:lnTo>
                  <a:pt x="51073" y="52150"/>
                </a:lnTo>
                <a:lnTo>
                  <a:pt x="41960" y="50672"/>
                </a:lnTo>
                <a:lnTo>
                  <a:pt x="34757" y="51642"/>
                </a:lnTo>
                <a:lnTo>
                  <a:pt x="28203" y="54562"/>
                </a:lnTo>
                <a:lnTo>
                  <a:pt x="21683" y="59449"/>
                </a:lnTo>
                <a:lnTo>
                  <a:pt x="14579" y="66319"/>
                </a:lnTo>
                <a:lnTo>
                  <a:pt x="14579" y="126593"/>
                </a:lnTo>
                <a:lnTo>
                  <a:pt x="0" y="12659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329241" y="2917772"/>
            <a:ext cx="2377440" cy="47382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653447" y="2959329"/>
            <a:ext cx="1741512" cy="394854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 txBox="1"/>
          <p:nvPr/>
        </p:nvSpPr>
        <p:spPr>
          <a:xfrm>
            <a:off x="3379190" y="2943453"/>
            <a:ext cx="2275840" cy="372745"/>
          </a:xfrm>
          <a:prstGeom prst="rect">
            <a:avLst/>
          </a:prstGeom>
          <a:solidFill>
            <a:srgbClr val="FEEEE1"/>
          </a:solidFill>
          <a:ln w="9524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470"/>
              </a:spcBef>
            </a:pPr>
            <a:r>
              <a:rPr sz="1600" spc="-5" dirty="0">
                <a:latin typeface="Lucida Console"/>
                <a:cs typeface="Lucida Console"/>
              </a:rPr>
              <a:t>2 Socket</a:t>
            </a:r>
            <a:r>
              <a:rPr sz="1600" spc="-6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Node</a:t>
            </a:r>
            <a:endParaRPr sz="16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21790">
              <a:lnSpc>
                <a:spcPct val="100000"/>
              </a:lnSpc>
            </a:pPr>
            <a:r>
              <a:rPr dirty="0"/>
              <a:t>Piz </a:t>
            </a:r>
            <a:r>
              <a:rPr lang="en-US" spc="-5" dirty="0" smtClean="0"/>
              <a:t>Daint</a:t>
            </a:r>
            <a:r>
              <a:rPr spc="-5" dirty="0" smtClean="0"/>
              <a:t>: </a:t>
            </a:r>
            <a:r>
              <a:rPr dirty="0"/>
              <a:t>using</a:t>
            </a:r>
            <a:r>
              <a:rPr spc="-60" dirty="0"/>
              <a:t> </a:t>
            </a:r>
            <a:r>
              <a:rPr spc="-5" dirty="0"/>
              <a:t>lstopo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7693660" cy="1269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3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dirty="0">
                <a:cs typeface="Calibri"/>
              </a:rPr>
              <a:t>the </a:t>
            </a:r>
            <a:r>
              <a:rPr lang="en-US" sz="28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lstopo</a:t>
            </a:r>
            <a:r>
              <a:rPr lang="en-US" sz="2800" spc="-1105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800" spc="-5" dirty="0">
                <a:cs typeface="Calibri"/>
              </a:rPr>
              <a:t>command </a:t>
            </a:r>
            <a:r>
              <a:rPr lang="en-US" sz="2800" dirty="0">
                <a:cs typeface="Calibri"/>
              </a:rPr>
              <a:t>can be used to visualize </a:t>
            </a:r>
            <a:r>
              <a:rPr lang="en-US" sz="2800" spc="-5" dirty="0">
                <a:cs typeface="Calibri"/>
              </a:rPr>
              <a:t>node  </a:t>
            </a:r>
            <a:r>
              <a:rPr lang="en-US" sz="2800" spc="-5" dirty="0" smtClean="0">
                <a:cs typeface="Calibri"/>
              </a:rPr>
              <a:t>topology</a:t>
            </a:r>
          </a:p>
          <a:p>
            <a:pPr marL="355600" marR="5080" indent="-342900">
              <a:lnSpc>
                <a:spcPts val="33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spc="-5" dirty="0" smtClean="0">
                <a:cs typeface="Calibri"/>
              </a:rPr>
              <a:t>Multicore nodes have 2 sockets with 18 cores each</a:t>
            </a:r>
            <a:endParaRPr lang="en-US" sz="2800" dirty="0">
              <a:cs typeface="Calibri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93" y="3045611"/>
            <a:ext cx="8991600" cy="3797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9435">
              <a:lnSpc>
                <a:spcPct val="100000"/>
              </a:lnSpc>
            </a:pPr>
            <a:r>
              <a:rPr dirty="0"/>
              <a:t>The </a:t>
            </a:r>
            <a:r>
              <a:rPr b="1" dirty="0">
                <a:latin typeface="Calibri"/>
                <a:cs typeface="Calibri"/>
              </a:rPr>
              <a:t>Flat </a:t>
            </a:r>
            <a:r>
              <a:rPr dirty="0"/>
              <a:t>MPI</a:t>
            </a:r>
            <a:r>
              <a:rPr spc="-80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45920"/>
            <a:ext cx="7870190" cy="438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MPI is the </a:t>
            </a:r>
            <a:r>
              <a:rPr sz="2800" spc="-5" dirty="0">
                <a:latin typeface="Calibri"/>
                <a:cs typeface="Calibri"/>
              </a:rPr>
              <a:t>dominant parallelization model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HPC</a:t>
            </a:r>
            <a:endParaRPr sz="2800">
              <a:latin typeface="Calibri"/>
              <a:cs typeface="Calibri"/>
            </a:endParaRPr>
          </a:p>
          <a:p>
            <a:pPr marL="749300" marR="582295" lvl="1" indent="-279400">
              <a:lnSpc>
                <a:spcPct val="101499"/>
              </a:lnSpc>
              <a:spcBef>
                <a:spcPts val="47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problem </a:t>
            </a:r>
            <a:r>
              <a:rPr sz="2400" dirty="0">
                <a:latin typeface="Calibri"/>
                <a:cs typeface="Calibri"/>
              </a:rPr>
              <a:t>being </a:t>
            </a:r>
            <a:r>
              <a:rPr sz="2400" spc="-5" dirty="0">
                <a:latin typeface="Calibri"/>
                <a:cs typeface="Calibri"/>
              </a:rPr>
              <a:t>solved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broken </a:t>
            </a:r>
            <a:r>
              <a:rPr sz="2400" dirty="0">
                <a:latin typeface="Calibri"/>
                <a:cs typeface="Calibri"/>
              </a:rPr>
              <a:t>into chunks, </a:t>
            </a:r>
            <a:r>
              <a:rPr sz="2400" spc="-5" dirty="0">
                <a:latin typeface="Calibri"/>
                <a:cs typeface="Calibri"/>
              </a:rPr>
              <a:t>one  </a:t>
            </a:r>
            <a:r>
              <a:rPr sz="2400" dirty="0">
                <a:latin typeface="Calibri"/>
                <a:cs typeface="Calibri"/>
              </a:rPr>
              <a:t>chunk per MPI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process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49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Processes communicate </a:t>
            </a:r>
            <a:r>
              <a:rPr sz="2400" dirty="0">
                <a:latin typeface="Calibri"/>
                <a:cs typeface="Calibri"/>
              </a:rPr>
              <a:t>via message passing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ts val="3329"/>
              </a:lnSpc>
              <a:spcBef>
                <a:spcPts val="8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The ﬂat MPI </a:t>
            </a:r>
            <a:r>
              <a:rPr sz="2800" spc="-5" dirty="0">
                <a:latin typeface="Calibri"/>
                <a:cs typeface="Calibri"/>
              </a:rPr>
              <a:t>model was well-suited </a:t>
            </a:r>
            <a:r>
              <a:rPr sz="2800" dirty="0">
                <a:latin typeface="Calibri"/>
                <a:cs typeface="Calibri"/>
              </a:rPr>
              <a:t>to few </a:t>
            </a:r>
            <a:r>
              <a:rPr sz="2800" spc="-5" dirty="0">
                <a:latin typeface="Calibri"/>
                <a:cs typeface="Calibri"/>
              </a:rPr>
              <a:t>cores </a:t>
            </a:r>
            <a:r>
              <a:rPr sz="2800" dirty="0">
                <a:latin typeface="Calibri"/>
                <a:cs typeface="Calibri"/>
              </a:rPr>
              <a:t>per  </a:t>
            </a:r>
            <a:r>
              <a:rPr sz="2800" spc="-5" dirty="0">
                <a:latin typeface="Calibri"/>
                <a:cs typeface="Calibri"/>
              </a:rPr>
              <a:t>socket/node</a:t>
            </a:r>
            <a:endParaRPr sz="2800">
              <a:latin typeface="Calibri"/>
              <a:cs typeface="Calibri"/>
            </a:endParaRPr>
          </a:p>
          <a:p>
            <a:pPr marL="749300" marR="876300" lvl="1" indent="-279400">
              <a:lnSpc>
                <a:spcPct val="101499"/>
              </a:lnSpc>
              <a:spcBef>
                <a:spcPts val="46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Each MPI </a:t>
            </a:r>
            <a:r>
              <a:rPr sz="2400" spc="-5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sees </a:t>
            </a:r>
            <a:r>
              <a:rPr sz="2400" spc="-5" dirty="0">
                <a:latin typeface="Calibri"/>
                <a:cs typeface="Calibri"/>
              </a:rPr>
              <a:t>one core with </a:t>
            </a:r>
            <a:r>
              <a:rPr sz="2400" dirty="0">
                <a:latin typeface="Calibri"/>
                <a:cs typeface="Calibri"/>
              </a:rPr>
              <a:t>its cache and  memory.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49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It is a </a:t>
            </a:r>
            <a:r>
              <a:rPr sz="2400" spc="-5" dirty="0">
                <a:latin typeface="Calibri"/>
                <a:cs typeface="Calibri"/>
              </a:rPr>
              <a:t>logical abstraction for </a:t>
            </a:r>
            <a:r>
              <a:rPr sz="2400" dirty="0">
                <a:latin typeface="Calibri"/>
                <a:cs typeface="Calibri"/>
              </a:rPr>
              <a:t>the underlying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hardware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You will </a:t>
            </a:r>
            <a:r>
              <a:rPr sz="2800" dirty="0">
                <a:latin typeface="Calibri"/>
                <a:cs typeface="Calibri"/>
              </a:rPr>
              <a:t>learn </a:t>
            </a:r>
            <a:r>
              <a:rPr sz="2800" spc="-5" dirty="0">
                <a:latin typeface="Calibri"/>
                <a:cs typeface="Calibri"/>
              </a:rPr>
              <a:t>about </a:t>
            </a:r>
            <a:r>
              <a:rPr sz="2800" dirty="0">
                <a:latin typeface="Calibri"/>
                <a:cs typeface="Calibri"/>
              </a:rPr>
              <a:t>MPI later in this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course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8780">
              <a:lnSpc>
                <a:spcPct val="100000"/>
              </a:lnSpc>
            </a:pPr>
            <a:r>
              <a:rPr dirty="0"/>
              <a:t>The </a:t>
            </a:r>
            <a:r>
              <a:rPr b="1" dirty="0">
                <a:latin typeface="Calibri"/>
                <a:cs typeface="Calibri"/>
              </a:rPr>
              <a:t>Hybrid </a:t>
            </a:r>
            <a:r>
              <a:rPr spc="-5" dirty="0"/>
              <a:t>MPI-OpenMP</a:t>
            </a:r>
            <a:r>
              <a:rPr spc="-50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78686"/>
            <a:ext cx="7965440" cy="415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The ﬂat MPI </a:t>
            </a:r>
            <a:r>
              <a:rPr sz="2800" spc="-5" dirty="0">
                <a:latin typeface="Calibri"/>
                <a:cs typeface="Calibri"/>
              </a:rPr>
              <a:t>model </a:t>
            </a:r>
            <a:r>
              <a:rPr sz="2800" dirty="0">
                <a:latin typeface="Calibri"/>
                <a:cs typeface="Calibri"/>
              </a:rPr>
              <a:t>assigns </a:t>
            </a:r>
            <a:r>
              <a:rPr sz="2800" spc="-5" dirty="0">
                <a:latin typeface="Calibri"/>
                <a:cs typeface="Calibri"/>
              </a:rPr>
              <a:t>one process </a:t>
            </a:r>
            <a:r>
              <a:rPr sz="2800" dirty="0">
                <a:latin typeface="Calibri"/>
                <a:cs typeface="Calibri"/>
              </a:rPr>
              <a:t>per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core</a:t>
            </a:r>
            <a:endParaRPr sz="2800">
              <a:latin typeface="Calibri"/>
              <a:cs typeface="Calibri"/>
            </a:endParaRPr>
          </a:p>
          <a:p>
            <a:pPr marL="749300" lvl="1" indent="-279400">
              <a:lnSpc>
                <a:spcPct val="100000"/>
              </a:lnSpc>
              <a:spcBef>
                <a:spcPts val="51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8/16/32/64 ranks per </a:t>
            </a:r>
            <a:r>
              <a:rPr sz="2400" spc="-5" dirty="0">
                <a:latin typeface="Calibri"/>
                <a:cs typeface="Calibri"/>
              </a:rPr>
              <a:t>multi-core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endParaRPr sz="2400">
              <a:latin typeface="Calibri"/>
              <a:cs typeface="Calibri"/>
            </a:endParaRPr>
          </a:p>
          <a:p>
            <a:pPr marL="749300" marR="135255" lvl="1" indent="-279400">
              <a:lnSpc>
                <a:spcPct val="99400"/>
              </a:lnSpc>
              <a:spcBef>
                <a:spcPts val="63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can have scaling </a:t>
            </a:r>
            <a:r>
              <a:rPr sz="2400" spc="-5" dirty="0">
                <a:latin typeface="Calibri"/>
                <a:cs typeface="Calibri"/>
              </a:rPr>
              <a:t>problems with </a:t>
            </a:r>
            <a:r>
              <a:rPr sz="2400" dirty="0">
                <a:latin typeface="Calibri"/>
                <a:cs typeface="Calibri"/>
              </a:rPr>
              <a:t>many </a:t>
            </a:r>
            <a:r>
              <a:rPr sz="2400" spc="-5" dirty="0">
                <a:latin typeface="Calibri"/>
                <a:cs typeface="Calibri"/>
              </a:rPr>
              <a:t>nodes/MPI </a:t>
            </a:r>
            <a:r>
              <a:rPr sz="2400" dirty="0">
                <a:latin typeface="Calibri"/>
                <a:cs typeface="Calibri"/>
              </a:rPr>
              <a:t>ranks:  the </a:t>
            </a:r>
            <a:r>
              <a:rPr sz="2400" spc="-5" dirty="0">
                <a:latin typeface="Calibri"/>
                <a:cs typeface="Calibri"/>
              </a:rPr>
              <a:t>amount of </a:t>
            </a:r>
            <a:r>
              <a:rPr sz="2400" dirty="0">
                <a:latin typeface="Calibri"/>
                <a:cs typeface="Calibri"/>
              </a:rPr>
              <a:t>data passed </a:t>
            </a:r>
            <a:r>
              <a:rPr sz="2400" spc="-5" dirty="0">
                <a:latin typeface="Calibri"/>
                <a:cs typeface="Calibri"/>
              </a:rPr>
              <a:t>around </a:t>
            </a:r>
            <a:r>
              <a:rPr sz="2400" dirty="0">
                <a:latin typeface="Calibri"/>
                <a:cs typeface="Calibri"/>
              </a:rPr>
              <a:t>in messages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increases  as number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ranks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increases</a:t>
            </a:r>
            <a:endParaRPr sz="2400">
              <a:latin typeface="Calibri"/>
              <a:cs typeface="Calibri"/>
            </a:endParaRPr>
          </a:p>
          <a:p>
            <a:pPr marL="749300" marR="5080" lvl="1" indent="-279400">
              <a:lnSpc>
                <a:spcPct val="99400"/>
              </a:lnSpc>
              <a:spcBef>
                <a:spcPts val="61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to take </a:t>
            </a:r>
            <a:r>
              <a:rPr sz="2400" spc="-5" dirty="0">
                <a:latin typeface="Calibri"/>
                <a:cs typeface="Calibri"/>
              </a:rPr>
              <a:t>advantage of </a:t>
            </a:r>
            <a:r>
              <a:rPr sz="2400" dirty="0">
                <a:latin typeface="Calibri"/>
                <a:cs typeface="Calibri"/>
              </a:rPr>
              <a:t>shared cache and DRAM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socket,  why not </a:t>
            </a:r>
            <a:r>
              <a:rPr sz="2400" dirty="0">
                <a:latin typeface="Calibri"/>
                <a:cs typeface="Calibri"/>
              </a:rPr>
              <a:t>use threads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socket/node, </a:t>
            </a:r>
            <a:r>
              <a:rPr sz="2400" dirty="0">
                <a:latin typeface="Calibri"/>
                <a:cs typeface="Calibri"/>
              </a:rPr>
              <a:t>and pass  messages </a:t>
            </a:r>
            <a:r>
              <a:rPr sz="2400" spc="-5" dirty="0">
                <a:latin typeface="Calibri"/>
                <a:cs typeface="Calibri"/>
              </a:rPr>
              <a:t>between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sockets/nodes?</a:t>
            </a:r>
            <a:endParaRPr sz="2400">
              <a:latin typeface="Calibri"/>
              <a:cs typeface="Calibri"/>
            </a:endParaRPr>
          </a:p>
          <a:p>
            <a:pPr marL="355600" marR="630555" indent="-342900">
              <a:lnSpc>
                <a:spcPts val="3329"/>
              </a:lnSpc>
              <a:spcBef>
                <a:spcPts val="8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hybrid MPI-OpenMP model </a:t>
            </a:r>
            <a:r>
              <a:rPr sz="2800" dirty="0">
                <a:latin typeface="Calibri"/>
                <a:cs typeface="Calibri"/>
              </a:rPr>
              <a:t>has </a:t>
            </a:r>
            <a:r>
              <a:rPr sz="2800" spc="-5" dirty="0">
                <a:latin typeface="Calibri"/>
                <a:cs typeface="Calibri"/>
              </a:rPr>
              <a:t>light-weight  </a:t>
            </a:r>
            <a:r>
              <a:rPr sz="2800" dirty="0">
                <a:latin typeface="Calibri"/>
                <a:cs typeface="Calibri"/>
              </a:rPr>
              <a:t>threads that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share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on-node</a:t>
            </a:r>
            <a:r>
              <a:rPr sz="2800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memory.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0614" y="5548745"/>
            <a:ext cx="7311047" cy="1213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0379" y="5575909"/>
            <a:ext cx="7209155" cy="1113155"/>
          </a:xfrm>
          <a:prstGeom prst="rect">
            <a:avLst/>
          </a:prstGeom>
          <a:solidFill>
            <a:srgbClr val="FEEEE1"/>
          </a:solidFill>
          <a:ln w="9524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176530" marR="163195" algn="ctr">
              <a:lnSpc>
                <a:spcPts val="1900"/>
              </a:lnSpc>
            </a:pPr>
            <a:r>
              <a:rPr sz="1600" spc="-5" dirty="0">
                <a:latin typeface="Lucida Console"/>
                <a:cs typeface="Lucida Console"/>
              </a:rPr>
              <a:t>This course is about OpenMP, however you could use other  threading technologies like </a:t>
            </a:r>
            <a:r>
              <a:rPr sz="1600" b="1" spc="-5" dirty="0">
                <a:solidFill>
                  <a:srgbClr val="17375E"/>
                </a:solidFill>
                <a:latin typeface="Lucida Sans Typewriter"/>
                <a:cs typeface="Lucida Sans Typewriter"/>
              </a:rPr>
              <a:t>pthreads, Intel Threading  Building Blocks, HPX </a:t>
            </a:r>
            <a:r>
              <a:rPr sz="1600" spc="-5" dirty="0">
                <a:latin typeface="Lucida Console"/>
                <a:cs typeface="Lucida Console"/>
              </a:rPr>
              <a:t>or </a:t>
            </a:r>
            <a:r>
              <a:rPr sz="1600" b="1" spc="-5" dirty="0">
                <a:solidFill>
                  <a:srgbClr val="17375E"/>
                </a:solidFill>
                <a:latin typeface="Lucida Sans Typewriter"/>
                <a:cs typeface="Lucida Sans Typewriter"/>
              </a:rPr>
              <a:t>C++11</a:t>
            </a:r>
            <a:r>
              <a:rPr sz="1600" b="1" spc="35" dirty="0">
                <a:solidFill>
                  <a:srgbClr val="17375E"/>
                </a:solidFill>
                <a:latin typeface="Lucida Sans Typewriter"/>
                <a:cs typeface="Lucida Sans Typewriter"/>
              </a:rPr>
              <a:t> </a:t>
            </a:r>
            <a:r>
              <a:rPr sz="1600" b="1" spc="-5" dirty="0">
                <a:solidFill>
                  <a:srgbClr val="17375E"/>
                </a:solidFill>
                <a:latin typeface="Lucida Sans Typewriter"/>
                <a:cs typeface="Lucida Sans Typewriter"/>
              </a:rPr>
              <a:t>threads.</a:t>
            </a:r>
            <a:endParaRPr sz="1600">
              <a:latin typeface="Lucida Sans Typewriter"/>
              <a:cs typeface="Lucida Sans Typewri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1519</TotalTime>
  <Words>3758</Words>
  <Application>Microsoft Macintosh PowerPoint</Application>
  <PresentationFormat>On-screen Show (4:3)</PresentationFormat>
  <Paragraphs>638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AppleSymbols</vt:lpstr>
      <vt:lpstr>Calibri</vt:lpstr>
      <vt:lpstr>Consolas</vt:lpstr>
      <vt:lpstr>Courier New</vt:lpstr>
      <vt:lpstr>Lucida Console</vt:lpstr>
      <vt:lpstr>Lucida Sans Typewriter</vt:lpstr>
      <vt:lpstr>Times New Roman</vt:lpstr>
      <vt:lpstr>Arial</vt:lpstr>
      <vt:lpstr>Office Theme</vt:lpstr>
      <vt:lpstr>An introduction to OpenMP</vt:lpstr>
      <vt:lpstr>Before We Start</vt:lpstr>
      <vt:lpstr>Multicore</vt:lpstr>
      <vt:lpstr>The Free Lunch</vt:lpstr>
      <vt:lpstr>The Solution: Multicore</vt:lpstr>
      <vt:lpstr>Multicore HPC Nodes</vt:lpstr>
      <vt:lpstr>Piz Daint: using lstopo</vt:lpstr>
      <vt:lpstr>The Flat MPI Model</vt:lpstr>
      <vt:lpstr>The Hybrid MPI-OpenMP Model</vt:lpstr>
      <vt:lpstr>NUMA</vt:lpstr>
      <vt:lpstr>Avoiding NUMA Eﬀects</vt:lpstr>
      <vt:lpstr>NUMA First Touch Example</vt:lpstr>
      <vt:lpstr>Aﬃnity</vt:lpstr>
      <vt:lpstr>Controlling Thread Aﬃnity on Daint</vt:lpstr>
      <vt:lpstr>OpenMP</vt:lpstr>
      <vt:lpstr>What is OpenMP?</vt:lpstr>
      <vt:lpstr>Goals of OpenMP</vt:lpstr>
      <vt:lpstr>Should I use OpenMP?</vt:lpstr>
      <vt:lpstr>OpenMP Compiler Directives</vt:lpstr>
      <vt:lpstr>Fork and Join Model</vt:lpstr>
      <vt:lpstr>Fork and Join Illustrated</vt:lpstr>
      <vt:lpstr>Compiling OpenMP</vt:lpstr>
      <vt:lpstr>Running OpenMP applications</vt:lpstr>
      <vt:lpstr>Exercises: before starting</vt:lpstr>
      <vt:lpstr>Exercise 1: Compiling and running</vt:lpstr>
      <vt:lpstr>Exercise 1: Aﬃnity</vt:lpstr>
      <vt:lpstr>Runtime Library</vt:lpstr>
      <vt:lpstr>Runtime Library</vt:lpstr>
      <vt:lpstr>Synchronization</vt:lpstr>
      <vt:lpstr>Synchronization Example</vt:lpstr>
      <vt:lpstr>master Directive</vt:lpstr>
      <vt:lpstr>single Directive</vt:lpstr>
      <vt:lpstr>critical Directive</vt:lpstr>
      <vt:lpstr>barrier Directive</vt:lpstr>
      <vt:lpstr>Exercise 2</vt:lpstr>
      <vt:lpstr>Shared Memory Model</vt:lpstr>
      <vt:lpstr>Variable Scoping</vt:lpstr>
      <vt:lpstr>Variable Scoping</vt:lpstr>
      <vt:lpstr>Private Variables in C99/C++</vt:lpstr>
      <vt:lpstr>Exercises 3</vt:lpstr>
      <vt:lpstr>Work Sharing: for/do loops</vt:lpstr>
      <vt:lpstr>for/do loops the hard way</vt:lpstr>
      <vt:lpstr>parallel for</vt:lpstr>
      <vt:lpstr>Example: Vector Normalize</vt:lpstr>
      <vt:lpstr>Reductions</vt:lpstr>
      <vt:lpstr>Exercise</vt:lpstr>
      <vt:lpstr>Nested Loops</vt:lpstr>
      <vt:lpstr>Limitations to Parallel Speedup</vt:lpstr>
      <vt:lpstr>Limitations To Parallel Speedup</vt:lpstr>
      <vt:lpstr>Amdahl Illustrated</vt:lpstr>
      <vt:lpstr>Amdahl's Law</vt:lpstr>
      <vt:lpstr>OpenMP and Accelerators</vt:lpstr>
      <vt:lpstr>Should You use OpenMP?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OpenMP</dc:title>
  <cp:lastModifiedBy>Microsoft Office User</cp:lastModifiedBy>
  <cp:revision>33</cp:revision>
  <dcterms:created xsi:type="dcterms:W3CDTF">2017-07-11T14:17:53Z</dcterms:created>
  <dcterms:modified xsi:type="dcterms:W3CDTF">2017-07-14T08:42:34Z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2017-07-11T00:00:00Z</vt:filetime>
  </property>
</Properties>
</file>