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p:regular r:id="rId24"/>
      <p:bold r:id="rId25"/>
      <p:italic r:id="rId26"/>
      <p:boldItalic r:id="rId27"/>
    </p:embeddedFont>
    <p:embeddedFont>
      <p:font typeface="Rubik Ligh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RubikLight-regular.fntdata"/><Relationship Id="rId27" Type="http://schemas.openxmlformats.org/officeDocument/2006/relationships/font" Target="fonts/Robot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ubikLigh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ubikLight-boldItalic.fntdata"/><Relationship Id="rId30" Type="http://schemas.openxmlformats.org/officeDocument/2006/relationships/font" Target="fonts/RubikLight-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a8f850aae1_5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a8f850aae1_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a8015380d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a8015380d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82ac5379d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82ac5379d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a92211a73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a92211a73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a8015380d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a8015380d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a8015380d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a8015380d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a92d76ce99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ga92d76ce99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a82ac5379d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a82ac5379d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136bd1799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136bd1799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136bd1799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136bd1799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136bd1799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136bd1799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8015380d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8015380d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8015380d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8015380d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rgbClr val="4A4F44"/>
                </a:solidFill>
                <a:latin typeface="Roboto"/>
                <a:ea typeface="Roboto"/>
                <a:cs typeface="Roboto"/>
                <a:sym typeface="Roboto"/>
              </a:rPr>
              <a:t>It would be recommended to pursue hybrid workshop opportunities in a time after COVID-19 to maintain high levels of engagement.</a:t>
            </a:r>
            <a:endParaRPr sz="1400">
              <a:solidFill>
                <a:srgbClr val="4A4F44"/>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136bd1799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b136bd1799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8015380d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8015380d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b136bd179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b136bd179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0" name="Google Shape;60;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1" name="Google Shape;61;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3" name="Google Shape;63;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4" name="Shape 64"/>
        <p:cNvGrpSpPr/>
        <p:nvPr/>
      </p:nvGrpSpPr>
      <p:grpSpPr>
        <a:xfrm>
          <a:off x="0" y="0"/>
          <a:ext cx="0" cy="0"/>
          <a:chOff x="0" y="0"/>
          <a:chExt cx="0" cy="0"/>
        </a:xfrm>
      </p:grpSpPr>
      <p:sp>
        <p:nvSpPr>
          <p:cNvPr id="65" name="Google Shape;65;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6" name="Google Shape;66;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7" name="Google Shape;67;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sp>
        <p:nvSpPr>
          <p:cNvPr id="71" name="Google Shape;71;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2" name="Google Shape;72;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3" name="Google Shape;73;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6" name="Shape 76"/>
        <p:cNvGrpSpPr/>
        <p:nvPr/>
      </p:nvGrpSpPr>
      <p:grpSpPr>
        <a:xfrm>
          <a:off x="0" y="0"/>
          <a:ext cx="0" cy="0"/>
          <a:chOff x="0" y="0"/>
          <a:chExt cx="0" cy="0"/>
        </a:xfrm>
      </p:grpSpPr>
      <p:sp>
        <p:nvSpPr>
          <p:cNvPr id="77" name="Google Shape;77;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8" name="Google Shape;78;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9" name="Google Shape;79;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0" name="Google Shape;80;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3" name="Shape 83"/>
        <p:cNvGrpSpPr/>
        <p:nvPr/>
      </p:nvGrpSpPr>
      <p:grpSpPr>
        <a:xfrm>
          <a:off x="0" y="0"/>
          <a:ext cx="0" cy="0"/>
          <a:chOff x="0" y="0"/>
          <a:chExt cx="0" cy="0"/>
        </a:xfrm>
      </p:grpSpPr>
      <p:sp>
        <p:nvSpPr>
          <p:cNvPr id="84" name="Google Shape;84;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5" name="Google Shape;85;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8" name="Google Shape;88;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9" name="Google Shape;89;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0" name="Google Shape;90;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2" name="Shape 92"/>
        <p:cNvGrpSpPr/>
        <p:nvPr/>
      </p:nvGrpSpPr>
      <p:grpSpPr>
        <a:xfrm>
          <a:off x="0" y="0"/>
          <a:ext cx="0" cy="0"/>
          <a:chOff x="0" y="0"/>
          <a:chExt cx="0" cy="0"/>
        </a:xfrm>
      </p:grpSpPr>
      <p:sp>
        <p:nvSpPr>
          <p:cNvPr id="93" name="Google Shape;93;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4" name="Google Shape;94;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7" name="Shape 97"/>
        <p:cNvGrpSpPr/>
        <p:nvPr/>
      </p:nvGrpSpPr>
      <p:grpSpPr>
        <a:xfrm>
          <a:off x="0" y="0"/>
          <a:ext cx="0" cy="0"/>
          <a:chOff x="0" y="0"/>
          <a:chExt cx="0" cy="0"/>
        </a:xfrm>
      </p:grpSpPr>
      <p:sp>
        <p:nvSpPr>
          <p:cNvPr id="98" name="Google Shape;98;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1" name="Shape 101"/>
        <p:cNvGrpSpPr/>
        <p:nvPr/>
      </p:nvGrpSpPr>
      <p:grpSpPr>
        <a:xfrm>
          <a:off x="0" y="0"/>
          <a:ext cx="0" cy="0"/>
          <a:chOff x="0" y="0"/>
          <a:chExt cx="0" cy="0"/>
        </a:xfrm>
      </p:grpSpPr>
      <p:sp>
        <p:nvSpPr>
          <p:cNvPr id="102" name="Google Shape;102;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3" name="Google Shape;103;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4" name="Google Shape;104;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5" name="Google Shape;105;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7" name="Google Shape;107;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8" name="Shape 108"/>
        <p:cNvGrpSpPr/>
        <p:nvPr/>
      </p:nvGrpSpPr>
      <p:grpSpPr>
        <a:xfrm>
          <a:off x="0" y="0"/>
          <a:ext cx="0" cy="0"/>
          <a:chOff x="0" y="0"/>
          <a:chExt cx="0" cy="0"/>
        </a:xfrm>
      </p:grpSpPr>
      <p:sp>
        <p:nvSpPr>
          <p:cNvPr id="109" name="Google Shape;109;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0" name="Google Shape;110;p22"/>
          <p:cNvSpPr/>
          <p:nvPr>
            <p:ph idx="2" type="pic"/>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11" name="Google Shape;111;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2" name="Google Shape;112;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3" name="Google Shape;113;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4" name="Google Shape;114;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5" name="Shape 115"/>
        <p:cNvGrpSpPr/>
        <p:nvPr/>
      </p:nvGrpSpPr>
      <p:grpSpPr>
        <a:xfrm>
          <a:off x="0" y="0"/>
          <a:ext cx="0" cy="0"/>
          <a:chOff x="0" y="0"/>
          <a:chExt cx="0" cy="0"/>
        </a:xfrm>
      </p:grpSpPr>
      <p:sp>
        <p:nvSpPr>
          <p:cNvPr id="116" name="Google Shape;116;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7" name="Google Shape;117;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8" name="Google Shape;118;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1" name="Shape 121"/>
        <p:cNvGrpSpPr/>
        <p:nvPr/>
      </p:nvGrpSpPr>
      <p:grpSpPr>
        <a:xfrm>
          <a:off x="0" y="0"/>
          <a:ext cx="0" cy="0"/>
          <a:chOff x="0" y="0"/>
          <a:chExt cx="0" cy="0"/>
        </a:xfrm>
      </p:grpSpPr>
      <p:sp>
        <p:nvSpPr>
          <p:cNvPr id="122" name="Google Shape;122;p24"/>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3" name="Google Shape;123;p24"/>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4" name="Google Shape;124;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34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57068C"/>
              </a:buClr>
              <a:buSzPts val="2800"/>
              <a:buFont typeface="Roboto"/>
              <a:buNone/>
              <a:defRPr b="1">
                <a:solidFill>
                  <a:srgbClr val="57068C"/>
                </a:solidFill>
                <a:latin typeface="Roboto"/>
                <a:ea typeface="Roboto"/>
                <a:cs typeface="Roboto"/>
                <a:sym typeface="Roboto"/>
              </a:defRPr>
            </a:lvl1pPr>
            <a:lvl2pPr lvl="1">
              <a:spcBef>
                <a:spcPts val="0"/>
              </a:spcBef>
              <a:spcAft>
                <a:spcPts val="0"/>
              </a:spcAft>
              <a:buSzPts val="2800"/>
              <a:buFont typeface="Roboto"/>
              <a:buNone/>
              <a:defRPr>
                <a:latin typeface="Roboto"/>
                <a:ea typeface="Roboto"/>
                <a:cs typeface="Roboto"/>
                <a:sym typeface="Roboto"/>
              </a:defRPr>
            </a:lvl2pPr>
            <a:lvl3pPr lvl="2">
              <a:spcBef>
                <a:spcPts val="0"/>
              </a:spcBef>
              <a:spcAft>
                <a:spcPts val="0"/>
              </a:spcAft>
              <a:buSzPts val="2800"/>
              <a:buFont typeface="Roboto"/>
              <a:buNone/>
              <a:defRPr>
                <a:latin typeface="Roboto"/>
                <a:ea typeface="Roboto"/>
                <a:cs typeface="Roboto"/>
                <a:sym typeface="Roboto"/>
              </a:defRPr>
            </a:lvl3pPr>
            <a:lvl4pPr lvl="3">
              <a:spcBef>
                <a:spcPts val="0"/>
              </a:spcBef>
              <a:spcAft>
                <a:spcPts val="0"/>
              </a:spcAft>
              <a:buSzPts val="2800"/>
              <a:buFont typeface="Roboto"/>
              <a:buNone/>
              <a:defRPr>
                <a:latin typeface="Roboto"/>
                <a:ea typeface="Roboto"/>
                <a:cs typeface="Roboto"/>
                <a:sym typeface="Roboto"/>
              </a:defRPr>
            </a:lvl4pPr>
            <a:lvl5pPr lvl="4">
              <a:spcBef>
                <a:spcPts val="0"/>
              </a:spcBef>
              <a:spcAft>
                <a:spcPts val="0"/>
              </a:spcAft>
              <a:buSzPts val="2800"/>
              <a:buFont typeface="Roboto"/>
              <a:buNone/>
              <a:defRPr>
                <a:latin typeface="Roboto"/>
                <a:ea typeface="Roboto"/>
                <a:cs typeface="Roboto"/>
                <a:sym typeface="Roboto"/>
              </a:defRPr>
            </a:lvl5pPr>
            <a:lvl6pPr lvl="5">
              <a:spcBef>
                <a:spcPts val="0"/>
              </a:spcBef>
              <a:spcAft>
                <a:spcPts val="0"/>
              </a:spcAft>
              <a:buSzPts val="2800"/>
              <a:buFont typeface="Roboto"/>
              <a:buNone/>
              <a:defRPr>
                <a:latin typeface="Roboto"/>
                <a:ea typeface="Roboto"/>
                <a:cs typeface="Roboto"/>
                <a:sym typeface="Roboto"/>
              </a:defRPr>
            </a:lvl6pPr>
            <a:lvl7pPr lvl="6">
              <a:spcBef>
                <a:spcPts val="0"/>
              </a:spcBef>
              <a:spcAft>
                <a:spcPts val="0"/>
              </a:spcAft>
              <a:buSzPts val="2800"/>
              <a:buFont typeface="Roboto"/>
              <a:buNone/>
              <a:defRPr>
                <a:latin typeface="Roboto"/>
                <a:ea typeface="Roboto"/>
                <a:cs typeface="Roboto"/>
                <a:sym typeface="Roboto"/>
              </a:defRPr>
            </a:lvl7pPr>
            <a:lvl8pPr lvl="7">
              <a:spcBef>
                <a:spcPts val="0"/>
              </a:spcBef>
              <a:spcAft>
                <a:spcPts val="0"/>
              </a:spcAft>
              <a:buSzPts val="2800"/>
              <a:buFont typeface="Roboto"/>
              <a:buNone/>
              <a:defRPr>
                <a:latin typeface="Roboto"/>
                <a:ea typeface="Roboto"/>
                <a:cs typeface="Roboto"/>
                <a:sym typeface="Roboto"/>
              </a:defRPr>
            </a:lvl8pPr>
            <a:lvl9pPr lvl="8">
              <a:spcBef>
                <a:spcPts val="0"/>
              </a:spcBef>
              <a:spcAft>
                <a:spcPts val="0"/>
              </a:spcAft>
              <a:buSzPts val="2800"/>
              <a:buFont typeface="Roboto"/>
              <a:buNone/>
              <a:defRPr>
                <a:latin typeface="Roboto"/>
                <a:ea typeface="Roboto"/>
                <a:cs typeface="Roboto"/>
                <a:sym typeface="Roboto"/>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rgbClr val="4A4F44"/>
              </a:buClr>
              <a:buSzPts val="1800"/>
              <a:buFont typeface="Roboto"/>
              <a:buChar char="●"/>
              <a:defRPr>
                <a:solidFill>
                  <a:srgbClr val="4A4F44"/>
                </a:solidFill>
                <a:latin typeface="Roboto"/>
                <a:ea typeface="Roboto"/>
                <a:cs typeface="Roboto"/>
                <a:sym typeface="Roboto"/>
              </a:defRPr>
            </a:lvl1pPr>
            <a:lvl2pPr indent="-317500" lvl="1" marL="914400">
              <a:spcBef>
                <a:spcPts val="1600"/>
              </a:spcBef>
              <a:spcAft>
                <a:spcPts val="0"/>
              </a:spcAft>
              <a:buClr>
                <a:srgbClr val="4A4F44"/>
              </a:buClr>
              <a:buSzPts val="1400"/>
              <a:buFont typeface="Roboto"/>
              <a:buChar char="○"/>
              <a:defRPr>
                <a:solidFill>
                  <a:srgbClr val="4A4F44"/>
                </a:solidFill>
                <a:latin typeface="Roboto"/>
                <a:ea typeface="Roboto"/>
                <a:cs typeface="Roboto"/>
                <a:sym typeface="Roboto"/>
              </a:defRPr>
            </a:lvl2pPr>
            <a:lvl3pPr indent="-317500" lvl="2" marL="1371600">
              <a:spcBef>
                <a:spcPts val="1600"/>
              </a:spcBef>
              <a:spcAft>
                <a:spcPts val="0"/>
              </a:spcAft>
              <a:buClr>
                <a:srgbClr val="4A4F44"/>
              </a:buClr>
              <a:buSzPts val="1400"/>
              <a:buFont typeface="Roboto"/>
              <a:buChar char="■"/>
              <a:defRPr>
                <a:solidFill>
                  <a:srgbClr val="4A4F44"/>
                </a:solidFill>
                <a:latin typeface="Roboto"/>
                <a:ea typeface="Roboto"/>
                <a:cs typeface="Roboto"/>
                <a:sym typeface="Roboto"/>
              </a:defRPr>
            </a:lvl3pPr>
            <a:lvl4pPr indent="-317500" lvl="3" marL="1828800">
              <a:spcBef>
                <a:spcPts val="1600"/>
              </a:spcBef>
              <a:spcAft>
                <a:spcPts val="0"/>
              </a:spcAft>
              <a:buClr>
                <a:srgbClr val="4A4F44"/>
              </a:buClr>
              <a:buSzPts val="1400"/>
              <a:buFont typeface="Roboto"/>
              <a:buChar char="●"/>
              <a:defRPr>
                <a:solidFill>
                  <a:srgbClr val="4A4F44"/>
                </a:solidFill>
                <a:latin typeface="Roboto"/>
                <a:ea typeface="Roboto"/>
                <a:cs typeface="Roboto"/>
                <a:sym typeface="Roboto"/>
              </a:defRPr>
            </a:lvl4pPr>
            <a:lvl5pPr indent="-317500" lvl="4" marL="2286000">
              <a:spcBef>
                <a:spcPts val="1600"/>
              </a:spcBef>
              <a:spcAft>
                <a:spcPts val="0"/>
              </a:spcAft>
              <a:buClr>
                <a:srgbClr val="4A4F44"/>
              </a:buClr>
              <a:buSzPts val="1400"/>
              <a:buFont typeface="Roboto"/>
              <a:buChar char="○"/>
              <a:defRPr>
                <a:solidFill>
                  <a:srgbClr val="4A4F44"/>
                </a:solidFill>
                <a:latin typeface="Roboto"/>
                <a:ea typeface="Roboto"/>
                <a:cs typeface="Roboto"/>
                <a:sym typeface="Roboto"/>
              </a:defRPr>
            </a:lvl5pPr>
            <a:lvl6pPr indent="-317500" lvl="5" marL="2743200">
              <a:spcBef>
                <a:spcPts val="1600"/>
              </a:spcBef>
              <a:spcAft>
                <a:spcPts val="0"/>
              </a:spcAft>
              <a:buClr>
                <a:srgbClr val="4A4F44"/>
              </a:buClr>
              <a:buSzPts val="1400"/>
              <a:buFont typeface="Roboto"/>
              <a:buChar char="■"/>
              <a:defRPr>
                <a:solidFill>
                  <a:srgbClr val="4A4F44"/>
                </a:solidFill>
                <a:latin typeface="Roboto"/>
                <a:ea typeface="Roboto"/>
                <a:cs typeface="Roboto"/>
                <a:sym typeface="Roboto"/>
              </a:defRPr>
            </a:lvl6pPr>
            <a:lvl7pPr indent="-317500" lvl="6" marL="3200400">
              <a:spcBef>
                <a:spcPts val="1600"/>
              </a:spcBef>
              <a:spcAft>
                <a:spcPts val="0"/>
              </a:spcAft>
              <a:buClr>
                <a:srgbClr val="4A4F44"/>
              </a:buClr>
              <a:buSzPts val="1400"/>
              <a:buFont typeface="Roboto"/>
              <a:buChar char="●"/>
              <a:defRPr>
                <a:solidFill>
                  <a:srgbClr val="4A4F44"/>
                </a:solidFill>
                <a:latin typeface="Roboto"/>
                <a:ea typeface="Roboto"/>
                <a:cs typeface="Roboto"/>
                <a:sym typeface="Roboto"/>
              </a:defRPr>
            </a:lvl7pPr>
            <a:lvl8pPr indent="-317500" lvl="7" marL="3657600">
              <a:spcBef>
                <a:spcPts val="1600"/>
              </a:spcBef>
              <a:spcAft>
                <a:spcPts val="0"/>
              </a:spcAft>
              <a:buClr>
                <a:srgbClr val="4A4F44"/>
              </a:buClr>
              <a:buSzPts val="1400"/>
              <a:buFont typeface="Roboto"/>
              <a:buChar char="○"/>
              <a:defRPr>
                <a:solidFill>
                  <a:srgbClr val="4A4F44"/>
                </a:solidFill>
                <a:latin typeface="Roboto"/>
                <a:ea typeface="Roboto"/>
                <a:cs typeface="Roboto"/>
                <a:sym typeface="Roboto"/>
              </a:defRPr>
            </a:lvl8pPr>
            <a:lvl9pPr indent="-317500" lvl="8" marL="4114800">
              <a:spcBef>
                <a:spcPts val="1600"/>
              </a:spcBef>
              <a:spcAft>
                <a:spcPts val="1600"/>
              </a:spcAft>
              <a:buClr>
                <a:srgbClr val="4A4F44"/>
              </a:buClr>
              <a:buSzPts val="1400"/>
              <a:buFont typeface="Roboto"/>
              <a:buChar char="■"/>
              <a:defRPr>
                <a:solidFill>
                  <a:srgbClr val="4A4F44"/>
                </a:solidFill>
                <a:latin typeface="Roboto"/>
                <a:ea typeface="Roboto"/>
                <a:cs typeface="Roboto"/>
                <a:sym typeface="Roboto"/>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0" name="Google Shape;20;p4"/>
          <p:cNvPicPr preferRelativeResize="0"/>
          <p:nvPr/>
        </p:nvPicPr>
        <p:blipFill>
          <a:blip r:embed="rId2">
            <a:alphaModFix/>
          </a:blip>
          <a:stretch>
            <a:fillRect/>
          </a:stretch>
        </p:blipFill>
        <p:spPr>
          <a:xfrm>
            <a:off x="8292863" y="256050"/>
            <a:ext cx="652572" cy="241526"/>
          </a:xfrm>
          <a:prstGeom prst="rect">
            <a:avLst/>
          </a:prstGeom>
          <a:noFill/>
          <a:ln>
            <a:noFill/>
          </a:ln>
        </p:spPr>
      </p:pic>
      <p:sp>
        <p:nvSpPr>
          <p:cNvPr id="21" name="Google Shape;21;p4"/>
          <p:cNvSpPr txBox="1"/>
          <p:nvPr>
            <p:ph idx="2" type="title"/>
          </p:nvPr>
        </p:nvSpPr>
        <p:spPr>
          <a:xfrm>
            <a:off x="311700" y="25605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4A4F44"/>
              </a:buClr>
              <a:buSzPts val="1800"/>
              <a:buFont typeface="Roboto"/>
              <a:buNone/>
              <a:defRPr b="1" i="1" sz="1800">
                <a:solidFill>
                  <a:srgbClr val="4A4F44"/>
                </a:solidFill>
                <a:latin typeface="Roboto"/>
                <a:ea typeface="Roboto"/>
                <a:cs typeface="Roboto"/>
                <a:sym typeface="Roboto"/>
              </a:defRPr>
            </a:lvl1pPr>
            <a:lvl2pPr lvl="1" rtl="0">
              <a:spcBef>
                <a:spcPts val="0"/>
              </a:spcBef>
              <a:spcAft>
                <a:spcPts val="0"/>
              </a:spcAft>
              <a:buSzPts val="1800"/>
              <a:buFont typeface="Roboto"/>
              <a:buNone/>
              <a:defRPr sz="1800">
                <a:latin typeface="Roboto"/>
                <a:ea typeface="Roboto"/>
                <a:cs typeface="Roboto"/>
                <a:sym typeface="Roboto"/>
              </a:defRPr>
            </a:lvl2pPr>
            <a:lvl3pPr lvl="2" rtl="0">
              <a:spcBef>
                <a:spcPts val="0"/>
              </a:spcBef>
              <a:spcAft>
                <a:spcPts val="0"/>
              </a:spcAft>
              <a:buSzPts val="1800"/>
              <a:buFont typeface="Roboto"/>
              <a:buNone/>
              <a:defRPr sz="1800">
                <a:latin typeface="Roboto"/>
                <a:ea typeface="Roboto"/>
                <a:cs typeface="Roboto"/>
                <a:sym typeface="Roboto"/>
              </a:defRPr>
            </a:lvl3pPr>
            <a:lvl4pPr lvl="3" rtl="0">
              <a:spcBef>
                <a:spcPts val="0"/>
              </a:spcBef>
              <a:spcAft>
                <a:spcPts val="0"/>
              </a:spcAft>
              <a:buSzPts val="1800"/>
              <a:buFont typeface="Roboto"/>
              <a:buNone/>
              <a:defRPr sz="1800">
                <a:latin typeface="Roboto"/>
                <a:ea typeface="Roboto"/>
                <a:cs typeface="Roboto"/>
                <a:sym typeface="Roboto"/>
              </a:defRPr>
            </a:lvl4pPr>
            <a:lvl5pPr lvl="4" rtl="0">
              <a:spcBef>
                <a:spcPts val="0"/>
              </a:spcBef>
              <a:spcAft>
                <a:spcPts val="0"/>
              </a:spcAft>
              <a:buSzPts val="1800"/>
              <a:buFont typeface="Roboto"/>
              <a:buNone/>
              <a:defRPr sz="1800">
                <a:latin typeface="Roboto"/>
                <a:ea typeface="Roboto"/>
                <a:cs typeface="Roboto"/>
                <a:sym typeface="Roboto"/>
              </a:defRPr>
            </a:lvl5pPr>
            <a:lvl6pPr lvl="5" rtl="0">
              <a:spcBef>
                <a:spcPts val="0"/>
              </a:spcBef>
              <a:spcAft>
                <a:spcPts val="0"/>
              </a:spcAft>
              <a:buSzPts val="1800"/>
              <a:buFont typeface="Roboto"/>
              <a:buNone/>
              <a:defRPr sz="1800">
                <a:latin typeface="Roboto"/>
                <a:ea typeface="Roboto"/>
                <a:cs typeface="Roboto"/>
                <a:sym typeface="Roboto"/>
              </a:defRPr>
            </a:lvl6pPr>
            <a:lvl7pPr lvl="6" rtl="0">
              <a:spcBef>
                <a:spcPts val="0"/>
              </a:spcBef>
              <a:spcAft>
                <a:spcPts val="0"/>
              </a:spcAft>
              <a:buSzPts val="1800"/>
              <a:buFont typeface="Roboto"/>
              <a:buNone/>
              <a:defRPr sz="1800">
                <a:latin typeface="Roboto"/>
                <a:ea typeface="Roboto"/>
                <a:cs typeface="Roboto"/>
                <a:sym typeface="Roboto"/>
              </a:defRPr>
            </a:lvl7pPr>
            <a:lvl8pPr lvl="7" rtl="0">
              <a:spcBef>
                <a:spcPts val="0"/>
              </a:spcBef>
              <a:spcAft>
                <a:spcPts val="0"/>
              </a:spcAft>
              <a:buSzPts val="1800"/>
              <a:buFont typeface="Roboto"/>
              <a:buNone/>
              <a:defRPr sz="1800">
                <a:latin typeface="Roboto"/>
                <a:ea typeface="Roboto"/>
                <a:cs typeface="Roboto"/>
                <a:sym typeface="Roboto"/>
              </a:defRPr>
            </a:lvl8pPr>
            <a:lvl9pPr lvl="8" rtl="0">
              <a:spcBef>
                <a:spcPts val="0"/>
              </a:spcBef>
              <a:spcAft>
                <a:spcPts val="0"/>
              </a:spcAft>
              <a:buSzPts val="1800"/>
              <a:buFont typeface="Roboto"/>
              <a:buNone/>
              <a:defRPr sz="1800">
                <a:latin typeface="Roboto"/>
                <a:ea typeface="Roboto"/>
                <a:cs typeface="Roboto"/>
                <a:sym typeface="Roboto"/>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 name="Shape 52"/>
        <p:cNvGrpSpPr/>
        <p:nvPr/>
      </p:nvGrpSpPr>
      <p:grpSpPr>
        <a:xfrm>
          <a:off x="0" y="0"/>
          <a:ext cx="0" cy="0"/>
          <a:chOff x="0" y="0"/>
          <a:chExt cx="0" cy="0"/>
        </a:xfrm>
      </p:grpSpPr>
      <p:sp>
        <p:nvSpPr>
          <p:cNvPr id="53" name="Google Shape;53;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4" name="Google Shape;54;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6" name="Google Shape;56;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7" name="Google Shape;57;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jpg"/><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16.png"/><Relationship Id="rId6"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11.png"/><Relationship Id="rId6" Type="http://schemas.openxmlformats.org/officeDocument/2006/relationships/image" Target="../media/image14.png"/><Relationship Id="rId7"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6.png"/><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Workshop Promotion Strategy and </a:t>
            </a:r>
            <a:endParaRPr/>
          </a:p>
          <a:p>
            <a:pPr indent="0" lvl="0" marL="0" rtl="0" algn="ctr">
              <a:spcBef>
                <a:spcPts val="0"/>
              </a:spcBef>
              <a:spcAft>
                <a:spcPts val="0"/>
              </a:spcAft>
              <a:buNone/>
            </a:pPr>
            <a:r>
              <a:rPr lang="en"/>
              <a:t>Fall 2020 Performance</a:t>
            </a:r>
            <a:endParaRPr/>
          </a:p>
        </p:txBody>
      </p:sp>
      <p:sp>
        <p:nvSpPr>
          <p:cNvPr id="132" name="Google Shape;132;p25"/>
          <p:cNvSpPr txBox="1"/>
          <p:nvPr>
            <p:ph idx="1" type="subTitle"/>
          </p:nvPr>
        </p:nvSpPr>
        <p:spPr>
          <a:xfrm>
            <a:off x="311700" y="4689750"/>
            <a:ext cx="8520600" cy="56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Pooja Shah | Forum Doshi | Vivek Karicheti | Pranay Bihani </a:t>
            </a:r>
            <a:endParaRPr sz="1200"/>
          </a:p>
        </p:txBody>
      </p:sp>
      <p:pic>
        <p:nvPicPr>
          <p:cNvPr id="133" name="Google Shape;133;p25"/>
          <p:cNvPicPr preferRelativeResize="0"/>
          <p:nvPr/>
        </p:nvPicPr>
        <p:blipFill>
          <a:blip r:embed="rId3">
            <a:alphaModFix/>
          </a:blip>
          <a:stretch>
            <a:fillRect/>
          </a:stretch>
        </p:blipFill>
        <p:spPr>
          <a:xfrm>
            <a:off x="1844925" y="1156502"/>
            <a:ext cx="5454150" cy="1545699"/>
          </a:xfrm>
          <a:prstGeom prst="rect">
            <a:avLst/>
          </a:prstGeom>
          <a:noFill/>
          <a:ln>
            <a:noFill/>
          </a:ln>
        </p:spPr>
      </p:pic>
      <p:sp>
        <p:nvSpPr>
          <p:cNvPr id="134" name="Google Shape;134;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34"/>
          <p:cNvPicPr preferRelativeResize="0"/>
          <p:nvPr/>
        </p:nvPicPr>
        <p:blipFill>
          <a:blip r:embed="rId3">
            <a:alphaModFix/>
          </a:blip>
          <a:stretch>
            <a:fillRect/>
          </a:stretch>
        </p:blipFill>
        <p:spPr>
          <a:xfrm>
            <a:off x="2374775" y="1687729"/>
            <a:ext cx="5951008" cy="2975496"/>
          </a:xfrm>
          <a:prstGeom prst="rect">
            <a:avLst/>
          </a:prstGeom>
          <a:noFill/>
          <a:ln>
            <a:noFill/>
          </a:ln>
        </p:spPr>
      </p:pic>
      <p:sp>
        <p:nvSpPr>
          <p:cNvPr id="228" name="Google Shape;228;p34"/>
          <p:cNvSpPr txBox="1"/>
          <p:nvPr>
            <p:ph idx="1" type="body"/>
          </p:nvPr>
        </p:nvSpPr>
        <p:spPr>
          <a:xfrm>
            <a:off x="311700" y="1978175"/>
            <a:ext cx="2259900" cy="239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A c</a:t>
            </a:r>
            <a:r>
              <a:rPr lang="en" sz="1400"/>
              <a:t>omparison</a:t>
            </a:r>
            <a:r>
              <a:rPr lang="en" sz="1400"/>
              <a:t> of participation based on different </a:t>
            </a:r>
            <a:r>
              <a:rPr lang="en" sz="1400"/>
              <a:t>medium</a:t>
            </a:r>
            <a:r>
              <a:rPr lang="en" sz="1400"/>
              <a:t> of event marketing reveals </a:t>
            </a:r>
            <a:r>
              <a:rPr lang="en" sz="1400"/>
              <a:t>that </a:t>
            </a:r>
            <a:r>
              <a:rPr b="1" i="1" lang="en" sz="1400">
                <a:solidFill>
                  <a:srgbClr val="57068C"/>
                </a:solidFill>
              </a:rPr>
              <a:t>emails</a:t>
            </a:r>
            <a:r>
              <a:rPr b="1" i="1" lang="en" sz="1400">
                <a:solidFill>
                  <a:srgbClr val="57068C"/>
                </a:solidFill>
              </a:rPr>
              <a:t> </a:t>
            </a:r>
            <a:r>
              <a:rPr lang="en" sz="1400"/>
              <a:t>are the most effective. Different schools see some channels working better than others.</a:t>
            </a:r>
            <a:endParaRPr sz="1400"/>
          </a:p>
        </p:txBody>
      </p:sp>
      <p:sp>
        <p:nvSpPr>
          <p:cNvPr id="229" name="Google Shape;229;p34"/>
          <p:cNvSpPr txBox="1"/>
          <p:nvPr>
            <p:ph type="title"/>
          </p:nvPr>
        </p:nvSpPr>
        <p:spPr>
          <a:xfrm>
            <a:off x="311700" y="534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57068C"/>
                </a:solidFill>
              </a:rPr>
              <a:t>What is the best form of communication?</a:t>
            </a:r>
            <a:endParaRPr b="1">
              <a:solidFill>
                <a:srgbClr val="57068C"/>
              </a:solidFill>
            </a:endParaRPr>
          </a:p>
        </p:txBody>
      </p:sp>
      <p:sp>
        <p:nvSpPr>
          <p:cNvPr id="230" name="Google Shape;230;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1" name="Google Shape;231;p34"/>
          <p:cNvSpPr txBox="1"/>
          <p:nvPr>
            <p:ph idx="2" type="title"/>
          </p:nvPr>
        </p:nvSpPr>
        <p:spPr>
          <a:xfrm>
            <a:off x="311700" y="255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5 Promotion Channels Based on School</a:t>
            </a:r>
            <a:endParaRPr/>
          </a:p>
        </p:txBody>
      </p:sp>
      <p:pic>
        <p:nvPicPr>
          <p:cNvPr id="232" name="Google Shape;232;p34"/>
          <p:cNvPicPr preferRelativeResize="0"/>
          <p:nvPr/>
        </p:nvPicPr>
        <p:blipFill rotWithShape="1">
          <a:blip r:embed="rId4">
            <a:alphaModFix/>
          </a:blip>
          <a:srcRect b="71436" l="15136" r="21342" t="15165"/>
          <a:stretch/>
        </p:blipFill>
        <p:spPr>
          <a:xfrm>
            <a:off x="2836810" y="1204900"/>
            <a:ext cx="5805466" cy="6887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35"/>
          <p:cNvPicPr preferRelativeResize="0"/>
          <p:nvPr/>
        </p:nvPicPr>
        <p:blipFill rotWithShape="1">
          <a:blip r:embed="rId3">
            <a:alphaModFix/>
          </a:blip>
          <a:srcRect b="0" l="8282" r="0" t="0"/>
          <a:stretch/>
        </p:blipFill>
        <p:spPr>
          <a:xfrm>
            <a:off x="311701" y="1053000"/>
            <a:ext cx="8329824" cy="3973375"/>
          </a:xfrm>
          <a:prstGeom prst="rect">
            <a:avLst/>
          </a:prstGeom>
          <a:noFill/>
          <a:ln>
            <a:noFill/>
          </a:ln>
        </p:spPr>
      </p:pic>
      <p:sp>
        <p:nvSpPr>
          <p:cNvPr id="238" name="Google Shape;238;p35"/>
          <p:cNvSpPr txBox="1"/>
          <p:nvPr>
            <p:ph type="title"/>
          </p:nvPr>
        </p:nvSpPr>
        <p:spPr>
          <a:xfrm>
            <a:off x="311700" y="534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do participants like to sign up?</a:t>
            </a:r>
            <a:endParaRPr/>
          </a:p>
        </p:txBody>
      </p:sp>
      <p:sp>
        <p:nvSpPr>
          <p:cNvPr id="239" name="Google Shape;239;p35"/>
          <p:cNvSpPr txBox="1"/>
          <p:nvPr>
            <p:ph idx="1" type="body"/>
          </p:nvPr>
        </p:nvSpPr>
        <p:spPr>
          <a:xfrm>
            <a:off x="311700" y="1152475"/>
            <a:ext cx="5383500" cy="181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Participants are </a:t>
            </a:r>
            <a:r>
              <a:rPr b="1" i="1" lang="en" sz="1400">
                <a:solidFill>
                  <a:srgbClr val="57068C"/>
                </a:solidFill>
              </a:rPr>
              <a:t>most likely to sign up</a:t>
            </a:r>
            <a:r>
              <a:rPr lang="en" sz="1400"/>
              <a:t> for workshops either </a:t>
            </a:r>
            <a:r>
              <a:rPr b="1" i="1" lang="en" sz="1400">
                <a:solidFill>
                  <a:srgbClr val="57068C"/>
                </a:solidFill>
              </a:rPr>
              <a:t>7 days prior</a:t>
            </a:r>
            <a:r>
              <a:rPr lang="en" sz="1400"/>
              <a:t> to the workshop, or in the </a:t>
            </a:r>
            <a:r>
              <a:rPr b="1" i="1" lang="en" sz="1400">
                <a:solidFill>
                  <a:srgbClr val="57068C"/>
                </a:solidFill>
              </a:rPr>
              <a:t>last 3 days</a:t>
            </a:r>
            <a:r>
              <a:rPr lang="en" sz="1400"/>
              <a:t> leading up to it - including the same day of the workshop.</a:t>
            </a:r>
            <a:endParaRPr sz="1400"/>
          </a:p>
        </p:txBody>
      </p:sp>
      <p:sp>
        <p:nvSpPr>
          <p:cNvPr id="240" name="Google Shape;240;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1" name="Google Shape;241;p35"/>
          <p:cNvSpPr txBox="1"/>
          <p:nvPr>
            <p:ph idx="2" type="title"/>
          </p:nvPr>
        </p:nvSpPr>
        <p:spPr>
          <a:xfrm>
            <a:off x="311700" y="256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between Order Date and Workshop Date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6"/>
          <p:cNvSpPr txBox="1"/>
          <p:nvPr>
            <p:ph type="title"/>
          </p:nvPr>
        </p:nvSpPr>
        <p:spPr>
          <a:xfrm>
            <a:off x="311700" y="534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must we time our communication?</a:t>
            </a:r>
            <a:endParaRPr/>
          </a:p>
        </p:txBody>
      </p:sp>
      <p:sp>
        <p:nvSpPr>
          <p:cNvPr id="247" name="Google Shape;247;p36"/>
          <p:cNvSpPr txBox="1"/>
          <p:nvPr>
            <p:ph idx="1" type="body"/>
          </p:nvPr>
        </p:nvSpPr>
        <p:spPr>
          <a:xfrm>
            <a:off x="311700" y="3951100"/>
            <a:ext cx="8520600" cy="92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Different promotion channels are efficient to attract participants based on </a:t>
            </a:r>
            <a:r>
              <a:rPr lang="en" sz="1400"/>
              <a:t>the </a:t>
            </a:r>
            <a:r>
              <a:rPr lang="en" sz="1400"/>
              <a:t>day leading up to the workshop. The </a:t>
            </a:r>
            <a:r>
              <a:rPr b="1" i="1" lang="en" sz="1400">
                <a:solidFill>
                  <a:srgbClr val="57068C"/>
                </a:solidFill>
              </a:rPr>
              <a:t>NYU Weekly newsletter</a:t>
            </a:r>
            <a:r>
              <a:rPr lang="en" sz="1400"/>
              <a:t> is the most efficient in the last 3 days, but the </a:t>
            </a:r>
            <a:r>
              <a:rPr b="1" i="1" lang="en" sz="1400">
                <a:solidFill>
                  <a:srgbClr val="57068C"/>
                </a:solidFill>
              </a:rPr>
              <a:t>MakerSpace email newsletter</a:t>
            </a:r>
            <a:r>
              <a:rPr lang="en" sz="1400">
                <a:solidFill>
                  <a:srgbClr val="4A4F44"/>
                </a:solidFill>
              </a:rPr>
              <a:t>,</a:t>
            </a:r>
            <a:r>
              <a:rPr lang="en" sz="1400"/>
              <a:t> and the </a:t>
            </a:r>
            <a:r>
              <a:rPr b="1" i="1" lang="en" sz="1400">
                <a:solidFill>
                  <a:srgbClr val="57068C"/>
                </a:solidFill>
              </a:rPr>
              <a:t>department emails</a:t>
            </a:r>
            <a:r>
              <a:rPr lang="en" sz="1400"/>
              <a:t> are most efficient prior to the last 3 days.</a:t>
            </a:r>
            <a:endParaRPr sz="1400"/>
          </a:p>
        </p:txBody>
      </p:sp>
      <p:sp>
        <p:nvSpPr>
          <p:cNvPr id="248" name="Google Shape;248;p36"/>
          <p:cNvSpPr txBox="1"/>
          <p:nvPr/>
        </p:nvSpPr>
        <p:spPr>
          <a:xfrm>
            <a:off x="311700" y="1212425"/>
            <a:ext cx="3975600" cy="5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t>Before</a:t>
            </a:r>
            <a:r>
              <a:rPr lang="en"/>
              <a:t> the last 3 days leading up to the workshop</a:t>
            </a:r>
            <a:endParaRPr/>
          </a:p>
        </p:txBody>
      </p:sp>
      <p:pic>
        <p:nvPicPr>
          <p:cNvPr id="249" name="Google Shape;249;p36"/>
          <p:cNvPicPr preferRelativeResize="0"/>
          <p:nvPr/>
        </p:nvPicPr>
        <p:blipFill>
          <a:blip r:embed="rId3">
            <a:alphaModFix/>
          </a:blip>
          <a:stretch>
            <a:fillRect/>
          </a:stretch>
        </p:blipFill>
        <p:spPr>
          <a:xfrm>
            <a:off x="228013" y="1848476"/>
            <a:ext cx="4286695" cy="2026423"/>
          </a:xfrm>
          <a:prstGeom prst="rect">
            <a:avLst/>
          </a:prstGeom>
          <a:noFill/>
          <a:ln>
            <a:noFill/>
          </a:ln>
        </p:spPr>
      </p:pic>
      <p:pic>
        <p:nvPicPr>
          <p:cNvPr id="250" name="Google Shape;250;p36"/>
          <p:cNvPicPr preferRelativeResize="0"/>
          <p:nvPr/>
        </p:nvPicPr>
        <p:blipFill>
          <a:blip r:embed="rId4">
            <a:alphaModFix/>
          </a:blip>
          <a:stretch>
            <a:fillRect/>
          </a:stretch>
        </p:blipFill>
        <p:spPr>
          <a:xfrm>
            <a:off x="4629290" y="1848488"/>
            <a:ext cx="4286697" cy="2026413"/>
          </a:xfrm>
          <a:prstGeom prst="rect">
            <a:avLst/>
          </a:prstGeom>
          <a:noFill/>
          <a:ln>
            <a:noFill/>
          </a:ln>
        </p:spPr>
      </p:pic>
      <p:sp>
        <p:nvSpPr>
          <p:cNvPr id="251" name="Google Shape;251;p36"/>
          <p:cNvSpPr txBox="1"/>
          <p:nvPr/>
        </p:nvSpPr>
        <p:spPr>
          <a:xfrm>
            <a:off x="4571993" y="1212425"/>
            <a:ext cx="3975600" cy="5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t>During</a:t>
            </a:r>
            <a:r>
              <a:rPr lang="en"/>
              <a:t> the last 3 days leading up to the workshop</a:t>
            </a:r>
            <a:endParaRPr/>
          </a:p>
        </p:txBody>
      </p:sp>
      <p:sp>
        <p:nvSpPr>
          <p:cNvPr id="252" name="Google Shape;252;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3" name="Google Shape;253;p36"/>
          <p:cNvSpPr txBox="1"/>
          <p:nvPr>
            <p:ph idx="2" type="title"/>
          </p:nvPr>
        </p:nvSpPr>
        <p:spPr>
          <a:xfrm>
            <a:off x="311700" y="256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Digging Deeper into </a:t>
            </a:r>
            <a:r>
              <a:rPr lang="en"/>
              <a:t>Promotion Channels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7"/>
          <p:cNvSpPr txBox="1"/>
          <p:nvPr>
            <p:ph type="title"/>
          </p:nvPr>
        </p:nvSpPr>
        <p:spPr>
          <a:xfrm>
            <a:off x="311700" y="534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can we do to promote future workshops?</a:t>
            </a:r>
            <a:endParaRPr/>
          </a:p>
          <a:p>
            <a:pPr indent="0" lvl="0" marL="0" rtl="0" algn="l">
              <a:spcBef>
                <a:spcPts val="0"/>
              </a:spcBef>
              <a:spcAft>
                <a:spcPts val="0"/>
              </a:spcAft>
              <a:buNone/>
            </a:pPr>
            <a:r>
              <a:t/>
            </a:r>
            <a:endParaRPr/>
          </a:p>
        </p:txBody>
      </p:sp>
      <p:sp>
        <p:nvSpPr>
          <p:cNvPr id="259" name="Google Shape;259;p37"/>
          <p:cNvSpPr txBox="1"/>
          <p:nvPr>
            <p:ph idx="2" type="title"/>
          </p:nvPr>
        </p:nvSpPr>
        <p:spPr>
          <a:xfrm>
            <a:off x="311700" y="256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Recommendations</a:t>
            </a:r>
            <a:endParaRPr/>
          </a:p>
          <a:p>
            <a:pPr indent="0" lvl="0" marL="0" rtl="0" algn="l">
              <a:spcBef>
                <a:spcPts val="0"/>
              </a:spcBef>
              <a:spcAft>
                <a:spcPts val="0"/>
              </a:spcAft>
              <a:buNone/>
            </a:pPr>
            <a:r>
              <a:t/>
            </a:r>
            <a:endParaRPr/>
          </a:p>
        </p:txBody>
      </p:sp>
      <p:grpSp>
        <p:nvGrpSpPr>
          <p:cNvPr id="260" name="Google Shape;260;p37"/>
          <p:cNvGrpSpPr/>
          <p:nvPr/>
        </p:nvGrpSpPr>
        <p:grpSpPr>
          <a:xfrm>
            <a:off x="435562" y="1216425"/>
            <a:ext cx="1964100" cy="3416400"/>
            <a:chOff x="377325" y="1216425"/>
            <a:chExt cx="1964100" cy="3416400"/>
          </a:xfrm>
        </p:grpSpPr>
        <p:sp>
          <p:nvSpPr>
            <p:cNvPr id="261" name="Google Shape;261;p37"/>
            <p:cNvSpPr txBox="1"/>
            <p:nvPr/>
          </p:nvSpPr>
          <p:spPr>
            <a:xfrm>
              <a:off x="377325" y="1216425"/>
              <a:ext cx="1964100" cy="34164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4500" u="sng">
                  <a:solidFill>
                    <a:srgbClr val="9E9E9E"/>
                  </a:solidFill>
                  <a:latin typeface="Roboto"/>
                  <a:ea typeface="Roboto"/>
                  <a:cs typeface="Roboto"/>
                  <a:sym typeface="Roboto"/>
                </a:rPr>
                <a:t>01</a:t>
              </a:r>
              <a:endParaRPr sz="1100">
                <a:solidFill>
                  <a:srgbClr val="9E9E9E"/>
                </a:solidFill>
                <a:latin typeface="Roboto"/>
                <a:ea typeface="Roboto"/>
                <a:cs typeface="Roboto"/>
                <a:sym typeface="Roboto"/>
              </a:endParaRPr>
            </a:p>
            <a:p>
              <a:pPr indent="0" lvl="0" marL="0" marR="0" rtl="0" algn="ctr">
                <a:spcBef>
                  <a:spcPts val="0"/>
                </a:spcBef>
                <a:spcAft>
                  <a:spcPts val="0"/>
                </a:spcAft>
                <a:buNone/>
              </a:pPr>
              <a:r>
                <a:t/>
              </a:r>
              <a:endParaRPr b="1" sz="4500" u="sng">
                <a:solidFill>
                  <a:srgbClr val="BFBFBF"/>
                </a:solidFill>
                <a:latin typeface="Rubik Light"/>
                <a:ea typeface="Rubik Light"/>
                <a:cs typeface="Rubik Light"/>
                <a:sym typeface="Rubik Light"/>
              </a:endParaRPr>
            </a:p>
            <a:p>
              <a:pPr indent="0" lvl="0" marL="0" marR="0" rtl="0" algn="ctr">
                <a:spcBef>
                  <a:spcPts val="0"/>
                </a:spcBef>
                <a:spcAft>
                  <a:spcPts val="0"/>
                </a:spcAft>
                <a:buNone/>
              </a:pPr>
              <a:r>
                <a:t/>
              </a:r>
              <a:endParaRPr b="1" sz="4500" u="sng">
                <a:solidFill>
                  <a:srgbClr val="BFBFBF"/>
                </a:solidFill>
                <a:latin typeface="Rubik Light"/>
                <a:ea typeface="Rubik Light"/>
                <a:cs typeface="Rubik Light"/>
                <a:sym typeface="Rubik Light"/>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2" name="Google Shape;262;p37"/>
            <p:cNvSpPr txBox="1"/>
            <p:nvPr/>
          </p:nvSpPr>
          <p:spPr>
            <a:xfrm>
              <a:off x="494925" y="2732475"/>
              <a:ext cx="1728900" cy="1748400"/>
            </a:xfrm>
            <a:prstGeom prst="rect">
              <a:avLst/>
            </a:prstGeom>
            <a:solidFill>
              <a:srgbClr val="9E9E9E">
                <a:alpha val="73180"/>
              </a:srgbClr>
            </a:solidFill>
            <a:ln>
              <a:noFill/>
            </a:ln>
          </p:spPr>
          <p:txBody>
            <a:bodyPr anchorCtr="0" anchor="t" bIns="34275" lIns="68575" spcFirstLastPara="1" rIns="68575" wrap="square" tIns="34275">
              <a:noAutofit/>
            </a:bodyPr>
            <a:lstStyle/>
            <a:p>
              <a:pPr indent="0" lvl="0" marL="0" rtl="0" algn="ctr">
                <a:lnSpc>
                  <a:spcPct val="115000"/>
                </a:lnSpc>
                <a:spcBef>
                  <a:spcPts val="0"/>
                </a:spcBef>
                <a:spcAft>
                  <a:spcPts val="0"/>
                </a:spcAft>
                <a:buNone/>
              </a:pPr>
              <a:r>
                <a:rPr lang="en" sz="1500">
                  <a:solidFill>
                    <a:schemeClr val="lt1"/>
                  </a:solidFill>
                  <a:latin typeface="Roboto"/>
                  <a:ea typeface="Roboto"/>
                  <a:cs typeface="Roboto"/>
                  <a:sym typeface="Roboto"/>
                </a:rPr>
                <a:t>Encourage </a:t>
              </a:r>
              <a:r>
                <a:rPr b="1" i="1" lang="en" sz="1500">
                  <a:solidFill>
                    <a:schemeClr val="lt1"/>
                  </a:solidFill>
                  <a:latin typeface="Roboto"/>
                  <a:ea typeface="Roboto"/>
                  <a:cs typeface="Roboto"/>
                  <a:sym typeface="Roboto"/>
                </a:rPr>
                <a:t>hybrid workshops post COVID-19</a:t>
              </a:r>
              <a:r>
                <a:rPr lang="en" sz="1500">
                  <a:solidFill>
                    <a:schemeClr val="lt1"/>
                  </a:solidFill>
                  <a:latin typeface="Roboto"/>
                  <a:ea typeface="Roboto"/>
                  <a:cs typeface="Roboto"/>
                  <a:sym typeface="Roboto"/>
                </a:rPr>
                <a:t> to maintain high levels of participation.</a:t>
              </a:r>
              <a:endParaRPr sz="1500">
                <a:solidFill>
                  <a:schemeClr val="lt1"/>
                </a:solidFill>
                <a:latin typeface="Roboto"/>
                <a:ea typeface="Roboto"/>
                <a:cs typeface="Roboto"/>
                <a:sym typeface="Roboto"/>
              </a:endParaRPr>
            </a:p>
            <a:p>
              <a:pPr indent="0" lvl="0" marL="0" marR="0" rtl="0" algn="ctr">
                <a:spcBef>
                  <a:spcPts val="1600"/>
                </a:spcBef>
                <a:spcAft>
                  <a:spcPts val="0"/>
                </a:spcAft>
                <a:buNone/>
              </a:pPr>
              <a:r>
                <a:t/>
              </a:r>
              <a:endParaRPr sz="1500">
                <a:solidFill>
                  <a:schemeClr val="lt1"/>
                </a:solidFill>
                <a:latin typeface="Roboto"/>
                <a:ea typeface="Roboto"/>
                <a:cs typeface="Roboto"/>
                <a:sym typeface="Roboto"/>
              </a:endParaRPr>
            </a:p>
          </p:txBody>
        </p:sp>
        <p:pic>
          <p:nvPicPr>
            <p:cNvPr id="263" name="Google Shape;263;p37"/>
            <p:cNvPicPr preferRelativeResize="0"/>
            <p:nvPr/>
          </p:nvPicPr>
          <p:blipFill>
            <a:blip r:embed="rId3">
              <a:alphaModFix/>
            </a:blip>
            <a:stretch>
              <a:fillRect/>
            </a:stretch>
          </p:blipFill>
          <p:spPr>
            <a:xfrm>
              <a:off x="1037413" y="1979395"/>
              <a:ext cx="643900" cy="643900"/>
            </a:xfrm>
            <a:prstGeom prst="rect">
              <a:avLst/>
            </a:prstGeom>
            <a:noFill/>
            <a:ln>
              <a:noFill/>
            </a:ln>
          </p:spPr>
        </p:pic>
      </p:grpSp>
      <p:grpSp>
        <p:nvGrpSpPr>
          <p:cNvPr id="264" name="Google Shape;264;p37"/>
          <p:cNvGrpSpPr/>
          <p:nvPr/>
        </p:nvGrpSpPr>
        <p:grpSpPr>
          <a:xfrm>
            <a:off x="2538487" y="1216425"/>
            <a:ext cx="1964100" cy="3416400"/>
            <a:chOff x="2392900" y="1216425"/>
            <a:chExt cx="1964100" cy="3416400"/>
          </a:xfrm>
        </p:grpSpPr>
        <p:sp>
          <p:nvSpPr>
            <p:cNvPr id="265" name="Google Shape;265;p37"/>
            <p:cNvSpPr txBox="1"/>
            <p:nvPr/>
          </p:nvSpPr>
          <p:spPr>
            <a:xfrm>
              <a:off x="2392900" y="1216425"/>
              <a:ext cx="1964100" cy="3416400"/>
            </a:xfrm>
            <a:prstGeom prst="rect">
              <a:avLst/>
            </a:prstGeom>
            <a:noFill/>
            <a:ln cap="flat" cmpd="sng" w="9525">
              <a:solidFill>
                <a:srgbClr val="57068C"/>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4500" u="sng">
                  <a:solidFill>
                    <a:srgbClr val="57068C"/>
                  </a:solidFill>
                  <a:latin typeface="Roboto"/>
                  <a:ea typeface="Roboto"/>
                  <a:cs typeface="Roboto"/>
                  <a:sym typeface="Roboto"/>
                </a:rPr>
                <a:t>02</a:t>
              </a:r>
              <a:endParaRPr sz="1100">
                <a:solidFill>
                  <a:srgbClr val="57068C"/>
                </a:solidFill>
                <a:latin typeface="Roboto"/>
                <a:ea typeface="Roboto"/>
                <a:cs typeface="Roboto"/>
                <a:sym typeface="Roboto"/>
              </a:endParaRPr>
            </a:p>
            <a:p>
              <a:pPr indent="0" lvl="0" marL="0" marR="0" rtl="0" algn="ctr">
                <a:spcBef>
                  <a:spcPts val="0"/>
                </a:spcBef>
                <a:spcAft>
                  <a:spcPts val="0"/>
                </a:spcAft>
                <a:buNone/>
              </a:pPr>
              <a:r>
                <a:t/>
              </a:r>
              <a:endParaRPr b="1" sz="4500" u="sng">
                <a:solidFill>
                  <a:srgbClr val="BFBFBF"/>
                </a:solidFill>
                <a:latin typeface="Roboto"/>
                <a:ea typeface="Roboto"/>
                <a:cs typeface="Roboto"/>
                <a:sym typeface="Roboto"/>
              </a:endParaRPr>
            </a:p>
            <a:p>
              <a:pPr indent="0" lvl="0" marL="0" marR="0" rtl="0" algn="ctr">
                <a:spcBef>
                  <a:spcPts val="0"/>
                </a:spcBef>
                <a:spcAft>
                  <a:spcPts val="0"/>
                </a:spcAft>
                <a:buNone/>
              </a:pPr>
              <a:r>
                <a:t/>
              </a:r>
              <a:endParaRPr b="1" sz="4500" u="sng">
                <a:solidFill>
                  <a:srgbClr val="BFBFBF"/>
                </a:solidFill>
                <a:latin typeface="Roboto"/>
                <a:ea typeface="Roboto"/>
                <a:cs typeface="Roboto"/>
                <a:sym typeface="Roboto"/>
              </a:endParaRPr>
            </a:p>
            <a:p>
              <a:pPr indent="0" lvl="0" marL="0" marR="0" rtl="0" algn="l">
                <a:spcBef>
                  <a:spcPts val="0"/>
                </a:spcBef>
                <a:spcAft>
                  <a:spcPts val="0"/>
                </a:spcAft>
                <a:buNone/>
              </a:pPr>
              <a:r>
                <a:t/>
              </a:r>
              <a:endParaRPr sz="1400">
                <a:solidFill>
                  <a:schemeClr val="dk1"/>
                </a:solidFill>
                <a:latin typeface="Roboto"/>
                <a:ea typeface="Roboto"/>
                <a:cs typeface="Roboto"/>
                <a:sym typeface="Roboto"/>
              </a:endParaRPr>
            </a:p>
            <a:p>
              <a:pPr indent="0" lvl="0" marL="0" marR="0" rtl="0" algn="l">
                <a:spcBef>
                  <a:spcPts val="0"/>
                </a:spcBef>
                <a:spcAft>
                  <a:spcPts val="0"/>
                </a:spcAft>
                <a:buNone/>
              </a:pPr>
              <a:r>
                <a:t/>
              </a:r>
              <a:endParaRPr sz="1400">
                <a:solidFill>
                  <a:schemeClr val="dk1"/>
                </a:solidFill>
                <a:latin typeface="Roboto"/>
                <a:ea typeface="Roboto"/>
                <a:cs typeface="Roboto"/>
                <a:sym typeface="Roboto"/>
              </a:endParaRPr>
            </a:p>
            <a:p>
              <a:pPr indent="0" lvl="0" marL="0" marR="0" rtl="0" algn="l">
                <a:spcBef>
                  <a:spcPts val="0"/>
                </a:spcBef>
                <a:spcAft>
                  <a:spcPts val="0"/>
                </a:spcAft>
                <a:buNone/>
              </a:pPr>
              <a:r>
                <a:t/>
              </a:r>
              <a:endParaRPr sz="1400">
                <a:solidFill>
                  <a:schemeClr val="dk1"/>
                </a:solidFill>
                <a:latin typeface="Roboto"/>
                <a:ea typeface="Roboto"/>
                <a:cs typeface="Roboto"/>
                <a:sym typeface="Roboto"/>
              </a:endParaRPr>
            </a:p>
            <a:p>
              <a:pPr indent="0" lvl="0" marL="0" marR="0" rtl="0" algn="l">
                <a:spcBef>
                  <a:spcPts val="0"/>
                </a:spcBef>
                <a:spcAft>
                  <a:spcPts val="0"/>
                </a:spcAft>
                <a:buNone/>
              </a:pPr>
              <a:r>
                <a:t/>
              </a:r>
              <a:endParaRPr sz="1400">
                <a:solidFill>
                  <a:schemeClr val="dk1"/>
                </a:solidFill>
                <a:latin typeface="Roboto"/>
                <a:ea typeface="Roboto"/>
                <a:cs typeface="Roboto"/>
                <a:sym typeface="Roboto"/>
              </a:endParaRPr>
            </a:p>
            <a:p>
              <a:pPr indent="0" lvl="0" marL="0" marR="0" rtl="0" algn="l">
                <a:spcBef>
                  <a:spcPts val="0"/>
                </a:spcBef>
                <a:spcAft>
                  <a:spcPts val="0"/>
                </a:spcAft>
                <a:buNone/>
              </a:pPr>
              <a:r>
                <a:t/>
              </a:r>
              <a:endParaRPr sz="1400">
                <a:solidFill>
                  <a:schemeClr val="dk1"/>
                </a:solidFill>
                <a:latin typeface="Roboto"/>
                <a:ea typeface="Roboto"/>
                <a:cs typeface="Roboto"/>
                <a:sym typeface="Roboto"/>
              </a:endParaRPr>
            </a:p>
            <a:p>
              <a:pPr indent="0" lvl="0" marL="0" marR="0" rtl="0" algn="l">
                <a:spcBef>
                  <a:spcPts val="0"/>
                </a:spcBef>
                <a:spcAft>
                  <a:spcPts val="0"/>
                </a:spcAft>
                <a:buNone/>
              </a:pPr>
              <a:r>
                <a:t/>
              </a:r>
              <a:endParaRPr sz="1400">
                <a:solidFill>
                  <a:schemeClr val="dk1"/>
                </a:solidFill>
                <a:latin typeface="Roboto"/>
                <a:ea typeface="Roboto"/>
                <a:cs typeface="Roboto"/>
                <a:sym typeface="Roboto"/>
              </a:endParaRPr>
            </a:p>
            <a:p>
              <a:pPr indent="0" lvl="0" marL="0" marR="0" rtl="0" algn="l">
                <a:spcBef>
                  <a:spcPts val="0"/>
                </a:spcBef>
                <a:spcAft>
                  <a:spcPts val="0"/>
                </a:spcAft>
                <a:buNone/>
              </a:pPr>
              <a:r>
                <a:t/>
              </a:r>
              <a:endParaRPr sz="1400">
                <a:solidFill>
                  <a:schemeClr val="dk1"/>
                </a:solidFill>
                <a:latin typeface="Roboto"/>
                <a:ea typeface="Roboto"/>
                <a:cs typeface="Roboto"/>
                <a:sym typeface="Roboto"/>
              </a:endParaRPr>
            </a:p>
          </p:txBody>
        </p:sp>
        <p:sp>
          <p:nvSpPr>
            <p:cNvPr id="266" name="Google Shape;266;p37"/>
            <p:cNvSpPr txBox="1"/>
            <p:nvPr/>
          </p:nvSpPr>
          <p:spPr>
            <a:xfrm>
              <a:off x="2497225" y="2732375"/>
              <a:ext cx="1728900" cy="1748400"/>
            </a:xfrm>
            <a:prstGeom prst="rect">
              <a:avLst/>
            </a:prstGeom>
            <a:solidFill>
              <a:srgbClr val="57068C">
                <a:alpha val="79330"/>
              </a:srgbClr>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1" lang="en" sz="1500">
                  <a:solidFill>
                    <a:schemeClr val="lt1"/>
                  </a:solidFill>
                  <a:latin typeface="Roboto"/>
                  <a:ea typeface="Roboto"/>
                  <a:cs typeface="Roboto"/>
                  <a:sym typeface="Roboto"/>
                </a:rPr>
                <a:t>Tuesdays and Wednesdays</a:t>
              </a:r>
              <a:r>
                <a:rPr lang="en" sz="1500">
                  <a:solidFill>
                    <a:schemeClr val="lt1"/>
                  </a:solidFill>
                  <a:latin typeface="Roboto"/>
                  <a:ea typeface="Roboto"/>
                  <a:cs typeface="Roboto"/>
                  <a:sym typeface="Roboto"/>
                </a:rPr>
                <a:t> seem to be the best days to get a high participation rate.</a:t>
              </a:r>
              <a:r>
                <a:rPr lang="en" sz="1500">
                  <a:solidFill>
                    <a:srgbClr val="4A4F44"/>
                  </a:solidFill>
                  <a:latin typeface="Roboto"/>
                  <a:ea typeface="Roboto"/>
                  <a:cs typeface="Roboto"/>
                  <a:sym typeface="Roboto"/>
                </a:rPr>
                <a:t> </a:t>
              </a:r>
              <a:r>
                <a:rPr lang="en" sz="1500">
                  <a:solidFill>
                    <a:schemeClr val="dk1"/>
                  </a:solidFill>
                  <a:latin typeface="Roboto"/>
                  <a:ea typeface="Roboto"/>
                  <a:cs typeface="Roboto"/>
                  <a:sym typeface="Roboto"/>
                </a:rPr>
                <a:t> </a:t>
              </a:r>
              <a:endParaRPr sz="1500"/>
            </a:p>
          </p:txBody>
        </p:sp>
        <p:pic>
          <p:nvPicPr>
            <p:cNvPr id="267" name="Google Shape;267;p37"/>
            <p:cNvPicPr preferRelativeResize="0"/>
            <p:nvPr/>
          </p:nvPicPr>
          <p:blipFill rotWithShape="1">
            <a:blip r:embed="rId4">
              <a:alphaModFix/>
            </a:blip>
            <a:srcRect b="0" l="0" r="0" t="0"/>
            <a:stretch/>
          </p:blipFill>
          <p:spPr>
            <a:xfrm>
              <a:off x="3075350" y="2015000"/>
              <a:ext cx="572675" cy="572700"/>
            </a:xfrm>
            <a:prstGeom prst="rect">
              <a:avLst/>
            </a:prstGeom>
            <a:noFill/>
            <a:ln>
              <a:noFill/>
            </a:ln>
          </p:spPr>
        </p:pic>
      </p:grpSp>
      <p:grpSp>
        <p:nvGrpSpPr>
          <p:cNvPr id="268" name="Google Shape;268;p37"/>
          <p:cNvGrpSpPr/>
          <p:nvPr/>
        </p:nvGrpSpPr>
        <p:grpSpPr>
          <a:xfrm>
            <a:off x="4641412" y="1216425"/>
            <a:ext cx="1964100" cy="3416400"/>
            <a:chOff x="4499513" y="1216425"/>
            <a:chExt cx="1964100" cy="3416400"/>
          </a:xfrm>
        </p:grpSpPr>
        <p:sp>
          <p:nvSpPr>
            <p:cNvPr id="269" name="Google Shape;269;p37"/>
            <p:cNvSpPr txBox="1"/>
            <p:nvPr/>
          </p:nvSpPr>
          <p:spPr>
            <a:xfrm>
              <a:off x="4499513" y="1216425"/>
              <a:ext cx="1964100" cy="34164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rtl="0" algn="ctr">
                <a:spcBef>
                  <a:spcPts val="0"/>
                </a:spcBef>
                <a:spcAft>
                  <a:spcPts val="0"/>
                </a:spcAft>
                <a:buNone/>
              </a:pPr>
              <a:r>
                <a:rPr b="1" lang="en" sz="4500" u="sng">
                  <a:solidFill>
                    <a:srgbClr val="595959"/>
                  </a:solidFill>
                  <a:latin typeface="Roboto"/>
                  <a:ea typeface="Roboto"/>
                  <a:cs typeface="Roboto"/>
                  <a:sym typeface="Roboto"/>
                </a:rPr>
                <a:t>03</a:t>
              </a:r>
              <a:endParaRPr sz="1100">
                <a:solidFill>
                  <a:srgbClr val="595959"/>
                </a:solidFill>
                <a:latin typeface="Roboto"/>
                <a:ea typeface="Roboto"/>
                <a:cs typeface="Roboto"/>
                <a:sym typeface="Roboto"/>
              </a:endParaRPr>
            </a:p>
            <a:p>
              <a:pPr indent="0" lvl="0" marL="0" marR="0" rtl="0" algn="l">
                <a:spcBef>
                  <a:spcPts val="0"/>
                </a:spcBef>
                <a:spcAft>
                  <a:spcPts val="0"/>
                </a:spcAft>
                <a:buNone/>
              </a:pPr>
              <a:r>
                <a:t/>
              </a:r>
              <a:endParaRPr sz="1400">
                <a:solidFill>
                  <a:schemeClr val="dk1"/>
                </a:solidFill>
                <a:latin typeface="Roboto"/>
                <a:ea typeface="Roboto"/>
                <a:cs typeface="Roboto"/>
                <a:sym typeface="Roboto"/>
              </a:endParaRPr>
            </a:p>
            <a:p>
              <a:pPr indent="0" lvl="0" marL="0" marR="0" rtl="0" algn="l">
                <a:spcBef>
                  <a:spcPts val="0"/>
                </a:spcBef>
                <a:spcAft>
                  <a:spcPts val="0"/>
                </a:spcAft>
                <a:buNone/>
              </a:pPr>
              <a:r>
                <a:t/>
              </a:r>
              <a:endParaRPr sz="1400">
                <a:solidFill>
                  <a:schemeClr val="dk1"/>
                </a:solidFill>
                <a:latin typeface="Roboto"/>
                <a:ea typeface="Roboto"/>
                <a:cs typeface="Roboto"/>
                <a:sym typeface="Roboto"/>
              </a:endParaRPr>
            </a:p>
          </p:txBody>
        </p:sp>
        <p:sp>
          <p:nvSpPr>
            <p:cNvPr id="270" name="Google Shape;270;p37"/>
            <p:cNvSpPr txBox="1"/>
            <p:nvPr/>
          </p:nvSpPr>
          <p:spPr>
            <a:xfrm>
              <a:off x="4591650" y="2732375"/>
              <a:ext cx="1728900" cy="1748400"/>
            </a:xfrm>
            <a:prstGeom prst="rect">
              <a:avLst/>
            </a:prstGeom>
            <a:solidFill>
              <a:srgbClr val="595959">
                <a:alpha val="85470"/>
              </a:srgbClr>
            </a:solidFill>
            <a:ln>
              <a:noFill/>
            </a:ln>
          </p:spPr>
          <p:txBody>
            <a:bodyPr anchorCtr="0" anchor="t" bIns="34275" lIns="68575" spcFirstLastPara="1" rIns="68575" wrap="square" tIns="34275">
              <a:noAutofit/>
            </a:bodyPr>
            <a:lstStyle/>
            <a:p>
              <a:pPr indent="0" lvl="0" marL="0" rtl="0" algn="ctr">
                <a:lnSpc>
                  <a:spcPct val="115000"/>
                </a:lnSpc>
                <a:spcBef>
                  <a:spcPts val="0"/>
                </a:spcBef>
                <a:spcAft>
                  <a:spcPts val="1600"/>
                </a:spcAft>
                <a:buNone/>
              </a:pPr>
              <a:r>
                <a:rPr b="1" i="1" lang="en" sz="1500">
                  <a:solidFill>
                    <a:schemeClr val="lt1"/>
                  </a:solidFill>
                  <a:latin typeface="Roboto"/>
                  <a:ea typeface="Roboto"/>
                  <a:cs typeface="Roboto"/>
                  <a:sym typeface="Roboto"/>
                </a:rPr>
                <a:t>Workshops</a:t>
              </a:r>
              <a:r>
                <a:rPr lang="en" sz="1500">
                  <a:solidFill>
                    <a:schemeClr val="lt1"/>
                  </a:solidFill>
                  <a:latin typeface="Roboto"/>
                  <a:ea typeface="Roboto"/>
                  <a:cs typeface="Roboto"/>
                  <a:sym typeface="Roboto"/>
                </a:rPr>
                <a:t> during the </a:t>
              </a:r>
              <a:r>
                <a:rPr b="1" i="1" lang="en" sz="1500">
                  <a:solidFill>
                    <a:schemeClr val="lt1"/>
                  </a:solidFill>
                  <a:latin typeface="Roboto"/>
                  <a:ea typeface="Roboto"/>
                  <a:cs typeface="Roboto"/>
                  <a:sym typeface="Roboto"/>
                </a:rPr>
                <a:t>month of midterms </a:t>
              </a:r>
              <a:r>
                <a:rPr i="1" lang="en" sz="1500">
                  <a:solidFill>
                    <a:schemeClr val="lt1"/>
                  </a:solidFill>
                  <a:latin typeface="Roboto"/>
                  <a:ea typeface="Roboto"/>
                  <a:cs typeface="Roboto"/>
                  <a:sym typeface="Roboto"/>
                </a:rPr>
                <a:t>must be</a:t>
              </a:r>
              <a:r>
                <a:rPr b="1" i="1" lang="en" sz="1500">
                  <a:solidFill>
                    <a:schemeClr val="lt1"/>
                  </a:solidFill>
                  <a:latin typeface="Roboto"/>
                  <a:ea typeface="Roboto"/>
                  <a:cs typeface="Roboto"/>
                  <a:sym typeface="Roboto"/>
                </a:rPr>
                <a:t> reduced</a:t>
              </a:r>
              <a:r>
                <a:rPr lang="en" sz="1500">
                  <a:solidFill>
                    <a:schemeClr val="lt1"/>
                  </a:solidFill>
                  <a:latin typeface="Roboto"/>
                  <a:ea typeface="Roboto"/>
                  <a:cs typeface="Roboto"/>
                  <a:sym typeface="Roboto"/>
                </a:rPr>
                <a:t> in order to allocate resources more efficiently.</a:t>
              </a:r>
              <a:endParaRPr sz="1500">
                <a:solidFill>
                  <a:schemeClr val="lt1"/>
                </a:solidFill>
              </a:endParaRPr>
            </a:p>
          </p:txBody>
        </p:sp>
        <p:pic>
          <p:nvPicPr>
            <p:cNvPr id="271" name="Google Shape;271;p37"/>
            <p:cNvPicPr preferRelativeResize="0"/>
            <p:nvPr/>
          </p:nvPicPr>
          <p:blipFill>
            <a:blip r:embed="rId5">
              <a:alphaModFix/>
            </a:blip>
            <a:stretch>
              <a:fillRect/>
            </a:stretch>
          </p:blipFill>
          <p:spPr>
            <a:xfrm>
              <a:off x="5216152" y="2040950"/>
              <a:ext cx="530801" cy="530801"/>
            </a:xfrm>
            <a:prstGeom prst="rect">
              <a:avLst/>
            </a:prstGeom>
            <a:noFill/>
            <a:ln>
              <a:noFill/>
            </a:ln>
          </p:spPr>
        </p:pic>
      </p:grpSp>
      <p:grpSp>
        <p:nvGrpSpPr>
          <p:cNvPr id="272" name="Google Shape;272;p37"/>
          <p:cNvGrpSpPr/>
          <p:nvPr/>
        </p:nvGrpSpPr>
        <p:grpSpPr>
          <a:xfrm>
            <a:off x="6744337" y="1216425"/>
            <a:ext cx="1964100" cy="3416400"/>
            <a:chOff x="6686100" y="1216425"/>
            <a:chExt cx="1964100" cy="3416400"/>
          </a:xfrm>
        </p:grpSpPr>
        <p:sp>
          <p:nvSpPr>
            <p:cNvPr id="273" name="Google Shape;273;p37"/>
            <p:cNvSpPr txBox="1"/>
            <p:nvPr/>
          </p:nvSpPr>
          <p:spPr>
            <a:xfrm>
              <a:off x="6686100" y="1216425"/>
              <a:ext cx="1964100" cy="34164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rtl="0" algn="ctr">
                <a:spcBef>
                  <a:spcPts val="0"/>
                </a:spcBef>
                <a:spcAft>
                  <a:spcPts val="0"/>
                </a:spcAft>
                <a:buNone/>
              </a:pPr>
              <a:r>
                <a:rPr b="1" lang="en" sz="4500" u="sng">
                  <a:solidFill>
                    <a:srgbClr val="C499CA"/>
                  </a:solidFill>
                  <a:latin typeface="Roboto"/>
                  <a:ea typeface="Roboto"/>
                  <a:cs typeface="Roboto"/>
                  <a:sym typeface="Roboto"/>
                </a:rPr>
                <a:t>04</a:t>
              </a:r>
              <a:endParaRPr sz="1100">
                <a:solidFill>
                  <a:srgbClr val="C499CA"/>
                </a:solidFill>
                <a:latin typeface="Roboto"/>
                <a:ea typeface="Roboto"/>
                <a:cs typeface="Roboto"/>
                <a:sym typeface="Roboto"/>
              </a:endParaRPr>
            </a:p>
            <a:p>
              <a:pPr indent="0" lvl="0" marL="0" marR="0" rtl="0" algn="ctr">
                <a:spcBef>
                  <a:spcPts val="0"/>
                </a:spcBef>
                <a:spcAft>
                  <a:spcPts val="0"/>
                </a:spcAft>
                <a:buNone/>
              </a:pPr>
              <a:r>
                <a:t/>
              </a:r>
              <a:endParaRPr b="1" sz="4500" u="sng">
                <a:solidFill>
                  <a:srgbClr val="BFBFBF"/>
                </a:solidFill>
                <a:latin typeface="Roboto"/>
                <a:ea typeface="Roboto"/>
                <a:cs typeface="Roboto"/>
                <a:sym typeface="Roboto"/>
              </a:endParaRPr>
            </a:p>
            <a:p>
              <a:pPr indent="0" lvl="0" marL="0" marR="0" rtl="0" algn="ctr">
                <a:spcBef>
                  <a:spcPts val="0"/>
                </a:spcBef>
                <a:spcAft>
                  <a:spcPts val="0"/>
                </a:spcAft>
                <a:buNone/>
              </a:pPr>
              <a:r>
                <a:t/>
              </a:r>
              <a:endParaRPr b="1" sz="4500" u="sng">
                <a:solidFill>
                  <a:srgbClr val="BFBFBF"/>
                </a:solidFill>
                <a:latin typeface="Roboto"/>
                <a:ea typeface="Roboto"/>
                <a:cs typeface="Roboto"/>
                <a:sym typeface="Roboto"/>
              </a:endParaRPr>
            </a:p>
            <a:p>
              <a:pPr indent="0" lvl="0" marL="0" marR="0" rtl="0" algn="l">
                <a:spcBef>
                  <a:spcPts val="0"/>
                </a:spcBef>
                <a:spcAft>
                  <a:spcPts val="0"/>
                </a:spcAft>
                <a:buNone/>
              </a:pPr>
              <a:r>
                <a:t/>
              </a:r>
              <a:endParaRPr sz="1400">
                <a:solidFill>
                  <a:schemeClr val="dk1"/>
                </a:solidFill>
                <a:latin typeface="Roboto"/>
                <a:ea typeface="Roboto"/>
                <a:cs typeface="Roboto"/>
                <a:sym typeface="Roboto"/>
              </a:endParaRPr>
            </a:p>
            <a:p>
              <a:pPr indent="0" lvl="0" marL="0" marR="0" rtl="0" algn="l">
                <a:spcBef>
                  <a:spcPts val="0"/>
                </a:spcBef>
                <a:spcAft>
                  <a:spcPts val="0"/>
                </a:spcAft>
                <a:buNone/>
              </a:pPr>
              <a:r>
                <a:t/>
              </a:r>
              <a:endParaRPr sz="1400">
                <a:solidFill>
                  <a:schemeClr val="dk1"/>
                </a:solidFill>
                <a:latin typeface="Roboto"/>
                <a:ea typeface="Roboto"/>
                <a:cs typeface="Roboto"/>
                <a:sym typeface="Roboto"/>
              </a:endParaRPr>
            </a:p>
            <a:p>
              <a:pPr indent="0" lvl="0" marL="0" marR="0" rtl="0" algn="l">
                <a:spcBef>
                  <a:spcPts val="0"/>
                </a:spcBef>
                <a:spcAft>
                  <a:spcPts val="0"/>
                </a:spcAft>
                <a:buNone/>
              </a:pPr>
              <a:r>
                <a:t/>
              </a:r>
              <a:endParaRPr sz="1400">
                <a:solidFill>
                  <a:schemeClr val="dk1"/>
                </a:solidFill>
                <a:latin typeface="Roboto"/>
                <a:ea typeface="Roboto"/>
                <a:cs typeface="Roboto"/>
                <a:sym typeface="Roboto"/>
              </a:endParaRPr>
            </a:p>
            <a:p>
              <a:pPr indent="0" lvl="0" marL="0" marR="0" rtl="0" algn="l">
                <a:spcBef>
                  <a:spcPts val="0"/>
                </a:spcBef>
                <a:spcAft>
                  <a:spcPts val="0"/>
                </a:spcAft>
                <a:buNone/>
              </a:pPr>
              <a:r>
                <a:t/>
              </a:r>
              <a:endParaRPr sz="1400">
                <a:solidFill>
                  <a:schemeClr val="dk1"/>
                </a:solidFill>
                <a:latin typeface="Roboto"/>
                <a:ea typeface="Roboto"/>
                <a:cs typeface="Roboto"/>
                <a:sym typeface="Roboto"/>
              </a:endParaRPr>
            </a:p>
            <a:p>
              <a:pPr indent="0" lvl="0" marL="0" marR="0" rtl="0" algn="l">
                <a:spcBef>
                  <a:spcPts val="0"/>
                </a:spcBef>
                <a:spcAft>
                  <a:spcPts val="0"/>
                </a:spcAft>
                <a:buNone/>
              </a:pPr>
              <a:r>
                <a:t/>
              </a:r>
              <a:endParaRPr sz="1400">
                <a:solidFill>
                  <a:schemeClr val="dk1"/>
                </a:solidFill>
                <a:latin typeface="Roboto"/>
                <a:ea typeface="Roboto"/>
                <a:cs typeface="Roboto"/>
                <a:sym typeface="Roboto"/>
              </a:endParaRPr>
            </a:p>
            <a:p>
              <a:pPr indent="0" lvl="0" marL="0" marR="0" rtl="0" algn="l">
                <a:spcBef>
                  <a:spcPts val="0"/>
                </a:spcBef>
                <a:spcAft>
                  <a:spcPts val="0"/>
                </a:spcAft>
                <a:buNone/>
              </a:pPr>
              <a:r>
                <a:t/>
              </a:r>
              <a:endParaRPr sz="1400">
                <a:solidFill>
                  <a:schemeClr val="dk1"/>
                </a:solidFill>
                <a:latin typeface="Roboto"/>
                <a:ea typeface="Roboto"/>
                <a:cs typeface="Roboto"/>
                <a:sym typeface="Roboto"/>
              </a:endParaRPr>
            </a:p>
            <a:p>
              <a:pPr indent="0" lvl="0" marL="0" marR="0" rtl="0" algn="l">
                <a:spcBef>
                  <a:spcPts val="0"/>
                </a:spcBef>
                <a:spcAft>
                  <a:spcPts val="0"/>
                </a:spcAft>
                <a:buNone/>
              </a:pPr>
              <a:r>
                <a:t/>
              </a:r>
              <a:endParaRPr sz="1400">
                <a:solidFill>
                  <a:schemeClr val="dk1"/>
                </a:solidFill>
                <a:latin typeface="Roboto"/>
                <a:ea typeface="Roboto"/>
                <a:cs typeface="Roboto"/>
                <a:sym typeface="Roboto"/>
              </a:endParaRPr>
            </a:p>
          </p:txBody>
        </p:sp>
        <p:sp>
          <p:nvSpPr>
            <p:cNvPr id="274" name="Google Shape;274;p37"/>
            <p:cNvSpPr txBox="1"/>
            <p:nvPr/>
          </p:nvSpPr>
          <p:spPr>
            <a:xfrm>
              <a:off x="6803700" y="2732375"/>
              <a:ext cx="1728900" cy="1748400"/>
            </a:xfrm>
            <a:prstGeom prst="rect">
              <a:avLst/>
            </a:prstGeom>
            <a:solidFill>
              <a:srgbClr val="C499CA"/>
            </a:solidFill>
            <a:ln>
              <a:noFill/>
            </a:ln>
          </p:spPr>
          <p:txBody>
            <a:bodyPr anchorCtr="0" anchor="t" bIns="34275" lIns="68575" spcFirstLastPara="1" rIns="68575" wrap="square" tIns="34275">
              <a:noAutofit/>
            </a:bodyPr>
            <a:lstStyle/>
            <a:p>
              <a:pPr indent="0" lvl="0" marL="0" rtl="0" algn="ctr">
                <a:lnSpc>
                  <a:spcPct val="115000"/>
                </a:lnSpc>
                <a:spcBef>
                  <a:spcPts val="0"/>
                </a:spcBef>
                <a:spcAft>
                  <a:spcPts val="1600"/>
                </a:spcAft>
                <a:buNone/>
              </a:pPr>
              <a:r>
                <a:rPr lang="en" sz="1500">
                  <a:solidFill>
                    <a:schemeClr val="lt1"/>
                  </a:solidFill>
                  <a:latin typeface="Roboto"/>
                  <a:ea typeface="Roboto"/>
                  <a:cs typeface="Roboto"/>
                  <a:sym typeface="Roboto"/>
                </a:rPr>
                <a:t>Workshops must be </a:t>
              </a:r>
              <a:r>
                <a:rPr b="1" i="1" lang="en" sz="1500">
                  <a:solidFill>
                    <a:schemeClr val="lt1"/>
                  </a:solidFill>
                  <a:latin typeface="Roboto"/>
                  <a:ea typeface="Roboto"/>
                  <a:cs typeface="Roboto"/>
                  <a:sym typeface="Roboto"/>
                </a:rPr>
                <a:t>promoted via email</a:t>
              </a:r>
              <a:r>
                <a:rPr lang="en" sz="1500">
                  <a:solidFill>
                    <a:schemeClr val="lt1"/>
                  </a:solidFill>
                  <a:latin typeface="Roboto"/>
                  <a:ea typeface="Roboto"/>
                  <a:cs typeface="Roboto"/>
                  <a:sym typeface="Roboto"/>
                </a:rPr>
                <a:t> to attract the most number of participants. </a:t>
              </a:r>
              <a:endParaRPr sz="1500">
                <a:solidFill>
                  <a:schemeClr val="lt1"/>
                </a:solidFill>
              </a:endParaRPr>
            </a:p>
          </p:txBody>
        </p:sp>
        <p:pic>
          <p:nvPicPr>
            <p:cNvPr id="275" name="Google Shape;275;p37"/>
            <p:cNvPicPr preferRelativeResize="0"/>
            <p:nvPr/>
          </p:nvPicPr>
          <p:blipFill>
            <a:blip r:embed="rId6">
              <a:alphaModFix/>
            </a:blip>
            <a:stretch>
              <a:fillRect/>
            </a:stretch>
          </p:blipFill>
          <p:spPr>
            <a:xfrm>
              <a:off x="7393788" y="2023050"/>
              <a:ext cx="548700" cy="548700"/>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Appendix</a:t>
            </a:r>
            <a:endParaRPr/>
          </a:p>
        </p:txBody>
      </p:sp>
      <p:sp>
        <p:nvSpPr>
          <p:cNvPr id="281" name="Google Shape;281;p3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82" name="Google Shape;282;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39"/>
          <p:cNvPicPr preferRelativeResize="0"/>
          <p:nvPr/>
        </p:nvPicPr>
        <p:blipFill rotWithShape="1">
          <a:blip r:embed="rId3">
            <a:alphaModFix/>
          </a:blip>
          <a:srcRect b="0" l="0" r="0" t="4361"/>
          <a:stretch/>
        </p:blipFill>
        <p:spPr>
          <a:xfrm>
            <a:off x="311700" y="1226024"/>
            <a:ext cx="6353985" cy="3416402"/>
          </a:xfrm>
          <a:prstGeom prst="rect">
            <a:avLst/>
          </a:prstGeom>
          <a:noFill/>
          <a:ln>
            <a:noFill/>
          </a:ln>
        </p:spPr>
      </p:pic>
      <p:sp>
        <p:nvSpPr>
          <p:cNvPr id="288" name="Google Shape;288;p39"/>
          <p:cNvSpPr txBox="1"/>
          <p:nvPr>
            <p:ph type="title"/>
          </p:nvPr>
        </p:nvSpPr>
        <p:spPr>
          <a:xfrm>
            <a:off x="311700" y="534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workshops bring students back?</a:t>
            </a:r>
            <a:endParaRPr/>
          </a:p>
        </p:txBody>
      </p:sp>
      <p:sp>
        <p:nvSpPr>
          <p:cNvPr id="289" name="Google Shape;289;p39"/>
          <p:cNvSpPr txBox="1"/>
          <p:nvPr>
            <p:ph idx="1" type="body"/>
          </p:nvPr>
        </p:nvSpPr>
        <p:spPr>
          <a:xfrm>
            <a:off x="6493850" y="1152475"/>
            <a:ext cx="2338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Participants that have attended more than one workshop have attended </a:t>
            </a:r>
            <a:r>
              <a:rPr lang="en">
                <a:solidFill>
                  <a:srgbClr val="D5A6BD"/>
                </a:solidFill>
              </a:rPr>
              <a:t>Intro to Illustrator, Arduino, and Photoshop </a:t>
            </a:r>
            <a:r>
              <a:rPr lang="en">
                <a:solidFill>
                  <a:srgbClr val="666666"/>
                </a:solidFill>
              </a:rPr>
              <a:t>the most. </a:t>
            </a:r>
            <a:r>
              <a:rPr lang="en"/>
              <a:t>The format and topic of these workshops seem to </a:t>
            </a:r>
            <a:r>
              <a:rPr lang="en">
                <a:solidFill>
                  <a:srgbClr val="6AA84F"/>
                </a:solidFill>
              </a:rPr>
              <a:t>reduce churn rate</a:t>
            </a:r>
            <a:r>
              <a:rPr lang="en"/>
              <a:t>. </a:t>
            </a:r>
            <a:endParaRPr/>
          </a:p>
          <a:p>
            <a:pPr indent="0" lvl="0" marL="0" rtl="0" algn="l">
              <a:spcBef>
                <a:spcPts val="1600"/>
              </a:spcBef>
              <a:spcAft>
                <a:spcPts val="1600"/>
              </a:spcAft>
              <a:buNone/>
            </a:pPr>
            <a:r>
              <a:t/>
            </a:r>
            <a:endParaRPr/>
          </a:p>
        </p:txBody>
      </p:sp>
      <p:sp>
        <p:nvSpPr>
          <p:cNvPr id="290" name="Google Shape;290;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1" name="Google Shape;291;p39"/>
          <p:cNvSpPr txBox="1"/>
          <p:nvPr>
            <p:ph idx="2" type="title"/>
          </p:nvPr>
        </p:nvSpPr>
        <p:spPr>
          <a:xfrm>
            <a:off x="311700" y="256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Repeated Participants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5" name="Shape 295"/>
        <p:cNvGrpSpPr/>
        <p:nvPr/>
      </p:nvGrpSpPr>
      <p:grpSpPr>
        <a:xfrm>
          <a:off x="0" y="0"/>
          <a:ext cx="0" cy="0"/>
          <a:chOff x="0" y="0"/>
          <a:chExt cx="0" cy="0"/>
        </a:xfrm>
      </p:grpSpPr>
      <p:pic>
        <p:nvPicPr>
          <p:cNvPr id="296" name="Google Shape;296;p40"/>
          <p:cNvPicPr preferRelativeResize="0"/>
          <p:nvPr/>
        </p:nvPicPr>
        <p:blipFill rotWithShape="1">
          <a:blip r:embed="rId3">
            <a:alphaModFix/>
          </a:blip>
          <a:srcRect b="2113" l="0" r="-1" t="31641"/>
          <a:stretch/>
        </p:blipFill>
        <p:spPr>
          <a:xfrm>
            <a:off x="0" y="0"/>
            <a:ext cx="9144000" cy="5143500"/>
          </a:xfrm>
          <a:prstGeom prst="rect">
            <a:avLst/>
          </a:prstGeom>
          <a:noFill/>
          <a:ln>
            <a:noFill/>
          </a:ln>
        </p:spPr>
      </p:pic>
      <p:sp>
        <p:nvSpPr>
          <p:cNvPr id="297" name="Google Shape;297;p40"/>
          <p:cNvSpPr/>
          <p:nvPr/>
        </p:nvSpPr>
        <p:spPr>
          <a:xfrm>
            <a:off x="0" y="0"/>
            <a:ext cx="9144000" cy="5143501"/>
          </a:xfrm>
          <a:prstGeom prst="rect">
            <a:avLst/>
          </a:prstGeom>
          <a:solidFill>
            <a:srgbClr val="FFFFFF">
              <a:alpha val="67058"/>
            </a:srgbClr>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98" name="Google Shape;298;p40"/>
          <p:cNvSpPr/>
          <p:nvPr/>
        </p:nvSpPr>
        <p:spPr>
          <a:xfrm>
            <a:off x="1975449" y="1889184"/>
            <a:ext cx="5193102" cy="2100575"/>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3600" u="none" cap="none" strike="noStrike">
                <a:solidFill>
                  <a:schemeClr val="dk1"/>
                </a:solidFill>
                <a:latin typeface="Roboto"/>
                <a:ea typeface="Roboto"/>
                <a:cs typeface="Roboto"/>
                <a:sym typeface="Roboto"/>
              </a:rPr>
              <a:t>What is the </a:t>
            </a:r>
            <a:r>
              <a:rPr b="1" i="1" lang="en" sz="3600" u="none" cap="none" strike="noStrike">
                <a:solidFill>
                  <a:srgbClr val="7030A0"/>
                </a:solidFill>
                <a:latin typeface="Roboto"/>
                <a:ea typeface="Roboto"/>
                <a:cs typeface="Roboto"/>
                <a:sym typeface="Roboto"/>
              </a:rPr>
              <a:t>MakerSpace Design Lab </a:t>
            </a:r>
            <a:r>
              <a:rPr b="1" i="0" lang="en" sz="3600" u="none" cap="none" strike="noStrike">
                <a:solidFill>
                  <a:srgbClr val="7030A0"/>
                </a:solidFill>
                <a:latin typeface="Roboto"/>
                <a:ea typeface="Roboto"/>
                <a:cs typeface="Roboto"/>
                <a:sym typeface="Roboto"/>
              </a:rPr>
              <a:t>?</a:t>
            </a:r>
            <a:endParaRPr sz="1100"/>
          </a:p>
          <a:p>
            <a:pPr indent="0" lvl="0" marL="0" marR="0" rtl="0" algn="l">
              <a:spcBef>
                <a:spcPts val="0"/>
              </a:spcBef>
              <a:spcAft>
                <a:spcPts val="0"/>
              </a:spcAft>
              <a:buNone/>
            </a:pPr>
            <a:br>
              <a:rPr b="0" i="0" lang="en" sz="3000" u="none" cap="none" strike="noStrike">
                <a:solidFill>
                  <a:schemeClr val="dk1"/>
                </a:solidFill>
                <a:latin typeface="Roboto"/>
                <a:ea typeface="Roboto"/>
                <a:cs typeface="Roboto"/>
                <a:sym typeface="Roboto"/>
              </a:rPr>
            </a:br>
            <a:endParaRPr sz="3000">
              <a:solidFill>
                <a:schemeClr val="dk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1"/>
          <p:cNvSpPr txBox="1"/>
          <p:nvPr>
            <p:ph type="title"/>
          </p:nvPr>
        </p:nvSpPr>
        <p:spPr>
          <a:xfrm>
            <a:off x="311700" y="534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Formatting</a:t>
            </a:r>
            <a:r>
              <a:rPr lang="en"/>
              <a:t> Rules</a:t>
            </a:r>
            <a:endParaRPr>
              <a:latin typeface="Roboto"/>
              <a:ea typeface="Roboto"/>
              <a:cs typeface="Roboto"/>
              <a:sym typeface="Roboto"/>
            </a:endParaRPr>
          </a:p>
        </p:txBody>
      </p:sp>
      <p:sp>
        <p:nvSpPr>
          <p:cNvPr id="304" name="Google Shape;304;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Formatting:</a:t>
            </a:r>
            <a:endParaRPr b="1"/>
          </a:p>
          <a:p>
            <a:pPr indent="0" lvl="0" marL="0" rtl="0" algn="l">
              <a:spcBef>
                <a:spcPts val="1600"/>
              </a:spcBef>
              <a:spcAft>
                <a:spcPts val="0"/>
              </a:spcAft>
              <a:buNone/>
            </a:pPr>
            <a:r>
              <a:rPr lang="en">
                <a:latin typeface="Roboto"/>
                <a:ea typeface="Roboto"/>
                <a:cs typeface="Roboto"/>
                <a:sym typeface="Roboto"/>
              </a:rPr>
              <a:t>	ROBOTO</a:t>
            </a:r>
            <a:endParaRPr>
              <a:latin typeface="Roboto"/>
              <a:ea typeface="Roboto"/>
              <a:cs typeface="Roboto"/>
              <a:sym typeface="Roboto"/>
            </a:endParaRPr>
          </a:p>
          <a:p>
            <a:pPr indent="0" lvl="0" marL="0" rtl="0" algn="l">
              <a:spcBef>
                <a:spcPts val="1600"/>
              </a:spcBef>
              <a:spcAft>
                <a:spcPts val="0"/>
              </a:spcAft>
              <a:buNone/>
            </a:pPr>
            <a:r>
              <a:rPr lang="en">
                <a:latin typeface="Roboto"/>
                <a:ea typeface="Roboto"/>
                <a:cs typeface="Roboto"/>
                <a:sym typeface="Roboto"/>
              </a:rPr>
              <a:t>	Chart - 9(axis), 14(reference lines, data </a:t>
            </a:r>
            <a:r>
              <a:rPr lang="en">
                <a:latin typeface="Roboto"/>
                <a:ea typeface="Roboto"/>
                <a:cs typeface="Roboto"/>
                <a:sym typeface="Roboto"/>
              </a:rPr>
              <a:t>labels</a:t>
            </a:r>
            <a:r>
              <a:rPr lang="en">
                <a:latin typeface="Roboto"/>
                <a:ea typeface="Roboto"/>
                <a:cs typeface="Roboto"/>
                <a:sym typeface="Roboto"/>
              </a:rPr>
              <a:t>) , black</a:t>
            </a:r>
            <a:endParaRPr>
              <a:latin typeface="Roboto"/>
              <a:ea typeface="Roboto"/>
              <a:cs typeface="Roboto"/>
              <a:sym typeface="Roboto"/>
            </a:endParaRPr>
          </a:p>
          <a:p>
            <a:pPr indent="0" lvl="0" marL="0" rtl="0" algn="l">
              <a:spcBef>
                <a:spcPts val="1600"/>
              </a:spcBef>
              <a:spcAft>
                <a:spcPts val="0"/>
              </a:spcAft>
              <a:buNone/>
            </a:pPr>
            <a:r>
              <a:rPr lang="en">
                <a:latin typeface="Roboto"/>
                <a:ea typeface="Roboto"/>
                <a:cs typeface="Roboto"/>
                <a:sym typeface="Roboto"/>
              </a:rPr>
              <a:t>	Slides - 14, 18, black. Add NYU logo on top right</a:t>
            </a:r>
            <a:endParaRPr>
              <a:latin typeface="Roboto"/>
              <a:ea typeface="Roboto"/>
              <a:cs typeface="Roboto"/>
              <a:sym typeface="Roboto"/>
            </a:endParaRPr>
          </a:p>
          <a:p>
            <a:pPr indent="0" lvl="0" marL="0" rtl="0" algn="l">
              <a:spcBef>
                <a:spcPts val="1600"/>
              </a:spcBef>
              <a:spcAft>
                <a:spcPts val="0"/>
              </a:spcAft>
              <a:buNone/>
            </a:pPr>
            <a:r>
              <a:rPr lang="en">
                <a:latin typeface="Roboto"/>
                <a:ea typeface="Roboto"/>
                <a:cs typeface="Roboto"/>
                <a:sym typeface="Roboto"/>
              </a:rPr>
              <a:t>Remove titles from all charts</a:t>
            </a:r>
            <a:endParaRPr>
              <a:latin typeface="Roboto"/>
              <a:ea typeface="Roboto"/>
              <a:cs typeface="Roboto"/>
              <a:sym typeface="Roboto"/>
            </a:endParaRPr>
          </a:p>
          <a:p>
            <a:pPr indent="0" lvl="0" marL="0" rtl="0" algn="l">
              <a:spcBef>
                <a:spcPts val="1600"/>
              </a:spcBef>
              <a:spcAft>
                <a:spcPts val="1600"/>
              </a:spcAft>
              <a:buNone/>
            </a:pPr>
            <a:r>
              <a:rPr lang="en">
                <a:latin typeface="Roboto"/>
                <a:ea typeface="Roboto"/>
                <a:cs typeface="Roboto"/>
                <a:sym typeface="Roboto"/>
              </a:rPr>
              <a:t>Exclude analysis for ‘other’ series of workshops </a:t>
            </a:r>
            <a:endParaRPr>
              <a:latin typeface="Roboto"/>
              <a:ea typeface="Roboto"/>
              <a:cs typeface="Roboto"/>
              <a:sym typeface="Roboto"/>
            </a:endParaRPr>
          </a:p>
        </p:txBody>
      </p:sp>
      <p:sp>
        <p:nvSpPr>
          <p:cNvPr id="305" name="Google Shape;305;p41"/>
          <p:cNvSpPr/>
          <p:nvPr/>
        </p:nvSpPr>
        <p:spPr>
          <a:xfrm>
            <a:off x="4933200" y="1107450"/>
            <a:ext cx="610800" cy="1085700"/>
          </a:xfrm>
          <a:prstGeom prst="rect">
            <a:avLst/>
          </a:prstGeom>
          <a:solidFill>
            <a:srgbClr val="C50F3C"/>
          </a:solid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sz="600">
                <a:solidFill>
                  <a:srgbClr val="231F20"/>
                </a:solidFill>
              </a:rPr>
              <a:t>HEX c50f3c</a:t>
            </a:r>
            <a:endParaRPr sz="600">
              <a:solidFill>
                <a:srgbClr val="231F20"/>
              </a:solidFill>
            </a:endParaRPr>
          </a:p>
          <a:p>
            <a:pPr indent="0" lvl="0" marL="0" rtl="0" algn="l">
              <a:lnSpc>
                <a:spcPct val="115000"/>
              </a:lnSpc>
              <a:spcBef>
                <a:spcPts val="1200"/>
              </a:spcBef>
              <a:spcAft>
                <a:spcPts val="0"/>
              </a:spcAft>
              <a:buClr>
                <a:schemeClr val="dk1"/>
              </a:buClr>
              <a:buSzPts val="1100"/>
              <a:buFont typeface="Arial"/>
              <a:buNone/>
            </a:pPr>
            <a:r>
              <a:rPr lang="en" sz="600">
                <a:solidFill>
                  <a:srgbClr val="231F20"/>
                </a:solidFill>
              </a:rPr>
              <a:t>HIGHLIGHT COLOR</a:t>
            </a:r>
            <a:endParaRPr sz="600">
              <a:solidFill>
                <a:srgbClr val="231F20"/>
              </a:solidFill>
            </a:endParaRPr>
          </a:p>
          <a:p>
            <a:pPr indent="0" lvl="0" marL="0" rtl="0" algn="l">
              <a:spcBef>
                <a:spcPts val="1200"/>
              </a:spcBef>
              <a:spcAft>
                <a:spcPts val="0"/>
              </a:spcAft>
              <a:buNone/>
            </a:pPr>
            <a:r>
              <a:t/>
            </a:r>
            <a:endParaRPr>
              <a:solidFill>
                <a:srgbClr val="674172"/>
              </a:solidFill>
            </a:endParaRPr>
          </a:p>
        </p:txBody>
      </p:sp>
      <p:sp>
        <p:nvSpPr>
          <p:cNvPr id="306" name="Google Shape;306;p41"/>
          <p:cNvSpPr/>
          <p:nvPr/>
        </p:nvSpPr>
        <p:spPr>
          <a:xfrm>
            <a:off x="5611750" y="1107450"/>
            <a:ext cx="1004400" cy="1085700"/>
          </a:xfrm>
          <a:prstGeom prst="rect">
            <a:avLst/>
          </a:prstGeom>
          <a:solidFill>
            <a:srgbClr val="57068C"/>
          </a:solid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sz="600">
                <a:solidFill>
                  <a:srgbClr val="FFFFFF"/>
                </a:solidFill>
              </a:rPr>
              <a:t>57068c</a:t>
            </a:r>
            <a:endParaRPr sz="600">
              <a:solidFill>
                <a:srgbClr val="FFFFFF"/>
              </a:solidFill>
            </a:endParaRPr>
          </a:p>
          <a:p>
            <a:pPr indent="0" lvl="0" marL="0" rtl="0" algn="l">
              <a:lnSpc>
                <a:spcPct val="115000"/>
              </a:lnSpc>
              <a:spcBef>
                <a:spcPts val="1200"/>
              </a:spcBef>
              <a:spcAft>
                <a:spcPts val="0"/>
              </a:spcAft>
              <a:buClr>
                <a:schemeClr val="dk1"/>
              </a:buClr>
              <a:buSzPts val="1100"/>
              <a:buFont typeface="Arial"/>
              <a:buNone/>
            </a:pPr>
            <a:r>
              <a:rPr lang="en" sz="600">
                <a:solidFill>
                  <a:srgbClr val="FFFFFF"/>
                </a:solidFill>
              </a:rPr>
              <a:t>PRIMARY COLOR</a:t>
            </a:r>
            <a:endParaRPr sz="600">
              <a:solidFill>
                <a:srgbClr val="FFFFFF"/>
              </a:solidFill>
            </a:endParaRPr>
          </a:p>
          <a:p>
            <a:pPr indent="0" lvl="0" marL="0" rtl="0" algn="l">
              <a:spcBef>
                <a:spcPts val="1200"/>
              </a:spcBef>
              <a:spcAft>
                <a:spcPts val="0"/>
              </a:spcAft>
              <a:buNone/>
            </a:pPr>
            <a:r>
              <a:t/>
            </a:r>
            <a:endParaRPr/>
          </a:p>
        </p:txBody>
      </p:sp>
      <p:sp>
        <p:nvSpPr>
          <p:cNvPr id="307" name="Google Shape;307;p41"/>
          <p:cNvSpPr/>
          <p:nvPr/>
        </p:nvSpPr>
        <p:spPr>
          <a:xfrm>
            <a:off x="6683900" y="1107450"/>
            <a:ext cx="1004400" cy="1085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sz="600"/>
              <a:t>SECONDARY COLOR</a:t>
            </a:r>
            <a:endParaRPr sz="600"/>
          </a:p>
          <a:p>
            <a:pPr indent="0" lvl="0" marL="0" rtl="0" algn="l">
              <a:lnSpc>
                <a:spcPct val="115000"/>
              </a:lnSpc>
              <a:spcBef>
                <a:spcPts val="1200"/>
              </a:spcBef>
              <a:spcAft>
                <a:spcPts val="0"/>
              </a:spcAft>
              <a:buNone/>
            </a:pPr>
            <a:r>
              <a:t/>
            </a:r>
            <a:endParaRPr sz="600">
              <a:solidFill>
                <a:schemeClr val="lt1"/>
              </a:solidFill>
            </a:endParaRPr>
          </a:p>
          <a:p>
            <a:pPr indent="0" lvl="0" marL="0" rtl="0" algn="l">
              <a:spcBef>
                <a:spcPts val="1200"/>
              </a:spcBef>
              <a:spcAft>
                <a:spcPts val="0"/>
              </a:spcAft>
              <a:buNone/>
            </a:pPr>
            <a:r>
              <a:t/>
            </a:r>
            <a:endParaRPr>
              <a:solidFill>
                <a:schemeClr val="lt1"/>
              </a:solidFill>
            </a:endParaRPr>
          </a:p>
        </p:txBody>
      </p:sp>
      <p:sp>
        <p:nvSpPr>
          <p:cNvPr id="308" name="Google Shape;308;p41"/>
          <p:cNvSpPr/>
          <p:nvPr/>
        </p:nvSpPr>
        <p:spPr>
          <a:xfrm>
            <a:off x="7756050" y="1107450"/>
            <a:ext cx="1004400" cy="1085700"/>
          </a:xfrm>
          <a:prstGeom prst="rect">
            <a:avLst/>
          </a:prstGeom>
          <a:solidFill>
            <a:srgbClr val="595959"/>
          </a:solid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sz="600">
                <a:solidFill>
                  <a:srgbClr val="FFFFFF"/>
                </a:solidFill>
              </a:rPr>
              <a:t>TERTIARY COLOR - FOR LINES AND BORDERS</a:t>
            </a:r>
            <a:endParaRPr sz="600">
              <a:solidFill>
                <a:srgbClr val="FFFFFF"/>
              </a:solidFill>
            </a:endParaRPr>
          </a:p>
          <a:p>
            <a:pPr indent="0" lvl="0" marL="0" rtl="0" algn="l">
              <a:lnSpc>
                <a:spcPct val="115000"/>
              </a:lnSpc>
              <a:spcBef>
                <a:spcPts val="1200"/>
              </a:spcBef>
              <a:spcAft>
                <a:spcPts val="0"/>
              </a:spcAft>
              <a:buNone/>
            </a:pPr>
            <a:r>
              <a:t/>
            </a:r>
            <a:endParaRPr sz="600">
              <a:solidFill>
                <a:srgbClr val="FFFFFF"/>
              </a:solidFill>
            </a:endParaRPr>
          </a:p>
          <a:p>
            <a:pPr indent="0" lvl="0" marL="0" rtl="0" algn="l">
              <a:spcBef>
                <a:spcPts val="1200"/>
              </a:spcBef>
              <a:spcAft>
                <a:spcPts val="0"/>
              </a:spcAft>
              <a:buNone/>
            </a:pPr>
            <a:r>
              <a:t/>
            </a:r>
            <a:endParaRPr/>
          </a:p>
        </p:txBody>
      </p:sp>
      <p:sp>
        <p:nvSpPr>
          <p:cNvPr id="309" name="Google Shape;309;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0" name="Google Shape;310;p41"/>
          <p:cNvSpPr txBox="1"/>
          <p:nvPr>
            <p:ph idx="2" type="title"/>
          </p:nvPr>
        </p:nvSpPr>
        <p:spPr>
          <a:xfrm>
            <a:off x="311700" y="256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Rules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ctrTitle"/>
          </p:nvPr>
        </p:nvSpPr>
        <p:spPr>
          <a:xfrm>
            <a:off x="311708" y="15454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is the </a:t>
            </a:r>
            <a:r>
              <a:rPr b="1" i="1" lang="en">
                <a:solidFill>
                  <a:srgbClr val="57068C"/>
                </a:solidFill>
              </a:rPr>
              <a:t>MakerSpace Design Lab</a:t>
            </a:r>
            <a:r>
              <a:rPr lang="en"/>
              <a:t>?</a:t>
            </a:r>
            <a:endParaRPr/>
          </a:p>
        </p:txBody>
      </p:sp>
      <p:sp>
        <p:nvSpPr>
          <p:cNvPr id="140" name="Google Shape;140;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6" name="Google Shape;146;p27"/>
          <p:cNvPicPr preferRelativeResize="0"/>
          <p:nvPr/>
        </p:nvPicPr>
        <p:blipFill>
          <a:blip r:embed="rId3">
            <a:alphaModFix/>
          </a:blip>
          <a:stretch>
            <a:fillRect/>
          </a:stretch>
        </p:blipFill>
        <p:spPr>
          <a:xfrm>
            <a:off x="0" y="0"/>
            <a:ext cx="915671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2" name="Google Shape;152;p28"/>
          <p:cNvPicPr preferRelativeResize="0"/>
          <p:nvPr/>
        </p:nvPicPr>
        <p:blipFill>
          <a:blip r:embed="rId3">
            <a:alphaModFix/>
          </a:blip>
          <a:stretch>
            <a:fillRect/>
          </a:stretch>
        </p:blipFill>
        <p:spPr>
          <a:xfrm>
            <a:off x="55763" y="0"/>
            <a:ext cx="9032486" cy="5143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534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MakerSpace Design Lab by Numbers</a:t>
            </a:r>
            <a:endParaRPr/>
          </a:p>
        </p:txBody>
      </p:sp>
      <p:sp>
        <p:nvSpPr>
          <p:cNvPr id="158" name="Google Shape;158;p29"/>
          <p:cNvSpPr txBox="1"/>
          <p:nvPr/>
        </p:nvSpPr>
        <p:spPr>
          <a:xfrm>
            <a:off x="1281338" y="1259488"/>
            <a:ext cx="1343700" cy="11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solidFill>
                  <a:srgbClr val="57068C"/>
                </a:solidFill>
                <a:latin typeface="Roboto"/>
                <a:ea typeface="Roboto"/>
                <a:cs typeface="Roboto"/>
                <a:sym typeface="Roboto"/>
              </a:rPr>
              <a:t>44</a:t>
            </a:r>
            <a:endParaRPr b="1" sz="4200">
              <a:solidFill>
                <a:srgbClr val="57068C"/>
              </a:solidFill>
              <a:latin typeface="Roboto"/>
              <a:ea typeface="Roboto"/>
              <a:cs typeface="Roboto"/>
              <a:sym typeface="Roboto"/>
            </a:endParaRPr>
          </a:p>
          <a:p>
            <a:pPr indent="0" lvl="0" marL="0" rtl="0" algn="l">
              <a:spcBef>
                <a:spcPts val="0"/>
              </a:spcBef>
              <a:spcAft>
                <a:spcPts val="0"/>
              </a:spcAft>
              <a:buNone/>
            </a:pPr>
            <a:r>
              <a:rPr lang="en" sz="1800">
                <a:solidFill>
                  <a:srgbClr val="4A4F44"/>
                </a:solidFill>
                <a:latin typeface="Roboto"/>
                <a:ea typeface="Roboto"/>
                <a:cs typeface="Roboto"/>
                <a:sym typeface="Roboto"/>
              </a:rPr>
              <a:t>Workshops</a:t>
            </a:r>
            <a:endParaRPr sz="1800">
              <a:solidFill>
                <a:srgbClr val="4A4F44"/>
              </a:solidFill>
              <a:latin typeface="Roboto"/>
              <a:ea typeface="Roboto"/>
              <a:cs typeface="Roboto"/>
              <a:sym typeface="Roboto"/>
            </a:endParaRPr>
          </a:p>
        </p:txBody>
      </p:sp>
      <p:sp>
        <p:nvSpPr>
          <p:cNvPr id="159" name="Google Shape;159;p29"/>
          <p:cNvSpPr txBox="1"/>
          <p:nvPr/>
        </p:nvSpPr>
        <p:spPr>
          <a:xfrm>
            <a:off x="4628097" y="1259500"/>
            <a:ext cx="850500" cy="11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solidFill>
                  <a:srgbClr val="57068C"/>
                </a:solidFill>
                <a:latin typeface="Roboto"/>
                <a:ea typeface="Roboto"/>
                <a:cs typeface="Roboto"/>
                <a:sym typeface="Roboto"/>
              </a:rPr>
              <a:t>6</a:t>
            </a:r>
            <a:endParaRPr b="1" sz="4200">
              <a:solidFill>
                <a:srgbClr val="57068C"/>
              </a:solidFill>
              <a:latin typeface="Roboto"/>
              <a:ea typeface="Roboto"/>
              <a:cs typeface="Roboto"/>
              <a:sym typeface="Roboto"/>
            </a:endParaRPr>
          </a:p>
          <a:p>
            <a:pPr indent="0" lvl="0" marL="0" rtl="0" algn="l">
              <a:spcBef>
                <a:spcPts val="0"/>
              </a:spcBef>
              <a:spcAft>
                <a:spcPts val="0"/>
              </a:spcAft>
              <a:buNone/>
            </a:pPr>
            <a:r>
              <a:rPr lang="en" sz="1800">
                <a:solidFill>
                  <a:srgbClr val="4A4F44"/>
                </a:solidFill>
                <a:latin typeface="Roboto"/>
                <a:ea typeface="Roboto"/>
                <a:cs typeface="Roboto"/>
                <a:sym typeface="Roboto"/>
              </a:rPr>
              <a:t>Series</a:t>
            </a:r>
            <a:endParaRPr sz="1800">
              <a:solidFill>
                <a:srgbClr val="4A4F44"/>
              </a:solidFill>
              <a:latin typeface="Roboto"/>
              <a:ea typeface="Roboto"/>
              <a:cs typeface="Roboto"/>
              <a:sym typeface="Roboto"/>
            </a:endParaRPr>
          </a:p>
        </p:txBody>
      </p:sp>
      <p:sp>
        <p:nvSpPr>
          <p:cNvPr id="160" name="Google Shape;160;p29"/>
          <p:cNvSpPr txBox="1"/>
          <p:nvPr/>
        </p:nvSpPr>
        <p:spPr>
          <a:xfrm>
            <a:off x="7379582" y="1255913"/>
            <a:ext cx="1411800" cy="11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solidFill>
                  <a:srgbClr val="57068C"/>
                </a:solidFill>
                <a:latin typeface="Roboto"/>
                <a:ea typeface="Roboto"/>
                <a:cs typeface="Roboto"/>
                <a:sym typeface="Roboto"/>
              </a:rPr>
              <a:t>849</a:t>
            </a:r>
            <a:endParaRPr b="1" sz="4200">
              <a:solidFill>
                <a:srgbClr val="57068C"/>
              </a:solidFill>
              <a:latin typeface="Roboto"/>
              <a:ea typeface="Roboto"/>
              <a:cs typeface="Roboto"/>
              <a:sym typeface="Roboto"/>
            </a:endParaRPr>
          </a:p>
          <a:p>
            <a:pPr indent="0" lvl="0" marL="0" rtl="0" algn="l">
              <a:spcBef>
                <a:spcPts val="0"/>
              </a:spcBef>
              <a:spcAft>
                <a:spcPts val="0"/>
              </a:spcAft>
              <a:buNone/>
            </a:pPr>
            <a:r>
              <a:rPr lang="en" sz="1800">
                <a:solidFill>
                  <a:srgbClr val="4A4F44"/>
                </a:solidFill>
                <a:latin typeface="Roboto"/>
                <a:ea typeface="Roboto"/>
                <a:cs typeface="Roboto"/>
                <a:sym typeface="Roboto"/>
              </a:rPr>
              <a:t>Participants</a:t>
            </a:r>
            <a:endParaRPr sz="1800">
              <a:solidFill>
                <a:srgbClr val="4A4F44"/>
              </a:solidFill>
              <a:latin typeface="Roboto"/>
              <a:ea typeface="Roboto"/>
              <a:cs typeface="Roboto"/>
              <a:sym typeface="Roboto"/>
            </a:endParaRPr>
          </a:p>
        </p:txBody>
      </p:sp>
      <p:sp>
        <p:nvSpPr>
          <p:cNvPr id="161" name="Google Shape;161;p29"/>
          <p:cNvSpPr txBox="1"/>
          <p:nvPr/>
        </p:nvSpPr>
        <p:spPr>
          <a:xfrm>
            <a:off x="5664213" y="2420275"/>
            <a:ext cx="2008200" cy="10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solidFill>
                  <a:srgbClr val="57068C"/>
                </a:solidFill>
                <a:latin typeface="Roboto"/>
                <a:ea typeface="Roboto"/>
                <a:cs typeface="Roboto"/>
                <a:sym typeface="Roboto"/>
              </a:rPr>
              <a:t>42</a:t>
            </a:r>
            <a:r>
              <a:rPr b="1" lang="en" sz="4200">
                <a:solidFill>
                  <a:srgbClr val="57068C"/>
                </a:solidFill>
                <a:latin typeface="Roboto"/>
                <a:ea typeface="Roboto"/>
                <a:cs typeface="Roboto"/>
                <a:sym typeface="Roboto"/>
              </a:rPr>
              <a:t>%</a:t>
            </a:r>
            <a:endParaRPr b="1" sz="4200">
              <a:solidFill>
                <a:srgbClr val="57068C"/>
              </a:solidFill>
              <a:latin typeface="Roboto"/>
              <a:ea typeface="Roboto"/>
              <a:cs typeface="Roboto"/>
              <a:sym typeface="Roboto"/>
            </a:endParaRPr>
          </a:p>
          <a:p>
            <a:pPr indent="0" lvl="0" marL="0" rtl="0" algn="l">
              <a:spcBef>
                <a:spcPts val="0"/>
              </a:spcBef>
              <a:spcAft>
                <a:spcPts val="0"/>
              </a:spcAft>
              <a:buNone/>
            </a:pPr>
            <a:r>
              <a:rPr lang="en" sz="1800">
                <a:solidFill>
                  <a:srgbClr val="4A4F44"/>
                </a:solidFill>
                <a:latin typeface="Roboto"/>
                <a:ea typeface="Roboto"/>
                <a:cs typeface="Roboto"/>
                <a:sym typeface="Roboto"/>
              </a:rPr>
              <a:t>Participation Rate</a:t>
            </a:r>
            <a:endParaRPr sz="1800">
              <a:solidFill>
                <a:srgbClr val="4A4F44"/>
              </a:solidFill>
              <a:latin typeface="Roboto"/>
              <a:ea typeface="Roboto"/>
              <a:cs typeface="Roboto"/>
              <a:sym typeface="Roboto"/>
            </a:endParaRPr>
          </a:p>
        </p:txBody>
      </p:sp>
      <p:sp>
        <p:nvSpPr>
          <p:cNvPr id="162" name="Google Shape;162;p29"/>
          <p:cNvSpPr txBox="1"/>
          <p:nvPr/>
        </p:nvSpPr>
        <p:spPr>
          <a:xfrm>
            <a:off x="2561534" y="2423838"/>
            <a:ext cx="1411800" cy="11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solidFill>
                  <a:srgbClr val="57068C"/>
                </a:solidFill>
                <a:latin typeface="Roboto"/>
                <a:ea typeface="Roboto"/>
                <a:cs typeface="Roboto"/>
                <a:sym typeface="Roboto"/>
              </a:rPr>
              <a:t>2036</a:t>
            </a:r>
            <a:endParaRPr b="1" sz="4200">
              <a:solidFill>
                <a:srgbClr val="57068C"/>
              </a:solidFill>
              <a:latin typeface="Roboto"/>
              <a:ea typeface="Roboto"/>
              <a:cs typeface="Roboto"/>
              <a:sym typeface="Roboto"/>
            </a:endParaRPr>
          </a:p>
          <a:p>
            <a:pPr indent="0" lvl="0" marL="0" rtl="0" algn="l">
              <a:spcBef>
                <a:spcPts val="0"/>
              </a:spcBef>
              <a:spcAft>
                <a:spcPts val="0"/>
              </a:spcAft>
              <a:buNone/>
            </a:pPr>
            <a:r>
              <a:rPr lang="en" sz="1800">
                <a:solidFill>
                  <a:srgbClr val="4A4F44"/>
                </a:solidFill>
                <a:latin typeface="Roboto"/>
                <a:ea typeface="Roboto"/>
                <a:cs typeface="Roboto"/>
                <a:sym typeface="Roboto"/>
              </a:rPr>
              <a:t>Sign Ups</a:t>
            </a:r>
            <a:endParaRPr sz="1800">
              <a:solidFill>
                <a:srgbClr val="4A4F44"/>
              </a:solidFill>
              <a:latin typeface="Roboto"/>
              <a:ea typeface="Roboto"/>
              <a:cs typeface="Roboto"/>
              <a:sym typeface="Roboto"/>
            </a:endParaRPr>
          </a:p>
        </p:txBody>
      </p:sp>
      <p:pic>
        <p:nvPicPr>
          <p:cNvPr id="163" name="Google Shape;163;p29"/>
          <p:cNvPicPr preferRelativeResize="0"/>
          <p:nvPr/>
        </p:nvPicPr>
        <p:blipFill>
          <a:blip r:embed="rId3">
            <a:alphaModFix/>
          </a:blip>
          <a:stretch>
            <a:fillRect/>
          </a:stretch>
        </p:blipFill>
        <p:spPr>
          <a:xfrm>
            <a:off x="438775" y="1510124"/>
            <a:ext cx="666675" cy="666675"/>
          </a:xfrm>
          <a:prstGeom prst="rect">
            <a:avLst/>
          </a:prstGeom>
          <a:noFill/>
          <a:ln>
            <a:noFill/>
          </a:ln>
        </p:spPr>
      </p:pic>
      <p:pic>
        <p:nvPicPr>
          <p:cNvPr id="164" name="Google Shape;164;p29"/>
          <p:cNvPicPr preferRelativeResize="0"/>
          <p:nvPr/>
        </p:nvPicPr>
        <p:blipFill>
          <a:blip r:embed="rId4">
            <a:alphaModFix/>
          </a:blip>
          <a:stretch>
            <a:fillRect/>
          </a:stretch>
        </p:blipFill>
        <p:spPr>
          <a:xfrm>
            <a:off x="1725738" y="2674450"/>
            <a:ext cx="666675" cy="666675"/>
          </a:xfrm>
          <a:prstGeom prst="rect">
            <a:avLst/>
          </a:prstGeom>
          <a:noFill/>
          <a:ln>
            <a:noFill/>
          </a:ln>
        </p:spPr>
      </p:pic>
      <p:pic>
        <p:nvPicPr>
          <p:cNvPr id="165" name="Google Shape;165;p29"/>
          <p:cNvPicPr preferRelativeResize="0"/>
          <p:nvPr/>
        </p:nvPicPr>
        <p:blipFill>
          <a:blip r:embed="rId5">
            <a:alphaModFix/>
          </a:blip>
          <a:stretch>
            <a:fillRect/>
          </a:stretch>
        </p:blipFill>
        <p:spPr>
          <a:xfrm>
            <a:off x="4997537" y="2804700"/>
            <a:ext cx="666675" cy="666675"/>
          </a:xfrm>
          <a:prstGeom prst="rect">
            <a:avLst/>
          </a:prstGeom>
          <a:noFill/>
          <a:ln>
            <a:noFill/>
          </a:ln>
        </p:spPr>
      </p:pic>
      <p:pic>
        <p:nvPicPr>
          <p:cNvPr id="166" name="Google Shape;166;p29"/>
          <p:cNvPicPr preferRelativeResize="0"/>
          <p:nvPr/>
        </p:nvPicPr>
        <p:blipFill>
          <a:blip r:embed="rId6">
            <a:alphaModFix/>
          </a:blip>
          <a:stretch>
            <a:fillRect/>
          </a:stretch>
        </p:blipFill>
        <p:spPr>
          <a:xfrm>
            <a:off x="6629150" y="1506549"/>
            <a:ext cx="666675" cy="666675"/>
          </a:xfrm>
          <a:prstGeom prst="rect">
            <a:avLst/>
          </a:prstGeom>
          <a:noFill/>
          <a:ln>
            <a:noFill/>
          </a:ln>
        </p:spPr>
      </p:pic>
      <p:pic>
        <p:nvPicPr>
          <p:cNvPr id="167" name="Google Shape;167;p29"/>
          <p:cNvPicPr preferRelativeResize="0"/>
          <p:nvPr/>
        </p:nvPicPr>
        <p:blipFill>
          <a:blip r:embed="rId7">
            <a:alphaModFix/>
          </a:blip>
          <a:stretch>
            <a:fillRect/>
          </a:stretch>
        </p:blipFill>
        <p:spPr>
          <a:xfrm>
            <a:off x="3919550" y="1532813"/>
            <a:ext cx="621300" cy="621300"/>
          </a:xfrm>
          <a:prstGeom prst="rect">
            <a:avLst/>
          </a:prstGeom>
          <a:noFill/>
          <a:ln>
            <a:noFill/>
          </a:ln>
        </p:spPr>
      </p:pic>
      <p:sp>
        <p:nvSpPr>
          <p:cNvPr id="168" name="Google Shape;168;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9" name="Google Shape;169;p29"/>
          <p:cNvSpPr txBox="1"/>
          <p:nvPr>
            <p:ph idx="1" type="body"/>
          </p:nvPr>
        </p:nvSpPr>
        <p:spPr>
          <a:xfrm>
            <a:off x="311700" y="3820350"/>
            <a:ext cx="8520600" cy="977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The NYU MakerSpace is a </a:t>
            </a:r>
            <a:r>
              <a:rPr i="1" lang="en" sz="1600"/>
              <a:t>prototyping lab</a:t>
            </a:r>
            <a:r>
              <a:rPr lang="en" sz="1600"/>
              <a:t> located at the Tandon School of Engineering in Brooklyn, NY. It offers workshops to students to build their technical skills and discuss topics related to engineering, technical software, sustainability, creativity, and design.</a:t>
            </a:r>
            <a:endParaRPr/>
          </a:p>
        </p:txBody>
      </p:sp>
      <p:sp>
        <p:nvSpPr>
          <p:cNvPr id="170" name="Google Shape;170;p29"/>
          <p:cNvSpPr txBox="1"/>
          <p:nvPr>
            <p:ph idx="2" type="title"/>
          </p:nvPr>
        </p:nvSpPr>
        <p:spPr>
          <a:xfrm>
            <a:off x="311700" y="256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Executive Summary - Fall 2020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idx="1" type="body"/>
          </p:nvPr>
        </p:nvSpPr>
        <p:spPr>
          <a:xfrm>
            <a:off x="311700" y="4286450"/>
            <a:ext cx="8520600" cy="51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a:t>
            </a:r>
            <a:r>
              <a:rPr b="1" i="1" lang="en" sz="1400">
                <a:solidFill>
                  <a:srgbClr val="57068C"/>
                </a:solidFill>
              </a:rPr>
              <a:t>number of participants has risen</a:t>
            </a:r>
            <a:r>
              <a:rPr lang="en" sz="1400"/>
              <a:t> with the shift from in-person workshops to </a:t>
            </a:r>
            <a:r>
              <a:rPr b="1" i="1" lang="en" sz="1400">
                <a:solidFill>
                  <a:srgbClr val="57068C"/>
                </a:solidFill>
              </a:rPr>
              <a:t>online workshops</a:t>
            </a:r>
            <a:r>
              <a:rPr lang="en" sz="1400"/>
              <a:t>.</a:t>
            </a:r>
            <a:endParaRPr/>
          </a:p>
          <a:p>
            <a:pPr indent="0" lvl="0" marL="0" rtl="0" algn="l">
              <a:spcBef>
                <a:spcPts val="0"/>
              </a:spcBef>
              <a:spcAft>
                <a:spcPts val="0"/>
              </a:spcAft>
              <a:buNone/>
            </a:pPr>
            <a:r>
              <a:t/>
            </a:r>
            <a:endParaRPr/>
          </a:p>
        </p:txBody>
      </p:sp>
      <p:sp>
        <p:nvSpPr>
          <p:cNvPr id="176" name="Google Shape;176;p30"/>
          <p:cNvSpPr txBox="1"/>
          <p:nvPr>
            <p:ph type="title"/>
          </p:nvPr>
        </p:nvSpPr>
        <p:spPr>
          <a:xfrm>
            <a:off x="311700" y="534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Online Workshops: Boon or Bane?</a:t>
            </a:r>
            <a:endParaRPr/>
          </a:p>
        </p:txBody>
      </p:sp>
      <p:sp>
        <p:nvSpPr>
          <p:cNvPr id="177" name="Google Shape;177;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8" name="Google Shape;178;p30"/>
          <p:cNvSpPr txBox="1"/>
          <p:nvPr>
            <p:ph idx="2" type="title"/>
          </p:nvPr>
        </p:nvSpPr>
        <p:spPr>
          <a:xfrm>
            <a:off x="311700" y="256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COVID-19 and Workshops</a:t>
            </a:r>
            <a:endParaRPr/>
          </a:p>
        </p:txBody>
      </p:sp>
      <p:pic>
        <p:nvPicPr>
          <p:cNvPr id="179" name="Google Shape;179;p30"/>
          <p:cNvPicPr preferRelativeResize="0"/>
          <p:nvPr/>
        </p:nvPicPr>
        <p:blipFill rotWithShape="1">
          <a:blip r:embed="rId3">
            <a:alphaModFix/>
          </a:blip>
          <a:srcRect b="0" l="1198" r="1325" t="0"/>
          <a:stretch/>
        </p:blipFill>
        <p:spPr>
          <a:xfrm>
            <a:off x="739625" y="1308875"/>
            <a:ext cx="7654176" cy="2874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1"/>
          <p:cNvPicPr preferRelativeResize="0"/>
          <p:nvPr/>
        </p:nvPicPr>
        <p:blipFill>
          <a:blip r:embed="rId3">
            <a:alphaModFix/>
          </a:blip>
          <a:stretch>
            <a:fillRect/>
          </a:stretch>
        </p:blipFill>
        <p:spPr>
          <a:xfrm>
            <a:off x="311700" y="3497070"/>
            <a:ext cx="3934950" cy="1457380"/>
          </a:xfrm>
          <a:prstGeom prst="rect">
            <a:avLst/>
          </a:prstGeom>
          <a:noFill/>
          <a:ln>
            <a:noFill/>
          </a:ln>
        </p:spPr>
      </p:pic>
      <p:pic>
        <p:nvPicPr>
          <p:cNvPr id="185" name="Google Shape;185;p31"/>
          <p:cNvPicPr preferRelativeResize="0"/>
          <p:nvPr/>
        </p:nvPicPr>
        <p:blipFill>
          <a:blip r:embed="rId4">
            <a:alphaModFix/>
          </a:blip>
          <a:stretch>
            <a:fillRect/>
          </a:stretch>
        </p:blipFill>
        <p:spPr>
          <a:xfrm>
            <a:off x="311688" y="1382650"/>
            <a:ext cx="3934964" cy="1891800"/>
          </a:xfrm>
          <a:prstGeom prst="rect">
            <a:avLst/>
          </a:prstGeom>
          <a:noFill/>
          <a:ln>
            <a:noFill/>
          </a:ln>
        </p:spPr>
      </p:pic>
      <p:pic>
        <p:nvPicPr>
          <p:cNvPr id="186" name="Google Shape;186;p31"/>
          <p:cNvPicPr preferRelativeResize="0"/>
          <p:nvPr/>
        </p:nvPicPr>
        <p:blipFill rotWithShape="1">
          <a:blip r:embed="rId5">
            <a:alphaModFix/>
          </a:blip>
          <a:srcRect b="7458" l="0" r="0" t="0"/>
          <a:stretch/>
        </p:blipFill>
        <p:spPr>
          <a:xfrm>
            <a:off x="4485250" y="3489750"/>
            <a:ext cx="4231099" cy="1450125"/>
          </a:xfrm>
          <a:prstGeom prst="rect">
            <a:avLst/>
          </a:prstGeom>
          <a:noFill/>
          <a:ln>
            <a:noFill/>
          </a:ln>
        </p:spPr>
      </p:pic>
      <p:sp>
        <p:nvSpPr>
          <p:cNvPr id="187" name="Google Shape;187;p31"/>
          <p:cNvSpPr txBox="1"/>
          <p:nvPr>
            <p:ph type="title"/>
          </p:nvPr>
        </p:nvSpPr>
        <p:spPr>
          <a:xfrm>
            <a:off x="311700" y="534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are our participants? </a:t>
            </a:r>
            <a:endParaRPr/>
          </a:p>
        </p:txBody>
      </p:sp>
      <p:sp>
        <p:nvSpPr>
          <p:cNvPr id="188" name="Google Shape;188;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9" name="Google Shape;189;p31"/>
          <p:cNvPicPr preferRelativeResize="0"/>
          <p:nvPr/>
        </p:nvPicPr>
        <p:blipFill>
          <a:blip r:embed="rId6">
            <a:alphaModFix/>
          </a:blip>
          <a:stretch>
            <a:fillRect/>
          </a:stretch>
        </p:blipFill>
        <p:spPr>
          <a:xfrm>
            <a:off x="4485250" y="1330700"/>
            <a:ext cx="4102700" cy="1972440"/>
          </a:xfrm>
          <a:prstGeom prst="rect">
            <a:avLst/>
          </a:prstGeom>
          <a:noFill/>
          <a:ln>
            <a:noFill/>
          </a:ln>
        </p:spPr>
      </p:pic>
      <p:sp>
        <p:nvSpPr>
          <p:cNvPr id="190" name="Google Shape;190;p31"/>
          <p:cNvSpPr txBox="1"/>
          <p:nvPr/>
        </p:nvSpPr>
        <p:spPr>
          <a:xfrm>
            <a:off x="4485250" y="1093350"/>
            <a:ext cx="37728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4F44"/>
                </a:solidFill>
                <a:latin typeface="Roboto"/>
                <a:ea typeface="Roboto"/>
                <a:cs typeface="Roboto"/>
                <a:sym typeface="Roboto"/>
              </a:rPr>
              <a:t>Participation by </a:t>
            </a:r>
            <a:r>
              <a:rPr b="1" lang="en">
                <a:solidFill>
                  <a:srgbClr val="4A4F44"/>
                </a:solidFill>
                <a:latin typeface="Roboto"/>
                <a:ea typeface="Roboto"/>
                <a:cs typeface="Roboto"/>
                <a:sym typeface="Roboto"/>
              </a:rPr>
              <a:t>NYU Affiliation</a:t>
            </a:r>
            <a:endParaRPr b="1">
              <a:solidFill>
                <a:srgbClr val="4A4F44"/>
              </a:solidFill>
              <a:latin typeface="Roboto"/>
              <a:ea typeface="Roboto"/>
              <a:cs typeface="Roboto"/>
              <a:sym typeface="Roboto"/>
            </a:endParaRPr>
          </a:p>
        </p:txBody>
      </p:sp>
      <p:sp>
        <p:nvSpPr>
          <p:cNvPr id="191" name="Google Shape;191;p31"/>
          <p:cNvSpPr txBox="1"/>
          <p:nvPr/>
        </p:nvSpPr>
        <p:spPr>
          <a:xfrm>
            <a:off x="4485250" y="3259575"/>
            <a:ext cx="37728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4F44"/>
                </a:solidFill>
                <a:latin typeface="Roboto"/>
                <a:ea typeface="Roboto"/>
                <a:cs typeface="Roboto"/>
                <a:sym typeface="Roboto"/>
              </a:rPr>
              <a:t>Participation by </a:t>
            </a:r>
            <a:r>
              <a:rPr b="1" lang="en">
                <a:solidFill>
                  <a:srgbClr val="4A4F44"/>
                </a:solidFill>
                <a:latin typeface="Roboto"/>
                <a:ea typeface="Roboto"/>
                <a:cs typeface="Roboto"/>
                <a:sym typeface="Roboto"/>
              </a:rPr>
              <a:t>NYU School</a:t>
            </a:r>
            <a:endParaRPr b="1">
              <a:solidFill>
                <a:srgbClr val="4A4F44"/>
              </a:solidFill>
              <a:latin typeface="Roboto"/>
              <a:ea typeface="Roboto"/>
              <a:cs typeface="Roboto"/>
              <a:sym typeface="Roboto"/>
            </a:endParaRPr>
          </a:p>
        </p:txBody>
      </p:sp>
      <p:sp>
        <p:nvSpPr>
          <p:cNvPr id="192" name="Google Shape;192;p31"/>
          <p:cNvSpPr txBox="1"/>
          <p:nvPr/>
        </p:nvSpPr>
        <p:spPr>
          <a:xfrm>
            <a:off x="311700" y="1093350"/>
            <a:ext cx="39687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57068C"/>
                </a:solidFill>
                <a:latin typeface="Roboto"/>
                <a:ea typeface="Roboto"/>
                <a:cs typeface="Roboto"/>
                <a:sym typeface="Roboto"/>
              </a:rPr>
              <a:t>Average Participation</a:t>
            </a:r>
            <a:r>
              <a:rPr lang="en">
                <a:solidFill>
                  <a:srgbClr val="FFFFFF"/>
                </a:solidFill>
                <a:latin typeface="Roboto"/>
                <a:ea typeface="Roboto"/>
                <a:cs typeface="Roboto"/>
                <a:sym typeface="Roboto"/>
              </a:rPr>
              <a:t> </a:t>
            </a:r>
            <a:r>
              <a:rPr lang="en">
                <a:solidFill>
                  <a:srgbClr val="4A4F44"/>
                </a:solidFill>
                <a:latin typeface="Roboto"/>
                <a:ea typeface="Roboto"/>
                <a:cs typeface="Roboto"/>
                <a:sym typeface="Roboto"/>
              </a:rPr>
              <a:t>by</a:t>
            </a:r>
            <a:r>
              <a:rPr lang="en">
                <a:solidFill>
                  <a:srgbClr val="4A4F44"/>
                </a:solidFill>
                <a:latin typeface="Roboto"/>
                <a:ea typeface="Roboto"/>
                <a:cs typeface="Roboto"/>
                <a:sym typeface="Roboto"/>
              </a:rPr>
              <a:t> </a:t>
            </a:r>
            <a:r>
              <a:rPr b="1" lang="en">
                <a:solidFill>
                  <a:srgbClr val="9E9E9E"/>
                </a:solidFill>
                <a:latin typeface="Roboto"/>
                <a:ea typeface="Roboto"/>
                <a:cs typeface="Roboto"/>
                <a:sym typeface="Roboto"/>
              </a:rPr>
              <a:t>Average Sign Ups</a:t>
            </a:r>
            <a:endParaRPr>
              <a:solidFill>
                <a:srgbClr val="4A4F44"/>
              </a:solidFill>
              <a:latin typeface="Roboto"/>
              <a:ea typeface="Roboto"/>
              <a:cs typeface="Roboto"/>
              <a:sym typeface="Roboto"/>
            </a:endParaRPr>
          </a:p>
        </p:txBody>
      </p:sp>
      <p:sp>
        <p:nvSpPr>
          <p:cNvPr id="193" name="Google Shape;193;p31"/>
          <p:cNvSpPr txBox="1"/>
          <p:nvPr>
            <p:ph idx="2" type="title"/>
          </p:nvPr>
        </p:nvSpPr>
        <p:spPr>
          <a:xfrm>
            <a:off x="311700" y="256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Demographics</a:t>
            </a:r>
            <a:endParaRPr/>
          </a:p>
        </p:txBody>
      </p:sp>
      <p:sp>
        <p:nvSpPr>
          <p:cNvPr id="194" name="Google Shape;194;p31"/>
          <p:cNvSpPr txBox="1"/>
          <p:nvPr/>
        </p:nvSpPr>
        <p:spPr>
          <a:xfrm>
            <a:off x="311700" y="3259575"/>
            <a:ext cx="37728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4F44"/>
                </a:solidFill>
                <a:latin typeface="Roboto"/>
                <a:ea typeface="Roboto"/>
                <a:cs typeface="Roboto"/>
                <a:sym typeface="Roboto"/>
              </a:rPr>
              <a:t>Participation by </a:t>
            </a:r>
            <a:r>
              <a:rPr b="1" lang="en">
                <a:solidFill>
                  <a:srgbClr val="4A4F44"/>
                </a:solidFill>
                <a:latin typeface="Roboto"/>
                <a:ea typeface="Roboto"/>
                <a:cs typeface="Roboto"/>
                <a:sym typeface="Roboto"/>
              </a:rPr>
              <a:t>NYU Major</a:t>
            </a:r>
            <a:endParaRPr b="1">
              <a:solidFill>
                <a:srgbClr val="4A4F44"/>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311700" y="534750"/>
            <a:ext cx="8520600" cy="5727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a:t>Which days are best for participation? </a:t>
            </a:r>
            <a:endParaRPr/>
          </a:p>
        </p:txBody>
      </p:sp>
      <p:sp>
        <p:nvSpPr>
          <p:cNvPr id="200" name="Google Shape;200;p32"/>
          <p:cNvSpPr txBox="1"/>
          <p:nvPr>
            <p:ph idx="1" type="body"/>
          </p:nvPr>
        </p:nvSpPr>
        <p:spPr>
          <a:xfrm>
            <a:off x="311700" y="4358600"/>
            <a:ext cx="8520600" cy="53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rPr>
              <a:t>Sustainable workshops see the highest participation rates on Wednesday as compared to all others. </a:t>
            </a:r>
            <a:endParaRPr sz="1300">
              <a:solidFill>
                <a:srgbClr val="000000"/>
              </a:solidFill>
            </a:endParaRPr>
          </a:p>
          <a:p>
            <a:pPr indent="0" lvl="0" marL="0" rtl="0" algn="l">
              <a:spcBef>
                <a:spcPts val="0"/>
              </a:spcBef>
              <a:spcAft>
                <a:spcPts val="0"/>
              </a:spcAft>
              <a:buNone/>
            </a:pPr>
            <a:r>
              <a:rPr b="1" i="1" lang="en" sz="1300">
                <a:solidFill>
                  <a:srgbClr val="57068C"/>
                </a:solidFill>
              </a:rPr>
              <a:t>Tuesdays and Wednesdays</a:t>
            </a:r>
            <a:r>
              <a:rPr lang="en" sz="1300">
                <a:solidFill>
                  <a:srgbClr val="000000"/>
                </a:solidFill>
              </a:rPr>
              <a:t> seem to be the best days for higher participation rates across all series. </a:t>
            </a:r>
            <a:endParaRPr/>
          </a:p>
        </p:txBody>
      </p:sp>
      <p:sp>
        <p:nvSpPr>
          <p:cNvPr id="201" name="Google Shape;201;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2" name="Google Shape;202;p32"/>
          <p:cNvSpPr txBox="1"/>
          <p:nvPr>
            <p:ph idx="2" type="title"/>
          </p:nvPr>
        </p:nvSpPr>
        <p:spPr>
          <a:xfrm>
            <a:off x="311700" y="256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Day-Series Breakdown for Participation Rate</a:t>
            </a:r>
            <a:endParaRPr/>
          </a:p>
        </p:txBody>
      </p:sp>
      <p:pic>
        <p:nvPicPr>
          <p:cNvPr id="203" name="Google Shape;203;p32"/>
          <p:cNvPicPr preferRelativeResize="0"/>
          <p:nvPr/>
        </p:nvPicPr>
        <p:blipFill rotWithShape="1">
          <a:blip r:embed="rId3">
            <a:alphaModFix/>
          </a:blip>
          <a:srcRect b="0" l="1292" r="1544" t="0"/>
          <a:stretch/>
        </p:blipFill>
        <p:spPr>
          <a:xfrm>
            <a:off x="651425" y="1259850"/>
            <a:ext cx="7821026" cy="2946350"/>
          </a:xfrm>
          <a:prstGeom prst="rect">
            <a:avLst/>
          </a:prstGeom>
          <a:noFill/>
          <a:ln>
            <a:noFill/>
          </a:ln>
        </p:spPr>
      </p:pic>
      <p:sp>
        <p:nvSpPr>
          <p:cNvPr id="204" name="Google Shape;204;p32"/>
          <p:cNvSpPr txBox="1"/>
          <p:nvPr/>
        </p:nvSpPr>
        <p:spPr>
          <a:xfrm rot="-5400000">
            <a:off x="-499050" y="2032100"/>
            <a:ext cx="1839000" cy="21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Roboto"/>
                <a:ea typeface="Roboto"/>
                <a:cs typeface="Roboto"/>
                <a:sym typeface="Roboto"/>
              </a:rPr>
              <a:t>Participation Rate</a:t>
            </a:r>
            <a:endParaRPr sz="6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311700" y="534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Why did performance drop in October?</a:t>
            </a:r>
            <a:endParaRPr/>
          </a:p>
        </p:txBody>
      </p:sp>
      <p:sp>
        <p:nvSpPr>
          <p:cNvPr id="210" name="Google Shape;210;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1" name="Google Shape;211;p33"/>
          <p:cNvSpPr txBox="1"/>
          <p:nvPr/>
        </p:nvSpPr>
        <p:spPr>
          <a:xfrm>
            <a:off x="311700" y="4332450"/>
            <a:ext cx="8447100" cy="88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595959"/>
                </a:solidFill>
                <a:latin typeface="Roboto"/>
                <a:ea typeface="Roboto"/>
                <a:cs typeface="Roboto"/>
                <a:sym typeface="Roboto"/>
              </a:rPr>
              <a:t>October </a:t>
            </a:r>
            <a:r>
              <a:rPr lang="en">
                <a:solidFill>
                  <a:srgbClr val="595959"/>
                </a:solidFill>
                <a:latin typeface="Roboto"/>
                <a:ea typeface="Roboto"/>
                <a:cs typeface="Roboto"/>
                <a:sym typeface="Roboto"/>
              </a:rPr>
              <a:t>saw the </a:t>
            </a:r>
            <a:r>
              <a:rPr i="1" lang="en">
                <a:solidFill>
                  <a:srgbClr val="C50F3C"/>
                </a:solidFill>
                <a:latin typeface="Roboto"/>
                <a:ea typeface="Roboto"/>
                <a:cs typeface="Roboto"/>
                <a:sym typeface="Roboto"/>
              </a:rPr>
              <a:t>least</a:t>
            </a:r>
            <a:r>
              <a:rPr i="1" lang="en">
                <a:solidFill>
                  <a:srgbClr val="C50F3C"/>
                </a:solidFill>
                <a:latin typeface="Roboto"/>
                <a:ea typeface="Roboto"/>
                <a:cs typeface="Roboto"/>
                <a:sym typeface="Roboto"/>
              </a:rPr>
              <a:t> participation</a:t>
            </a:r>
            <a:r>
              <a:rPr lang="en">
                <a:solidFill>
                  <a:srgbClr val="595959"/>
                </a:solidFill>
                <a:latin typeface="Roboto"/>
                <a:ea typeface="Roboto"/>
                <a:cs typeface="Roboto"/>
                <a:sym typeface="Roboto"/>
              </a:rPr>
              <a:t>, but also had the </a:t>
            </a:r>
            <a:r>
              <a:rPr i="1" lang="en">
                <a:solidFill>
                  <a:srgbClr val="C50F3C"/>
                </a:solidFill>
                <a:latin typeface="Roboto"/>
                <a:ea typeface="Roboto"/>
                <a:cs typeface="Roboto"/>
                <a:sym typeface="Roboto"/>
              </a:rPr>
              <a:t>most workshops</a:t>
            </a:r>
            <a:r>
              <a:rPr lang="en">
                <a:solidFill>
                  <a:srgbClr val="595959"/>
                </a:solidFill>
                <a:latin typeface="Roboto"/>
                <a:ea typeface="Roboto"/>
                <a:cs typeface="Roboto"/>
                <a:sym typeface="Roboto"/>
              </a:rPr>
              <a:t>. The dip in participation can be associated with the occurrence of </a:t>
            </a:r>
            <a:r>
              <a:rPr b="1" lang="en">
                <a:solidFill>
                  <a:srgbClr val="595959"/>
                </a:solidFill>
                <a:latin typeface="Roboto"/>
                <a:ea typeface="Roboto"/>
                <a:cs typeface="Roboto"/>
                <a:sym typeface="Roboto"/>
              </a:rPr>
              <a:t>mid semester exams</a:t>
            </a:r>
            <a:r>
              <a:rPr lang="en">
                <a:solidFill>
                  <a:srgbClr val="595959"/>
                </a:solidFill>
                <a:latin typeface="Roboto"/>
                <a:ea typeface="Roboto"/>
                <a:cs typeface="Roboto"/>
                <a:sym typeface="Roboto"/>
              </a:rPr>
              <a:t>.</a:t>
            </a:r>
            <a:endParaRPr>
              <a:solidFill>
                <a:srgbClr val="595959"/>
              </a:solidFill>
              <a:latin typeface="Roboto"/>
              <a:ea typeface="Roboto"/>
              <a:cs typeface="Roboto"/>
              <a:sym typeface="Roboto"/>
            </a:endParaRPr>
          </a:p>
        </p:txBody>
      </p:sp>
      <p:sp>
        <p:nvSpPr>
          <p:cNvPr id="212" name="Google Shape;212;p33"/>
          <p:cNvSpPr txBox="1"/>
          <p:nvPr/>
        </p:nvSpPr>
        <p:spPr>
          <a:xfrm>
            <a:off x="3785300" y="2441250"/>
            <a:ext cx="1273500" cy="4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900">
                <a:solidFill>
                  <a:srgbClr val="FF0000"/>
                </a:solidFill>
                <a:latin typeface="Roboto"/>
                <a:ea typeface="Roboto"/>
                <a:cs typeface="Roboto"/>
                <a:sym typeface="Roboto"/>
              </a:rPr>
              <a:t>Decrease</a:t>
            </a:r>
            <a:r>
              <a:rPr lang="en" sz="900">
                <a:latin typeface="Roboto"/>
                <a:ea typeface="Roboto"/>
                <a:cs typeface="Roboto"/>
                <a:sym typeface="Roboto"/>
              </a:rPr>
              <a:t> in Sign Ups and Participation in October 2020</a:t>
            </a:r>
            <a:endParaRPr sz="900">
              <a:latin typeface="Roboto"/>
              <a:ea typeface="Roboto"/>
              <a:cs typeface="Roboto"/>
              <a:sym typeface="Roboto"/>
            </a:endParaRPr>
          </a:p>
        </p:txBody>
      </p:sp>
      <p:sp>
        <p:nvSpPr>
          <p:cNvPr id="213" name="Google Shape;213;p33"/>
          <p:cNvSpPr txBox="1"/>
          <p:nvPr>
            <p:ph idx="2" type="title"/>
          </p:nvPr>
        </p:nvSpPr>
        <p:spPr>
          <a:xfrm>
            <a:off x="311700" y="256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Month-Wise Participation Comparison</a:t>
            </a:r>
            <a:endParaRPr/>
          </a:p>
        </p:txBody>
      </p:sp>
      <p:grpSp>
        <p:nvGrpSpPr>
          <p:cNvPr id="214" name="Google Shape;214;p33"/>
          <p:cNvGrpSpPr/>
          <p:nvPr/>
        </p:nvGrpSpPr>
        <p:grpSpPr>
          <a:xfrm>
            <a:off x="167350" y="1145419"/>
            <a:ext cx="8432756" cy="3225256"/>
            <a:chOff x="167350" y="1145419"/>
            <a:chExt cx="8432756" cy="3225256"/>
          </a:xfrm>
        </p:grpSpPr>
        <p:grpSp>
          <p:nvGrpSpPr>
            <p:cNvPr id="215" name="Google Shape;215;p33"/>
            <p:cNvGrpSpPr/>
            <p:nvPr/>
          </p:nvGrpSpPr>
          <p:grpSpPr>
            <a:xfrm>
              <a:off x="167350" y="1145419"/>
              <a:ext cx="8432756" cy="3225256"/>
              <a:chOff x="149550" y="1900219"/>
              <a:chExt cx="8432756" cy="3225256"/>
            </a:xfrm>
          </p:grpSpPr>
          <p:pic>
            <p:nvPicPr>
              <p:cNvPr id="216" name="Google Shape;216;p33"/>
              <p:cNvPicPr preferRelativeResize="0"/>
              <p:nvPr/>
            </p:nvPicPr>
            <p:blipFill>
              <a:blip r:embed="rId3">
                <a:alphaModFix/>
              </a:blip>
              <a:stretch>
                <a:fillRect/>
              </a:stretch>
            </p:blipFill>
            <p:spPr>
              <a:xfrm>
                <a:off x="561700" y="2189675"/>
                <a:ext cx="8020606" cy="2935800"/>
              </a:xfrm>
              <a:prstGeom prst="rect">
                <a:avLst/>
              </a:prstGeom>
              <a:noFill/>
              <a:ln>
                <a:noFill/>
              </a:ln>
            </p:spPr>
          </p:pic>
          <p:sp>
            <p:nvSpPr>
              <p:cNvPr id="217" name="Google Shape;217;p33"/>
              <p:cNvSpPr txBox="1"/>
              <p:nvPr/>
            </p:nvSpPr>
            <p:spPr>
              <a:xfrm>
                <a:off x="1028250" y="1900219"/>
                <a:ext cx="19101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Roboto"/>
                    <a:ea typeface="Roboto"/>
                    <a:cs typeface="Roboto"/>
                    <a:sym typeface="Roboto"/>
                  </a:rPr>
                  <a:t>11 Workshops in September</a:t>
                </a:r>
                <a:endParaRPr sz="900">
                  <a:latin typeface="Roboto"/>
                  <a:ea typeface="Roboto"/>
                  <a:cs typeface="Roboto"/>
                  <a:sym typeface="Roboto"/>
                </a:endParaRPr>
              </a:p>
            </p:txBody>
          </p:sp>
          <p:sp>
            <p:nvSpPr>
              <p:cNvPr id="218" name="Google Shape;218;p33"/>
              <p:cNvSpPr txBox="1"/>
              <p:nvPr/>
            </p:nvSpPr>
            <p:spPr>
              <a:xfrm>
                <a:off x="3467000" y="1900219"/>
                <a:ext cx="19101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Roboto"/>
                    <a:ea typeface="Roboto"/>
                    <a:cs typeface="Roboto"/>
                    <a:sym typeface="Roboto"/>
                  </a:rPr>
                  <a:t>15 Workshops in October</a:t>
                </a:r>
                <a:endParaRPr sz="900">
                  <a:latin typeface="Roboto"/>
                  <a:ea typeface="Roboto"/>
                  <a:cs typeface="Roboto"/>
                  <a:sym typeface="Roboto"/>
                </a:endParaRPr>
              </a:p>
            </p:txBody>
          </p:sp>
          <p:sp>
            <p:nvSpPr>
              <p:cNvPr id="219" name="Google Shape;219;p33"/>
              <p:cNvSpPr txBox="1"/>
              <p:nvPr/>
            </p:nvSpPr>
            <p:spPr>
              <a:xfrm>
                <a:off x="5905750" y="1900219"/>
                <a:ext cx="19101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Roboto"/>
                    <a:ea typeface="Roboto"/>
                    <a:cs typeface="Roboto"/>
                    <a:sym typeface="Roboto"/>
                  </a:rPr>
                  <a:t>11 Workshops in November</a:t>
                </a:r>
                <a:endParaRPr sz="900">
                  <a:latin typeface="Roboto"/>
                  <a:ea typeface="Roboto"/>
                  <a:cs typeface="Roboto"/>
                  <a:sym typeface="Roboto"/>
                </a:endParaRPr>
              </a:p>
            </p:txBody>
          </p:sp>
          <p:sp>
            <p:nvSpPr>
              <p:cNvPr id="220" name="Google Shape;220;p33"/>
              <p:cNvSpPr txBox="1"/>
              <p:nvPr/>
            </p:nvSpPr>
            <p:spPr>
              <a:xfrm>
                <a:off x="213900" y="3243650"/>
                <a:ext cx="7500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900">
                    <a:solidFill>
                      <a:srgbClr val="595959"/>
                    </a:solidFill>
                    <a:latin typeface="Roboto"/>
                    <a:ea typeface="Roboto"/>
                    <a:cs typeface="Roboto"/>
                    <a:sym typeface="Roboto"/>
                  </a:rPr>
                  <a:t>Average </a:t>
                </a:r>
                <a:endParaRPr sz="900">
                  <a:solidFill>
                    <a:srgbClr val="595959"/>
                  </a:solidFill>
                  <a:latin typeface="Roboto"/>
                  <a:ea typeface="Roboto"/>
                  <a:cs typeface="Roboto"/>
                  <a:sym typeface="Roboto"/>
                </a:endParaRPr>
              </a:p>
              <a:p>
                <a:pPr indent="0" lvl="0" marL="0" rtl="0" algn="r">
                  <a:spcBef>
                    <a:spcPts val="0"/>
                  </a:spcBef>
                  <a:spcAft>
                    <a:spcPts val="0"/>
                  </a:spcAft>
                  <a:buNone/>
                </a:pPr>
                <a:r>
                  <a:rPr lang="en" sz="900">
                    <a:solidFill>
                      <a:srgbClr val="595959"/>
                    </a:solidFill>
                    <a:latin typeface="Roboto"/>
                    <a:ea typeface="Roboto"/>
                    <a:cs typeface="Roboto"/>
                    <a:sym typeface="Roboto"/>
                  </a:rPr>
                  <a:t>Sign Ups</a:t>
                </a:r>
                <a:endParaRPr sz="900">
                  <a:solidFill>
                    <a:srgbClr val="595959"/>
                  </a:solidFill>
                  <a:latin typeface="Roboto"/>
                  <a:ea typeface="Roboto"/>
                  <a:cs typeface="Roboto"/>
                  <a:sym typeface="Roboto"/>
                </a:endParaRPr>
              </a:p>
            </p:txBody>
          </p:sp>
          <p:sp>
            <p:nvSpPr>
              <p:cNvPr id="221" name="Google Shape;221;p33"/>
              <p:cNvSpPr txBox="1"/>
              <p:nvPr/>
            </p:nvSpPr>
            <p:spPr>
              <a:xfrm>
                <a:off x="149550" y="3888300"/>
                <a:ext cx="87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900">
                    <a:solidFill>
                      <a:srgbClr val="57068C"/>
                    </a:solidFill>
                    <a:latin typeface="Roboto"/>
                    <a:ea typeface="Roboto"/>
                    <a:cs typeface="Roboto"/>
                    <a:sym typeface="Roboto"/>
                  </a:rPr>
                  <a:t>Average Participation</a:t>
                </a:r>
                <a:endParaRPr sz="900">
                  <a:solidFill>
                    <a:srgbClr val="57068C"/>
                  </a:solidFill>
                  <a:latin typeface="Roboto"/>
                  <a:ea typeface="Roboto"/>
                  <a:cs typeface="Roboto"/>
                  <a:sym typeface="Roboto"/>
                </a:endParaRPr>
              </a:p>
            </p:txBody>
          </p:sp>
        </p:grpSp>
        <p:sp>
          <p:nvSpPr>
            <p:cNvPr id="222" name="Google Shape;222;p33"/>
            <p:cNvSpPr txBox="1"/>
            <p:nvPr/>
          </p:nvSpPr>
          <p:spPr>
            <a:xfrm>
              <a:off x="3785300" y="1682725"/>
              <a:ext cx="1273500" cy="4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900">
                  <a:solidFill>
                    <a:srgbClr val="FF0000"/>
                  </a:solidFill>
                  <a:latin typeface="Roboto"/>
                  <a:ea typeface="Roboto"/>
                  <a:cs typeface="Roboto"/>
                  <a:sym typeface="Roboto"/>
                </a:rPr>
                <a:t>Decrease</a:t>
              </a:r>
              <a:r>
                <a:rPr lang="en" sz="900">
                  <a:latin typeface="Roboto"/>
                  <a:ea typeface="Roboto"/>
                  <a:cs typeface="Roboto"/>
                  <a:sym typeface="Roboto"/>
                </a:rPr>
                <a:t> in Sign Ups and Participation in October 2020</a:t>
              </a:r>
              <a:endParaRPr sz="900">
                <a:latin typeface="Roboto"/>
                <a:ea typeface="Roboto"/>
                <a:cs typeface="Roboto"/>
                <a:sym typeface="Roboto"/>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