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21383625" cy="30275213"/>
  <p:notesSz cx="7010400" cy="9296400"/>
  <p:defaultTextStyle>
    <a:defPPr>
      <a:defRPr lang="en-US"/>
    </a:defPPr>
    <a:lvl1pPr marL="0" algn="l" defTabSz="2951700" rtl="0" eaLnBrk="1" latinLnBrk="0" hangingPunct="1">
      <a:defRPr sz="5819" kern="1200">
        <a:solidFill>
          <a:schemeClr val="tx1"/>
        </a:solidFill>
        <a:latin typeface="+mn-lt"/>
        <a:ea typeface="+mn-ea"/>
        <a:cs typeface="+mn-cs"/>
      </a:defRPr>
    </a:lvl1pPr>
    <a:lvl2pPr marL="1475849" algn="l" defTabSz="2951700" rtl="0" eaLnBrk="1" latinLnBrk="0" hangingPunct="1">
      <a:defRPr sz="5819" kern="1200">
        <a:solidFill>
          <a:schemeClr val="tx1"/>
        </a:solidFill>
        <a:latin typeface="+mn-lt"/>
        <a:ea typeface="+mn-ea"/>
        <a:cs typeface="+mn-cs"/>
      </a:defRPr>
    </a:lvl2pPr>
    <a:lvl3pPr marL="2951700" algn="l" defTabSz="2951700" rtl="0" eaLnBrk="1" latinLnBrk="0" hangingPunct="1">
      <a:defRPr sz="5819" kern="1200">
        <a:solidFill>
          <a:schemeClr val="tx1"/>
        </a:solidFill>
        <a:latin typeface="+mn-lt"/>
        <a:ea typeface="+mn-ea"/>
        <a:cs typeface="+mn-cs"/>
      </a:defRPr>
    </a:lvl3pPr>
    <a:lvl4pPr marL="4427549" algn="l" defTabSz="2951700" rtl="0" eaLnBrk="1" latinLnBrk="0" hangingPunct="1">
      <a:defRPr sz="5819" kern="1200">
        <a:solidFill>
          <a:schemeClr val="tx1"/>
        </a:solidFill>
        <a:latin typeface="+mn-lt"/>
        <a:ea typeface="+mn-ea"/>
        <a:cs typeface="+mn-cs"/>
      </a:defRPr>
    </a:lvl4pPr>
    <a:lvl5pPr marL="5903398" algn="l" defTabSz="2951700" rtl="0" eaLnBrk="1" latinLnBrk="0" hangingPunct="1">
      <a:defRPr sz="5819" kern="1200">
        <a:solidFill>
          <a:schemeClr val="tx1"/>
        </a:solidFill>
        <a:latin typeface="+mn-lt"/>
        <a:ea typeface="+mn-ea"/>
        <a:cs typeface="+mn-cs"/>
      </a:defRPr>
    </a:lvl5pPr>
    <a:lvl6pPr marL="7379247" algn="l" defTabSz="2951700" rtl="0" eaLnBrk="1" latinLnBrk="0" hangingPunct="1">
      <a:defRPr sz="5819" kern="1200">
        <a:solidFill>
          <a:schemeClr val="tx1"/>
        </a:solidFill>
        <a:latin typeface="+mn-lt"/>
        <a:ea typeface="+mn-ea"/>
        <a:cs typeface="+mn-cs"/>
      </a:defRPr>
    </a:lvl6pPr>
    <a:lvl7pPr marL="8855098" algn="l" defTabSz="2951700" rtl="0" eaLnBrk="1" latinLnBrk="0" hangingPunct="1">
      <a:defRPr sz="5819" kern="1200">
        <a:solidFill>
          <a:schemeClr val="tx1"/>
        </a:solidFill>
        <a:latin typeface="+mn-lt"/>
        <a:ea typeface="+mn-ea"/>
        <a:cs typeface="+mn-cs"/>
      </a:defRPr>
    </a:lvl7pPr>
    <a:lvl8pPr marL="10330947" algn="l" defTabSz="2951700" rtl="0" eaLnBrk="1" latinLnBrk="0" hangingPunct="1">
      <a:defRPr sz="5819" kern="1200">
        <a:solidFill>
          <a:schemeClr val="tx1"/>
        </a:solidFill>
        <a:latin typeface="+mn-lt"/>
        <a:ea typeface="+mn-ea"/>
        <a:cs typeface="+mn-cs"/>
      </a:defRPr>
    </a:lvl8pPr>
    <a:lvl9pPr marL="11806796" algn="l" defTabSz="2951700" rtl="0" eaLnBrk="1" latinLnBrk="0" hangingPunct="1">
      <a:defRPr sz="58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ADD4"/>
    <a:srgbClr val="98B5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2" autoAdjust="0"/>
    <p:restoredTop sz="93682" autoAdjust="0"/>
  </p:normalViewPr>
  <p:slideViewPr>
    <p:cSldViewPr>
      <p:cViewPr>
        <p:scale>
          <a:sx n="35" d="100"/>
          <a:sy n="35" d="100"/>
        </p:scale>
        <p:origin x="3560" y="144"/>
      </p:cViewPr>
      <p:guideLst>
        <p:guide orient="horz" pos="9536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D2131-05B5-3348-A0AE-EAC21F0E8C87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97125" y="1162050"/>
            <a:ext cx="221615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45E11-875B-7843-8F00-BA048CD0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45E11-875B-7843-8F00-BA048CD064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1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3" y="9404941"/>
            <a:ext cx="18176081" cy="64895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7545" y="17155954"/>
            <a:ext cx="14968538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0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1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12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83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5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25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96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67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3128" y="1212415"/>
            <a:ext cx="4811316" cy="258320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182" y="1212415"/>
            <a:ext cx="14077553" cy="258320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59" y="19454629"/>
            <a:ext cx="18176081" cy="6012994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159" y="12831930"/>
            <a:ext cx="18176081" cy="6622700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7099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41991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1298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839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5497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2597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29696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6796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182" y="7064218"/>
            <a:ext cx="9444435" cy="19980242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0009" y="7064218"/>
            <a:ext cx="9444435" cy="19980242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181" y="6776884"/>
            <a:ext cx="9448148" cy="2824283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0995" indent="0">
              <a:buNone/>
              <a:defRPr sz="6400" b="1"/>
            </a:lvl2pPr>
            <a:lvl3pPr marL="2941991" indent="0">
              <a:buNone/>
              <a:defRPr sz="5800" b="1"/>
            </a:lvl3pPr>
            <a:lvl4pPr marL="4412986" indent="0">
              <a:buNone/>
              <a:defRPr sz="5100" b="1"/>
            </a:lvl4pPr>
            <a:lvl5pPr marL="5883981" indent="0">
              <a:buNone/>
              <a:defRPr sz="5100" b="1"/>
            </a:lvl5pPr>
            <a:lvl6pPr marL="7354976" indent="0">
              <a:buNone/>
              <a:defRPr sz="5100" b="1"/>
            </a:lvl6pPr>
            <a:lvl7pPr marL="8825972" indent="0">
              <a:buNone/>
              <a:defRPr sz="5100" b="1"/>
            </a:lvl7pPr>
            <a:lvl8pPr marL="10296967" indent="0">
              <a:buNone/>
              <a:defRPr sz="5100" b="1"/>
            </a:lvl8pPr>
            <a:lvl9pPr marL="11767962" indent="0">
              <a:buNone/>
              <a:defRPr sz="5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181" y="9601167"/>
            <a:ext cx="9448148" cy="17443290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2586" y="6776884"/>
            <a:ext cx="9451859" cy="2824283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0995" indent="0">
              <a:buNone/>
              <a:defRPr sz="6400" b="1"/>
            </a:lvl2pPr>
            <a:lvl3pPr marL="2941991" indent="0">
              <a:buNone/>
              <a:defRPr sz="5800" b="1"/>
            </a:lvl3pPr>
            <a:lvl4pPr marL="4412986" indent="0">
              <a:buNone/>
              <a:defRPr sz="5100" b="1"/>
            </a:lvl4pPr>
            <a:lvl5pPr marL="5883981" indent="0">
              <a:buNone/>
              <a:defRPr sz="5100" b="1"/>
            </a:lvl5pPr>
            <a:lvl6pPr marL="7354976" indent="0">
              <a:buNone/>
              <a:defRPr sz="5100" b="1"/>
            </a:lvl6pPr>
            <a:lvl7pPr marL="8825972" indent="0">
              <a:buNone/>
              <a:defRPr sz="5100" b="1"/>
            </a:lvl7pPr>
            <a:lvl8pPr marL="10296967" indent="0">
              <a:buNone/>
              <a:defRPr sz="5100" b="1"/>
            </a:lvl8pPr>
            <a:lvl9pPr marL="11767962" indent="0">
              <a:buNone/>
              <a:defRPr sz="5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2586" y="9601167"/>
            <a:ext cx="9451859" cy="17443290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183" y="1205403"/>
            <a:ext cx="7035065" cy="5129967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0404" y="1205404"/>
            <a:ext cx="11954040" cy="25839056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183" y="6335371"/>
            <a:ext cx="7035065" cy="20709089"/>
          </a:xfrm>
        </p:spPr>
        <p:txBody>
          <a:bodyPr/>
          <a:lstStyle>
            <a:lvl1pPr marL="0" indent="0">
              <a:buNone/>
              <a:defRPr sz="4500"/>
            </a:lvl1pPr>
            <a:lvl2pPr marL="1470995" indent="0">
              <a:buNone/>
              <a:defRPr sz="3900"/>
            </a:lvl2pPr>
            <a:lvl3pPr marL="2941991" indent="0">
              <a:buNone/>
              <a:defRPr sz="3200"/>
            </a:lvl3pPr>
            <a:lvl4pPr marL="4412986" indent="0">
              <a:buNone/>
              <a:defRPr sz="2900"/>
            </a:lvl4pPr>
            <a:lvl5pPr marL="5883981" indent="0">
              <a:buNone/>
              <a:defRPr sz="2900"/>
            </a:lvl5pPr>
            <a:lvl6pPr marL="7354976" indent="0">
              <a:buNone/>
              <a:defRPr sz="2900"/>
            </a:lvl6pPr>
            <a:lvl7pPr marL="8825972" indent="0">
              <a:buNone/>
              <a:defRPr sz="2900"/>
            </a:lvl7pPr>
            <a:lvl8pPr marL="10296967" indent="0">
              <a:buNone/>
              <a:defRPr sz="2900"/>
            </a:lvl8pPr>
            <a:lvl9pPr marL="11767962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341" y="21192649"/>
            <a:ext cx="12830175" cy="2501912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341" y="2705146"/>
            <a:ext cx="12830175" cy="18165128"/>
          </a:xfrm>
        </p:spPr>
        <p:txBody>
          <a:bodyPr/>
          <a:lstStyle>
            <a:lvl1pPr marL="0" indent="0">
              <a:buNone/>
              <a:defRPr sz="10300"/>
            </a:lvl1pPr>
            <a:lvl2pPr marL="1470995" indent="0">
              <a:buNone/>
              <a:defRPr sz="9000"/>
            </a:lvl2pPr>
            <a:lvl3pPr marL="2941991" indent="0">
              <a:buNone/>
              <a:defRPr sz="7700"/>
            </a:lvl3pPr>
            <a:lvl4pPr marL="4412986" indent="0">
              <a:buNone/>
              <a:defRPr sz="6400"/>
            </a:lvl4pPr>
            <a:lvl5pPr marL="5883981" indent="0">
              <a:buNone/>
              <a:defRPr sz="6400"/>
            </a:lvl5pPr>
            <a:lvl6pPr marL="7354976" indent="0">
              <a:buNone/>
              <a:defRPr sz="6400"/>
            </a:lvl6pPr>
            <a:lvl7pPr marL="8825972" indent="0">
              <a:buNone/>
              <a:defRPr sz="6400"/>
            </a:lvl7pPr>
            <a:lvl8pPr marL="10296967" indent="0">
              <a:buNone/>
              <a:defRPr sz="6400"/>
            </a:lvl8pPr>
            <a:lvl9pPr marL="11767962" indent="0">
              <a:buNone/>
              <a:defRPr sz="64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341" y="23694562"/>
            <a:ext cx="12830175" cy="3553130"/>
          </a:xfrm>
        </p:spPr>
        <p:txBody>
          <a:bodyPr/>
          <a:lstStyle>
            <a:lvl1pPr marL="0" indent="0">
              <a:buNone/>
              <a:defRPr sz="4500"/>
            </a:lvl1pPr>
            <a:lvl2pPr marL="1470995" indent="0">
              <a:buNone/>
              <a:defRPr sz="3900"/>
            </a:lvl2pPr>
            <a:lvl3pPr marL="2941991" indent="0">
              <a:buNone/>
              <a:defRPr sz="3200"/>
            </a:lvl3pPr>
            <a:lvl4pPr marL="4412986" indent="0">
              <a:buNone/>
              <a:defRPr sz="2900"/>
            </a:lvl4pPr>
            <a:lvl5pPr marL="5883981" indent="0">
              <a:buNone/>
              <a:defRPr sz="2900"/>
            </a:lvl5pPr>
            <a:lvl6pPr marL="7354976" indent="0">
              <a:buNone/>
              <a:defRPr sz="2900"/>
            </a:lvl6pPr>
            <a:lvl7pPr marL="8825972" indent="0">
              <a:buNone/>
              <a:defRPr sz="2900"/>
            </a:lvl7pPr>
            <a:lvl8pPr marL="10296967" indent="0">
              <a:buNone/>
              <a:defRPr sz="2900"/>
            </a:lvl8pPr>
            <a:lvl9pPr marL="11767962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182" y="1212413"/>
            <a:ext cx="19245262" cy="5045869"/>
          </a:xfrm>
          <a:prstGeom prst="rect">
            <a:avLst/>
          </a:prstGeom>
        </p:spPr>
        <p:txBody>
          <a:bodyPr vert="horz" lIns="294199" tIns="147100" rIns="294199" bIns="1471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182" y="7064218"/>
            <a:ext cx="19245262" cy="19980242"/>
          </a:xfrm>
          <a:prstGeom prst="rect">
            <a:avLst/>
          </a:prstGeom>
        </p:spPr>
        <p:txBody>
          <a:bodyPr vert="horz" lIns="294199" tIns="147100" rIns="294199" bIns="1471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181" y="28060640"/>
            <a:ext cx="4989513" cy="1611874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6072" y="28060640"/>
            <a:ext cx="6771481" cy="1611874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4931" y="28060640"/>
            <a:ext cx="4989513" cy="1611874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41991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3246" indent="-1103246" algn="l" defTabSz="2941991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0367" indent="-919372" algn="l" defTabSz="2941991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77488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8483" indent="-735498" algn="l" defTabSz="2941991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19479" indent="-735498" algn="l" defTabSz="2941991" rtl="0" eaLnBrk="1" latinLnBrk="0" hangingPunct="1">
        <a:spcBef>
          <a:spcPct val="20000"/>
        </a:spcBef>
        <a:buFont typeface="Arial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090474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61469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32465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03460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0995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41991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12986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83981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54976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25972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296967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67962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tiff"/><Relationship Id="rId20" Type="http://schemas.openxmlformats.org/officeDocument/2006/relationships/image" Target="../media/image18.png"/><Relationship Id="rId21" Type="http://schemas.openxmlformats.org/officeDocument/2006/relationships/image" Target="../media/image19.tiff"/><Relationship Id="rId10" Type="http://schemas.openxmlformats.org/officeDocument/2006/relationships/image" Target="../media/image8.tiff"/><Relationship Id="rId11" Type="http://schemas.openxmlformats.org/officeDocument/2006/relationships/image" Target="../media/image9.tiff"/><Relationship Id="rId12" Type="http://schemas.openxmlformats.org/officeDocument/2006/relationships/image" Target="../media/image10.tiff"/><Relationship Id="rId13" Type="http://schemas.openxmlformats.org/officeDocument/2006/relationships/image" Target="../media/image11.tiff"/><Relationship Id="rId14" Type="http://schemas.openxmlformats.org/officeDocument/2006/relationships/image" Target="../media/image12.tiff"/><Relationship Id="rId15" Type="http://schemas.openxmlformats.org/officeDocument/2006/relationships/image" Target="../media/image13.tiff"/><Relationship Id="rId16" Type="http://schemas.openxmlformats.org/officeDocument/2006/relationships/image" Target="../media/image14.tiff"/><Relationship Id="rId17" Type="http://schemas.openxmlformats.org/officeDocument/2006/relationships/image" Target="../media/image15.tiff"/><Relationship Id="rId18" Type="http://schemas.openxmlformats.org/officeDocument/2006/relationships/image" Target="../media/image16.tiff"/><Relationship Id="rId19" Type="http://schemas.openxmlformats.org/officeDocument/2006/relationships/image" Target="../media/image17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tiff"/><Relationship Id="rId8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30000">
              <a:schemeClr val="accent1">
                <a:lumMod val="45000"/>
                <a:lumOff val="55000"/>
              </a:schemeClr>
            </a:gs>
            <a:gs pos="5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27696199"/>
            <a:ext cx="21383625" cy="25809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640" tIns="36320" rIns="72640" bIns="36320" rtlCol="0" anchor="ctr"/>
          <a:lstStyle/>
          <a:p>
            <a:pPr algn="ctr"/>
            <a:endParaRPr lang="el-G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-8123" y="8925"/>
            <a:ext cx="21383625" cy="33984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640" tIns="36320" rIns="72640" bIns="36320" rtlCol="0" anchor="ctr"/>
          <a:lstStyle/>
          <a:p>
            <a:pPr algn="ctr"/>
            <a:endParaRPr lang="el-G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9170" y="446913"/>
            <a:ext cx="21314069" cy="723527"/>
          </a:xfrm>
          <a:prstGeom prst="rect">
            <a:avLst/>
          </a:prstGeom>
        </p:spPr>
        <p:txBody>
          <a:bodyPr wrap="square" lIns="72640" tIns="36320" rIns="72640" bIns="3632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200" b="1" dirty="0" smtClean="0">
                <a:solidFill>
                  <a:schemeClr val="bg1">
                    <a:lumMod val="95000"/>
                  </a:schemeClr>
                </a:solidFill>
              </a:rPr>
              <a:t>Ranking Archived Documents for Structured Queries over Semantic Layers</a:t>
            </a:r>
            <a:endParaRPr lang="el-GR" sz="5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352" y="1322593"/>
            <a:ext cx="21328673" cy="688903"/>
          </a:xfrm>
          <a:prstGeom prst="rect">
            <a:avLst/>
          </a:prstGeom>
          <a:noFill/>
        </p:spPr>
        <p:txBody>
          <a:bodyPr wrap="square" lIns="72640" tIns="36320" rIns="72640" bIns="36320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</a:rPr>
              <a:t>Vaibhav</a:t>
            </a: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Kasturia,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</a:rPr>
              <a:t>Pavlos</a:t>
            </a: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</a:rPr>
              <a:t>Fafalios</a:t>
            </a: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</a:rPr>
              <a:t>, Wolfgang 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Nejdl</a:t>
            </a:r>
            <a:endParaRPr lang="el-GR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8123" y="2060243"/>
            <a:ext cx="21267183" cy="483718"/>
          </a:xfrm>
          <a:prstGeom prst="rect">
            <a:avLst/>
          </a:prstGeom>
        </p:spPr>
        <p:txBody>
          <a:bodyPr wrap="square" lIns="72640" tIns="36320" rIns="72640" bIns="3632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L3S Research Center,  University of Hannover, Germany</a:t>
            </a:r>
            <a:endParaRPr lang="el-GR" sz="30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0901" y="2514556"/>
            <a:ext cx="21242338" cy="535014"/>
          </a:xfrm>
          <a:prstGeom prst="rect">
            <a:avLst/>
          </a:prstGeom>
        </p:spPr>
        <p:txBody>
          <a:bodyPr wrap="square" lIns="72640" tIns="36320" rIns="72640" bIns="36320">
            <a:spAutoFit/>
          </a:bodyPr>
          <a:lstStyle/>
          <a:p>
            <a:pPr algn="ctr"/>
            <a:r>
              <a:rPr lang="en-US" sz="3000" b="1" spc="300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Courier New" pitchFamily="49" charset="0"/>
              </a:rPr>
              <a:t>{</a:t>
            </a:r>
            <a:r>
              <a:rPr lang="en-US" sz="3000" b="1" spc="300" dirty="0" err="1" smtClean="0">
                <a:solidFill>
                  <a:schemeClr val="bg1">
                    <a:lumMod val="95000"/>
                  </a:schemeClr>
                </a:solidFill>
                <a:latin typeface="+mj-lt"/>
                <a:cs typeface="Courier New" pitchFamily="49" charset="0"/>
              </a:rPr>
              <a:t>kasturia,fafalios,nejdl</a:t>
            </a:r>
            <a:r>
              <a:rPr lang="en-US" sz="3000" b="1" spc="300" dirty="0">
                <a:solidFill>
                  <a:schemeClr val="bg1">
                    <a:lumMod val="95000"/>
                  </a:schemeClr>
                </a:solidFill>
                <a:latin typeface="+mj-lt"/>
                <a:cs typeface="Courier New" pitchFamily="49" charset="0"/>
              </a:rPr>
              <a:t>}@l3s.de</a:t>
            </a:r>
            <a:endParaRPr lang="el-GR" sz="3000" b="1" spc="300" dirty="0">
              <a:solidFill>
                <a:schemeClr val="bg1">
                  <a:lumMod val="95000"/>
                </a:schemeClr>
              </a:solidFill>
              <a:latin typeface="+mj-lt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2199" y="19525556"/>
            <a:ext cx="10069871" cy="2779752"/>
            <a:chOff x="698142" y="20977056"/>
            <a:chExt cx="10069871" cy="2779752"/>
          </a:xfrm>
        </p:grpSpPr>
        <p:sp>
          <p:nvSpPr>
            <p:cNvPr id="197" name="Rounded Rectangle 196"/>
            <p:cNvSpPr/>
            <p:nvPr/>
          </p:nvSpPr>
          <p:spPr>
            <a:xfrm>
              <a:off x="698142" y="21250295"/>
              <a:ext cx="10069871" cy="2506513"/>
            </a:xfrm>
            <a:prstGeom prst="roundRect">
              <a:avLst>
                <a:gd name="adj" fmla="val 3662"/>
              </a:avLst>
            </a:prstGeom>
            <a:solidFill>
              <a:schemeClr val="bg1"/>
            </a:solidFill>
            <a:ln w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808062" y="20977056"/>
              <a:ext cx="9668340" cy="2779752"/>
              <a:chOff x="808062" y="20977056"/>
              <a:chExt cx="9668340" cy="2779752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1052819" y="20977056"/>
                <a:ext cx="3655349" cy="579237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3200" b="1" i="1" dirty="0">
                    <a:solidFill>
                      <a:prstClr val="black"/>
                    </a:solidFill>
                  </a:rPr>
                  <a:t>3. The </a:t>
                </a:r>
                <a:r>
                  <a:rPr lang="en-US" sz="3200" b="1" i="1" dirty="0" smtClean="0">
                    <a:solidFill>
                      <a:prstClr val="black"/>
                    </a:solidFill>
                  </a:rPr>
                  <a:t>Problem</a:t>
                </a:r>
                <a:endParaRPr lang="el-GR" sz="3200" b="1" i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808062" y="21694705"/>
                <a:ext cx="9668340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200" dirty="0"/>
                  <a:t>The results returned by a SPARQL query:</a:t>
                </a:r>
              </a:p>
              <a:p>
                <a:pPr marL="857250" lvl="1" indent="-342900">
                  <a:buFont typeface="Arial" panose="020B0604020202020204" pitchFamily="34" charset="0"/>
                  <a:buChar char="•"/>
                </a:pPr>
                <a:r>
                  <a:rPr lang="en-US" sz="2200" i="1" dirty="0"/>
                  <a:t>can be numerous </a:t>
                </a:r>
              </a:p>
              <a:p>
                <a:pPr marL="857250" lvl="1" indent="-342900">
                  <a:buFont typeface="Arial" panose="020B0604020202020204" pitchFamily="34" charset="0"/>
                  <a:buChar char="•"/>
                </a:pPr>
                <a:r>
                  <a:rPr lang="en-US" sz="2200" i="1" dirty="0"/>
                  <a:t>all equally match the query</a:t>
                </a: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200" dirty="0"/>
                  <a:t>How to rank them for identifying and promoting the most important ones?</a:t>
                </a:r>
              </a:p>
              <a:p>
                <a:pPr marL="85725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What makes an archived document important for a given query?</a:t>
                </a:r>
              </a:p>
              <a:p>
                <a:endParaRPr lang="en-US" sz="1800" dirty="0"/>
              </a:p>
            </p:txBody>
          </p:sp>
        </p:grpSp>
      </p:grpSp>
      <p:pic>
        <p:nvPicPr>
          <p:cNvPr id="1028" name="Picture 4" descr="Image result for alexandria-project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1171" y="27916003"/>
            <a:ext cx="2343975" cy="182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Image result for university of hannov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12" y="28262882"/>
            <a:ext cx="5006027" cy="144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055240" y="29776769"/>
            <a:ext cx="2514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http://alexandria-project.eu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66699" y="3695894"/>
            <a:ext cx="10112350" cy="2927297"/>
            <a:chOff x="655662" y="4554407"/>
            <a:chExt cx="10112350" cy="2927297"/>
          </a:xfrm>
        </p:grpSpPr>
        <p:sp>
          <p:nvSpPr>
            <p:cNvPr id="13" name="Rounded Rectangle 12"/>
            <p:cNvSpPr/>
            <p:nvPr/>
          </p:nvSpPr>
          <p:spPr>
            <a:xfrm>
              <a:off x="655662" y="4872793"/>
              <a:ext cx="10112350" cy="2608911"/>
            </a:xfrm>
            <a:prstGeom prst="roundRect">
              <a:avLst>
                <a:gd name="adj" fmla="val 3662"/>
              </a:avLst>
            </a:prstGeom>
            <a:solidFill>
              <a:schemeClr val="bg1"/>
            </a:solidFill>
            <a:ln w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08062" y="5332700"/>
              <a:ext cx="9959950" cy="2000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en-US" sz="2200" dirty="0"/>
                <a:t>How to explore archives in a more </a:t>
              </a:r>
              <a:r>
                <a:rPr lang="en-US" sz="2200" b="1" dirty="0"/>
                <a:t>advanced</a:t>
              </a:r>
              <a:r>
                <a:rPr lang="en-US" sz="2200" dirty="0"/>
                <a:t> and </a:t>
              </a:r>
              <a:r>
                <a:rPr lang="en-US" sz="2200" b="1" dirty="0"/>
                <a:t>exploratory</a:t>
              </a:r>
              <a:r>
                <a:rPr lang="en-US" sz="2200" dirty="0"/>
                <a:t> way?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000" i="1" dirty="0"/>
                <a:t>Find documents discussing about a specific category of entities (e.g., philanthropists), or about entities sharing some characteristics (e.g., born in Germany before 1960)?</a:t>
              </a:r>
            </a:p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en-US" sz="2200" dirty="0"/>
                <a:t>How to explore archives by integrating information from existing knowledge bases, like DBpedia?</a:t>
              </a:r>
            </a:p>
            <a:p>
              <a:pPr marL="800100" lvl="1" indent="-342900">
                <a:buFont typeface="Wingdings" panose="05000000000000000000" pitchFamily="2" charset="2"/>
                <a:buChar char="§"/>
              </a:pPr>
              <a:endParaRPr lang="en-US" sz="1800" dirty="0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1266259" y="4554407"/>
              <a:ext cx="2811779" cy="63085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3200" b="1" i="1" dirty="0">
                  <a:solidFill>
                    <a:prstClr val="black"/>
                  </a:solidFill>
                </a:rPr>
                <a:t>1. Motivation</a:t>
              </a:r>
              <a:endParaRPr lang="el-GR" sz="3200" b="1" i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266870" y="3748144"/>
            <a:ext cx="9302776" cy="3777030"/>
            <a:chOff x="11343071" y="10149978"/>
            <a:chExt cx="9302776" cy="3777030"/>
          </a:xfrm>
        </p:grpSpPr>
        <p:grpSp>
          <p:nvGrpSpPr>
            <p:cNvPr id="19" name="Group 18"/>
            <p:cNvGrpSpPr/>
            <p:nvPr/>
          </p:nvGrpSpPr>
          <p:grpSpPr>
            <a:xfrm>
              <a:off x="11343071" y="10149978"/>
              <a:ext cx="9302776" cy="3777030"/>
              <a:chOff x="11343071" y="10149978"/>
              <a:chExt cx="9302776" cy="3777030"/>
            </a:xfrm>
          </p:grpSpPr>
          <p:sp>
            <p:nvSpPr>
              <p:cNvPr id="270" name="Rounded Rectangle 269"/>
              <p:cNvSpPr/>
              <p:nvPr/>
            </p:nvSpPr>
            <p:spPr>
              <a:xfrm>
                <a:off x="11343071" y="10382127"/>
                <a:ext cx="9302776" cy="3544881"/>
              </a:xfrm>
              <a:prstGeom prst="roundRect">
                <a:avLst>
                  <a:gd name="adj" fmla="val 2954"/>
                </a:avLst>
              </a:prstGeom>
              <a:solidFill>
                <a:schemeClr val="bg1"/>
              </a:solidFill>
              <a:ln w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273" name="Rounded Rectangle 272"/>
              <p:cNvSpPr/>
              <p:nvPr/>
            </p:nvSpPr>
            <p:spPr>
              <a:xfrm>
                <a:off x="11820179" y="10149978"/>
                <a:ext cx="4291837" cy="593684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3200" b="1" i="1" dirty="0">
                    <a:solidFill>
                      <a:prstClr val="black"/>
                    </a:solidFill>
                  </a:rPr>
                  <a:t>5. Problem Definition</a:t>
                </a:r>
                <a:endParaRPr lang="el-GR" sz="3200" b="1" i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11494415" y="10974584"/>
              <a:ext cx="8996189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en-US" sz="2000" b="1" dirty="0"/>
                <a:t>Ranking Documents for Structured Queries over Semantic Layers</a:t>
              </a:r>
              <a:endParaRPr lang="en-US" sz="2000" dirty="0"/>
            </a:p>
            <a:p>
              <a:pPr marL="628650" lvl="1" indent="-228600">
                <a:buFont typeface="Arial" panose="020B0604020202020204" pitchFamily="34" charset="0"/>
                <a:buChar char="•"/>
              </a:pPr>
              <a:r>
                <a:rPr lang="en-US" sz="2000" dirty="0"/>
                <a:t>Consider a </a:t>
              </a:r>
              <a:r>
                <a:rPr lang="en-US" sz="2000" b="1" dirty="0"/>
                <a:t>semantic layer</a:t>
              </a:r>
              <a:r>
                <a:rPr lang="en-US" sz="2000" dirty="0"/>
                <a:t> over a collection of </a:t>
              </a:r>
              <a:r>
                <a:rPr lang="en-US" sz="2000" b="1" dirty="0"/>
                <a:t>archived documents D </a:t>
              </a:r>
              <a:r>
                <a:rPr lang="en-US" sz="2000" dirty="0"/>
                <a:t>published within a set of </a:t>
              </a:r>
              <a:r>
                <a:rPr lang="en-US" sz="2000" b="1" dirty="0"/>
                <a:t>time periods T </a:t>
              </a:r>
              <a:r>
                <a:rPr lang="en-US" sz="2000" dirty="0"/>
                <a:t>of fixed granularity (e.g., day), and a set of </a:t>
              </a:r>
              <a:r>
                <a:rPr lang="en-US" sz="2000" b="1" dirty="0"/>
                <a:t>entities E</a:t>
              </a:r>
              <a:r>
                <a:rPr lang="en-US" sz="2000" dirty="0"/>
                <a:t> mentioned in documents of D.</a:t>
              </a:r>
            </a:p>
            <a:p>
              <a:pPr marL="628650" lvl="1" indent="-228600">
                <a:buFont typeface="Arial" panose="020B0604020202020204" pitchFamily="34" charset="0"/>
                <a:buChar char="•"/>
              </a:pPr>
              <a:r>
                <a:rPr lang="en-US" sz="2000" dirty="0"/>
                <a:t>Given a </a:t>
              </a:r>
              <a:r>
                <a:rPr lang="en-US" sz="2000" b="1" dirty="0"/>
                <a:t>SPARQL query Q</a:t>
              </a:r>
              <a:r>
                <a:rPr lang="en-US" sz="2000" dirty="0"/>
                <a:t> requesting documents from D published within a </a:t>
              </a:r>
              <a:r>
                <a:rPr lang="en-US" sz="2000" b="1" dirty="0"/>
                <a:t>time period </a:t>
              </a:r>
              <a:r>
                <a:rPr lang="en-US" sz="2000" dirty="0"/>
                <a:t>𝑻</a:t>
              </a:r>
              <a:r>
                <a:rPr lang="en-US" sz="2000" baseline="-25000" dirty="0"/>
                <a:t>𝑸</a:t>
              </a:r>
              <a:r>
                <a:rPr lang="en-US" sz="2000" dirty="0"/>
                <a:t>⊆𝑻 and related to one or more </a:t>
              </a:r>
              <a:r>
                <a:rPr lang="en-US" sz="2000" b="1" dirty="0"/>
                <a:t>Entities of Interest</a:t>
              </a:r>
              <a:r>
                <a:rPr lang="en-US" sz="2000" dirty="0"/>
                <a:t> (</a:t>
              </a:r>
              <a:r>
                <a:rPr lang="en-US" sz="2000" b="1" dirty="0" err="1"/>
                <a:t>EoI</a:t>
              </a:r>
              <a:r>
                <a:rPr lang="en-US" sz="2000" dirty="0"/>
                <a:t>) 𝑬</a:t>
              </a:r>
              <a:r>
                <a:rPr lang="en-US" sz="2000" baseline="-25000" dirty="0"/>
                <a:t>𝑸</a:t>
              </a:r>
              <a:r>
                <a:rPr lang="en-US" sz="2000" dirty="0"/>
                <a:t>⊆𝑬 with logical AND (mentioning all </a:t>
              </a:r>
              <a:r>
                <a:rPr lang="en-US" sz="2000" dirty="0" err="1"/>
                <a:t>EoI</a:t>
              </a:r>
              <a:r>
                <a:rPr lang="en-US" sz="2000" dirty="0"/>
                <a:t>) or </a:t>
              </a:r>
              <a:r>
                <a:rPr lang="en-US" sz="2000" dirty="0" err="1"/>
                <a:t>OR</a:t>
              </a:r>
              <a:r>
                <a:rPr lang="en-US" sz="2000" dirty="0"/>
                <a:t> (mentioning at </a:t>
              </a:r>
              <a:r>
                <a:rPr lang="en-US" sz="2000" dirty="0" smtClean="0"/>
                <a:t>least </a:t>
              </a:r>
              <a:r>
                <a:rPr lang="en-US" sz="2000" dirty="0"/>
                <a:t>one </a:t>
              </a:r>
              <a:r>
                <a:rPr lang="en-US" sz="2000" dirty="0" err="1"/>
                <a:t>EoI</a:t>
              </a:r>
              <a:r>
                <a:rPr lang="en-US" sz="2000" dirty="0"/>
                <a:t>) semantics, the </a:t>
              </a:r>
              <a:r>
                <a:rPr lang="en-US" sz="2000" b="1" dirty="0"/>
                <a:t>problem</a:t>
              </a:r>
              <a:r>
                <a:rPr lang="en-US" sz="2000" dirty="0"/>
                <a:t> is how to rank the returned documents 𝑫</a:t>
              </a:r>
              <a:r>
                <a:rPr lang="en-US" sz="2000" baseline="-25000" dirty="0"/>
                <a:t>𝑸</a:t>
              </a:r>
              <a:r>
                <a:rPr lang="en-US" sz="2000" dirty="0"/>
                <a:t>⊆𝑫  that match Q.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6699168" y="16088190"/>
            <a:ext cx="374814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“AND” (conjunctive) semantics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817104" y="18388120"/>
            <a:ext cx="357892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“OR” (disjunctive) semantics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66699" y="6899464"/>
            <a:ext cx="10134601" cy="12355354"/>
            <a:chOff x="633412" y="8048654"/>
            <a:chExt cx="10134601" cy="12355354"/>
          </a:xfrm>
        </p:grpSpPr>
        <p:grpSp>
          <p:nvGrpSpPr>
            <p:cNvPr id="16" name="Group 15"/>
            <p:cNvGrpSpPr/>
            <p:nvPr/>
          </p:nvGrpSpPr>
          <p:grpSpPr>
            <a:xfrm>
              <a:off x="633412" y="8380229"/>
              <a:ext cx="10134601" cy="12023779"/>
              <a:chOff x="633412" y="8380229"/>
              <a:chExt cx="10134601" cy="12023779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633412" y="8380229"/>
                <a:ext cx="10134600" cy="12023779"/>
              </a:xfrm>
              <a:prstGeom prst="roundRect">
                <a:avLst>
                  <a:gd name="adj" fmla="val 2034"/>
                </a:avLst>
              </a:prstGeom>
              <a:solidFill>
                <a:schemeClr val="bg1"/>
              </a:solidFill>
              <a:ln w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5702" y="11213101"/>
                <a:ext cx="9410700" cy="3719966"/>
              </a:xfrm>
              <a:prstGeom prst="rect">
                <a:avLst/>
              </a:prstGeom>
              <a:ln w="38100">
                <a:solidFill>
                  <a:schemeClr val="tx2"/>
                </a:solidFill>
              </a:ln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766775" y="15292576"/>
                <a:ext cx="582819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200" dirty="0"/>
                  <a:t>Example </a:t>
                </a:r>
                <a:r>
                  <a:rPr lang="en-US" sz="2200" b="1" dirty="0"/>
                  <a:t>SPARQL queries </a:t>
                </a:r>
                <a:r>
                  <a:rPr lang="en-US" sz="2200" dirty="0"/>
                  <a:t>over Semantic Layers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06430" y="15760629"/>
                <a:ext cx="9418683" cy="1631216"/>
              </a:xfrm>
              <a:prstGeom prst="rect">
                <a:avLst/>
              </a:prstGeom>
              <a:ln w="38100">
                <a:solidFill>
                  <a:schemeClr val="tx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+mj-lt"/>
                  </a:rPr>
                  <a:t>SELECT DISTINCT ?article WHERE {</a:t>
                </a:r>
              </a:p>
              <a:p>
                <a:r>
                  <a:rPr lang="en-US" sz="2000" dirty="0">
                    <a:latin typeface="+mj-lt"/>
                  </a:rPr>
                  <a:t>   ?article </a:t>
                </a:r>
                <a:r>
                  <a:rPr lang="en-US" sz="2000" dirty="0" err="1">
                    <a:latin typeface="+mj-lt"/>
                  </a:rPr>
                  <a:t>dc:date</a:t>
                </a:r>
                <a:r>
                  <a:rPr lang="en-US" sz="2000" dirty="0">
                    <a:latin typeface="+mj-lt"/>
                  </a:rPr>
                  <a:t> ?date </a:t>
                </a:r>
                <a:r>
                  <a:rPr lang="en-US" sz="2000" b="1" dirty="0">
                    <a:latin typeface="+mj-lt"/>
                  </a:rPr>
                  <a:t>FILTER(year(?date) = 1990) </a:t>
                </a:r>
                <a:r>
                  <a:rPr lang="en-US" sz="2000" dirty="0">
                    <a:latin typeface="+mj-lt"/>
                  </a:rPr>
                  <a:t>.</a:t>
                </a:r>
              </a:p>
              <a:p>
                <a:r>
                  <a:rPr lang="fr-FR" sz="2000" dirty="0">
                    <a:latin typeface="+mj-lt"/>
                  </a:rPr>
                  <a:t>   ?article </a:t>
                </a:r>
                <a:r>
                  <a:rPr lang="fr-FR" sz="2000" dirty="0" err="1">
                    <a:latin typeface="+mj-lt"/>
                  </a:rPr>
                  <a:t>schema:mentions</a:t>
                </a:r>
                <a:r>
                  <a:rPr lang="fr-FR" sz="2000" dirty="0">
                    <a:latin typeface="+mj-lt"/>
                  </a:rPr>
                  <a:t> ?entity1, ?entity2 .</a:t>
                </a:r>
              </a:p>
              <a:p>
                <a:r>
                  <a:rPr lang="en-US" sz="2000" dirty="0">
                    <a:latin typeface="+mj-lt"/>
                  </a:rPr>
                  <a:t>   ?entity1 </a:t>
                </a:r>
                <a:r>
                  <a:rPr lang="en-US" sz="2000" dirty="0" err="1">
                    <a:latin typeface="+mj-lt"/>
                  </a:rPr>
                  <a:t>oae:hasMatchedURI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b="1" dirty="0" err="1">
                    <a:latin typeface="+mj-lt"/>
                  </a:rPr>
                  <a:t>dbr:Nelson_Mandela</a:t>
                </a:r>
                <a:r>
                  <a:rPr lang="en-US" sz="2000" dirty="0">
                    <a:latin typeface="+mj-lt"/>
                  </a:rPr>
                  <a:t> .</a:t>
                </a:r>
              </a:p>
              <a:p>
                <a:r>
                  <a:rPr lang="en-US" sz="2000" dirty="0">
                    <a:latin typeface="+mj-lt"/>
                  </a:rPr>
                  <a:t>   ?entity2 </a:t>
                </a:r>
                <a:r>
                  <a:rPr lang="en-US" sz="2000" dirty="0" err="1">
                    <a:latin typeface="+mj-lt"/>
                  </a:rPr>
                  <a:t>oae:hasMatchedURI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b="1" dirty="0" err="1">
                    <a:latin typeface="+mj-lt"/>
                  </a:rPr>
                  <a:t>dbr:F</a:t>
                </a:r>
                <a:r>
                  <a:rPr lang="en-US" sz="2000" b="1" dirty="0">
                    <a:latin typeface="+mj-lt"/>
                  </a:rPr>
                  <a:t>._W._</a:t>
                </a:r>
                <a:r>
                  <a:rPr lang="en-US" sz="2000" b="1" dirty="0" err="1">
                    <a:latin typeface="+mj-lt"/>
                  </a:rPr>
                  <a:t>de_Klerk</a:t>
                </a:r>
                <a:r>
                  <a:rPr lang="en-US" sz="2000" b="1" dirty="0">
                    <a:latin typeface="+mj-lt"/>
                  </a:rPr>
                  <a:t> </a:t>
                </a:r>
                <a:r>
                  <a:rPr lang="en-US" sz="2000" dirty="0">
                    <a:latin typeface="+mj-lt"/>
                  </a:rPr>
                  <a:t>}</a:t>
                </a:r>
                <a:endParaRPr lang="en-US" sz="19900" dirty="0">
                  <a:latin typeface="+mj-lt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006430" y="18036519"/>
                <a:ext cx="9418683" cy="1631216"/>
              </a:xfrm>
              <a:prstGeom prst="rect">
                <a:avLst/>
              </a:prstGeom>
              <a:ln w="38100">
                <a:solidFill>
                  <a:schemeClr val="tx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+mj-lt"/>
                  </a:rPr>
                  <a:t>SELECT DISTINCT ?article WHERE {</a:t>
                </a:r>
              </a:p>
              <a:p>
                <a:r>
                  <a:rPr lang="en-US" sz="2000" dirty="0">
                    <a:latin typeface="+mj-lt"/>
                  </a:rPr>
                  <a:t>   ?article </a:t>
                </a:r>
                <a:r>
                  <a:rPr lang="en-US" sz="2000" dirty="0" err="1">
                    <a:latin typeface="+mj-lt"/>
                  </a:rPr>
                  <a:t>dc:date</a:t>
                </a:r>
                <a:r>
                  <a:rPr lang="en-US" sz="2000" dirty="0">
                    <a:latin typeface="+mj-lt"/>
                  </a:rPr>
                  <a:t> ?date </a:t>
                </a:r>
                <a:r>
                  <a:rPr lang="en-US" sz="2000" b="1" dirty="0">
                    <a:latin typeface="+mj-lt"/>
                  </a:rPr>
                  <a:t>FILTER(year(?date) = 1990) </a:t>
                </a:r>
                <a:r>
                  <a:rPr lang="en-US" sz="2000" dirty="0">
                    <a:latin typeface="+mj-lt"/>
                  </a:rPr>
                  <a:t>.</a:t>
                </a:r>
              </a:p>
              <a:p>
                <a:r>
                  <a:rPr lang="en-US" sz="2000" dirty="0">
                    <a:latin typeface="+mj-lt"/>
                  </a:rPr>
                  <a:t>   ?article </a:t>
                </a:r>
                <a:r>
                  <a:rPr lang="en-US" sz="2000" dirty="0" err="1">
                    <a:latin typeface="+mj-lt"/>
                  </a:rPr>
                  <a:t>schema:mentions</a:t>
                </a:r>
                <a:r>
                  <a:rPr lang="en-US" sz="2000" dirty="0">
                    <a:latin typeface="+mj-lt"/>
                  </a:rPr>
                  <a:t> ?entity .</a:t>
                </a:r>
              </a:p>
              <a:p>
                <a:r>
                  <a:rPr lang="en-US" sz="2000" dirty="0">
                    <a:latin typeface="+mj-lt"/>
                  </a:rPr>
                  <a:t>   ?entity </a:t>
                </a:r>
                <a:r>
                  <a:rPr lang="en-US" sz="2000" dirty="0" err="1">
                    <a:latin typeface="+mj-lt"/>
                  </a:rPr>
                  <a:t>oae:hasMatchedURI</a:t>
                </a:r>
                <a:r>
                  <a:rPr lang="en-US" sz="2000" dirty="0">
                    <a:latin typeface="+mj-lt"/>
                  </a:rPr>
                  <a:t> ?</a:t>
                </a:r>
                <a:r>
                  <a:rPr lang="en-US" sz="2000" dirty="0" err="1">
                    <a:latin typeface="+mj-lt"/>
                  </a:rPr>
                  <a:t>entURI</a:t>
                </a:r>
                <a:r>
                  <a:rPr lang="en-US" sz="2000" dirty="0">
                    <a:latin typeface="+mj-lt"/>
                  </a:rPr>
                  <a:t> .</a:t>
                </a:r>
              </a:p>
              <a:p>
                <a:r>
                  <a:rPr lang="en-US" sz="2000" dirty="0">
                    <a:latin typeface="+mj-lt"/>
                  </a:rPr>
                  <a:t>   ?</a:t>
                </a:r>
                <a:r>
                  <a:rPr lang="en-US" sz="2000" dirty="0" err="1">
                    <a:latin typeface="+mj-lt"/>
                  </a:rPr>
                  <a:t>entURI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 err="1">
                    <a:latin typeface="+mj-lt"/>
                  </a:rPr>
                  <a:t>dc:subject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b="1" dirty="0" err="1">
                    <a:latin typeface="+mj-lt"/>
                  </a:rPr>
                  <a:t>dbc:State_Presidents_of_South_Africa</a:t>
                </a:r>
                <a:r>
                  <a:rPr lang="en-US" sz="2000" dirty="0">
                    <a:latin typeface="+mj-lt"/>
                  </a:rPr>
                  <a:t> }</a:t>
                </a:r>
                <a:endParaRPr lang="en-US" sz="19900" dirty="0">
                  <a:latin typeface="+mj-lt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941706" y="17403334"/>
                <a:ext cx="6963253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i="1" dirty="0"/>
                  <a:t>Retrieve articles of </a:t>
                </a:r>
                <a:r>
                  <a:rPr lang="en-US" sz="1700" b="1" i="1" dirty="0"/>
                  <a:t>1990</a:t>
                </a:r>
                <a:r>
                  <a:rPr lang="en-US" sz="1700" i="1" dirty="0"/>
                  <a:t> discussing about </a:t>
                </a:r>
                <a:r>
                  <a:rPr lang="en-US" sz="1700" b="1" i="1" dirty="0"/>
                  <a:t>Nelson Mandela </a:t>
                </a:r>
                <a:r>
                  <a:rPr lang="en-US" sz="1700" i="1" u="sng" dirty="0"/>
                  <a:t>and</a:t>
                </a:r>
                <a:r>
                  <a:rPr lang="en-US" sz="1700" i="1" dirty="0"/>
                  <a:t> </a:t>
                </a:r>
                <a:r>
                  <a:rPr lang="en-US" sz="1700" b="1" i="1" dirty="0"/>
                  <a:t>F. W. de Klerk</a:t>
                </a:r>
                <a:endParaRPr lang="en-US" sz="1700" i="1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976275" y="19703848"/>
                <a:ext cx="671408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i="1" dirty="0"/>
                  <a:t>Retrieve articles of </a:t>
                </a:r>
                <a:r>
                  <a:rPr lang="en-US" sz="1700" b="1" i="1" dirty="0"/>
                  <a:t>1990</a:t>
                </a:r>
                <a:r>
                  <a:rPr lang="en-US" sz="1700" i="1" dirty="0"/>
                  <a:t> discussing about </a:t>
                </a:r>
                <a:r>
                  <a:rPr lang="en-US" sz="1700" b="1" i="1" dirty="0"/>
                  <a:t>state presidents of South Africa</a:t>
                </a:r>
                <a:endParaRPr lang="en-US" sz="1700" i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63302" y="8871684"/>
                <a:ext cx="10004711" cy="227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200" dirty="0"/>
                  <a:t>RDF repository describing </a:t>
                </a:r>
                <a:r>
                  <a:rPr lang="en-US" sz="2200" b="1" dirty="0"/>
                  <a:t>metadata</a:t>
                </a:r>
                <a:r>
                  <a:rPr lang="en-US" sz="2200" dirty="0"/>
                  <a:t> and </a:t>
                </a:r>
                <a:r>
                  <a:rPr lang="en-US" sz="2200" b="1" dirty="0"/>
                  <a:t>annotation</a:t>
                </a:r>
                <a:r>
                  <a:rPr lang="en-US" sz="2200" dirty="0"/>
                  <a:t> information for a collection of </a:t>
                </a:r>
                <a:br>
                  <a:rPr lang="en-US" sz="2200" dirty="0"/>
                </a:br>
                <a:r>
                  <a:rPr lang="en-US" sz="2200" dirty="0"/>
                  <a:t>archived documents.</a:t>
                </a:r>
              </a:p>
              <a:p>
                <a:pPr marL="571500" lvl="1" indent="-228600">
                  <a:buFont typeface="Arial" panose="020B0604020202020204" pitchFamily="34" charset="0"/>
                  <a:buChar char="•"/>
                </a:pPr>
                <a:r>
                  <a:rPr lang="en-US" sz="1900" dirty="0"/>
                  <a:t>Allows running advanced, entity-centric SPARQL queries that combine metadata of the documents (e.g., publication date) and semantic information (e.g., mentioned entities)</a:t>
                </a:r>
              </a:p>
              <a:p>
                <a:pPr marL="571500" lvl="1" indent="-228600">
                  <a:buFont typeface="Arial" panose="020B0604020202020204" pitchFamily="34" charset="0"/>
                  <a:buChar char="•"/>
                </a:pPr>
                <a:r>
                  <a:rPr lang="en-US" sz="1900" u="sng" dirty="0"/>
                  <a:t>More at</a:t>
                </a:r>
                <a:r>
                  <a:rPr lang="en-US" sz="1900" dirty="0"/>
                  <a:t>: </a:t>
                </a:r>
                <a:r>
                  <a:rPr lang="en-US" sz="1900" i="1" dirty="0"/>
                  <a:t>Fafalios et al., "Building and Querying Semantic Layers for Web Archives", JCDL'17</a:t>
                </a:r>
              </a:p>
              <a:p>
                <a:pPr marL="685800" lvl="1" indent="-342900">
                  <a:buFont typeface="Arial" panose="020B0604020202020204" pitchFamily="34" charset="0"/>
                  <a:buChar char="•"/>
                </a:pPr>
                <a:endParaRPr lang="en-US" sz="1900" dirty="0"/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200" dirty="0"/>
                  <a:t>Example for a </a:t>
                </a:r>
                <a:r>
                  <a:rPr lang="en-US" sz="2200" b="1" dirty="0"/>
                  <a:t>news article</a:t>
                </a:r>
                <a:r>
                  <a:rPr lang="en-US" sz="2200" dirty="0"/>
                  <a:t>:</a:t>
                </a:r>
              </a:p>
            </p:txBody>
          </p:sp>
        </p:grpSp>
        <p:sp>
          <p:nvSpPr>
            <p:cNvPr id="74" name="Rounded Rectangle 73"/>
            <p:cNvSpPr/>
            <p:nvPr/>
          </p:nvSpPr>
          <p:spPr>
            <a:xfrm>
              <a:off x="1317363" y="8048654"/>
              <a:ext cx="3300698" cy="63085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3200" b="1" i="1" dirty="0">
                  <a:solidFill>
                    <a:prstClr val="black"/>
                  </a:solidFill>
                </a:rPr>
                <a:t>2. Semantic Layer</a:t>
              </a:r>
              <a:endParaRPr lang="el-GR" sz="3200" b="1" i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2172" y="22524465"/>
            <a:ext cx="10116185" cy="4806817"/>
            <a:chOff x="11377613" y="4545806"/>
            <a:chExt cx="9268235" cy="5190202"/>
          </a:xfrm>
        </p:grpSpPr>
        <p:sp>
          <p:nvSpPr>
            <p:cNvPr id="204" name="Rounded Rectangle 203"/>
            <p:cNvSpPr/>
            <p:nvPr/>
          </p:nvSpPr>
          <p:spPr>
            <a:xfrm>
              <a:off x="11377613" y="4821943"/>
              <a:ext cx="9268235" cy="4914065"/>
            </a:xfrm>
            <a:prstGeom prst="roundRect">
              <a:avLst>
                <a:gd name="adj" fmla="val 2954"/>
              </a:avLst>
            </a:prstGeom>
            <a:solidFill>
              <a:schemeClr val="bg1"/>
            </a:solidFill>
            <a:ln w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05" name="Rounded Rectangle 204"/>
            <p:cNvSpPr/>
            <p:nvPr/>
          </p:nvSpPr>
          <p:spPr>
            <a:xfrm>
              <a:off x="11981184" y="4545806"/>
              <a:ext cx="3892229" cy="58503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114300" algn="l"/>
                </a:tabLst>
              </a:pPr>
              <a:r>
                <a:rPr lang="en-US" sz="3200" b="1" i="1" dirty="0">
                  <a:solidFill>
                    <a:prstClr val="black"/>
                  </a:solidFill>
                </a:rPr>
                <a:t>4. Related Work</a:t>
              </a:r>
              <a:endParaRPr lang="el-GR" sz="3200" b="1" i="1" dirty="0">
                <a:solidFill>
                  <a:prstClr val="black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528443" y="5170705"/>
              <a:ext cx="9117405" cy="42165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en-US" sz="2200" b="1" dirty="0"/>
                <a:t>Ranking of archived documents </a:t>
              </a:r>
              <a:r>
                <a:rPr lang="en-US" sz="2200" dirty="0"/>
                <a:t>(for free-text queries)</a:t>
              </a:r>
            </a:p>
            <a:p>
              <a:pPr marL="571500" lvl="1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Time-aware Retrieval and Ranking [</a:t>
              </a:r>
              <a:r>
                <a:rPr lang="en-US" sz="2000" dirty="0" err="1"/>
                <a:t>Kanhabua</a:t>
              </a:r>
              <a:r>
                <a:rPr lang="en-US" sz="2000" dirty="0"/>
                <a:t> and </a:t>
              </a:r>
              <a:r>
                <a:rPr lang="en-US" sz="2000" dirty="0" err="1"/>
                <a:t>Anand</a:t>
              </a:r>
              <a:r>
                <a:rPr lang="en-US" sz="2000" dirty="0"/>
                <a:t>, 2016] </a:t>
              </a:r>
            </a:p>
            <a:p>
              <a:pPr marL="571500" lvl="1" indent="-342900">
                <a:buFont typeface="Arial" panose="020B0604020202020204" pitchFamily="34" charset="0"/>
                <a:buChar char="•"/>
              </a:pPr>
              <a:r>
                <a:rPr lang="en-US" sz="2000" dirty="0" err="1"/>
                <a:t>Tempas</a:t>
              </a:r>
              <a:r>
                <a:rPr lang="en-US" sz="2000" dirty="0"/>
                <a:t> [</a:t>
              </a:r>
              <a:r>
                <a:rPr lang="en-US" sz="2000" dirty="0" err="1"/>
                <a:t>Holzmann</a:t>
              </a:r>
              <a:r>
                <a:rPr lang="en-US" sz="2000" dirty="0"/>
                <a:t> and </a:t>
              </a:r>
              <a:r>
                <a:rPr lang="en-US" sz="2000" dirty="0" err="1"/>
                <a:t>Anand</a:t>
              </a:r>
              <a:r>
                <a:rPr lang="en-US" sz="2000" dirty="0"/>
                <a:t>, 2016], </a:t>
              </a:r>
              <a:r>
                <a:rPr lang="en-US" sz="2000" dirty="0" err="1"/>
                <a:t>HistDiv</a:t>
              </a:r>
              <a:r>
                <a:rPr lang="en-US" sz="2000" dirty="0"/>
                <a:t> [Singh et al., 2016</a:t>
              </a:r>
              <a:r>
                <a:rPr lang="en-US" sz="2000" dirty="0" smtClean="0"/>
                <a:t>]</a:t>
              </a:r>
            </a:p>
            <a:p>
              <a:pPr marL="571500" lvl="1" indent="-342900"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Works by </a:t>
              </a:r>
              <a:r>
                <a:rPr lang="en-US" sz="2000" dirty="0" err="1" smtClean="0"/>
                <a:t>Kanhabua</a:t>
              </a:r>
              <a:r>
                <a:rPr lang="en-US" sz="2000" dirty="0" smtClean="0"/>
                <a:t> </a:t>
              </a:r>
              <a:r>
                <a:rPr lang="en-US" sz="2000" dirty="0"/>
                <a:t>et </a:t>
              </a:r>
              <a:r>
                <a:rPr lang="en-US" sz="2000" dirty="0" smtClean="0"/>
                <a:t>al. (2016</a:t>
              </a:r>
              <a:r>
                <a:rPr lang="en-US" sz="2000" dirty="0"/>
                <a:t>)</a:t>
              </a:r>
              <a:r>
                <a:rPr lang="en-US" sz="2000" dirty="0" smtClean="0"/>
                <a:t>, Vo </a:t>
              </a:r>
              <a:r>
                <a:rPr lang="en-US" sz="2000" dirty="0"/>
                <a:t>et </a:t>
              </a:r>
              <a:r>
                <a:rPr lang="en-US" sz="2000" dirty="0" smtClean="0"/>
                <a:t>al. (2016)</a:t>
              </a:r>
              <a:endParaRPr lang="en-US" sz="2000" dirty="0"/>
            </a:p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en-US" sz="2200" b="1" dirty="0"/>
                <a:t>Ranking in knowledge graphs</a:t>
              </a:r>
            </a:p>
            <a:p>
              <a:pPr marL="566738" lvl="1" indent="-334963">
                <a:buFont typeface="Arial" panose="020B0604020202020204" pitchFamily="34" charset="0"/>
                <a:buChar char="•"/>
              </a:pPr>
              <a:r>
                <a:rPr lang="en-US" sz="2000" dirty="0"/>
                <a:t>Learning to rank for RDF entity search [Dali et al., 2012]</a:t>
              </a:r>
            </a:p>
            <a:p>
              <a:pPr marL="566738" lvl="1" indent="-334963">
                <a:buFont typeface="Arial" panose="020B0604020202020204" pitchFamily="34" charset="0"/>
                <a:buChar char="•"/>
              </a:pPr>
              <a:r>
                <a:rPr lang="en-US" sz="2000" dirty="0" err="1"/>
                <a:t>Swoogle</a:t>
              </a:r>
              <a:r>
                <a:rPr lang="en-US" sz="2000" dirty="0"/>
                <a:t> [Ding et al., 2005], </a:t>
              </a:r>
              <a:r>
                <a:rPr lang="en-US" sz="2000" dirty="0" err="1"/>
                <a:t>SemRank</a:t>
              </a:r>
              <a:r>
                <a:rPr lang="en-US" sz="2000" dirty="0"/>
                <a:t> [</a:t>
              </a:r>
              <a:r>
                <a:rPr lang="en-US" sz="2000" dirty="0" err="1"/>
                <a:t>Anyanwu</a:t>
              </a:r>
              <a:r>
                <a:rPr lang="en-US" sz="2000" dirty="0"/>
                <a:t> et al., 2005]</a:t>
              </a:r>
            </a:p>
            <a:p>
              <a:pPr marL="566738" lvl="1" indent="-334963">
                <a:buFont typeface="Arial" panose="020B0604020202020204" pitchFamily="34" charset="0"/>
                <a:buChar char="•"/>
              </a:pPr>
              <a:r>
                <a:rPr lang="en-US" sz="2000" dirty="0"/>
                <a:t>NAGA [</a:t>
              </a:r>
              <a:r>
                <a:rPr lang="en-US" sz="2000" dirty="0" err="1"/>
                <a:t>Kasneci</a:t>
              </a:r>
              <a:r>
                <a:rPr lang="en-US" sz="2000" dirty="0"/>
                <a:t> et al., 2008], DING [</a:t>
              </a:r>
              <a:r>
                <a:rPr lang="en-US" sz="2000" dirty="0" err="1"/>
                <a:t>Delbru</a:t>
              </a:r>
              <a:r>
                <a:rPr lang="en-US" sz="2000" dirty="0"/>
                <a:t> et al., 2010],</a:t>
              </a:r>
            </a:p>
            <a:p>
              <a:pPr marL="566738" lvl="1" indent="-334963">
                <a:buFont typeface="Arial" panose="020B0604020202020204" pitchFamily="34" charset="0"/>
                <a:buChar char="•"/>
              </a:pPr>
              <a:r>
                <a:rPr lang="en-US" sz="2000" dirty="0" err="1"/>
                <a:t>ReconRank</a:t>
              </a:r>
              <a:r>
                <a:rPr lang="en-US" sz="2000" dirty="0"/>
                <a:t> [Hogan et al., 2006], </a:t>
              </a:r>
              <a:r>
                <a:rPr lang="en-US" sz="2000" dirty="0" err="1"/>
                <a:t>Noc</a:t>
              </a:r>
              <a:r>
                <a:rPr lang="en-US" sz="2000" dirty="0"/>
                <a:t>-order [Graves et al., 2008</a:t>
              </a:r>
              <a:r>
                <a:rPr lang="en-US" sz="2000" dirty="0" smtClean="0"/>
                <a:t>]</a:t>
              </a:r>
              <a:endParaRPr lang="en-US" sz="2000" dirty="0"/>
            </a:p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en-US" sz="2200" b="1" u="sng" dirty="0"/>
                <a:t>Our approach:</a:t>
              </a:r>
              <a:r>
                <a:rPr lang="en-US" sz="2200" b="1" dirty="0"/>
                <a:t> </a:t>
              </a:r>
              <a:r>
                <a:rPr lang="en-US" sz="2200" dirty="0"/>
                <a:t>Ranking archived documents </a:t>
              </a:r>
              <a:r>
                <a:rPr lang="en-US" sz="2200" u="sng" dirty="0"/>
                <a:t>for structured queries</a:t>
              </a:r>
              <a:r>
                <a:rPr lang="en-US" sz="2200" dirty="0"/>
                <a:t> in knowledge graphs</a:t>
              </a:r>
            </a:p>
            <a:p>
              <a:pPr marL="571500" lvl="1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Availability of metadata and entity annotations</a:t>
              </a:r>
            </a:p>
            <a:p>
              <a:pPr marL="571500" lvl="1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No access to full contents! 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1301412" y="24938917"/>
            <a:ext cx="9268234" cy="2409768"/>
            <a:chOff x="6243599" y="24989647"/>
            <a:chExt cx="9753601" cy="1801004"/>
          </a:xfrm>
        </p:grpSpPr>
        <p:sp>
          <p:nvSpPr>
            <p:cNvPr id="208" name="Rounded Rectangle 207"/>
            <p:cNvSpPr/>
            <p:nvPr/>
          </p:nvSpPr>
          <p:spPr>
            <a:xfrm>
              <a:off x="6243599" y="25259924"/>
              <a:ext cx="9753601" cy="1530727"/>
            </a:xfrm>
            <a:prstGeom prst="roundRect">
              <a:avLst>
                <a:gd name="adj" fmla="val 2672"/>
              </a:avLst>
            </a:prstGeom>
            <a:solidFill>
              <a:schemeClr val="bg1"/>
            </a:solidFill>
            <a:ln w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770432" y="24989647"/>
              <a:ext cx="3236166" cy="53229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3200" b="1" i="1" dirty="0">
                  <a:solidFill>
                    <a:prstClr val="black"/>
                  </a:solidFill>
                </a:rPr>
                <a:t>8</a:t>
              </a:r>
              <a:r>
                <a:rPr lang="en-US" sz="3200" b="1" i="1" dirty="0" smtClean="0">
                  <a:solidFill>
                    <a:prstClr val="black"/>
                  </a:solidFill>
                </a:rPr>
                <a:t>. </a:t>
              </a:r>
              <a:r>
                <a:rPr lang="en-US" sz="3200" b="1" i="1" dirty="0">
                  <a:solidFill>
                    <a:prstClr val="black"/>
                  </a:solidFill>
                </a:rPr>
                <a:t>Next Steps</a:t>
              </a:r>
              <a:endParaRPr lang="el-GR" sz="3200" b="1" i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122" y="27536448"/>
            <a:ext cx="2681379" cy="266322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1270826" y="7817512"/>
            <a:ext cx="9316164" cy="11401318"/>
            <a:chOff x="11270826" y="7817512"/>
            <a:chExt cx="9316164" cy="11401318"/>
          </a:xfrm>
        </p:grpSpPr>
        <p:grpSp>
          <p:nvGrpSpPr>
            <p:cNvPr id="28" name="Group 27"/>
            <p:cNvGrpSpPr/>
            <p:nvPr/>
          </p:nvGrpSpPr>
          <p:grpSpPr>
            <a:xfrm>
              <a:off x="11270826" y="7817512"/>
              <a:ext cx="9316164" cy="11401318"/>
              <a:chOff x="11318490" y="14402375"/>
              <a:chExt cx="9316164" cy="11271768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1318490" y="14713415"/>
                <a:ext cx="9316164" cy="10960728"/>
                <a:chOff x="11318490" y="14713415"/>
                <a:chExt cx="9316164" cy="10960728"/>
              </a:xfrm>
            </p:grpSpPr>
            <p:sp>
              <p:nvSpPr>
                <p:cNvPr id="46" name="Rounded Rectangle 45"/>
                <p:cNvSpPr/>
                <p:nvPr/>
              </p:nvSpPr>
              <p:spPr>
                <a:xfrm>
                  <a:off x="11318490" y="14713415"/>
                  <a:ext cx="9268234" cy="10960728"/>
                </a:xfrm>
                <a:prstGeom prst="roundRect">
                  <a:avLst>
                    <a:gd name="adj" fmla="val 2954"/>
                  </a:avLst>
                </a:prstGeom>
                <a:solidFill>
                  <a:schemeClr val="bg1"/>
                </a:solidFill>
                <a:ln w="1270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11484867" y="15276283"/>
                  <a:ext cx="9132443" cy="16735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v"/>
                  </a:pPr>
                  <a:r>
                    <a:rPr lang="en-US" sz="1900" dirty="0"/>
                    <a:t>What makes an archived document </a:t>
                  </a:r>
                  <a:r>
                    <a:rPr lang="en-US" sz="1900" b="1" dirty="0"/>
                    <a:t>important</a:t>
                  </a:r>
                  <a:r>
                    <a:rPr lang="en-US" sz="1900" dirty="0"/>
                    <a:t> for one or more entities of interest (</a:t>
                  </a:r>
                  <a:r>
                    <a:rPr lang="en-US" sz="1900" dirty="0" err="1"/>
                    <a:t>EoI</a:t>
                  </a:r>
                  <a:r>
                    <a:rPr lang="en-US" sz="1900" dirty="0"/>
                    <a:t>)? </a:t>
                  </a:r>
                </a:p>
                <a:p>
                  <a:pPr marL="742950" lvl="1" indent="-342900">
                    <a:buFont typeface="Arial" panose="020B0604020202020204" pitchFamily="34" charset="0"/>
                    <a:buChar char="•"/>
                  </a:pPr>
                  <a:r>
                    <a:rPr lang="en-US" sz="1700" b="1" dirty="0"/>
                    <a:t>Relativeness:</a:t>
                  </a:r>
                  <a:r>
                    <a:rPr lang="en-US" sz="1700" dirty="0"/>
                    <a:t> the document should talk about the </a:t>
                  </a:r>
                  <a:r>
                    <a:rPr lang="en-US" sz="1700" dirty="0" err="1"/>
                    <a:t>EoI</a:t>
                  </a:r>
                  <a:r>
                    <a:rPr lang="en-US" sz="1700" dirty="0"/>
                    <a:t> (as its main topic)</a:t>
                  </a:r>
                </a:p>
                <a:p>
                  <a:pPr marL="742950" lvl="1" indent="-342900">
                    <a:buFont typeface="Arial" panose="020B0604020202020204" pitchFamily="34" charset="0"/>
                    <a:buChar char="•"/>
                  </a:pPr>
                  <a:r>
                    <a:rPr lang="en-US" sz="1700" b="1" dirty="0"/>
                    <a:t>Timeliness: </a:t>
                  </a:r>
                  <a:r>
                    <a:rPr lang="en-US" sz="1700" dirty="0"/>
                    <a:t>the document should have been published in an important (for the </a:t>
                  </a:r>
                  <a:r>
                    <a:rPr lang="en-US" sz="1700" dirty="0" err="1"/>
                    <a:t>EoI</a:t>
                  </a:r>
                  <a:r>
                    <a:rPr lang="en-US" sz="1700" dirty="0"/>
                    <a:t>) time period</a:t>
                  </a:r>
                </a:p>
                <a:p>
                  <a:pPr marL="742950" lvl="1" indent="-342900">
                    <a:buFont typeface="Arial" panose="020B0604020202020204" pitchFamily="34" charset="0"/>
                    <a:buChar char="•"/>
                  </a:pPr>
                  <a:r>
                    <a:rPr lang="en-US" sz="1700" b="1" dirty="0"/>
                    <a:t>Relatedness:</a:t>
                  </a:r>
                  <a:r>
                    <a:rPr lang="en-US" sz="1700" dirty="0"/>
                    <a:t> the document should discuss the relation of the </a:t>
                  </a:r>
                  <a:r>
                    <a:rPr lang="en-US" sz="1700" dirty="0" err="1"/>
                    <a:t>EoI</a:t>
                  </a:r>
                  <a:r>
                    <a:rPr lang="en-US" sz="1700" dirty="0"/>
                    <a:t> with other important (for the </a:t>
                  </a:r>
                  <a:r>
                    <a:rPr lang="en-US" sz="1700" dirty="0" err="1"/>
                    <a:t>EoI</a:t>
                  </a:r>
                  <a:r>
                    <a:rPr lang="en-US" sz="1700" dirty="0"/>
                    <a:t>) entities</a:t>
                  </a: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11441852" y="16928762"/>
                  <a:ext cx="8983129" cy="17039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v"/>
                  </a:pPr>
                  <a:r>
                    <a:rPr lang="en-US" sz="1900" b="1" dirty="0" smtClean="0"/>
                    <a:t>Relativeness</a:t>
                  </a:r>
                  <a:endParaRPr lang="en-US" sz="1900" dirty="0"/>
                </a:p>
                <a:p>
                  <a:pPr marL="739775" lvl="1" indent="-285750">
                    <a:buFont typeface="Arial" panose="020B0604020202020204" pitchFamily="34" charset="0"/>
                    <a:buChar char="•"/>
                  </a:pPr>
                  <a:r>
                    <a:rPr lang="en-US" sz="1700" i="1" dirty="0"/>
                    <a:t>Consider the frequency of the </a:t>
                  </a:r>
                  <a:r>
                    <a:rPr lang="en-US" sz="1700" i="1" dirty="0" err="1"/>
                    <a:t>EoI</a:t>
                  </a:r>
                  <a:r>
                    <a:rPr lang="en-US" sz="1700" i="1" dirty="0"/>
                    <a:t> in </a:t>
                  </a:r>
                  <a:r>
                    <a:rPr lang="en-US" sz="1700" i="1" dirty="0" smtClean="0"/>
                    <a:t>the document d</a:t>
                  </a:r>
                </a:p>
                <a:p>
                  <a:pPr marL="739775" lvl="1" indent="-285750">
                    <a:buFont typeface="Arial" panose="020B0604020202020204" pitchFamily="34" charset="0"/>
                    <a:buChar char="•"/>
                  </a:pPr>
                  <a:endParaRPr lang="en-US" sz="1800" i="1" dirty="0"/>
                </a:p>
                <a:p>
                  <a:pPr marL="739775" lvl="1" indent="-285750">
                    <a:buFont typeface="Arial" panose="020B0604020202020204" pitchFamily="34" charset="0"/>
                    <a:buChar char="•"/>
                  </a:pPr>
                  <a:endParaRPr lang="en-US" sz="1800" i="1" dirty="0" smtClean="0"/>
                </a:p>
                <a:p>
                  <a:pPr marL="739775" lvl="1" indent="-285750">
                    <a:buFont typeface="Arial" panose="020B0604020202020204" pitchFamily="34" charset="0"/>
                    <a:buChar char="•"/>
                  </a:pPr>
                  <a:endParaRPr lang="en-US" sz="1300" i="1" dirty="0" smtClean="0"/>
                </a:p>
                <a:p>
                  <a:pPr marL="739775" lvl="1" indent="-285750">
                    <a:buFont typeface="Arial" panose="020B0604020202020204" pitchFamily="34" charset="0"/>
                    <a:buChar char="•"/>
                  </a:pPr>
                  <a:r>
                    <a:rPr lang="en-US" sz="1700" i="1" dirty="0" smtClean="0"/>
                    <a:t>Probability to select a document given only the query entities</a:t>
                  </a:r>
                  <a:endParaRPr lang="en-US" sz="1700" i="1" dirty="0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11472407" y="19114126"/>
                  <a:ext cx="8983129" cy="27993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v"/>
                  </a:pPr>
                  <a:r>
                    <a:rPr lang="en-US" sz="1900" b="1" dirty="0" smtClean="0"/>
                    <a:t>Timeliness</a:t>
                  </a:r>
                  <a:endParaRPr lang="en-US" sz="1900" dirty="0"/>
                </a:p>
                <a:p>
                  <a:pPr marL="682625" lvl="1" indent="-342900">
                    <a:buFont typeface="Arial" panose="020B0604020202020204" pitchFamily="34" charset="0"/>
                    <a:buChar char="•"/>
                  </a:pPr>
                  <a:r>
                    <a:rPr lang="en-US" sz="1700" i="1" dirty="0"/>
                    <a:t>Consider the number of documents mentioning the </a:t>
                  </a:r>
                  <a:r>
                    <a:rPr lang="en-US" sz="1700" i="1" dirty="0" err="1"/>
                    <a:t>EoI</a:t>
                  </a:r>
                  <a:r>
                    <a:rPr lang="en-US" sz="1700" i="1" dirty="0"/>
                    <a:t> during </a:t>
                  </a:r>
                  <a:r>
                    <a:rPr lang="en-US" sz="1700" i="1" dirty="0" smtClean="0"/>
                    <a:t>time period t</a:t>
                  </a:r>
                </a:p>
                <a:p>
                  <a:pPr marL="682625" lvl="1" indent="-342900">
                    <a:buFont typeface="Arial" panose="020B0604020202020204" pitchFamily="34" charset="0"/>
                    <a:buChar char="•"/>
                  </a:pPr>
                  <a:endParaRPr lang="en-US" sz="1700" i="1" dirty="0"/>
                </a:p>
                <a:p>
                  <a:pPr marL="682625" lvl="1" indent="-342900">
                    <a:buFont typeface="Arial" panose="020B0604020202020204" pitchFamily="34" charset="0"/>
                    <a:buChar char="•"/>
                  </a:pPr>
                  <a:endParaRPr lang="en-US" sz="1700" i="1" dirty="0" smtClean="0"/>
                </a:p>
                <a:p>
                  <a:pPr marL="682625" lvl="1" indent="-342900">
                    <a:buFont typeface="Arial" panose="020B0604020202020204" pitchFamily="34" charset="0"/>
                    <a:buChar char="•"/>
                  </a:pPr>
                  <a:endParaRPr lang="en-US" sz="1800" i="1" dirty="0"/>
                </a:p>
                <a:p>
                  <a:pPr marL="682625" lvl="1" indent="-342900">
                    <a:buFont typeface="Arial" panose="020B0604020202020204" pitchFamily="34" charset="0"/>
                    <a:buChar char="•"/>
                  </a:pPr>
                  <a:r>
                    <a:rPr lang="en-US" sz="1700" i="1" dirty="0" smtClean="0"/>
                    <a:t>Probability </a:t>
                  </a:r>
                  <a:r>
                    <a:rPr lang="en-US" sz="1700" i="1" dirty="0"/>
                    <a:t>to select a document given only its publication date</a:t>
                  </a:r>
                  <a:endParaRPr lang="en-US" sz="1700" i="1" dirty="0" smtClean="0"/>
                </a:p>
                <a:p>
                  <a:pPr marL="682625" lvl="1" indent="-342900">
                    <a:buFont typeface="Arial" panose="020B0604020202020204" pitchFamily="34" charset="0"/>
                    <a:buChar char="•"/>
                  </a:pPr>
                  <a:endParaRPr lang="en-US" sz="1700" i="1" dirty="0"/>
                </a:p>
                <a:p>
                  <a:pPr marL="682625" lvl="1" indent="-342900">
                    <a:buFont typeface="Arial" panose="020B0604020202020204" pitchFamily="34" charset="0"/>
                    <a:buChar char="•"/>
                  </a:pPr>
                  <a:endParaRPr lang="en-US" sz="1700" i="1" dirty="0" smtClean="0"/>
                </a:p>
                <a:p>
                  <a:pPr marL="339725" lvl="1"/>
                  <a:endParaRPr lang="en-US" sz="1700" i="1" dirty="0"/>
                </a:p>
                <a:p>
                  <a:pPr marL="342900" indent="-342900">
                    <a:buFont typeface="Wingdings" panose="05000000000000000000" pitchFamily="2" charset="2"/>
                    <a:buChar char="v"/>
                  </a:pPr>
                  <a:endParaRPr lang="en-US" sz="2200" dirty="0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11548140" y="21302409"/>
                  <a:ext cx="9086514" cy="33014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v"/>
                  </a:pPr>
                  <a:r>
                    <a:rPr lang="en-US" sz="1900" b="1" dirty="0" smtClean="0"/>
                    <a:t>Relatedness</a:t>
                  </a:r>
                  <a:endParaRPr lang="en-US" sz="1900" dirty="0"/>
                </a:p>
                <a:p>
                  <a:pPr marL="685800" lvl="1" indent="-342900">
                    <a:buFont typeface="Arial" panose="020B0604020202020204" pitchFamily="34" charset="0"/>
                    <a:buChar char="•"/>
                  </a:pPr>
                  <a:r>
                    <a:rPr lang="en-US" sz="1700" i="1" dirty="0"/>
                    <a:t>Consider the number of co-occurrences of e with the </a:t>
                  </a:r>
                  <a:r>
                    <a:rPr lang="en-US" sz="1700" i="1" dirty="0" err="1"/>
                    <a:t>EoI</a:t>
                  </a:r>
                  <a:r>
                    <a:rPr lang="en-US" sz="1700" i="1" dirty="0"/>
                    <a:t> in important time periods</a:t>
                  </a:r>
                </a:p>
                <a:p>
                  <a:pPr marL="685800" lvl="1" indent="-342900">
                    <a:buFont typeface="Arial" panose="020B0604020202020204" pitchFamily="34" charset="0"/>
                    <a:buChar char="•"/>
                  </a:pPr>
                  <a:r>
                    <a:rPr lang="en-US" sz="1700" i="1" dirty="0"/>
                    <a:t>Avoid over-emphasizing common and general entities </a:t>
                  </a:r>
                  <a:endParaRPr lang="en-US" sz="1700" i="1" dirty="0" smtClean="0"/>
                </a:p>
                <a:p>
                  <a:pPr marL="685800" lvl="1" indent="-342900">
                    <a:buFont typeface="Arial" panose="020B0604020202020204" pitchFamily="34" charset="0"/>
                    <a:buChar char="•"/>
                  </a:pPr>
                  <a:endParaRPr lang="en-US" sz="1700" i="1" dirty="0"/>
                </a:p>
                <a:p>
                  <a:pPr marL="685800" lvl="1" indent="-342900">
                    <a:buFont typeface="Arial" panose="020B0604020202020204" pitchFamily="34" charset="0"/>
                    <a:buChar char="•"/>
                  </a:pPr>
                  <a:endParaRPr lang="en-US" sz="1700" i="1" dirty="0" smtClean="0"/>
                </a:p>
                <a:p>
                  <a:pPr marL="685800" lvl="1" indent="-342900">
                    <a:buFont typeface="Arial" panose="020B0604020202020204" pitchFamily="34" charset="0"/>
                    <a:buChar char="•"/>
                  </a:pPr>
                  <a:endParaRPr lang="en-US" sz="1700" i="1" dirty="0"/>
                </a:p>
                <a:p>
                  <a:pPr marL="685800" lvl="1" indent="-342900">
                    <a:buFont typeface="Arial" panose="020B0604020202020204" pitchFamily="34" charset="0"/>
                    <a:buChar char="•"/>
                  </a:pPr>
                  <a:endParaRPr lang="en-US" sz="1700" i="1" dirty="0" smtClean="0"/>
                </a:p>
                <a:p>
                  <a:pPr marL="685800" lvl="1" indent="-342900">
                    <a:buFont typeface="Arial" panose="020B0604020202020204" pitchFamily="34" charset="0"/>
                    <a:buChar char="•"/>
                  </a:pPr>
                  <a:endParaRPr lang="en-US" sz="1700" i="1" dirty="0"/>
                </a:p>
                <a:p>
                  <a:pPr marL="685800" lvl="1" indent="-342900">
                    <a:buFont typeface="Arial" panose="020B0604020202020204" pitchFamily="34" charset="0"/>
                    <a:buChar char="•"/>
                  </a:pPr>
                  <a:endParaRPr lang="en-US" sz="1700" i="1" dirty="0" smtClean="0"/>
                </a:p>
                <a:p>
                  <a:pPr marL="685800" lvl="1" indent="-342900">
                    <a:buFont typeface="Arial" panose="020B0604020202020204" pitchFamily="34" charset="0"/>
                    <a:buChar char="•"/>
                  </a:pPr>
                  <a:endParaRPr lang="en-US" sz="1700" i="1" dirty="0" smtClean="0"/>
                </a:p>
                <a:p>
                  <a:pPr marL="685800" lvl="1" indent="-342900">
                    <a:buFont typeface="Arial" panose="020B0604020202020204" pitchFamily="34" charset="0"/>
                    <a:buChar char="•"/>
                  </a:pPr>
                  <a:endParaRPr lang="en-US" sz="500" i="1" dirty="0" smtClean="0"/>
                </a:p>
                <a:p>
                  <a:pPr marL="685800" lvl="1" indent="-342900">
                    <a:buFont typeface="Arial" panose="020B0604020202020204" pitchFamily="34" charset="0"/>
                    <a:buChar char="•"/>
                  </a:pPr>
                  <a:r>
                    <a:rPr lang="en-US" sz="1700" i="1" dirty="0"/>
                    <a:t>Probability to select a document given only other entities mentioned in the retrieved documents</a:t>
                  </a: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13466483" y="17886422"/>
                  <a:ext cx="1486304" cy="2129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b="1" i="1" dirty="0"/>
                    <a:t>“AND” (conjunctive) semantics</a:t>
                  </a:r>
                  <a:endParaRPr lang="en-US" sz="800" b="1" dirty="0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16407021" y="17899502"/>
                  <a:ext cx="1388522" cy="2129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800" b="1" i="1" dirty="0"/>
                    <a:t>“OR” (disjunctive) semantics</a:t>
                  </a:r>
                  <a:endParaRPr lang="en-US" sz="800" b="1" dirty="0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1512810" y="25091466"/>
                  <a:ext cx="2778798" cy="38035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v"/>
                  </a:pPr>
                  <a:r>
                    <a:rPr lang="en-US" sz="1900" b="1" dirty="0"/>
                    <a:t>Joining the models:</a:t>
                  </a:r>
                  <a:endParaRPr lang="en-US" sz="1900" dirty="0"/>
                </a:p>
              </p:txBody>
            </p:sp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155492" y="17564323"/>
                  <a:ext cx="1971162" cy="354879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765961" y="17549939"/>
                  <a:ext cx="2675034" cy="367196"/>
                </a:xfrm>
                <a:prstGeom prst="rect">
                  <a:avLst/>
                </a:prstGeom>
              </p:spPr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429367" y="18595588"/>
                  <a:ext cx="2237992" cy="461586"/>
                </a:xfrm>
                <a:prstGeom prst="rect">
                  <a:avLst/>
                </a:prstGeom>
              </p:spPr>
            </p:pic>
          </p:grpSp>
          <p:sp>
            <p:nvSpPr>
              <p:cNvPr id="47" name="Rounded Rectangle 46"/>
              <p:cNvSpPr/>
              <p:nvPr/>
            </p:nvSpPr>
            <p:spPr>
              <a:xfrm>
                <a:off x="11852934" y="14402375"/>
                <a:ext cx="6132501" cy="707886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i="1" dirty="0">
                    <a:solidFill>
                      <a:schemeClr val="tx1"/>
                    </a:solidFill>
                  </a:rPr>
                  <a:t>6. </a:t>
                </a:r>
                <a:r>
                  <a:rPr lang="en-US" sz="3200" b="1" i="1" dirty="0" smtClean="0">
                    <a:solidFill>
                      <a:schemeClr val="tx1"/>
                    </a:solidFill>
                  </a:rPr>
                  <a:t>Baseline Probabilistic Modeling</a:t>
                </a:r>
                <a:r>
                  <a:rPr lang="en-US" sz="3200" b="1" i="1" dirty="0">
                    <a:solidFill>
                      <a:schemeClr val="tx1"/>
                    </a:solidFill>
                  </a:rPr>
                  <a:t> </a:t>
                </a:r>
                <a:endParaRPr lang="el-GR" sz="3200" b="1" i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>
              <a:off x="12072795" y="13170530"/>
              <a:ext cx="8060538" cy="5323725"/>
              <a:chOff x="12103381" y="18685452"/>
              <a:chExt cx="8060538" cy="5323725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240797" y="18784208"/>
                <a:ext cx="1742865" cy="361022"/>
              </a:xfrm>
              <a:prstGeom prst="rect">
                <a:avLst/>
              </a:prstGeom>
            </p:spPr>
          </p:pic>
          <p:sp>
            <p:nvSpPr>
              <p:cNvPr id="75" name="Rectangle 74"/>
              <p:cNvSpPr/>
              <p:nvPr/>
            </p:nvSpPr>
            <p:spPr>
              <a:xfrm>
                <a:off x="12315063" y="19172728"/>
                <a:ext cx="1486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i="1" dirty="0"/>
                  <a:t>“AND” (conjunctive) semantics</a:t>
                </a:r>
                <a:endParaRPr lang="en-US" sz="800" b="1" dirty="0"/>
              </a:p>
            </p:txBody>
          </p:sp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547767" y="18756998"/>
                <a:ext cx="2441214" cy="361815"/>
              </a:xfrm>
              <a:prstGeom prst="rect">
                <a:avLst/>
              </a:prstGeom>
            </p:spPr>
          </p:pic>
          <p:sp>
            <p:nvSpPr>
              <p:cNvPr id="76" name="Rectangle 75"/>
              <p:cNvSpPr/>
              <p:nvPr/>
            </p:nvSpPr>
            <p:spPr>
              <a:xfrm>
                <a:off x="15074485" y="19166659"/>
                <a:ext cx="138852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i="1" dirty="0" smtClean="0"/>
                  <a:t>“OR” (disjunctive) semantics</a:t>
                </a:r>
                <a:endParaRPr lang="en-US" sz="800" b="1" dirty="0"/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690489" y="18685452"/>
                <a:ext cx="2473430" cy="433361"/>
              </a:xfrm>
              <a:prstGeom prst="rect">
                <a:avLst/>
              </a:prstGeom>
            </p:spPr>
          </p:pic>
          <p:sp>
            <p:nvSpPr>
              <p:cNvPr id="77" name="Rectangle 76"/>
              <p:cNvSpPr/>
              <p:nvPr/>
            </p:nvSpPr>
            <p:spPr>
              <a:xfrm>
                <a:off x="17968357" y="19171842"/>
                <a:ext cx="174438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i="1" dirty="0" smtClean="0"/>
                  <a:t>Avg. percentage of </a:t>
                </a:r>
                <a:r>
                  <a:rPr lang="en-US" sz="800" b="1" i="1" dirty="0" err="1" smtClean="0"/>
                  <a:t>EoI</a:t>
                </a:r>
                <a:r>
                  <a:rPr lang="en-US" sz="800" b="1" i="1" dirty="0" smtClean="0"/>
                  <a:t> in articles of t</a:t>
                </a:r>
                <a:endParaRPr lang="en-US" sz="800" b="1" i="1" dirty="0"/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331523" y="19776451"/>
                <a:ext cx="2399524" cy="47990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370310" y="21223248"/>
                <a:ext cx="2842949" cy="368464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346110" y="21219824"/>
                <a:ext cx="2620607" cy="363529"/>
              </a:xfrm>
              <a:prstGeom prst="rect">
                <a:avLst/>
              </a:prstGeom>
            </p:spPr>
          </p:pic>
          <p:sp>
            <p:nvSpPr>
              <p:cNvPr id="82" name="Rectangle 81"/>
              <p:cNvSpPr/>
              <p:nvPr/>
            </p:nvSpPr>
            <p:spPr>
              <a:xfrm>
                <a:off x="12885131" y="21589272"/>
                <a:ext cx="1486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i="1" dirty="0"/>
                  <a:t>“AND” (conjunctive) semantics</a:t>
                </a:r>
                <a:endParaRPr lang="en-US" sz="800" b="1" dirty="0"/>
              </a:p>
            </p:txBody>
          </p:sp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103381" y="22252490"/>
                <a:ext cx="4041228" cy="357817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254172" y="21896543"/>
                <a:ext cx="2539678" cy="352303"/>
              </a:xfrm>
              <a:prstGeom prst="rect">
                <a:avLst/>
              </a:prstGeom>
            </p:spPr>
          </p:pic>
          <p:sp>
            <p:nvSpPr>
              <p:cNvPr id="85" name="Rectangle 84"/>
              <p:cNvSpPr/>
              <p:nvPr/>
            </p:nvSpPr>
            <p:spPr>
              <a:xfrm>
                <a:off x="13226221" y="22616026"/>
                <a:ext cx="138852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i="1" dirty="0" smtClean="0"/>
                  <a:t>“OR” (disjunctive) semantics</a:t>
                </a:r>
                <a:endParaRPr lang="en-US" sz="800" b="1" dirty="0"/>
              </a:p>
            </p:txBody>
          </p:sp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238667" y="22378903"/>
                <a:ext cx="2171557" cy="376735"/>
              </a:xfrm>
              <a:prstGeom prst="rect">
                <a:avLst/>
              </a:prstGeom>
            </p:spPr>
          </p:pic>
          <p:sp>
            <p:nvSpPr>
              <p:cNvPr id="87" name="Rectangle 86"/>
              <p:cNvSpPr/>
              <p:nvPr/>
            </p:nvSpPr>
            <p:spPr>
              <a:xfrm>
                <a:off x="17445037" y="22737229"/>
                <a:ext cx="175881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i="1" dirty="0" smtClean="0"/>
                  <a:t>Avg. percentage of </a:t>
                </a:r>
                <a:r>
                  <a:rPr lang="en-US" sz="800" b="1" i="1" dirty="0" err="1" smtClean="0"/>
                  <a:t>EoI</a:t>
                </a:r>
                <a:r>
                  <a:rPr lang="en-US" sz="800" b="1" i="1" dirty="0" smtClean="0"/>
                  <a:t> in articles of e</a:t>
                </a:r>
                <a:endParaRPr lang="en-US" sz="800" i="1" dirty="0"/>
              </a:p>
            </p:txBody>
          </p:sp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915924" y="23530530"/>
                <a:ext cx="3500693" cy="478647"/>
              </a:xfrm>
              <a:prstGeom prst="rect">
                <a:avLst/>
              </a:prstGeom>
            </p:spPr>
          </p:pic>
        </p:grpSp>
      </p:grpSp>
      <p:grpSp>
        <p:nvGrpSpPr>
          <p:cNvPr id="98" name="Group 97"/>
          <p:cNvGrpSpPr/>
          <p:nvPr/>
        </p:nvGrpSpPr>
        <p:grpSpPr>
          <a:xfrm>
            <a:off x="11278154" y="19527935"/>
            <a:ext cx="9260906" cy="5135767"/>
            <a:chOff x="698142" y="20977056"/>
            <a:chExt cx="10098470" cy="5135767"/>
          </a:xfrm>
        </p:grpSpPr>
        <p:sp>
          <p:nvSpPr>
            <p:cNvPr id="99" name="Rounded Rectangle 98"/>
            <p:cNvSpPr/>
            <p:nvPr/>
          </p:nvSpPr>
          <p:spPr>
            <a:xfrm>
              <a:off x="698142" y="21250295"/>
              <a:ext cx="10069871" cy="4862528"/>
            </a:xfrm>
            <a:prstGeom prst="roundRect">
              <a:avLst>
                <a:gd name="adj" fmla="val 3662"/>
              </a:avLst>
            </a:prstGeom>
            <a:solidFill>
              <a:schemeClr val="bg1"/>
            </a:solidFill>
            <a:ln w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808062" y="20977056"/>
              <a:ext cx="9988550" cy="2164199"/>
              <a:chOff x="808062" y="20977056"/>
              <a:chExt cx="9988550" cy="2164199"/>
            </a:xfrm>
          </p:grpSpPr>
          <p:sp>
            <p:nvSpPr>
              <p:cNvPr id="101" name="Rounded Rectangle 100"/>
              <p:cNvSpPr/>
              <p:nvPr/>
            </p:nvSpPr>
            <p:spPr>
              <a:xfrm>
                <a:off x="1052819" y="20977056"/>
                <a:ext cx="3655349" cy="579237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3200" b="1" i="1" dirty="0">
                    <a:solidFill>
                      <a:prstClr val="black"/>
                    </a:solidFill>
                  </a:rPr>
                  <a:t>7</a:t>
                </a:r>
                <a:r>
                  <a:rPr lang="en-US" sz="3200" b="1" i="1" dirty="0" smtClean="0">
                    <a:solidFill>
                      <a:prstClr val="black"/>
                    </a:solidFill>
                  </a:rPr>
                  <a:t>. Evaluation</a:t>
                </a:r>
                <a:endParaRPr lang="el-GR" sz="3200" b="1" i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808062" y="21694705"/>
                <a:ext cx="9988550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200" dirty="0" smtClean="0"/>
                  <a:t>We create ground truth consisting of 28 queries (14 AND, 14 OR Semantics)</a:t>
                </a:r>
                <a:endParaRPr lang="en-US" sz="2200" dirty="0"/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200" dirty="0" smtClean="0"/>
                  <a:t>Articles in ground truth are judged on a graded relevance score from 0 to 3 depending upon importance of article to query entities. </a:t>
                </a: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200" dirty="0" smtClean="0"/>
                  <a:t>NDCG for different rankings and their combinations was calculated</a:t>
                </a:r>
                <a:endParaRPr lang="en-US" sz="1800" dirty="0"/>
              </a:p>
            </p:txBody>
          </p:sp>
        </p:grpSp>
      </p:grpSp>
      <p:sp>
        <p:nvSpPr>
          <p:cNvPr id="105" name="Rectangle 104"/>
          <p:cNvSpPr/>
          <p:nvPr/>
        </p:nvSpPr>
        <p:spPr>
          <a:xfrm>
            <a:off x="13747302" y="24159873"/>
            <a:ext cx="4472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/>
              <a:t>NDCG for different ranking models and their combinations</a:t>
            </a:r>
            <a:endParaRPr lang="en-US" sz="1400" b="1" dirty="0"/>
          </a:p>
        </p:txBody>
      </p:sp>
      <p:sp>
        <p:nvSpPr>
          <p:cNvPr id="88" name="Rectangle 87"/>
          <p:cNvSpPr/>
          <p:nvPr/>
        </p:nvSpPr>
        <p:spPr>
          <a:xfrm>
            <a:off x="17053618" y="13305311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i="1" dirty="0" smtClean="0"/>
              <a:t>where</a:t>
            </a:r>
            <a:endParaRPr lang="en-US" sz="800" b="1" i="1" dirty="0"/>
          </a:p>
        </p:txBody>
      </p:sp>
      <p:sp>
        <p:nvSpPr>
          <p:cNvPr id="89" name="Rectangle 88"/>
          <p:cNvSpPr/>
          <p:nvPr/>
        </p:nvSpPr>
        <p:spPr>
          <a:xfrm>
            <a:off x="15409501" y="15766105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i="1" dirty="0" smtClean="0"/>
              <a:t>where</a:t>
            </a:r>
            <a:endParaRPr lang="en-US" sz="800" b="1" i="1" dirty="0"/>
          </a:p>
        </p:txBody>
      </p:sp>
      <p:sp>
        <p:nvSpPr>
          <p:cNvPr id="90" name="Rectangle 89"/>
          <p:cNvSpPr/>
          <p:nvPr/>
        </p:nvSpPr>
        <p:spPr>
          <a:xfrm>
            <a:off x="16432049" y="16756341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i="1" dirty="0" smtClean="0"/>
              <a:t>where</a:t>
            </a:r>
            <a:endParaRPr lang="en-US" sz="800" b="1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748" y="21691029"/>
            <a:ext cx="8018080" cy="2493311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11437204" y="25658580"/>
            <a:ext cx="8940114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100" dirty="0" smtClean="0"/>
              <a:t>Evaluate a Random Walk with Restart (RWR) model for each query graph</a:t>
            </a:r>
            <a:endParaRPr lang="en-US" sz="2100" dirty="0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Nodes consist of documents returned for SPARQL query, entities mentioned in the returned documents and entities of interest  </a:t>
            </a:r>
            <a:endParaRPr lang="en-US" sz="2000" dirty="0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Edge traversal possible between documents to their mentioned entities and vice-versa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161971" y="18651697"/>
            <a:ext cx="4448813" cy="47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5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876</Words>
  <Application>Microsoft Macintosh PowerPoint</Application>
  <PresentationFormat>Custom</PresentationFormat>
  <Paragraphs>106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Pavlos Fafalios</dc:creator>
  <cp:lastModifiedBy>Microsoft Office User</cp:lastModifiedBy>
  <cp:revision>599</cp:revision>
  <cp:lastPrinted>2017-10-17T19:47:35Z</cp:lastPrinted>
  <dcterms:created xsi:type="dcterms:W3CDTF">2006-08-16T00:00:00Z</dcterms:created>
  <dcterms:modified xsi:type="dcterms:W3CDTF">2017-10-18T09:14:14Z</dcterms:modified>
</cp:coreProperties>
</file>