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78" autoAdjust="0"/>
  </p:normalViewPr>
  <p:slideViewPr>
    <p:cSldViewPr snapToGrid="0">
      <p:cViewPr varScale="1">
        <p:scale>
          <a:sx n="67" d="100"/>
          <a:sy n="67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3201-13A3-4F5A-9C30-D9BA7F84EC6B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6CA4-5DE1-4EBA-9764-5060660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everyone. I am Pavlos. I would like to ask you to pass by my poster and help me with my problem. </a:t>
            </a:r>
          </a:p>
          <a:p>
            <a:r>
              <a:rPr lang="en-US" baseline="0" dirty="0" smtClean="0"/>
              <a:t>So, a semantic layer is a graph describing information about a collection of archived documents.</a:t>
            </a:r>
          </a:p>
          <a:p>
            <a:r>
              <a:rPr lang="en-US" baseline="0" dirty="0" smtClean="0"/>
              <a:t>Specifically, the graph contains some documents which are connected with some metadata and some entities mentioned in their contents.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we can run some interesting queries, like: give me documents of 1990 discussing about state presidents of south Africa. </a:t>
            </a:r>
          </a:p>
          <a:p>
            <a:r>
              <a:rPr lang="en-US" baseline="0" dirty="0" smtClean="0"/>
              <a:t>But, the results returned by a SPARQL query can be numerous and all equally match the query. </a:t>
            </a:r>
          </a:p>
          <a:p>
            <a:r>
              <a:rPr lang="en-US" baseline="0" dirty="0" smtClean="0"/>
              <a:t>So, the question is: how should </a:t>
            </a:r>
            <a:r>
              <a:rPr lang="en-US" baseline="0" smtClean="0"/>
              <a:t>we rank them?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6CA4-5DE1-4EBA-9764-506066048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B433-4E2E-4521-B8F4-660AEB0A9064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DBF3-FAF0-4B9D-A7BC-9FD30014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68"/>
          <p:cNvSpPr/>
          <p:nvPr/>
        </p:nvSpPr>
        <p:spPr>
          <a:xfrm>
            <a:off x="0" y="0"/>
            <a:ext cx="12192000" cy="1032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78881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Towards a </a:t>
            </a:r>
            <a:r>
              <a:rPr lang="en-US" sz="2800" b="1" dirty="0" smtClean="0">
                <a:solidFill>
                  <a:srgbClr val="C00000"/>
                </a:solidFill>
              </a:rPr>
              <a:t>Ranking Model</a:t>
            </a:r>
            <a:r>
              <a:rPr lang="en-US" sz="2800" dirty="0" smtClean="0"/>
              <a:t> for </a:t>
            </a:r>
            <a:r>
              <a:rPr lang="en-US" sz="2800" b="1" dirty="0" smtClean="0">
                <a:solidFill>
                  <a:srgbClr val="0070C0"/>
                </a:solidFill>
              </a:rPr>
              <a:t>Semantic Layers</a:t>
            </a:r>
            <a:r>
              <a:rPr lang="en-US" sz="2800" dirty="0" smtClean="0"/>
              <a:t> over </a:t>
            </a:r>
            <a:r>
              <a:rPr lang="en-US" sz="2800" b="1" dirty="0" smtClean="0">
                <a:solidFill>
                  <a:srgbClr val="00B050"/>
                </a:solidFill>
              </a:rPr>
              <a:t>Digital Archives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9700" y="1247971"/>
            <a:ext cx="42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Semantic Layer over an archived corpus: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646983" y="1807296"/>
            <a:ext cx="410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SPARQL</a:t>
            </a:r>
            <a:r>
              <a:rPr lang="en-US" dirty="0"/>
              <a:t> </a:t>
            </a:r>
            <a:r>
              <a:rPr lang="en-US" dirty="0" smtClean="0"/>
              <a:t>query over the semantic layer:</a:t>
            </a:r>
            <a:endParaRPr lang="en-US" dirty="0"/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1" y="1639787"/>
            <a:ext cx="5113704" cy="2671049"/>
          </a:xfrm>
          <a:prstGeom prst="rect">
            <a:avLst/>
          </a:prstGeom>
        </p:spPr>
      </p:pic>
      <p:sp>
        <p:nvSpPr>
          <p:cNvPr id="260" name="TextBox 259"/>
          <p:cNvSpPr txBox="1"/>
          <p:nvPr/>
        </p:nvSpPr>
        <p:spPr>
          <a:xfrm>
            <a:off x="6899642" y="3471060"/>
            <a:ext cx="4715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 smtClean="0"/>
              <a:t>Find articles </a:t>
            </a:r>
            <a:r>
              <a:rPr lang="en-US" sz="1200" i="1" dirty="0"/>
              <a:t>of </a:t>
            </a:r>
            <a:r>
              <a:rPr lang="en-US" sz="1200" b="1" i="1" dirty="0"/>
              <a:t>1990</a:t>
            </a:r>
            <a:r>
              <a:rPr lang="en-US" sz="1200" i="1" dirty="0"/>
              <a:t> discussing about </a:t>
            </a:r>
            <a:r>
              <a:rPr lang="en-US" sz="1200" b="1" i="1" dirty="0"/>
              <a:t>state presidents of South Africa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6596183" y="4160969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262" name="Rounded Rectangle 261"/>
          <p:cNvSpPr/>
          <p:nvPr/>
        </p:nvSpPr>
        <p:spPr>
          <a:xfrm>
            <a:off x="6780332" y="4530301"/>
            <a:ext cx="4833817" cy="1191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The results returned by a SPARQL query:</a:t>
            </a:r>
          </a:p>
          <a:p>
            <a:pPr marL="406400" lvl="1" indent="-171450">
              <a:buFont typeface="Arial" panose="020B0604020202020204" pitchFamily="34" charset="0"/>
              <a:buChar char="•"/>
            </a:pPr>
            <a:r>
              <a:rPr lang="en-US" sz="1600" i="1" dirty="0"/>
              <a:t>can be numerous </a:t>
            </a:r>
          </a:p>
          <a:p>
            <a:pPr marL="406400" lvl="1" indent="-171450">
              <a:buFont typeface="Arial" panose="020B0604020202020204" pitchFamily="34" charset="0"/>
              <a:buChar char="•"/>
            </a:pPr>
            <a:r>
              <a:rPr lang="en-US" sz="1600" i="1" dirty="0"/>
              <a:t>all equally match the query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How to rank </a:t>
            </a:r>
            <a:r>
              <a:rPr lang="en-US" sz="1600" dirty="0" smtClean="0"/>
              <a:t>them?</a:t>
            </a:r>
            <a:endParaRPr lang="en-US" sz="1600" dirty="0"/>
          </a:p>
        </p:txBody>
      </p:sp>
      <p:sp>
        <p:nvSpPr>
          <p:cNvPr id="263" name="Rounded Rectangle 262"/>
          <p:cNvSpPr/>
          <p:nvPr/>
        </p:nvSpPr>
        <p:spPr>
          <a:xfrm>
            <a:off x="6808511" y="2178776"/>
            <a:ext cx="4979868" cy="12939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SELECT DISTINCT ?article WHERE {</a:t>
            </a:r>
          </a:p>
          <a:p>
            <a:r>
              <a:rPr lang="en-US" sz="1400" dirty="0"/>
              <a:t>   ?article </a:t>
            </a:r>
            <a:r>
              <a:rPr lang="en-US" sz="1400" dirty="0" err="1"/>
              <a:t>dc:date</a:t>
            </a:r>
            <a:r>
              <a:rPr lang="en-US" sz="1400" dirty="0"/>
              <a:t> ?date </a:t>
            </a:r>
            <a:r>
              <a:rPr lang="en-US" sz="1400" b="1" dirty="0"/>
              <a:t>FILTER(year(?date) = 1990) </a:t>
            </a:r>
            <a:r>
              <a:rPr lang="en-US" sz="1400" dirty="0"/>
              <a:t>.</a:t>
            </a:r>
          </a:p>
          <a:p>
            <a:r>
              <a:rPr lang="en-US" sz="1400" dirty="0"/>
              <a:t>   ?article </a:t>
            </a:r>
            <a:r>
              <a:rPr lang="en-US" sz="1400" b="1" dirty="0" err="1"/>
              <a:t>schema:mentions</a:t>
            </a:r>
            <a:r>
              <a:rPr lang="en-US" sz="1400" dirty="0"/>
              <a:t> ?entity .</a:t>
            </a:r>
          </a:p>
          <a:p>
            <a:r>
              <a:rPr lang="en-US" sz="1400" dirty="0"/>
              <a:t>   ?entity </a:t>
            </a:r>
            <a:r>
              <a:rPr lang="en-US" sz="1400" dirty="0" err="1"/>
              <a:t>oae:hasMatchedURI</a:t>
            </a:r>
            <a:r>
              <a:rPr lang="en-US" sz="1400" dirty="0"/>
              <a:t> ?</a:t>
            </a:r>
            <a:r>
              <a:rPr lang="en-US" sz="1400" dirty="0" err="1"/>
              <a:t>entURI</a:t>
            </a:r>
            <a:r>
              <a:rPr lang="en-US" sz="1400" dirty="0"/>
              <a:t> .</a:t>
            </a:r>
          </a:p>
          <a:p>
            <a:r>
              <a:rPr lang="en-US" sz="1400" dirty="0"/>
              <a:t>   ?</a:t>
            </a:r>
            <a:r>
              <a:rPr lang="en-US" sz="1400" dirty="0" err="1"/>
              <a:t>entURI</a:t>
            </a:r>
            <a:r>
              <a:rPr lang="en-US" sz="1400" dirty="0"/>
              <a:t> </a:t>
            </a:r>
            <a:r>
              <a:rPr lang="en-US" sz="1400" dirty="0" err="1"/>
              <a:t>dc:subject</a:t>
            </a:r>
            <a:r>
              <a:rPr lang="en-US" sz="1400" dirty="0"/>
              <a:t> </a:t>
            </a:r>
            <a:r>
              <a:rPr lang="en-US" sz="1400" b="1" dirty="0" err="1"/>
              <a:t>dbc:State_Presidents_of_South_Africa</a:t>
            </a:r>
            <a:r>
              <a:rPr lang="en-US" sz="1400" dirty="0"/>
              <a:t> }</a:t>
            </a:r>
            <a:endParaRPr lang="en-US" sz="11500" dirty="0"/>
          </a:p>
        </p:txBody>
      </p:sp>
      <p:sp>
        <p:nvSpPr>
          <p:cNvPr id="264" name="Right Arrow 263"/>
          <p:cNvSpPr/>
          <p:nvPr/>
        </p:nvSpPr>
        <p:spPr>
          <a:xfrm rot="707315">
            <a:off x="5893297" y="1673725"/>
            <a:ext cx="370846" cy="37401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ight Arrow 264"/>
          <p:cNvSpPr/>
          <p:nvPr/>
        </p:nvSpPr>
        <p:spPr>
          <a:xfrm rot="6073873">
            <a:off x="9063975" y="3878806"/>
            <a:ext cx="386535" cy="37961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ight Arrow 265"/>
          <p:cNvSpPr/>
          <p:nvPr/>
        </p:nvSpPr>
        <p:spPr>
          <a:xfrm rot="10126789">
            <a:off x="6085335" y="4830133"/>
            <a:ext cx="380762" cy="36332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797131" y="4138927"/>
            <a:ext cx="4908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/>
              <a:t>triples</a:t>
            </a:r>
            <a:endParaRPr lang="en-US" sz="900" b="1" dirty="0"/>
          </a:p>
        </p:txBody>
      </p:sp>
      <p:pic>
        <p:nvPicPr>
          <p:cNvPr id="1026" name="Picture 2" descr="Image result for rdf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8" y="3996846"/>
            <a:ext cx="285038" cy="3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ounded Rectangle 267"/>
          <p:cNvSpPr/>
          <p:nvPr/>
        </p:nvSpPr>
        <p:spPr>
          <a:xfrm>
            <a:off x="855100" y="4910973"/>
            <a:ext cx="5003901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What makes an archived document important, given:</a:t>
            </a:r>
          </a:p>
          <a:p>
            <a:pPr marL="292100" indent="-165100">
              <a:buFont typeface="Arial" panose="020B0604020202020204" pitchFamily="34" charset="0"/>
              <a:buChar char="•"/>
            </a:pPr>
            <a:r>
              <a:rPr lang="en-US" sz="1600" i="1" dirty="0" smtClean="0"/>
              <a:t>a date range</a:t>
            </a:r>
          </a:p>
          <a:p>
            <a:pPr marL="292100" indent="-165100">
              <a:buFont typeface="Arial" panose="020B0604020202020204" pitchFamily="34" charset="0"/>
              <a:buChar char="•"/>
            </a:pPr>
            <a:r>
              <a:rPr lang="en-US" sz="1600" i="1" dirty="0" smtClean="0"/>
              <a:t>one or more entities of interest</a:t>
            </a:r>
          </a:p>
        </p:txBody>
      </p:sp>
      <p:pic>
        <p:nvPicPr>
          <p:cNvPr id="1034" name="Picture 10" descr="Image result for troll face ques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0595" y="5370673"/>
            <a:ext cx="1215718" cy="132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roll face proble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4803" r="11091" b="3300"/>
          <a:stretch/>
        </p:blipFill>
        <p:spPr bwMode="auto">
          <a:xfrm>
            <a:off x="10837784" y="4924107"/>
            <a:ext cx="960514" cy="1596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Rectangle 276"/>
          <p:cNvSpPr/>
          <p:nvPr/>
        </p:nvSpPr>
        <p:spPr>
          <a:xfrm>
            <a:off x="0" y="56250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/>
              <a:t>Pavlos Fafalios</a:t>
            </a:r>
            <a:r>
              <a:rPr lang="en-US" dirty="0" smtClean="0"/>
              <a:t>, </a:t>
            </a:r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Kasturia</a:t>
            </a:r>
            <a:r>
              <a:rPr lang="en-US" dirty="0" smtClean="0"/>
              <a:t>, Wolfgang </a:t>
            </a:r>
            <a:r>
              <a:rPr lang="en-US" dirty="0" err="1" smtClean="0"/>
              <a:t>Nejdl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94" y="643404"/>
            <a:ext cx="639005" cy="634678"/>
          </a:xfrm>
          <a:prstGeom prst="rect">
            <a:avLst/>
          </a:prstGeom>
        </p:spPr>
      </p:pic>
      <p:pic>
        <p:nvPicPr>
          <p:cNvPr id="279" name="Picture 4" descr="Image result for alexandria-projec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401" y="668804"/>
            <a:ext cx="786271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245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Fafalios</dc:creator>
  <cp:lastModifiedBy>Fafalios</cp:lastModifiedBy>
  <cp:revision>75</cp:revision>
  <dcterms:created xsi:type="dcterms:W3CDTF">2017-06-09T09:41:22Z</dcterms:created>
  <dcterms:modified xsi:type="dcterms:W3CDTF">2017-06-20T19:33:54Z</dcterms:modified>
</cp:coreProperties>
</file>