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83625" cy="30275213"/>
  <p:notesSz cx="7010400" cy="9296400"/>
  <p:defaultTextStyle>
    <a:defPPr>
      <a:defRPr lang="en-US"/>
    </a:defPPr>
    <a:lvl1pPr marL="0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1pPr>
    <a:lvl2pPr marL="1475849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2pPr>
    <a:lvl3pPr marL="2951700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3pPr>
    <a:lvl4pPr marL="4427549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4pPr>
    <a:lvl5pPr marL="5903398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5pPr>
    <a:lvl6pPr marL="7379247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6pPr>
    <a:lvl7pPr marL="8855098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7pPr>
    <a:lvl8pPr marL="10330947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8pPr>
    <a:lvl9pPr marL="11806796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DD4"/>
    <a:srgbClr val="98B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568" autoAdjust="0"/>
  </p:normalViewPr>
  <p:slideViewPr>
    <p:cSldViewPr>
      <p:cViewPr>
        <p:scale>
          <a:sx n="66" d="100"/>
          <a:sy n="66" d="100"/>
        </p:scale>
        <p:origin x="702" y="-3036"/>
      </p:cViewPr>
      <p:guideLst>
        <p:guide orient="horz" pos="9536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9404941"/>
            <a:ext cx="18176081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5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182" y="1212415"/>
            <a:ext cx="14077553" cy="25832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9" y="19454629"/>
            <a:ext cx="18176081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59" y="12831930"/>
            <a:ext cx="18176081" cy="66227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182" y="7064218"/>
            <a:ext cx="9444435" cy="1998024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0009" y="7064218"/>
            <a:ext cx="9444435" cy="1998024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3" y="1205403"/>
            <a:ext cx="7035065" cy="512996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41" y="21192649"/>
            <a:ext cx="12830175" cy="250191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41" y="2705146"/>
            <a:ext cx="12830175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41" y="23694562"/>
            <a:ext cx="12830175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2" y="1212413"/>
            <a:ext cx="19245262" cy="5045869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7064218"/>
            <a:ext cx="19245262" cy="19980242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1" y="28060640"/>
            <a:ext cx="4989513" cy="161187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2" y="28060640"/>
            <a:ext cx="6771481" cy="161187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1" y="28060640"/>
            <a:ext cx="4989513" cy="161187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27696199"/>
            <a:ext cx="21383625" cy="2580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640" tIns="36320" rIns="72640" bIns="36320" rtlCol="0" anchor="ctr"/>
          <a:lstStyle/>
          <a:p>
            <a:pPr algn="ctr"/>
            <a:endParaRPr lang="el-G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-55414"/>
            <a:ext cx="21383625" cy="4074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640" tIns="36320" rIns="72640" bIns="36320" rtlCol="0" anchor="ctr"/>
          <a:lstStyle/>
          <a:p>
            <a:pPr algn="ctr"/>
            <a:endParaRPr lang="el-G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1089" y="886593"/>
            <a:ext cx="21314069" cy="723527"/>
          </a:xfrm>
          <a:prstGeom prst="rect">
            <a:avLst/>
          </a:prstGeom>
        </p:spPr>
        <p:txBody>
          <a:bodyPr wrap="square" lIns="72640" tIns="36320" rIns="72640" bIns="363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Towards a Ranking Model for Semantic Layers over Digital Archives</a:t>
            </a:r>
            <a:endParaRPr lang="el-G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354" y="1680154"/>
            <a:ext cx="21328673" cy="688903"/>
          </a:xfrm>
          <a:prstGeom prst="rect">
            <a:avLst/>
          </a:prstGeom>
          <a:noFill/>
        </p:spPr>
        <p:txBody>
          <a:bodyPr wrap="square" lIns="72640" tIns="36320" rIns="72640" bIns="3632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Pavlos Fafalios, Vaibhav Kasturia, Wolfgang Nejdl</a:t>
            </a:r>
            <a:endParaRPr lang="el-GR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089" y="2418492"/>
            <a:ext cx="21267183" cy="483718"/>
          </a:xfrm>
          <a:prstGeom prst="rect">
            <a:avLst/>
          </a:prstGeom>
        </p:spPr>
        <p:txBody>
          <a:bodyPr wrap="square" lIns="72640" tIns="36320" rIns="72640" bIns="3632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L3S Research Center,  University of Hannover, Germany</a:t>
            </a:r>
            <a:endParaRPr lang="el-GR" sz="30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351" y="2943992"/>
            <a:ext cx="21242338" cy="535014"/>
          </a:xfrm>
          <a:prstGeom prst="rect">
            <a:avLst/>
          </a:prstGeom>
        </p:spPr>
        <p:txBody>
          <a:bodyPr wrap="square" lIns="72640" tIns="36320" rIns="72640" bIns="3632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bg1">
                    <a:lumMod val="95000"/>
                  </a:schemeClr>
                </a:solidFill>
                <a:latin typeface="+mj-lt"/>
                <a:cs typeface="Courier New" pitchFamily="49" charset="0"/>
              </a:rPr>
              <a:t>{fafalios,kasturia,nejdl}@l3s.de</a:t>
            </a:r>
            <a:endParaRPr lang="el-GR" sz="3000" b="1" spc="300" dirty="0">
              <a:solidFill>
                <a:schemeClr val="bg1">
                  <a:lumMod val="95000"/>
                </a:schemeClr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662" y="4872793"/>
            <a:ext cx="10112350" cy="2608911"/>
          </a:xfrm>
          <a:prstGeom prst="roundRect">
            <a:avLst>
              <a:gd name="adj" fmla="val 3662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97" name="Rounded Rectangle 196"/>
          <p:cNvSpPr/>
          <p:nvPr/>
        </p:nvSpPr>
        <p:spPr>
          <a:xfrm>
            <a:off x="698142" y="21250295"/>
            <a:ext cx="10069871" cy="2506513"/>
          </a:xfrm>
          <a:prstGeom prst="roundRect">
            <a:avLst>
              <a:gd name="adj" fmla="val 3662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98" name="Rounded Rectangle 197"/>
          <p:cNvSpPr/>
          <p:nvPr/>
        </p:nvSpPr>
        <p:spPr>
          <a:xfrm>
            <a:off x="1052819" y="20977056"/>
            <a:ext cx="3655349" cy="5792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i="1" dirty="0">
                <a:solidFill>
                  <a:prstClr val="black"/>
                </a:solidFill>
              </a:rPr>
              <a:t>3. </a:t>
            </a:r>
            <a:r>
              <a:rPr lang="en-US" sz="3200" b="1" i="1">
                <a:solidFill>
                  <a:prstClr val="black"/>
                </a:solidFill>
              </a:rPr>
              <a:t>The problem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08062" y="21694705"/>
            <a:ext cx="96683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The results returned by a SPARQL query: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can be numerous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all equally match the query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How to rank them for identifying and promoting the most important ones?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What makes an archived document important for a given query?</a:t>
            </a:r>
          </a:p>
          <a:p>
            <a:endParaRPr lang="en-US" sz="1800" dirty="0"/>
          </a:p>
        </p:txBody>
      </p:sp>
      <p:sp>
        <p:nvSpPr>
          <p:cNvPr id="204" name="Rounded Rectangle 203"/>
          <p:cNvSpPr/>
          <p:nvPr/>
        </p:nvSpPr>
        <p:spPr>
          <a:xfrm>
            <a:off x="11377613" y="4821943"/>
            <a:ext cx="9268235" cy="4914065"/>
          </a:xfrm>
          <a:prstGeom prst="roundRect">
            <a:avLst>
              <a:gd name="adj" fmla="val 2954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5" name="Rounded Rectangle 204"/>
          <p:cNvSpPr/>
          <p:nvPr/>
        </p:nvSpPr>
        <p:spPr>
          <a:xfrm>
            <a:off x="11981184" y="4545806"/>
            <a:ext cx="3892229" cy="5850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14300" algn="l"/>
              </a:tabLst>
            </a:pPr>
            <a:r>
              <a:rPr lang="en-US" sz="3200" b="1" i="1" dirty="0">
                <a:solidFill>
                  <a:prstClr val="black"/>
                </a:solidFill>
              </a:rPr>
              <a:t>4. Related Work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6243599" y="24560481"/>
            <a:ext cx="9753601" cy="2406139"/>
          </a:xfrm>
          <a:prstGeom prst="roundRect">
            <a:avLst>
              <a:gd name="adj" fmla="val 2672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808062" y="5332700"/>
            <a:ext cx="99599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How to explore archives in a more </a:t>
            </a:r>
            <a:r>
              <a:rPr lang="en-US" sz="2200" b="1" dirty="0"/>
              <a:t>advanced</a:t>
            </a:r>
            <a:r>
              <a:rPr lang="en-US" sz="2200" dirty="0"/>
              <a:t> and </a:t>
            </a:r>
            <a:r>
              <a:rPr lang="en-US" sz="2200" b="1" dirty="0"/>
              <a:t>exploratory</a:t>
            </a:r>
            <a:r>
              <a:rPr lang="en-US" sz="2200" dirty="0"/>
              <a:t> way?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Find documents discussing about a specific category of entities (e.g., philanthropists), or about entities sharing some characteristics (e.g., born in Germany before 1960)?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How to explore archives by integrating information from existing knowledge bases, like DBpedia?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70" name="Rounded Rectangle 269"/>
          <p:cNvSpPr/>
          <p:nvPr/>
        </p:nvSpPr>
        <p:spPr>
          <a:xfrm>
            <a:off x="11343071" y="10382127"/>
            <a:ext cx="9302776" cy="3544881"/>
          </a:xfrm>
          <a:prstGeom prst="roundRect">
            <a:avLst>
              <a:gd name="adj" fmla="val 2954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3" name="Rounded Rectangle 272"/>
          <p:cNvSpPr/>
          <p:nvPr/>
        </p:nvSpPr>
        <p:spPr>
          <a:xfrm>
            <a:off x="11820179" y="10149978"/>
            <a:ext cx="4291837" cy="5936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i="1" dirty="0">
                <a:solidFill>
                  <a:prstClr val="black"/>
                </a:solidFill>
              </a:rPr>
              <a:t>5. Problem Definition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Image result for alexandria-pro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171" y="27916003"/>
            <a:ext cx="2343975" cy="18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Image result for university of hannov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2" y="28262882"/>
            <a:ext cx="5006027" cy="14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55240" y="29776769"/>
            <a:ext cx="2514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http://alexandria-project.eu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266259" y="4554407"/>
            <a:ext cx="2811779" cy="6308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i="1" dirty="0">
                <a:solidFill>
                  <a:prstClr val="black"/>
                </a:solidFill>
              </a:rPr>
              <a:t>1. Motivation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33412" y="8380229"/>
            <a:ext cx="10134600" cy="12023779"/>
          </a:xfrm>
          <a:prstGeom prst="roundRect">
            <a:avLst>
              <a:gd name="adj" fmla="val 2034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317363" y="8048654"/>
            <a:ext cx="3300698" cy="6308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i="1" dirty="0">
                <a:solidFill>
                  <a:prstClr val="black"/>
                </a:solidFill>
              </a:rPr>
              <a:t>2. Semantic Layer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02" y="11213101"/>
            <a:ext cx="9410700" cy="37199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09" name="TextBox 108"/>
          <p:cNvSpPr txBox="1"/>
          <p:nvPr/>
        </p:nvSpPr>
        <p:spPr>
          <a:xfrm>
            <a:off x="766775" y="15292576"/>
            <a:ext cx="5828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Example </a:t>
            </a:r>
            <a:r>
              <a:rPr lang="en-US" sz="2200" b="1" dirty="0"/>
              <a:t>SPARQL queries </a:t>
            </a:r>
            <a:r>
              <a:rPr lang="en-US" sz="2200" dirty="0"/>
              <a:t>over Semantic Layers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6430" y="15760629"/>
            <a:ext cx="9418683" cy="1631216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SELECT DISTINCT ?article WHERE {</a:t>
            </a:r>
          </a:p>
          <a:p>
            <a:r>
              <a:rPr lang="en-US" sz="2000" dirty="0">
                <a:latin typeface="+mj-lt"/>
              </a:rPr>
              <a:t>   ?article </a:t>
            </a:r>
            <a:r>
              <a:rPr lang="en-US" sz="2000" dirty="0" err="1">
                <a:latin typeface="+mj-lt"/>
              </a:rPr>
              <a:t>dc:date</a:t>
            </a:r>
            <a:r>
              <a:rPr lang="en-US" sz="2000" dirty="0">
                <a:latin typeface="+mj-lt"/>
              </a:rPr>
              <a:t> ?date </a:t>
            </a:r>
            <a:r>
              <a:rPr lang="en-US" sz="2000" b="1" dirty="0">
                <a:latin typeface="+mj-lt"/>
              </a:rPr>
              <a:t>FILTER(year(?date) = 1990) 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fr-FR" sz="2000" dirty="0">
                <a:latin typeface="+mj-lt"/>
              </a:rPr>
              <a:t>   ?article </a:t>
            </a:r>
            <a:r>
              <a:rPr lang="fr-FR" sz="2000" dirty="0" err="1">
                <a:latin typeface="+mj-lt"/>
              </a:rPr>
              <a:t>schema:mentions</a:t>
            </a:r>
            <a:r>
              <a:rPr lang="fr-FR" sz="2000" dirty="0">
                <a:latin typeface="+mj-lt"/>
              </a:rPr>
              <a:t> ?entity1, ?entity2 .</a:t>
            </a:r>
          </a:p>
          <a:p>
            <a:r>
              <a:rPr lang="en-US" sz="2000" dirty="0">
                <a:latin typeface="+mj-lt"/>
              </a:rPr>
              <a:t>   ?entity1 </a:t>
            </a:r>
            <a:r>
              <a:rPr lang="en-US" sz="2000" dirty="0" err="1">
                <a:latin typeface="+mj-lt"/>
              </a:rPr>
              <a:t>oae:hasMatchedURI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dbr:Nelson_Mandela</a:t>
            </a:r>
            <a:r>
              <a:rPr lang="en-US" sz="2000" dirty="0">
                <a:latin typeface="+mj-lt"/>
              </a:rPr>
              <a:t> .</a:t>
            </a:r>
          </a:p>
          <a:p>
            <a:r>
              <a:rPr lang="en-US" sz="2000" dirty="0">
                <a:latin typeface="+mj-lt"/>
              </a:rPr>
              <a:t>   ?entity2 </a:t>
            </a:r>
            <a:r>
              <a:rPr lang="en-US" sz="2000" dirty="0" err="1">
                <a:latin typeface="+mj-lt"/>
              </a:rPr>
              <a:t>oae:hasMatchedURI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dbr:F</a:t>
            </a:r>
            <a:r>
              <a:rPr lang="en-US" sz="2000" b="1" dirty="0">
                <a:latin typeface="+mj-lt"/>
              </a:rPr>
              <a:t>._W._</a:t>
            </a:r>
            <a:r>
              <a:rPr lang="en-US" sz="2000" b="1" dirty="0" err="1">
                <a:latin typeface="+mj-lt"/>
              </a:rPr>
              <a:t>de_Klerk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}</a:t>
            </a:r>
            <a:endParaRPr lang="en-US" sz="19900" dirty="0"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430" y="18036519"/>
            <a:ext cx="9418683" cy="1631216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SELECT DISTINCT ?article WHERE {</a:t>
            </a:r>
          </a:p>
          <a:p>
            <a:r>
              <a:rPr lang="en-US" sz="2000" dirty="0">
                <a:latin typeface="+mj-lt"/>
              </a:rPr>
              <a:t>   ?article </a:t>
            </a:r>
            <a:r>
              <a:rPr lang="en-US" sz="2000" dirty="0" err="1">
                <a:latin typeface="+mj-lt"/>
              </a:rPr>
              <a:t>dc:date</a:t>
            </a:r>
            <a:r>
              <a:rPr lang="en-US" sz="2000" dirty="0">
                <a:latin typeface="+mj-lt"/>
              </a:rPr>
              <a:t> ?date </a:t>
            </a:r>
            <a:r>
              <a:rPr lang="en-US" sz="2000" b="1" dirty="0">
                <a:latin typeface="+mj-lt"/>
              </a:rPr>
              <a:t>FILTER(year(?date) = 1990) 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en-US" sz="2000" dirty="0">
                <a:latin typeface="+mj-lt"/>
              </a:rPr>
              <a:t>   ?article </a:t>
            </a:r>
            <a:r>
              <a:rPr lang="en-US" sz="2000" dirty="0" err="1">
                <a:latin typeface="+mj-lt"/>
              </a:rPr>
              <a:t>schema:mentions</a:t>
            </a:r>
            <a:r>
              <a:rPr lang="en-US" sz="2000" dirty="0">
                <a:latin typeface="+mj-lt"/>
              </a:rPr>
              <a:t> ?entity .</a:t>
            </a:r>
          </a:p>
          <a:p>
            <a:r>
              <a:rPr lang="en-US" sz="2000" dirty="0">
                <a:latin typeface="+mj-lt"/>
              </a:rPr>
              <a:t>   ?entity </a:t>
            </a:r>
            <a:r>
              <a:rPr lang="en-US" sz="2000" dirty="0" err="1">
                <a:latin typeface="+mj-lt"/>
              </a:rPr>
              <a:t>oae:hasMatchedURI</a:t>
            </a:r>
            <a:r>
              <a:rPr lang="en-US" sz="2000" dirty="0">
                <a:latin typeface="+mj-lt"/>
              </a:rPr>
              <a:t> ?</a:t>
            </a:r>
            <a:r>
              <a:rPr lang="en-US" sz="2000" dirty="0" err="1">
                <a:latin typeface="+mj-lt"/>
              </a:rPr>
              <a:t>entURI</a:t>
            </a:r>
            <a:r>
              <a:rPr lang="en-US" sz="2000" dirty="0">
                <a:latin typeface="+mj-lt"/>
              </a:rPr>
              <a:t> .</a:t>
            </a:r>
          </a:p>
          <a:p>
            <a:r>
              <a:rPr lang="en-US" sz="2000" dirty="0">
                <a:latin typeface="+mj-lt"/>
              </a:rPr>
              <a:t>   ?</a:t>
            </a:r>
            <a:r>
              <a:rPr lang="en-US" sz="2000" dirty="0" err="1">
                <a:latin typeface="+mj-lt"/>
              </a:rPr>
              <a:t>entURI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dc:subject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dbc:State_Presidents_of_South_Africa</a:t>
            </a:r>
            <a:r>
              <a:rPr lang="en-US" sz="2000" dirty="0">
                <a:latin typeface="+mj-lt"/>
              </a:rPr>
              <a:t> }</a:t>
            </a:r>
            <a:endParaRPr lang="en-US" sz="199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1706" y="17403334"/>
            <a:ext cx="69632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i="1" dirty="0"/>
              <a:t>Retrieve articles of </a:t>
            </a:r>
            <a:r>
              <a:rPr lang="en-US" sz="1700" b="1" i="1" dirty="0"/>
              <a:t>1990</a:t>
            </a:r>
            <a:r>
              <a:rPr lang="en-US" sz="1700" i="1" dirty="0"/>
              <a:t> discussing about </a:t>
            </a:r>
            <a:r>
              <a:rPr lang="en-US" sz="1700" b="1" i="1" dirty="0"/>
              <a:t>Nelson Mandela </a:t>
            </a:r>
            <a:r>
              <a:rPr lang="en-US" sz="1700" i="1" u="sng" dirty="0"/>
              <a:t>and</a:t>
            </a:r>
            <a:r>
              <a:rPr lang="en-US" sz="1700" i="1" dirty="0"/>
              <a:t> </a:t>
            </a:r>
            <a:r>
              <a:rPr lang="en-US" sz="1700" b="1" i="1" dirty="0"/>
              <a:t>F. W. de Klerk</a:t>
            </a:r>
            <a:endParaRPr lang="en-US" sz="170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976275" y="19703848"/>
            <a:ext cx="6714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i="1" dirty="0"/>
              <a:t>Retrieve articles of </a:t>
            </a:r>
            <a:r>
              <a:rPr lang="en-US" sz="1700" b="1" i="1" dirty="0"/>
              <a:t>1990</a:t>
            </a:r>
            <a:r>
              <a:rPr lang="en-US" sz="1700" i="1" dirty="0"/>
              <a:t> discussing about </a:t>
            </a:r>
            <a:r>
              <a:rPr lang="en-US" sz="1700" b="1" i="1" dirty="0"/>
              <a:t>state presidents of South Africa</a:t>
            </a:r>
            <a:endParaRPr lang="en-US" sz="1700" i="1" dirty="0"/>
          </a:p>
        </p:txBody>
      </p:sp>
      <p:sp>
        <p:nvSpPr>
          <p:cNvPr id="116" name="Rectangle 115"/>
          <p:cNvSpPr/>
          <p:nvPr/>
        </p:nvSpPr>
        <p:spPr>
          <a:xfrm>
            <a:off x="11494415" y="10974584"/>
            <a:ext cx="89961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Ranking Documents for Structured Queries over Semantic Layers</a:t>
            </a:r>
            <a:endParaRPr lang="en-US" sz="2000" dirty="0"/>
          </a:p>
          <a:p>
            <a:pPr marL="6286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Consider a </a:t>
            </a:r>
            <a:r>
              <a:rPr lang="en-US" sz="2000" b="1" dirty="0"/>
              <a:t>semantic layer</a:t>
            </a:r>
            <a:r>
              <a:rPr lang="en-US" sz="2000" dirty="0"/>
              <a:t> over a collection of </a:t>
            </a:r>
            <a:r>
              <a:rPr lang="en-US" sz="2000" b="1" dirty="0"/>
              <a:t>archived documents D </a:t>
            </a:r>
            <a:r>
              <a:rPr lang="en-US" sz="2000" dirty="0"/>
              <a:t>published within a set of </a:t>
            </a:r>
            <a:r>
              <a:rPr lang="en-US" sz="2000" b="1" dirty="0"/>
              <a:t>time periods T </a:t>
            </a:r>
            <a:r>
              <a:rPr lang="en-US" sz="2000" dirty="0"/>
              <a:t>of fixed granularity (e.g., day), and a set of </a:t>
            </a:r>
            <a:r>
              <a:rPr lang="en-US" sz="2000" b="1" dirty="0"/>
              <a:t>entities E</a:t>
            </a:r>
            <a:r>
              <a:rPr lang="en-US" sz="2000" dirty="0"/>
              <a:t> mentioned in documents of D.</a:t>
            </a:r>
          </a:p>
          <a:p>
            <a:pPr marL="6286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Given a </a:t>
            </a:r>
            <a:r>
              <a:rPr lang="en-US" sz="2000" b="1" dirty="0"/>
              <a:t>SPARQL query Q</a:t>
            </a:r>
            <a:r>
              <a:rPr lang="en-US" sz="2000" dirty="0"/>
              <a:t> requesting documents from D published within a </a:t>
            </a:r>
            <a:r>
              <a:rPr lang="en-US" sz="2000" b="1" dirty="0"/>
              <a:t>time period </a:t>
            </a:r>
            <a:r>
              <a:rPr lang="en-US" sz="2000" dirty="0"/>
              <a:t>𝑻</a:t>
            </a:r>
            <a:r>
              <a:rPr lang="en-US" sz="2000" baseline="-25000" dirty="0"/>
              <a:t>𝑸</a:t>
            </a:r>
            <a:r>
              <a:rPr lang="en-US" sz="2000" dirty="0"/>
              <a:t>⊆𝑻 and related to one or more </a:t>
            </a:r>
            <a:r>
              <a:rPr lang="en-US" sz="2000" b="1" dirty="0"/>
              <a:t>Entities of Interest</a:t>
            </a:r>
            <a:r>
              <a:rPr lang="en-US" sz="2000" dirty="0"/>
              <a:t> (</a:t>
            </a:r>
            <a:r>
              <a:rPr lang="en-US" sz="2000" b="1" dirty="0" err="1"/>
              <a:t>EoI</a:t>
            </a:r>
            <a:r>
              <a:rPr lang="en-US" sz="2000" dirty="0"/>
              <a:t>) 𝑬</a:t>
            </a:r>
            <a:r>
              <a:rPr lang="en-US" sz="2000" baseline="-25000" dirty="0"/>
              <a:t>𝑸</a:t>
            </a:r>
            <a:r>
              <a:rPr lang="en-US" sz="2000" dirty="0"/>
              <a:t>⊆𝑬 with logical AND (mentioning all </a:t>
            </a:r>
            <a:r>
              <a:rPr lang="en-US" sz="2000" dirty="0" err="1"/>
              <a:t>EoI</a:t>
            </a:r>
            <a:r>
              <a:rPr lang="en-US" sz="2000" dirty="0"/>
              <a:t>) or </a:t>
            </a:r>
            <a:r>
              <a:rPr lang="en-US" sz="2000" dirty="0" err="1"/>
              <a:t>OR</a:t>
            </a:r>
            <a:r>
              <a:rPr lang="en-US" sz="2000" dirty="0"/>
              <a:t> (mentioning at </a:t>
            </a:r>
            <a:r>
              <a:rPr lang="en-US" sz="2000" dirty="0" smtClean="0"/>
              <a:t>least </a:t>
            </a:r>
            <a:r>
              <a:rPr lang="en-US" sz="2000" dirty="0"/>
              <a:t>one </a:t>
            </a:r>
            <a:r>
              <a:rPr lang="en-US" sz="2000" dirty="0" err="1"/>
              <a:t>EoI</a:t>
            </a:r>
            <a:r>
              <a:rPr lang="en-US" sz="2000" dirty="0"/>
              <a:t>) semantics, the </a:t>
            </a:r>
            <a:r>
              <a:rPr lang="en-US" sz="2000" b="1" dirty="0"/>
              <a:t>problem</a:t>
            </a:r>
            <a:r>
              <a:rPr lang="en-US" sz="2000" dirty="0"/>
              <a:t> is how to rank the returned documents 𝑫</a:t>
            </a:r>
            <a:r>
              <a:rPr lang="en-US" sz="2000" baseline="-25000" dirty="0"/>
              <a:t>𝑸</a:t>
            </a:r>
            <a:r>
              <a:rPr lang="en-US" sz="2000" dirty="0"/>
              <a:t>⊆𝑫  that match Q.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9168" y="16088190"/>
            <a:ext cx="37481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“AND” (conjunctive) semantics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17104" y="18388120"/>
            <a:ext cx="35789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“OR” (disjunctive) semantics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302" y="8871684"/>
            <a:ext cx="1000471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RDF repository describing </a:t>
            </a:r>
            <a:r>
              <a:rPr lang="en-US" sz="2200" b="1" dirty="0"/>
              <a:t>metadata</a:t>
            </a:r>
            <a:r>
              <a:rPr lang="en-US" sz="2200" dirty="0"/>
              <a:t> and </a:t>
            </a:r>
            <a:r>
              <a:rPr lang="en-US" sz="2200" b="1" dirty="0"/>
              <a:t>annotation</a:t>
            </a:r>
            <a:r>
              <a:rPr lang="en-US" sz="2200" dirty="0"/>
              <a:t> information for a collection of </a:t>
            </a:r>
            <a:br>
              <a:rPr lang="en-US" sz="2200" dirty="0"/>
            </a:br>
            <a:r>
              <a:rPr lang="en-US" sz="2200" dirty="0"/>
              <a:t>archived documents.</a:t>
            </a:r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sz="1900" dirty="0"/>
              <a:t>Allows running advanced, entity-centric SPARQL queries that combine metadata of the documents (e.g., publication date) and semantic information (e.g., mentioned entities)</a:t>
            </a:r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sz="1900" u="sng" dirty="0"/>
              <a:t>More at</a:t>
            </a:r>
            <a:r>
              <a:rPr lang="en-US" sz="1900" dirty="0"/>
              <a:t>: </a:t>
            </a:r>
            <a:r>
              <a:rPr lang="en-US" sz="1900" i="1" dirty="0"/>
              <a:t>Fafalios et al., "Building and Querying Semantic Layers for Web Archives", JCDL'17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Example for a </a:t>
            </a:r>
            <a:r>
              <a:rPr lang="en-US" sz="2200" b="1" dirty="0"/>
              <a:t>news article</a:t>
            </a:r>
            <a:r>
              <a:rPr lang="en-US" sz="2200" dirty="0"/>
              <a:t>: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528443" y="5347708"/>
            <a:ext cx="911740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Ranking of archived documents </a:t>
            </a:r>
            <a:r>
              <a:rPr lang="en-US" sz="2200" dirty="0"/>
              <a:t>(for free-text queries)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Time-aware Retrieval and Ranking [</a:t>
            </a:r>
            <a:r>
              <a:rPr lang="en-US" sz="2000" dirty="0" err="1"/>
              <a:t>Kanhabua</a:t>
            </a:r>
            <a:r>
              <a:rPr lang="en-US" sz="2000" dirty="0"/>
              <a:t> and </a:t>
            </a:r>
            <a:r>
              <a:rPr lang="en-US" sz="2000" dirty="0" err="1"/>
              <a:t>Anand</a:t>
            </a:r>
            <a:r>
              <a:rPr lang="en-US" sz="2000" dirty="0"/>
              <a:t>, 2016]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Tempas</a:t>
            </a:r>
            <a:r>
              <a:rPr lang="en-US" sz="2000" dirty="0"/>
              <a:t> [</a:t>
            </a:r>
            <a:r>
              <a:rPr lang="en-US" sz="2000" dirty="0" err="1"/>
              <a:t>Holzmann</a:t>
            </a:r>
            <a:r>
              <a:rPr lang="en-US" sz="2000" dirty="0"/>
              <a:t> and </a:t>
            </a:r>
            <a:r>
              <a:rPr lang="en-US" sz="2000" dirty="0" err="1"/>
              <a:t>Anand</a:t>
            </a:r>
            <a:r>
              <a:rPr lang="en-US" sz="2000" dirty="0"/>
              <a:t>, 2016], </a:t>
            </a:r>
            <a:r>
              <a:rPr lang="en-US" sz="2000" dirty="0" err="1"/>
              <a:t>HistDiv</a:t>
            </a:r>
            <a:r>
              <a:rPr lang="en-US" sz="2000" dirty="0"/>
              <a:t> [Singh et al., 2016</a:t>
            </a:r>
            <a:r>
              <a:rPr lang="en-US" sz="2000" dirty="0" smtClean="0"/>
              <a:t>]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Works by </a:t>
            </a:r>
            <a:r>
              <a:rPr lang="en-US" sz="2000" dirty="0" err="1" smtClean="0"/>
              <a:t>Kanhabua</a:t>
            </a:r>
            <a:r>
              <a:rPr lang="en-US" sz="2000" dirty="0" smtClean="0"/>
              <a:t> </a:t>
            </a:r>
            <a:r>
              <a:rPr lang="en-US" sz="2000" dirty="0"/>
              <a:t>et </a:t>
            </a:r>
            <a:r>
              <a:rPr lang="en-US" sz="2000" dirty="0" smtClean="0"/>
              <a:t>al. (2016</a:t>
            </a:r>
            <a:r>
              <a:rPr lang="en-US" sz="2000" dirty="0"/>
              <a:t>)</a:t>
            </a:r>
            <a:r>
              <a:rPr lang="en-US" sz="2000" dirty="0" smtClean="0"/>
              <a:t>, Vo </a:t>
            </a:r>
            <a:r>
              <a:rPr lang="en-US" sz="2000" dirty="0"/>
              <a:t>et </a:t>
            </a:r>
            <a:r>
              <a:rPr lang="en-US" sz="2000" dirty="0" smtClean="0"/>
              <a:t>al. (2016)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Ranking in knowledge graphs</a:t>
            </a:r>
          </a:p>
          <a:p>
            <a:pPr marL="566738" lvl="1" indent="-334963">
              <a:buFont typeface="Arial" panose="020B0604020202020204" pitchFamily="34" charset="0"/>
              <a:buChar char="•"/>
            </a:pPr>
            <a:r>
              <a:rPr lang="en-US" sz="2000" dirty="0"/>
              <a:t>Learning to rank for RDF entity search [Dali et al., 2012]</a:t>
            </a:r>
          </a:p>
          <a:p>
            <a:pPr marL="566738" lvl="1" indent="-334963">
              <a:buFont typeface="Arial" panose="020B0604020202020204" pitchFamily="34" charset="0"/>
              <a:buChar char="•"/>
            </a:pPr>
            <a:r>
              <a:rPr lang="en-US" sz="2000" dirty="0" err="1"/>
              <a:t>Swoogle</a:t>
            </a:r>
            <a:r>
              <a:rPr lang="en-US" sz="2000" dirty="0"/>
              <a:t> [Ding et al., 2005], </a:t>
            </a:r>
            <a:r>
              <a:rPr lang="en-US" sz="2000" dirty="0" err="1"/>
              <a:t>SemRank</a:t>
            </a:r>
            <a:r>
              <a:rPr lang="en-US" sz="2000" dirty="0"/>
              <a:t> [</a:t>
            </a:r>
            <a:r>
              <a:rPr lang="en-US" sz="2000" dirty="0" err="1"/>
              <a:t>Anyanwu</a:t>
            </a:r>
            <a:r>
              <a:rPr lang="en-US" sz="2000" dirty="0"/>
              <a:t> et al., 2005]</a:t>
            </a:r>
          </a:p>
          <a:p>
            <a:pPr marL="566738" lvl="1" indent="-334963">
              <a:buFont typeface="Arial" panose="020B0604020202020204" pitchFamily="34" charset="0"/>
              <a:buChar char="•"/>
            </a:pPr>
            <a:r>
              <a:rPr lang="en-US" sz="2000" dirty="0"/>
              <a:t>NAGA [</a:t>
            </a:r>
            <a:r>
              <a:rPr lang="en-US" sz="2000" dirty="0" err="1"/>
              <a:t>Kasneci</a:t>
            </a:r>
            <a:r>
              <a:rPr lang="en-US" sz="2000" dirty="0"/>
              <a:t> et al., 2008], DING [</a:t>
            </a:r>
            <a:r>
              <a:rPr lang="en-US" sz="2000" dirty="0" err="1"/>
              <a:t>Delbru</a:t>
            </a:r>
            <a:r>
              <a:rPr lang="en-US" sz="2000" dirty="0"/>
              <a:t> et al., 2010],</a:t>
            </a:r>
          </a:p>
          <a:p>
            <a:pPr marL="566738" lvl="1" indent="-334963">
              <a:buFont typeface="Arial" panose="020B0604020202020204" pitchFamily="34" charset="0"/>
              <a:buChar char="•"/>
            </a:pPr>
            <a:r>
              <a:rPr lang="en-US" sz="2000" dirty="0" err="1"/>
              <a:t>ReconRank</a:t>
            </a:r>
            <a:r>
              <a:rPr lang="en-US" sz="2000" dirty="0"/>
              <a:t> [Hogan et al., 2006], </a:t>
            </a:r>
            <a:r>
              <a:rPr lang="en-US" sz="2000" dirty="0" err="1"/>
              <a:t>Noc</a:t>
            </a:r>
            <a:r>
              <a:rPr lang="en-US" sz="2000" dirty="0"/>
              <a:t>-order [Graves et al., 2008</a:t>
            </a:r>
            <a:r>
              <a:rPr lang="en-US" sz="2000" dirty="0" smtClean="0"/>
              <a:t>]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u="sng" dirty="0"/>
              <a:t>Our approach:</a:t>
            </a:r>
            <a:r>
              <a:rPr lang="en-US" sz="2200" b="1" dirty="0"/>
              <a:t> </a:t>
            </a:r>
            <a:r>
              <a:rPr lang="en-US" sz="2200" dirty="0"/>
              <a:t>Ranking archived documents </a:t>
            </a:r>
            <a:r>
              <a:rPr lang="en-US" sz="2200" u="sng" dirty="0"/>
              <a:t>for structured queries</a:t>
            </a:r>
            <a:r>
              <a:rPr lang="en-US" sz="2200" dirty="0"/>
              <a:t> in knowledge graphs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Availability of metadata and entity annotations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access to full contents!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1318490" y="14739939"/>
            <a:ext cx="9268234" cy="9016868"/>
          </a:xfrm>
          <a:prstGeom prst="roundRect">
            <a:avLst>
              <a:gd name="adj" fmla="val 2954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7" name="Rounded Rectangle 46"/>
          <p:cNvSpPr/>
          <p:nvPr/>
        </p:nvSpPr>
        <p:spPr>
          <a:xfrm>
            <a:off x="11852934" y="14402375"/>
            <a:ext cx="5180557" cy="7078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i="1" dirty="0">
                <a:solidFill>
                  <a:prstClr val="black"/>
                </a:solidFill>
              </a:rPr>
              <a:t>6. Towards a Ranking Model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484867" y="15276283"/>
            <a:ext cx="89593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What makes an archived document </a:t>
            </a:r>
            <a:r>
              <a:rPr lang="en-US" sz="2200" b="1" dirty="0"/>
              <a:t>important</a:t>
            </a:r>
            <a:r>
              <a:rPr lang="en-US" sz="2200" dirty="0"/>
              <a:t> for one or more entities of interest (</a:t>
            </a:r>
            <a:r>
              <a:rPr lang="en-US" sz="2200" dirty="0" err="1"/>
              <a:t>EoI</a:t>
            </a:r>
            <a:r>
              <a:rPr lang="en-US" sz="2200" dirty="0"/>
              <a:t>)? </a:t>
            </a: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Relativeness:</a:t>
            </a:r>
            <a:r>
              <a:rPr lang="en-US" sz="2000" dirty="0"/>
              <a:t> the document should talk about the </a:t>
            </a:r>
            <a:r>
              <a:rPr lang="en-US" sz="2000" dirty="0" err="1"/>
              <a:t>EoI</a:t>
            </a:r>
            <a:r>
              <a:rPr lang="en-US" sz="2000" dirty="0"/>
              <a:t> (as its main topic)</a:t>
            </a: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Timeliness: </a:t>
            </a:r>
            <a:r>
              <a:rPr lang="en-US" sz="2000" dirty="0"/>
              <a:t>the document should have been published in an important (for the </a:t>
            </a:r>
            <a:r>
              <a:rPr lang="en-US" sz="2000" dirty="0" err="1"/>
              <a:t>EoI</a:t>
            </a:r>
            <a:r>
              <a:rPr lang="en-US" sz="2000" dirty="0"/>
              <a:t>) time period</a:t>
            </a: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Relatedness:</a:t>
            </a:r>
            <a:r>
              <a:rPr lang="en-US" sz="2000" dirty="0"/>
              <a:t> the document should discuss the relation of the </a:t>
            </a:r>
            <a:r>
              <a:rPr lang="en-US" sz="2000" dirty="0" err="1"/>
              <a:t>EoI</a:t>
            </a:r>
            <a:r>
              <a:rPr lang="en-US" sz="2000" dirty="0"/>
              <a:t> with other important (for the </a:t>
            </a:r>
            <a:r>
              <a:rPr lang="en-US" sz="2000" dirty="0" err="1"/>
              <a:t>EoI</a:t>
            </a:r>
            <a:r>
              <a:rPr lang="en-US" sz="2000" dirty="0"/>
              <a:t>) entities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87747" y="24235601"/>
            <a:ext cx="3236166" cy="7078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i="1" dirty="0">
                <a:solidFill>
                  <a:prstClr val="black"/>
                </a:solidFill>
              </a:rPr>
              <a:t>7. Next Steps</a:t>
            </a:r>
            <a:endParaRPr lang="el-GR" sz="3200" b="1" i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37662" y="25043107"/>
            <a:ext cx="95039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Create a ground truth for the problem at hand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Evaluate our baseline ranking model and the effect of each component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Define and evaluate more advanced models (learning to rank, stochastic, etc.)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Investigate the case of web archives (where documents have versions and publication </a:t>
            </a:r>
            <a:r>
              <a:rPr lang="en-US" sz="2200" dirty="0" smtClean="0"/>
              <a:t>dates are </a:t>
            </a:r>
            <a:r>
              <a:rPr lang="en-US" sz="2200" dirty="0"/>
              <a:t>not usually available)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61043" y="17660807"/>
            <a:ext cx="8983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Relativeness</a:t>
            </a:r>
            <a:r>
              <a:rPr lang="en-US" sz="2200" dirty="0"/>
              <a:t> (of a document </a:t>
            </a:r>
            <a:r>
              <a:rPr lang="en-US" sz="2200" i="1" dirty="0"/>
              <a:t>d</a:t>
            </a:r>
            <a:r>
              <a:rPr lang="en-US" sz="2200" dirty="0"/>
              <a:t>)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1800" i="1" dirty="0"/>
              <a:t>Consider the frequency of the </a:t>
            </a:r>
            <a:r>
              <a:rPr lang="en-US" sz="1800" i="1" dirty="0" err="1"/>
              <a:t>EoI</a:t>
            </a:r>
            <a:r>
              <a:rPr lang="en-US" sz="1800" i="1" dirty="0"/>
              <a:t> in 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98744" y="19565807"/>
            <a:ext cx="89831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Timeliness </a:t>
            </a:r>
            <a:r>
              <a:rPr lang="en-US" sz="2200" dirty="0"/>
              <a:t>(of a time period </a:t>
            </a:r>
            <a:r>
              <a:rPr lang="en-US" sz="2200" i="1" dirty="0"/>
              <a:t>p</a:t>
            </a:r>
            <a:r>
              <a:rPr lang="en-US" sz="2200" dirty="0"/>
              <a:t>)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sz="1800" i="1" dirty="0"/>
              <a:t>Consider the number of documents mentioning the </a:t>
            </a:r>
            <a:r>
              <a:rPr lang="en-US" sz="1800" i="1" dirty="0" err="1"/>
              <a:t>EoI</a:t>
            </a:r>
            <a:r>
              <a:rPr lang="en-US" sz="1800" i="1" dirty="0"/>
              <a:t> during p</a:t>
            </a:r>
            <a:endParaRPr lang="en-US" sz="22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1494415" y="21089808"/>
            <a:ext cx="898312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Relatedness </a:t>
            </a:r>
            <a:r>
              <a:rPr lang="en-US" sz="2200" dirty="0"/>
              <a:t>(of an entity </a:t>
            </a:r>
            <a:r>
              <a:rPr lang="en-US" sz="2200" i="1" dirty="0"/>
              <a:t>e</a:t>
            </a:r>
            <a:r>
              <a:rPr lang="en-US" sz="2200" dirty="0"/>
              <a:t> to the </a:t>
            </a:r>
            <a:r>
              <a:rPr lang="en-US" sz="2200" dirty="0" err="1"/>
              <a:t>EoI</a:t>
            </a:r>
            <a:r>
              <a:rPr lang="en-US" sz="2200" dirty="0"/>
              <a:t>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i="1" dirty="0"/>
              <a:t>Consider the number of co-occurrences of e with the </a:t>
            </a:r>
            <a:r>
              <a:rPr lang="en-US" sz="1800" i="1" dirty="0" err="1"/>
              <a:t>EoI</a:t>
            </a:r>
            <a:r>
              <a:rPr lang="en-US" sz="1800" i="1" dirty="0"/>
              <a:t> in important time periods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i="1" dirty="0"/>
              <a:t>Avoid over-emphasizing common and general entities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7822" y="18444894"/>
            <a:ext cx="3172203" cy="640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7213" y="18496215"/>
            <a:ext cx="3883605" cy="55987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2665104" y="19109681"/>
            <a:ext cx="2137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/>
              <a:t>“AND” (conjunctive) semantics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16860035" y="19107960"/>
            <a:ext cx="199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/>
              <a:t>“OR” (disjunctive) semantics</a:t>
            </a:r>
            <a:endParaRPr lang="en-US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8036" y="20369480"/>
            <a:ext cx="2163976" cy="57765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b="50907"/>
          <a:stretch/>
        </p:blipFill>
        <p:spPr>
          <a:xfrm>
            <a:off x="12079485" y="22139251"/>
            <a:ext cx="4573509" cy="622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9608" y="22159392"/>
            <a:ext cx="2634810" cy="49443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11494415" y="23042792"/>
            <a:ext cx="2778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Joining the models: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9524" y="22874903"/>
            <a:ext cx="5367932" cy="71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24" y="27413071"/>
            <a:ext cx="2681379" cy="26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717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Fafalios</dc:creator>
  <cp:lastModifiedBy>Fafalios</cp:lastModifiedBy>
  <cp:revision>568</cp:revision>
  <cp:lastPrinted>2017-06-07T14:32:36Z</cp:lastPrinted>
  <dcterms:created xsi:type="dcterms:W3CDTF">2006-08-16T00:00:00Z</dcterms:created>
  <dcterms:modified xsi:type="dcterms:W3CDTF">2017-06-09T10:57:29Z</dcterms:modified>
</cp:coreProperties>
</file>