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66" r:id="rId2"/>
    <p:sldId id="267" r:id="rId3"/>
    <p:sldId id="274" r:id="rId4"/>
    <p:sldId id="275" r:id="rId5"/>
    <p:sldId id="273" r:id="rId6"/>
    <p:sldId id="268" r:id="rId7"/>
    <p:sldId id="272" r:id="rId8"/>
    <p:sldId id="257" r:id="rId9"/>
    <p:sldId id="260" r:id="rId10"/>
    <p:sldId id="279" r:id="rId11"/>
    <p:sldId id="283" r:id="rId12"/>
    <p:sldId id="258" r:id="rId13"/>
    <p:sldId id="284" r:id="rId14"/>
    <p:sldId id="276" r:id="rId15"/>
    <p:sldId id="282" r:id="rId16"/>
    <p:sldId id="281" r:id="rId17"/>
    <p:sldId id="285" r:id="rId18"/>
    <p:sldId id="280"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81858" autoAdjust="0"/>
  </p:normalViewPr>
  <p:slideViewPr>
    <p:cSldViewPr snapToGrid="0">
      <p:cViewPr varScale="1">
        <p:scale>
          <a:sx n="91" d="100"/>
          <a:sy n="91" d="100"/>
        </p:scale>
        <p:origin x="14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855EF99-6704-4535-91DD-7C7205B552FC}" type="datetimeFigureOut">
              <a:rPr lang="en-US" smtClean="0"/>
              <a:t>22-May-17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AAA69E7-9F40-444A-8266-1F23A3892302}" type="slidenum">
              <a:rPr lang="en-US" smtClean="0"/>
              <a:t>‹#›</a:t>
            </a:fld>
            <a:endParaRPr lang="en-US"/>
          </a:p>
        </p:txBody>
      </p:sp>
    </p:spTree>
    <p:extLst>
      <p:ext uri="{BB962C8B-B14F-4D97-AF65-F5344CB8AC3E}">
        <p14:creationId xmlns:p14="http://schemas.microsoft.com/office/powerpoint/2010/main" val="1620936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4710B54-F7E0-44B3-B9A6-EC36CD4592A7}" type="datetimeFigureOut">
              <a:rPr lang="en-US" smtClean="0"/>
              <a:t>22-May-17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710EFB1-920E-4BD0-ABF0-44BA62D53ABB}" type="slidenum">
              <a:rPr lang="en-US" smtClean="0"/>
              <a:t>‹#›</a:t>
            </a:fld>
            <a:endParaRPr lang="en-US"/>
          </a:p>
        </p:txBody>
      </p:sp>
    </p:spTree>
    <p:extLst>
      <p:ext uri="{BB962C8B-B14F-4D97-AF65-F5344CB8AC3E}">
        <p14:creationId xmlns:p14="http://schemas.microsoft.com/office/powerpoint/2010/main" val="123201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 will present you</a:t>
            </a:r>
            <a:r>
              <a:rPr lang="en-US" sz="1200" baseline="0" dirty="0" smtClean="0"/>
              <a:t> some slides on </a:t>
            </a:r>
            <a:r>
              <a:rPr lang="en-US" sz="1200" dirty="0" smtClean="0"/>
              <a:t>an idea</a:t>
            </a:r>
            <a:r>
              <a:rPr lang="en-US" sz="1200" baseline="0" dirty="0" smtClean="0"/>
              <a:t> I’m currently working on. It is at a very early stage, so any feedback and comments are more than welcome. </a:t>
            </a:r>
            <a:endParaRPr lang="en-US" sz="1200" dirty="0" smtClean="0"/>
          </a:p>
          <a:p>
            <a:r>
              <a:rPr lang="en-US" sz="1200" dirty="0" smtClean="0"/>
              <a:t>So, the general</a:t>
            </a:r>
            <a:r>
              <a:rPr lang="en-US" sz="1200" baseline="0" dirty="0" smtClean="0"/>
              <a:t> idea is to BUILD and MAINTAIN a Semantic Layer that describes useful information about the documents in a Web Archive. </a:t>
            </a:r>
          </a:p>
          <a:p>
            <a:r>
              <a:rPr lang="en-US" sz="1200" baseline="0" dirty="0" smtClean="0"/>
              <a:t>Such a layer will allow to run ADVANCED and EXPRESSIVE queries over a Web Archive. </a:t>
            </a:r>
            <a:endParaRPr lang="el-GR" sz="1200" dirty="0"/>
          </a:p>
        </p:txBody>
      </p:sp>
      <p:sp>
        <p:nvSpPr>
          <p:cNvPr id="4" name="Slide Number Placeholder 3"/>
          <p:cNvSpPr>
            <a:spLocks noGrp="1"/>
          </p:cNvSpPr>
          <p:nvPr>
            <p:ph type="sldNum" sz="quarter" idx="10"/>
          </p:nvPr>
        </p:nvSpPr>
        <p:spPr/>
        <p:txBody>
          <a:bodyPr/>
          <a:lstStyle/>
          <a:p>
            <a:fld id="{0710EFB1-920E-4BD0-ABF0-44BA62D53ABB}" type="slidenum">
              <a:rPr lang="en-US" smtClean="0"/>
              <a:t>1</a:t>
            </a:fld>
            <a:endParaRPr lang="en-US"/>
          </a:p>
        </p:txBody>
      </p:sp>
    </p:spTree>
    <p:extLst>
      <p:ext uri="{BB962C8B-B14F-4D97-AF65-F5344CB8AC3E}">
        <p14:creationId xmlns:p14="http://schemas.microsoft.com/office/powerpoint/2010/main" val="1270940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an instantiation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a:t>
            </a:r>
            <a:r>
              <a:rPr lang="en-US" sz="1200" baseline="0" dirty="0" smtClean="0"/>
              <a:t> a URL we first have some metadata information like the first and the last capture.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Now each</a:t>
            </a:r>
            <a:r>
              <a:rPr lang="en-US" sz="1200" baseline="0" dirty="0" smtClean="0"/>
              <a:t> archived </a:t>
            </a:r>
            <a:r>
              <a:rPr lang="en-US" sz="1200" baseline="0" dirty="0" err="1" smtClean="0"/>
              <a:t>url</a:t>
            </a:r>
            <a:r>
              <a:rPr lang="en-US" sz="1200" baseline="0" dirty="0" smtClean="0"/>
              <a:t> is associated with one ore more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For a specific version, we keep some metadata information like its timestamp and its mime types, </a:t>
            </a:r>
            <a:br>
              <a:rPr lang="en-US" sz="1200" baseline="0" dirty="0" smtClean="0"/>
            </a:br>
            <a:r>
              <a:rPr lang="en-US" sz="1200" baseline="0" dirty="0" smtClean="0"/>
              <a:t>as well as links to other archived or not URLs.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for each version we have a list of annotations. In this example, the entity name Germany is referenced.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keep some information about that entity, like its positions in the documents and a confidence score,</a:t>
            </a:r>
            <a:br>
              <a:rPr lang="en-US" sz="1200" baseline="0" dirty="0" smtClean="0"/>
            </a:br>
            <a:r>
              <a:rPr lang="en-US" sz="1200" baseline="0" dirty="0" smtClean="0"/>
              <a:t>and we can also link it with a semantic resource. In this example, the entity name Germany is linked with a </a:t>
            </a:r>
            <a:r>
              <a:rPr lang="en-US" sz="1200" baseline="0" dirty="0" err="1" smtClean="0"/>
              <a:t>Dbpedia</a:t>
            </a:r>
            <a:r>
              <a:rPr lang="en-US" sz="1200" baseline="0" dirty="0" smtClean="0"/>
              <a:t> resource of type Country.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a:t>
            </a:r>
            <a:r>
              <a:rPr lang="en-US" sz="1200" baseline="0" dirty="0" smtClean="0"/>
              <a:t> the same way we can include more annotations, like events or even </a:t>
            </a:r>
            <a:r>
              <a:rPr lang="en-US" sz="1200" dirty="0" smtClean="0"/>
              <a:t>tweets discussing that URL</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 for</a:t>
            </a:r>
            <a:r>
              <a:rPr lang="en-US" sz="1200" baseline="0" dirty="0" smtClean="0"/>
              <a:t> each archived URL, we have a set of RDF triples that describe information and annotations for different versions of this URL.</a:t>
            </a:r>
            <a:endParaRPr lang="en-US" sz="1200" dirty="0" smtClean="0"/>
          </a:p>
          <a:p>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10</a:t>
            </a:fld>
            <a:endParaRPr lang="en-US"/>
          </a:p>
        </p:txBody>
      </p:sp>
    </p:spTree>
    <p:extLst>
      <p:ext uri="{BB962C8B-B14F-4D97-AF65-F5344CB8AC3E}">
        <p14:creationId xmlns:p14="http://schemas.microsoft.com/office/powerpoint/2010/main" val="115840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process for constructing such a repository.</a:t>
            </a:r>
          </a:p>
          <a:p>
            <a:r>
              <a:rPr lang="en-US" baseline="0" dirty="0" smtClean="0"/>
              <a:t>We analyze each WARC file by extracting its metadata and by performing entity extraction. </a:t>
            </a:r>
          </a:p>
          <a:p>
            <a:r>
              <a:rPr lang="en-US" baseline="0" dirty="0" smtClean="0"/>
              <a:t>For entity extraction we can use a tool like </a:t>
            </a:r>
            <a:r>
              <a:rPr lang="en-US" baseline="0" dirty="0" err="1" smtClean="0"/>
              <a:t>Babelfy</a:t>
            </a:r>
            <a:r>
              <a:rPr lang="en-US" baseline="0" dirty="0" smtClean="0"/>
              <a:t> which is very good in entity disambiguation.</a:t>
            </a:r>
          </a:p>
          <a:p>
            <a:r>
              <a:rPr lang="en-US" baseline="0" dirty="0" smtClean="0"/>
              <a:t>Then, we transform the metadata and the identified entities to RDF using the proposed RDF/S Model. </a:t>
            </a:r>
          </a:p>
          <a:p>
            <a:r>
              <a:rPr lang="en-US" baseline="0" dirty="0" smtClean="0"/>
              <a:t>In this step, we can also enrich the entities with more information coming from the Linked Data cloud.</a:t>
            </a:r>
          </a:p>
          <a:p>
            <a:r>
              <a:rPr lang="en-US" baseline="0" dirty="0" smtClean="0"/>
              <a:t>The last step is to ingest the triples </a:t>
            </a:r>
            <a:r>
              <a:rPr lang="en-US" baseline="0" dirty="0" err="1" smtClean="0"/>
              <a:t>triples</a:t>
            </a:r>
            <a:r>
              <a:rPr lang="en-US" baseline="0" dirty="0" smtClean="0"/>
              <a:t> to a </a:t>
            </a:r>
            <a:r>
              <a:rPr lang="en-US" baseline="0" dirty="0" err="1" smtClean="0"/>
              <a:t>triplestore</a:t>
            </a:r>
            <a:r>
              <a:rPr lang="en-US" baseline="0" dirty="0" smtClean="0"/>
              <a:t> and to make the </a:t>
            </a:r>
            <a:r>
              <a:rPr lang="en-US" baseline="0" dirty="0" err="1" smtClean="0"/>
              <a:t>triplestore</a:t>
            </a:r>
            <a:r>
              <a:rPr lang="en-US" baseline="0" dirty="0" smtClean="0"/>
              <a:t> Web accessible. </a:t>
            </a:r>
          </a:p>
          <a:p>
            <a:endParaRPr lang="en-US" baseline="0" dirty="0" smtClean="0"/>
          </a:p>
          <a:p>
            <a:r>
              <a:rPr lang="en-US" baseline="0" dirty="0" smtClean="0"/>
              <a:t>For the construction we can use </a:t>
            </a:r>
            <a:r>
              <a:rPr lang="en-US" baseline="0" dirty="0" err="1" smtClean="0"/>
              <a:t>ArchiveSpark</a:t>
            </a:r>
            <a:r>
              <a:rPr lang="en-US" baseline="0" dirty="0" smtClean="0"/>
              <a:t> that facilitates fast access to Web archives. </a:t>
            </a:r>
          </a:p>
          <a:p>
            <a:endParaRPr lang="en-US" baseline="0" smtClean="0"/>
          </a:p>
          <a:p>
            <a:endParaRPr lang="en-US" baseline="0" dirty="0" smtClean="0"/>
          </a:p>
          <a:p>
            <a:r>
              <a:rPr lang="en-US" dirty="0" smtClean="0"/>
              <a:t>https://www.w3.org/wiki/LargeTripleStores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11</a:t>
            </a:fld>
            <a:endParaRPr lang="en-US"/>
          </a:p>
        </p:txBody>
      </p:sp>
    </p:spTree>
    <p:extLst>
      <p:ext uri="{BB962C8B-B14F-4D97-AF65-F5344CB8AC3E}">
        <p14:creationId xmlns:p14="http://schemas.microsoft.com/office/powerpoint/2010/main" val="211967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I list some benefits of having such a semantic layer.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most important is that it offers advanced query capabilities, while we can also integrate information by exploiting external knowledge bases.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It can be also extended very easily, we can just add triples in the repository.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By using the RDF standard and publishing the repository as Linked Open Data, it can be directly exploited by other systems, even at real-time.</a:t>
            </a:r>
            <a:endParaRPr lang="en-US" dirty="0" smtClean="0"/>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12</a:t>
            </a:fld>
            <a:endParaRPr lang="en-US"/>
          </a:p>
        </p:txBody>
      </p:sp>
    </p:spTree>
    <p:extLst>
      <p:ext uri="{BB962C8B-B14F-4D97-AF65-F5344CB8AC3E}">
        <p14:creationId xmlns:p14="http://schemas.microsoft.com/office/powerpoint/2010/main" val="269245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challenges. </a:t>
            </a:r>
          </a:p>
          <a:p>
            <a:r>
              <a:rPr lang="en-US" dirty="0" smtClean="0"/>
              <a:t>The</a:t>
            </a:r>
            <a:r>
              <a:rPr lang="en-US" baseline="0" dirty="0" smtClean="0"/>
              <a:t> major challenge is scalability. </a:t>
            </a:r>
            <a:endParaRPr lang="en-US" dirty="0" smtClean="0"/>
          </a:p>
          <a:p>
            <a:r>
              <a:rPr lang="en-US" dirty="0" smtClean="0"/>
              <a:t>With a very </a:t>
            </a:r>
            <a:r>
              <a:rPr lang="en-US" dirty="0" err="1" smtClean="0"/>
              <a:t>very</a:t>
            </a:r>
            <a:r>
              <a:rPr lang="en-US" dirty="0" smtClean="0"/>
              <a:t> rough</a:t>
            </a:r>
            <a:r>
              <a:rPr lang="en-US" baseline="0" dirty="0" smtClean="0"/>
              <a:t> estimation, if we need about 100 triples to describe a WARC file and in case our Web Archive contains 1 billion files, then our </a:t>
            </a:r>
            <a:r>
              <a:rPr lang="en-US" baseline="0" dirty="0" err="1" smtClean="0"/>
              <a:t>triplestore</a:t>
            </a:r>
            <a:r>
              <a:rPr lang="en-US" baseline="0" dirty="0" smtClean="0"/>
              <a:t> will contain about 100 billions.</a:t>
            </a:r>
          </a:p>
          <a:p>
            <a:r>
              <a:rPr lang="en-US" baseline="0" dirty="0" smtClean="0"/>
              <a:t>The good thing here is that the RDF triples have mush smaller size compared to the actual contents of an document. </a:t>
            </a:r>
          </a:p>
          <a:p>
            <a:r>
              <a:rPr lang="en-US" baseline="0" dirty="0" smtClean="0"/>
              <a:t>So, if one triple has size about 100 bytes, then we need about 10 TB to store 100 billion triples </a:t>
            </a:r>
            <a:r>
              <a:rPr lang="en-US" baseline="0" dirty="0" err="1" smtClean="0"/>
              <a:t>triples</a:t>
            </a:r>
            <a:r>
              <a:rPr lang="en-US" baseline="0" dirty="0" smtClean="0"/>
              <a:t>, uncompressed.</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13</a:t>
            </a:fld>
            <a:endParaRPr lang="en-US"/>
          </a:p>
        </p:txBody>
      </p:sp>
    </p:spTree>
    <p:extLst>
      <p:ext uri="{BB962C8B-B14F-4D97-AF65-F5344CB8AC3E}">
        <p14:creationId xmlns:p14="http://schemas.microsoft.com/office/powerpoint/2010/main" val="3594032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issue is that entity extraction can</a:t>
            </a:r>
            <a:r>
              <a:rPr lang="en-US" baseline="0" dirty="0" smtClean="0"/>
              <a:t> be time-consuming,</a:t>
            </a:r>
            <a:endParaRPr lang="en-US" dirty="0" smtClean="0"/>
          </a:p>
          <a:p>
            <a:r>
              <a:rPr lang="en-US" dirty="0" smtClean="0"/>
              <a:t>This of</a:t>
            </a:r>
            <a:r>
              <a:rPr lang="en-US" baseline="0" dirty="0" smtClean="0"/>
              <a:t> course depends on the efficiency of the underlying entity extraction tool. </a:t>
            </a:r>
          </a:p>
          <a:p>
            <a:r>
              <a:rPr lang="en-US" baseline="0" dirty="0" smtClean="0"/>
              <a:t>The good thing here is that since the contents of an archived web page never change, this task is performed only once! So no updates are needed.</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14</a:t>
            </a:fld>
            <a:endParaRPr lang="en-US"/>
          </a:p>
        </p:txBody>
      </p:sp>
    </p:spTree>
    <p:extLst>
      <p:ext uri="{BB962C8B-B14F-4D97-AF65-F5344CB8AC3E}">
        <p14:creationId xmlns:p14="http://schemas.microsoft.com/office/powerpoint/2010/main" val="1298216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some queries of course may return thousands of results.</a:t>
            </a:r>
          </a:p>
          <a:p>
            <a:r>
              <a:rPr lang="en-US" dirty="0" smtClean="0"/>
              <a:t>So,</a:t>
            </a:r>
            <a:r>
              <a:rPr lang="en-US" baseline="0" dirty="0" smtClean="0"/>
              <a:t> at an application level, an effective ranking algorithm is needed in order to identify the more related web pages or entities.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15</a:t>
            </a:fld>
            <a:endParaRPr lang="en-US"/>
          </a:p>
        </p:txBody>
      </p:sp>
    </p:spTree>
    <p:extLst>
      <p:ext uri="{BB962C8B-B14F-4D97-AF65-F5344CB8AC3E}">
        <p14:creationId xmlns:p14="http://schemas.microsoft.com/office/powerpoint/2010/main" val="315233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steps include to decide which metadata</a:t>
            </a:r>
            <a:r>
              <a:rPr lang="en-US" baseline="0" dirty="0" smtClean="0"/>
              <a:t> to keep, which entity extraction system to use, to specify the RDF/S Model and to test the whole approach in a small and interesting web archive.</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16</a:t>
            </a:fld>
            <a:endParaRPr lang="en-US"/>
          </a:p>
        </p:txBody>
      </p:sp>
    </p:spTree>
    <p:extLst>
      <p:ext uri="{BB962C8B-B14F-4D97-AF65-F5344CB8AC3E}">
        <p14:creationId xmlns:p14="http://schemas.microsoft.com/office/powerpoint/2010/main" val="3522247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0710EFB1-920E-4BD0-ABF0-44BA62D53ABB}" type="slidenum">
              <a:rPr lang="en-US" smtClean="0"/>
              <a:t>17</a:t>
            </a:fld>
            <a:endParaRPr lang="en-US"/>
          </a:p>
        </p:txBody>
      </p:sp>
    </p:spTree>
    <p:extLst>
      <p:ext uri="{BB962C8B-B14F-4D97-AF65-F5344CB8AC3E}">
        <p14:creationId xmlns:p14="http://schemas.microsoft.com/office/powerpoint/2010/main" val="3995872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WARC File Format (ISO 28500:2009)</a:t>
            </a:r>
          </a:p>
          <a:p>
            <a:endParaRPr lang="en-US" dirty="0" smtClean="0"/>
          </a:p>
          <a:p>
            <a:r>
              <a:rPr lang="en-US" dirty="0" smtClean="0"/>
              <a:t>In</a:t>
            </a:r>
            <a:r>
              <a:rPr lang="en-US" baseline="0" dirty="0" smtClean="0"/>
              <a:t> the first work, the authors </a:t>
            </a:r>
            <a:r>
              <a:rPr lang="en-US" dirty="0" smtClean="0"/>
              <a:t>exploit the</a:t>
            </a:r>
            <a:r>
              <a:rPr lang="en-US" baseline="0" dirty="0" smtClean="0"/>
              <a:t> age of the archived copies and their supported domains, in order to avoid </a:t>
            </a:r>
            <a:r>
              <a:rPr lang="en-US" dirty="0" smtClean="0"/>
              <a:t>sending queries</a:t>
            </a:r>
            <a:r>
              <a:rPr lang="en-US" baseline="0" dirty="0" smtClean="0"/>
              <a:t> to archives that likely not hold the archived page.</a:t>
            </a:r>
          </a:p>
          <a:p>
            <a:r>
              <a:rPr lang="en-US" dirty="0" smtClean="0"/>
              <a:t>In the second work, the</a:t>
            </a:r>
            <a:r>
              <a:rPr lang="en-US" baseline="0" dirty="0" smtClean="0"/>
              <a:t> authors examine various policies for generating profiles, from using the entire URIs to just the top-level domains.</a:t>
            </a:r>
          </a:p>
          <a:p>
            <a:r>
              <a:rPr lang="en-US" baseline="0" dirty="0" smtClean="0"/>
              <a:t>However, such profiling approaches cannot express information that allows for advanced entity-based queries.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18</a:t>
            </a:fld>
            <a:endParaRPr lang="en-US"/>
          </a:p>
        </p:txBody>
      </p:sp>
    </p:spTree>
    <p:extLst>
      <p:ext uri="{BB962C8B-B14F-4D97-AF65-F5344CB8AC3E}">
        <p14:creationId xmlns:p14="http://schemas.microsoft.com/office/powerpoint/2010/main" val="426839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baseline="0" dirty="0" smtClean="0"/>
              <a:t>What is the motivation for having a Semantic Layer.</a:t>
            </a:r>
            <a:endParaRPr lang="en-US" sz="1000" b="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Web Archives have no semantics in their</a:t>
            </a:r>
            <a:r>
              <a:rPr lang="en-US" sz="1000" b="0" baseline="0" dirty="0" smtClean="0"/>
              <a:t> current form: </a:t>
            </a:r>
            <a:r>
              <a:rPr lang="en-US" sz="1000" b="1" baseline="0" dirty="0" smtClean="0"/>
              <a:t>we do not know for what an archived Web page talks about and we cannot associate different documents if there are not links from one document to another.</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The exploration capabilities are also very limited. We can only find older versions of a specific Web page by specifying a date range, while some more recent works allow users to search using some keywords.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Moreover, it is very difficult to integrate information by exploiting both data from the Web archives and external knowledge bases.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It is also quite difficult to build an application that exploit Web Archives. You have</a:t>
            </a:r>
            <a:r>
              <a:rPr lang="en-US" sz="1000" b="0" baseline="0" dirty="0" smtClean="0"/>
              <a:t> to download, parse and maybe index the archives.</a:t>
            </a:r>
            <a:endParaRPr lang="en-US" sz="1000" b="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It is even</a:t>
            </a:r>
            <a:r>
              <a:rPr lang="en-US" sz="1000" b="0" baseline="0" dirty="0" smtClean="0"/>
              <a:t> difficult to find an interesting part of a Web Archive.</a:t>
            </a:r>
          </a:p>
        </p:txBody>
      </p:sp>
      <p:sp>
        <p:nvSpPr>
          <p:cNvPr id="4" name="Slide Number Placeholder 3"/>
          <p:cNvSpPr>
            <a:spLocks noGrp="1"/>
          </p:cNvSpPr>
          <p:nvPr>
            <p:ph type="sldNum" sz="quarter" idx="10"/>
          </p:nvPr>
        </p:nvSpPr>
        <p:spPr/>
        <p:txBody>
          <a:bodyPr/>
          <a:lstStyle/>
          <a:p>
            <a:fld id="{0710EFB1-920E-4BD0-ABF0-44BA62D53ABB}" type="slidenum">
              <a:rPr lang="en-US" smtClean="0"/>
              <a:t>2</a:t>
            </a:fld>
            <a:endParaRPr lang="en-US"/>
          </a:p>
        </p:txBody>
      </p:sp>
    </p:spTree>
    <p:extLst>
      <p:ext uri="{BB962C8B-B14F-4D97-AF65-F5344CB8AC3E}">
        <p14:creationId xmlns:p14="http://schemas.microsoft.com/office/powerpoint/2010/main" val="193833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see some motivating</a:t>
            </a:r>
            <a:r>
              <a:rPr lang="en-US" baseline="0" dirty="0" smtClean="0"/>
              <a:t> questions and examples.</a:t>
            </a:r>
          </a:p>
          <a:p>
            <a:r>
              <a:rPr lang="en-US" baseline="0" dirty="0" smtClean="0"/>
              <a:t>The first question is how we can explore documents about entities and events from the past in an advanced and meaningful way. </a:t>
            </a:r>
          </a:p>
          <a:p>
            <a:r>
              <a:rPr lang="en-US" baseline="0" dirty="0" smtClean="0"/>
              <a:t>We may want to find articles of a specific year discussing about a specific entity or event. </a:t>
            </a:r>
          </a:p>
          <a:p>
            <a:r>
              <a:rPr lang="en-US" baseline="0" dirty="0" smtClean="0"/>
              <a:t>For example, to find articles of 2010 discussing about the Haiti Earthquake.</a:t>
            </a:r>
          </a:p>
          <a:p>
            <a:r>
              <a:rPr lang="en-US" baseline="0" dirty="0" smtClean="0"/>
              <a:t>Or articles that discuss both the Haiti Earthquake and the Doctors without borders. </a:t>
            </a:r>
          </a:p>
          <a:p>
            <a:r>
              <a:rPr lang="en-US" dirty="0" smtClean="0"/>
              <a:t>We may also want to find articles discussing a category of entities,</a:t>
            </a:r>
            <a:r>
              <a:rPr lang="en-US" baseline="0" dirty="0" smtClean="0"/>
              <a:t> for instance, Greek politicians. </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3</a:t>
            </a:fld>
            <a:endParaRPr lang="en-US"/>
          </a:p>
        </p:txBody>
      </p:sp>
    </p:spTree>
    <p:extLst>
      <p:ext uri="{BB962C8B-B14F-4D97-AF65-F5344CB8AC3E}">
        <p14:creationId xmlns:p14="http://schemas.microsoft.com/office/powerpoint/2010/main" val="197108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question</a:t>
            </a:r>
            <a:r>
              <a:rPr lang="en-US" baseline="0" dirty="0" smtClean="0"/>
              <a:t> is how to explore Web archives by also integrating semantic information already available on the Web, like data from the Linked Open Data cloud.</a:t>
            </a:r>
          </a:p>
          <a:p>
            <a:r>
              <a:rPr lang="en-US" dirty="0" smtClean="0"/>
              <a:t>For example, how to find web pages of a specific year</a:t>
            </a:r>
            <a:r>
              <a:rPr lang="en-US" baseline="0" dirty="0" smtClean="0"/>
              <a:t> discussing about entities that share some characteristics, for instance, republican politicians born in Germany. </a:t>
            </a:r>
          </a:p>
          <a:p>
            <a:r>
              <a:rPr lang="en-US" baseline="0" dirty="0" smtClean="0"/>
              <a:t>Knowledge Bases in the Linked Open Data cloud contain a plethora of properties for many categories of entities, so we can directly exploit such information. </a:t>
            </a:r>
          </a:p>
          <a:p>
            <a:endParaRPr lang="en-US" baseline="0" dirty="0" smtClean="0"/>
          </a:p>
          <a:p>
            <a:r>
              <a:rPr lang="en-US" baseline="0" dirty="0" smtClean="0"/>
              <a:t>In the same style, one may ask for a list of Greek politicians, together with an image an a description in German, who are referenced in news articles of 2009 discussing about the financial crisis in Greece. </a:t>
            </a:r>
          </a:p>
          <a:p>
            <a:r>
              <a:rPr lang="en-US" baseline="0" dirty="0" smtClean="0"/>
              <a:t>This query again integrates information for multiple sources.</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4</a:t>
            </a:fld>
            <a:endParaRPr lang="en-US"/>
          </a:p>
        </p:txBody>
      </p:sp>
    </p:spTree>
    <p:extLst>
      <p:ext uri="{BB962C8B-B14F-4D97-AF65-F5344CB8AC3E}">
        <p14:creationId xmlns:p14="http://schemas.microsoft.com/office/powerpoint/2010/main" val="3911183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interesting question is how to infer new information.</a:t>
            </a:r>
          </a:p>
          <a:p>
            <a:r>
              <a:rPr lang="en-US" baseline="0" dirty="0" smtClean="0"/>
              <a:t>For example, we want to find articles of a specific year related to a specific domain.</a:t>
            </a:r>
          </a:p>
          <a:p>
            <a:r>
              <a:rPr lang="en-US" baseline="0" dirty="0" smtClean="0"/>
              <a:t>As a very simple example, if a documents contains many entities of type Drug and Disease, then that web page is probably related to biomedicine.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Likewise,</a:t>
            </a:r>
            <a:r>
              <a:rPr lang="en-US" sz="2000" baseline="0" dirty="0" smtClean="0"/>
              <a:t> we may want to find the more popular entity of a specific category in news articles of a specific year. In this case document frequency of entities may reveal such information.</a:t>
            </a:r>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5</a:t>
            </a:fld>
            <a:endParaRPr lang="en-US"/>
          </a:p>
        </p:txBody>
      </p:sp>
    </p:spTree>
    <p:extLst>
      <p:ext uri="{BB962C8B-B14F-4D97-AF65-F5344CB8AC3E}">
        <p14:creationId xmlns:p14="http://schemas.microsoft.com/office/powerpoint/2010/main" val="2498253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question is related to the exploitation of a Web Archive by other systems. </a:t>
            </a:r>
          </a:p>
          <a:p>
            <a:r>
              <a:rPr lang="en-US" baseline="0" dirty="0" smtClean="0"/>
              <a:t>Specifically, how to avoid downloading and parsing the entire Web archive for identifying and using only a part of it that is related so some entities or events.</a:t>
            </a:r>
          </a:p>
        </p:txBody>
      </p:sp>
      <p:sp>
        <p:nvSpPr>
          <p:cNvPr id="4" name="Slide Number Placeholder 3"/>
          <p:cNvSpPr>
            <a:spLocks noGrp="1"/>
          </p:cNvSpPr>
          <p:nvPr>
            <p:ph type="sldNum" sz="quarter" idx="10"/>
          </p:nvPr>
        </p:nvSpPr>
        <p:spPr/>
        <p:txBody>
          <a:bodyPr/>
          <a:lstStyle/>
          <a:p>
            <a:fld id="{0710EFB1-920E-4BD0-ABF0-44BA62D53ABB}" type="slidenum">
              <a:rPr lang="en-US" smtClean="0"/>
              <a:t>6</a:t>
            </a:fld>
            <a:endParaRPr lang="en-US"/>
          </a:p>
        </p:txBody>
      </p:sp>
    </p:spTree>
    <p:extLst>
      <p:ext uri="{BB962C8B-B14F-4D97-AF65-F5344CB8AC3E}">
        <p14:creationId xmlns:p14="http://schemas.microsoft.com/office/powerpoint/2010/main" val="142176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And finally, how to expose</a:t>
            </a:r>
            <a:r>
              <a:rPr lang="en-US" baseline="0" dirty="0" smtClean="0"/>
              <a:t> semantic information about Web Archives in a standard format, that will be always available on the Web and accessible by other services, and that will allow to integrate information by exploiting also external sources. </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7</a:t>
            </a:fld>
            <a:endParaRPr lang="en-US"/>
          </a:p>
        </p:txBody>
      </p:sp>
    </p:spTree>
    <p:extLst>
      <p:ext uri="{BB962C8B-B14F-4D97-AF65-F5344CB8AC3E}">
        <p14:creationId xmlns:p14="http://schemas.microsoft.com/office/powerpoint/2010/main" val="868592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to base</a:t>
            </a:r>
            <a:r>
              <a:rPr lang="en-US" baseline="0" dirty="0" smtClean="0"/>
              <a:t> upon Semantic Web technologies and to create an RDF/S model that allows describing, annotating and publishing as Linked Data semantic information about Web Archives.</a:t>
            </a:r>
          </a:p>
          <a:p>
            <a:r>
              <a:rPr lang="en-US" dirty="0" smtClean="0"/>
              <a:t>Then we can use that model for</a:t>
            </a:r>
            <a:r>
              <a:rPr lang="en-US" baseline="0" dirty="0" smtClean="0"/>
              <a:t> building an RDF repository about a Web Archive and making it accessible on the Web.</a:t>
            </a:r>
          </a:p>
          <a:p>
            <a:r>
              <a:rPr lang="en-US" dirty="0" smtClean="0"/>
              <a:t>Such a repository acts</a:t>
            </a:r>
            <a:r>
              <a:rPr lang="en-US" baseline="0" dirty="0" smtClean="0"/>
              <a:t> as a Semantic Layer over the actual sources. This is very important since the actual contents of web archives are only accessible from the official provider.</a:t>
            </a:r>
          </a:p>
          <a:p>
            <a:r>
              <a:rPr lang="en-US" baseline="0" dirty="0" smtClean="0"/>
              <a:t>Now, we can develop add-on services that exploit this repository, while we can also use it for experimentation and more research.</a:t>
            </a:r>
            <a:endParaRPr lang="en-US"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8</a:t>
            </a:fld>
            <a:endParaRPr lang="en-US"/>
          </a:p>
        </p:txBody>
      </p:sp>
    </p:spTree>
    <p:extLst>
      <p:ext uri="{BB962C8B-B14F-4D97-AF65-F5344CB8AC3E}">
        <p14:creationId xmlns:p14="http://schemas.microsoft.com/office/powerpoint/2010/main" val="4156595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possible RDF/S</a:t>
            </a:r>
            <a:r>
              <a:rPr lang="en-US" baseline="0" dirty="0" smtClean="0"/>
              <a:t> model. </a:t>
            </a:r>
          </a:p>
          <a:p>
            <a:r>
              <a:rPr lang="en-US" baseline="0" dirty="0" smtClean="0"/>
              <a:t>We can see that for an archived URL we have some metadata information, like the date of the first capture, the date of the last capture and the total number of captures.</a:t>
            </a:r>
          </a:p>
          <a:p>
            <a:r>
              <a:rPr lang="en-US" baseline="0" dirty="0" smtClean="0"/>
              <a:t>Now, each archived URL has a number of versions. </a:t>
            </a:r>
          </a:p>
          <a:p>
            <a:r>
              <a:rPr lang="en-US" baseline="0" dirty="0" smtClean="0"/>
              <a:t>For each version, we can keep some metadata like its timestamp, the title of the web page and tis mime type, as well as its links to other versioned or not URLs. </a:t>
            </a:r>
          </a:p>
          <a:p>
            <a:r>
              <a:rPr lang="en-US" baseline="0" dirty="0" smtClean="0"/>
              <a:t>Of course, we can extend it to also keep any other desired information.</a:t>
            </a:r>
          </a:p>
          <a:p>
            <a:r>
              <a:rPr lang="en-US" baseline="0" dirty="0" smtClean="0"/>
              <a:t>Now, the most important part is the annotations.</a:t>
            </a:r>
          </a:p>
          <a:p>
            <a:r>
              <a:rPr lang="en-US" baseline="0" dirty="0" smtClean="0"/>
              <a:t>We can add information about entities and events that are referenced in that specific version. </a:t>
            </a:r>
          </a:p>
          <a:p>
            <a:r>
              <a:rPr lang="en-US" baseline="0" dirty="0" smtClean="0"/>
              <a:t>And for each such entity or event, we can keep information like its name, its positions in the text, a confidence score, an importance score and the corresponding RDF resource.</a:t>
            </a:r>
          </a:p>
          <a:p>
            <a:r>
              <a:rPr lang="en-US" baseline="0" dirty="0" smtClean="0"/>
              <a:t>The RDF resource is very important since it allows us to retrieve even more information about an entity or an event from an external knowledge base, like properties and related entities.</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9</a:t>
            </a:fld>
            <a:endParaRPr lang="en-US"/>
          </a:p>
        </p:txBody>
      </p:sp>
    </p:spTree>
    <p:extLst>
      <p:ext uri="{BB962C8B-B14F-4D97-AF65-F5344CB8AC3E}">
        <p14:creationId xmlns:p14="http://schemas.microsoft.com/office/powerpoint/2010/main" val="248587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0B225C-A46F-465B-839C-15F9DF32FC9D}" type="datetime1">
              <a:rPr lang="en-US" smtClean="0"/>
              <a:t>22-May-17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15769672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A5FBA-75B2-4CA6-89B6-D848FD077FF6}" type="datetime1">
              <a:rPr lang="en-US" smtClean="0"/>
              <a:t>22-May-17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60054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416D4-89FD-4ABA-A8D9-9AF8ACCBBD3A}" type="datetime1">
              <a:rPr lang="en-US" smtClean="0"/>
              <a:t>22-May-17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37575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38DC9-7F7D-4330-A50E-887321CD9592}" type="datetime1">
              <a:rPr lang="en-US" smtClean="0"/>
              <a:t>22-May-17</a:t>
            </a:fld>
            <a:endParaRPr lang="en-US" dirty="0"/>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0164030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877EB-0D99-49FB-9778-2DA2C8C437AD}" type="datetime1">
              <a:rPr lang="en-US" smtClean="0"/>
              <a:t>22-May-17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93234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51C903-A193-4B0F-A856-039DD799334A}" type="datetime1">
              <a:rPr lang="en-US" smtClean="0"/>
              <a:t>22-May-17</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18136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4C67FF-5AA6-4145-A7FF-76F5B0EB345E}" type="datetime1">
              <a:rPr lang="en-US" smtClean="0"/>
              <a:t>22-May-17</a:t>
            </a:fld>
            <a:endParaRPr lang="en-US"/>
          </a:p>
        </p:txBody>
      </p:sp>
      <p:sp>
        <p:nvSpPr>
          <p:cNvPr id="8" name="Footer Placeholder 7"/>
          <p:cNvSpPr>
            <a:spLocks noGrp="1"/>
          </p:cNvSpPr>
          <p:nvPr>
            <p:ph type="ftr" sz="quarter" idx="11"/>
          </p:nvPr>
        </p:nvSpPr>
        <p:spPr/>
        <p:txBody>
          <a:bodyPr/>
          <a:lstStyle/>
          <a:p>
            <a:r>
              <a:rPr lang="en-US" smtClean="0"/>
              <a:t>Alexandria Meeting, June 23, 2016</a:t>
            </a:r>
            <a:endParaRPr lang="en-US"/>
          </a:p>
        </p:txBody>
      </p:sp>
      <p:sp>
        <p:nvSpPr>
          <p:cNvPr id="9" name="Slide Number Placeholder 8"/>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9319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56B15C-8836-41A2-8E79-0748CEF77184}" type="datetime1">
              <a:rPr lang="en-US" smtClean="0"/>
              <a:t>22-May-17</a:t>
            </a:fld>
            <a:endParaRPr lang="en-US"/>
          </a:p>
        </p:txBody>
      </p:sp>
      <p:sp>
        <p:nvSpPr>
          <p:cNvPr id="4" name="Footer Placeholder 3"/>
          <p:cNvSpPr>
            <a:spLocks noGrp="1"/>
          </p:cNvSpPr>
          <p:nvPr>
            <p:ph type="ftr" sz="quarter" idx="11"/>
          </p:nvPr>
        </p:nvSpPr>
        <p:spPr/>
        <p:txBody>
          <a:bodyPr/>
          <a:lstStyle/>
          <a:p>
            <a:r>
              <a:rPr lang="en-US" smtClean="0"/>
              <a:t>Alexandria Meeting, June 23, 2016</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2201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427EC-6C84-4036-BF29-4151A2677F2A}" type="datetime1">
              <a:rPr lang="en-US" smtClean="0"/>
              <a:t>22-May-17</a:t>
            </a:fld>
            <a:endParaRPr lang="en-US"/>
          </a:p>
        </p:txBody>
      </p:sp>
      <p:sp>
        <p:nvSpPr>
          <p:cNvPr id="3" name="Footer Placeholder 2"/>
          <p:cNvSpPr>
            <a:spLocks noGrp="1"/>
          </p:cNvSpPr>
          <p:nvPr>
            <p:ph type="ftr" sz="quarter" idx="11"/>
          </p:nvPr>
        </p:nvSpPr>
        <p:spPr/>
        <p:txBody>
          <a:bodyPr/>
          <a:lstStyle/>
          <a:p>
            <a:r>
              <a:rPr lang="en-US" smtClean="0"/>
              <a:t>Alexandria Meeting, June 23, 2016</a:t>
            </a:r>
            <a:endParaRPr lang="en-US"/>
          </a:p>
        </p:txBody>
      </p:sp>
      <p:sp>
        <p:nvSpPr>
          <p:cNvPr id="4" name="Slide Number Placeholder 3"/>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72905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B85DB-7BFD-4D59-9EBF-C56DB1F58AC4}" type="datetime1">
              <a:rPr lang="en-US" smtClean="0"/>
              <a:t>22-May-17</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3945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99B78-5F61-41C8-BFD7-ACD92789BAF2}" type="datetime1">
              <a:rPr lang="en-US" smtClean="0"/>
              <a:t>22-May-17</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7850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71-3C5C-4006-9B75-945121F8943E}" type="datetime1">
              <a:rPr lang="en-US" smtClean="0"/>
              <a:t>22-May-17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Alexandria Meeting, June 23, 2016</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84C49-838A-4AAE-99F9-03C44218DAC7}" type="slidenum">
              <a:rPr lang="en-US" smtClean="0"/>
              <a:t>‹#›</a:t>
            </a:fld>
            <a:endParaRPr lang="en-US"/>
          </a:p>
        </p:txBody>
      </p:sp>
    </p:spTree>
    <p:extLst>
      <p:ext uri="{BB962C8B-B14F-4D97-AF65-F5344CB8AC3E}">
        <p14:creationId xmlns:p14="http://schemas.microsoft.com/office/powerpoint/2010/main" val="387655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99" y="1122363"/>
            <a:ext cx="11611429" cy="2387600"/>
          </a:xfrm>
        </p:spPr>
        <p:txBody>
          <a:bodyPr>
            <a:normAutofit/>
          </a:bodyPr>
          <a:lstStyle/>
          <a:p>
            <a:r>
              <a:rPr lang="en-US" dirty="0" smtClean="0"/>
              <a:t>Building and </a:t>
            </a:r>
            <a:r>
              <a:rPr lang="en-US" dirty="0" smtClean="0"/>
              <a:t>Querying </a:t>
            </a:r>
            <a:r>
              <a:rPr lang="en-US" dirty="0" smtClean="0"/>
              <a:t/>
            </a:r>
            <a:br>
              <a:rPr lang="en-US" dirty="0" smtClean="0"/>
            </a:br>
            <a:r>
              <a:rPr lang="en-US" b="1" dirty="0" smtClean="0">
                <a:solidFill>
                  <a:srgbClr val="00B050"/>
                </a:solidFill>
              </a:rPr>
              <a:t>Semantic </a:t>
            </a:r>
            <a:r>
              <a:rPr lang="en-US" b="1" dirty="0" smtClean="0">
                <a:solidFill>
                  <a:srgbClr val="00B050"/>
                </a:solidFill>
              </a:rPr>
              <a:t>Layers </a:t>
            </a:r>
            <a:r>
              <a:rPr lang="en-US" dirty="0" smtClean="0"/>
              <a:t>for </a:t>
            </a:r>
            <a:r>
              <a:rPr lang="en-US" b="1" dirty="0" smtClean="0">
                <a:solidFill>
                  <a:srgbClr val="0070C0"/>
                </a:solidFill>
              </a:rPr>
              <a:t>Web Archives </a:t>
            </a:r>
            <a:endParaRPr lang="en-US" b="1" dirty="0">
              <a:solidFill>
                <a:srgbClr val="0070C0"/>
              </a:solidFill>
            </a:endParaRPr>
          </a:p>
        </p:txBody>
      </p:sp>
      <p:sp>
        <p:nvSpPr>
          <p:cNvPr id="3" name="Subtitle 2"/>
          <p:cNvSpPr>
            <a:spLocks noGrp="1"/>
          </p:cNvSpPr>
          <p:nvPr>
            <p:ph type="subTitle" idx="1"/>
          </p:nvPr>
        </p:nvSpPr>
        <p:spPr>
          <a:xfrm>
            <a:off x="1538513" y="3906836"/>
            <a:ext cx="9144000" cy="1655762"/>
          </a:xfrm>
        </p:spPr>
        <p:txBody>
          <a:bodyPr/>
          <a:lstStyle/>
          <a:p>
            <a:r>
              <a:rPr lang="en-US" sz="3200" dirty="0" smtClean="0"/>
              <a:t>Pavlos Fafalios</a:t>
            </a:r>
            <a:endParaRPr lang="en-US" dirty="0"/>
          </a:p>
          <a:p>
            <a:r>
              <a:rPr lang="en-US" dirty="0" smtClean="0"/>
              <a:t>fafalios@l3s.de</a:t>
            </a:r>
          </a:p>
        </p:txBody>
      </p:sp>
      <p:pic>
        <p:nvPicPr>
          <p:cNvPr id="1026" name="Picture 2" descr=" Προβολή εικόνας πλήρους μεγέθους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064" y="5562598"/>
            <a:ext cx="1503351" cy="1167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l3s.de/~gtran/l3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2935" y="5562598"/>
            <a:ext cx="1166129" cy="116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935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5"/>
          <p:cNvSpPr txBox="1"/>
          <p:nvPr/>
        </p:nvSpPr>
        <p:spPr>
          <a:xfrm>
            <a:off x="298420" y="3681973"/>
            <a:ext cx="2911151" cy="519351"/>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389679" y="3756982"/>
            <a:ext cx="2728632"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http://www.example.com/</a:t>
            </a:r>
            <a:endParaRPr kumimoji="0" lang="el-GR" sz="1800" b="0" i="0" u="none" strike="noStrike" kern="0" cap="none" spc="0" normalizeH="0" baseline="0" noProof="0" dirty="0" smtClean="0">
              <a:ln>
                <a:noFill/>
              </a:ln>
              <a:solidFill>
                <a:prstClr val="black"/>
              </a:solidFill>
              <a:effectLst/>
              <a:uLnTx/>
              <a:uFillTx/>
            </a:endParaRPr>
          </a:p>
        </p:txBody>
      </p:sp>
      <p:sp>
        <p:nvSpPr>
          <p:cNvPr id="14" name="Rectangle 13"/>
          <p:cNvSpPr/>
          <p:nvPr/>
        </p:nvSpPr>
        <p:spPr>
          <a:xfrm>
            <a:off x="5068800" y="2396655"/>
            <a:ext cx="468398"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rPr>
              <a:t>:v1</a:t>
            </a:r>
            <a:endParaRPr kumimoji="0" lang="el-GR" sz="1800" b="0" i="0" u="none" strike="noStrike" kern="0" cap="none" spc="0" normalizeH="0" baseline="0" noProof="0" dirty="0" smtClean="0">
              <a:ln>
                <a:noFill/>
              </a:ln>
              <a:solidFill>
                <a:schemeClr val="bg1"/>
              </a:solidFill>
              <a:effectLst/>
              <a:uLnTx/>
              <a:uFillTx/>
            </a:endParaRPr>
          </a:p>
        </p:txBody>
      </p:sp>
      <p:cxnSp>
        <p:nvCxnSpPr>
          <p:cNvPr id="19" name="Straight Arrow Connector 50"/>
          <p:cNvCxnSpPr>
            <a:stCxn id="7" idx="6"/>
            <a:endCxn id="56" idx="2"/>
          </p:cNvCxnSpPr>
          <p:nvPr/>
        </p:nvCxnSpPr>
        <p:spPr>
          <a:xfrm flipV="1">
            <a:off x="3209571" y="2857461"/>
            <a:ext cx="950475" cy="10841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50"/>
          <p:cNvCxnSpPr>
            <a:stCxn id="7" idx="6"/>
            <a:endCxn id="127" idx="2"/>
          </p:cNvCxnSpPr>
          <p:nvPr/>
        </p:nvCxnSpPr>
        <p:spPr>
          <a:xfrm>
            <a:off x="3209571" y="3941649"/>
            <a:ext cx="942142" cy="253182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50"/>
          <p:cNvCxnSpPr>
            <a:stCxn id="56" idx="6"/>
            <a:endCxn id="31" idx="1"/>
          </p:cNvCxnSpPr>
          <p:nvPr/>
        </p:nvCxnSpPr>
        <p:spPr>
          <a:xfrm flipV="1">
            <a:off x="6422814" y="1629776"/>
            <a:ext cx="1057610" cy="1227685"/>
          </a:xfrm>
          <a:prstGeom prst="bentConnector3">
            <a:avLst>
              <a:gd name="adj1" fmla="val 3559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7480424" y="1492627"/>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10.05.2008 16:50</a:t>
            </a:r>
            <a:endParaRPr lang="el-GR" sz="1600" dirty="0">
              <a:solidFill>
                <a:schemeClr val="tx1"/>
              </a:solidFill>
            </a:endParaRPr>
          </a:p>
        </p:txBody>
      </p:sp>
      <p:sp>
        <p:nvSpPr>
          <p:cNvPr id="46" name="TextBox 78"/>
          <p:cNvSpPr txBox="1"/>
          <p:nvPr/>
        </p:nvSpPr>
        <p:spPr>
          <a:xfrm>
            <a:off x="6439385" y="1321241"/>
            <a:ext cx="1018612" cy="307777"/>
          </a:xfrm>
          <a:prstGeom prst="rect">
            <a:avLst/>
          </a:prstGeom>
          <a:noFill/>
        </p:spPr>
        <p:txBody>
          <a:bodyPr wrap="none" rtlCol="0">
            <a:spAutoFit/>
          </a:bodyPr>
          <a:lstStyle/>
          <a:p>
            <a:r>
              <a:rPr lang="en-GB" sz="1400" i="1" dirty="0" smtClean="0">
                <a:latin typeface="Calibri" panose="020F0502020204030204" pitchFamily="34" charset="0"/>
              </a:rPr>
              <a:t>:timestamp</a:t>
            </a:r>
            <a:endParaRPr lang="el-GR" sz="1400" i="1" dirty="0">
              <a:latin typeface="Calibri" panose="020F0502020204030204" pitchFamily="34" charset="0"/>
            </a:endParaRPr>
          </a:p>
        </p:txBody>
      </p:sp>
      <p:sp>
        <p:nvSpPr>
          <p:cNvPr id="56" name="TextBox 55"/>
          <p:cNvSpPr txBox="1"/>
          <p:nvPr/>
        </p:nvSpPr>
        <p:spPr>
          <a:xfrm>
            <a:off x="4160046" y="2662363"/>
            <a:ext cx="2262768" cy="39019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57" name="Rectangle 56"/>
          <p:cNvSpPr/>
          <p:nvPr/>
        </p:nvSpPr>
        <p:spPr>
          <a:xfrm>
            <a:off x="4269023" y="2688030"/>
            <a:ext cx="2098651" cy="338554"/>
          </a:xfrm>
          <a:prstGeom prst="rect">
            <a:avLst/>
          </a:prstGeom>
        </p:spPr>
        <p:txBody>
          <a:bodyPr wrap="none">
            <a:spAutoFit/>
          </a:bodyPr>
          <a:lstStyle/>
          <a:p>
            <a:pPr lvl="0" algn="ctr"/>
            <a:r>
              <a:rPr lang="en-US" sz="1600" kern="0" dirty="0" smtClean="0">
                <a:solidFill>
                  <a:prstClr val="black"/>
                </a:solidFill>
              </a:rPr>
              <a:t>http://archive.org/1/...</a:t>
            </a:r>
            <a:endParaRPr kumimoji="0" lang="el-GR" sz="1600" b="0" i="0" u="none" strike="noStrike" kern="0" cap="none" spc="0" normalizeH="0" baseline="0" noProof="0" dirty="0" smtClean="0">
              <a:ln>
                <a:noFill/>
              </a:ln>
              <a:solidFill>
                <a:prstClr val="black"/>
              </a:solidFill>
              <a:effectLst/>
              <a:uLnTx/>
              <a:uFillTx/>
            </a:endParaRPr>
          </a:p>
        </p:txBody>
      </p:sp>
      <p:sp>
        <p:nvSpPr>
          <p:cNvPr id="85" name="Rounded Rectangle 84"/>
          <p:cNvSpPr/>
          <p:nvPr/>
        </p:nvSpPr>
        <p:spPr>
          <a:xfrm>
            <a:off x="8264376" y="2409763"/>
            <a:ext cx="2014616"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86" name="Straight Arrow Connector 50"/>
          <p:cNvCxnSpPr>
            <a:stCxn id="56" idx="6"/>
            <a:endCxn id="85" idx="1"/>
          </p:cNvCxnSpPr>
          <p:nvPr/>
        </p:nvCxnSpPr>
        <p:spPr>
          <a:xfrm flipV="1">
            <a:off x="6422814" y="2556513"/>
            <a:ext cx="1841562" cy="30094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78"/>
          <p:cNvSpPr txBox="1"/>
          <p:nvPr/>
        </p:nvSpPr>
        <p:spPr>
          <a:xfrm>
            <a:off x="7251030" y="2250701"/>
            <a:ext cx="914033"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pageTitle</a:t>
            </a:r>
            <a:endParaRPr lang="en-GB" sz="1400" i="1" dirty="0" smtClean="0">
              <a:latin typeface="Calibri" panose="020F0502020204030204" pitchFamily="34" charset="0"/>
            </a:endParaRPr>
          </a:p>
        </p:txBody>
      </p:sp>
      <p:sp>
        <p:nvSpPr>
          <p:cNvPr id="92" name="TextBox 78"/>
          <p:cNvSpPr txBox="1"/>
          <p:nvPr/>
        </p:nvSpPr>
        <p:spPr>
          <a:xfrm>
            <a:off x="878980" y="1460069"/>
            <a:ext cx="1098827"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firstCapture</a:t>
            </a:r>
            <a:endParaRPr lang="el-GR" sz="1400" i="1" dirty="0">
              <a:latin typeface="Calibri" panose="020F0502020204030204" pitchFamily="34" charset="0"/>
            </a:endParaRPr>
          </a:p>
        </p:txBody>
      </p:sp>
      <p:sp>
        <p:nvSpPr>
          <p:cNvPr id="93" name="TextBox 78"/>
          <p:cNvSpPr txBox="1"/>
          <p:nvPr/>
        </p:nvSpPr>
        <p:spPr>
          <a:xfrm>
            <a:off x="637569" y="2752102"/>
            <a:ext cx="1382943"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numOfCaptures</a:t>
            </a:r>
            <a:endParaRPr lang="el-GR" sz="1400" i="1" dirty="0">
              <a:latin typeface="Calibri" panose="020F0502020204030204" pitchFamily="34" charset="0"/>
            </a:endParaRPr>
          </a:p>
        </p:txBody>
      </p:sp>
      <p:sp>
        <p:nvSpPr>
          <p:cNvPr id="94" name="TextBox 78"/>
          <p:cNvSpPr txBox="1"/>
          <p:nvPr/>
        </p:nvSpPr>
        <p:spPr>
          <a:xfrm>
            <a:off x="890200" y="2057238"/>
            <a:ext cx="1076385"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lastCapture</a:t>
            </a:r>
            <a:endParaRPr lang="el-GR" sz="1400" i="1" dirty="0">
              <a:latin typeface="Calibri" panose="020F0502020204030204" pitchFamily="34" charset="0"/>
            </a:endParaRPr>
          </a:p>
        </p:txBody>
      </p:sp>
      <p:sp>
        <p:nvSpPr>
          <p:cNvPr id="97" name="Rounded Rectangle 96"/>
          <p:cNvSpPr/>
          <p:nvPr/>
        </p:nvSpPr>
        <p:spPr>
          <a:xfrm>
            <a:off x="2044275" y="1613983"/>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06.01.2012 06:40</a:t>
            </a:r>
            <a:endParaRPr lang="el-GR" sz="1600" dirty="0">
              <a:solidFill>
                <a:schemeClr val="tx1"/>
              </a:solidFill>
            </a:endParaRPr>
          </a:p>
        </p:txBody>
      </p:sp>
      <p:sp>
        <p:nvSpPr>
          <p:cNvPr id="99" name="Rounded Rectangle 98"/>
          <p:cNvSpPr/>
          <p:nvPr/>
        </p:nvSpPr>
        <p:spPr>
          <a:xfrm>
            <a:off x="2044275" y="2211152"/>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22.05.2016 18:01</a:t>
            </a:r>
            <a:endParaRPr lang="el-GR" sz="1600" dirty="0">
              <a:solidFill>
                <a:schemeClr val="tx1"/>
              </a:solidFill>
            </a:endParaRPr>
          </a:p>
        </p:txBody>
      </p:sp>
      <p:sp>
        <p:nvSpPr>
          <p:cNvPr id="100" name="Rounded Rectangle 99"/>
          <p:cNvSpPr/>
          <p:nvPr/>
        </p:nvSpPr>
        <p:spPr>
          <a:xfrm>
            <a:off x="2124154" y="2865787"/>
            <a:ext cx="512431" cy="34800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17</a:t>
            </a:r>
            <a:endParaRPr lang="el-GR" sz="1600" dirty="0">
              <a:solidFill>
                <a:schemeClr val="tx1"/>
              </a:solidFill>
            </a:endParaRPr>
          </a:p>
        </p:txBody>
      </p:sp>
      <p:cxnSp>
        <p:nvCxnSpPr>
          <p:cNvPr id="101" name="Straight Arrow Connector 50"/>
          <p:cNvCxnSpPr>
            <a:stCxn id="7" idx="0"/>
            <a:endCxn id="97" idx="1"/>
          </p:cNvCxnSpPr>
          <p:nvPr/>
        </p:nvCxnSpPr>
        <p:spPr>
          <a:xfrm rot="5400000" flipH="1" flipV="1">
            <a:off x="936765" y="2574464"/>
            <a:ext cx="1924741" cy="2902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50"/>
          <p:cNvCxnSpPr>
            <a:stCxn id="7" idx="0"/>
            <a:endCxn id="99" idx="1"/>
          </p:cNvCxnSpPr>
          <p:nvPr/>
        </p:nvCxnSpPr>
        <p:spPr>
          <a:xfrm rot="5400000" flipH="1" flipV="1">
            <a:off x="1235349" y="2873048"/>
            <a:ext cx="1327572" cy="2902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50"/>
          <p:cNvCxnSpPr>
            <a:stCxn id="7" idx="0"/>
            <a:endCxn id="100" idx="1"/>
          </p:cNvCxnSpPr>
          <p:nvPr/>
        </p:nvCxnSpPr>
        <p:spPr>
          <a:xfrm rot="5400000" flipH="1" flipV="1">
            <a:off x="1617983" y="3175802"/>
            <a:ext cx="642184" cy="37015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50"/>
          <p:cNvCxnSpPr>
            <a:stCxn id="56" idx="6"/>
            <a:endCxn id="208" idx="2"/>
          </p:cNvCxnSpPr>
          <p:nvPr/>
        </p:nvCxnSpPr>
        <p:spPr>
          <a:xfrm>
            <a:off x="6422814" y="2857461"/>
            <a:ext cx="1125978" cy="49915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8" name="TextBox 64"/>
          <p:cNvSpPr txBox="1"/>
          <p:nvPr/>
        </p:nvSpPr>
        <p:spPr>
          <a:xfrm>
            <a:off x="7548792" y="3096943"/>
            <a:ext cx="852418" cy="519351"/>
          </a:xfrm>
          <a:prstGeom prst="ellipse">
            <a:avLst/>
          </a:prstGeom>
          <a:solidFill>
            <a:schemeClr val="accent6">
              <a:lumMod val="40000"/>
              <a:lumOff val="6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_:a1</a:t>
            </a:r>
            <a:endParaRPr lang="el-GR" dirty="0">
              <a:latin typeface="Calibri" panose="020F0502020204030204" pitchFamily="34" charset="0"/>
            </a:endParaRPr>
          </a:p>
        </p:txBody>
      </p:sp>
      <p:sp>
        <p:nvSpPr>
          <p:cNvPr id="213" name="TextBox 64"/>
          <p:cNvSpPr txBox="1"/>
          <p:nvPr/>
        </p:nvSpPr>
        <p:spPr>
          <a:xfrm>
            <a:off x="7137374" y="4461877"/>
            <a:ext cx="852418" cy="519351"/>
          </a:xfrm>
          <a:prstGeom prst="ellipse">
            <a:avLst/>
          </a:prstGeom>
          <a:solidFill>
            <a:schemeClr val="accent4">
              <a:lumMod val="20000"/>
              <a:lumOff val="8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_:a2</a:t>
            </a:r>
            <a:endParaRPr lang="el-GR" dirty="0">
              <a:latin typeface="Calibri" panose="020F0502020204030204" pitchFamily="34" charset="0"/>
            </a:endParaRPr>
          </a:p>
        </p:txBody>
      </p:sp>
      <p:cxnSp>
        <p:nvCxnSpPr>
          <p:cNvPr id="214" name="Straight Arrow Connector 50"/>
          <p:cNvCxnSpPr>
            <a:stCxn id="56" idx="6"/>
            <a:endCxn id="213" idx="2"/>
          </p:cNvCxnSpPr>
          <p:nvPr/>
        </p:nvCxnSpPr>
        <p:spPr>
          <a:xfrm>
            <a:off x="6422814" y="2857461"/>
            <a:ext cx="714560" cy="1864092"/>
          </a:xfrm>
          <a:prstGeom prst="bentConnector3">
            <a:avLst>
              <a:gd name="adj1" fmla="val 2689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0" name="Straight Arrow Connector 50"/>
          <p:cNvCxnSpPr>
            <a:stCxn id="208" idx="6"/>
            <a:endCxn id="221" idx="2"/>
          </p:cNvCxnSpPr>
          <p:nvPr/>
        </p:nvCxnSpPr>
        <p:spPr>
          <a:xfrm flipV="1">
            <a:off x="8401210" y="3139823"/>
            <a:ext cx="2645619" cy="21679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1" name="Rounded Rectangle 220"/>
          <p:cNvSpPr/>
          <p:nvPr/>
        </p:nvSpPr>
        <p:spPr>
          <a:xfrm>
            <a:off x="10765742" y="2941940"/>
            <a:ext cx="562174"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68</a:t>
            </a:r>
            <a:endParaRPr lang="el-GR" sz="1600" dirty="0">
              <a:solidFill>
                <a:schemeClr val="tx1"/>
              </a:solidFill>
            </a:endParaRPr>
          </a:p>
        </p:txBody>
      </p:sp>
      <p:sp>
        <p:nvSpPr>
          <p:cNvPr id="222" name="Rounded Rectangle 221"/>
          <p:cNvSpPr/>
          <p:nvPr/>
        </p:nvSpPr>
        <p:spPr>
          <a:xfrm>
            <a:off x="11479429" y="2929139"/>
            <a:ext cx="614896"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512</a:t>
            </a:r>
            <a:endParaRPr lang="el-GR" sz="1600" dirty="0">
              <a:solidFill>
                <a:schemeClr val="tx1"/>
              </a:solidFill>
            </a:endParaRPr>
          </a:p>
        </p:txBody>
      </p:sp>
      <p:cxnSp>
        <p:nvCxnSpPr>
          <p:cNvPr id="223" name="Straight Arrow Connector 50"/>
          <p:cNvCxnSpPr>
            <a:stCxn id="208" idx="6"/>
            <a:endCxn id="222" idx="2"/>
          </p:cNvCxnSpPr>
          <p:nvPr/>
        </p:nvCxnSpPr>
        <p:spPr>
          <a:xfrm flipV="1">
            <a:off x="8401210" y="3140131"/>
            <a:ext cx="3385667" cy="21648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8" name="TextBox 69"/>
          <p:cNvSpPr txBox="1"/>
          <p:nvPr/>
        </p:nvSpPr>
        <p:spPr>
          <a:xfrm>
            <a:off x="10015503" y="3094920"/>
            <a:ext cx="816249" cy="307777"/>
          </a:xfrm>
          <a:prstGeom prst="rect">
            <a:avLst/>
          </a:prstGeom>
          <a:noFill/>
        </p:spPr>
        <p:txBody>
          <a:bodyPr wrap="none" rtlCol="0">
            <a:spAutoFit/>
          </a:bodyPr>
          <a:lstStyle/>
          <a:p>
            <a:r>
              <a:rPr lang="en-US" sz="1400" i="1" dirty="0" smtClean="0">
                <a:latin typeface="Calibri" panose="020F0502020204030204" pitchFamily="34" charset="0"/>
              </a:rPr>
              <a:t>:position</a:t>
            </a:r>
            <a:endParaRPr lang="el-GR" sz="1400" i="1" dirty="0">
              <a:latin typeface="Calibri" panose="020F0502020204030204" pitchFamily="34" charset="0"/>
            </a:endParaRPr>
          </a:p>
        </p:txBody>
      </p:sp>
      <p:sp>
        <p:nvSpPr>
          <p:cNvPr id="229" name="Rounded Rectangle 228"/>
          <p:cNvSpPr/>
          <p:nvPr/>
        </p:nvSpPr>
        <p:spPr>
          <a:xfrm>
            <a:off x="11059953" y="3680164"/>
            <a:ext cx="562174"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0.9</a:t>
            </a:r>
            <a:endParaRPr lang="el-GR" sz="1600" dirty="0">
              <a:solidFill>
                <a:schemeClr val="tx1"/>
              </a:solidFill>
            </a:endParaRPr>
          </a:p>
        </p:txBody>
      </p:sp>
      <p:cxnSp>
        <p:nvCxnSpPr>
          <p:cNvPr id="230" name="Straight Arrow Connector 50"/>
          <p:cNvCxnSpPr>
            <a:stCxn id="208" idx="6"/>
            <a:endCxn id="229" idx="1"/>
          </p:cNvCxnSpPr>
          <p:nvPr/>
        </p:nvCxnSpPr>
        <p:spPr>
          <a:xfrm>
            <a:off x="8401210" y="3356619"/>
            <a:ext cx="2658743" cy="422487"/>
          </a:xfrm>
          <a:prstGeom prst="bentConnector3">
            <a:avLst>
              <a:gd name="adj1" fmla="val 5561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1" name="TextBox 69"/>
          <p:cNvSpPr txBox="1"/>
          <p:nvPr/>
        </p:nvSpPr>
        <p:spPr>
          <a:xfrm>
            <a:off x="9884451" y="3515132"/>
            <a:ext cx="1017202" cy="307777"/>
          </a:xfrm>
          <a:prstGeom prst="rect">
            <a:avLst/>
          </a:prstGeom>
          <a:noFill/>
        </p:spPr>
        <p:txBody>
          <a:bodyPr wrap="none" rtlCol="0">
            <a:spAutoFit/>
          </a:bodyPr>
          <a:lstStyle/>
          <a:p>
            <a:r>
              <a:rPr lang="en-US" sz="1400" i="1" dirty="0" smtClean="0">
                <a:latin typeface="Calibri" panose="020F0502020204030204" pitchFamily="34" charset="0"/>
              </a:rPr>
              <a:t>:confidence</a:t>
            </a:r>
            <a:endParaRPr lang="el-GR" sz="1400" i="1" dirty="0">
              <a:latin typeface="Calibri" panose="020F0502020204030204" pitchFamily="34" charset="0"/>
            </a:endParaRPr>
          </a:p>
        </p:txBody>
      </p:sp>
      <p:cxnSp>
        <p:nvCxnSpPr>
          <p:cNvPr id="236" name="Straight Arrow Connector 50"/>
          <p:cNvCxnSpPr>
            <a:stCxn id="208" idx="6"/>
            <a:endCxn id="237" idx="1"/>
          </p:cNvCxnSpPr>
          <p:nvPr/>
        </p:nvCxnSpPr>
        <p:spPr>
          <a:xfrm>
            <a:off x="8401210" y="3356619"/>
            <a:ext cx="2626574" cy="76969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7" name="Rounded Rectangle 236"/>
          <p:cNvSpPr/>
          <p:nvPr/>
        </p:nvSpPr>
        <p:spPr>
          <a:xfrm>
            <a:off x="11027784" y="4027372"/>
            <a:ext cx="562174"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a:t>
            </a:r>
            <a:endParaRPr lang="el-GR" sz="1600" dirty="0">
              <a:solidFill>
                <a:schemeClr val="tx1"/>
              </a:solidFill>
            </a:endParaRPr>
          </a:p>
        </p:txBody>
      </p:sp>
      <p:sp>
        <p:nvSpPr>
          <p:cNvPr id="238" name="TextBox 69"/>
          <p:cNvSpPr txBox="1"/>
          <p:nvPr/>
        </p:nvSpPr>
        <p:spPr>
          <a:xfrm>
            <a:off x="9933218" y="3858999"/>
            <a:ext cx="614399" cy="307777"/>
          </a:xfrm>
          <a:prstGeom prst="rect">
            <a:avLst/>
          </a:prstGeom>
          <a:noFill/>
        </p:spPr>
        <p:txBody>
          <a:bodyPr wrap="none" rtlCol="0">
            <a:spAutoFit/>
          </a:bodyPr>
          <a:lstStyle/>
          <a:p>
            <a:r>
              <a:rPr lang="en-US" sz="1400" i="1" dirty="0" smtClean="0">
                <a:latin typeface="Calibri" panose="020F0502020204030204" pitchFamily="34" charset="0"/>
              </a:rPr>
              <a:t>:score</a:t>
            </a:r>
            <a:endParaRPr lang="el-GR" sz="1400" i="1" dirty="0">
              <a:latin typeface="Calibri" panose="020F0502020204030204" pitchFamily="34" charset="0"/>
            </a:endParaRPr>
          </a:p>
        </p:txBody>
      </p:sp>
      <p:sp>
        <p:nvSpPr>
          <p:cNvPr id="245" name="Rounded Rectangle 244"/>
          <p:cNvSpPr/>
          <p:nvPr/>
        </p:nvSpPr>
        <p:spPr>
          <a:xfrm>
            <a:off x="10085604" y="4351523"/>
            <a:ext cx="1203813" cy="377706"/>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“Germany”</a:t>
            </a:r>
            <a:endParaRPr lang="el-GR" sz="1600" b="1" dirty="0">
              <a:solidFill>
                <a:schemeClr val="tx1"/>
              </a:solidFill>
            </a:endParaRPr>
          </a:p>
        </p:txBody>
      </p:sp>
      <p:cxnSp>
        <p:nvCxnSpPr>
          <p:cNvPr id="246" name="Straight Arrow Connector 50"/>
          <p:cNvCxnSpPr>
            <a:stCxn id="208" idx="6"/>
            <a:endCxn id="245" idx="1"/>
          </p:cNvCxnSpPr>
          <p:nvPr/>
        </p:nvCxnSpPr>
        <p:spPr>
          <a:xfrm>
            <a:off x="8401210" y="3356619"/>
            <a:ext cx="1684394" cy="118375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0" name="TextBox 69"/>
          <p:cNvSpPr txBox="1"/>
          <p:nvPr/>
        </p:nvSpPr>
        <p:spPr>
          <a:xfrm>
            <a:off x="9238120" y="4251519"/>
            <a:ext cx="646331" cy="307777"/>
          </a:xfrm>
          <a:prstGeom prst="rect">
            <a:avLst/>
          </a:prstGeom>
          <a:noFill/>
        </p:spPr>
        <p:txBody>
          <a:bodyPr wrap="none" rtlCol="0">
            <a:spAutoFit/>
          </a:bodyPr>
          <a:lstStyle/>
          <a:p>
            <a:r>
              <a:rPr lang="en-US" sz="1400" i="1" dirty="0" smtClean="0">
                <a:latin typeface="Calibri" panose="020F0502020204030204" pitchFamily="34" charset="0"/>
              </a:rPr>
              <a:t>:name</a:t>
            </a:r>
            <a:endParaRPr lang="el-GR" sz="1400" i="1" dirty="0">
              <a:latin typeface="Calibri" panose="020F0502020204030204" pitchFamily="34" charset="0"/>
            </a:endParaRPr>
          </a:p>
        </p:txBody>
      </p:sp>
      <p:sp>
        <p:nvSpPr>
          <p:cNvPr id="256" name="TextBox 255"/>
          <p:cNvSpPr txBox="1"/>
          <p:nvPr/>
        </p:nvSpPr>
        <p:spPr>
          <a:xfrm>
            <a:off x="9566451" y="4886399"/>
            <a:ext cx="2057062" cy="354723"/>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257" name="Rectangle 256"/>
          <p:cNvSpPr/>
          <p:nvPr/>
        </p:nvSpPr>
        <p:spPr>
          <a:xfrm>
            <a:off x="9997076" y="4903533"/>
            <a:ext cx="1292341" cy="338554"/>
          </a:xfrm>
          <a:prstGeom prst="rect">
            <a:avLst/>
          </a:prstGeom>
        </p:spPr>
        <p:txBody>
          <a:bodyPr wrap="none">
            <a:spAutoFit/>
          </a:bodyPr>
          <a:lstStyle/>
          <a:p>
            <a:pPr lvl="0" algn="ctr"/>
            <a:r>
              <a:rPr lang="en-US" sz="1600" kern="0" dirty="0" err="1" smtClean="0">
                <a:solidFill>
                  <a:prstClr val="black"/>
                </a:solidFill>
              </a:rPr>
              <a:t>dbr:Germany</a:t>
            </a:r>
            <a:endParaRPr kumimoji="0" lang="el-GR" sz="1600" b="0" i="0" u="none" strike="noStrike" kern="0" cap="none" spc="0" normalizeH="0" baseline="0" noProof="0" dirty="0" smtClean="0">
              <a:ln>
                <a:noFill/>
              </a:ln>
              <a:solidFill>
                <a:prstClr val="black"/>
              </a:solidFill>
              <a:effectLst/>
              <a:uLnTx/>
              <a:uFillTx/>
            </a:endParaRPr>
          </a:p>
        </p:txBody>
      </p:sp>
      <p:cxnSp>
        <p:nvCxnSpPr>
          <p:cNvPr id="261" name="Straight Arrow Connector 50"/>
          <p:cNvCxnSpPr>
            <a:stCxn id="208" idx="6"/>
            <a:endCxn id="256" idx="2"/>
          </p:cNvCxnSpPr>
          <p:nvPr/>
        </p:nvCxnSpPr>
        <p:spPr>
          <a:xfrm>
            <a:off x="8401210" y="3356619"/>
            <a:ext cx="1165241" cy="170714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6" name="TextBox 69"/>
          <p:cNvSpPr txBox="1"/>
          <p:nvPr/>
        </p:nvSpPr>
        <p:spPr>
          <a:xfrm>
            <a:off x="8933034" y="4747253"/>
            <a:ext cx="663964" cy="307777"/>
          </a:xfrm>
          <a:prstGeom prst="rect">
            <a:avLst/>
          </a:prstGeom>
          <a:noFill/>
        </p:spPr>
        <p:txBody>
          <a:bodyPr wrap="none" rtlCol="0">
            <a:spAutoFit/>
          </a:bodyPr>
          <a:lstStyle/>
          <a:p>
            <a:r>
              <a:rPr lang="en-US" sz="1400" i="1" dirty="0" smtClean="0">
                <a:latin typeface="Calibri" panose="020F0502020204030204" pitchFamily="34" charset="0"/>
              </a:rPr>
              <a:t>:about</a:t>
            </a:r>
            <a:endParaRPr lang="el-GR" sz="1400" i="1" dirty="0">
              <a:latin typeface="Calibri" panose="020F0502020204030204" pitchFamily="34" charset="0"/>
            </a:endParaRPr>
          </a:p>
        </p:txBody>
      </p:sp>
      <p:sp>
        <p:nvSpPr>
          <p:cNvPr id="280" name="TextBox 279"/>
          <p:cNvSpPr txBox="1"/>
          <p:nvPr/>
        </p:nvSpPr>
        <p:spPr>
          <a:xfrm>
            <a:off x="7957126" y="4174283"/>
            <a:ext cx="743649" cy="830997"/>
          </a:xfrm>
          <a:prstGeom prst="rect">
            <a:avLst/>
          </a:prstGeom>
          <a:noFill/>
        </p:spPr>
        <p:txBody>
          <a:bodyPr wrap="square" rtlCol="0">
            <a:spAutoFit/>
          </a:bodyPr>
          <a:lstStyle/>
          <a:p>
            <a:r>
              <a:rPr lang="en-US" sz="4800" b="1" dirty="0" smtClean="0"/>
              <a:t>…</a:t>
            </a:r>
            <a:endParaRPr lang="en-US" sz="4800" b="1" dirty="0"/>
          </a:p>
        </p:txBody>
      </p:sp>
      <p:sp>
        <p:nvSpPr>
          <p:cNvPr id="295" name="TextBox 78"/>
          <p:cNvSpPr txBox="1"/>
          <p:nvPr/>
        </p:nvSpPr>
        <p:spPr>
          <a:xfrm>
            <a:off x="6607411" y="3048842"/>
            <a:ext cx="1041439" cy="307777"/>
          </a:xfrm>
          <a:prstGeom prst="rect">
            <a:avLst/>
          </a:prstGeom>
          <a:noFill/>
        </p:spPr>
        <p:txBody>
          <a:bodyPr wrap="none" rtlCol="0">
            <a:spAutoFit/>
          </a:bodyPr>
          <a:lstStyle/>
          <a:p>
            <a:r>
              <a:rPr lang="en-GB" sz="1400" i="1" dirty="0" smtClean="0">
                <a:latin typeface="Calibri" panose="020F0502020204030204" pitchFamily="34" charset="0"/>
              </a:rPr>
              <a:t>:annotation</a:t>
            </a:r>
            <a:endParaRPr lang="el-GR" sz="1400" i="1" dirty="0">
              <a:latin typeface="Calibri" panose="020F0502020204030204" pitchFamily="34" charset="0"/>
            </a:endParaRPr>
          </a:p>
        </p:txBody>
      </p:sp>
      <p:sp>
        <p:nvSpPr>
          <p:cNvPr id="296" name="TextBox 78"/>
          <p:cNvSpPr txBox="1"/>
          <p:nvPr/>
        </p:nvSpPr>
        <p:spPr>
          <a:xfrm>
            <a:off x="6113881" y="4292209"/>
            <a:ext cx="1041439" cy="307777"/>
          </a:xfrm>
          <a:prstGeom prst="rect">
            <a:avLst/>
          </a:prstGeom>
          <a:noFill/>
        </p:spPr>
        <p:txBody>
          <a:bodyPr wrap="none" rtlCol="0">
            <a:spAutoFit/>
          </a:bodyPr>
          <a:lstStyle/>
          <a:p>
            <a:r>
              <a:rPr lang="en-GB" sz="1400" i="1" dirty="0" smtClean="0">
                <a:latin typeface="Calibri" panose="020F0502020204030204" pitchFamily="34" charset="0"/>
              </a:rPr>
              <a:t>:annotation</a:t>
            </a:r>
            <a:endParaRPr lang="el-GR" sz="1400" i="1" dirty="0">
              <a:latin typeface="Calibri" panose="020F0502020204030204" pitchFamily="34" charset="0"/>
            </a:endParaRPr>
          </a:p>
        </p:txBody>
      </p:sp>
      <p:cxnSp>
        <p:nvCxnSpPr>
          <p:cNvPr id="299" name="Straight Arrow Connector 50"/>
          <p:cNvCxnSpPr>
            <a:stCxn id="7" idx="6"/>
            <a:endCxn id="123" idx="2"/>
          </p:cNvCxnSpPr>
          <p:nvPr/>
        </p:nvCxnSpPr>
        <p:spPr>
          <a:xfrm>
            <a:off x="3209571" y="3941649"/>
            <a:ext cx="957985" cy="17016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6" name="TextBox 69"/>
          <p:cNvSpPr txBox="1"/>
          <p:nvPr/>
        </p:nvSpPr>
        <p:spPr>
          <a:xfrm>
            <a:off x="7159337" y="4997007"/>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309" name="TextBox 64"/>
          <p:cNvSpPr txBox="1"/>
          <p:nvPr/>
        </p:nvSpPr>
        <p:spPr>
          <a:xfrm>
            <a:off x="7839036" y="3854543"/>
            <a:ext cx="852418" cy="369332"/>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pPr algn="ctr"/>
            <a:r>
              <a:rPr lang="en-US" dirty="0">
                <a:latin typeface="Calibri" panose="020F0502020204030204" pitchFamily="34" charset="0"/>
              </a:rPr>
              <a:t>:</a:t>
            </a:r>
            <a:r>
              <a:rPr lang="en-US" dirty="0" smtClean="0">
                <a:latin typeface="Calibri" panose="020F0502020204030204" pitchFamily="34" charset="0"/>
              </a:rPr>
              <a:t>Entity</a:t>
            </a:r>
            <a:endParaRPr lang="el-GR" dirty="0">
              <a:latin typeface="Calibri" panose="020F0502020204030204" pitchFamily="34" charset="0"/>
            </a:endParaRPr>
          </a:p>
        </p:txBody>
      </p:sp>
      <p:cxnSp>
        <p:nvCxnSpPr>
          <p:cNvPr id="310" name="Straight Arrow Connector 50"/>
          <p:cNvCxnSpPr>
            <a:stCxn id="208" idx="4"/>
            <a:endCxn id="309" idx="0"/>
          </p:cNvCxnSpPr>
          <p:nvPr/>
        </p:nvCxnSpPr>
        <p:spPr>
          <a:xfrm rot="16200000" flipH="1">
            <a:off x="8000999" y="3590296"/>
            <a:ext cx="238249" cy="29024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50"/>
          <p:cNvCxnSpPr>
            <a:stCxn id="213" idx="4"/>
            <a:endCxn id="359" idx="0"/>
          </p:cNvCxnSpPr>
          <p:nvPr/>
        </p:nvCxnSpPr>
        <p:spPr>
          <a:xfrm rot="16200000" flipH="1">
            <a:off x="7648185" y="4896625"/>
            <a:ext cx="385395" cy="55459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6" name="TextBox 69"/>
          <p:cNvSpPr txBox="1"/>
          <p:nvPr/>
        </p:nvSpPr>
        <p:spPr>
          <a:xfrm>
            <a:off x="7163421" y="3567423"/>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cxnSp>
        <p:nvCxnSpPr>
          <p:cNvPr id="351" name="Straight Arrow Connector 50"/>
          <p:cNvCxnSpPr>
            <a:stCxn id="256" idx="4"/>
            <a:endCxn id="367" idx="0"/>
          </p:cNvCxnSpPr>
          <p:nvPr/>
        </p:nvCxnSpPr>
        <p:spPr>
          <a:xfrm rot="16200000" flipH="1">
            <a:off x="10665263" y="5170841"/>
            <a:ext cx="605496" cy="74605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4" name="TextBox 69"/>
          <p:cNvSpPr txBox="1"/>
          <p:nvPr/>
        </p:nvSpPr>
        <p:spPr>
          <a:xfrm>
            <a:off x="10629799" y="5279368"/>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359" name="TextBox 64"/>
          <p:cNvSpPr txBox="1"/>
          <p:nvPr/>
        </p:nvSpPr>
        <p:spPr>
          <a:xfrm>
            <a:off x="7691973" y="5366623"/>
            <a:ext cx="852418" cy="369332"/>
          </a:xfrm>
          <a:prstGeom prst="rect">
            <a:avLst/>
          </a:prstGeom>
          <a:solidFill>
            <a:schemeClr val="accent4">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:Event</a:t>
            </a:r>
            <a:endParaRPr lang="el-GR" dirty="0">
              <a:latin typeface="Calibri" panose="020F0502020204030204" pitchFamily="34" charset="0"/>
            </a:endParaRPr>
          </a:p>
        </p:txBody>
      </p:sp>
      <p:sp>
        <p:nvSpPr>
          <p:cNvPr id="367" name="TextBox 64"/>
          <p:cNvSpPr txBox="1"/>
          <p:nvPr/>
        </p:nvSpPr>
        <p:spPr>
          <a:xfrm>
            <a:off x="10608011" y="5846618"/>
            <a:ext cx="1466058" cy="369332"/>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dbo:Country</a:t>
            </a:r>
            <a:endParaRPr lang="el-GR" dirty="0">
              <a:latin typeface="Calibri" panose="020F0502020204030204" pitchFamily="34" charset="0"/>
            </a:endParaRPr>
          </a:p>
        </p:txBody>
      </p:sp>
      <p:sp>
        <p:nvSpPr>
          <p:cNvPr id="372" name="TextBox 78"/>
          <p:cNvSpPr txBox="1"/>
          <p:nvPr/>
        </p:nvSpPr>
        <p:spPr>
          <a:xfrm>
            <a:off x="3230830" y="3603093"/>
            <a:ext cx="755335" cy="307777"/>
          </a:xfrm>
          <a:prstGeom prst="rect">
            <a:avLst/>
          </a:prstGeom>
          <a:noFill/>
        </p:spPr>
        <p:txBody>
          <a:bodyPr wrap="square" rtlCol="0">
            <a:spAutoFit/>
          </a:bodyPr>
          <a:lstStyle/>
          <a:p>
            <a:r>
              <a:rPr lang="en-GB" sz="1400" i="1" dirty="0" smtClean="0">
                <a:latin typeface="Calibri" panose="020F0502020204030204" pitchFamily="34" charset="0"/>
              </a:rPr>
              <a:t>:version</a:t>
            </a:r>
            <a:endParaRPr lang="el-GR" sz="1400" i="1" dirty="0">
              <a:latin typeface="Calibri" panose="020F0502020204030204" pitchFamily="34" charset="0"/>
            </a:endParaRPr>
          </a:p>
        </p:txBody>
      </p:sp>
      <p:sp>
        <p:nvSpPr>
          <p:cNvPr id="375" name="TextBox 64"/>
          <p:cNvSpPr txBox="1"/>
          <p:nvPr/>
        </p:nvSpPr>
        <p:spPr>
          <a:xfrm>
            <a:off x="4217866" y="3926258"/>
            <a:ext cx="1755969"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smtClean="0">
                <a:latin typeface="Calibri" panose="020F0502020204030204" pitchFamily="34" charset="0"/>
              </a:rPr>
              <a:t>:</a:t>
            </a:r>
            <a:r>
              <a:rPr lang="en-US" sz="2000" dirty="0" err="1" smtClean="0">
                <a:latin typeface="Calibri" panose="020F0502020204030204" pitchFamily="34" charset="0"/>
              </a:rPr>
              <a:t>VersionedURL</a:t>
            </a:r>
            <a:endParaRPr lang="el-GR" dirty="0">
              <a:latin typeface="Calibri" panose="020F0502020204030204" pitchFamily="34" charset="0"/>
            </a:endParaRPr>
          </a:p>
        </p:txBody>
      </p:sp>
      <p:cxnSp>
        <p:nvCxnSpPr>
          <p:cNvPr id="376" name="Straight Arrow Connector 50"/>
          <p:cNvCxnSpPr>
            <a:stCxn id="56" idx="4"/>
            <a:endCxn id="375" idx="0"/>
          </p:cNvCxnSpPr>
          <p:nvPr/>
        </p:nvCxnSpPr>
        <p:spPr>
          <a:xfrm rot="5400000">
            <a:off x="4756791" y="3391619"/>
            <a:ext cx="873700" cy="19557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0" name="TextBox 69"/>
          <p:cNvSpPr txBox="1"/>
          <p:nvPr/>
        </p:nvSpPr>
        <p:spPr>
          <a:xfrm>
            <a:off x="4885956" y="3139957"/>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381" name="TextBox 64"/>
          <p:cNvSpPr txBox="1"/>
          <p:nvPr/>
        </p:nvSpPr>
        <p:spPr>
          <a:xfrm>
            <a:off x="723613" y="4812700"/>
            <a:ext cx="2055333"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smtClean="0">
                <a:latin typeface="Calibri" panose="020F0502020204030204" pitchFamily="34" charset="0"/>
              </a:rPr>
              <a:t>:</a:t>
            </a:r>
            <a:r>
              <a:rPr lang="en-US" sz="2000" dirty="0" err="1" smtClean="0">
                <a:latin typeface="Calibri" panose="020F0502020204030204" pitchFamily="34" charset="0"/>
              </a:rPr>
              <a:t>ArchivedURL</a:t>
            </a:r>
            <a:endParaRPr lang="el-GR" dirty="0">
              <a:latin typeface="Calibri" panose="020F0502020204030204" pitchFamily="34" charset="0"/>
            </a:endParaRPr>
          </a:p>
        </p:txBody>
      </p:sp>
      <p:cxnSp>
        <p:nvCxnSpPr>
          <p:cNvPr id="383" name="Straight Arrow Connector 50"/>
          <p:cNvCxnSpPr>
            <a:stCxn id="7" idx="4"/>
            <a:endCxn id="381" idx="0"/>
          </p:cNvCxnSpPr>
          <p:nvPr/>
        </p:nvCxnSpPr>
        <p:spPr>
          <a:xfrm rot="5400000">
            <a:off x="1446950" y="4505654"/>
            <a:ext cx="611376" cy="271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7" name="TextBox 69"/>
          <p:cNvSpPr txBox="1"/>
          <p:nvPr/>
        </p:nvSpPr>
        <p:spPr>
          <a:xfrm>
            <a:off x="1721640" y="4359113"/>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cxnSp>
        <p:nvCxnSpPr>
          <p:cNvPr id="403" name="Straight Arrow Connector 50"/>
          <p:cNvCxnSpPr>
            <a:stCxn id="56" idx="0"/>
            <a:endCxn id="116" idx="6"/>
          </p:cNvCxnSpPr>
          <p:nvPr/>
        </p:nvCxnSpPr>
        <p:spPr>
          <a:xfrm rot="16200000" flipV="1">
            <a:off x="4692575" y="2063508"/>
            <a:ext cx="932886" cy="2648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4262334" y="2116658"/>
            <a:ext cx="757317" cy="32247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18" name="Rectangle 417"/>
          <p:cNvSpPr/>
          <p:nvPr/>
        </p:nvSpPr>
        <p:spPr>
          <a:xfrm>
            <a:off x="4262334" y="2129635"/>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433" name="TextBox 78"/>
          <p:cNvSpPr txBox="1"/>
          <p:nvPr/>
        </p:nvSpPr>
        <p:spPr>
          <a:xfrm>
            <a:off x="5235042" y="2366989"/>
            <a:ext cx="655179"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linkTo</a:t>
            </a:r>
            <a:endParaRPr lang="el-GR" sz="1400" i="1" dirty="0">
              <a:latin typeface="Calibri" panose="020F0502020204030204" pitchFamily="34" charset="0"/>
            </a:endParaRPr>
          </a:p>
        </p:txBody>
      </p:sp>
      <p:cxnSp>
        <p:nvCxnSpPr>
          <p:cNvPr id="113" name="Straight Arrow Connector 50"/>
          <p:cNvCxnSpPr>
            <a:stCxn id="56" idx="0"/>
            <a:endCxn id="417" idx="6"/>
          </p:cNvCxnSpPr>
          <p:nvPr/>
        </p:nvCxnSpPr>
        <p:spPr>
          <a:xfrm rot="16200000" flipV="1">
            <a:off x="4963308" y="2334240"/>
            <a:ext cx="384467" cy="2717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269289" y="1568239"/>
            <a:ext cx="757317" cy="32247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7" name="Rectangle 116"/>
          <p:cNvSpPr/>
          <p:nvPr/>
        </p:nvSpPr>
        <p:spPr>
          <a:xfrm>
            <a:off x="4262334" y="1594213"/>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123" name="TextBox 122"/>
          <p:cNvSpPr txBox="1"/>
          <p:nvPr/>
        </p:nvSpPr>
        <p:spPr>
          <a:xfrm>
            <a:off x="4167556" y="5448189"/>
            <a:ext cx="2057062" cy="39019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4" name="Rectangle 123"/>
          <p:cNvSpPr/>
          <p:nvPr/>
        </p:nvSpPr>
        <p:spPr>
          <a:xfrm>
            <a:off x="4200694" y="5491950"/>
            <a:ext cx="2097049" cy="338554"/>
          </a:xfrm>
          <a:prstGeom prst="rect">
            <a:avLst/>
          </a:prstGeom>
        </p:spPr>
        <p:txBody>
          <a:bodyPr wrap="none">
            <a:spAutoFit/>
          </a:bodyPr>
          <a:lstStyle/>
          <a:p>
            <a:pPr lvl="0" algn="ctr"/>
            <a:r>
              <a:rPr lang="en-US" sz="1600" kern="0" dirty="0" smtClean="0">
                <a:solidFill>
                  <a:prstClr val="black"/>
                </a:solidFill>
              </a:rPr>
              <a:t>http://archive.org/../...</a:t>
            </a:r>
            <a:endParaRPr kumimoji="0" lang="el-GR" sz="1600" b="0" i="0" u="none" strike="noStrike" kern="0" cap="none" spc="0" normalizeH="0" baseline="0" noProof="0" dirty="0" smtClean="0">
              <a:ln>
                <a:noFill/>
              </a:ln>
              <a:solidFill>
                <a:prstClr val="black"/>
              </a:solidFill>
              <a:effectLst/>
              <a:uLnTx/>
              <a:uFillTx/>
            </a:endParaRPr>
          </a:p>
        </p:txBody>
      </p:sp>
      <p:sp>
        <p:nvSpPr>
          <p:cNvPr id="127" name="TextBox 126"/>
          <p:cNvSpPr txBox="1"/>
          <p:nvPr/>
        </p:nvSpPr>
        <p:spPr>
          <a:xfrm>
            <a:off x="4151713" y="6278380"/>
            <a:ext cx="2057062" cy="39019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8" name="Rectangle 127"/>
          <p:cNvSpPr/>
          <p:nvPr/>
        </p:nvSpPr>
        <p:spPr>
          <a:xfrm>
            <a:off x="4165323" y="6305233"/>
            <a:ext cx="2098651" cy="338554"/>
          </a:xfrm>
          <a:prstGeom prst="rect">
            <a:avLst/>
          </a:prstGeom>
        </p:spPr>
        <p:txBody>
          <a:bodyPr wrap="none">
            <a:spAutoFit/>
          </a:bodyPr>
          <a:lstStyle/>
          <a:p>
            <a:pPr lvl="0" algn="ctr"/>
            <a:r>
              <a:rPr lang="en-US" sz="1600" kern="0" dirty="0" smtClean="0">
                <a:solidFill>
                  <a:prstClr val="black"/>
                </a:solidFill>
              </a:rPr>
              <a:t>http://archive.org/../...</a:t>
            </a:r>
            <a:endParaRPr kumimoji="0" lang="el-GR" sz="1600" b="0" i="0" u="none" strike="noStrike" kern="0" cap="none" spc="0" normalizeH="0" baseline="0" noProof="0" dirty="0" smtClean="0">
              <a:ln>
                <a:noFill/>
              </a:ln>
              <a:solidFill>
                <a:prstClr val="black"/>
              </a:solidFill>
              <a:effectLst/>
              <a:uLnTx/>
              <a:uFillTx/>
            </a:endParaRPr>
          </a:p>
        </p:txBody>
      </p:sp>
      <p:sp>
        <p:nvSpPr>
          <p:cNvPr id="3" name="Slide Number Placeholder 2"/>
          <p:cNvSpPr>
            <a:spLocks noGrp="1"/>
          </p:cNvSpPr>
          <p:nvPr>
            <p:ph type="sldNum" sz="quarter" idx="12"/>
          </p:nvPr>
        </p:nvSpPr>
        <p:spPr/>
        <p:txBody>
          <a:bodyPr/>
          <a:lstStyle/>
          <a:p>
            <a:fld id="{C8B84C49-838A-4AAE-99F9-03C44218DAC7}" type="slidenum">
              <a:rPr lang="en-US" smtClean="0"/>
              <a:t>10</a:t>
            </a:fld>
            <a:endParaRPr lang="en-US"/>
          </a:p>
        </p:txBody>
      </p:sp>
      <p:sp>
        <p:nvSpPr>
          <p:cNvPr id="95" name="Title 70"/>
          <p:cNvSpPr>
            <a:spLocks noGrp="1"/>
          </p:cNvSpPr>
          <p:nvPr>
            <p:ph type="title"/>
          </p:nvPr>
        </p:nvSpPr>
        <p:spPr>
          <a:xfrm>
            <a:off x="583116" y="4802"/>
            <a:ext cx="10515600" cy="1325563"/>
          </a:xfrm>
        </p:spPr>
        <p:txBody>
          <a:bodyPr/>
          <a:lstStyle/>
          <a:p>
            <a:r>
              <a:rPr lang="en-US" dirty="0" smtClean="0"/>
              <a:t>RDF/S Model – Instantiation Example</a:t>
            </a:r>
            <a:endParaRPr lang="el-GR" dirty="0"/>
          </a:p>
        </p:txBody>
      </p:sp>
      <p:cxnSp>
        <p:nvCxnSpPr>
          <p:cNvPr id="89" name="Straight Arrow Connector 50"/>
          <p:cNvCxnSpPr>
            <a:stCxn id="123" idx="0"/>
            <a:endCxn id="375" idx="2"/>
          </p:cNvCxnSpPr>
          <p:nvPr/>
        </p:nvCxnSpPr>
        <p:spPr>
          <a:xfrm rot="16200000" flipV="1">
            <a:off x="4585059" y="4837161"/>
            <a:ext cx="1121821" cy="10023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50"/>
          <p:cNvCxnSpPr>
            <a:stCxn id="127" idx="6"/>
          </p:cNvCxnSpPr>
          <p:nvPr/>
        </p:nvCxnSpPr>
        <p:spPr>
          <a:xfrm flipH="1" flipV="1">
            <a:off x="5737713" y="4326368"/>
            <a:ext cx="471062" cy="2147110"/>
          </a:xfrm>
          <a:prstGeom prst="bentConnector4">
            <a:avLst>
              <a:gd name="adj1" fmla="val -32353"/>
              <a:gd name="adj2" fmla="val 5454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TextBox 69"/>
          <p:cNvSpPr txBox="1"/>
          <p:nvPr/>
        </p:nvSpPr>
        <p:spPr>
          <a:xfrm>
            <a:off x="4783466" y="4981226"/>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108" name="TextBox 69"/>
          <p:cNvSpPr txBox="1"/>
          <p:nvPr/>
        </p:nvSpPr>
        <p:spPr>
          <a:xfrm>
            <a:off x="5961196" y="5920316"/>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114" name="TextBox 113"/>
          <p:cNvSpPr txBox="1"/>
          <p:nvPr/>
        </p:nvSpPr>
        <p:spPr>
          <a:xfrm>
            <a:off x="5585950" y="1760193"/>
            <a:ext cx="757317" cy="32247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5" name="Rectangle 114"/>
          <p:cNvSpPr/>
          <p:nvPr/>
        </p:nvSpPr>
        <p:spPr>
          <a:xfrm>
            <a:off x="5578995" y="1786167"/>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cxnSp>
        <p:nvCxnSpPr>
          <p:cNvPr id="118" name="Straight Arrow Connector 50"/>
          <p:cNvCxnSpPr>
            <a:stCxn id="56" idx="0"/>
            <a:endCxn id="114" idx="2"/>
          </p:cNvCxnSpPr>
          <p:nvPr/>
        </p:nvCxnSpPr>
        <p:spPr>
          <a:xfrm rot="5400000" flipH="1" flipV="1">
            <a:off x="5068224" y="2144637"/>
            <a:ext cx="740932" cy="29452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8139663" y="1978259"/>
            <a:ext cx="1168968" cy="25630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“text/html”</a:t>
            </a:r>
            <a:endParaRPr lang="el-GR" sz="1600" dirty="0">
              <a:solidFill>
                <a:schemeClr val="tx1"/>
              </a:solidFill>
            </a:endParaRPr>
          </a:p>
        </p:txBody>
      </p:sp>
      <p:cxnSp>
        <p:nvCxnSpPr>
          <p:cNvPr id="126" name="Straight Arrow Connector 50"/>
          <p:cNvCxnSpPr>
            <a:stCxn id="56" idx="6"/>
            <a:endCxn id="125" idx="1"/>
          </p:cNvCxnSpPr>
          <p:nvPr/>
        </p:nvCxnSpPr>
        <p:spPr>
          <a:xfrm flipV="1">
            <a:off x="6422814" y="2106413"/>
            <a:ext cx="1716849" cy="751048"/>
          </a:xfrm>
          <a:prstGeom prst="bentConnector3">
            <a:avLst>
              <a:gd name="adj1" fmla="val 3964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TextBox 78"/>
          <p:cNvSpPr txBox="1"/>
          <p:nvPr/>
        </p:nvSpPr>
        <p:spPr>
          <a:xfrm>
            <a:off x="7220417" y="1830890"/>
            <a:ext cx="644728" cy="307777"/>
          </a:xfrm>
          <a:prstGeom prst="rect">
            <a:avLst/>
          </a:prstGeom>
          <a:noFill/>
        </p:spPr>
        <p:txBody>
          <a:bodyPr wrap="none" rtlCol="0">
            <a:spAutoFit/>
          </a:bodyPr>
          <a:lstStyle/>
          <a:p>
            <a:r>
              <a:rPr lang="en-GB" sz="1400" i="1" dirty="0" smtClean="0">
                <a:latin typeface="Calibri" panose="020F0502020204030204" pitchFamily="34" charset="0"/>
              </a:rPr>
              <a:t>:mime</a:t>
            </a:r>
            <a:endParaRPr lang="el-GR" sz="1400" i="1" dirty="0">
              <a:latin typeface="Calibri" panose="020F0502020204030204" pitchFamily="34" charset="0"/>
            </a:endParaRPr>
          </a:p>
        </p:txBody>
      </p:sp>
      <p:cxnSp>
        <p:nvCxnSpPr>
          <p:cNvPr id="54" name="Straight Connector 53"/>
          <p:cNvCxnSpPr/>
          <p:nvPr/>
        </p:nvCxnSpPr>
        <p:spPr>
          <a:xfrm>
            <a:off x="5299050" y="1460069"/>
            <a:ext cx="0" cy="12022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57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animEffect transition="in" filter="fade">
                                      <p:cBhvr>
                                        <p:cTn id="33" dur="500"/>
                                        <p:tgtEl>
                                          <p:spTgt spid="12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99"/>
                                        </p:tgtEl>
                                        <p:attrNameLst>
                                          <p:attrName>style.visibility</p:attrName>
                                        </p:attrNameLst>
                                      </p:cBhvr>
                                      <p:to>
                                        <p:strVal val="visible"/>
                                      </p:to>
                                    </p:set>
                                    <p:animEffect transition="in" filter="fade">
                                      <p:cBhvr>
                                        <p:cTn id="39" dur="500"/>
                                        <p:tgtEl>
                                          <p:spTgt spid="299"/>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2"/>
                                        </p:tgtEl>
                                        <p:attrNameLst>
                                          <p:attrName>style.visibility</p:attrName>
                                        </p:attrNameLst>
                                      </p:cBhvr>
                                      <p:to>
                                        <p:strVal val="visible"/>
                                      </p:to>
                                    </p:set>
                                    <p:animEffect transition="in" filter="fade">
                                      <p:cBhvr>
                                        <p:cTn id="45" dur="500"/>
                                        <p:tgtEl>
                                          <p:spTgt spid="372"/>
                                        </p:tgtEl>
                                      </p:cBhvr>
                                    </p:animEffect>
                                  </p:childTnLst>
                                </p:cTn>
                              </p:par>
                              <p:par>
                                <p:cTn id="46" presetID="10" presetClass="entr" presetSubtype="0" fill="hold"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fade">
                                      <p:cBhvr>
                                        <p:cTn id="51" dur="500"/>
                                        <p:tgtEl>
                                          <p:spTgt spid="10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fade">
                                      <p:cBhvr>
                                        <p:cTn id="54" dur="500"/>
                                        <p:tgtEl>
                                          <p:spTgt spid="106"/>
                                        </p:tgtEl>
                                      </p:cBhvr>
                                    </p:animEffect>
                                  </p:childTnLst>
                                </p:cTn>
                              </p:par>
                              <p:par>
                                <p:cTn id="55" presetID="10"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nodeType="withEffect">
                                  <p:stCondLst>
                                    <p:cond delay="0"/>
                                  </p:stCondLst>
                                  <p:childTnLst>
                                    <p:set>
                                      <p:cBhvr>
                                        <p:cTn id="59" dur="1" fill="hold">
                                          <p:stCondLst>
                                            <p:cond delay="0"/>
                                          </p:stCondLst>
                                        </p:cTn>
                                        <p:tgtEl>
                                          <p:spTgt spid="376"/>
                                        </p:tgtEl>
                                        <p:attrNameLst>
                                          <p:attrName>style.visibility</p:attrName>
                                        </p:attrNameLst>
                                      </p:cBhvr>
                                      <p:to>
                                        <p:strVal val="visible"/>
                                      </p:to>
                                    </p:set>
                                    <p:animEffect transition="in" filter="fade">
                                      <p:cBhvr>
                                        <p:cTn id="60" dur="500"/>
                                        <p:tgtEl>
                                          <p:spTgt spid="37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0"/>
                                        </p:tgtEl>
                                        <p:attrNameLst>
                                          <p:attrName>style.visibility</p:attrName>
                                        </p:attrNameLst>
                                      </p:cBhvr>
                                      <p:to>
                                        <p:strVal val="visible"/>
                                      </p:to>
                                    </p:set>
                                    <p:animEffect transition="in" filter="fade">
                                      <p:cBhvr>
                                        <p:cTn id="63" dur="500"/>
                                        <p:tgtEl>
                                          <p:spTgt spid="3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5"/>
                                        </p:tgtEl>
                                        <p:attrNameLst>
                                          <p:attrName>style.visibility</p:attrName>
                                        </p:attrNameLst>
                                      </p:cBhvr>
                                      <p:to>
                                        <p:strVal val="visible"/>
                                      </p:to>
                                    </p:set>
                                    <p:animEffect transition="in" filter="fade">
                                      <p:cBhvr>
                                        <p:cTn id="66" dur="500"/>
                                        <p:tgtEl>
                                          <p:spTgt spid="37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fade">
                                      <p:cBhvr>
                                        <p:cTn id="69" dur="500"/>
                                        <p:tgtEl>
                                          <p:spTgt spid="1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500"/>
                                        <p:tgtEl>
                                          <p:spTgt spid="5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8"/>
                                        </p:tgtEl>
                                        <p:attrNameLst>
                                          <p:attrName>style.visibility</p:attrName>
                                        </p:attrNameLst>
                                      </p:cBhvr>
                                      <p:to>
                                        <p:strVal val="visible"/>
                                      </p:to>
                                    </p:set>
                                    <p:animEffect transition="in" filter="fade">
                                      <p:cBhvr>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9" presetClass="emph" presetSubtype="0" fill="hold" grpId="1" nodeType="withEffect">
                                  <p:stCondLst>
                                    <p:cond delay="0"/>
                                  </p:stCondLst>
                                  <p:childTnLst>
                                    <p:animClr clrSpc="rgb" dir="cw">
                                      <p:cBhvr override="childStyle">
                                        <p:cTn id="82" dur="500" fill="hold"/>
                                        <p:tgtEl>
                                          <p:spTgt spid="56"/>
                                        </p:tgtEl>
                                        <p:attrNameLst>
                                          <p:attrName>style.color</p:attrName>
                                        </p:attrNameLst>
                                      </p:cBhvr>
                                      <p:to>
                                        <a:srgbClr val="F4AD7C"/>
                                      </p:to>
                                    </p:animClr>
                                    <p:animClr clrSpc="rgb" dir="cw">
                                      <p:cBhvr>
                                        <p:cTn id="83" dur="500" fill="hold"/>
                                        <p:tgtEl>
                                          <p:spTgt spid="56"/>
                                        </p:tgtEl>
                                        <p:attrNameLst>
                                          <p:attrName>fillcolor</p:attrName>
                                        </p:attrNameLst>
                                      </p:cBhvr>
                                      <p:to>
                                        <a:srgbClr val="F4AD7C"/>
                                      </p:to>
                                    </p:animClr>
                                    <p:set>
                                      <p:cBhvr>
                                        <p:cTn id="84" dur="500" fill="hold"/>
                                        <p:tgtEl>
                                          <p:spTgt spid="56"/>
                                        </p:tgtEl>
                                        <p:attrNameLst>
                                          <p:attrName>fill.type</p:attrName>
                                        </p:attrNameLst>
                                      </p:cBhvr>
                                      <p:to>
                                        <p:strVal val="solid"/>
                                      </p:to>
                                    </p:set>
                                    <p:set>
                                      <p:cBhvr>
                                        <p:cTn id="85" dur="500" fill="hold"/>
                                        <p:tgtEl>
                                          <p:spTgt spid="56"/>
                                        </p:tgtEl>
                                        <p:attrNameLst>
                                          <p:attrName>fill.on</p:attrName>
                                        </p:attrNameLst>
                                      </p:cBhvr>
                                      <p:to>
                                        <p:strVal val="true"/>
                                      </p:to>
                                    </p:se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fade">
                                      <p:cBhvr>
                                        <p:cTn id="94" dur="500"/>
                                        <p:tgtEl>
                                          <p:spTgt spid="85"/>
                                        </p:tgtEl>
                                      </p:cBhvr>
                                    </p:animEffect>
                                  </p:childTnLst>
                                </p:cTn>
                              </p:par>
                              <p:par>
                                <p:cTn id="95" presetID="10" presetClass="entr" presetSubtype="0" fill="hold" nodeType="with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500"/>
                                        <p:tgtEl>
                                          <p:spTgt spid="9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5"/>
                                        </p:tgtEl>
                                        <p:attrNameLst>
                                          <p:attrName>style.visibility</p:attrName>
                                        </p:attrNameLst>
                                      </p:cBhvr>
                                      <p:to>
                                        <p:strVal val="visible"/>
                                      </p:to>
                                    </p:set>
                                    <p:animEffect transition="in" filter="fade">
                                      <p:cBhvr>
                                        <p:cTn id="103" dur="500"/>
                                        <p:tgtEl>
                                          <p:spTgt spid="125"/>
                                        </p:tgtEl>
                                      </p:cBhvr>
                                    </p:animEffect>
                                  </p:childTnLst>
                                </p:cTn>
                              </p:par>
                              <p:par>
                                <p:cTn id="104" presetID="10" presetClass="entr" presetSubtype="0" fill="hold" nodeType="withEffect">
                                  <p:stCondLst>
                                    <p:cond delay="0"/>
                                  </p:stCondLst>
                                  <p:childTnLst>
                                    <p:set>
                                      <p:cBhvr>
                                        <p:cTn id="105" dur="1" fill="hold">
                                          <p:stCondLst>
                                            <p:cond delay="0"/>
                                          </p:stCondLst>
                                        </p:cTn>
                                        <p:tgtEl>
                                          <p:spTgt spid="126"/>
                                        </p:tgtEl>
                                        <p:attrNameLst>
                                          <p:attrName>style.visibility</p:attrName>
                                        </p:attrNameLst>
                                      </p:cBhvr>
                                      <p:to>
                                        <p:strVal val="visible"/>
                                      </p:to>
                                    </p:set>
                                    <p:animEffect transition="in" filter="fade">
                                      <p:cBhvr>
                                        <p:cTn id="106" dur="500"/>
                                        <p:tgtEl>
                                          <p:spTgt spid="12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34"/>
                                        </p:tgtEl>
                                        <p:attrNameLst>
                                          <p:attrName>style.visibility</p:attrName>
                                        </p:attrNameLst>
                                      </p:cBhvr>
                                      <p:to>
                                        <p:strVal val="visible"/>
                                      </p:to>
                                    </p:set>
                                    <p:animEffect transition="in" filter="fade">
                                      <p:cBhvr>
                                        <p:cTn id="109" dur="500"/>
                                        <p:tgtEl>
                                          <p:spTgt spid="13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4"/>
                                        </p:tgtEl>
                                        <p:attrNameLst>
                                          <p:attrName>style.visibility</p:attrName>
                                        </p:attrNameLst>
                                      </p:cBhvr>
                                      <p:to>
                                        <p:strVal val="visible"/>
                                      </p:to>
                                    </p:set>
                                    <p:animEffect transition="in" filter="fade">
                                      <p:cBhvr>
                                        <p:cTn id="114" dur="500"/>
                                        <p:tgtEl>
                                          <p:spTgt spid="14"/>
                                        </p:tgtEl>
                                      </p:cBhvr>
                                    </p:animEffect>
                                  </p:childTnLst>
                                </p:cTn>
                              </p:par>
                              <p:par>
                                <p:cTn id="115" presetID="10" presetClass="entr" presetSubtype="0" fill="hold" nodeType="withEffect">
                                  <p:stCondLst>
                                    <p:cond delay="0"/>
                                  </p:stCondLst>
                                  <p:childTnLst>
                                    <p:set>
                                      <p:cBhvr>
                                        <p:cTn id="116" dur="1" fill="hold">
                                          <p:stCondLst>
                                            <p:cond delay="0"/>
                                          </p:stCondLst>
                                        </p:cTn>
                                        <p:tgtEl>
                                          <p:spTgt spid="403"/>
                                        </p:tgtEl>
                                        <p:attrNameLst>
                                          <p:attrName>style.visibility</p:attrName>
                                        </p:attrNameLst>
                                      </p:cBhvr>
                                      <p:to>
                                        <p:strVal val="visible"/>
                                      </p:to>
                                    </p:set>
                                    <p:animEffect transition="in" filter="fade">
                                      <p:cBhvr>
                                        <p:cTn id="117" dur="500"/>
                                        <p:tgtEl>
                                          <p:spTgt spid="40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17"/>
                                        </p:tgtEl>
                                        <p:attrNameLst>
                                          <p:attrName>style.visibility</p:attrName>
                                        </p:attrNameLst>
                                      </p:cBhvr>
                                      <p:to>
                                        <p:strVal val="visible"/>
                                      </p:to>
                                    </p:set>
                                    <p:animEffect transition="in" filter="fade">
                                      <p:cBhvr>
                                        <p:cTn id="120" dur="500"/>
                                        <p:tgtEl>
                                          <p:spTgt spid="41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8"/>
                                        </p:tgtEl>
                                        <p:attrNameLst>
                                          <p:attrName>style.visibility</p:attrName>
                                        </p:attrNameLst>
                                      </p:cBhvr>
                                      <p:to>
                                        <p:strVal val="visible"/>
                                      </p:to>
                                    </p:set>
                                    <p:animEffect transition="in" filter="fade">
                                      <p:cBhvr>
                                        <p:cTn id="123" dur="500"/>
                                        <p:tgtEl>
                                          <p:spTgt spid="41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33"/>
                                        </p:tgtEl>
                                        <p:attrNameLst>
                                          <p:attrName>style.visibility</p:attrName>
                                        </p:attrNameLst>
                                      </p:cBhvr>
                                      <p:to>
                                        <p:strVal val="visible"/>
                                      </p:to>
                                    </p:set>
                                    <p:animEffect transition="in" filter="fade">
                                      <p:cBhvr>
                                        <p:cTn id="126" dur="500"/>
                                        <p:tgtEl>
                                          <p:spTgt spid="433"/>
                                        </p:tgtEl>
                                      </p:cBhvr>
                                    </p:animEffect>
                                  </p:childTnLst>
                                </p:cTn>
                              </p:par>
                              <p:par>
                                <p:cTn id="127" presetID="10" presetClass="entr" presetSubtype="0" fill="hold"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500"/>
                                        <p:tgtEl>
                                          <p:spTgt spid="54"/>
                                        </p:tgtEl>
                                      </p:cBhvr>
                                    </p:animEffect>
                                  </p:childTnLst>
                                </p:cTn>
                              </p:par>
                              <p:par>
                                <p:cTn id="130" presetID="10" presetClass="entr" presetSubtype="0" fill="hold" nodeType="withEffect">
                                  <p:stCondLst>
                                    <p:cond delay="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6"/>
                                        </p:tgtEl>
                                        <p:attrNameLst>
                                          <p:attrName>style.visibility</p:attrName>
                                        </p:attrNameLst>
                                      </p:cBhvr>
                                      <p:to>
                                        <p:strVal val="visible"/>
                                      </p:to>
                                    </p:set>
                                    <p:animEffect transition="in" filter="fade">
                                      <p:cBhvr>
                                        <p:cTn id="135" dur="500"/>
                                        <p:tgtEl>
                                          <p:spTgt spid="11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17"/>
                                        </p:tgtEl>
                                        <p:attrNameLst>
                                          <p:attrName>style.visibility</p:attrName>
                                        </p:attrNameLst>
                                      </p:cBhvr>
                                      <p:to>
                                        <p:strVal val="visible"/>
                                      </p:to>
                                    </p:set>
                                    <p:animEffect transition="in" filter="fade">
                                      <p:cBhvr>
                                        <p:cTn id="138" dur="500"/>
                                        <p:tgtEl>
                                          <p:spTgt spid="11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animEffect transition="in" filter="fade">
                                      <p:cBhvr>
                                        <p:cTn id="141" dur="500"/>
                                        <p:tgtEl>
                                          <p:spTgt spid="11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fade">
                                      <p:cBhvr>
                                        <p:cTn id="144" dur="500"/>
                                        <p:tgtEl>
                                          <p:spTgt spid="115"/>
                                        </p:tgtEl>
                                      </p:cBhvr>
                                    </p:animEffect>
                                  </p:childTnLst>
                                </p:cTn>
                              </p:par>
                              <p:par>
                                <p:cTn id="145" presetID="10" presetClass="entr" presetSubtype="0" fill="hold" nodeType="withEffect">
                                  <p:stCondLst>
                                    <p:cond delay="0"/>
                                  </p:stCondLst>
                                  <p:childTnLst>
                                    <p:set>
                                      <p:cBhvr>
                                        <p:cTn id="146" dur="1" fill="hold">
                                          <p:stCondLst>
                                            <p:cond delay="0"/>
                                          </p:stCondLst>
                                        </p:cTn>
                                        <p:tgtEl>
                                          <p:spTgt spid="118"/>
                                        </p:tgtEl>
                                        <p:attrNameLst>
                                          <p:attrName>style.visibility</p:attrName>
                                        </p:attrNameLst>
                                      </p:cBhvr>
                                      <p:to>
                                        <p:strVal val="visible"/>
                                      </p:to>
                                    </p:set>
                                    <p:animEffect transition="in" filter="fade">
                                      <p:cBhvr>
                                        <p:cTn id="147" dur="500"/>
                                        <p:tgtEl>
                                          <p:spTgt spid="11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140"/>
                                        </p:tgtEl>
                                        <p:attrNameLst>
                                          <p:attrName>style.visibility</p:attrName>
                                        </p:attrNameLst>
                                      </p:cBhvr>
                                      <p:to>
                                        <p:strVal val="visible"/>
                                      </p:to>
                                    </p:set>
                                    <p:animEffect transition="in" filter="fade">
                                      <p:cBhvr>
                                        <p:cTn id="152" dur="500"/>
                                        <p:tgtEl>
                                          <p:spTgt spid="14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08"/>
                                        </p:tgtEl>
                                        <p:attrNameLst>
                                          <p:attrName>style.visibility</p:attrName>
                                        </p:attrNameLst>
                                      </p:cBhvr>
                                      <p:to>
                                        <p:strVal val="visible"/>
                                      </p:to>
                                    </p:set>
                                    <p:animEffect transition="in" filter="fade">
                                      <p:cBhvr>
                                        <p:cTn id="155" dur="500"/>
                                        <p:tgtEl>
                                          <p:spTgt spid="20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95"/>
                                        </p:tgtEl>
                                        <p:attrNameLst>
                                          <p:attrName>style.visibility</p:attrName>
                                        </p:attrNameLst>
                                      </p:cBhvr>
                                      <p:to>
                                        <p:strVal val="visible"/>
                                      </p:to>
                                    </p:set>
                                    <p:animEffect transition="in" filter="fade">
                                      <p:cBhvr>
                                        <p:cTn id="158" dur="500"/>
                                        <p:tgtEl>
                                          <p:spTgt spid="295"/>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09"/>
                                        </p:tgtEl>
                                        <p:attrNameLst>
                                          <p:attrName>style.visibility</p:attrName>
                                        </p:attrNameLst>
                                      </p:cBhvr>
                                      <p:to>
                                        <p:strVal val="visible"/>
                                      </p:to>
                                    </p:set>
                                    <p:animEffect transition="in" filter="fade">
                                      <p:cBhvr>
                                        <p:cTn id="161" dur="500"/>
                                        <p:tgtEl>
                                          <p:spTgt spid="309"/>
                                        </p:tgtEl>
                                      </p:cBhvr>
                                    </p:animEffect>
                                  </p:childTnLst>
                                </p:cTn>
                              </p:par>
                              <p:par>
                                <p:cTn id="162" presetID="10" presetClass="entr" presetSubtype="0" fill="hold" nodeType="withEffect">
                                  <p:stCondLst>
                                    <p:cond delay="0"/>
                                  </p:stCondLst>
                                  <p:childTnLst>
                                    <p:set>
                                      <p:cBhvr>
                                        <p:cTn id="163" dur="1" fill="hold">
                                          <p:stCondLst>
                                            <p:cond delay="0"/>
                                          </p:stCondLst>
                                        </p:cTn>
                                        <p:tgtEl>
                                          <p:spTgt spid="310"/>
                                        </p:tgtEl>
                                        <p:attrNameLst>
                                          <p:attrName>style.visibility</p:attrName>
                                        </p:attrNameLst>
                                      </p:cBhvr>
                                      <p:to>
                                        <p:strVal val="visible"/>
                                      </p:to>
                                    </p:set>
                                    <p:animEffect transition="in" filter="fade">
                                      <p:cBhvr>
                                        <p:cTn id="164" dur="500"/>
                                        <p:tgtEl>
                                          <p:spTgt spid="310"/>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316"/>
                                        </p:tgtEl>
                                        <p:attrNameLst>
                                          <p:attrName>style.visibility</p:attrName>
                                        </p:attrNameLst>
                                      </p:cBhvr>
                                      <p:to>
                                        <p:strVal val="visible"/>
                                      </p:to>
                                    </p:set>
                                    <p:animEffect transition="in" filter="fade">
                                      <p:cBhvr>
                                        <p:cTn id="167" dur="500"/>
                                        <p:tgtEl>
                                          <p:spTgt spid="316"/>
                                        </p:tgtEl>
                                      </p:cBhvr>
                                    </p:animEffect>
                                  </p:childTnLst>
                                </p:cTn>
                              </p:par>
                              <p:par>
                                <p:cTn id="168" presetID="1" presetClass="entr" presetSubtype="0" fill="hold" grpId="0" nodeType="withEffect">
                                  <p:stCondLst>
                                    <p:cond delay="0"/>
                                  </p:stCondLst>
                                  <p:childTnLst>
                                    <p:set>
                                      <p:cBhvr>
                                        <p:cTn id="169" dur="1" fill="hold">
                                          <p:stCondLst>
                                            <p:cond delay="0"/>
                                          </p:stCondLst>
                                        </p:cTn>
                                        <p:tgtEl>
                                          <p:spTgt spid="245"/>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246"/>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250"/>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220"/>
                                        </p:tgtEl>
                                        <p:attrNameLst>
                                          <p:attrName>style.visibility</p:attrName>
                                        </p:attrNameLst>
                                      </p:cBhvr>
                                      <p:to>
                                        <p:strVal val="visible"/>
                                      </p:to>
                                    </p:set>
                                    <p:animEffect transition="in" filter="fade">
                                      <p:cBhvr>
                                        <p:cTn id="178" dur="500"/>
                                        <p:tgtEl>
                                          <p:spTgt spid="22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221"/>
                                        </p:tgtEl>
                                        <p:attrNameLst>
                                          <p:attrName>style.visibility</p:attrName>
                                        </p:attrNameLst>
                                      </p:cBhvr>
                                      <p:to>
                                        <p:strVal val="visible"/>
                                      </p:to>
                                    </p:set>
                                    <p:animEffect transition="in" filter="fade">
                                      <p:cBhvr>
                                        <p:cTn id="181" dur="500"/>
                                        <p:tgtEl>
                                          <p:spTgt spid="22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222"/>
                                        </p:tgtEl>
                                        <p:attrNameLst>
                                          <p:attrName>style.visibility</p:attrName>
                                        </p:attrNameLst>
                                      </p:cBhvr>
                                      <p:to>
                                        <p:strVal val="visible"/>
                                      </p:to>
                                    </p:set>
                                    <p:animEffect transition="in" filter="fade">
                                      <p:cBhvr>
                                        <p:cTn id="184" dur="500"/>
                                        <p:tgtEl>
                                          <p:spTgt spid="222"/>
                                        </p:tgtEl>
                                      </p:cBhvr>
                                    </p:animEffect>
                                  </p:childTnLst>
                                </p:cTn>
                              </p:par>
                              <p:par>
                                <p:cTn id="185" presetID="10" presetClass="entr" presetSubtype="0" fill="hold" nodeType="withEffect">
                                  <p:stCondLst>
                                    <p:cond delay="0"/>
                                  </p:stCondLst>
                                  <p:childTnLst>
                                    <p:set>
                                      <p:cBhvr>
                                        <p:cTn id="186" dur="1" fill="hold">
                                          <p:stCondLst>
                                            <p:cond delay="0"/>
                                          </p:stCondLst>
                                        </p:cTn>
                                        <p:tgtEl>
                                          <p:spTgt spid="223"/>
                                        </p:tgtEl>
                                        <p:attrNameLst>
                                          <p:attrName>style.visibility</p:attrName>
                                        </p:attrNameLst>
                                      </p:cBhvr>
                                      <p:to>
                                        <p:strVal val="visible"/>
                                      </p:to>
                                    </p:set>
                                    <p:animEffect transition="in" filter="fade">
                                      <p:cBhvr>
                                        <p:cTn id="187" dur="500"/>
                                        <p:tgtEl>
                                          <p:spTgt spid="223"/>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8"/>
                                        </p:tgtEl>
                                        <p:attrNameLst>
                                          <p:attrName>style.visibility</p:attrName>
                                        </p:attrNameLst>
                                      </p:cBhvr>
                                      <p:to>
                                        <p:strVal val="visible"/>
                                      </p:to>
                                    </p:set>
                                    <p:animEffect transition="in" filter="fade">
                                      <p:cBhvr>
                                        <p:cTn id="190" dur="500"/>
                                        <p:tgtEl>
                                          <p:spTgt spid="228"/>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29"/>
                                        </p:tgtEl>
                                        <p:attrNameLst>
                                          <p:attrName>style.visibility</p:attrName>
                                        </p:attrNameLst>
                                      </p:cBhvr>
                                      <p:to>
                                        <p:strVal val="visible"/>
                                      </p:to>
                                    </p:set>
                                    <p:animEffect transition="in" filter="fade">
                                      <p:cBhvr>
                                        <p:cTn id="193" dur="500"/>
                                        <p:tgtEl>
                                          <p:spTgt spid="229"/>
                                        </p:tgtEl>
                                      </p:cBhvr>
                                    </p:animEffect>
                                  </p:childTnLst>
                                </p:cTn>
                              </p:par>
                              <p:par>
                                <p:cTn id="194" presetID="10" presetClass="entr" presetSubtype="0" fill="hold" nodeType="withEffect">
                                  <p:stCondLst>
                                    <p:cond delay="0"/>
                                  </p:stCondLst>
                                  <p:childTnLst>
                                    <p:set>
                                      <p:cBhvr>
                                        <p:cTn id="195" dur="1" fill="hold">
                                          <p:stCondLst>
                                            <p:cond delay="0"/>
                                          </p:stCondLst>
                                        </p:cTn>
                                        <p:tgtEl>
                                          <p:spTgt spid="230"/>
                                        </p:tgtEl>
                                        <p:attrNameLst>
                                          <p:attrName>style.visibility</p:attrName>
                                        </p:attrNameLst>
                                      </p:cBhvr>
                                      <p:to>
                                        <p:strVal val="visible"/>
                                      </p:to>
                                    </p:set>
                                    <p:animEffect transition="in" filter="fade">
                                      <p:cBhvr>
                                        <p:cTn id="196" dur="500"/>
                                        <p:tgtEl>
                                          <p:spTgt spid="230"/>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231"/>
                                        </p:tgtEl>
                                        <p:attrNameLst>
                                          <p:attrName>style.visibility</p:attrName>
                                        </p:attrNameLst>
                                      </p:cBhvr>
                                      <p:to>
                                        <p:strVal val="visible"/>
                                      </p:to>
                                    </p:set>
                                    <p:animEffect transition="in" filter="fade">
                                      <p:cBhvr>
                                        <p:cTn id="199" dur="500"/>
                                        <p:tgtEl>
                                          <p:spTgt spid="231"/>
                                        </p:tgtEl>
                                      </p:cBhvr>
                                    </p:animEffect>
                                  </p:childTnLst>
                                </p:cTn>
                              </p:par>
                              <p:par>
                                <p:cTn id="200" presetID="10" presetClass="entr" presetSubtype="0" fill="hold" nodeType="withEffect">
                                  <p:stCondLst>
                                    <p:cond delay="0"/>
                                  </p:stCondLst>
                                  <p:childTnLst>
                                    <p:set>
                                      <p:cBhvr>
                                        <p:cTn id="201" dur="1" fill="hold">
                                          <p:stCondLst>
                                            <p:cond delay="0"/>
                                          </p:stCondLst>
                                        </p:cTn>
                                        <p:tgtEl>
                                          <p:spTgt spid="236"/>
                                        </p:tgtEl>
                                        <p:attrNameLst>
                                          <p:attrName>style.visibility</p:attrName>
                                        </p:attrNameLst>
                                      </p:cBhvr>
                                      <p:to>
                                        <p:strVal val="visible"/>
                                      </p:to>
                                    </p:set>
                                    <p:animEffect transition="in" filter="fade">
                                      <p:cBhvr>
                                        <p:cTn id="202" dur="500"/>
                                        <p:tgtEl>
                                          <p:spTgt spid="236"/>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237"/>
                                        </p:tgtEl>
                                        <p:attrNameLst>
                                          <p:attrName>style.visibility</p:attrName>
                                        </p:attrNameLst>
                                      </p:cBhvr>
                                      <p:to>
                                        <p:strVal val="visible"/>
                                      </p:to>
                                    </p:set>
                                    <p:animEffect transition="in" filter="fade">
                                      <p:cBhvr>
                                        <p:cTn id="205" dur="500"/>
                                        <p:tgtEl>
                                          <p:spTgt spid="237"/>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238"/>
                                        </p:tgtEl>
                                        <p:attrNameLst>
                                          <p:attrName>style.visibility</p:attrName>
                                        </p:attrNameLst>
                                      </p:cBhvr>
                                      <p:to>
                                        <p:strVal val="visible"/>
                                      </p:to>
                                    </p:set>
                                    <p:animEffect transition="in" filter="fade">
                                      <p:cBhvr>
                                        <p:cTn id="208" dur="500"/>
                                        <p:tgtEl>
                                          <p:spTgt spid="238"/>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256"/>
                                        </p:tgtEl>
                                        <p:attrNameLst>
                                          <p:attrName>style.visibility</p:attrName>
                                        </p:attrNameLst>
                                      </p:cBhvr>
                                      <p:to>
                                        <p:strVal val="visible"/>
                                      </p:to>
                                    </p:set>
                                    <p:animEffect transition="in" filter="fade">
                                      <p:cBhvr>
                                        <p:cTn id="213" dur="500"/>
                                        <p:tgtEl>
                                          <p:spTgt spid="256"/>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257"/>
                                        </p:tgtEl>
                                        <p:attrNameLst>
                                          <p:attrName>style.visibility</p:attrName>
                                        </p:attrNameLst>
                                      </p:cBhvr>
                                      <p:to>
                                        <p:strVal val="visible"/>
                                      </p:to>
                                    </p:set>
                                    <p:animEffect transition="in" filter="fade">
                                      <p:cBhvr>
                                        <p:cTn id="216" dur="500"/>
                                        <p:tgtEl>
                                          <p:spTgt spid="257"/>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animEffect transition="in" filter="fade">
                                      <p:cBhvr>
                                        <p:cTn id="219" dur="500"/>
                                        <p:tgtEl>
                                          <p:spTgt spid="266"/>
                                        </p:tgtEl>
                                      </p:cBhvr>
                                    </p:animEffect>
                                  </p:childTnLst>
                                </p:cTn>
                              </p:par>
                              <p:par>
                                <p:cTn id="220" presetID="10" presetClass="entr" presetSubtype="0" fill="hold" nodeType="withEffect">
                                  <p:stCondLst>
                                    <p:cond delay="0"/>
                                  </p:stCondLst>
                                  <p:childTnLst>
                                    <p:set>
                                      <p:cBhvr>
                                        <p:cTn id="221" dur="1" fill="hold">
                                          <p:stCondLst>
                                            <p:cond delay="0"/>
                                          </p:stCondLst>
                                        </p:cTn>
                                        <p:tgtEl>
                                          <p:spTgt spid="351"/>
                                        </p:tgtEl>
                                        <p:attrNameLst>
                                          <p:attrName>style.visibility</p:attrName>
                                        </p:attrNameLst>
                                      </p:cBhvr>
                                      <p:to>
                                        <p:strVal val="visible"/>
                                      </p:to>
                                    </p:set>
                                    <p:animEffect transition="in" filter="fade">
                                      <p:cBhvr>
                                        <p:cTn id="222" dur="500"/>
                                        <p:tgtEl>
                                          <p:spTgt spid="351"/>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354"/>
                                        </p:tgtEl>
                                        <p:attrNameLst>
                                          <p:attrName>style.visibility</p:attrName>
                                        </p:attrNameLst>
                                      </p:cBhvr>
                                      <p:to>
                                        <p:strVal val="visible"/>
                                      </p:to>
                                    </p:set>
                                    <p:animEffect transition="in" filter="fade">
                                      <p:cBhvr>
                                        <p:cTn id="225" dur="500"/>
                                        <p:tgtEl>
                                          <p:spTgt spid="354"/>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367"/>
                                        </p:tgtEl>
                                        <p:attrNameLst>
                                          <p:attrName>style.visibility</p:attrName>
                                        </p:attrNameLst>
                                      </p:cBhvr>
                                      <p:to>
                                        <p:strVal val="visible"/>
                                      </p:to>
                                    </p:set>
                                    <p:animEffect transition="in" filter="fade">
                                      <p:cBhvr>
                                        <p:cTn id="228" dur="500"/>
                                        <p:tgtEl>
                                          <p:spTgt spid="367"/>
                                        </p:tgtEl>
                                      </p:cBhvr>
                                    </p:animEffect>
                                  </p:childTnLst>
                                </p:cTn>
                              </p:par>
                              <p:par>
                                <p:cTn id="229" presetID="10" presetClass="entr" presetSubtype="0" fill="hold" nodeType="withEffect">
                                  <p:stCondLst>
                                    <p:cond delay="0"/>
                                  </p:stCondLst>
                                  <p:childTnLst>
                                    <p:set>
                                      <p:cBhvr>
                                        <p:cTn id="230" dur="1" fill="hold">
                                          <p:stCondLst>
                                            <p:cond delay="0"/>
                                          </p:stCondLst>
                                        </p:cTn>
                                        <p:tgtEl>
                                          <p:spTgt spid="261"/>
                                        </p:tgtEl>
                                        <p:attrNameLst>
                                          <p:attrName>style.visibility</p:attrName>
                                        </p:attrNameLst>
                                      </p:cBhvr>
                                      <p:to>
                                        <p:strVal val="visible"/>
                                      </p:to>
                                    </p:set>
                                    <p:animEffect transition="in" filter="fade">
                                      <p:cBhvr>
                                        <p:cTn id="231" dur="500"/>
                                        <p:tgtEl>
                                          <p:spTgt spid="261"/>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grpId="0" nodeType="clickEffect">
                                  <p:stCondLst>
                                    <p:cond delay="0"/>
                                  </p:stCondLst>
                                  <p:childTnLst>
                                    <p:set>
                                      <p:cBhvr>
                                        <p:cTn id="235" dur="1" fill="hold">
                                          <p:stCondLst>
                                            <p:cond delay="0"/>
                                          </p:stCondLst>
                                        </p:cTn>
                                        <p:tgtEl>
                                          <p:spTgt spid="213"/>
                                        </p:tgtEl>
                                        <p:attrNameLst>
                                          <p:attrName>style.visibility</p:attrName>
                                        </p:attrNameLst>
                                      </p:cBhvr>
                                      <p:to>
                                        <p:strVal val="visible"/>
                                      </p:to>
                                    </p:set>
                                    <p:animEffect transition="in" filter="fade">
                                      <p:cBhvr>
                                        <p:cTn id="236" dur="500"/>
                                        <p:tgtEl>
                                          <p:spTgt spid="213"/>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280"/>
                                        </p:tgtEl>
                                        <p:attrNameLst>
                                          <p:attrName>style.visibility</p:attrName>
                                        </p:attrNameLst>
                                      </p:cBhvr>
                                      <p:to>
                                        <p:strVal val="visible"/>
                                      </p:to>
                                    </p:set>
                                    <p:animEffect transition="in" filter="fade">
                                      <p:cBhvr>
                                        <p:cTn id="239" dur="500"/>
                                        <p:tgtEl>
                                          <p:spTgt spid="280"/>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306"/>
                                        </p:tgtEl>
                                        <p:attrNameLst>
                                          <p:attrName>style.visibility</p:attrName>
                                        </p:attrNameLst>
                                      </p:cBhvr>
                                      <p:to>
                                        <p:strVal val="visible"/>
                                      </p:to>
                                    </p:set>
                                    <p:animEffect transition="in" filter="fade">
                                      <p:cBhvr>
                                        <p:cTn id="242" dur="500"/>
                                        <p:tgtEl>
                                          <p:spTgt spid="306"/>
                                        </p:tgtEl>
                                      </p:cBhvr>
                                    </p:animEffect>
                                  </p:childTnLst>
                                </p:cTn>
                              </p:par>
                              <p:par>
                                <p:cTn id="243" presetID="10" presetClass="entr" presetSubtype="0" fill="hold" nodeType="withEffect">
                                  <p:stCondLst>
                                    <p:cond delay="0"/>
                                  </p:stCondLst>
                                  <p:childTnLst>
                                    <p:set>
                                      <p:cBhvr>
                                        <p:cTn id="244" dur="1" fill="hold">
                                          <p:stCondLst>
                                            <p:cond delay="0"/>
                                          </p:stCondLst>
                                        </p:cTn>
                                        <p:tgtEl>
                                          <p:spTgt spid="313"/>
                                        </p:tgtEl>
                                        <p:attrNameLst>
                                          <p:attrName>style.visibility</p:attrName>
                                        </p:attrNameLst>
                                      </p:cBhvr>
                                      <p:to>
                                        <p:strVal val="visible"/>
                                      </p:to>
                                    </p:set>
                                    <p:animEffect transition="in" filter="fade">
                                      <p:cBhvr>
                                        <p:cTn id="245" dur="500"/>
                                        <p:tgtEl>
                                          <p:spTgt spid="313"/>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359"/>
                                        </p:tgtEl>
                                        <p:attrNameLst>
                                          <p:attrName>style.visibility</p:attrName>
                                        </p:attrNameLst>
                                      </p:cBhvr>
                                      <p:to>
                                        <p:strVal val="visible"/>
                                      </p:to>
                                    </p:set>
                                    <p:animEffect transition="in" filter="fade">
                                      <p:cBhvr>
                                        <p:cTn id="248" dur="500"/>
                                        <p:tgtEl>
                                          <p:spTgt spid="359"/>
                                        </p:tgtEl>
                                      </p:cBhvr>
                                    </p:animEffect>
                                  </p:childTnLst>
                                </p:cTn>
                              </p:par>
                              <p:par>
                                <p:cTn id="249" presetID="10" presetClass="entr" presetSubtype="0" fill="hold" nodeType="withEffect">
                                  <p:stCondLst>
                                    <p:cond delay="0"/>
                                  </p:stCondLst>
                                  <p:childTnLst>
                                    <p:set>
                                      <p:cBhvr>
                                        <p:cTn id="250" dur="1" fill="hold">
                                          <p:stCondLst>
                                            <p:cond delay="0"/>
                                          </p:stCondLst>
                                        </p:cTn>
                                        <p:tgtEl>
                                          <p:spTgt spid="214"/>
                                        </p:tgtEl>
                                        <p:attrNameLst>
                                          <p:attrName>style.visibility</p:attrName>
                                        </p:attrNameLst>
                                      </p:cBhvr>
                                      <p:to>
                                        <p:strVal val="visible"/>
                                      </p:to>
                                    </p:set>
                                    <p:animEffect transition="in" filter="fade">
                                      <p:cBhvr>
                                        <p:cTn id="251" dur="500"/>
                                        <p:tgtEl>
                                          <p:spTgt spid="214"/>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fade">
                                      <p:cBhvr>
                                        <p:cTn id="254"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1" grpId="0" animBg="1"/>
      <p:bldP spid="46" grpId="0"/>
      <p:bldP spid="56" grpId="0" animBg="1"/>
      <p:bldP spid="56" grpId="1" animBg="1"/>
      <p:bldP spid="57" grpId="0"/>
      <p:bldP spid="85" grpId="0" animBg="1"/>
      <p:bldP spid="91" grpId="0"/>
      <p:bldP spid="92" grpId="0"/>
      <p:bldP spid="93" grpId="0"/>
      <p:bldP spid="94" grpId="0"/>
      <p:bldP spid="97" grpId="0" animBg="1"/>
      <p:bldP spid="99" grpId="0" animBg="1"/>
      <p:bldP spid="100" grpId="0" animBg="1"/>
      <p:bldP spid="208" grpId="0" animBg="1"/>
      <p:bldP spid="213" grpId="0" animBg="1"/>
      <p:bldP spid="221" grpId="0" animBg="1"/>
      <p:bldP spid="222" grpId="0" animBg="1"/>
      <p:bldP spid="228" grpId="0"/>
      <p:bldP spid="229" grpId="0" animBg="1"/>
      <p:bldP spid="231" grpId="0"/>
      <p:bldP spid="237" grpId="0" animBg="1"/>
      <p:bldP spid="238" grpId="0"/>
      <p:bldP spid="245" grpId="0" animBg="1"/>
      <p:bldP spid="250" grpId="0"/>
      <p:bldP spid="256" grpId="0" animBg="1"/>
      <p:bldP spid="257" grpId="0"/>
      <p:bldP spid="266" grpId="0"/>
      <p:bldP spid="280" grpId="0"/>
      <p:bldP spid="295" grpId="0"/>
      <p:bldP spid="296" grpId="0"/>
      <p:bldP spid="306" grpId="0"/>
      <p:bldP spid="309" grpId="0" animBg="1"/>
      <p:bldP spid="316" grpId="0"/>
      <p:bldP spid="354" grpId="0"/>
      <p:bldP spid="359" grpId="0" animBg="1"/>
      <p:bldP spid="367" grpId="0" animBg="1"/>
      <p:bldP spid="372" grpId="0"/>
      <p:bldP spid="375" grpId="0" animBg="1"/>
      <p:bldP spid="380" grpId="0"/>
      <p:bldP spid="417" grpId="0" animBg="1"/>
      <p:bldP spid="418" grpId="0"/>
      <p:bldP spid="433" grpId="0"/>
      <p:bldP spid="116" grpId="0" animBg="1"/>
      <p:bldP spid="117" grpId="0"/>
      <p:bldP spid="123" grpId="0" animBg="1"/>
      <p:bldP spid="124" grpId="0"/>
      <p:bldP spid="127" grpId="0" animBg="1"/>
      <p:bldP spid="128" grpId="0"/>
      <p:bldP spid="106" grpId="0"/>
      <p:bldP spid="108" grpId="0"/>
      <p:bldP spid="114" grpId="0" animBg="1"/>
      <p:bldP spid="115" grpId="0"/>
      <p:bldP spid="125" grpId="0" animBg="1"/>
      <p:bldP spid="1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vladimiralexiev.github.io/pres/20160329-OpenData-and-Ontologies/img/Culture-datacloud-large.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5432"/>
          <a:stretch/>
        </p:blipFill>
        <p:spPr bwMode="auto">
          <a:xfrm>
            <a:off x="6596037" y="4410387"/>
            <a:ext cx="1032097" cy="754121"/>
          </a:xfrm>
          <a:prstGeom prst="rect">
            <a:avLst/>
          </a:prstGeom>
          <a:noFill/>
          <a:extLst>
            <a:ext uri="{909E8E84-426E-40DD-AFC4-6F175D3DCCD1}">
              <a14:hiddenFill xmlns:a14="http://schemas.microsoft.com/office/drawing/2010/main">
                <a:solidFill>
                  <a:srgbClr val="FFFFFF"/>
                </a:solidFill>
              </a14:hiddenFill>
            </a:ext>
          </a:extLst>
        </p:spPr>
      </p:pic>
      <p:sp>
        <p:nvSpPr>
          <p:cNvPr id="18" name="Snip Single Corner Rectangle 17"/>
          <p:cNvSpPr/>
          <p:nvPr/>
        </p:nvSpPr>
        <p:spPr>
          <a:xfrm>
            <a:off x="7037488" y="3788238"/>
            <a:ext cx="1519628" cy="378656"/>
          </a:xfrm>
          <a:prstGeom prst="snip1Rect">
            <a:avLst>
              <a:gd name="adj" fmla="val 26847"/>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C8B84C49-838A-4AAE-99F9-03C44218DAC7}" type="slidenum">
              <a:rPr lang="en-US" smtClean="0"/>
              <a:t>11</a:t>
            </a:fld>
            <a:endParaRPr lang="en-US"/>
          </a:p>
        </p:txBody>
      </p:sp>
      <p:sp>
        <p:nvSpPr>
          <p:cNvPr id="7" name="Rectangle 6"/>
          <p:cNvSpPr/>
          <p:nvPr/>
        </p:nvSpPr>
        <p:spPr>
          <a:xfrm>
            <a:off x="4993950" y="6057266"/>
            <a:ext cx="2143536" cy="523220"/>
          </a:xfrm>
          <a:prstGeom prst="rect">
            <a:avLst/>
          </a:prstGeom>
        </p:spPr>
        <p:txBody>
          <a:bodyPr wrap="none">
            <a:spAutoFit/>
          </a:bodyPr>
          <a:lstStyle/>
          <a:p>
            <a:r>
              <a:rPr lang="en-US" sz="2800" b="1" i="1" dirty="0" err="1"/>
              <a:t>ArchiveSpark</a:t>
            </a:r>
            <a:endParaRPr lang="en-US" sz="2800" b="1" i="1" dirty="0"/>
          </a:p>
        </p:txBody>
      </p:sp>
      <p:sp>
        <p:nvSpPr>
          <p:cNvPr id="10" name="Flowchart: Multidocument 9"/>
          <p:cNvSpPr/>
          <p:nvPr/>
        </p:nvSpPr>
        <p:spPr>
          <a:xfrm>
            <a:off x="149988" y="2432842"/>
            <a:ext cx="2322672" cy="1553369"/>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evron 13"/>
          <p:cNvSpPr/>
          <p:nvPr/>
        </p:nvSpPr>
        <p:spPr>
          <a:xfrm>
            <a:off x="2711914" y="2770029"/>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41103" y="2990227"/>
            <a:ext cx="2112298" cy="523220"/>
          </a:xfrm>
          <a:prstGeom prst="rect">
            <a:avLst/>
          </a:prstGeom>
        </p:spPr>
        <p:txBody>
          <a:bodyPr wrap="square">
            <a:spAutoFit/>
          </a:bodyPr>
          <a:lstStyle/>
          <a:p>
            <a:r>
              <a:rPr lang="en-US" sz="2800" b="1" i="1" dirty="0" smtClean="0"/>
              <a:t>Web Archive</a:t>
            </a:r>
            <a:endParaRPr lang="en-US" sz="2800" b="1" i="1" dirty="0"/>
          </a:p>
        </p:txBody>
      </p:sp>
      <p:pic>
        <p:nvPicPr>
          <p:cNvPr id="1030" name="Picture 6" descr=" Προβολή εικόνας πλήρους μεγέθους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4898" y="2217772"/>
            <a:ext cx="1730944" cy="17309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0434745" y="3867489"/>
            <a:ext cx="1542474" cy="461665"/>
          </a:xfrm>
          <a:prstGeom prst="rect">
            <a:avLst/>
          </a:prstGeom>
        </p:spPr>
        <p:txBody>
          <a:bodyPr wrap="none">
            <a:spAutoFit/>
          </a:bodyPr>
          <a:lstStyle/>
          <a:p>
            <a:r>
              <a:rPr lang="en-US" sz="2400" b="1" i="1" dirty="0" err="1" smtClean="0"/>
              <a:t>Triplestore</a:t>
            </a:r>
            <a:endParaRPr lang="en-US" sz="2400" b="1" i="1" dirty="0"/>
          </a:p>
        </p:txBody>
      </p:sp>
      <p:sp>
        <p:nvSpPr>
          <p:cNvPr id="30" name="Title 29"/>
          <p:cNvSpPr>
            <a:spLocks noGrp="1"/>
          </p:cNvSpPr>
          <p:nvPr>
            <p:ph type="title"/>
          </p:nvPr>
        </p:nvSpPr>
        <p:spPr/>
        <p:txBody>
          <a:bodyPr/>
          <a:lstStyle/>
          <a:p>
            <a:r>
              <a:rPr lang="en-US" dirty="0" smtClean="0"/>
              <a:t>The Construction Process</a:t>
            </a:r>
            <a:endParaRPr lang="en-US" dirty="0"/>
          </a:p>
        </p:txBody>
      </p:sp>
      <p:sp>
        <p:nvSpPr>
          <p:cNvPr id="31" name="Rectangle 30"/>
          <p:cNvSpPr/>
          <p:nvPr/>
        </p:nvSpPr>
        <p:spPr>
          <a:xfrm>
            <a:off x="6924198" y="3791669"/>
            <a:ext cx="1698436" cy="400110"/>
          </a:xfrm>
          <a:prstGeom prst="rect">
            <a:avLst/>
          </a:prstGeom>
        </p:spPr>
        <p:txBody>
          <a:bodyPr wrap="square">
            <a:spAutoFit/>
          </a:bodyPr>
          <a:lstStyle/>
          <a:p>
            <a:pPr algn="ctr"/>
            <a:r>
              <a:rPr lang="en-US" sz="2000" b="1" dirty="0" smtClean="0">
                <a:solidFill>
                  <a:schemeClr val="bg1"/>
                </a:solidFill>
              </a:rPr>
              <a:t>RDF/S </a:t>
            </a:r>
            <a:r>
              <a:rPr lang="en-US" sz="2000" b="1" dirty="0">
                <a:solidFill>
                  <a:schemeClr val="bg1"/>
                </a:solidFill>
              </a:rPr>
              <a:t>Model</a:t>
            </a:r>
          </a:p>
        </p:txBody>
      </p:sp>
      <p:sp>
        <p:nvSpPr>
          <p:cNvPr id="32" name="Rectangle 31"/>
          <p:cNvSpPr/>
          <p:nvPr/>
        </p:nvSpPr>
        <p:spPr>
          <a:xfrm>
            <a:off x="7369899" y="3451976"/>
            <a:ext cx="1373157" cy="400110"/>
          </a:xfrm>
          <a:prstGeom prst="rect">
            <a:avLst/>
          </a:prstGeom>
        </p:spPr>
        <p:txBody>
          <a:bodyPr wrap="square">
            <a:spAutoFit/>
          </a:bodyPr>
          <a:lstStyle/>
          <a:p>
            <a:pPr algn="ctr"/>
            <a:r>
              <a:rPr lang="en-US" sz="2000" dirty="0">
                <a:solidFill>
                  <a:schemeClr val="bg1"/>
                </a:solidFill>
              </a:rPr>
              <a:t>NER Tool</a:t>
            </a:r>
          </a:p>
        </p:txBody>
      </p:sp>
      <p:sp>
        <p:nvSpPr>
          <p:cNvPr id="28" name="TextBox 69"/>
          <p:cNvSpPr txBox="1"/>
          <p:nvPr/>
        </p:nvSpPr>
        <p:spPr>
          <a:xfrm>
            <a:off x="2511158" y="3340700"/>
            <a:ext cx="1193275" cy="369332"/>
          </a:xfrm>
          <a:prstGeom prst="rect">
            <a:avLst/>
          </a:prstGeom>
          <a:noFill/>
        </p:spPr>
        <p:txBody>
          <a:bodyPr wrap="none" rtlCol="0">
            <a:spAutoFit/>
          </a:bodyPr>
          <a:lstStyle/>
          <a:p>
            <a:r>
              <a:rPr lang="en-US" dirty="0" smtClean="0">
                <a:latin typeface="Calibri" panose="020F0502020204030204" pitchFamily="34" charset="0"/>
              </a:rPr>
              <a:t>WARC files</a:t>
            </a:r>
            <a:endParaRPr lang="el-GR" dirty="0">
              <a:latin typeface="Calibri" panose="020F0502020204030204" pitchFamily="34" charset="0"/>
            </a:endParaRPr>
          </a:p>
        </p:txBody>
      </p:sp>
      <p:sp>
        <p:nvSpPr>
          <p:cNvPr id="2" name="Flowchart: Process 1"/>
          <p:cNvSpPr/>
          <p:nvPr/>
        </p:nvSpPr>
        <p:spPr>
          <a:xfrm>
            <a:off x="3822429" y="2254258"/>
            <a:ext cx="1736541" cy="1587727"/>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Entity Extraction</a:t>
            </a:r>
            <a:endParaRPr lang="en-US" sz="2800" b="1" dirty="0"/>
          </a:p>
        </p:txBody>
      </p:sp>
      <p:sp>
        <p:nvSpPr>
          <p:cNvPr id="37" name="TextBox 69"/>
          <p:cNvSpPr txBox="1"/>
          <p:nvPr/>
        </p:nvSpPr>
        <p:spPr>
          <a:xfrm>
            <a:off x="5639890" y="3295329"/>
            <a:ext cx="1193596" cy="646331"/>
          </a:xfrm>
          <a:prstGeom prst="rect">
            <a:avLst/>
          </a:prstGeom>
          <a:noFill/>
        </p:spPr>
        <p:txBody>
          <a:bodyPr wrap="none" rtlCol="0">
            <a:spAutoFit/>
          </a:bodyPr>
          <a:lstStyle/>
          <a:p>
            <a:pPr algn="ctr"/>
            <a:r>
              <a:rPr lang="en-US" dirty="0" smtClean="0">
                <a:latin typeface="Calibri" panose="020F0502020204030204" pitchFamily="34" charset="0"/>
              </a:rPr>
              <a:t>metadata, </a:t>
            </a:r>
            <a:br>
              <a:rPr lang="en-US" dirty="0" smtClean="0">
                <a:latin typeface="Calibri" panose="020F0502020204030204" pitchFamily="34" charset="0"/>
              </a:rPr>
            </a:br>
            <a:r>
              <a:rPr lang="en-US" dirty="0" smtClean="0">
                <a:latin typeface="Calibri" panose="020F0502020204030204" pitchFamily="34" charset="0"/>
              </a:rPr>
              <a:t>entities</a:t>
            </a:r>
            <a:endParaRPr lang="el-GR" dirty="0">
              <a:latin typeface="Calibri" panose="020F0502020204030204" pitchFamily="34" charset="0"/>
            </a:endParaRPr>
          </a:p>
        </p:txBody>
      </p:sp>
      <p:pic>
        <p:nvPicPr>
          <p:cNvPr id="1032" name="Picture 8" descr="File:Babelfy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2248" y="3902516"/>
            <a:ext cx="552175" cy="57248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4301637" y="4160936"/>
            <a:ext cx="990656" cy="400110"/>
          </a:xfrm>
          <a:prstGeom prst="rect">
            <a:avLst/>
          </a:prstGeom>
          <a:noFill/>
        </p:spPr>
        <p:txBody>
          <a:bodyPr wrap="none" rtlCol="0">
            <a:spAutoFit/>
          </a:bodyPr>
          <a:lstStyle/>
          <a:p>
            <a:r>
              <a:rPr lang="en-US" sz="2000" b="1" dirty="0" err="1" smtClean="0">
                <a:solidFill>
                  <a:schemeClr val="tx1">
                    <a:lumMod val="50000"/>
                    <a:lumOff val="50000"/>
                  </a:schemeClr>
                </a:solidFill>
              </a:rPr>
              <a:t>Babelfy</a:t>
            </a:r>
            <a:endParaRPr lang="en-US" sz="2000" b="1" dirty="0">
              <a:solidFill>
                <a:schemeClr val="tx1">
                  <a:lumMod val="50000"/>
                  <a:lumOff val="50000"/>
                </a:schemeClr>
              </a:solidFill>
            </a:endParaRPr>
          </a:p>
        </p:txBody>
      </p:sp>
      <p:sp>
        <p:nvSpPr>
          <p:cNvPr id="38" name="Flowchart: Process 37"/>
          <p:cNvSpPr/>
          <p:nvPr/>
        </p:nvSpPr>
        <p:spPr>
          <a:xfrm>
            <a:off x="7022427" y="2360865"/>
            <a:ext cx="1881652" cy="1374512"/>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Transform</a:t>
            </a:r>
            <a:br>
              <a:rPr lang="en-US" sz="2800" b="1" dirty="0" smtClean="0"/>
            </a:br>
            <a:r>
              <a:rPr lang="en-US" sz="2800" b="1" dirty="0" smtClean="0"/>
              <a:t>to RDF</a:t>
            </a:r>
            <a:endParaRPr lang="en-US" sz="2800" b="1" dirty="0"/>
          </a:p>
        </p:txBody>
      </p:sp>
      <p:sp>
        <p:nvSpPr>
          <p:cNvPr id="39" name="Chevron 38"/>
          <p:cNvSpPr/>
          <p:nvPr/>
        </p:nvSpPr>
        <p:spPr>
          <a:xfrm>
            <a:off x="5828831" y="2779018"/>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69"/>
          <p:cNvSpPr txBox="1"/>
          <p:nvPr/>
        </p:nvSpPr>
        <p:spPr>
          <a:xfrm>
            <a:off x="9045942" y="3310065"/>
            <a:ext cx="1200970" cy="646331"/>
          </a:xfrm>
          <a:prstGeom prst="rect">
            <a:avLst/>
          </a:prstGeom>
          <a:noFill/>
        </p:spPr>
        <p:txBody>
          <a:bodyPr wrap="none" rtlCol="0">
            <a:spAutoFit/>
          </a:bodyPr>
          <a:lstStyle/>
          <a:p>
            <a:pPr algn="ctr"/>
            <a:r>
              <a:rPr lang="en-US" dirty="0" smtClean="0">
                <a:latin typeface="Calibri" panose="020F0502020204030204" pitchFamily="34" charset="0"/>
              </a:rPr>
              <a:t>RDF triples</a:t>
            </a:r>
            <a:br>
              <a:rPr lang="en-US" dirty="0" smtClean="0">
                <a:latin typeface="Calibri" panose="020F0502020204030204" pitchFamily="34" charset="0"/>
              </a:rPr>
            </a:br>
            <a:r>
              <a:rPr lang="en-US" dirty="0" smtClean="0">
                <a:latin typeface="Calibri" panose="020F0502020204030204" pitchFamily="34" charset="0"/>
              </a:rPr>
              <a:t>(.n3 files)</a:t>
            </a:r>
            <a:endParaRPr lang="el-GR" dirty="0">
              <a:latin typeface="Calibri" panose="020F0502020204030204" pitchFamily="34" charset="0"/>
            </a:endParaRPr>
          </a:p>
        </p:txBody>
      </p:sp>
      <p:sp>
        <p:nvSpPr>
          <p:cNvPr id="41" name="Chevron 40"/>
          <p:cNvSpPr/>
          <p:nvPr/>
        </p:nvSpPr>
        <p:spPr>
          <a:xfrm>
            <a:off x="9238569" y="2766530"/>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Snip Single Corner Rectangle 42"/>
          <p:cNvSpPr/>
          <p:nvPr/>
        </p:nvSpPr>
        <p:spPr>
          <a:xfrm>
            <a:off x="7036985" y="4234311"/>
            <a:ext cx="2066867" cy="365464"/>
          </a:xfrm>
          <a:prstGeom prst="snip1Rect">
            <a:avLst>
              <a:gd name="adj" fmla="val 32553"/>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p>
        </p:txBody>
      </p:sp>
      <p:sp>
        <p:nvSpPr>
          <p:cNvPr id="5" name="Right Brace 4"/>
          <p:cNvSpPr/>
          <p:nvPr/>
        </p:nvSpPr>
        <p:spPr>
          <a:xfrm rot="5400000">
            <a:off x="5760918" y="5939"/>
            <a:ext cx="609600" cy="11318635"/>
          </a:xfrm>
          <a:prstGeom prst="rightBrace">
            <a:avLst>
              <a:gd name="adj1" fmla="val 29761"/>
              <a:gd name="adj2" fmla="val 50000"/>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7001843" y="4231502"/>
            <a:ext cx="2087495" cy="400110"/>
          </a:xfrm>
          <a:prstGeom prst="rect">
            <a:avLst/>
          </a:prstGeom>
        </p:spPr>
        <p:txBody>
          <a:bodyPr wrap="none">
            <a:spAutoFit/>
          </a:bodyPr>
          <a:lstStyle/>
          <a:p>
            <a:r>
              <a:rPr lang="en-US" sz="2000" b="1" dirty="0">
                <a:solidFill>
                  <a:schemeClr val="bg1"/>
                </a:solidFill>
              </a:rPr>
              <a:t>Entity Enrichment</a:t>
            </a:r>
          </a:p>
        </p:txBody>
      </p:sp>
      <p:sp>
        <p:nvSpPr>
          <p:cNvPr id="44" name="Rectangle 43"/>
          <p:cNvSpPr/>
          <p:nvPr/>
        </p:nvSpPr>
        <p:spPr>
          <a:xfrm>
            <a:off x="10434745" y="4238421"/>
            <a:ext cx="1643207" cy="369332"/>
          </a:xfrm>
          <a:prstGeom prst="rect">
            <a:avLst/>
          </a:prstGeom>
        </p:spPr>
        <p:txBody>
          <a:bodyPr wrap="none">
            <a:spAutoFit/>
          </a:bodyPr>
          <a:lstStyle/>
          <a:p>
            <a:r>
              <a:rPr lang="en-US" i="1" dirty="0" smtClean="0"/>
              <a:t>Web Accessible</a:t>
            </a:r>
            <a:endParaRPr lang="en-US" i="1" dirty="0"/>
          </a:p>
        </p:txBody>
      </p:sp>
    </p:spTree>
    <p:extLst>
      <p:ext uri="{BB962C8B-B14F-4D97-AF65-F5344CB8AC3E}">
        <p14:creationId xmlns:p14="http://schemas.microsoft.com/office/powerpoint/2010/main" val="275730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a:xfrm>
            <a:off x="838200" y="1752600"/>
            <a:ext cx="10515600" cy="4786312"/>
          </a:xfrm>
        </p:spPr>
        <p:txBody>
          <a:bodyPr>
            <a:normAutofit/>
          </a:bodyPr>
          <a:lstStyle/>
          <a:p>
            <a:r>
              <a:rPr lang="en-US" dirty="0" smtClean="0"/>
              <a:t>Web Archives with Semantics</a:t>
            </a:r>
          </a:p>
          <a:p>
            <a:r>
              <a:rPr lang="en-US" dirty="0"/>
              <a:t>Advanced Query </a:t>
            </a:r>
            <a:r>
              <a:rPr lang="en-US" dirty="0" smtClean="0"/>
              <a:t>Capabilities (SPARQL)</a:t>
            </a:r>
          </a:p>
          <a:p>
            <a:r>
              <a:rPr lang="en-US" dirty="0" smtClean="0"/>
              <a:t>Information Integration</a:t>
            </a:r>
            <a:endParaRPr lang="en-US" dirty="0"/>
          </a:p>
          <a:p>
            <a:r>
              <a:rPr lang="en-US" dirty="0" smtClean="0"/>
              <a:t>Extensibility </a:t>
            </a:r>
          </a:p>
          <a:p>
            <a:r>
              <a:rPr lang="en-US" dirty="0" smtClean="0"/>
              <a:t>Interoperability</a:t>
            </a:r>
          </a:p>
          <a:p>
            <a:r>
              <a:rPr lang="en-US" dirty="0" smtClean="0"/>
              <a:t>Inference </a:t>
            </a:r>
            <a:endParaRPr lang="en-US" dirty="0"/>
          </a:p>
          <a:p>
            <a:r>
              <a:rPr lang="en-US" dirty="0" smtClean="0"/>
              <a:t>It can foster further research (graph-related, …)</a:t>
            </a:r>
          </a:p>
          <a:p>
            <a:pPr lvl="1"/>
            <a:endParaRPr lang="en-US" dirty="0" smtClean="0"/>
          </a:p>
        </p:txBody>
      </p:sp>
      <p:sp>
        <p:nvSpPr>
          <p:cNvPr id="4" name="Slide Number Placeholder 3"/>
          <p:cNvSpPr>
            <a:spLocks noGrp="1"/>
          </p:cNvSpPr>
          <p:nvPr>
            <p:ph type="sldNum" sz="quarter" idx="12"/>
          </p:nvPr>
        </p:nvSpPr>
        <p:spPr/>
        <p:txBody>
          <a:bodyPr/>
          <a:lstStyle/>
          <a:p>
            <a:fld id="{C8B84C49-838A-4AAE-99F9-03C44218DAC7}" type="slidenum">
              <a:rPr lang="en-US" smtClean="0"/>
              <a:t>12</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1918687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Problems/Challenges</a:t>
            </a:r>
            <a:endParaRPr lang="en-US" dirty="0"/>
          </a:p>
        </p:txBody>
      </p:sp>
      <p:sp>
        <p:nvSpPr>
          <p:cNvPr id="3" name="Content Placeholder 2"/>
          <p:cNvSpPr>
            <a:spLocks noGrp="1"/>
          </p:cNvSpPr>
          <p:nvPr>
            <p:ph idx="1"/>
          </p:nvPr>
        </p:nvSpPr>
        <p:spPr>
          <a:xfrm>
            <a:off x="838200" y="1825625"/>
            <a:ext cx="3600878" cy="1190626"/>
          </a:xfrm>
        </p:spPr>
        <p:txBody>
          <a:bodyPr>
            <a:normAutofit/>
          </a:bodyPr>
          <a:lstStyle/>
          <a:p>
            <a:r>
              <a:rPr lang="en-US" sz="3600" dirty="0" smtClean="0"/>
              <a:t>Scalability</a:t>
            </a:r>
          </a:p>
          <a:p>
            <a:endParaRPr lang="en-US" sz="3600" dirty="0"/>
          </a:p>
        </p:txBody>
      </p:sp>
      <p:sp>
        <p:nvSpPr>
          <p:cNvPr id="4" name="Slide Number Placeholder 3"/>
          <p:cNvSpPr>
            <a:spLocks noGrp="1"/>
          </p:cNvSpPr>
          <p:nvPr>
            <p:ph type="sldNum" sz="quarter" idx="12"/>
          </p:nvPr>
        </p:nvSpPr>
        <p:spPr/>
        <p:txBody>
          <a:bodyPr/>
          <a:lstStyle/>
          <a:p>
            <a:fld id="{C8B84C49-838A-4AAE-99F9-03C44218DAC7}" type="slidenum">
              <a:rPr lang="en-US" smtClean="0"/>
              <a:t>13</a:t>
            </a:fld>
            <a:endParaRPr lang="en-US"/>
          </a:p>
        </p:txBody>
      </p:sp>
      <p:pic>
        <p:nvPicPr>
          <p:cNvPr id="9" name="Picture 6" descr=" Προβολή εικόνας πλήρους μεγέθους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1177" y="2003694"/>
            <a:ext cx="1658148" cy="16581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139014" y="3575721"/>
            <a:ext cx="1542474" cy="461665"/>
          </a:xfrm>
          <a:prstGeom prst="rect">
            <a:avLst/>
          </a:prstGeom>
        </p:spPr>
        <p:txBody>
          <a:bodyPr wrap="none">
            <a:spAutoFit/>
          </a:bodyPr>
          <a:lstStyle/>
          <a:p>
            <a:r>
              <a:rPr lang="en-US" sz="2400" b="1" i="1" dirty="0" err="1" smtClean="0"/>
              <a:t>Triplestore</a:t>
            </a:r>
            <a:endParaRPr lang="en-US" sz="2400" b="1" i="1" dirty="0"/>
          </a:p>
        </p:txBody>
      </p:sp>
      <p:sp>
        <p:nvSpPr>
          <p:cNvPr id="11" name="Chevron 10"/>
          <p:cNvSpPr/>
          <p:nvPr/>
        </p:nvSpPr>
        <p:spPr>
          <a:xfrm>
            <a:off x="7670021" y="2784714"/>
            <a:ext cx="679742"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7011792" y="3406444"/>
            <a:ext cx="1972143" cy="338554"/>
          </a:xfrm>
          <a:prstGeom prst="rect">
            <a:avLst/>
          </a:prstGeom>
        </p:spPr>
        <p:txBody>
          <a:bodyPr wrap="none">
            <a:spAutoFit/>
          </a:bodyPr>
          <a:lstStyle/>
          <a:p>
            <a:r>
              <a:rPr lang="en-US" sz="1600" dirty="0" smtClean="0"/>
              <a:t>1 WARC ≈ 100 triples </a:t>
            </a:r>
            <a:endParaRPr lang="en-US" sz="1600" dirty="0"/>
          </a:p>
        </p:txBody>
      </p:sp>
      <p:sp>
        <p:nvSpPr>
          <p:cNvPr id="13" name="Rectangle 12"/>
          <p:cNvSpPr/>
          <p:nvPr/>
        </p:nvSpPr>
        <p:spPr>
          <a:xfrm>
            <a:off x="8678183" y="4251761"/>
            <a:ext cx="2343911" cy="461665"/>
          </a:xfrm>
          <a:prstGeom prst="rect">
            <a:avLst/>
          </a:prstGeom>
        </p:spPr>
        <p:txBody>
          <a:bodyPr wrap="none">
            <a:spAutoFit/>
          </a:bodyPr>
          <a:lstStyle/>
          <a:p>
            <a:r>
              <a:rPr lang="en-US" sz="2400" dirty="0" smtClean="0"/>
              <a:t>100 billion triples</a:t>
            </a:r>
            <a:endParaRPr lang="en-US" sz="2400" dirty="0"/>
          </a:p>
        </p:txBody>
      </p:sp>
      <p:sp>
        <p:nvSpPr>
          <p:cNvPr id="14" name="Rectangle 13"/>
          <p:cNvSpPr/>
          <p:nvPr/>
        </p:nvSpPr>
        <p:spPr>
          <a:xfrm>
            <a:off x="7786240" y="5055392"/>
            <a:ext cx="1783886" cy="338554"/>
          </a:xfrm>
          <a:prstGeom prst="rect">
            <a:avLst/>
          </a:prstGeom>
        </p:spPr>
        <p:txBody>
          <a:bodyPr wrap="none">
            <a:spAutoFit/>
          </a:bodyPr>
          <a:lstStyle/>
          <a:p>
            <a:r>
              <a:rPr lang="en-US" sz="1600" dirty="0" smtClean="0"/>
              <a:t>1 triple ≈ 100 bytes</a:t>
            </a:r>
            <a:endParaRPr lang="en-US" sz="1600" dirty="0"/>
          </a:p>
        </p:txBody>
      </p:sp>
      <p:sp>
        <p:nvSpPr>
          <p:cNvPr id="15" name="Chevron 14"/>
          <p:cNvSpPr/>
          <p:nvPr/>
        </p:nvSpPr>
        <p:spPr>
          <a:xfrm rot="5400000">
            <a:off x="9515400" y="5011365"/>
            <a:ext cx="679742"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9414284" y="5718677"/>
            <a:ext cx="881973" cy="461665"/>
          </a:xfrm>
          <a:prstGeom prst="rect">
            <a:avLst/>
          </a:prstGeom>
        </p:spPr>
        <p:txBody>
          <a:bodyPr wrap="none">
            <a:spAutoFit/>
          </a:bodyPr>
          <a:lstStyle/>
          <a:p>
            <a:r>
              <a:rPr lang="en-US" sz="2400" dirty="0" smtClean="0"/>
              <a:t>10 TB</a:t>
            </a:r>
            <a:endParaRPr lang="en-US" sz="2400" dirty="0"/>
          </a:p>
        </p:txBody>
      </p:sp>
      <p:sp>
        <p:nvSpPr>
          <p:cNvPr id="17" name="Flowchart: Multidocument 16"/>
          <p:cNvSpPr/>
          <p:nvPr/>
        </p:nvSpPr>
        <p:spPr>
          <a:xfrm>
            <a:off x="4496915" y="2470149"/>
            <a:ext cx="2322672" cy="1553369"/>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88030" y="3027534"/>
            <a:ext cx="2112298" cy="523220"/>
          </a:xfrm>
          <a:prstGeom prst="rect">
            <a:avLst/>
          </a:prstGeom>
        </p:spPr>
        <p:txBody>
          <a:bodyPr wrap="square">
            <a:spAutoFit/>
          </a:bodyPr>
          <a:lstStyle/>
          <a:p>
            <a:r>
              <a:rPr lang="en-US" sz="2800" b="1" i="1" dirty="0" smtClean="0"/>
              <a:t>Web Archive</a:t>
            </a:r>
            <a:endParaRPr lang="en-US" sz="2800" b="1" i="1" dirty="0"/>
          </a:p>
        </p:txBody>
      </p:sp>
      <p:sp>
        <p:nvSpPr>
          <p:cNvPr id="19" name="Rectangle 18"/>
          <p:cNvSpPr/>
          <p:nvPr/>
        </p:nvSpPr>
        <p:spPr>
          <a:xfrm>
            <a:off x="4592414" y="4191183"/>
            <a:ext cx="2131674" cy="461665"/>
          </a:xfrm>
          <a:prstGeom prst="rect">
            <a:avLst/>
          </a:prstGeom>
        </p:spPr>
        <p:txBody>
          <a:bodyPr wrap="none">
            <a:spAutoFit/>
          </a:bodyPr>
          <a:lstStyle/>
          <a:p>
            <a:r>
              <a:rPr lang="en-US" sz="2400" dirty="0"/>
              <a:t>1</a:t>
            </a:r>
            <a:r>
              <a:rPr lang="en-US" sz="2400" dirty="0" smtClean="0"/>
              <a:t> billion WARCs</a:t>
            </a:r>
            <a:endParaRPr lang="en-US" sz="2400" dirty="0"/>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850905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Problems/Challenges</a:t>
            </a:r>
            <a:endParaRPr lang="en-US" dirty="0"/>
          </a:p>
        </p:txBody>
      </p:sp>
      <p:sp>
        <p:nvSpPr>
          <p:cNvPr id="3" name="Content Placeholder 2"/>
          <p:cNvSpPr>
            <a:spLocks noGrp="1"/>
          </p:cNvSpPr>
          <p:nvPr>
            <p:ph idx="1"/>
          </p:nvPr>
        </p:nvSpPr>
        <p:spPr>
          <a:xfrm>
            <a:off x="838200" y="1825625"/>
            <a:ext cx="10680700" cy="1190626"/>
          </a:xfrm>
        </p:spPr>
        <p:txBody>
          <a:bodyPr>
            <a:normAutofit/>
          </a:bodyPr>
          <a:lstStyle/>
          <a:p>
            <a:r>
              <a:rPr lang="en-US" sz="3600" dirty="0"/>
              <a:t>E</a:t>
            </a:r>
            <a:r>
              <a:rPr lang="en-US" sz="3600" dirty="0" smtClean="0"/>
              <a:t>ntity Extraction can be time-consuming</a:t>
            </a:r>
          </a:p>
          <a:p>
            <a:endParaRPr lang="en-US" sz="3600" dirty="0"/>
          </a:p>
        </p:txBody>
      </p:sp>
      <p:sp>
        <p:nvSpPr>
          <p:cNvPr id="4" name="Slide Number Placeholder 3"/>
          <p:cNvSpPr>
            <a:spLocks noGrp="1"/>
          </p:cNvSpPr>
          <p:nvPr>
            <p:ph type="sldNum" sz="quarter" idx="12"/>
          </p:nvPr>
        </p:nvSpPr>
        <p:spPr/>
        <p:txBody>
          <a:bodyPr/>
          <a:lstStyle/>
          <a:p>
            <a:fld id="{C8B84C49-838A-4AAE-99F9-03C44218DAC7}" type="slidenum">
              <a:rPr lang="en-US" smtClean="0"/>
              <a:t>14</a:t>
            </a:fld>
            <a:endParaRPr lang="en-US"/>
          </a:p>
        </p:txBody>
      </p:sp>
      <p:sp>
        <p:nvSpPr>
          <p:cNvPr id="17" name="Flowchart: Multidocument 16"/>
          <p:cNvSpPr/>
          <p:nvPr/>
        </p:nvSpPr>
        <p:spPr>
          <a:xfrm>
            <a:off x="3032888" y="3444072"/>
            <a:ext cx="2322672" cy="1553369"/>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hevron 17"/>
          <p:cNvSpPr/>
          <p:nvPr/>
        </p:nvSpPr>
        <p:spPr>
          <a:xfrm>
            <a:off x="5810714" y="3781259"/>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3024003" y="4001457"/>
            <a:ext cx="2112298" cy="523220"/>
          </a:xfrm>
          <a:prstGeom prst="rect">
            <a:avLst/>
          </a:prstGeom>
        </p:spPr>
        <p:txBody>
          <a:bodyPr wrap="square">
            <a:spAutoFit/>
          </a:bodyPr>
          <a:lstStyle/>
          <a:p>
            <a:r>
              <a:rPr lang="en-US" sz="2800" b="1" i="1" dirty="0" smtClean="0"/>
              <a:t>Web Archive</a:t>
            </a:r>
            <a:endParaRPr lang="en-US" sz="2800" b="1" i="1" dirty="0"/>
          </a:p>
        </p:txBody>
      </p:sp>
      <p:sp>
        <p:nvSpPr>
          <p:cNvPr id="20" name="TextBox 69"/>
          <p:cNvSpPr txBox="1"/>
          <p:nvPr/>
        </p:nvSpPr>
        <p:spPr>
          <a:xfrm>
            <a:off x="5609958" y="4351930"/>
            <a:ext cx="1193275" cy="369332"/>
          </a:xfrm>
          <a:prstGeom prst="rect">
            <a:avLst/>
          </a:prstGeom>
          <a:noFill/>
        </p:spPr>
        <p:txBody>
          <a:bodyPr wrap="none" rtlCol="0">
            <a:spAutoFit/>
          </a:bodyPr>
          <a:lstStyle/>
          <a:p>
            <a:r>
              <a:rPr lang="en-US" dirty="0" smtClean="0">
                <a:latin typeface="Calibri" panose="020F0502020204030204" pitchFamily="34" charset="0"/>
              </a:rPr>
              <a:t>WARC files</a:t>
            </a:r>
            <a:endParaRPr lang="el-GR" dirty="0">
              <a:latin typeface="Calibri" panose="020F0502020204030204" pitchFamily="34" charset="0"/>
            </a:endParaRPr>
          </a:p>
        </p:txBody>
      </p:sp>
      <p:sp>
        <p:nvSpPr>
          <p:cNvPr id="21" name="Flowchart: Process 20"/>
          <p:cNvSpPr/>
          <p:nvPr/>
        </p:nvSpPr>
        <p:spPr>
          <a:xfrm>
            <a:off x="7124429" y="3265488"/>
            <a:ext cx="1736541" cy="1587727"/>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Entity Extraction</a:t>
            </a:r>
            <a:endParaRPr lang="en-US" sz="2800" b="1" dirty="0"/>
          </a:p>
        </p:txBody>
      </p:sp>
      <p:pic>
        <p:nvPicPr>
          <p:cNvPr id="22" name="Picture 8" descr="File:Babelfy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4248" y="4913746"/>
            <a:ext cx="552175" cy="57248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7603637" y="5172166"/>
            <a:ext cx="990656" cy="400110"/>
          </a:xfrm>
          <a:prstGeom prst="rect">
            <a:avLst/>
          </a:prstGeom>
          <a:noFill/>
        </p:spPr>
        <p:txBody>
          <a:bodyPr wrap="none" rtlCol="0">
            <a:spAutoFit/>
          </a:bodyPr>
          <a:lstStyle/>
          <a:p>
            <a:r>
              <a:rPr lang="en-US" sz="2000" b="1" dirty="0" err="1" smtClean="0">
                <a:solidFill>
                  <a:schemeClr val="tx1">
                    <a:lumMod val="50000"/>
                    <a:lumOff val="50000"/>
                  </a:schemeClr>
                </a:solidFill>
              </a:rPr>
              <a:t>Babelfy</a:t>
            </a:r>
            <a:endParaRPr lang="en-US" sz="2000" b="1" dirty="0">
              <a:solidFill>
                <a:schemeClr val="tx1">
                  <a:lumMod val="50000"/>
                  <a:lumOff val="50000"/>
                </a:schemeClr>
              </a:solidFill>
            </a:endParaRPr>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093896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Problems/Challenges</a:t>
            </a:r>
            <a:endParaRPr lang="en-US" dirty="0"/>
          </a:p>
        </p:txBody>
      </p:sp>
      <p:sp>
        <p:nvSpPr>
          <p:cNvPr id="3" name="Content Placeholder 2"/>
          <p:cNvSpPr>
            <a:spLocks noGrp="1"/>
          </p:cNvSpPr>
          <p:nvPr>
            <p:ph idx="1"/>
          </p:nvPr>
        </p:nvSpPr>
        <p:spPr>
          <a:xfrm>
            <a:off x="838200" y="1825625"/>
            <a:ext cx="10515600" cy="1190626"/>
          </a:xfrm>
        </p:spPr>
        <p:txBody>
          <a:bodyPr>
            <a:normAutofit/>
          </a:bodyPr>
          <a:lstStyle/>
          <a:p>
            <a:r>
              <a:rPr lang="en-US" sz="3600" dirty="0" smtClean="0"/>
              <a:t>Ranking</a:t>
            </a:r>
          </a:p>
          <a:p>
            <a:pPr marL="0" indent="0">
              <a:buNone/>
            </a:pPr>
            <a:endParaRPr lang="en-US" sz="3600" dirty="0"/>
          </a:p>
        </p:txBody>
      </p:sp>
      <p:sp>
        <p:nvSpPr>
          <p:cNvPr id="4" name="Slide Number Placeholder 3"/>
          <p:cNvSpPr>
            <a:spLocks noGrp="1"/>
          </p:cNvSpPr>
          <p:nvPr>
            <p:ph type="sldNum" sz="quarter" idx="12"/>
          </p:nvPr>
        </p:nvSpPr>
        <p:spPr/>
        <p:txBody>
          <a:bodyPr/>
          <a:lstStyle/>
          <a:p>
            <a:fld id="{C8B84C49-838A-4AAE-99F9-03C44218DAC7}" type="slidenum">
              <a:rPr lang="en-US" smtClean="0"/>
              <a:t>15</a:t>
            </a:fld>
            <a:endParaRPr lang="en-US"/>
          </a:p>
        </p:txBody>
      </p:sp>
      <p:sp>
        <p:nvSpPr>
          <p:cNvPr id="17" name="Rectangle 16"/>
          <p:cNvSpPr/>
          <p:nvPr/>
        </p:nvSpPr>
        <p:spPr>
          <a:xfrm>
            <a:off x="3898900" y="2574529"/>
            <a:ext cx="7112000" cy="1077218"/>
          </a:xfrm>
          <a:prstGeom prst="rect">
            <a:avLst/>
          </a:prstGeom>
        </p:spPr>
        <p:txBody>
          <a:bodyPr wrap="square">
            <a:spAutoFit/>
          </a:bodyPr>
          <a:lstStyle/>
          <a:p>
            <a:pPr>
              <a:buFont typeface="Wingdings" panose="05000000000000000000" pitchFamily="2" charset="2"/>
              <a:buChar char="Ø"/>
            </a:pPr>
            <a:r>
              <a:rPr lang="en-US" sz="3200" i="1" dirty="0"/>
              <a:t>Find </a:t>
            </a:r>
            <a:r>
              <a:rPr lang="en-US" sz="3200" i="1" dirty="0" smtClean="0"/>
              <a:t>web pages of 2010</a:t>
            </a:r>
            <a:r>
              <a:rPr lang="en-US" sz="3200" b="1" i="1" dirty="0" smtClean="0"/>
              <a:t> </a:t>
            </a:r>
            <a:r>
              <a:rPr lang="en-US" sz="3200" i="1" dirty="0"/>
              <a:t>discussing </a:t>
            </a:r>
            <a:r>
              <a:rPr lang="en-US" sz="3200" i="1" dirty="0" smtClean="0"/>
              <a:t>Haiti earthquake</a:t>
            </a:r>
            <a:endParaRPr lang="en-US" sz="3200" i="1" dirty="0"/>
          </a:p>
        </p:txBody>
      </p:sp>
      <p:sp>
        <p:nvSpPr>
          <p:cNvPr id="18" name="Rectangle 17"/>
          <p:cNvSpPr/>
          <p:nvPr/>
        </p:nvSpPr>
        <p:spPr>
          <a:xfrm>
            <a:off x="5054600" y="4052492"/>
            <a:ext cx="7112000" cy="1077218"/>
          </a:xfrm>
          <a:prstGeom prst="rect">
            <a:avLst/>
          </a:prstGeom>
        </p:spPr>
        <p:txBody>
          <a:bodyPr wrap="square">
            <a:spAutoFit/>
          </a:bodyPr>
          <a:lstStyle/>
          <a:p>
            <a:pPr>
              <a:buFont typeface="Wingdings" panose="05000000000000000000" pitchFamily="2" charset="2"/>
              <a:buChar char="Ø"/>
            </a:pPr>
            <a:r>
              <a:rPr lang="en-US" sz="3200" i="1" dirty="0"/>
              <a:t>Find news articles of </a:t>
            </a:r>
            <a:r>
              <a:rPr lang="en-US" sz="3200" i="1" dirty="0" smtClean="0"/>
              <a:t>2009 discussing </a:t>
            </a:r>
            <a:r>
              <a:rPr lang="en-US" sz="3200" i="1" dirty="0"/>
              <a:t>about </a:t>
            </a:r>
            <a:r>
              <a:rPr lang="en-US" sz="3200" i="1" dirty="0" smtClean="0"/>
              <a:t>Greek politicians</a:t>
            </a:r>
            <a:endParaRPr lang="en-US" sz="3200" i="1" dirty="0"/>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3984501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838200" y="1825624"/>
            <a:ext cx="10515600" cy="4092576"/>
          </a:xfrm>
        </p:spPr>
        <p:txBody>
          <a:bodyPr>
            <a:normAutofit/>
          </a:bodyPr>
          <a:lstStyle/>
          <a:p>
            <a:r>
              <a:rPr lang="en-US" sz="3000" dirty="0" smtClean="0"/>
              <a:t>Decide which metadata to keep </a:t>
            </a:r>
          </a:p>
          <a:p>
            <a:pPr lvl="1"/>
            <a:r>
              <a:rPr lang="en-US" sz="2600" dirty="0" smtClean="0"/>
              <a:t>E.g., page title, mime type, meta-keywords, … </a:t>
            </a:r>
          </a:p>
          <a:p>
            <a:r>
              <a:rPr lang="en-US" sz="3000" dirty="0" smtClean="0"/>
              <a:t>Named-entity extraction </a:t>
            </a:r>
            <a:r>
              <a:rPr lang="en-US" sz="3000" dirty="0"/>
              <a:t>system to use</a:t>
            </a:r>
          </a:p>
          <a:p>
            <a:pPr lvl="1"/>
            <a:r>
              <a:rPr lang="en-US" sz="2600" dirty="0" err="1"/>
              <a:t>Babelfy</a:t>
            </a:r>
            <a:r>
              <a:rPr lang="en-US" sz="2600" dirty="0"/>
              <a:t>?</a:t>
            </a:r>
          </a:p>
          <a:p>
            <a:r>
              <a:rPr lang="en-US" sz="3000" dirty="0" smtClean="0"/>
              <a:t>Specification </a:t>
            </a:r>
            <a:r>
              <a:rPr lang="en-US" sz="3000" dirty="0"/>
              <a:t>of the RDF/S </a:t>
            </a:r>
            <a:r>
              <a:rPr lang="en-US" sz="3000" dirty="0" smtClean="0"/>
              <a:t>Model</a:t>
            </a:r>
          </a:p>
          <a:p>
            <a:pPr lvl="1"/>
            <a:r>
              <a:rPr lang="en-US" sz="2600" dirty="0" smtClean="0"/>
              <a:t>Naming and Namespace?</a:t>
            </a:r>
          </a:p>
          <a:p>
            <a:r>
              <a:rPr lang="en-US" sz="3000" dirty="0" smtClean="0"/>
              <a:t>Test with a small (interesting) Web Archive</a:t>
            </a:r>
            <a:endParaRPr lang="en-US" sz="2600" dirty="0" smtClean="0"/>
          </a:p>
          <a:p>
            <a:endParaRPr lang="en-US" dirty="0" smtClean="0"/>
          </a:p>
        </p:txBody>
      </p:sp>
      <p:sp>
        <p:nvSpPr>
          <p:cNvPr id="4" name="Slide Number Placeholder 3"/>
          <p:cNvSpPr>
            <a:spLocks noGrp="1"/>
          </p:cNvSpPr>
          <p:nvPr>
            <p:ph type="sldNum" sz="quarter" idx="12"/>
          </p:nvPr>
        </p:nvSpPr>
        <p:spPr/>
        <p:txBody>
          <a:bodyPr/>
          <a:lstStyle/>
          <a:p>
            <a:fld id="{C8B84C49-838A-4AAE-99F9-03C44218DAC7}" type="slidenum">
              <a:rPr lang="en-US" smtClean="0"/>
              <a:t>16</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3959123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99" y="1122363"/>
            <a:ext cx="11611429" cy="2387600"/>
          </a:xfrm>
        </p:spPr>
        <p:txBody>
          <a:bodyPr>
            <a:normAutofit/>
          </a:bodyPr>
          <a:lstStyle/>
          <a:p>
            <a:r>
              <a:rPr lang="en-US" dirty="0" smtClean="0"/>
              <a:t>Thank you</a:t>
            </a:r>
            <a:endParaRPr lang="en-US" b="1" dirty="0">
              <a:solidFill>
                <a:srgbClr val="0070C0"/>
              </a:solidFill>
            </a:endParaRPr>
          </a:p>
        </p:txBody>
      </p:sp>
      <p:sp>
        <p:nvSpPr>
          <p:cNvPr id="3" name="Subtitle 2"/>
          <p:cNvSpPr>
            <a:spLocks noGrp="1"/>
          </p:cNvSpPr>
          <p:nvPr>
            <p:ph type="subTitle" idx="1"/>
          </p:nvPr>
        </p:nvSpPr>
        <p:spPr>
          <a:xfrm>
            <a:off x="1538513" y="3906836"/>
            <a:ext cx="9144000" cy="1655762"/>
          </a:xfrm>
        </p:spPr>
        <p:txBody>
          <a:bodyPr/>
          <a:lstStyle/>
          <a:p>
            <a:r>
              <a:rPr lang="en-US" sz="3200" dirty="0" smtClean="0"/>
              <a:t>Comments/Questions/Suggestions?</a:t>
            </a:r>
            <a:endParaRPr lang="en-US" dirty="0" smtClean="0"/>
          </a:p>
        </p:txBody>
      </p:sp>
    </p:spTree>
    <p:extLst>
      <p:ext uri="{BB962C8B-B14F-4D97-AF65-F5344CB8AC3E}">
        <p14:creationId xmlns:p14="http://schemas.microsoft.com/office/powerpoint/2010/main" val="1471214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Web Archive Profiling </a:t>
            </a:r>
          </a:p>
          <a:p>
            <a:pPr lvl="1"/>
            <a:r>
              <a:rPr lang="en-US" dirty="0" smtClean="0"/>
              <a:t>Avoid sending queries to archives that likely not hold the page</a:t>
            </a:r>
          </a:p>
          <a:p>
            <a:pPr lvl="2"/>
            <a:r>
              <a:rPr lang="en-US" dirty="0" smtClean="0"/>
              <a:t>Exploitation of </a:t>
            </a:r>
            <a:r>
              <a:rPr lang="en-US" b="1" dirty="0" smtClean="0"/>
              <a:t>Domain</a:t>
            </a:r>
            <a:r>
              <a:rPr lang="en-US" dirty="0" smtClean="0"/>
              <a:t> and </a:t>
            </a:r>
            <a:r>
              <a:rPr lang="en-US" b="1" dirty="0" smtClean="0"/>
              <a:t>Content Language </a:t>
            </a:r>
            <a:r>
              <a:rPr lang="en-US" dirty="0" smtClean="0"/>
              <a:t>[A. </a:t>
            </a:r>
            <a:r>
              <a:rPr lang="en-US" dirty="0" err="1" smtClean="0"/>
              <a:t>AlSum</a:t>
            </a:r>
            <a:r>
              <a:rPr lang="en-US" dirty="0" smtClean="0"/>
              <a:t> et. al, IJDL’14]</a:t>
            </a:r>
          </a:p>
          <a:p>
            <a:pPr lvl="2"/>
            <a:r>
              <a:rPr lang="en-US" b="1" dirty="0" smtClean="0"/>
              <a:t>CDX summarization </a:t>
            </a:r>
            <a:r>
              <a:rPr lang="en-US" dirty="0" smtClean="0"/>
              <a:t>[S. </a:t>
            </a:r>
            <a:r>
              <a:rPr lang="en-US" dirty="0" err="1" smtClean="0"/>
              <a:t>Alam</a:t>
            </a:r>
            <a:r>
              <a:rPr lang="en-US" dirty="0" smtClean="0"/>
              <a:t> et</a:t>
            </a:r>
            <a:r>
              <a:rPr lang="en-US" dirty="0"/>
              <a:t>. al, </a:t>
            </a:r>
            <a:r>
              <a:rPr lang="en-US" dirty="0" smtClean="0"/>
              <a:t>TPDL’15]</a:t>
            </a:r>
          </a:p>
          <a:p>
            <a:r>
              <a:rPr lang="en-US" dirty="0" smtClean="0"/>
              <a:t>Making Web Annotations Persistent over Time</a:t>
            </a:r>
          </a:p>
          <a:p>
            <a:pPr lvl="1"/>
            <a:r>
              <a:rPr lang="en-US" dirty="0" smtClean="0"/>
              <a:t>Web-centric Annotation Framework using the Open Annotation Data Model [Sanderson </a:t>
            </a:r>
            <a:r>
              <a:rPr lang="en-US" dirty="0"/>
              <a:t>and Van de </a:t>
            </a:r>
            <a:r>
              <a:rPr lang="en-US" dirty="0" err="1"/>
              <a:t>Sompel</a:t>
            </a:r>
            <a:r>
              <a:rPr lang="en-US" dirty="0"/>
              <a:t>, </a:t>
            </a:r>
            <a:r>
              <a:rPr lang="en-US" dirty="0" smtClean="0"/>
              <a:t>JCDL’10]</a:t>
            </a:r>
            <a:endParaRPr lang="en-US" dirty="0"/>
          </a:p>
        </p:txBody>
      </p:sp>
      <p:sp>
        <p:nvSpPr>
          <p:cNvPr id="4" name="Slide Number Placeholder 3"/>
          <p:cNvSpPr>
            <a:spLocks noGrp="1"/>
          </p:cNvSpPr>
          <p:nvPr>
            <p:ph type="sldNum" sz="quarter" idx="12"/>
          </p:nvPr>
        </p:nvSpPr>
        <p:spPr/>
        <p:txBody>
          <a:bodyPr/>
          <a:lstStyle/>
          <a:p>
            <a:fld id="{C8B84C49-838A-4AAE-99F9-03C44218DAC7}" type="slidenum">
              <a:rPr lang="en-US" smtClean="0"/>
              <a:t>18</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651648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825625"/>
            <a:ext cx="10896600" cy="4351338"/>
          </a:xfrm>
        </p:spPr>
        <p:txBody>
          <a:bodyPr/>
          <a:lstStyle/>
          <a:p>
            <a:r>
              <a:rPr lang="en-US" sz="3200" dirty="0" smtClean="0"/>
              <a:t>Web Archives</a:t>
            </a:r>
          </a:p>
          <a:p>
            <a:pPr lvl="1"/>
            <a:r>
              <a:rPr lang="en-US" sz="2800" dirty="0"/>
              <a:t>No semantics</a:t>
            </a:r>
          </a:p>
          <a:p>
            <a:pPr lvl="1"/>
            <a:r>
              <a:rPr lang="en-US" sz="2800" dirty="0" smtClean="0"/>
              <a:t>Limited </a:t>
            </a:r>
            <a:r>
              <a:rPr lang="en-US" sz="2800" dirty="0"/>
              <a:t>query and exploration </a:t>
            </a:r>
            <a:r>
              <a:rPr lang="en-US" sz="2800" dirty="0" smtClean="0"/>
              <a:t>capabilities</a:t>
            </a:r>
          </a:p>
          <a:p>
            <a:pPr lvl="1"/>
            <a:r>
              <a:rPr lang="en-US" sz="2800" dirty="0" smtClean="0"/>
              <a:t>Difficult to integrate information</a:t>
            </a:r>
          </a:p>
          <a:p>
            <a:pPr lvl="1"/>
            <a:r>
              <a:rPr lang="en-US" sz="2800" dirty="0" smtClean="0"/>
              <a:t>Difficult </a:t>
            </a:r>
            <a:r>
              <a:rPr lang="en-US" sz="2800" dirty="0"/>
              <a:t>to build services and applications that exploit Web </a:t>
            </a:r>
            <a:r>
              <a:rPr lang="en-US" sz="2800" dirty="0" smtClean="0"/>
              <a:t>Archives</a:t>
            </a:r>
          </a:p>
          <a:p>
            <a:pPr lvl="1"/>
            <a:r>
              <a:rPr lang="en-US" sz="2800" dirty="0"/>
              <a:t>Difficult to select an interesting part of a Web Archive</a:t>
            </a:r>
          </a:p>
          <a:p>
            <a:pPr lvl="1"/>
            <a:endParaRPr lang="el-GR" sz="2800" dirty="0" smtClean="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C8B84C49-838A-4AAE-99F9-03C44218DAC7}" type="slidenum">
              <a:rPr lang="en-US" smtClean="0"/>
              <a:t>2</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1615718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825625"/>
            <a:ext cx="10515600" cy="1309461"/>
          </a:xfrm>
        </p:spPr>
        <p:txBody>
          <a:bodyPr>
            <a:normAutofit/>
          </a:bodyPr>
          <a:lstStyle/>
          <a:p>
            <a:r>
              <a:rPr lang="en-US" sz="3200" dirty="0"/>
              <a:t>How to </a:t>
            </a:r>
            <a:r>
              <a:rPr lang="en-US" sz="3200" b="1" dirty="0"/>
              <a:t>explore</a:t>
            </a:r>
            <a:r>
              <a:rPr lang="en-US" sz="3200" dirty="0"/>
              <a:t> documents about entities and events from the past in </a:t>
            </a:r>
            <a:r>
              <a:rPr lang="en-US" sz="3200" dirty="0" smtClean="0"/>
              <a:t>an </a:t>
            </a:r>
            <a:r>
              <a:rPr lang="en-US" sz="3200" dirty="0"/>
              <a:t>advanced and meaningful way?</a:t>
            </a:r>
          </a:p>
          <a:p>
            <a:pPr marL="0" indent="0">
              <a:buNone/>
            </a:pPr>
            <a:endParaRPr lang="en-US" dirty="0"/>
          </a:p>
          <a:p>
            <a:pPr lvl="1"/>
            <a:endParaRPr lang="en-US" dirty="0"/>
          </a:p>
          <a:p>
            <a:pPr lvl="1"/>
            <a:endParaRPr lang="en-US" dirty="0"/>
          </a:p>
          <a:p>
            <a:endParaRPr lang="en-US" dirty="0"/>
          </a:p>
          <a:p>
            <a:pPr lvl="1"/>
            <a:endParaRPr lang="en-US" dirty="0"/>
          </a:p>
          <a:p>
            <a:endParaRPr lang="en-US" dirty="0"/>
          </a:p>
        </p:txBody>
      </p:sp>
      <p:sp>
        <p:nvSpPr>
          <p:cNvPr id="4" name="Content Placeholder 2"/>
          <p:cNvSpPr txBox="1">
            <a:spLocks/>
          </p:cNvSpPr>
          <p:nvPr/>
        </p:nvSpPr>
        <p:spPr>
          <a:xfrm>
            <a:off x="1368874" y="3135086"/>
            <a:ext cx="10381348" cy="30752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i="1" dirty="0" smtClean="0"/>
              <a:t>Find news articles of </a:t>
            </a:r>
            <a:r>
              <a:rPr lang="en-US" b="1" i="1" dirty="0" smtClean="0"/>
              <a:t>[year] </a:t>
            </a:r>
            <a:r>
              <a:rPr lang="en-US" i="1" dirty="0" smtClean="0"/>
              <a:t>discussing about </a:t>
            </a:r>
            <a:r>
              <a:rPr lang="en-US" b="1" i="1" dirty="0" smtClean="0"/>
              <a:t>[entity/event]</a:t>
            </a:r>
            <a:br>
              <a:rPr lang="en-US" b="1" i="1" dirty="0" smtClean="0"/>
            </a:br>
            <a:r>
              <a:rPr lang="en-US" i="1" dirty="0" smtClean="0"/>
              <a:t>(e.g., Haiti earthquake)</a:t>
            </a:r>
          </a:p>
          <a:p>
            <a:pPr>
              <a:buFont typeface="Wingdings" panose="05000000000000000000" pitchFamily="2" charset="2"/>
              <a:buChar char="Ø"/>
            </a:pPr>
            <a:r>
              <a:rPr lang="en-US" i="1" dirty="0" smtClean="0"/>
              <a:t>Find news articles of </a:t>
            </a:r>
            <a:r>
              <a:rPr lang="en-US" b="1" i="1" dirty="0" smtClean="0"/>
              <a:t>[year] </a:t>
            </a:r>
            <a:r>
              <a:rPr lang="en-US" i="1" dirty="0" smtClean="0"/>
              <a:t>discussing about two or more </a:t>
            </a:r>
            <a:r>
              <a:rPr lang="en-US" b="1" i="1" dirty="0" smtClean="0"/>
              <a:t>[entity/event] </a:t>
            </a:r>
            <a:r>
              <a:rPr lang="en-US" i="1" dirty="0" smtClean="0"/>
              <a:t>(e.g. Haiti earthquake and Doctors Without Borders)</a:t>
            </a:r>
            <a:endParaRPr lang="en-US" i="1" dirty="0"/>
          </a:p>
          <a:p>
            <a:pPr>
              <a:buFont typeface="Wingdings" panose="05000000000000000000" pitchFamily="2" charset="2"/>
              <a:buChar char="Ø"/>
            </a:pPr>
            <a:r>
              <a:rPr lang="en-US" i="1" dirty="0"/>
              <a:t>Find news articles of </a:t>
            </a:r>
            <a:r>
              <a:rPr lang="en-US" b="1" i="1" dirty="0" smtClean="0"/>
              <a:t>[year</a:t>
            </a:r>
            <a:r>
              <a:rPr lang="en-US" b="1" i="1" dirty="0"/>
              <a:t>] </a:t>
            </a:r>
            <a:r>
              <a:rPr lang="en-US" i="1" dirty="0"/>
              <a:t>discussing about </a:t>
            </a:r>
            <a:r>
              <a:rPr lang="en-US" b="1" i="1" dirty="0"/>
              <a:t>[category of entities] </a:t>
            </a:r>
            <a:br>
              <a:rPr lang="en-US" b="1" i="1" dirty="0"/>
            </a:br>
            <a:r>
              <a:rPr lang="en-US" i="1" dirty="0"/>
              <a:t>(e.g., Greek politicians</a:t>
            </a:r>
            <a:r>
              <a:rPr lang="en-US" i="1" dirty="0" smtClean="0"/>
              <a:t>)</a:t>
            </a:r>
            <a:endParaRPr lang="en-US" i="1" dirty="0"/>
          </a:p>
          <a:p>
            <a:pPr marL="0" indent="0">
              <a:buNone/>
            </a:pPr>
            <a:endParaRPr lang="en-US" sz="2400" i="1" dirty="0" smtClean="0"/>
          </a:p>
        </p:txBody>
      </p:sp>
      <p:sp>
        <p:nvSpPr>
          <p:cNvPr id="6" name="Slide Number Placeholder 5"/>
          <p:cNvSpPr>
            <a:spLocks noGrp="1"/>
          </p:cNvSpPr>
          <p:nvPr>
            <p:ph type="sldNum" sz="quarter" idx="12"/>
          </p:nvPr>
        </p:nvSpPr>
        <p:spPr/>
        <p:txBody>
          <a:bodyPr/>
          <a:lstStyle/>
          <a:p>
            <a:fld id="{C8B84C49-838A-4AAE-99F9-03C44218DAC7}" type="slidenum">
              <a:rPr lang="en-US" smtClean="0"/>
              <a:t>3</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1784445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825625"/>
            <a:ext cx="10515600" cy="990147"/>
          </a:xfrm>
        </p:spPr>
        <p:txBody>
          <a:bodyPr/>
          <a:lstStyle/>
          <a:p>
            <a:r>
              <a:rPr lang="en-US" sz="3200" dirty="0"/>
              <a:t>How to </a:t>
            </a:r>
            <a:r>
              <a:rPr lang="en-US" sz="3200" dirty="0" smtClean="0"/>
              <a:t>explore Web Archives by also </a:t>
            </a:r>
            <a:r>
              <a:rPr lang="en-US" sz="3200" b="1" dirty="0" smtClean="0"/>
              <a:t>integrating</a:t>
            </a:r>
            <a:r>
              <a:rPr lang="en-US" sz="3200" dirty="0" smtClean="0"/>
              <a:t> </a:t>
            </a:r>
            <a:r>
              <a:rPr lang="en-US" sz="3200" dirty="0"/>
              <a:t>semantic information already available on the Web (e.g., Linked </a:t>
            </a:r>
            <a:r>
              <a:rPr lang="en-US" sz="3200" dirty="0" smtClean="0"/>
              <a:t>Data)</a:t>
            </a:r>
            <a:endParaRPr lang="en-US" sz="3200" i="1" dirty="0" smtClean="0"/>
          </a:p>
          <a:p>
            <a:endParaRPr lang="en-US" dirty="0"/>
          </a:p>
          <a:p>
            <a:pPr marL="457200" lvl="1" indent="0">
              <a:buNone/>
            </a:pPr>
            <a:endParaRPr lang="en-US" dirty="0"/>
          </a:p>
        </p:txBody>
      </p:sp>
      <p:sp>
        <p:nvSpPr>
          <p:cNvPr id="6" name="Content Placeholder 2"/>
          <p:cNvSpPr txBox="1">
            <a:spLocks/>
          </p:cNvSpPr>
          <p:nvPr/>
        </p:nvSpPr>
        <p:spPr>
          <a:xfrm>
            <a:off x="1229778" y="3265946"/>
            <a:ext cx="10541307" cy="2640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i="1" dirty="0" smtClean="0"/>
              <a:t>Find web </a:t>
            </a:r>
            <a:r>
              <a:rPr lang="en-US" i="1" dirty="0"/>
              <a:t>pages </a:t>
            </a:r>
            <a:r>
              <a:rPr lang="en-US" i="1" dirty="0" smtClean="0"/>
              <a:t>of </a:t>
            </a:r>
            <a:r>
              <a:rPr lang="en-US" b="1" i="1" dirty="0" smtClean="0"/>
              <a:t>[year] </a:t>
            </a:r>
            <a:r>
              <a:rPr lang="en-US" i="1" dirty="0" smtClean="0"/>
              <a:t>discussing </a:t>
            </a:r>
            <a:r>
              <a:rPr lang="en-US" i="1" dirty="0"/>
              <a:t>about </a:t>
            </a:r>
            <a:r>
              <a:rPr lang="en-US" b="1" i="1" dirty="0"/>
              <a:t>[entities sharing some properties] </a:t>
            </a:r>
            <a:r>
              <a:rPr lang="en-US" i="1" dirty="0" smtClean="0"/>
              <a:t>(</a:t>
            </a:r>
            <a:r>
              <a:rPr lang="en-US" i="1" dirty="0"/>
              <a:t>e.g., republican politicians born in Germany</a:t>
            </a:r>
            <a:r>
              <a:rPr lang="en-US" i="1" dirty="0" smtClean="0"/>
              <a:t>)</a:t>
            </a:r>
          </a:p>
          <a:p>
            <a:pPr>
              <a:buFont typeface="Wingdings" panose="05000000000000000000" pitchFamily="2" charset="2"/>
              <a:buChar char="Ø"/>
            </a:pPr>
            <a:r>
              <a:rPr lang="en-US" i="1" dirty="0" smtClean="0"/>
              <a:t>Give </a:t>
            </a:r>
            <a:r>
              <a:rPr lang="en-US" i="1" dirty="0"/>
              <a:t>me a </a:t>
            </a:r>
            <a:r>
              <a:rPr lang="en-US" i="1" dirty="0" smtClean="0"/>
              <a:t>list of </a:t>
            </a:r>
            <a:r>
              <a:rPr lang="en-US" b="1" i="1" dirty="0" smtClean="0"/>
              <a:t>Greek politicians </a:t>
            </a:r>
            <a:r>
              <a:rPr lang="en-US" i="1" dirty="0" smtClean="0"/>
              <a:t>(and for each one an </a:t>
            </a:r>
            <a:r>
              <a:rPr lang="en-US" b="1" i="1" dirty="0" smtClean="0"/>
              <a:t>image</a:t>
            </a:r>
            <a:r>
              <a:rPr lang="en-US" i="1" dirty="0" smtClean="0"/>
              <a:t> and a </a:t>
            </a:r>
            <a:r>
              <a:rPr lang="en-US" b="1" i="1" dirty="0" smtClean="0"/>
              <a:t>description in German</a:t>
            </a:r>
            <a:r>
              <a:rPr lang="en-US" i="1" dirty="0" smtClean="0"/>
              <a:t>) referenced </a:t>
            </a:r>
            <a:r>
              <a:rPr lang="en-US" i="1" dirty="0"/>
              <a:t>in </a:t>
            </a:r>
            <a:r>
              <a:rPr lang="en-US" i="1" dirty="0" smtClean="0"/>
              <a:t>news </a:t>
            </a:r>
            <a:r>
              <a:rPr lang="en-US" i="1" dirty="0"/>
              <a:t>articles of </a:t>
            </a:r>
            <a:r>
              <a:rPr lang="en-US" b="1" i="1" dirty="0" smtClean="0"/>
              <a:t>2009 </a:t>
            </a:r>
            <a:r>
              <a:rPr lang="en-US" i="1" dirty="0" smtClean="0"/>
              <a:t>discussing </a:t>
            </a:r>
            <a:r>
              <a:rPr lang="en-US" i="1" dirty="0"/>
              <a:t>about </a:t>
            </a:r>
            <a:r>
              <a:rPr lang="en-US" b="1" i="1" dirty="0" smtClean="0"/>
              <a:t>Greece’s financial crisis </a:t>
            </a:r>
            <a:endParaRPr lang="en-US" b="1" i="1" dirty="0"/>
          </a:p>
        </p:txBody>
      </p:sp>
      <p:sp>
        <p:nvSpPr>
          <p:cNvPr id="4" name="Slide Number Placeholder 3"/>
          <p:cNvSpPr>
            <a:spLocks noGrp="1"/>
          </p:cNvSpPr>
          <p:nvPr>
            <p:ph type="sldNum" sz="quarter" idx="12"/>
          </p:nvPr>
        </p:nvSpPr>
        <p:spPr/>
        <p:txBody>
          <a:bodyPr/>
          <a:lstStyle/>
          <a:p>
            <a:fld id="{C8B84C49-838A-4AAE-99F9-03C44218DAC7}" type="slidenum">
              <a:rPr lang="en-US" smtClean="0"/>
              <a:t>4</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337707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825625"/>
            <a:ext cx="10515600" cy="990146"/>
          </a:xfrm>
        </p:spPr>
        <p:txBody>
          <a:bodyPr>
            <a:normAutofit/>
          </a:bodyPr>
          <a:lstStyle/>
          <a:p>
            <a:r>
              <a:rPr lang="en-US" sz="3200" dirty="0"/>
              <a:t>How </a:t>
            </a:r>
            <a:r>
              <a:rPr lang="en-US" sz="3200" dirty="0" smtClean="0"/>
              <a:t>to </a:t>
            </a:r>
            <a:r>
              <a:rPr lang="en-US" sz="3200" b="1" dirty="0" smtClean="0"/>
              <a:t>infer</a:t>
            </a:r>
            <a:r>
              <a:rPr lang="en-US" sz="3200" dirty="0" smtClean="0"/>
              <a:t> new information</a:t>
            </a:r>
          </a:p>
        </p:txBody>
      </p:sp>
      <p:sp>
        <p:nvSpPr>
          <p:cNvPr id="6" name="Content Placeholder 2"/>
          <p:cNvSpPr txBox="1">
            <a:spLocks/>
          </p:cNvSpPr>
          <p:nvPr/>
        </p:nvSpPr>
        <p:spPr>
          <a:xfrm>
            <a:off x="1379348" y="2950708"/>
            <a:ext cx="10515601" cy="1926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i="1" dirty="0" smtClean="0"/>
              <a:t>Find </a:t>
            </a:r>
            <a:r>
              <a:rPr lang="en-US" i="1" dirty="0"/>
              <a:t>news articles of </a:t>
            </a:r>
            <a:r>
              <a:rPr lang="en-US" b="1" i="1" dirty="0" smtClean="0"/>
              <a:t>[year] </a:t>
            </a:r>
            <a:r>
              <a:rPr lang="en-US" i="1" dirty="0" smtClean="0"/>
              <a:t>related to the </a:t>
            </a:r>
            <a:r>
              <a:rPr lang="en-US" b="1" i="1" dirty="0" smtClean="0"/>
              <a:t>[domain of interest]</a:t>
            </a:r>
          </a:p>
          <a:p>
            <a:pPr>
              <a:buFont typeface="Wingdings" panose="05000000000000000000" pitchFamily="2" charset="2"/>
              <a:buChar char="Ø"/>
            </a:pPr>
            <a:r>
              <a:rPr lang="en-US" i="1" dirty="0" smtClean="0"/>
              <a:t>Find </a:t>
            </a:r>
            <a:r>
              <a:rPr lang="en-US" i="1" dirty="0"/>
              <a:t>the </a:t>
            </a:r>
            <a:r>
              <a:rPr lang="en-US" i="1" dirty="0" smtClean="0"/>
              <a:t>more popular/discussed </a:t>
            </a:r>
            <a:r>
              <a:rPr lang="en-US" b="1" i="1" dirty="0" smtClean="0"/>
              <a:t>[entity belonging to a category] </a:t>
            </a:r>
            <a:r>
              <a:rPr lang="en-US" i="1" dirty="0" smtClean="0"/>
              <a:t>in </a:t>
            </a:r>
            <a:r>
              <a:rPr lang="en-US" i="1" dirty="0"/>
              <a:t>news </a:t>
            </a:r>
            <a:r>
              <a:rPr lang="en-US" i="1" dirty="0" smtClean="0"/>
              <a:t>articles </a:t>
            </a:r>
            <a:r>
              <a:rPr lang="en-US" i="1" dirty="0"/>
              <a:t>of </a:t>
            </a:r>
            <a:r>
              <a:rPr lang="en-US" b="1" i="1" dirty="0" smtClean="0"/>
              <a:t>[year]</a:t>
            </a:r>
          </a:p>
        </p:txBody>
      </p:sp>
      <p:sp>
        <p:nvSpPr>
          <p:cNvPr id="4" name="Slide Number Placeholder 3"/>
          <p:cNvSpPr>
            <a:spLocks noGrp="1"/>
          </p:cNvSpPr>
          <p:nvPr>
            <p:ph type="sldNum" sz="quarter" idx="12"/>
          </p:nvPr>
        </p:nvSpPr>
        <p:spPr/>
        <p:txBody>
          <a:bodyPr/>
          <a:lstStyle/>
          <a:p>
            <a:fld id="{C8B84C49-838A-4AAE-99F9-03C44218DAC7}" type="slidenum">
              <a:rPr lang="en-US" smtClean="0"/>
              <a:t>5</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638549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825624"/>
            <a:ext cx="10763250" cy="4488089"/>
          </a:xfrm>
        </p:spPr>
        <p:txBody>
          <a:bodyPr>
            <a:normAutofit/>
          </a:bodyPr>
          <a:lstStyle/>
          <a:p>
            <a:r>
              <a:rPr lang="en-US" sz="3200" dirty="0" smtClean="0"/>
              <a:t>How to </a:t>
            </a:r>
            <a:r>
              <a:rPr lang="en-US" sz="3200" b="1" dirty="0" smtClean="0"/>
              <a:t>facilitate exploitation</a:t>
            </a:r>
            <a:r>
              <a:rPr lang="en-US" sz="3200" dirty="0" smtClean="0"/>
              <a:t> of Web Archives by other systems and tools</a:t>
            </a:r>
          </a:p>
          <a:p>
            <a:pPr lvl="1"/>
            <a:r>
              <a:rPr lang="en-US" sz="2800" dirty="0" smtClean="0"/>
              <a:t>Avoid downloading and parsing the entire Web Archive for identifying an interesting part of it</a:t>
            </a:r>
          </a:p>
          <a:p>
            <a:pPr lvl="2"/>
            <a:r>
              <a:rPr lang="en-US" sz="2600" dirty="0"/>
              <a:t>r</a:t>
            </a:r>
            <a:r>
              <a:rPr lang="en-US" sz="2600" dirty="0" smtClean="0"/>
              <a:t>elated both to a time period and to some entities/events</a:t>
            </a:r>
            <a:br>
              <a:rPr lang="en-US" sz="2600" dirty="0" smtClean="0"/>
            </a:br>
            <a:r>
              <a:rPr lang="en-US" sz="2600" dirty="0" smtClean="0"/>
              <a:t>(e.g., articles of 2008 discussing about Greek politicians)</a:t>
            </a:r>
          </a:p>
          <a:p>
            <a:pPr lvl="1"/>
            <a:endParaRPr lang="en-US" dirty="0" smtClean="0"/>
          </a:p>
        </p:txBody>
      </p:sp>
      <p:sp>
        <p:nvSpPr>
          <p:cNvPr id="4" name="Slide Number Placeholder 3"/>
          <p:cNvSpPr>
            <a:spLocks noGrp="1"/>
          </p:cNvSpPr>
          <p:nvPr>
            <p:ph type="sldNum" sz="quarter" idx="12"/>
          </p:nvPr>
        </p:nvSpPr>
        <p:spPr/>
        <p:txBody>
          <a:bodyPr/>
          <a:lstStyle/>
          <a:p>
            <a:fld id="{C8B84C49-838A-4AAE-99F9-03C44218DAC7}" type="slidenum">
              <a:rPr lang="en-US" smtClean="0"/>
              <a:t>6</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83045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sz="3200" dirty="0"/>
              <a:t>How to </a:t>
            </a:r>
            <a:r>
              <a:rPr lang="en-US" sz="3200" b="1" dirty="0"/>
              <a:t>expose</a:t>
            </a:r>
            <a:r>
              <a:rPr lang="en-US" sz="3200" dirty="0"/>
              <a:t> </a:t>
            </a:r>
            <a:r>
              <a:rPr lang="en-US" sz="3200" dirty="0" smtClean="0"/>
              <a:t>semantic information </a:t>
            </a:r>
            <a:r>
              <a:rPr lang="en-US" sz="3200" dirty="0"/>
              <a:t>about </a:t>
            </a:r>
            <a:r>
              <a:rPr lang="en-US" sz="3200" dirty="0" smtClean="0"/>
              <a:t>Web </a:t>
            </a:r>
            <a:r>
              <a:rPr lang="en-US" sz="3200" dirty="0"/>
              <a:t>Archives</a:t>
            </a:r>
            <a:r>
              <a:rPr lang="en-US" dirty="0"/>
              <a:t> </a:t>
            </a:r>
            <a:endParaRPr lang="en-US" dirty="0" smtClean="0"/>
          </a:p>
          <a:p>
            <a:pPr lvl="1"/>
            <a:r>
              <a:rPr lang="en-US" sz="2800" dirty="0" smtClean="0"/>
              <a:t>in </a:t>
            </a:r>
            <a:r>
              <a:rPr lang="en-US" sz="2800" dirty="0"/>
              <a:t>a standard </a:t>
            </a:r>
            <a:r>
              <a:rPr lang="en-US" sz="2800" dirty="0" smtClean="0"/>
              <a:t>format</a:t>
            </a:r>
          </a:p>
          <a:p>
            <a:pPr lvl="1"/>
            <a:r>
              <a:rPr lang="en-US" sz="2800" dirty="0"/>
              <a:t>always available on the </a:t>
            </a:r>
            <a:r>
              <a:rPr lang="en-US" sz="2800" dirty="0" smtClean="0"/>
              <a:t>Web</a:t>
            </a:r>
          </a:p>
          <a:p>
            <a:pPr lvl="1"/>
            <a:r>
              <a:rPr lang="en-US" sz="2800" dirty="0"/>
              <a:t>directly accessible by other services</a:t>
            </a:r>
          </a:p>
          <a:p>
            <a:pPr lvl="1"/>
            <a:r>
              <a:rPr lang="en-US" sz="2800" dirty="0" smtClean="0"/>
              <a:t>for easy information integration</a:t>
            </a:r>
          </a:p>
        </p:txBody>
      </p:sp>
      <p:sp>
        <p:nvSpPr>
          <p:cNvPr id="4" name="Slide Number Placeholder 3"/>
          <p:cNvSpPr>
            <a:spLocks noGrp="1"/>
          </p:cNvSpPr>
          <p:nvPr>
            <p:ph type="sldNum" sz="quarter" idx="12"/>
          </p:nvPr>
        </p:nvSpPr>
        <p:spPr/>
        <p:txBody>
          <a:bodyPr/>
          <a:lstStyle/>
          <a:p>
            <a:fld id="{C8B84C49-838A-4AAE-99F9-03C44218DAC7}" type="slidenum">
              <a:rPr lang="en-US" smtClean="0"/>
              <a:t>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366512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Semantic Layer for Web Archives </a:t>
            </a:r>
            <a:endParaRPr lang="en-US" dirty="0"/>
          </a:p>
        </p:txBody>
      </p:sp>
      <p:sp>
        <p:nvSpPr>
          <p:cNvPr id="3" name="Content Placeholder 2"/>
          <p:cNvSpPr>
            <a:spLocks noGrp="1"/>
          </p:cNvSpPr>
          <p:nvPr>
            <p:ph idx="1"/>
          </p:nvPr>
        </p:nvSpPr>
        <p:spPr>
          <a:xfrm>
            <a:off x="558800" y="1806800"/>
            <a:ext cx="11507304" cy="4351338"/>
          </a:xfrm>
        </p:spPr>
        <p:txBody>
          <a:bodyPr>
            <a:normAutofit lnSpcReduction="10000"/>
          </a:bodyPr>
          <a:lstStyle/>
          <a:p>
            <a:r>
              <a:rPr lang="en-US" dirty="0" smtClean="0"/>
              <a:t>A </a:t>
            </a:r>
            <a:r>
              <a:rPr lang="en-US" b="1" dirty="0" smtClean="0"/>
              <a:t>RDF/S model </a:t>
            </a:r>
            <a:r>
              <a:rPr lang="en-US" dirty="0"/>
              <a:t>that </a:t>
            </a:r>
            <a:r>
              <a:rPr lang="en-US" dirty="0" smtClean="0"/>
              <a:t>allows:</a:t>
            </a:r>
            <a:endParaRPr lang="en-US" dirty="0"/>
          </a:p>
          <a:p>
            <a:pPr lvl="1"/>
            <a:r>
              <a:rPr lang="en-US" b="1" dirty="0" smtClean="0"/>
              <a:t>describing </a:t>
            </a:r>
            <a:r>
              <a:rPr lang="en-US" dirty="0" smtClean="0"/>
              <a:t>information about Web Archives</a:t>
            </a:r>
          </a:p>
          <a:p>
            <a:pPr lvl="1"/>
            <a:r>
              <a:rPr lang="en-US" b="1" dirty="0" smtClean="0"/>
              <a:t>annotating</a:t>
            </a:r>
            <a:r>
              <a:rPr lang="en-US" dirty="0" smtClean="0"/>
              <a:t> Web Archives with useful information (entities, events, …)</a:t>
            </a:r>
          </a:p>
          <a:p>
            <a:pPr lvl="1"/>
            <a:r>
              <a:rPr lang="en-US" b="1" dirty="0" smtClean="0"/>
              <a:t>publishing</a:t>
            </a:r>
            <a:r>
              <a:rPr lang="en-US" dirty="0" smtClean="0"/>
              <a:t> all this information as Linked Data</a:t>
            </a:r>
          </a:p>
          <a:p>
            <a:r>
              <a:rPr lang="en-US" dirty="0" smtClean="0"/>
              <a:t>Use that model for creating an </a:t>
            </a:r>
            <a:r>
              <a:rPr lang="en-US" b="1" dirty="0" smtClean="0"/>
              <a:t>RDF repository </a:t>
            </a:r>
            <a:r>
              <a:rPr lang="en-US" dirty="0" smtClean="0"/>
              <a:t>of structured data about </a:t>
            </a:r>
            <a:br>
              <a:rPr lang="en-US" dirty="0" smtClean="0"/>
            </a:br>
            <a:r>
              <a:rPr lang="en-US" dirty="0" smtClean="0"/>
              <a:t>Web Archives </a:t>
            </a:r>
          </a:p>
          <a:p>
            <a:pPr lvl="1"/>
            <a:r>
              <a:rPr lang="en-US" dirty="0" smtClean="0"/>
              <a:t>Acts as </a:t>
            </a:r>
            <a:r>
              <a:rPr lang="en-US" dirty="0"/>
              <a:t>a </a:t>
            </a:r>
            <a:r>
              <a:rPr lang="en-US" dirty="0" smtClean="0"/>
              <a:t>“Semantic Layer” </a:t>
            </a:r>
            <a:r>
              <a:rPr lang="en-US" dirty="0"/>
              <a:t>over the </a:t>
            </a:r>
            <a:r>
              <a:rPr lang="en-US" dirty="0" smtClean="0"/>
              <a:t>actual sources</a:t>
            </a:r>
          </a:p>
          <a:p>
            <a:pPr lvl="1"/>
            <a:r>
              <a:rPr lang="en-US" dirty="0" smtClean="0"/>
              <a:t>Include it to Alexandria Testbed</a:t>
            </a:r>
          </a:p>
          <a:p>
            <a:pPr lvl="1"/>
            <a:r>
              <a:rPr lang="en-US" dirty="0" smtClean="0"/>
              <a:t>Accessible on the Web</a:t>
            </a:r>
          </a:p>
          <a:p>
            <a:r>
              <a:rPr lang="en-US" dirty="0" smtClean="0"/>
              <a:t>Offer add-on (</a:t>
            </a:r>
            <a:r>
              <a:rPr lang="en-US" b="1" dirty="0" smtClean="0"/>
              <a:t>exploration</a:t>
            </a:r>
            <a:r>
              <a:rPr lang="en-US" dirty="0" smtClean="0"/>
              <a:t>) services over this repository</a:t>
            </a:r>
          </a:p>
          <a:p>
            <a:r>
              <a:rPr lang="en-US" dirty="0" smtClean="0"/>
              <a:t>Use that repository for experimentation and more research</a:t>
            </a:r>
            <a:endParaRPr lang="en-US" dirty="0"/>
          </a:p>
        </p:txBody>
      </p:sp>
      <p:sp>
        <p:nvSpPr>
          <p:cNvPr id="4" name="Slide Number Placeholder 3"/>
          <p:cNvSpPr>
            <a:spLocks noGrp="1"/>
          </p:cNvSpPr>
          <p:nvPr>
            <p:ph type="sldNum" sz="quarter" idx="12"/>
          </p:nvPr>
        </p:nvSpPr>
        <p:spPr/>
        <p:txBody>
          <a:bodyPr/>
          <a:lstStyle/>
          <a:p>
            <a:fld id="{C8B84C49-838A-4AAE-99F9-03C44218DAC7}" type="slidenum">
              <a:rPr lang="en-US" smtClean="0"/>
              <a:t>8</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356750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4"/>
          <p:cNvSpPr txBox="1"/>
          <p:nvPr/>
        </p:nvSpPr>
        <p:spPr>
          <a:xfrm>
            <a:off x="575894" y="4221173"/>
            <a:ext cx="2055333"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smtClean="0">
                <a:latin typeface="Calibri" panose="020F0502020204030204" pitchFamily="34" charset="0"/>
              </a:rPr>
              <a:t>:</a:t>
            </a:r>
            <a:r>
              <a:rPr lang="en-US" sz="2000" dirty="0" err="1" smtClean="0">
                <a:latin typeface="Calibri" panose="020F0502020204030204" pitchFamily="34" charset="0"/>
              </a:rPr>
              <a:t>ArchivedURL</a:t>
            </a:r>
            <a:endParaRPr lang="el-GR" dirty="0">
              <a:latin typeface="Calibri" panose="020F0502020204030204" pitchFamily="34" charset="0"/>
            </a:endParaRPr>
          </a:p>
        </p:txBody>
      </p:sp>
      <p:sp>
        <p:nvSpPr>
          <p:cNvPr id="5" name="TextBox 64"/>
          <p:cNvSpPr txBox="1"/>
          <p:nvPr/>
        </p:nvSpPr>
        <p:spPr>
          <a:xfrm>
            <a:off x="3927371" y="4220378"/>
            <a:ext cx="2055333"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smtClean="0">
                <a:latin typeface="Calibri" panose="020F0502020204030204" pitchFamily="34" charset="0"/>
              </a:rPr>
              <a:t>:</a:t>
            </a:r>
            <a:r>
              <a:rPr lang="en-US" sz="2000" dirty="0" err="1" smtClean="0">
                <a:latin typeface="Calibri" panose="020F0502020204030204" pitchFamily="34" charset="0"/>
              </a:rPr>
              <a:t>VersionedURL</a:t>
            </a:r>
            <a:endParaRPr lang="el-GR" dirty="0">
              <a:latin typeface="Calibri" panose="020F0502020204030204" pitchFamily="34" charset="0"/>
            </a:endParaRPr>
          </a:p>
        </p:txBody>
      </p:sp>
      <p:sp>
        <p:nvSpPr>
          <p:cNvPr id="7" name="TextBox 78"/>
          <p:cNvSpPr txBox="1"/>
          <p:nvPr/>
        </p:nvSpPr>
        <p:spPr>
          <a:xfrm>
            <a:off x="5418943" y="1492743"/>
            <a:ext cx="1018612" cy="307777"/>
          </a:xfrm>
          <a:prstGeom prst="rect">
            <a:avLst/>
          </a:prstGeom>
          <a:noFill/>
        </p:spPr>
        <p:txBody>
          <a:bodyPr wrap="none" rtlCol="0">
            <a:spAutoFit/>
          </a:bodyPr>
          <a:lstStyle/>
          <a:p>
            <a:r>
              <a:rPr lang="en-GB" sz="1400" i="1" dirty="0" smtClean="0">
                <a:latin typeface="Calibri" panose="020F0502020204030204" pitchFamily="34" charset="0"/>
              </a:rPr>
              <a:t>:timestamp</a:t>
            </a:r>
            <a:endParaRPr lang="el-GR" sz="1400" i="1" dirty="0">
              <a:latin typeface="Calibri" panose="020F0502020204030204" pitchFamily="34" charset="0"/>
            </a:endParaRPr>
          </a:p>
        </p:txBody>
      </p:sp>
      <p:sp>
        <p:nvSpPr>
          <p:cNvPr id="9" name="TextBox 78"/>
          <p:cNvSpPr txBox="1"/>
          <p:nvPr/>
        </p:nvSpPr>
        <p:spPr>
          <a:xfrm>
            <a:off x="5405349" y="2202811"/>
            <a:ext cx="522900" cy="307777"/>
          </a:xfrm>
          <a:prstGeom prst="rect">
            <a:avLst/>
          </a:prstGeom>
          <a:noFill/>
        </p:spPr>
        <p:txBody>
          <a:bodyPr wrap="none" rtlCol="0">
            <a:spAutoFit/>
          </a:bodyPr>
          <a:lstStyle/>
          <a:p>
            <a:r>
              <a:rPr lang="en-GB" sz="1400" i="1" dirty="0" smtClean="0">
                <a:latin typeface="Calibri" panose="020F0502020204030204" pitchFamily="34" charset="0"/>
              </a:rPr>
              <a:t>:title</a:t>
            </a:r>
          </a:p>
        </p:txBody>
      </p:sp>
      <p:sp>
        <p:nvSpPr>
          <p:cNvPr id="10" name="TextBox 78"/>
          <p:cNvSpPr txBox="1"/>
          <p:nvPr/>
        </p:nvSpPr>
        <p:spPr>
          <a:xfrm>
            <a:off x="1050429" y="2190317"/>
            <a:ext cx="1098827"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firstCapture</a:t>
            </a:r>
            <a:endParaRPr lang="el-GR" sz="1400" i="1" dirty="0">
              <a:latin typeface="Calibri" panose="020F0502020204030204" pitchFamily="34" charset="0"/>
            </a:endParaRPr>
          </a:p>
        </p:txBody>
      </p:sp>
      <p:sp>
        <p:nvSpPr>
          <p:cNvPr id="11" name="TextBox 78"/>
          <p:cNvSpPr txBox="1"/>
          <p:nvPr/>
        </p:nvSpPr>
        <p:spPr>
          <a:xfrm>
            <a:off x="834585" y="3346858"/>
            <a:ext cx="1382943"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numOfCaptures</a:t>
            </a:r>
            <a:endParaRPr lang="el-GR" sz="1400" i="1" dirty="0">
              <a:latin typeface="Calibri" panose="020F0502020204030204" pitchFamily="34" charset="0"/>
            </a:endParaRPr>
          </a:p>
        </p:txBody>
      </p:sp>
      <p:sp>
        <p:nvSpPr>
          <p:cNvPr id="12" name="TextBox 78"/>
          <p:cNvSpPr txBox="1"/>
          <p:nvPr/>
        </p:nvSpPr>
        <p:spPr>
          <a:xfrm>
            <a:off x="1050429" y="2819077"/>
            <a:ext cx="1076385"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lastCapture</a:t>
            </a:r>
            <a:endParaRPr lang="el-GR" sz="1400" i="1" dirty="0">
              <a:latin typeface="Calibri" panose="020F0502020204030204" pitchFamily="34" charset="0"/>
            </a:endParaRPr>
          </a:p>
        </p:txBody>
      </p:sp>
      <p:sp>
        <p:nvSpPr>
          <p:cNvPr id="13" name="TextBox 78"/>
          <p:cNvSpPr txBox="1"/>
          <p:nvPr/>
        </p:nvSpPr>
        <p:spPr>
          <a:xfrm>
            <a:off x="6326873" y="3766479"/>
            <a:ext cx="1041439" cy="307777"/>
          </a:xfrm>
          <a:prstGeom prst="rect">
            <a:avLst/>
          </a:prstGeom>
          <a:noFill/>
        </p:spPr>
        <p:txBody>
          <a:bodyPr wrap="none" rtlCol="0">
            <a:spAutoFit/>
          </a:bodyPr>
          <a:lstStyle/>
          <a:p>
            <a:r>
              <a:rPr lang="en-GB" sz="1400" i="1" dirty="0" smtClean="0">
                <a:latin typeface="Calibri" panose="020F0502020204030204" pitchFamily="34" charset="0"/>
              </a:rPr>
              <a:t>:annotation</a:t>
            </a:r>
            <a:endParaRPr lang="el-GR" sz="1400" i="1" dirty="0">
              <a:latin typeface="Calibri" panose="020F0502020204030204" pitchFamily="34" charset="0"/>
            </a:endParaRPr>
          </a:p>
        </p:txBody>
      </p:sp>
      <p:sp>
        <p:nvSpPr>
          <p:cNvPr id="15" name="TextBox 55"/>
          <p:cNvSpPr txBox="1"/>
          <p:nvPr/>
        </p:nvSpPr>
        <p:spPr>
          <a:xfrm>
            <a:off x="4037417" y="2298039"/>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16" name="TextBox 55"/>
          <p:cNvSpPr txBox="1"/>
          <p:nvPr/>
        </p:nvSpPr>
        <p:spPr>
          <a:xfrm>
            <a:off x="4037417" y="1566395"/>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cxnSp>
        <p:nvCxnSpPr>
          <p:cNvPr id="17" name="Straight Arrow Connector 50"/>
          <p:cNvCxnSpPr>
            <a:stCxn id="5" idx="0"/>
            <a:endCxn id="70" idx="3"/>
          </p:cNvCxnSpPr>
          <p:nvPr/>
        </p:nvCxnSpPr>
        <p:spPr>
          <a:xfrm rot="5400000" flipH="1" flipV="1">
            <a:off x="4643842" y="3537020"/>
            <a:ext cx="994555" cy="372163"/>
          </a:xfrm>
          <a:prstGeom prst="bentConnector4">
            <a:avLst>
              <a:gd name="adj1" fmla="val 39942"/>
              <a:gd name="adj2" fmla="val 2138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50"/>
          <p:cNvCxnSpPr>
            <a:stCxn id="5" idx="0"/>
            <a:endCxn id="16" idx="3"/>
          </p:cNvCxnSpPr>
          <p:nvPr/>
        </p:nvCxnSpPr>
        <p:spPr>
          <a:xfrm rot="5400000" flipH="1" flipV="1">
            <a:off x="3917335" y="2804153"/>
            <a:ext cx="2453928" cy="378523"/>
          </a:xfrm>
          <a:prstGeom prst="bentConnector4">
            <a:avLst>
              <a:gd name="adj1" fmla="val 16230"/>
              <a:gd name="adj2" fmla="val 21061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64"/>
          <p:cNvSpPr txBox="1"/>
          <p:nvPr/>
        </p:nvSpPr>
        <p:spPr>
          <a:xfrm>
            <a:off x="7647226" y="3231270"/>
            <a:ext cx="1286251" cy="40011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pPr algn="ctr"/>
            <a:r>
              <a:rPr lang="en-US" sz="2000" dirty="0" smtClean="0">
                <a:latin typeface="Calibri" panose="020F0502020204030204" pitchFamily="34" charset="0"/>
              </a:rPr>
              <a:t>:Entity</a:t>
            </a:r>
            <a:endParaRPr lang="el-GR" sz="2000" dirty="0">
              <a:latin typeface="Calibri" panose="020F0502020204030204" pitchFamily="34" charset="0"/>
            </a:endParaRPr>
          </a:p>
        </p:txBody>
      </p:sp>
      <p:cxnSp>
        <p:nvCxnSpPr>
          <p:cNvPr id="37" name="Straight Arrow Connector 50"/>
          <p:cNvCxnSpPr>
            <a:stCxn id="5" idx="3"/>
            <a:endCxn id="36" idx="1"/>
          </p:cNvCxnSpPr>
          <p:nvPr/>
        </p:nvCxnSpPr>
        <p:spPr>
          <a:xfrm flipV="1">
            <a:off x="5982704" y="3431325"/>
            <a:ext cx="1664522" cy="98910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55"/>
          <p:cNvSpPr txBox="1"/>
          <p:nvPr/>
        </p:nvSpPr>
        <p:spPr>
          <a:xfrm>
            <a:off x="10361036" y="2584818"/>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47" name="TextBox 55"/>
          <p:cNvSpPr txBox="1"/>
          <p:nvPr/>
        </p:nvSpPr>
        <p:spPr>
          <a:xfrm>
            <a:off x="10361036" y="3172419"/>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48" name="TextBox 55"/>
          <p:cNvSpPr txBox="1"/>
          <p:nvPr/>
        </p:nvSpPr>
        <p:spPr>
          <a:xfrm>
            <a:off x="10361036" y="3725949"/>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52" name="TextBox 64"/>
          <p:cNvSpPr txBox="1"/>
          <p:nvPr/>
        </p:nvSpPr>
        <p:spPr>
          <a:xfrm>
            <a:off x="10159796" y="4797945"/>
            <a:ext cx="1698623" cy="400110"/>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cxnSp>
        <p:nvCxnSpPr>
          <p:cNvPr id="53" name="Straight Arrow Connector 50"/>
          <p:cNvCxnSpPr>
            <a:stCxn id="36" idx="3"/>
            <a:endCxn id="45" idx="1"/>
          </p:cNvCxnSpPr>
          <p:nvPr/>
        </p:nvCxnSpPr>
        <p:spPr>
          <a:xfrm flipV="1">
            <a:off x="8933477" y="2784873"/>
            <a:ext cx="1427559" cy="64645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69"/>
          <p:cNvSpPr txBox="1"/>
          <p:nvPr/>
        </p:nvSpPr>
        <p:spPr>
          <a:xfrm>
            <a:off x="9413485" y="2483780"/>
            <a:ext cx="816249" cy="307777"/>
          </a:xfrm>
          <a:prstGeom prst="rect">
            <a:avLst/>
          </a:prstGeom>
          <a:noFill/>
        </p:spPr>
        <p:txBody>
          <a:bodyPr wrap="none" rtlCol="0">
            <a:spAutoFit/>
          </a:bodyPr>
          <a:lstStyle/>
          <a:p>
            <a:r>
              <a:rPr lang="en-US" sz="1400" i="1" dirty="0" smtClean="0">
                <a:latin typeface="Calibri" panose="020F0502020204030204" pitchFamily="34" charset="0"/>
              </a:rPr>
              <a:t>:position</a:t>
            </a:r>
            <a:endParaRPr lang="el-GR" sz="1400" i="1" dirty="0">
              <a:latin typeface="Calibri" panose="020F0502020204030204" pitchFamily="34" charset="0"/>
            </a:endParaRPr>
          </a:p>
        </p:txBody>
      </p:sp>
      <p:cxnSp>
        <p:nvCxnSpPr>
          <p:cNvPr id="55" name="Straight Arrow Connector 50"/>
          <p:cNvCxnSpPr>
            <a:stCxn id="36" idx="3"/>
            <a:endCxn id="48" idx="1"/>
          </p:cNvCxnSpPr>
          <p:nvPr/>
        </p:nvCxnSpPr>
        <p:spPr>
          <a:xfrm>
            <a:off x="8933477" y="3431325"/>
            <a:ext cx="1427559" cy="49467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69"/>
          <p:cNvSpPr txBox="1"/>
          <p:nvPr/>
        </p:nvSpPr>
        <p:spPr>
          <a:xfrm>
            <a:off x="9341190" y="3071936"/>
            <a:ext cx="1017202" cy="307777"/>
          </a:xfrm>
          <a:prstGeom prst="rect">
            <a:avLst/>
          </a:prstGeom>
          <a:noFill/>
        </p:spPr>
        <p:txBody>
          <a:bodyPr wrap="none" rtlCol="0">
            <a:spAutoFit/>
          </a:bodyPr>
          <a:lstStyle/>
          <a:p>
            <a:r>
              <a:rPr lang="en-US" sz="1400" i="1" dirty="0" smtClean="0">
                <a:latin typeface="Calibri" panose="020F0502020204030204" pitchFamily="34" charset="0"/>
              </a:rPr>
              <a:t>:confidence</a:t>
            </a:r>
            <a:endParaRPr lang="el-GR" sz="1400" i="1" dirty="0">
              <a:latin typeface="Calibri" panose="020F0502020204030204" pitchFamily="34" charset="0"/>
            </a:endParaRPr>
          </a:p>
        </p:txBody>
      </p:sp>
      <p:cxnSp>
        <p:nvCxnSpPr>
          <p:cNvPr id="57" name="Straight Arrow Connector 50"/>
          <p:cNvCxnSpPr>
            <a:stCxn id="36" idx="3"/>
            <a:endCxn id="47" idx="1"/>
          </p:cNvCxnSpPr>
          <p:nvPr/>
        </p:nvCxnSpPr>
        <p:spPr>
          <a:xfrm flipV="1">
            <a:off x="8933477" y="3372474"/>
            <a:ext cx="1427559" cy="5885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69"/>
          <p:cNvSpPr txBox="1"/>
          <p:nvPr/>
        </p:nvSpPr>
        <p:spPr>
          <a:xfrm>
            <a:off x="9646017" y="3612294"/>
            <a:ext cx="614399" cy="307777"/>
          </a:xfrm>
          <a:prstGeom prst="rect">
            <a:avLst/>
          </a:prstGeom>
          <a:noFill/>
        </p:spPr>
        <p:txBody>
          <a:bodyPr wrap="none" rtlCol="0">
            <a:spAutoFit/>
          </a:bodyPr>
          <a:lstStyle/>
          <a:p>
            <a:r>
              <a:rPr lang="en-US" sz="1400" i="1" dirty="0" smtClean="0">
                <a:latin typeface="Calibri" panose="020F0502020204030204" pitchFamily="34" charset="0"/>
              </a:rPr>
              <a:t>:score</a:t>
            </a:r>
            <a:endParaRPr lang="el-GR" sz="1400" i="1" dirty="0">
              <a:latin typeface="Calibri" panose="020F0502020204030204" pitchFamily="34" charset="0"/>
            </a:endParaRPr>
          </a:p>
        </p:txBody>
      </p:sp>
      <p:cxnSp>
        <p:nvCxnSpPr>
          <p:cNvPr id="59" name="Straight Arrow Connector 50"/>
          <p:cNvCxnSpPr>
            <a:stCxn id="4" idx="3"/>
            <a:endCxn id="5" idx="1"/>
          </p:cNvCxnSpPr>
          <p:nvPr/>
        </p:nvCxnSpPr>
        <p:spPr>
          <a:xfrm flipV="1">
            <a:off x="2631227" y="4420433"/>
            <a:ext cx="1296144" cy="79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69"/>
          <p:cNvSpPr txBox="1"/>
          <p:nvPr/>
        </p:nvSpPr>
        <p:spPr>
          <a:xfrm>
            <a:off x="9659034" y="4129633"/>
            <a:ext cx="646331" cy="307777"/>
          </a:xfrm>
          <a:prstGeom prst="rect">
            <a:avLst/>
          </a:prstGeom>
          <a:noFill/>
        </p:spPr>
        <p:txBody>
          <a:bodyPr wrap="none" rtlCol="0">
            <a:spAutoFit/>
          </a:bodyPr>
          <a:lstStyle/>
          <a:p>
            <a:r>
              <a:rPr lang="en-US" sz="1400" i="1" dirty="0" smtClean="0">
                <a:latin typeface="Calibri" panose="020F0502020204030204" pitchFamily="34" charset="0"/>
              </a:rPr>
              <a:t>:name</a:t>
            </a:r>
            <a:endParaRPr lang="el-GR" sz="1400" i="1" dirty="0">
              <a:latin typeface="Calibri" panose="020F0502020204030204" pitchFamily="34" charset="0"/>
            </a:endParaRPr>
          </a:p>
        </p:txBody>
      </p:sp>
      <p:cxnSp>
        <p:nvCxnSpPr>
          <p:cNvPr id="61" name="Straight Arrow Connector 50"/>
          <p:cNvCxnSpPr>
            <a:stCxn id="36" idx="3"/>
            <a:endCxn id="52" idx="1"/>
          </p:cNvCxnSpPr>
          <p:nvPr/>
        </p:nvCxnSpPr>
        <p:spPr>
          <a:xfrm>
            <a:off x="8933477" y="3431325"/>
            <a:ext cx="1226319" cy="1566675"/>
          </a:xfrm>
          <a:prstGeom prst="bentConnector3">
            <a:avLst>
              <a:gd name="adj1" fmla="val 2346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9"/>
          <p:cNvSpPr txBox="1"/>
          <p:nvPr/>
        </p:nvSpPr>
        <p:spPr>
          <a:xfrm>
            <a:off x="9292077" y="4715623"/>
            <a:ext cx="663964" cy="307777"/>
          </a:xfrm>
          <a:prstGeom prst="rect">
            <a:avLst/>
          </a:prstGeom>
          <a:noFill/>
        </p:spPr>
        <p:txBody>
          <a:bodyPr wrap="none" rtlCol="0">
            <a:spAutoFit/>
          </a:bodyPr>
          <a:lstStyle/>
          <a:p>
            <a:r>
              <a:rPr lang="en-US" sz="1400" i="1" dirty="0" smtClean="0">
                <a:latin typeface="Calibri" panose="020F0502020204030204" pitchFamily="34" charset="0"/>
              </a:rPr>
              <a:t>:about</a:t>
            </a:r>
            <a:endParaRPr lang="el-GR" sz="1400" i="1" dirty="0">
              <a:latin typeface="Calibri" panose="020F0502020204030204" pitchFamily="34" charset="0"/>
            </a:endParaRPr>
          </a:p>
        </p:txBody>
      </p:sp>
      <p:sp>
        <p:nvSpPr>
          <p:cNvPr id="76" name="TextBox 55"/>
          <p:cNvSpPr txBox="1"/>
          <p:nvPr/>
        </p:nvSpPr>
        <p:spPr>
          <a:xfrm>
            <a:off x="10361036" y="4231262"/>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cxnSp>
        <p:nvCxnSpPr>
          <p:cNvPr id="77" name="Straight Arrow Connector 50"/>
          <p:cNvCxnSpPr>
            <a:stCxn id="36" idx="3"/>
            <a:endCxn id="76" idx="1"/>
          </p:cNvCxnSpPr>
          <p:nvPr/>
        </p:nvCxnSpPr>
        <p:spPr>
          <a:xfrm>
            <a:off x="8933477" y="3431325"/>
            <a:ext cx="1427559" cy="99999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55"/>
          <p:cNvSpPr txBox="1"/>
          <p:nvPr/>
        </p:nvSpPr>
        <p:spPr>
          <a:xfrm>
            <a:off x="2330693" y="2306427"/>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85" name="TextBox 55"/>
          <p:cNvSpPr txBox="1"/>
          <p:nvPr/>
        </p:nvSpPr>
        <p:spPr>
          <a:xfrm>
            <a:off x="2330693" y="2925337"/>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86" name="TextBox 55"/>
          <p:cNvSpPr txBox="1"/>
          <p:nvPr/>
        </p:nvSpPr>
        <p:spPr>
          <a:xfrm>
            <a:off x="2330693" y="3459075"/>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cxnSp>
        <p:nvCxnSpPr>
          <p:cNvPr id="87" name="Straight Arrow Connector 50"/>
          <p:cNvCxnSpPr>
            <a:stCxn id="4" idx="0"/>
            <a:endCxn id="84" idx="1"/>
          </p:cNvCxnSpPr>
          <p:nvPr/>
        </p:nvCxnSpPr>
        <p:spPr>
          <a:xfrm rot="5400000" flipH="1" flipV="1">
            <a:off x="1109782" y="3000262"/>
            <a:ext cx="1714691" cy="72713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50"/>
          <p:cNvCxnSpPr>
            <a:stCxn id="4" idx="0"/>
            <a:endCxn id="85" idx="1"/>
          </p:cNvCxnSpPr>
          <p:nvPr/>
        </p:nvCxnSpPr>
        <p:spPr>
          <a:xfrm rot="5400000" flipH="1" flipV="1">
            <a:off x="1419237" y="3309717"/>
            <a:ext cx="1095781" cy="72713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50"/>
          <p:cNvCxnSpPr>
            <a:stCxn id="4" idx="0"/>
            <a:endCxn id="86" idx="1"/>
          </p:cNvCxnSpPr>
          <p:nvPr/>
        </p:nvCxnSpPr>
        <p:spPr>
          <a:xfrm rot="5400000" flipH="1" flipV="1">
            <a:off x="1686106" y="3576586"/>
            <a:ext cx="562043" cy="72713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TextBox 78"/>
          <p:cNvSpPr txBox="1"/>
          <p:nvPr/>
        </p:nvSpPr>
        <p:spPr>
          <a:xfrm>
            <a:off x="2859620" y="4121070"/>
            <a:ext cx="755335" cy="307777"/>
          </a:xfrm>
          <a:prstGeom prst="rect">
            <a:avLst/>
          </a:prstGeom>
          <a:noFill/>
        </p:spPr>
        <p:txBody>
          <a:bodyPr wrap="none" rtlCol="0">
            <a:spAutoFit/>
          </a:bodyPr>
          <a:lstStyle/>
          <a:p>
            <a:r>
              <a:rPr lang="en-GB" sz="1400" i="1" dirty="0" smtClean="0">
                <a:latin typeface="Calibri" panose="020F0502020204030204" pitchFamily="34" charset="0"/>
              </a:rPr>
              <a:t>:version</a:t>
            </a:r>
            <a:endParaRPr lang="el-GR" sz="1400" i="1" dirty="0">
              <a:latin typeface="Calibri" panose="020F0502020204030204" pitchFamily="34" charset="0"/>
            </a:endParaRPr>
          </a:p>
        </p:txBody>
      </p:sp>
      <p:sp>
        <p:nvSpPr>
          <p:cNvPr id="105" name="TextBox 78"/>
          <p:cNvSpPr txBox="1"/>
          <p:nvPr/>
        </p:nvSpPr>
        <p:spPr>
          <a:xfrm>
            <a:off x="6263666" y="4874889"/>
            <a:ext cx="1041439" cy="307777"/>
          </a:xfrm>
          <a:prstGeom prst="rect">
            <a:avLst/>
          </a:prstGeom>
          <a:noFill/>
        </p:spPr>
        <p:txBody>
          <a:bodyPr wrap="none" rtlCol="0">
            <a:spAutoFit/>
          </a:bodyPr>
          <a:lstStyle/>
          <a:p>
            <a:r>
              <a:rPr lang="en-GB" sz="1400" i="1" dirty="0" smtClean="0">
                <a:latin typeface="Calibri" panose="020F0502020204030204" pitchFamily="34" charset="0"/>
              </a:rPr>
              <a:t>:annotation</a:t>
            </a:r>
            <a:endParaRPr lang="el-GR" sz="1400" i="1" dirty="0">
              <a:latin typeface="Calibri" panose="020F0502020204030204" pitchFamily="34" charset="0"/>
            </a:endParaRPr>
          </a:p>
        </p:txBody>
      </p:sp>
      <p:sp>
        <p:nvSpPr>
          <p:cNvPr id="106" name="TextBox 64"/>
          <p:cNvSpPr txBox="1"/>
          <p:nvPr/>
        </p:nvSpPr>
        <p:spPr>
          <a:xfrm>
            <a:off x="7660738" y="5691825"/>
            <a:ext cx="1272739" cy="400110"/>
          </a:xfrm>
          <a:prstGeom prst="rect">
            <a:avLst/>
          </a:prstGeom>
          <a:solidFill>
            <a:schemeClr val="accent4">
              <a:lumMod val="40000"/>
              <a:lumOff val="60000"/>
            </a:schemeClr>
          </a:solidFill>
          <a:ln>
            <a:solidFill>
              <a:schemeClr val="accent6">
                <a:lumMod val="50000"/>
              </a:schemeClr>
            </a:solidFill>
          </a:ln>
        </p:spPr>
        <p:txBody>
          <a:bodyPr wrap="square" rtlCol="0">
            <a:spAutoFit/>
          </a:bodyPr>
          <a:lstStyle/>
          <a:p>
            <a:pPr algn="ctr"/>
            <a:r>
              <a:rPr lang="en-US" sz="2000" dirty="0" smtClean="0">
                <a:latin typeface="Calibri" panose="020F0502020204030204" pitchFamily="34" charset="0"/>
              </a:rPr>
              <a:t>:Event</a:t>
            </a:r>
            <a:endParaRPr lang="el-GR" sz="2000" dirty="0">
              <a:latin typeface="Calibri" panose="020F0502020204030204" pitchFamily="34" charset="0"/>
            </a:endParaRPr>
          </a:p>
        </p:txBody>
      </p:sp>
      <p:cxnSp>
        <p:nvCxnSpPr>
          <p:cNvPr id="107" name="Straight Arrow Connector 50"/>
          <p:cNvCxnSpPr>
            <a:stCxn id="5" idx="3"/>
            <a:endCxn id="106" idx="1"/>
          </p:cNvCxnSpPr>
          <p:nvPr/>
        </p:nvCxnSpPr>
        <p:spPr>
          <a:xfrm>
            <a:off x="5982704" y="4420433"/>
            <a:ext cx="1678034" cy="147144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TextBox 64"/>
          <p:cNvSpPr txBox="1"/>
          <p:nvPr/>
        </p:nvSpPr>
        <p:spPr>
          <a:xfrm>
            <a:off x="4646944" y="5543081"/>
            <a:ext cx="1698623" cy="400110"/>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cxnSp>
        <p:nvCxnSpPr>
          <p:cNvPr id="114" name="Straight Arrow Connector 50"/>
          <p:cNvCxnSpPr>
            <a:stCxn id="5" idx="2"/>
            <a:endCxn id="111" idx="0"/>
          </p:cNvCxnSpPr>
          <p:nvPr/>
        </p:nvCxnSpPr>
        <p:spPr>
          <a:xfrm rot="16200000" flipH="1">
            <a:off x="4764351" y="4811175"/>
            <a:ext cx="922593" cy="54121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TextBox 78"/>
          <p:cNvSpPr txBox="1"/>
          <p:nvPr/>
        </p:nvSpPr>
        <p:spPr>
          <a:xfrm>
            <a:off x="4334532" y="4770846"/>
            <a:ext cx="655179"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linkTo</a:t>
            </a:r>
            <a:endParaRPr lang="el-GR" sz="1400" i="1" dirty="0">
              <a:latin typeface="Calibri" panose="020F0502020204030204" pitchFamily="34" charset="0"/>
            </a:endParaRPr>
          </a:p>
        </p:txBody>
      </p:sp>
      <p:sp>
        <p:nvSpPr>
          <p:cNvPr id="63" name="TextBox 64"/>
          <p:cNvSpPr txBox="1"/>
          <p:nvPr/>
        </p:nvSpPr>
        <p:spPr>
          <a:xfrm>
            <a:off x="2416021" y="5534911"/>
            <a:ext cx="2055333"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smtClean="0">
                <a:latin typeface="Calibri" panose="020F0502020204030204" pitchFamily="34" charset="0"/>
              </a:rPr>
              <a:t>:</a:t>
            </a:r>
            <a:r>
              <a:rPr lang="en-US" sz="2000" dirty="0" err="1" smtClean="0">
                <a:latin typeface="Calibri" panose="020F0502020204030204" pitchFamily="34" charset="0"/>
              </a:rPr>
              <a:t>VersionedURL</a:t>
            </a:r>
            <a:endParaRPr lang="el-GR" dirty="0">
              <a:latin typeface="Calibri" panose="020F0502020204030204" pitchFamily="34" charset="0"/>
            </a:endParaRPr>
          </a:p>
        </p:txBody>
      </p:sp>
      <p:cxnSp>
        <p:nvCxnSpPr>
          <p:cNvPr id="64" name="Straight Arrow Connector 50"/>
          <p:cNvCxnSpPr>
            <a:stCxn id="5" idx="2"/>
            <a:endCxn id="63" idx="0"/>
          </p:cNvCxnSpPr>
          <p:nvPr/>
        </p:nvCxnSpPr>
        <p:spPr>
          <a:xfrm rot="5400000">
            <a:off x="3742152" y="4322024"/>
            <a:ext cx="914423" cy="151135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969365" y="5204369"/>
            <a:ext cx="743649" cy="1015663"/>
          </a:xfrm>
          <a:prstGeom prst="rect">
            <a:avLst/>
          </a:prstGeom>
          <a:noFill/>
        </p:spPr>
        <p:txBody>
          <a:bodyPr wrap="square" rtlCol="0">
            <a:spAutoFit/>
          </a:bodyPr>
          <a:lstStyle/>
          <a:p>
            <a:r>
              <a:rPr lang="en-US" sz="6000" b="1" dirty="0" smtClean="0"/>
              <a:t>…</a:t>
            </a:r>
            <a:endParaRPr lang="en-US" sz="6000" b="1" dirty="0"/>
          </a:p>
        </p:txBody>
      </p:sp>
      <p:sp>
        <p:nvSpPr>
          <p:cNvPr id="71" name="Title 70"/>
          <p:cNvSpPr>
            <a:spLocks noGrp="1"/>
          </p:cNvSpPr>
          <p:nvPr>
            <p:ph type="title"/>
          </p:nvPr>
        </p:nvSpPr>
        <p:spPr>
          <a:xfrm>
            <a:off x="583116" y="4802"/>
            <a:ext cx="10770684" cy="1325563"/>
          </a:xfrm>
        </p:spPr>
        <p:txBody>
          <a:bodyPr/>
          <a:lstStyle/>
          <a:p>
            <a:r>
              <a:rPr lang="en-US" dirty="0" smtClean="0"/>
              <a:t>RDF/S Model</a:t>
            </a:r>
            <a:endParaRPr lang="el-GR" dirty="0"/>
          </a:p>
        </p:txBody>
      </p:sp>
      <p:sp>
        <p:nvSpPr>
          <p:cNvPr id="80" name="Slide Number Placeholder 79"/>
          <p:cNvSpPr>
            <a:spLocks noGrp="1"/>
          </p:cNvSpPr>
          <p:nvPr>
            <p:ph type="sldNum" sz="quarter" idx="12"/>
          </p:nvPr>
        </p:nvSpPr>
        <p:spPr/>
        <p:txBody>
          <a:bodyPr/>
          <a:lstStyle/>
          <a:p>
            <a:fld id="{C8B84C49-838A-4AAE-99F9-03C44218DAC7}" type="slidenum">
              <a:rPr lang="en-US" smtClean="0"/>
              <a:t>9</a:t>
            </a:fld>
            <a:endParaRPr lang="en-US"/>
          </a:p>
        </p:txBody>
      </p:sp>
      <p:sp>
        <p:nvSpPr>
          <p:cNvPr id="50" name="TextBox 78"/>
          <p:cNvSpPr txBox="1"/>
          <p:nvPr/>
        </p:nvSpPr>
        <p:spPr>
          <a:xfrm>
            <a:off x="3665068" y="4158823"/>
            <a:ext cx="269059" cy="307777"/>
          </a:xfrm>
          <a:prstGeom prst="rect">
            <a:avLst/>
          </a:prstGeom>
          <a:noFill/>
        </p:spPr>
        <p:txBody>
          <a:bodyPr wrap="square" rtlCol="0">
            <a:spAutoFit/>
          </a:bodyPr>
          <a:lstStyle/>
          <a:p>
            <a:r>
              <a:rPr lang="en-GB" sz="1400" dirty="0">
                <a:latin typeface="Calibri" panose="020F0502020204030204" pitchFamily="34" charset="0"/>
              </a:rPr>
              <a:t>*</a:t>
            </a:r>
            <a:endParaRPr lang="el-GR" sz="1400" dirty="0">
              <a:latin typeface="Calibri" panose="020F0502020204030204" pitchFamily="34" charset="0"/>
            </a:endParaRPr>
          </a:p>
        </p:txBody>
      </p:sp>
      <p:sp>
        <p:nvSpPr>
          <p:cNvPr id="51" name="TextBox 78"/>
          <p:cNvSpPr txBox="1"/>
          <p:nvPr/>
        </p:nvSpPr>
        <p:spPr>
          <a:xfrm>
            <a:off x="7313214" y="3195476"/>
            <a:ext cx="269059" cy="307777"/>
          </a:xfrm>
          <a:prstGeom prst="rect">
            <a:avLst/>
          </a:prstGeom>
          <a:noFill/>
        </p:spPr>
        <p:txBody>
          <a:bodyPr wrap="square" rtlCol="0">
            <a:spAutoFit/>
          </a:bodyPr>
          <a:lstStyle/>
          <a:p>
            <a:r>
              <a:rPr lang="en-GB" sz="1400" dirty="0">
                <a:latin typeface="Calibri" panose="020F0502020204030204" pitchFamily="34" charset="0"/>
              </a:rPr>
              <a:t>*</a:t>
            </a:r>
            <a:endParaRPr lang="el-GR" sz="1400" dirty="0">
              <a:latin typeface="Calibri" panose="020F0502020204030204" pitchFamily="34" charset="0"/>
            </a:endParaRPr>
          </a:p>
        </p:txBody>
      </p:sp>
      <p:sp>
        <p:nvSpPr>
          <p:cNvPr id="66" name="TextBox 78"/>
          <p:cNvSpPr txBox="1"/>
          <p:nvPr/>
        </p:nvSpPr>
        <p:spPr>
          <a:xfrm>
            <a:off x="7355791" y="5627244"/>
            <a:ext cx="269059" cy="307777"/>
          </a:xfrm>
          <a:prstGeom prst="rect">
            <a:avLst/>
          </a:prstGeom>
          <a:noFill/>
        </p:spPr>
        <p:txBody>
          <a:bodyPr wrap="square" rtlCol="0">
            <a:spAutoFit/>
          </a:bodyPr>
          <a:lstStyle/>
          <a:p>
            <a:r>
              <a:rPr lang="en-GB" sz="1400" dirty="0">
                <a:latin typeface="Calibri" panose="020F0502020204030204" pitchFamily="34" charset="0"/>
              </a:rPr>
              <a:t>*</a:t>
            </a:r>
            <a:endParaRPr lang="el-GR" sz="1400" dirty="0">
              <a:latin typeface="Calibri" panose="020F0502020204030204" pitchFamily="34" charset="0"/>
            </a:endParaRPr>
          </a:p>
        </p:txBody>
      </p:sp>
      <p:sp>
        <p:nvSpPr>
          <p:cNvPr id="67" name="TextBox 78"/>
          <p:cNvSpPr txBox="1"/>
          <p:nvPr/>
        </p:nvSpPr>
        <p:spPr>
          <a:xfrm>
            <a:off x="10120396" y="2516981"/>
            <a:ext cx="269059" cy="307777"/>
          </a:xfrm>
          <a:prstGeom prst="rect">
            <a:avLst/>
          </a:prstGeom>
          <a:noFill/>
        </p:spPr>
        <p:txBody>
          <a:bodyPr wrap="square" rtlCol="0">
            <a:spAutoFit/>
          </a:bodyPr>
          <a:lstStyle/>
          <a:p>
            <a:r>
              <a:rPr lang="en-GB" sz="1400" i="1" dirty="0">
                <a:latin typeface="Calibri" panose="020F0502020204030204" pitchFamily="34" charset="0"/>
              </a:rPr>
              <a:t>*</a:t>
            </a:r>
            <a:endParaRPr lang="el-GR" sz="1400" i="1" dirty="0">
              <a:latin typeface="Calibri" panose="020F0502020204030204" pitchFamily="34" charset="0"/>
            </a:endParaRPr>
          </a:p>
        </p:txBody>
      </p:sp>
      <p:sp>
        <p:nvSpPr>
          <p:cNvPr id="68" name="TextBox 78"/>
          <p:cNvSpPr txBox="1"/>
          <p:nvPr/>
        </p:nvSpPr>
        <p:spPr>
          <a:xfrm>
            <a:off x="5483189" y="5243474"/>
            <a:ext cx="269059" cy="307777"/>
          </a:xfrm>
          <a:prstGeom prst="rect">
            <a:avLst/>
          </a:prstGeom>
          <a:noFill/>
        </p:spPr>
        <p:txBody>
          <a:bodyPr wrap="square" rtlCol="0">
            <a:spAutoFit/>
          </a:bodyPr>
          <a:lstStyle/>
          <a:p>
            <a:r>
              <a:rPr lang="en-GB" sz="1400" dirty="0">
                <a:latin typeface="Calibri" panose="020F0502020204030204" pitchFamily="34" charset="0"/>
              </a:rPr>
              <a:t>*</a:t>
            </a:r>
            <a:endParaRPr lang="el-GR" sz="1400" dirty="0">
              <a:latin typeface="Calibri" panose="020F0502020204030204" pitchFamily="34" charset="0"/>
            </a:endParaRPr>
          </a:p>
        </p:txBody>
      </p:sp>
      <p:sp>
        <p:nvSpPr>
          <p:cNvPr id="69" name="TextBox 78"/>
          <p:cNvSpPr txBox="1"/>
          <p:nvPr/>
        </p:nvSpPr>
        <p:spPr>
          <a:xfrm>
            <a:off x="3392613" y="5216056"/>
            <a:ext cx="269059" cy="307777"/>
          </a:xfrm>
          <a:prstGeom prst="rect">
            <a:avLst/>
          </a:prstGeom>
          <a:noFill/>
        </p:spPr>
        <p:txBody>
          <a:bodyPr wrap="square" rtlCol="0">
            <a:spAutoFit/>
          </a:bodyPr>
          <a:lstStyle/>
          <a:p>
            <a:r>
              <a:rPr lang="en-GB" sz="1400" dirty="0">
                <a:latin typeface="Calibri" panose="020F0502020204030204" pitchFamily="34" charset="0"/>
              </a:rPr>
              <a:t>*</a:t>
            </a:r>
            <a:endParaRPr lang="el-GR" sz="1400" dirty="0">
              <a:latin typeface="Calibri" panose="020F0502020204030204" pitchFamily="34" charset="0"/>
            </a:endParaRPr>
          </a:p>
        </p:txBody>
      </p:sp>
      <p:sp>
        <p:nvSpPr>
          <p:cNvPr id="70" name="TextBox 55"/>
          <p:cNvSpPr txBox="1"/>
          <p:nvPr/>
        </p:nvSpPr>
        <p:spPr>
          <a:xfrm>
            <a:off x="4031057" y="3025768"/>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cxnSp>
        <p:nvCxnSpPr>
          <p:cNvPr id="72" name="Straight Arrow Connector 50"/>
          <p:cNvCxnSpPr>
            <a:stCxn id="5" idx="0"/>
            <a:endCxn id="15" idx="3"/>
          </p:cNvCxnSpPr>
          <p:nvPr/>
        </p:nvCxnSpPr>
        <p:spPr>
          <a:xfrm rot="5400000" flipH="1" flipV="1">
            <a:off x="4283157" y="3169975"/>
            <a:ext cx="1722284" cy="378523"/>
          </a:xfrm>
          <a:prstGeom prst="bentConnector4">
            <a:avLst>
              <a:gd name="adj1" fmla="val 22978"/>
              <a:gd name="adj2" fmla="val 21072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8"/>
          <p:cNvSpPr txBox="1"/>
          <p:nvPr/>
        </p:nvSpPr>
        <p:spPr>
          <a:xfrm>
            <a:off x="5376349" y="2938882"/>
            <a:ext cx="1003801" cy="307777"/>
          </a:xfrm>
          <a:prstGeom prst="rect">
            <a:avLst/>
          </a:prstGeom>
          <a:noFill/>
        </p:spPr>
        <p:txBody>
          <a:bodyPr wrap="none" rtlCol="0">
            <a:spAutoFit/>
          </a:bodyPr>
          <a:lstStyle/>
          <a:p>
            <a:r>
              <a:rPr lang="en-GB" sz="1400" i="1" dirty="0" smtClean="0">
                <a:latin typeface="Calibri" panose="020F0502020204030204" pitchFamily="34" charset="0"/>
              </a:rPr>
              <a:t>:mime type</a:t>
            </a:r>
            <a:endParaRPr lang="el-GR" sz="1400" i="1" dirty="0">
              <a:latin typeface="Calibri" panose="020F0502020204030204" pitchFamily="34" charset="0"/>
            </a:endParaRPr>
          </a:p>
        </p:txBody>
      </p:sp>
      <p:sp>
        <p:nvSpPr>
          <p:cNvPr id="2" name="Footer Placeholder 1"/>
          <p:cNvSpPr>
            <a:spLocks noGrp="1"/>
          </p:cNvSpPr>
          <p:nvPr>
            <p:ph type="ftr" sz="quarter" idx="11"/>
          </p:nvPr>
        </p:nvSpPr>
        <p:spPr/>
        <p:txBody>
          <a:bodyPr/>
          <a:lstStyle/>
          <a:p>
            <a:r>
              <a:rPr lang="en-US" smtClean="0"/>
              <a:t>Alexandria Meeting, June 23, 2016</a:t>
            </a:r>
            <a:endParaRPr lang="en-US"/>
          </a:p>
        </p:txBody>
      </p:sp>
      <p:sp>
        <p:nvSpPr>
          <p:cNvPr id="3" name="Freeform 2"/>
          <p:cNvSpPr/>
          <p:nvPr/>
        </p:nvSpPr>
        <p:spPr>
          <a:xfrm>
            <a:off x="288887" y="1738153"/>
            <a:ext cx="3557446" cy="3207318"/>
          </a:xfrm>
          <a:custGeom>
            <a:avLst/>
            <a:gdLst>
              <a:gd name="connsiteX0" fmla="*/ 76873 w 3557446"/>
              <a:gd name="connsiteY0" fmla="*/ 2231419 h 3207318"/>
              <a:gd name="connsiteX1" fmla="*/ 66115 w 3557446"/>
              <a:gd name="connsiteY1" fmla="*/ 2564906 h 3207318"/>
              <a:gd name="connsiteX2" fmla="*/ 152177 w 3557446"/>
              <a:gd name="connsiteY2" fmla="*/ 3102788 h 3207318"/>
              <a:gd name="connsiteX3" fmla="*/ 1808854 w 3557446"/>
              <a:gd name="connsiteY3" fmla="*/ 3188849 h 3207318"/>
              <a:gd name="connsiteX4" fmla="*/ 2884619 w 3557446"/>
              <a:gd name="connsiteY4" fmla="*/ 2866120 h 3207318"/>
              <a:gd name="connsiteX5" fmla="*/ 3465532 w 3557446"/>
              <a:gd name="connsiteY5" fmla="*/ 2156115 h 3207318"/>
              <a:gd name="connsiteX6" fmla="*/ 3497805 w 3557446"/>
              <a:gd name="connsiteY6" fmla="*/ 832925 h 3207318"/>
              <a:gd name="connsiteX7" fmla="*/ 3433259 w 3557446"/>
              <a:gd name="connsiteY7" fmla="*/ 456407 h 3207318"/>
              <a:gd name="connsiteX8" fmla="*/ 2067038 w 3557446"/>
              <a:gd name="connsiteY8" fmla="*/ 155193 h 3207318"/>
              <a:gd name="connsiteX9" fmla="*/ 894454 w 3557446"/>
              <a:gd name="connsiteY9" fmla="*/ 165951 h 3207318"/>
              <a:gd name="connsiteX10" fmla="*/ 76873 w 3557446"/>
              <a:gd name="connsiteY10" fmla="*/ 2231419 h 3207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7446" h="3207318">
                <a:moveTo>
                  <a:pt x="76873" y="2231419"/>
                </a:moveTo>
                <a:cubicBezTo>
                  <a:pt x="-61183" y="2631245"/>
                  <a:pt x="53564" y="2419678"/>
                  <a:pt x="66115" y="2564906"/>
                </a:cubicBezTo>
                <a:cubicBezTo>
                  <a:pt x="78666" y="2710134"/>
                  <a:pt x="-138279" y="2998798"/>
                  <a:pt x="152177" y="3102788"/>
                </a:cubicBezTo>
                <a:cubicBezTo>
                  <a:pt x="442633" y="3206778"/>
                  <a:pt x="1353447" y="3228294"/>
                  <a:pt x="1808854" y="3188849"/>
                </a:cubicBezTo>
                <a:cubicBezTo>
                  <a:pt x="2264261" y="3149404"/>
                  <a:pt x="2608506" y="3038242"/>
                  <a:pt x="2884619" y="2866120"/>
                </a:cubicBezTo>
                <a:cubicBezTo>
                  <a:pt x="3160732" y="2693998"/>
                  <a:pt x="3363334" y="2494981"/>
                  <a:pt x="3465532" y="2156115"/>
                </a:cubicBezTo>
                <a:cubicBezTo>
                  <a:pt x="3567730" y="1817249"/>
                  <a:pt x="3503184" y="1116210"/>
                  <a:pt x="3497805" y="832925"/>
                </a:cubicBezTo>
                <a:cubicBezTo>
                  <a:pt x="3492426" y="549640"/>
                  <a:pt x="3671720" y="569362"/>
                  <a:pt x="3433259" y="456407"/>
                </a:cubicBezTo>
                <a:cubicBezTo>
                  <a:pt x="3194798" y="343452"/>
                  <a:pt x="2490172" y="203602"/>
                  <a:pt x="2067038" y="155193"/>
                </a:cubicBezTo>
                <a:cubicBezTo>
                  <a:pt x="1643904" y="106784"/>
                  <a:pt x="1231527" y="-174708"/>
                  <a:pt x="894454" y="165951"/>
                </a:cubicBezTo>
                <a:cubicBezTo>
                  <a:pt x="557381" y="506610"/>
                  <a:pt x="214929" y="1831593"/>
                  <a:pt x="76873" y="2231419"/>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36023" y="3948056"/>
            <a:ext cx="6244783" cy="935722"/>
          </a:xfrm>
          <a:custGeom>
            <a:avLst/>
            <a:gdLst>
              <a:gd name="connsiteX0" fmla="*/ 718226 w 6244783"/>
              <a:gd name="connsiteY0" fmla="*/ 0 h 935722"/>
              <a:gd name="connsiteX1" fmla="*/ 255648 w 6244783"/>
              <a:gd name="connsiteY1" fmla="*/ 53789 h 935722"/>
              <a:gd name="connsiteX2" fmla="*/ 40495 w 6244783"/>
              <a:gd name="connsiteY2" fmla="*/ 215153 h 935722"/>
              <a:gd name="connsiteX3" fmla="*/ 51252 w 6244783"/>
              <a:gd name="connsiteY3" fmla="*/ 602429 h 935722"/>
              <a:gd name="connsiteX4" fmla="*/ 158829 w 6244783"/>
              <a:gd name="connsiteY4" fmla="*/ 882128 h 935722"/>
              <a:gd name="connsiteX5" fmla="*/ 1804749 w 6244783"/>
              <a:gd name="connsiteY5" fmla="*/ 892885 h 935722"/>
              <a:gd name="connsiteX6" fmla="*/ 4106885 w 6244783"/>
              <a:gd name="connsiteY6" fmla="*/ 903643 h 935722"/>
              <a:gd name="connsiteX7" fmla="*/ 6075535 w 6244783"/>
              <a:gd name="connsiteY7" fmla="*/ 892885 h 935722"/>
              <a:gd name="connsiteX8" fmla="*/ 6086292 w 6244783"/>
              <a:gd name="connsiteY8" fmla="*/ 365760 h 935722"/>
              <a:gd name="connsiteX9" fmla="*/ 5602198 w 6244783"/>
              <a:gd name="connsiteY9" fmla="*/ 96819 h 935722"/>
              <a:gd name="connsiteX10" fmla="*/ 4440372 w 6244783"/>
              <a:gd name="connsiteY10" fmla="*/ 53789 h 935722"/>
              <a:gd name="connsiteX11" fmla="*/ 3117182 w 6244783"/>
              <a:gd name="connsiteY11" fmla="*/ 53789 h 935722"/>
              <a:gd name="connsiteX12" fmla="*/ 1202321 w 6244783"/>
              <a:gd name="connsiteY12" fmla="*/ 53789 h 935722"/>
              <a:gd name="connsiteX13" fmla="*/ 718226 w 6244783"/>
              <a:gd name="connsiteY13" fmla="*/ 0 h 93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4783" h="935722">
                <a:moveTo>
                  <a:pt x="718226" y="0"/>
                </a:moveTo>
                <a:cubicBezTo>
                  <a:pt x="560447" y="0"/>
                  <a:pt x="368603" y="17930"/>
                  <a:pt x="255648" y="53789"/>
                </a:cubicBezTo>
                <a:cubicBezTo>
                  <a:pt x="142693" y="89648"/>
                  <a:pt x="74561" y="123713"/>
                  <a:pt x="40495" y="215153"/>
                </a:cubicBezTo>
                <a:cubicBezTo>
                  <a:pt x="6429" y="306593"/>
                  <a:pt x="31530" y="491267"/>
                  <a:pt x="51252" y="602429"/>
                </a:cubicBezTo>
                <a:cubicBezTo>
                  <a:pt x="70974" y="713591"/>
                  <a:pt x="-133421" y="833719"/>
                  <a:pt x="158829" y="882128"/>
                </a:cubicBezTo>
                <a:cubicBezTo>
                  <a:pt x="451078" y="930537"/>
                  <a:pt x="1804749" y="892885"/>
                  <a:pt x="1804749" y="892885"/>
                </a:cubicBezTo>
                <a:lnTo>
                  <a:pt x="4106885" y="903643"/>
                </a:lnTo>
                <a:cubicBezTo>
                  <a:pt x="4818683" y="903643"/>
                  <a:pt x="5745634" y="982532"/>
                  <a:pt x="6075535" y="892885"/>
                </a:cubicBezTo>
                <a:cubicBezTo>
                  <a:pt x="6405436" y="803238"/>
                  <a:pt x="6165181" y="498438"/>
                  <a:pt x="6086292" y="365760"/>
                </a:cubicBezTo>
                <a:cubicBezTo>
                  <a:pt x="6007403" y="233082"/>
                  <a:pt x="5876518" y="148814"/>
                  <a:pt x="5602198" y="96819"/>
                </a:cubicBezTo>
                <a:cubicBezTo>
                  <a:pt x="5327878" y="44824"/>
                  <a:pt x="4854541" y="60961"/>
                  <a:pt x="4440372" y="53789"/>
                </a:cubicBezTo>
                <a:cubicBezTo>
                  <a:pt x="4026203" y="46617"/>
                  <a:pt x="3117182" y="53789"/>
                  <a:pt x="3117182" y="53789"/>
                </a:cubicBezTo>
                <a:lnTo>
                  <a:pt x="1202321" y="53789"/>
                </a:lnTo>
                <a:cubicBezTo>
                  <a:pt x="800702" y="44824"/>
                  <a:pt x="876005" y="0"/>
                  <a:pt x="718226" y="0"/>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850881" y="1301278"/>
            <a:ext cx="4734088" cy="4992136"/>
          </a:xfrm>
          <a:custGeom>
            <a:avLst/>
            <a:gdLst>
              <a:gd name="connsiteX0" fmla="*/ 2129448 w 4734088"/>
              <a:gd name="connsiteY0" fmla="*/ 11155 h 4992136"/>
              <a:gd name="connsiteX1" fmla="*/ 1946568 w 4734088"/>
              <a:gd name="connsiteY1" fmla="*/ 194035 h 4992136"/>
              <a:gd name="connsiteX2" fmla="*/ 1989599 w 4734088"/>
              <a:gd name="connsiteY2" fmla="*/ 581310 h 4992136"/>
              <a:gd name="connsiteX3" fmla="*/ 2032630 w 4734088"/>
              <a:gd name="connsiteY3" fmla="*/ 1345103 h 4992136"/>
              <a:gd name="connsiteX4" fmla="*/ 2032630 w 4734088"/>
              <a:gd name="connsiteY4" fmla="*/ 2184200 h 4992136"/>
              <a:gd name="connsiteX5" fmla="*/ 1849750 w 4734088"/>
              <a:gd name="connsiteY5" fmla="*/ 2894204 h 4992136"/>
              <a:gd name="connsiteX6" fmla="*/ 1505505 w 4734088"/>
              <a:gd name="connsiteY6" fmla="*/ 3561178 h 4992136"/>
              <a:gd name="connsiteX7" fmla="*/ 203830 w 4734088"/>
              <a:gd name="connsiteY7" fmla="*/ 4077546 h 4992136"/>
              <a:gd name="connsiteX8" fmla="*/ 300648 w 4734088"/>
              <a:gd name="connsiteY8" fmla="*/ 4938157 h 4992136"/>
              <a:gd name="connsiteX9" fmla="*/ 3022333 w 4734088"/>
              <a:gd name="connsiteY9" fmla="*/ 4905884 h 4992136"/>
              <a:gd name="connsiteX10" fmla="*/ 4517646 w 4734088"/>
              <a:gd name="connsiteY10" fmla="*/ 4884369 h 4992136"/>
              <a:gd name="connsiteX11" fmla="*/ 4711284 w 4734088"/>
              <a:gd name="connsiteY11" fmla="*/ 4281941 h 4992136"/>
              <a:gd name="connsiteX12" fmla="*/ 4474615 w 4734088"/>
              <a:gd name="connsiteY12" fmla="*/ 3937696 h 4992136"/>
              <a:gd name="connsiteX13" fmla="*/ 4367039 w 4734088"/>
              <a:gd name="connsiteY13" fmla="*/ 3399814 h 4992136"/>
              <a:gd name="connsiteX14" fmla="*/ 4356281 w 4734088"/>
              <a:gd name="connsiteY14" fmla="*/ 2302534 h 4992136"/>
              <a:gd name="connsiteX15" fmla="*/ 4625223 w 4734088"/>
              <a:gd name="connsiteY15" fmla="*/ 1624802 h 4992136"/>
              <a:gd name="connsiteX16" fmla="*/ 4722041 w 4734088"/>
              <a:gd name="connsiteY16" fmla="*/ 527522 h 4992136"/>
              <a:gd name="connsiteX17" fmla="*/ 4442343 w 4734088"/>
              <a:gd name="connsiteY17" fmla="*/ 75701 h 4992136"/>
              <a:gd name="connsiteX18" fmla="*/ 2129448 w 4734088"/>
              <a:gd name="connsiteY18" fmla="*/ 11155 h 4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4088" h="4992136">
                <a:moveTo>
                  <a:pt x="2129448" y="11155"/>
                </a:moveTo>
                <a:cubicBezTo>
                  <a:pt x="1713486" y="30877"/>
                  <a:pt x="1969876" y="99009"/>
                  <a:pt x="1946568" y="194035"/>
                </a:cubicBezTo>
                <a:cubicBezTo>
                  <a:pt x="1923260" y="289061"/>
                  <a:pt x="1975255" y="389465"/>
                  <a:pt x="1989599" y="581310"/>
                </a:cubicBezTo>
                <a:cubicBezTo>
                  <a:pt x="2003943" y="773155"/>
                  <a:pt x="2025458" y="1077955"/>
                  <a:pt x="2032630" y="1345103"/>
                </a:cubicBezTo>
                <a:cubicBezTo>
                  <a:pt x="2039802" y="1612251"/>
                  <a:pt x="2063110" y="1926017"/>
                  <a:pt x="2032630" y="2184200"/>
                </a:cubicBezTo>
                <a:cubicBezTo>
                  <a:pt x="2002150" y="2442384"/>
                  <a:pt x="1937604" y="2664708"/>
                  <a:pt x="1849750" y="2894204"/>
                </a:cubicBezTo>
                <a:cubicBezTo>
                  <a:pt x="1761896" y="3123700"/>
                  <a:pt x="1779825" y="3363954"/>
                  <a:pt x="1505505" y="3561178"/>
                </a:cubicBezTo>
                <a:cubicBezTo>
                  <a:pt x="1231185" y="3758402"/>
                  <a:pt x="404639" y="3848050"/>
                  <a:pt x="203830" y="4077546"/>
                </a:cubicBezTo>
                <a:cubicBezTo>
                  <a:pt x="3020" y="4307043"/>
                  <a:pt x="-169102" y="4800101"/>
                  <a:pt x="300648" y="4938157"/>
                </a:cubicBezTo>
                <a:cubicBezTo>
                  <a:pt x="770398" y="5076213"/>
                  <a:pt x="3022333" y="4905884"/>
                  <a:pt x="3022333" y="4905884"/>
                </a:cubicBezTo>
                <a:cubicBezTo>
                  <a:pt x="3725166" y="4896919"/>
                  <a:pt x="4236154" y="4988360"/>
                  <a:pt x="4517646" y="4884369"/>
                </a:cubicBezTo>
                <a:cubicBezTo>
                  <a:pt x="4799138" y="4780379"/>
                  <a:pt x="4718456" y="4439720"/>
                  <a:pt x="4711284" y="4281941"/>
                </a:cubicBezTo>
                <a:cubicBezTo>
                  <a:pt x="4704112" y="4124162"/>
                  <a:pt x="4531989" y="4084717"/>
                  <a:pt x="4474615" y="3937696"/>
                </a:cubicBezTo>
                <a:cubicBezTo>
                  <a:pt x="4417241" y="3790675"/>
                  <a:pt x="4386761" y="3672341"/>
                  <a:pt x="4367039" y="3399814"/>
                </a:cubicBezTo>
                <a:cubicBezTo>
                  <a:pt x="4347317" y="3127287"/>
                  <a:pt x="4313250" y="2598369"/>
                  <a:pt x="4356281" y="2302534"/>
                </a:cubicBezTo>
                <a:cubicBezTo>
                  <a:pt x="4399312" y="2006699"/>
                  <a:pt x="4564263" y="1920637"/>
                  <a:pt x="4625223" y="1624802"/>
                </a:cubicBezTo>
                <a:cubicBezTo>
                  <a:pt x="4686183" y="1328967"/>
                  <a:pt x="4752521" y="785706"/>
                  <a:pt x="4722041" y="527522"/>
                </a:cubicBezTo>
                <a:cubicBezTo>
                  <a:pt x="4691561" y="269339"/>
                  <a:pt x="4870856" y="161762"/>
                  <a:pt x="4442343" y="75701"/>
                </a:cubicBezTo>
                <a:cubicBezTo>
                  <a:pt x="4013830" y="-10360"/>
                  <a:pt x="2545410" y="-8567"/>
                  <a:pt x="2129448" y="11155"/>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3631710" y="2169610"/>
            <a:ext cx="8422876" cy="4134371"/>
          </a:xfrm>
          <a:custGeom>
            <a:avLst/>
            <a:gdLst>
              <a:gd name="connsiteX0" fmla="*/ 4124554 w 8422876"/>
              <a:gd name="connsiteY0" fmla="*/ 498286 h 4134371"/>
              <a:gd name="connsiteX1" fmla="*/ 3866370 w 8422876"/>
              <a:gd name="connsiteY1" fmla="*/ 605863 h 4134371"/>
              <a:gd name="connsiteX2" fmla="*/ 3565156 w 8422876"/>
              <a:gd name="connsiteY2" fmla="*/ 788743 h 4134371"/>
              <a:gd name="connsiteX3" fmla="*/ 3091819 w 8422876"/>
              <a:gd name="connsiteY3" fmla="*/ 1132988 h 4134371"/>
              <a:gd name="connsiteX4" fmla="*/ 2790605 w 8422876"/>
              <a:gd name="connsiteY4" fmla="*/ 1401929 h 4134371"/>
              <a:gd name="connsiteX5" fmla="*/ 2414088 w 8422876"/>
              <a:gd name="connsiteY5" fmla="*/ 1660112 h 4134371"/>
              <a:gd name="connsiteX6" fmla="*/ 1639537 w 8422876"/>
              <a:gd name="connsiteY6" fmla="*/ 1724658 h 4134371"/>
              <a:gd name="connsiteX7" fmla="*/ 488469 w 8422876"/>
              <a:gd name="connsiteY7" fmla="*/ 1735416 h 4134371"/>
              <a:gd name="connsiteX8" fmla="*/ 47405 w 8422876"/>
              <a:gd name="connsiteY8" fmla="*/ 2068903 h 4134371"/>
              <a:gd name="connsiteX9" fmla="*/ 47405 w 8422876"/>
              <a:gd name="connsiteY9" fmla="*/ 2402390 h 4134371"/>
              <a:gd name="connsiteX10" fmla="*/ 359377 w 8422876"/>
              <a:gd name="connsiteY10" fmla="*/ 2563755 h 4134371"/>
              <a:gd name="connsiteX11" fmla="*/ 1090897 w 8422876"/>
              <a:gd name="connsiteY11" fmla="*/ 2639058 h 4134371"/>
              <a:gd name="connsiteX12" fmla="*/ 2424845 w 8422876"/>
              <a:gd name="connsiteY12" fmla="*/ 2746635 h 4134371"/>
              <a:gd name="connsiteX13" fmla="*/ 2650756 w 8422876"/>
              <a:gd name="connsiteY13" fmla="*/ 3037091 h 4134371"/>
              <a:gd name="connsiteX14" fmla="*/ 2919697 w 8422876"/>
              <a:gd name="connsiteY14" fmla="*/ 3413609 h 4134371"/>
              <a:gd name="connsiteX15" fmla="*/ 3134850 w 8422876"/>
              <a:gd name="connsiteY15" fmla="*/ 3897703 h 4134371"/>
              <a:gd name="connsiteX16" fmla="*/ 5006681 w 8422876"/>
              <a:gd name="connsiteY16" fmla="*/ 4134371 h 4134371"/>
              <a:gd name="connsiteX17" fmla="*/ 7728365 w 8422876"/>
              <a:gd name="connsiteY17" fmla="*/ 3897703 h 4134371"/>
              <a:gd name="connsiteX18" fmla="*/ 8384582 w 8422876"/>
              <a:gd name="connsiteY18" fmla="*/ 2875726 h 4134371"/>
              <a:gd name="connsiteX19" fmla="*/ 8330794 w 8422876"/>
              <a:gd name="connsiteY19" fmla="*/ 1229806 h 4134371"/>
              <a:gd name="connsiteX20" fmla="*/ 8212459 w 8422876"/>
              <a:gd name="connsiteY20" fmla="*/ 250861 h 4134371"/>
              <a:gd name="connsiteX21" fmla="*/ 7072149 w 8422876"/>
              <a:gd name="connsiteY21" fmla="*/ 3435 h 4134371"/>
              <a:gd name="connsiteX22" fmla="*/ 5673655 w 8422876"/>
              <a:gd name="connsiteY22" fmla="*/ 132526 h 4134371"/>
              <a:gd name="connsiteX23" fmla="*/ 4124554 w 8422876"/>
              <a:gd name="connsiteY23" fmla="*/ 498286 h 413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22876" h="4134371">
                <a:moveTo>
                  <a:pt x="4124554" y="498286"/>
                </a:moveTo>
                <a:cubicBezTo>
                  <a:pt x="3823340" y="577175"/>
                  <a:pt x="3959603" y="557454"/>
                  <a:pt x="3866370" y="605863"/>
                </a:cubicBezTo>
                <a:cubicBezTo>
                  <a:pt x="3773137" y="654273"/>
                  <a:pt x="3694248" y="700889"/>
                  <a:pt x="3565156" y="788743"/>
                </a:cubicBezTo>
                <a:cubicBezTo>
                  <a:pt x="3436064" y="876597"/>
                  <a:pt x="3220911" y="1030790"/>
                  <a:pt x="3091819" y="1132988"/>
                </a:cubicBezTo>
                <a:cubicBezTo>
                  <a:pt x="2962727" y="1235186"/>
                  <a:pt x="2903560" y="1314075"/>
                  <a:pt x="2790605" y="1401929"/>
                </a:cubicBezTo>
                <a:cubicBezTo>
                  <a:pt x="2677650" y="1489783"/>
                  <a:pt x="2605933" y="1606324"/>
                  <a:pt x="2414088" y="1660112"/>
                </a:cubicBezTo>
                <a:cubicBezTo>
                  <a:pt x="2222243" y="1713900"/>
                  <a:pt x="1960473" y="1712107"/>
                  <a:pt x="1639537" y="1724658"/>
                </a:cubicBezTo>
                <a:cubicBezTo>
                  <a:pt x="1318600" y="1737209"/>
                  <a:pt x="753824" y="1678042"/>
                  <a:pt x="488469" y="1735416"/>
                </a:cubicBezTo>
                <a:cubicBezTo>
                  <a:pt x="223114" y="1792790"/>
                  <a:pt x="120916" y="1957741"/>
                  <a:pt x="47405" y="2068903"/>
                </a:cubicBezTo>
                <a:cubicBezTo>
                  <a:pt x="-26106" y="2180065"/>
                  <a:pt x="-4590" y="2319915"/>
                  <a:pt x="47405" y="2402390"/>
                </a:cubicBezTo>
                <a:cubicBezTo>
                  <a:pt x="99400" y="2484865"/>
                  <a:pt x="185462" y="2524310"/>
                  <a:pt x="359377" y="2563755"/>
                </a:cubicBezTo>
                <a:cubicBezTo>
                  <a:pt x="533292" y="2603200"/>
                  <a:pt x="1090897" y="2639058"/>
                  <a:pt x="1090897" y="2639058"/>
                </a:cubicBezTo>
                <a:cubicBezTo>
                  <a:pt x="1435142" y="2669538"/>
                  <a:pt x="2164868" y="2680296"/>
                  <a:pt x="2424845" y="2746635"/>
                </a:cubicBezTo>
                <a:cubicBezTo>
                  <a:pt x="2684821" y="2812974"/>
                  <a:pt x="2568281" y="2925929"/>
                  <a:pt x="2650756" y="3037091"/>
                </a:cubicBezTo>
                <a:cubicBezTo>
                  <a:pt x="2733231" y="3148253"/>
                  <a:pt x="2839015" y="3270174"/>
                  <a:pt x="2919697" y="3413609"/>
                </a:cubicBezTo>
                <a:cubicBezTo>
                  <a:pt x="3000379" y="3557044"/>
                  <a:pt x="2787019" y="3777576"/>
                  <a:pt x="3134850" y="3897703"/>
                </a:cubicBezTo>
                <a:cubicBezTo>
                  <a:pt x="3482681" y="4017830"/>
                  <a:pt x="4241095" y="4134371"/>
                  <a:pt x="5006681" y="4134371"/>
                </a:cubicBezTo>
                <a:cubicBezTo>
                  <a:pt x="5772267" y="4134371"/>
                  <a:pt x="7165382" y="4107477"/>
                  <a:pt x="7728365" y="3897703"/>
                </a:cubicBezTo>
                <a:cubicBezTo>
                  <a:pt x="8291348" y="3687929"/>
                  <a:pt x="8284177" y="3320375"/>
                  <a:pt x="8384582" y="2875726"/>
                </a:cubicBezTo>
                <a:cubicBezTo>
                  <a:pt x="8484987" y="2431077"/>
                  <a:pt x="8359481" y="1667283"/>
                  <a:pt x="8330794" y="1229806"/>
                </a:cubicBezTo>
                <a:cubicBezTo>
                  <a:pt x="8302107" y="792329"/>
                  <a:pt x="8422233" y="455256"/>
                  <a:pt x="8212459" y="250861"/>
                </a:cubicBezTo>
                <a:cubicBezTo>
                  <a:pt x="8002685" y="46466"/>
                  <a:pt x="7495283" y="23158"/>
                  <a:pt x="7072149" y="3435"/>
                </a:cubicBezTo>
                <a:cubicBezTo>
                  <a:pt x="6649015" y="-16288"/>
                  <a:pt x="6161335" y="51844"/>
                  <a:pt x="5673655" y="132526"/>
                </a:cubicBezTo>
                <a:cubicBezTo>
                  <a:pt x="5185975" y="213208"/>
                  <a:pt x="4425768" y="419397"/>
                  <a:pt x="4124554" y="498286"/>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371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P spid="14" grpId="0" animBg="1"/>
      <p:bldP spid="14" grpId="1"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3185</TotalTime>
  <Words>2315</Words>
  <Application>Microsoft Office PowerPoint</Application>
  <PresentationFormat>Widescreen</PresentationFormat>
  <Paragraphs>328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Building and Querying  Semantic Layers for Web Archives </vt:lpstr>
      <vt:lpstr>Motivation</vt:lpstr>
      <vt:lpstr>Motivation</vt:lpstr>
      <vt:lpstr>Motivation</vt:lpstr>
      <vt:lpstr>Motivation</vt:lpstr>
      <vt:lpstr>Motivation</vt:lpstr>
      <vt:lpstr>Motivation</vt:lpstr>
      <vt:lpstr>A Semantic Layer for Web Archives </vt:lpstr>
      <vt:lpstr>RDF/S Model</vt:lpstr>
      <vt:lpstr>RDF/S Model – Instantiation Example</vt:lpstr>
      <vt:lpstr>The Construction Process</vt:lpstr>
      <vt:lpstr>Benefits</vt:lpstr>
      <vt:lpstr>Problems/Challenges</vt:lpstr>
      <vt:lpstr>Problems/Challenges</vt:lpstr>
      <vt:lpstr>Problems/Challenges</vt:lpstr>
      <vt:lpstr>Next Steps</vt:lpstr>
      <vt:lpstr>Thank you</vt:lpstr>
      <vt:lpstr>Related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Fafalios</dc:creator>
  <cp:lastModifiedBy>Fafalios</cp:lastModifiedBy>
  <cp:revision>794</cp:revision>
  <cp:lastPrinted>2016-06-17T08:54:53Z</cp:lastPrinted>
  <dcterms:created xsi:type="dcterms:W3CDTF">2016-06-08T09:05:19Z</dcterms:created>
  <dcterms:modified xsi:type="dcterms:W3CDTF">2017-05-22T11:10:33Z</dcterms:modified>
</cp:coreProperties>
</file>