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66" r:id="rId2"/>
    <p:sldId id="291" r:id="rId3"/>
    <p:sldId id="286" r:id="rId4"/>
    <p:sldId id="287" r:id="rId5"/>
    <p:sldId id="288" r:id="rId6"/>
    <p:sldId id="292" r:id="rId7"/>
    <p:sldId id="257" r:id="rId8"/>
    <p:sldId id="293" r:id="rId9"/>
    <p:sldId id="294" r:id="rId10"/>
    <p:sldId id="296" r:id="rId11"/>
    <p:sldId id="295" r:id="rId12"/>
    <p:sldId id="297" r:id="rId13"/>
    <p:sldId id="298" r:id="rId14"/>
    <p:sldId id="299" r:id="rId15"/>
    <p:sldId id="321" r:id="rId16"/>
    <p:sldId id="302" r:id="rId17"/>
    <p:sldId id="305" r:id="rId18"/>
    <p:sldId id="304" r:id="rId19"/>
    <p:sldId id="306" r:id="rId20"/>
    <p:sldId id="307" r:id="rId21"/>
    <p:sldId id="308" r:id="rId22"/>
    <p:sldId id="309" r:id="rId23"/>
    <p:sldId id="314" r:id="rId24"/>
    <p:sldId id="316" r:id="rId25"/>
    <p:sldId id="311" r:id="rId26"/>
    <p:sldId id="317" r:id="rId27"/>
    <p:sldId id="318" r:id="rId28"/>
    <p:sldId id="319" r:id="rId29"/>
    <p:sldId id="285" r:id="rId3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85" autoAdjust="0"/>
    <p:restoredTop sz="68795" autoAdjust="0"/>
  </p:normalViewPr>
  <p:slideViewPr>
    <p:cSldViewPr snapToGrid="0">
      <p:cViewPr varScale="1">
        <p:scale>
          <a:sx n="60" d="100"/>
          <a:sy n="60" d="100"/>
        </p:scale>
        <p:origin x="180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F855EF99-6704-4535-91DD-7C7205B552FC}" type="datetimeFigureOut">
              <a:rPr lang="en-US" smtClean="0"/>
              <a:t>20-Jun-17</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7AAA69E7-9F40-444A-8266-1F23A3892302}" type="slidenum">
              <a:rPr lang="en-US" smtClean="0"/>
              <a:t>‹#›</a:t>
            </a:fld>
            <a:endParaRPr lang="en-US"/>
          </a:p>
        </p:txBody>
      </p:sp>
    </p:spTree>
    <p:extLst>
      <p:ext uri="{BB962C8B-B14F-4D97-AF65-F5344CB8AC3E}">
        <p14:creationId xmlns:p14="http://schemas.microsoft.com/office/powerpoint/2010/main" val="16209366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4710B54-F7E0-44B3-B9A6-EC36CD4592A7}" type="datetimeFigureOut">
              <a:rPr lang="en-US" smtClean="0"/>
              <a:t>20-Jun-17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0710EFB1-920E-4BD0-ABF0-44BA62D53ABB}" type="slidenum">
              <a:rPr lang="en-US" smtClean="0"/>
              <a:t>‹#›</a:t>
            </a:fld>
            <a:endParaRPr lang="en-US"/>
          </a:p>
        </p:txBody>
      </p:sp>
    </p:spTree>
    <p:extLst>
      <p:ext uri="{BB962C8B-B14F-4D97-AF65-F5344CB8AC3E}">
        <p14:creationId xmlns:p14="http://schemas.microsoft.com/office/powerpoint/2010/main" val="1232019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sz="1200" dirty="0"/>
          </a:p>
        </p:txBody>
      </p:sp>
      <p:sp>
        <p:nvSpPr>
          <p:cNvPr id="4" name="Slide Number Placeholder 3"/>
          <p:cNvSpPr>
            <a:spLocks noGrp="1"/>
          </p:cNvSpPr>
          <p:nvPr>
            <p:ph type="sldNum" sz="quarter" idx="10"/>
          </p:nvPr>
        </p:nvSpPr>
        <p:spPr/>
        <p:txBody>
          <a:bodyPr/>
          <a:lstStyle/>
          <a:p>
            <a:fld id="{0710EFB1-920E-4BD0-ABF0-44BA62D53ABB}" type="slidenum">
              <a:rPr lang="en-US" smtClean="0"/>
              <a:t>1</a:t>
            </a:fld>
            <a:endParaRPr lang="en-US"/>
          </a:p>
        </p:txBody>
      </p:sp>
    </p:spTree>
    <p:extLst>
      <p:ext uri="{BB962C8B-B14F-4D97-AF65-F5344CB8AC3E}">
        <p14:creationId xmlns:p14="http://schemas.microsoft.com/office/powerpoint/2010/main" val="1270940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an example of a non-versioned web page.</a:t>
            </a:r>
            <a:r>
              <a:rPr lang="en-US" baseline="0" dirty="0" smtClean="0"/>
              <a:t> </a:t>
            </a:r>
          </a:p>
          <a:p>
            <a:r>
              <a:rPr lang="en-US" baseline="0" dirty="0" smtClean="0"/>
              <a:t>Consider an article of New York Times. The article is associated with some metadata, like its publication date and its tile, as well as a set of entities mentioned in the article. </a:t>
            </a:r>
            <a:r>
              <a:rPr lang="en-US" dirty="0" smtClean="0"/>
              <a:t>In our example, we see</a:t>
            </a:r>
            <a:r>
              <a:rPr lang="en-US" baseline="0" dirty="0" smtClean="0"/>
              <a:t> that the article mentions the entity name “Federer” which probably corresponds to the Tennis Player Roger Federer.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710EFB1-920E-4BD0-ABF0-44BA62D53ABB}" type="slidenum">
              <a:rPr lang="en-US" smtClean="0"/>
              <a:t>10</a:t>
            </a:fld>
            <a:endParaRPr lang="en-US"/>
          </a:p>
        </p:txBody>
      </p:sp>
    </p:spTree>
    <p:extLst>
      <p:ext uri="{BB962C8B-B14F-4D97-AF65-F5344CB8AC3E}">
        <p14:creationId xmlns:p14="http://schemas.microsoft.com/office/powerpoint/2010/main" val="1166391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of a versioned web page. In</a:t>
            </a:r>
            <a:r>
              <a:rPr lang="en-US" baseline="0" dirty="0" smtClean="0"/>
              <a:t> this case, a web page has several versions, while we know the date of first capture, the date of last capture and the total number of captures. Now, each version has its own metadata and extracted entities. For instance, in this example we see that a mention of the 2008 euro soccer tournament was identified in the first version of this web page. </a:t>
            </a:r>
          </a:p>
          <a:p>
            <a:endParaRPr lang="en-US" baseline="0" dirty="0" smtClean="0"/>
          </a:p>
          <a:p>
            <a:r>
              <a:rPr lang="en-US" baseline="0" dirty="0" smtClean="0"/>
              <a:t>An important characteristic is that we can specify same-as relationships for defining that a specific version of a web page is exactly the same as a previous version. Thereby, we can avoid storing identical information for same crawled versions.  </a:t>
            </a:r>
          </a:p>
        </p:txBody>
      </p:sp>
      <p:sp>
        <p:nvSpPr>
          <p:cNvPr id="4" name="Slide Number Placeholder 3"/>
          <p:cNvSpPr>
            <a:spLocks noGrp="1"/>
          </p:cNvSpPr>
          <p:nvPr>
            <p:ph type="sldNum" sz="quarter" idx="10"/>
          </p:nvPr>
        </p:nvSpPr>
        <p:spPr/>
        <p:txBody>
          <a:bodyPr/>
          <a:lstStyle/>
          <a:p>
            <a:fld id="{0710EFB1-920E-4BD0-ABF0-44BA62D53ABB}" type="slidenum">
              <a:rPr lang="en-US" smtClean="0"/>
              <a:t>11</a:t>
            </a:fld>
            <a:endParaRPr lang="en-US"/>
          </a:p>
        </p:txBody>
      </p:sp>
    </p:spTree>
    <p:extLst>
      <p:ext uri="{BB962C8B-B14F-4D97-AF65-F5344CB8AC3E}">
        <p14:creationId xmlns:p14="http://schemas.microsoft.com/office/powerpoint/2010/main" val="1477153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the process that we can follow for constructing a semantic layer. </a:t>
            </a:r>
          </a:p>
          <a:p>
            <a:r>
              <a:rPr lang="en-US" baseline="0" dirty="0" smtClean="0"/>
              <a:t>First is extraction of main content and desired metadata. This of course depends on the format of the data. For the case of web archives the standard format is WARC and CDX, while for news is NITF. Then, we apply entity extraction and linking in the main content of each document. State-of-the-art entity linking systems include </a:t>
            </a:r>
            <a:r>
              <a:rPr lang="en-US" baseline="0" dirty="0" err="1" smtClean="0"/>
              <a:t>TagMe</a:t>
            </a:r>
            <a:r>
              <a:rPr lang="en-US" baseline="0" dirty="0" smtClean="0"/>
              <a:t>, AIDA and </a:t>
            </a:r>
            <a:r>
              <a:rPr lang="en-US" baseline="0" dirty="0" err="1" smtClean="0"/>
              <a:t>Babelfy</a:t>
            </a:r>
            <a:r>
              <a:rPr lang="en-US" baseline="0" dirty="0" smtClean="0"/>
              <a:t>. </a:t>
            </a:r>
          </a:p>
          <a:p>
            <a:r>
              <a:rPr lang="en-US" baseline="0" dirty="0" smtClean="0"/>
              <a:t>The next step is to generate the RDF triples that describe metadata and annotation information about our collection. For this we can exploit the proposed Open Web Archive data model or any other vocabulary required for describing our data and metadata. </a:t>
            </a:r>
          </a:p>
          <a:p>
            <a:r>
              <a:rPr lang="en-US" baseline="0" dirty="0" smtClean="0"/>
              <a:t>Optionally, we can enrich the entities with more information coming from other knowledge bases, like DBpedia. Finally, we store the triples in a semantic repository, for instance Virtuoso, and we can also publish them as Linked Open Data or through a SPARQL endpoint.</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12</a:t>
            </a:fld>
            <a:endParaRPr lang="en-US"/>
          </a:p>
        </p:txBody>
      </p:sp>
    </p:spTree>
    <p:extLst>
      <p:ext uri="{BB962C8B-B14F-4D97-AF65-F5344CB8AC3E}">
        <p14:creationId xmlns:p14="http://schemas.microsoft.com/office/powerpoint/2010/main" val="1300836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a:t>
            </a:r>
            <a:r>
              <a:rPr lang="en-US" baseline="0" dirty="0" smtClean="0"/>
              <a:t> developed an Apache Spark framework that allows the efficient construction of semantic layers. The framework is called ArchiveSpark2triples and is based on the Archive Spark programming framework. </a:t>
            </a:r>
            <a:r>
              <a:rPr lang="en-US" baseline="0" dirty="0" err="1" smtClean="0"/>
              <a:t>ArchiveSpark</a:t>
            </a:r>
            <a:r>
              <a:rPr lang="en-US" baseline="0" dirty="0" smtClean="0"/>
              <a:t> offers very efficient methods for analysis of large web archives stored in the standard WARC and CDX format. It also supports the use of external modules, called enrich functions.  </a:t>
            </a:r>
          </a:p>
          <a:p>
            <a:endParaRPr lang="en-US" baseline="0" dirty="0" smtClean="0"/>
          </a:p>
          <a:p>
            <a:r>
              <a:rPr lang="en-US" baseline="0" dirty="0" smtClean="0"/>
              <a:t>Our extension automates the construction of semantic layers. It outputs the result in the notation3 RDF format, is highly customizable, and it uses Yahoo FEL for entity linking, which is very lightweight and efficient. </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13</a:t>
            </a:fld>
            <a:endParaRPr lang="en-US"/>
          </a:p>
        </p:txBody>
      </p:sp>
    </p:spTree>
    <p:extLst>
      <p:ext uri="{BB962C8B-B14F-4D97-AF65-F5344CB8AC3E}">
        <p14:creationId xmlns:p14="http://schemas.microsoft.com/office/powerpoint/2010/main" val="81940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Regarding</a:t>
            </a:r>
            <a:r>
              <a:rPr lang="en-US" baseline="0" dirty="0" smtClean="0"/>
              <a:t> its efficiency, operations that rely on only metadata information stored in the CDX files are performed very efficiently, while the actual contents are accessed only for applying enrich functions to the versioned documents that are not duplicates of older versions. </a:t>
            </a:r>
          </a:p>
          <a:p>
            <a:r>
              <a:rPr lang="en-US" baseline="0" dirty="0" smtClean="0"/>
              <a:t>As expected, entity linking is the most time consuming task. </a:t>
            </a:r>
          </a:p>
          <a:p>
            <a:r>
              <a:rPr lang="en-US" baseline="0" dirty="0" smtClean="0"/>
              <a:t>But the actual time for the entire workflow depends mainly on the dataset size and the nature of the data, as well as on the used infrastructure and its available resources.  </a:t>
            </a:r>
          </a:p>
          <a:p>
            <a:r>
              <a:rPr lang="en-US" baseline="0" dirty="0" smtClean="0"/>
              <a:t>Indicatively, creating a semantic layer for a web archive of more than 9 million web pages required about one day, using a Hadoop cluster of 25 computer nodes.</a:t>
            </a:r>
          </a:p>
        </p:txBody>
      </p:sp>
      <p:sp>
        <p:nvSpPr>
          <p:cNvPr id="4" name="Slide Number Placeholder 3"/>
          <p:cNvSpPr>
            <a:spLocks noGrp="1"/>
          </p:cNvSpPr>
          <p:nvPr>
            <p:ph type="sldNum" sz="quarter" idx="10"/>
          </p:nvPr>
        </p:nvSpPr>
        <p:spPr/>
        <p:txBody>
          <a:bodyPr/>
          <a:lstStyle/>
          <a:p>
            <a:fld id="{0710EFB1-920E-4BD0-ABF0-44BA62D53ABB}" type="slidenum">
              <a:rPr lang="en-US" smtClean="0"/>
              <a:t>14</a:t>
            </a:fld>
            <a:endParaRPr lang="en-US"/>
          </a:p>
        </p:txBody>
      </p:sp>
    </p:spTree>
    <p:extLst>
      <p:ext uri="{BB962C8B-B14F-4D97-AF65-F5344CB8AC3E}">
        <p14:creationId xmlns:p14="http://schemas.microsoft.com/office/powerpoint/2010/main" val="4238843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testing our approach, we constructed 3 semantic layers for 3 different types of archives: 1 for a versioned web archive</a:t>
            </a:r>
            <a:r>
              <a:rPr lang="en-US" baseline="0" dirty="0" smtClean="0"/>
              <a:t>, 1 for a non-versioned news archive, and 1 for a social media archive. </a:t>
            </a:r>
          </a:p>
          <a:p>
            <a:r>
              <a:rPr lang="en-US" baseline="0" dirty="0" smtClean="0"/>
              <a:t> </a:t>
            </a:r>
          </a:p>
          <a:p>
            <a:r>
              <a:rPr lang="en-US" baseline="0" dirty="0" smtClean="0"/>
              <a:t>The web archive is the occupy movement collection which has been provided to us by </a:t>
            </a:r>
            <a:r>
              <a:rPr lang="en-US" baseline="0" dirty="0" err="1" smtClean="0"/>
              <a:t>ArchiveIt</a:t>
            </a:r>
            <a:r>
              <a:rPr lang="en-US" baseline="0" dirty="0" smtClean="0"/>
              <a:t>. </a:t>
            </a:r>
          </a:p>
          <a:p>
            <a:r>
              <a:rPr lang="en-US" b="1" baseline="0" dirty="0" smtClean="0"/>
              <a:t>Occupy movement is a socio-political movement against social and economic inequality, started in 2011. </a:t>
            </a:r>
          </a:p>
          <a:p>
            <a:r>
              <a:rPr lang="en-US" baseline="0" dirty="0" smtClean="0"/>
              <a:t>The collection contains more than 9 million captures of more than 3 million URLs related to this movement. </a:t>
            </a:r>
          </a:p>
          <a:p>
            <a:r>
              <a:rPr lang="en-US" baseline="0" dirty="0" smtClean="0"/>
              <a:t>For assigning URLs to the versions, we have used links to the collection’s </a:t>
            </a:r>
            <a:r>
              <a:rPr lang="en-US" baseline="0" dirty="0" err="1" smtClean="0"/>
              <a:t>Wayback</a:t>
            </a:r>
            <a:r>
              <a:rPr lang="en-US" baseline="0" dirty="0" smtClean="0"/>
              <a:t> Machine provided by </a:t>
            </a:r>
            <a:r>
              <a:rPr lang="en-US" baseline="0" dirty="0" err="1" smtClean="0"/>
              <a:t>ArchiveIt</a:t>
            </a:r>
            <a:r>
              <a:rPr lang="en-US" baseline="0" dirty="0" smtClean="0"/>
              <a:t>.</a:t>
            </a:r>
          </a:p>
          <a:p>
            <a:r>
              <a:rPr lang="en-US" baseline="0" dirty="0" smtClean="0"/>
              <a:t>The resulted semantic layer contains more than 10 billion triples with more than 1.3 million same-as properties. So we see that we avoided storing identical information for a very big number of web pages. </a:t>
            </a:r>
          </a:p>
          <a:p>
            <a:r>
              <a:rPr lang="en-US" baseline="0" dirty="0" smtClean="0"/>
              <a:t>---</a:t>
            </a:r>
          </a:p>
          <a:p>
            <a:r>
              <a:rPr lang="en-US" baseline="0" dirty="0" smtClean="0"/>
              <a:t>The news archive is the NYT annotated corpus which contains about 1.5 million articles spanning a period of 20 years. </a:t>
            </a:r>
          </a:p>
          <a:p>
            <a:r>
              <a:rPr lang="en-US" baseline="0" dirty="0" smtClean="0"/>
              <a:t>The produced semantic layer contains more than 195 million triples, while the distinct number of entities is about 850.000.</a:t>
            </a:r>
            <a:endParaRPr lang="en-US" dirty="0" smtClean="0"/>
          </a:p>
          <a:p>
            <a:r>
              <a:rPr lang="en-US" baseline="0" dirty="0" smtClean="0"/>
              <a:t>---</a:t>
            </a:r>
          </a:p>
          <a:p>
            <a:r>
              <a:rPr lang="en-US" dirty="0" smtClean="0"/>
              <a:t>Finally, the</a:t>
            </a:r>
            <a:r>
              <a:rPr lang="en-US" baseline="0" dirty="0" smtClean="0"/>
              <a:t> semantic layers over a social media archive </a:t>
            </a:r>
            <a:r>
              <a:rPr lang="en-US" dirty="0" smtClean="0"/>
              <a:t>contains </a:t>
            </a:r>
            <a:r>
              <a:rPr lang="en-US" baseline="0" dirty="0" smtClean="0"/>
              <a:t>more than 19 million triples, describing information </a:t>
            </a:r>
            <a:r>
              <a:rPr lang="en-US" dirty="0" smtClean="0"/>
              <a:t>for </a:t>
            </a:r>
            <a:r>
              <a:rPr lang="en-US" baseline="0" dirty="0" smtClean="0"/>
              <a:t>about 1.4 million tweets posted in 2016 by accounts of USA newspapers. </a:t>
            </a:r>
          </a:p>
          <a:p>
            <a:r>
              <a:rPr lang="en-US" baseline="0" dirty="0" smtClean="0"/>
              <a:t>For each tweet, we provide its creation date, username as well as favorite and retweet count.</a:t>
            </a:r>
          </a:p>
          <a:p>
            <a:endParaRPr lang="en-US" baseline="0" dirty="0" smtClean="0"/>
          </a:p>
          <a:p>
            <a:r>
              <a:rPr lang="en-US" baseline="0" dirty="0" smtClean="0"/>
              <a:t>All semantic layers are publicly available at the shown web page. </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0710EFB1-920E-4BD0-ABF0-44BA62D53ABB}" type="slidenum">
              <a:rPr lang="en-US" smtClean="0"/>
              <a:t>15</a:t>
            </a:fld>
            <a:endParaRPr lang="en-US"/>
          </a:p>
        </p:txBody>
      </p:sp>
    </p:spTree>
    <p:extLst>
      <p:ext uri="{BB962C8B-B14F-4D97-AF65-F5344CB8AC3E}">
        <p14:creationId xmlns:p14="http://schemas.microsoft.com/office/powerpoint/2010/main" val="3606942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a:t>
            </a:r>
            <a:r>
              <a:rPr lang="en-US" baseline="0" dirty="0" smtClean="0"/>
              <a:t> will see some query examples that demonstrate how we can satisfy our 6 motivating functionalities.</a:t>
            </a:r>
          </a:p>
          <a:p>
            <a:endParaRPr lang="en-US" dirty="0" smtClean="0"/>
          </a:p>
          <a:p>
            <a:r>
              <a:rPr lang="en-US" dirty="0" smtClean="0"/>
              <a:t>This</a:t>
            </a:r>
            <a:r>
              <a:rPr lang="en-US" baseline="0" dirty="0" smtClean="0"/>
              <a:t> query over the NYT semantic layer requests articles of summer 1989 mentioning New York lawyers born in Brooklyn.</a:t>
            </a:r>
          </a:p>
          <a:p>
            <a:r>
              <a:rPr lang="en-US" baseline="0" dirty="0" smtClean="0"/>
              <a:t>Notice that, by directly accessing DBpedia knowledge base, the query retrieves the entities that satisfy the query as well as some addition information for each entity, specifically the birth date and a description in France of each lawyer. </a:t>
            </a:r>
          </a:p>
          <a:p>
            <a:r>
              <a:rPr lang="en-US" baseline="0" dirty="0" smtClean="0"/>
              <a:t>The result is 184 articles mentioning in total 44 different lawyers. </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16</a:t>
            </a:fld>
            <a:endParaRPr lang="en-US"/>
          </a:p>
        </p:txBody>
      </p:sp>
    </p:spTree>
    <p:extLst>
      <p:ext uri="{BB962C8B-B14F-4D97-AF65-F5344CB8AC3E}">
        <p14:creationId xmlns:p14="http://schemas.microsoft.com/office/powerpoint/2010/main" val="2920842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another query</a:t>
            </a:r>
            <a:r>
              <a:rPr lang="en-US" baseline="0" dirty="0" smtClean="0"/>
              <a:t> example over the tweets semantic layer.</a:t>
            </a:r>
          </a:p>
          <a:p>
            <a:r>
              <a:rPr lang="en-US" baseline="0" dirty="0" smtClean="0"/>
              <a:t>The query requests popular tweets of more than 50 re-tweets posted during the summer of 2016, mentioning basketball players of the NBA team Los Angeles Lakers. </a:t>
            </a:r>
          </a:p>
          <a:p>
            <a:r>
              <a:rPr lang="en-US" baseline="0" dirty="0" smtClean="0"/>
              <a:t>Again here we access </a:t>
            </a:r>
            <a:r>
              <a:rPr lang="en-US" baseline="0" dirty="0" err="1" smtClean="0"/>
              <a:t>Dbpeda</a:t>
            </a:r>
            <a:r>
              <a:rPr lang="en-US" baseline="0" dirty="0" smtClean="0"/>
              <a:t> at query-execution time for getting the players of Los Angeles Lakers. The result is 14 tweets mentioning 7 different players.</a:t>
            </a:r>
          </a:p>
          <a:p>
            <a:endParaRPr lang="en-US" baseline="0" dirty="0" smtClean="0"/>
          </a:p>
        </p:txBody>
      </p:sp>
      <p:sp>
        <p:nvSpPr>
          <p:cNvPr id="4" name="Slide Number Placeholder 3"/>
          <p:cNvSpPr>
            <a:spLocks noGrp="1"/>
          </p:cNvSpPr>
          <p:nvPr>
            <p:ph type="sldNum" sz="quarter" idx="10"/>
          </p:nvPr>
        </p:nvSpPr>
        <p:spPr/>
        <p:txBody>
          <a:bodyPr/>
          <a:lstStyle/>
          <a:p>
            <a:fld id="{0710EFB1-920E-4BD0-ABF0-44BA62D53ABB}" type="slidenum">
              <a:rPr lang="en-US" smtClean="0"/>
              <a:t>17</a:t>
            </a:fld>
            <a:endParaRPr lang="en-US"/>
          </a:p>
        </p:txBody>
      </p:sp>
    </p:spTree>
    <p:extLst>
      <p:ext uri="{BB962C8B-B14F-4D97-AF65-F5344CB8AC3E}">
        <p14:creationId xmlns:p14="http://schemas.microsoft.com/office/powerpoint/2010/main" val="1521300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query </a:t>
            </a:r>
            <a:r>
              <a:rPr lang="en-US" baseline="0" dirty="0" smtClean="0"/>
              <a:t>demonstrates how we can infer interesting information by exploiting the contents of a web archive. </a:t>
            </a:r>
          </a:p>
          <a:p>
            <a:r>
              <a:rPr lang="en-US" baseline="0" dirty="0" smtClean="0"/>
              <a:t>The query asks for the most discussed journalists in the Occupy movement collection. Again, we exploit at real time DBpedia.</a:t>
            </a:r>
          </a:p>
          <a:p>
            <a:r>
              <a:rPr lang="en-US" baseline="0" dirty="0" smtClean="0"/>
              <a:t>The result contains Ralph Nader, Chris Hedges and Dylan </a:t>
            </a:r>
            <a:r>
              <a:rPr lang="en-US" baseline="0" dirty="0" err="1" smtClean="0"/>
              <a:t>Ratigan</a:t>
            </a:r>
            <a:r>
              <a:rPr lang="en-US" baseline="0" dirty="0" smtClean="0"/>
              <a:t> as three of the most discussed journalists. </a:t>
            </a:r>
          </a:p>
        </p:txBody>
      </p:sp>
      <p:sp>
        <p:nvSpPr>
          <p:cNvPr id="4" name="Slide Number Placeholder 3"/>
          <p:cNvSpPr>
            <a:spLocks noGrp="1"/>
          </p:cNvSpPr>
          <p:nvPr>
            <p:ph type="sldNum" sz="quarter" idx="10"/>
          </p:nvPr>
        </p:nvSpPr>
        <p:spPr/>
        <p:txBody>
          <a:bodyPr/>
          <a:lstStyle/>
          <a:p>
            <a:fld id="{0710EFB1-920E-4BD0-ABF0-44BA62D53ABB}" type="slidenum">
              <a:rPr lang="en-US" smtClean="0"/>
              <a:t>18</a:t>
            </a:fld>
            <a:endParaRPr lang="en-US"/>
          </a:p>
        </p:txBody>
      </p:sp>
    </p:spTree>
    <p:extLst>
      <p:ext uri="{BB962C8B-B14F-4D97-AF65-F5344CB8AC3E}">
        <p14:creationId xmlns:p14="http://schemas.microsoft.com/office/powerpoint/2010/main" val="1048039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query over the NYT semantic layer requests the number of articles per year mentioning Nelson Mandela. We notice that in 1990 and 1994, the number of articles is much higher compared to the other years, meaning that these years were probably important for Nelson Mandel. Indeed, in 1990 Nelson Mandela was released from prison and in 1994 he became a president.</a:t>
            </a:r>
          </a:p>
        </p:txBody>
      </p:sp>
      <p:sp>
        <p:nvSpPr>
          <p:cNvPr id="4" name="Slide Number Placeholder 3"/>
          <p:cNvSpPr>
            <a:spLocks noGrp="1"/>
          </p:cNvSpPr>
          <p:nvPr>
            <p:ph type="sldNum" sz="quarter" idx="10"/>
          </p:nvPr>
        </p:nvSpPr>
        <p:spPr/>
        <p:txBody>
          <a:bodyPr/>
          <a:lstStyle/>
          <a:p>
            <a:fld id="{0710EFB1-920E-4BD0-ABF0-44BA62D53ABB}" type="slidenum">
              <a:rPr lang="en-US" smtClean="0"/>
              <a:t>19</a:t>
            </a:fld>
            <a:endParaRPr lang="en-US"/>
          </a:p>
        </p:txBody>
      </p:sp>
    </p:spTree>
    <p:extLst>
      <p:ext uri="{BB962C8B-B14F-4D97-AF65-F5344CB8AC3E}">
        <p14:creationId xmlns:p14="http://schemas.microsoft.com/office/powerpoint/2010/main" val="122149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a:t>
            </a:r>
            <a:r>
              <a:rPr lang="en-US" baseline="0" dirty="0" smtClean="0"/>
              <a:t> archives serve as important information sources in many disciplines, including digital humanities, historical sciences, sociology and journalism. </a:t>
            </a:r>
          </a:p>
          <a:p>
            <a:r>
              <a:rPr lang="en-US" baseline="0" dirty="0" smtClean="0"/>
              <a:t>The main reason for this is the fact that </a:t>
            </a:r>
            <a:r>
              <a:rPr lang="en-US" b="1" baseline="0" dirty="0" smtClean="0"/>
              <a:t>they</a:t>
            </a:r>
            <a:r>
              <a:rPr lang="en-US" sz="1200" b="1" i="0" u="none" strike="noStrike" kern="1200" baseline="0" dirty="0" smtClean="0">
                <a:solidFill>
                  <a:schemeClr val="tx1"/>
                </a:solidFill>
                <a:latin typeface="+mn-lt"/>
                <a:ea typeface="+mn-ea"/>
                <a:cs typeface="+mn-cs"/>
              </a:rPr>
              <a:t> </a:t>
            </a:r>
            <a:r>
              <a:rPr lang="en-US" b="1" baseline="0" dirty="0" smtClean="0"/>
              <a:t>can be seen as </a:t>
            </a:r>
            <a:r>
              <a:rPr lang="en-US" sz="1200" b="1" i="0" u="none" strike="noStrike" kern="1200" baseline="0" dirty="0" smtClean="0">
                <a:solidFill>
                  <a:schemeClr val="tx1"/>
                </a:solidFill>
                <a:latin typeface="+mn-lt"/>
                <a:ea typeface="+mn-ea"/>
                <a:cs typeface="+mn-cs"/>
              </a:rPr>
              <a:t>a comprehensive documentation of society </a:t>
            </a:r>
            <a:r>
              <a:rPr lang="en-US" sz="1200" b="0" i="0" u="none" strike="noStrike" kern="1200" baseline="0" dirty="0" smtClean="0">
                <a:solidFill>
                  <a:schemeClr val="tx1"/>
                </a:solidFill>
                <a:latin typeface="+mn-lt"/>
                <a:ea typeface="+mn-ea"/>
                <a:cs typeface="+mn-cs"/>
              </a:rPr>
              <a:t>since they allow inspecting how entities and events were reflected on the Web in different time periods.</a:t>
            </a:r>
          </a:p>
          <a:p>
            <a:endParaRPr lang="en-US" dirty="0" smtClean="0"/>
          </a:p>
          <a:p>
            <a:r>
              <a:rPr lang="en-US" dirty="0" smtClean="0"/>
              <a:t>In</a:t>
            </a:r>
            <a:r>
              <a:rPr lang="en-US" baseline="0" dirty="0" smtClean="0"/>
              <a:t> this work, we consider a broader notion of web archives which comprise not only collections of versioned web pages, but also non-versioned news archives, like online newspaper archives, and social media archives, for instance, collections of tweets.  </a:t>
            </a:r>
          </a:p>
          <a:p>
            <a:endParaRPr lang="en-US" baseline="0" dirty="0" smtClean="0"/>
          </a:p>
          <a:p>
            <a:r>
              <a:rPr lang="en-US" baseline="0" dirty="0" smtClean="0"/>
              <a:t>However, despite the increasing number of web archives worldwide, there is an absence of efficient and meaningful exploration methods. It is very difficult and laborious to integrate information, to identify interesting SUB-PARTS for further analysis, as well as to AGGREGATE information and DERIVE interesting new facts. </a:t>
            </a:r>
          </a:p>
        </p:txBody>
      </p:sp>
      <p:sp>
        <p:nvSpPr>
          <p:cNvPr id="4" name="Slide Number Placeholder 3"/>
          <p:cNvSpPr>
            <a:spLocks noGrp="1"/>
          </p:cNvSpPr>
          <p:nvPr>
            <p:ph type="sldNum" sz="quarter" idx="10"/>
          </p:nvPr>
        </p:nvSpPr>
        <p:spPr/>
        <p:txBody>
          <a:bodyPr/>
          <a:lstStyle/>
          <a:p>
            <a:fld id="{0710EFB1-920E-4BD0-ABF0-44BA62D53ABB}" type="slidenum">
              <a:rPr lang="en-US" smtClean="0"/>
              <a:t>2</a:t>
            </a:fld>
            <a:endParaRPr lang="en-US"/>
          </a:p>
        </p:txBody>
      </p:sp>
    </p:spTree>
    <p:extLst>
      <p:ext uri="{BB962C8B-B14F-4D97-AF65-F5344CB8AC3E}">
        <p14:creationId xmlns:p14="http://schemas.microsoft.com/office/powerpoint/2010/main" val="663099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a query requesting the most discussed drugs in </a:t>
            </a:r>
            <a:r>
              <a:rPr lang="en-US" baseline="0" dirty="0" err="1" smtClean="0"/>
              <a:t>NYTimes</a:t>
            </a:r>
            <a:r>
              <a:rPr lang="en-US" baseline="0" dirty="0" smtClean="0"/>
              <a:t> articles. You can see the top-5 results in two different time periods, in 1987 and in 1997</a:t>
            </a:r>
          </a:p>
          <a:p>
            <a:r>
              <a:rPr lang="en-US" baseline="0" dirty="0" smtClean="0"/>
              <a:t>We notice that the top-2 drugs are the same, however the remaining three are different. For example, we see that Nicotine is highly discussed in 1997 but not in 1987.</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20</a:t>
            </a:fld>
            <a:endParaRPr lang="en-US"/>
          </a:p>
        </p:txBody>
      </p:sp>
    </p:spTree>
    <p:extLst>
      <p:ext uri="{BB962C8B-B14F-4D97-AF65-F5344CB8AC3E}">
        <p14:creationId xmlns:p14="http://schemas.microsoft.com/office/powerpoint/2010/main" val="30901918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Regarding</a:t>
            </a:r>
            <a:r>
              <a:rPr lang="en-US" baseline="0" dirty="0" smtClean="0"/>
              <a:t> robustness and multilinguality, recall that the entities are assigned unique URIs. This means that different mentions of an entity are assigned the same unique URI.</a:t>
            </a:r>
          </a:p>
          <a:p>
            <a:r>
              <a:rPr lang="en-US" baseline="0" dirty="0" smtClean="0"/>
              <a:t>However, the support of multilinguality depends on the entity linking system that we use. </a:t>
            </a:r>
          </a:p>
          <a:p>
            <a:r>
              <a:rPr lang="en-US" baseline="0" dirty="0" smtClean="0"/>
              <a:t>Moreover, as we will see later, the effectiveness of entity linking and its time-awareness can affect the quality of the results.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21</a:t>
            </a:fld>
            <a:endParaRPr lang="en-US"/>
          </a:p>
        </p:txBody>
      </p:sp>
    </p:spTree>
    <p:extLst>
      <p:ext uri="{BB962C8B-B14F-4D97-AF65-F5344CB8AC3E}">
        <p14:creationId xmlns:p14="http://schemas.microsoft.com/office/powerpoint/2010/main" val="1646573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some evaluation results. </a:t>
            </a:r>
          </a:p>
          <a:p>
            <a:r>
              <a:rPr lang="en-US" baseline="0" dirty="0" smtClean="0"/>
              <a:t>Our objective is to show that for a bit more complex information needs, keyword-based search systems return poor results, which means that more advanced information seeking strategies are needed. </a:t>
            </a:r>
          </a:p>
          <a:p>
            <a:r>
              <a:rPr lang="en-US" baseline="0" dirty="0" smtClean="0"/>
              <a:t>Another objective is to identify possible problems and limitations of our approach.</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used the NYT corpus as the archived collection and we created 20 information needs of exploratory nature, each one requesting documents of a specific time period, related to some entities of interest. </a:t>
            </a:r>
          </a:p>
          <a:p>
            <a:r>
              <a:rPr lang="en-US" dirty="0" smtClean="0"/>
              <a:t>Each information need corresponds to 1 </a:t>
            </a:r>
            <a:r>
              <a:rPr lang="en-US" dirty="0" err="1" smtClean="0"/>
              <a:t>sparql</a:t>
            </a:r>
            <a:r>
              <a:rPr lang="en-US" dirty="0" smtClean="0"/>
              <a:t> query and</a:t>
            </a:r>
            <a:r>
              <a:rPr lang="en-US" baseline="0" dirty="0" smtClean="0"/>
              <a:t> one free text query. </a:t>
            </a:r>
          </a:p>
          <a:p>
            <a:r>
              <a:rPr lang="en-US" baseline="0" dirty="0" smtClean="0"/>
              <a:t>As an example, “find articles of June 2010 discussing about African-American film producers” is such an information need, while the corresponding free text query is “African American film producers”.</a:t>
            </a:r>
          </a:p>
          <a:p>
            <a:r>
              <a:rPr lang="en-US" baseline="0" dirty="0" smtClean="0"/>
              <a:t>Notice that in our evaluation we consider one interaction step, that is on submitted query.</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22</a:t>
            </a:fld>
            <a:endParaRPr lang="en-US"/>
          </a:p>
        </p:txBody>
      </p:sp>
    </p:spTree>
    <p:extLst>
      <p:ext uri="{BB962C8B-B14F-4D97-AF65-F5344CB8AC3E}">
        <p14:creationId xmlns:p14="http://schemas.microsoft.com/office/powerpoint/2010/main" val="4122990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compared</a:t>
            </a:r>
            <a:r>
              <a:rPr lang="en-US" baseline="0" dirty="0" smtClean="0"/>
              <a:t> the results returned by the semantic layer, with the results returned by Google News and </a:t>
            </a:r>
            <a:r>
              <a:rPr lang="en-US" baseline="0" dirty="0" err="1" smtClean="0"/>
              <a:t>HistDiv</a:t>
            </a:r>
            <a:r>
              <a:rPr lang="en-US" baseline="0" dirty="0" smtClean="0"/>
              <a:t> which applies a different, time-aware and diversity-oriented approach. </a:t>
            </a:r>
          </a:p>
          <a:p>
            <a:r>
              <a:rPr lang="en-US" baseline="0" dirty="0" smtClean="0"/>
              <a:t>We manually evaluated all the returned results, while we only considered articles existing in all systems.</a:t>
            </a:r>
          </a:p>
          <a:p>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23</a:t>
            </a:fld>
            <a:endParaRPr lang="en-US"/>
          </a:p>
        </p:txBody>
      </p:sp>
    </p:spTree>
    <p:extLst>
      <p:ext uri="{BB962C8B-B14F-4D97-AF65-F5344CB8AC3E}">
        <p14:creationId xmlns:p14="http://schemas.microsoft.com/office/powerpoint/2010/main" val="21954791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the results for SPARQL queries.  In the 2</a:t>
            </a:r>
            <a:r>
              <a:rPr lang="en-US" baseline="30000" dirty="0" smtClean="0"/>
              <a:t>nd</a:t>
            </a:r>
            <a:r>
              <a:rPr lang="en-US" baseline="0" dirty="0" smtClean="0"/>
              <a:t> row we can see the number of results returned by the SPARQL query and in the 3</a:t>
            </a:r>
            <a:r>
              <a:rPr lang="en-US" baseline="30000" dirty="0" smtClean="0"/>
              <a:t>rd</a:t>
            </a:r>
            <a:r>
              <a:rPr lang="en-US" baseline="0" dirty="0" smtClean="0"/>
              <a:t> row the corresponding number of RELEVANT results.</a:t>
            </a:r>
          </a:p>
          <a:p>
            <a:r>
              <a:rPr lang="en-US" baseline="0" dirty="0" smtClean="0"/>
              <a:t>We notice that, for most cases, the majority of results are relevant. However for 3 information needs, almost all results are not relevant. This is due to disambiguation error of the entity linking system. </a:t>
            </a:r>
          </a:p>
          <a:p>
            <a:endParaRPr lang="en-US" baseline="0" dirty="0" smtClean="0"/>
          </a:p>
          <a:p>
            <a:r>
              <a:rPr lang="en-US" baseline="0" dirty="0" smtClean="0"/>
              <a:t>Here you can see the case of Google News. We notice that, for the majority of information needs, Google returned very few results and the majority of them are not relevant. </a:t>
            </a:r>
          </a:p>
          <a:p>
            <a:r>
              <a:rPr lang="en-US" baseline="0" dirty="0" smtClean="0"/>
              <a:t>In the third row, we can see that the number of relevant results returned by Google but not by SPARQL. We notice that for 2 information needs, Google returned one relevant result that SPARQL did not manage to return. This reveals again a possible disambiguation problem.</a:t>
            </a:r>
          </a:p>
          <a:p>
            <a:endParaRPr lang="en-US" baseline="0" dirty="0" smtClean="0"/>
          </a:p>
          <a:p>
            <a:r>
              <a:rPr lang="en-US" baseline="0" dirty="0" err="1" smtClean="0"/>
              <a:t>HistDiv</a:t>
            </a:r>
            <a:r>
              <a:rPr lang="en-US" baseline="0" dirty="0" smtClean="0"/>
              <a:t> managed to retrieve some more relevant results compared to Google. Specifically, we notice that for 3 information needs, </a:t>
            </a:r>
            <a:r>
              <a:rPr lang="en-US" baseline="0" dirty="0" err="1" smtClean="0"/>
              <a:t>HistDiv</a:t>
            </a:r>
            <a:r>
              <a:rPr lang="en-US" baseline="0" dirty="0" smtClean="0"/>
              <a:t> returned totally 7 relevant results that SPARQL did not manage to retrieve.</a:t>
            </a:r>
          </a:p>
          <a:p>
            <a:endParaRPr lang="en-US" dirty="0" smtClean="0"/>
          </a:p>
          <a:p>
            <a:r>
              <a:rPr lang="en-US" dirty="0" smtClean="0"/>
              <a:t>These</a:t>
            </a:r>
            <a:r>
              <a:rPr lang="en-US" baseline="0" dirty="0" smtClean="0"/>
              <a:t> results show that the effectiveness of keyword-based search systems is very poor for a bit </a:t>
            </a:r>
            <a:r>
              <a:rPr lang="en-US" sz="1200" b="0" i="0" u="none" strike="noStrike" kern="1200" baseline="0" dirty="0" smtClean="0">
                <a:solidFill>
                  <a:schemeClr val="tx1"/>
                </a:solidFill>
                <a:latin typeface="+mn-lt"/>
                <a:ea typeface="+mn-ea"/>
                <a:cs typeface="+mn-cs"/>
              </a:rPr>
              <a:t>more advanced information needs. </a:t>
            </a:r>
          </a:p>
          <a:p>
            <a:r>
              <a:rPr lang="en-US" sz="1200" b="1" i="0" u="none" strike="noStrike" kern="1200" baseline="0" dirty="0" smtClean="0">
                <a:solidFill>
                  <a:schemeClr val="tx1"/>
                </a:solidFill>
                <a:latin typeface="+mn-lt"/>
                <a:ea typeface="+mn-ea"/>
                <a:cs typeface="+mn-cs"/>
              </a:rPr>
              <a:t>The reason for this poor performance is the fact that each information need describes a category of entities which refers to a possible big number of entities that may be unknown to the user. </a:t>
            </a:r>
          </a:p>
          <a:p>
            <a:r>
              <a:rPr lang="en-US" sz="1200" b="0" i="0" u="none" strike="noStrike" kern="1200" baseline="0" dirty="0" smtClean="0">
                <a:solidFill>
                  <a:schemeClr val="tx1"/>
                </a:solidFill>
                <a:latin typeface="+mn-lt"/>
                <a:ea typeface="+mn-ea"/>
                <a:cs typeface="+mn-cs"/>
              </a:rPr>
              <a:t>For achieving a better performance, the user should probably first find entity names belonging to the corresponding information need and then submit many queries, which however may be infeasible in case of large number of entities of interest.</a:t>
            </a:r>
          </a:p>
          <a:p>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24</a:t>
            </a:fld>
            <a:endParaRPr lang="en-US"/>
          </a:p>
        </p:txBody>
      </p:sp>
    </p:spTree>
    <p:extLst>
      <p:ext uri="{BB962C8B-B14F-4D97-AF65-F5344CB8AC3E}">
        <p14:creationId xmlns:p14="http://schemas.microsoft.com/office/powerpoint/2010/main" val="2555200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We have identified 3 main problems that can affect the quality of the results. </a:t>
            </a:r>
          </a:p>
          <a:p>
            <a:r>
              <a:rPr lang="en-US" sz="1200" b="0" i="0" u="none" strike="noStrike" kern="1200" baseline="0" dirty="0" smtClean="0">
                <a:solidFill>
                  <a:schemeClr val="tx1"/>
                </a:solidFill>
                <a:latin typeface="+mn-lt"/>
                <a:ea typeface="+mn-ea"/>
                <a:cs typeface="+mn-cs"/>
              </a:rPr>
              <a:t>First is false positive, that is, the retrieval of non-relevant documents due to disambiguation error of the underlying entity linking system.</a:t>
            </a:r>
          </a:p>
          <a:p>
            <a:r>
              <a:rPr lang="en-US" sz="1200" b="0" i="0" u="none" strike="noStrike" kern="1200" baseline="0" dirty="0" smtClean="0">
                <a:solidFill>
                  <a:schemeClr val="tx1"/>
                </a:solidFill>
                <a:latin typeface="+mn-lt"/>
                <a:ea typeface="+mn-ea"/>
                <a:cs typeface="+mn-cs"/>
              </a:rPr>
              <a:t>Second is false negative. In this case, a relevant document may not be returned because an entity of interest was not recognized, or because of disambiguation error, or because we used a high threshold of confidence score for filtering out annotations of low quality. </a:t>
            </a:r>
          </a:p>
          <a:p>
            <a:r>
              <a:rPr lang="en-US" sz="1200" b="1" i="0" u="none" strike="noStrike" kern="1200" baseline="0" dirty="0" smtClean="0">
                <a:solidFill>
                  <a:schemeClr val="tx1"/>
                </a:solidFill>
                <a:latin typeface="+mn-lt"/>
                <a:ea typeface="+mn-ea"/>
                <a:cs typeface="+mn-cs"/>
              </a:rPr>
              <a:t>In general, the confidence threshold used for entity disambiguation can affect the quality of the retrieved results. Applying a low confidence threshold can increase recall, however</a:t>
            </a:r>
          </a:p>
          <a:p>
            <a:r>
              <a:rPr lang="en-US" sz="1200" b="1" i="0" u="none" strike="noStrike" kern="1200" baseline="0" dirty="0" smtClean="0">
                <a:solidFill>
                  <a:schemeClr val="tx1"/>
                </a:solidFill>
                <a:latin typeface="+mn-lt"/>
                <a:ea typeface="+mn-ea"/>
                <a:cs typeface="+mn-cs"/>
              </a:rPr>
              <a:t>many irrelevant hits may also be returned. On the contrary, by applying a high confidence threshold, the returned results are less but better.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Another problem is temporal inconsistency. In this case a SPARQL query may return an irrelevant hit or may not return a relevant hit, because an entity property changed value. For example, a basketball player may has changed team and the knowledge base that we use may has not been yet updated or may not contain the player’s old teams. </a:t>
            </a:r>
          </a:p>
          <a:p>
            <a:r>
              <a:rPr lang="en-US" sz="1200" b="0" i="0" u="none" strike="noStrike" kern="1200" baseline="0" dirty="0" smtClean="0">
                <a:solidFill>
                  <a:schemeClr val="tx1"/>
                </a:solidFill>
                <a:latin typeface="+mn-lt"/>
                <a:ea typeface="+mn-ea"/>
                <a:cs typeface="+mn-cs"/>
              </a:rPr>
              <a:t>So, the completeness and freshness of the used knowledge bases can also affect the quality of the results. </a:t>
            </a: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710EFB1-920E-4BD0-ABF0-44BA62D53ABB}" type="slidenum">
              <a:rPr lang="en-US" smtClean="0"/>
              <a:t>25</a:t>
            </a:fld>
            <a:endParaRPr lang="en-US"/>
          </a:p>
        </p:txBody>
      </p:sp>
    </p:spTree>
    <p:extLst>
      <p:ext uri="{BB962C8B-B14F-4D97-AF65-F5344CB8AC3E}">
        <p14:creationId xmlns:p14="http://schemas.microsoft.com/office/powerpoint/2010/main" val="274849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regarding the efficiency of query answering, the SPARQL execution time depends mainly on the efficiency of the triplestore and the server hosting the triplestore, as well as on the query itself, since some SPARQL operators are very costly. Indicatively, the average execution time of the 20 queries used in our evaluation is 400 milliseconds. Note that all queries make use of the SERVICE operator.</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26</a:t>
            </a:fld>
            <a:endParaRPr lang="en-US"/>
          </a:p>
        </p:txBody>
      </p:sp>
    </p:spTree>
    <p:extLst>
      <p:ext uri="{BB962C8B-B14F-4D97-AF65-F5344CB8AC3E}">
        <p14:creationId xmlns:p14="http://schemas.microsoft.com/office/powerpoint/2010/main" val="42853642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sum up, we have proposed a data model and a framework for constructing semantic layer for web archives. </a:t>
            </a:r>
          </a:p>
          <a:p>
            <a:r>
              <a:rPr lang="en-US" baseline="0" dirty="0" smtClean="0"/>
              <a:t>Such repositories allow exploring web archives in more advanced and exploratory ways, </a:t>
            </a:r>
          </a:p>
          <a:p>
            <a:r>
              <a:rPr lang="en-US" baseline="0" dirty="0" smtClean="0"/>
              <a:t>Allow integrating information even at query-execution time.</a:t>
            </a:r>
          </a:p>
          <a:p>
            <a:r>
              <a:rPr lang="en-US" baseline="0" dirty="0" smtClean="0"/>
              <a:t>Allow inferring new knowledge by exploiting the contents of web archives, as well as coping with common problems like temporal reference variants and multilinguality. </a:t>
            </a:r>
          </a:p>
          <a:p>
            <a:r>
              <a:rPr lang="en-US" baseline="0" dirty="0" smtClean="0"/>
              <a:t>Finally, they make the contents of web archives machine understandable. </a:t>
            </a:r>
          </a:p>
          <a:p>
            <a:endParaRPr lang="en-US" baseline="0" dirty="0" smtClean="0"/>
          </a:p>
          <a:p>
            <a:r>
              <a:rPr lang="en-US" b="1" baseline="0" dirty="0" smtClean="0"/>
              <a:t>We believe that constructing semantic layers is the first step towards more advanced and meaningful exploration and analysis of web archives. </a:t>
            </a:r>
          </a:p>
          <a:p>
            <a:r>
              <a:rPr lang="en-US" baseline="0" dirty="0" smtClean="0"/>
              <a:t>Our long term vision is to enrich the Linked Open Data cloud with semantic layers of several interesting archived collections. </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27</a:t>
            </a:fld>
            <a:endParaRPr lang="en-US"/>
          </a:p>
        </p:txBody>
      </p:sp>
    </p:spTree>
    <p:extLst>
      <p:ext uri="{BB962C8B-B14F-4D97-AF65-F5344CB8AC3E}">
        <p14:creationId xmlns:p14="http://schemas.microsoft.com/office/powerpoint/2010/main" val="919516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Regarding</a:t>
            </a:r>
            <a:r>
              <a:rPr lang="en-US" baseline="0" dirty="0" smtClean="0"/>
              <a:t> future work and research, user-friendly interfaces should be developed on top of semantic layers for allowing end-users to easily explore the archives and run queries. </a:t>
            </a:r>
          </a:p>
          <a:p>
            <a:r>
              <a:rPr lang="en-US" baseline="0" dirty="0" smtClean="0"/>
              <a:t>Another interesting direction is to study approaches for ranking the results returned by SPARQL queries, since all returned results equally match the query. </a:t>
            </a:r>
          </a:p>
          <a:p>
            <a:r>
              <a:rPr lang="en-US" dirty="0" smtClean="0"/>
              <a:t>Finally, we want to study how</a:t>
            </a:r>
            <a:r>
              <a:rPr lang="en-US" baseline="0" dirty="0" smtClean="0"/>
              <a:t> we can cope with temporal inconsistencies. Here the question is: whether and when we </a:t>
            </a:r>
            <a:r>
              <a:rPr lang="en-US" baseline="0" smtClean="0"/>
              <a:t>should use </a:t>
            </a:r>
            <a:r>
              <a:rPr lang="en-US" baseline="0" dirty="0" smtClean="0"/>
              <a:t>entity URIs that lead to old DBpedia descriptions or not?</a:t>
            </a:r>
          </a:p>
          <a:p>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28</a:t>
            </a:fld>
            <a:endParaRPr lang="en-US"/>
          </a:p>
        </p:txBody>
      </p:sp>
    </p:spTree>
    <p:extLst>
      <p:ext uri="{BB962C8B-B14F-4D97-AF65-F5344CB8AC3E}">
        <p14:creationId xmlns:p14="http://schemas.microsoft.com/office/powerpoint/2010/main" val="35900913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a:t>
            </a:r>
            <a:endParaRPr lang="el-GR" dirty="0"/>
          </a:p>
        </p:txBody>
      </p:sp>
      <p:sp>
        <p:nvSpPr>
          <p:cNvPr id="4" name="Slide Number Placeholder 3"/>
          <p:cNvSpPr>
            <a:spLocks noGrp="1"/>
          </p:cNvSpPr>
          <p:nvPr>
            <p:ph type="sldNum" sz="quarter" idx="10"/>
          </p:nvPr>
        </p:nvSpPr>
        <p:spPr/>
        <p:txBody>
          <a:bodyPr/>
          <a:lstStyle/>
          <a:p>
            <a:fld id="{0710EFB1-920E-4BD0-ABF0-44BA62D53ABB}" type="slidenum">
              <a:rPr lang="en-US" smtClean="0"/>
              <a:t>29</a:t>
            </a:fld>
            <a:endParaRPr lang="en-US"/>
          </a:p>
        </p:txBody>
      </p:sp>
    </p:spTree>
    <p:extLst>
      <p:ext uri="{BB962C8B-B14F-4D97-AF65-F5344CB8AC3E}">
        <p14:creationId xmlns:p14="http://schemas.microsoft.com/office/powerpoint/2010/main" val="3995872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first motivate our work through</a:t>
            </a:r>
            <a:r>
              <a:rPr lang="en-US" baseline="0" dirty="0" smtClean="0"/>
              <a:t> 6 functionalities that our approach intents to satisfy. </a:t>
            </a:r>
          </a:p>
          <a:p>
            <a:endParaRPr lang="en-US" baseline="0" dirty="0" smtClean="0"/>
          </a:p>
          <a:p>
            <a:r>
              <a:rPr lang="en-US" baseline="0" dirty="0" smtClean="0"/>
              <a:t>First is information exploration. The question is how can we explore archived documents in a more advanced and exploratory way, even if we are not sure or we do not know the names of entities related to our information need?</a:t>
            </a:r>
          </a:p>
          <a:p>
            <a:r>
              <a:rPr lang="en-US" baseline="0" dirty="0" smtClean="0"/>
              <a:t>For instance, how can we find articles of a specific time period, discussing about a specific category of entities (for instance, philanthropists), or about entities sharing some characteristics (for instance people born in Toronto)?</a:t>
            </a:r>
          </a:p>
          <a:p>
            <a:endParaRPr lang="en-US" baseline="0" dirty="0" smtClean="0"/>
          </a:p>
          <a:p>
            <a:r>
              <a:rPr lang="en-US" baseline="0" dirty="0" smtClean="0"/>
              <a:t>Second is information integration. The question here is how to explore archived documents by also integrating information from other knowledge bases and web archives.</a:t>
            </a:r>
          </a:p>
          <a:p>
            <a:r>
              <a:rPr lang="en-US" baseline="0" dirty="0" smtClean="0"/>
              <a:t>For example, how can we combine data from a web archive with data coming form DBpedia and a social media archive? </a:t>
            </a:r>
          </a:p>
          <a:p>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3</a:t>
            </a:fld>
            <a:endParaRPr lang="en-US"/>
          </a:p>
        </p:txBody>
      </p:sp>
    </p:spTree>
    <p:extLst>
      <p:ext uri="{BB962C8B-B14F-4D97-AF65-F5344CB8AC3E}">
        <p14:creationId xmlns:p14="http://schemas.microsoft.com/office/powerpoint/2010/main" val="3603289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Third is information inference and knowledge discovery</a:t>
            </a:r>
            <a:r>
              <a:rPr lang="en-US" baseline="0" dirty="0" smtClean="0"/>
              <a:t> by exploiting the contents of web archives. </a:t>
            </a:r>
          </a:p>
          <a:p>
            <a:r>
              <a:rPr lang="en-US" baseline="0" dirty="0" smtClean="0"/>
              <a:t>For example, how can we identify important time periods related to one or more entities, or how can we find out popular entities in specific time periods?</a:t>
            </a:r>
          </a:p>
          <a:p>
            <a:endParaRPr lang="en-US" baseline="0" dirty="0" smtClean="0"/>
          </a:p>
          <a:p>
            <a:r>
              <a:rPr lang="en-US" baseline="0" dirty="0" smtClean="0"/>
              <a:t>Fourth is Robustness in information change. The question here is how we can explore web archives by automatically considering the change of entities over time. This is important especially when exploring very old web archives. So, we want to be able to find documents without having to worry about the correct reference of an entity. As an example, when searching about Saint Petersburg in an old newspaper library, we may find no documents because the city was previously named Leningrad. </a:t>
            </a:r>
          </a:p>
        </p:txBody>
      </p:sp>
      <p:sp>
        <p:nvSpPr>
          <p:cNvPr id="4" name="Slide Number Placeholder 3"/>
          <p:cNvSpPr>
            <a:spLocks noGrp="1"/>
          </p:cNvSpPr>
          <p:nvPr>
            <p:ph type="sldNum" sz="quarter" idx="10"/>
          </p:nvPr>
        </p:nvSpPr>
        <p:spPr/>
        <p:txBody>
          <a:bodyPr/>
          <a:lstStyle/>
          <a:p>
            <a:fld id="{0710EFB1-920E-4BD0-ABF0-44BA62D53ABB}" type="slidenum">
              <a:rPr lang="en-US" smtClean="0"/>
              <a:t>4</a:t>
            </a:fld>
            <a:endParaRPr lang="en-US"/>
          </a:p>
        </p:txBody>
      </p:sp>
    </p:spTree>
    <p:extLst>
      <p:ext uri="{BB962C8B-B14F-4D97-AF65-F5344CB8AC3E}">
        <p14:creationId xmlns:p14="http://schemas.microsoft.com/office/powerpoint/2010/main" val="2035043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Fifth is Multilinguality</a:t>
            </a:r>
            <a:r>
              <a:rPr lang="en-US" baseline="0" dirty="0" smtClean="0"/>
              <a:t> and specifically how we can explore documents about entities without having to worry about the document language, and  thus about the language of the entity mentions. </a:t>
            </a:r>
          </a:p>
          <a:p>
            <a:endParaRPr lang="en-US" baseline="0" dirty="0" smtClean="0"/>
          </a:p>
          <a:p>
            <a:r>
              <a:rPr lang="en-US" baseline="0" dirty="0" smtClean="0"/>
              <a:t>Last but no least is Interoperability. The question is how we can facilitate exploration of web archives by other systems and tools.</a:t>
            </a:r>
          </a:p>
          <a:p>
            <a:r>
              <a:rPr lang="en-US" baseline="0" dirty="0" smtClean="0"/>
              <a:t>For this, information about web archives should be directly available on the web in a standard and machine understandable format.</a:t>
            </a:r>
          </a:p>
          <a:p>
            <a:r>
              <a:rPr lang="en-US" baseline="0" dirty="0" smtClean="0"/>
              <a:t>Moreover, analysts should be able to easily and fast identify interesting parts of a web archive for further analysis</a:t>
            </a:r>
          </a:p>
        </p:txBody>
      </p:sp>
      <p:sp>
        <p:nvSpPr>
          <p:cNvPr id="4" name="Slide Number Placeholder 3"/>
          <p:cNvSpPr>
            <a:spLocks noGrp="1"/>
          </p:cNvSpPr>
          <p:nvPr>
            <p:ph type="sldNum" sz="quarter" idx="10"/>
          </p:nvPr>
        </p:nvSpPr>
        <p:spPr/>
        <p:txBody>
          <a:bodyPr/>
          <a:lstStyle/>
          <a:p>
            <a:fld id="{0710EFB1-920E-4BD0-ABF0-44BA62D53ABB}" type="slidenum">
              <a:rPr lang="en-US" smtClean="0"/>
              <a:t>5</a:t>
            </a:fld>
            <a:endParaRPr lang="en-US"/>
          </a:p>
        </p:txBody>
      </p:sp>
    </p:spTree>
    <p:extLst>
      <p:ext uri="{BB962C8B-B14F-4D97-AF65-F5344CB8AC3E}">
        <p14:creationId xmlns:p14="http://schemas.microsoft.com/office/powerpoint/2010/main" val="1714927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main</a:t>
            </a:r>
            <a:r>
              <a:rPr lang="en-US" baseline="0" dirty="0" smtClean="0"/>
              <a:t> functionality offered by existing systems is to find older versions of specific URLs, as well as to search on metadata using keywords and filter the results by selecting some basic metadata values.</a:t>
            </a:r>
          </a:p>
          <a:p>
            <a:r>
              <a:rPr lang="en-US" baseline="0" dirty="0" smtClean="0"/>
              <a:t>However, although such approaches offer user-friendly interfaces, they cannot satisfy more complex but common information needs and functionalities like those we saw in the previous slides,  </a:t>
            </a:r>
            <a:endParaRPr lang="en-US" dirty="0" smtClean="0"/>
          </a:p>
          <a:p>
            <a:endParaRPr lang="en-US" dirty="0" smtClean="0"/>
          </a:p>
          <a:p>
            <a:r>
              <a:rPr lang="en-US" dirty="0" smtClean="0"/>
              <a:t>Note</a:t>
            </a:r>
            <a:r>
              <a:rPr lang="en-US" baseline="0" dirty="0" smtClean="0"/>
              <a:t> that</a:t>
            </a:r>
            <a:r>
              <a:rPr lang="en-US" dirty="0" smtClean="0"/>
              <a:t>, according to several s</a:t>
            </a:r>
            <a:r>
              <a:rPr lang="en-US" sz="1200" b="0" i="0" u="none" strike="noStrike" kern="1200" baseline="0" dirty="0" smtClean="0">
                <a:solidFill>
                  <a:schemeClr val="tx1"/>
                </a:solidFill>
                <a:latin typeface="+mn-lt"/>
                <a:ea typeface="+mn-ea"/>
                <a:cs typeface="+mn-cs"/>
              </a:rPr>
              <a:t>tudies, when exploring web archives, analysts are not always interested in the documents per se, but instead they want to understand and compare the behavior of entities, like companies, products, and politicians, thus calling for entity-centric exploration and analysis methods.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There are also approaches on profiling web archives. However, their aim is to improve the effectiveness of query routing strategies in distributed archive search.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Finally, there are works on efficiently analyzing web archives, like </a:t>
            </a:r>
            <a:r>
              <a:rPr lang="en-US" sz="1200" b="0" i="0" u="none" strike="noStrike" kern="1200" baseline="0" dirty="0" err="1" smtClean="0">
                <a:solidFill>
                  <a:schemeClr val="tx1"/>
                </a:solidFill>
                <a:latin typeface="+mn-lt"/>
                <a:ea typeface="+mn-ea"/>
                <a:cs typeface="+mn-cs"/>
              </a:rPr>
              <a:t>ArchiveSpark</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Warcbase</a:t>
            </a:r>
            <a:r>
              <a:rPr lang="en-US" sz="1200" b="0" i="0" u="none" strike="noStrike" kern="1200" baseline="0" dirty="0" smtClean="0">
                <a:solidFill>
                  <a:schemeClr val="tx1"/>
                </a:solidFill>
                <a:latin typeface="+mn-lt"/>
                <a:ea typeface="+mn-ea"/>
                <a:cs typeface="+mn-cs"/>
              </a:rPr>
              <a:t>, which actually are frameworks for distributed analysis.  </a:t>
            </a:r>
            <a:endParaRPr lang="en-US" dirty="0" smtClean="0"/>
          </a:p>
          <a:p>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6</a:t>
            </a:fld>
            <a:endParaRPr lang="en-US"/>
          </a:p>
        </p:txBody>
      </p:sp>
    </p:spTree>
    <p:extLst>
      <p:ext uri="{BB962C8B-B14F-4D97-AF65-F5344CB8AC3E}">
        <p14:creationId xmlns:p14="http://schemas.microsoft.com/office/powerpoint/2010/main" val="3420458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behind</a:t>
            </a:r>
            <a:r>
              <a:rPr lang="en-US" baseline="0" dirty="0" smtClean="0"/>
              <a:t> our approach</a:t>
            </a:r>
            <a:r>
              <a:rPr lang="en-US" dirty="0" smtClean="0"/>
              <a:t> is to base</a:t>
            </a:r>
            <a:r>
              <a:rPr lang="en-US" baseline="0" dirty="0" smtClean="0"/>
              <a:t> upon Semantic Web technologies and create semantic layers, that is RDF repositories of structure data about archived collections of documents. </a:t>
            </a:r>
          </a:p>
          <a:p>
            <a:r>
              <a:rPr lang="en-US" baseline="0" dirty="0" smtClean="0"/>
              <a:t>Such a repository allows describing in a structured way metadata information about archived documents, annotating the documents with semantic information, like entities and events mentioned in the documents., and finally publishing all this data on the Web as Linked Data. </a:t>
            </a:r>
          </a:p>
          <a:p>
            <a:endParaRPr lang="en-US" baseline="0" dirty="0" smtClean="0"/>
          </a:p>
          <a:p>
            <a:r>
              <a:rPr lang="en-US" baseline="0" dirty="0" smtClean="0"/>
              <a:t>This allows running advanced entity-centric queries, enables real-time data integration, while it makes the web archive directly accessible and exploitable by other systems and tools.</a:t>
            </a:r>
          </a:p>
          <a:p>
            <a:r>
              <a:rPr lang="en-US" dirty="0" smtClean="0"/>
              <a:t>After having such a repository, the</a:t>
            </a:r>
            <a:r>
              <a:rPr lang="en-US" baseline="0" dirty="0" smtClean="0"/>
              <a:t> next step is the development of a</a:t>
            </a:r>
            <a:r>
              <a:rPr lang="en-US" dirty="0" smtClean="0"/>
              <a:t>dd-on services that will enable users to explore web archives in a user-friendly way.</a:t>
            </a:r>
          </a:p>
          <a:p>
            <a:endParaRPr lang="en-US" dirty="0" smtClean="0"/>
          </a:p>
        </p:txBody>
      </p:sp>
      <p:sp>
        <p:nvSpPr>
          <p:cNvPr id="4" name="Slide Number Placeholder 3"/>
          <p:cNvSpPr>
            <a:spLocks noGrp="1"/>
          </p:cNvSpPr>
          <p:nvPr>
            <p:ph type="sldNum" sz="quarter" idx="10"/>
          </p:nvPr>
        </p:nvSpPr>
        <p:spPr/>
        <p:txBody>
          <a:bodyPr/>
          <a:lstStyle/>
          <a:p>
            <a:fld id="{0710EFB1-920E-4BD0-ABF0-44BA62D53ABB}" type="slidenum">
              <a:rPr lang="en-US" smtClean="0"/>
              <a:t>7</a:t>
            </a:fld>
            <a:endParaRPr lang="en-US"/>
          </a:p>
        </p:txBody>
      </p:sp>
    </p:spTree>
    <p:extLst>
      <p:ext uri="{BB962C8B-B14F-4D97-AF65-F5344CB8AC3E}">
        <p14:creationId xmlns:p14="http://schemas.microsoft.com/office/powerpoint/2010/main" val="4156595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in the next slides, we will see a data model, the process as well as a framework for constructing semantic layers.</a:t>
            </a:r>
          </a:p>
          <a:p>
            <a:r>
              <a:rPr lang="en-US" baseline="0" dirty="0" smtClean="0"/>
              <a:t>I will also present 3 case studies and query examples that demonstrate the capabilities offered by a semantic layer. </a:t>
            </a:r>
          </a:p>
          <a:p>
            <a:r>
              <a:rPr lang="en-US" baseline="0" dirty="0" smtClean="0"/>
              <a:t>Finally, I will present some evaluation results, as well as problems and limitations.</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8</a:t>
            </a:fld>
            <a:endParaRPr lang="en-US"/>
          </a:p>
        </p:txBody>
      </p:sp>
    </p:spTree>
    <p:extLst>
      <p:ext uri="{BB962C8B-B14F-4D97-AF65-F5344CB8AC3E}">
        <p14:creationId xmlns:p14="http://schemas.microsoft.com/office/powerpoint/2010/main" val="3039096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main component of ou</a:t>
            </a:r>
            <a:r>
              <a:rPr lang="en-US" baseline="0" dirty="0" smtClean="0"/>
              <a:t>r modeling is an archive document which may have or may not have some versioned documents, that is, captures in different time periods. </a:t>
            </a:r>
          </a:p>
          <a:p>
            <a:r>
              <a:rPr lang="en-US" dirty="0" smtClean="0"/>
              <a:t>For</a:t>
            </a:r>
            <a:r>
              <a:rPr lang="en-US" baseline="0" dirty="0" smtClean="0"/>
              <a:t> those familiar with the Memento Framework, an </a:t>
            </a:r>
            <a:r>
              <a:rPr lang="en-US" dirty="0" smtClean="0"/>
              <a:t>Archived document actually corresponds</a:t>
            </a:r>
            <a:r>
              <a:rPr lang="en-US" baseline="0" dirty="0" smtClean="0"/>
              <a:t> to an “Original Resource” and a versioned document to a Memento.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Each archived or versioned document is associated with some basic metadata values, like publication or capture date, and title.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In case an archived document has versions, it is associated with 3 properties representing the date of first capture, the date of last capture, as well as the total number of captures.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an archived or versioned document has a set of entity annotations, that is entities that are mentioned in the document, extracted using an entity linking system. For this we make use of the Open Annotation Data Model which associates annotations to resources. For simplicity, we can also directly associate a document to an entity through the property “mentions” of schema.org. This can highly reduce the number of derived triples. </a:t>
            </a:r>
          </a:p>
          <a:p>
            <a:pPr marL="0" indent="0">
              <a:buFontTx/>
              <a:buNone/>
            </a:pPr>
            <a:endParaRPr lang="en-US" dirty="0"/>
          </a:p>
          <a:p>
            <a:pPr marL="0" indent="0">
              <a:buFontTx/>
              <a:buNone/>
            </a:pPr>
            <a:r>
              <a:rPr lang="en-US" dirty="0" smtClean="0"/>
              <a:t>Finally,</a:t>
            </a:r>
            <a:r>
              <a:rPr lang="en-US" baseline="0" dirty="0" smtClean="0"/>
              <a:t> an entity has a position in the document, a mention name, as well as a link to an entity in a knowledge base with a specific confidence score. Using this link, we can now retrieve more information about the entity like properties and associations with other entities.</a:t>
            </a:r>
          </a:p>
          <a:p>
            <a:pPr marL="0" indent="0">
              <a:buFontTx/>
              <a:buNone/>
            </a:pPr>
            <a:endParaRPr lang="en-US" baseline="0" dirty="0" smtClean="0"/>
          </a:p>
          <a:p>
            <a:pPr marL="0" indent="0">
              <a:buFontTx/>
              <a:buNone/>
            </a:pPr>
            <a:r>
              <a:rPr lang="en-US" baseline="0" dirty="0" smtClean="0"/>
              <a:t>Note that in our modeling we make use of several established vocabularies, like Dublin Core and RDF/S.</a:t>
            </a:r>
            <a:endParaRPr lang="en-US" dirty="0" smtClean="0"/>
          </a:p>
        </p:txBody>
      </p:sp>
      <p:sp>
        <p:nvSpPr>
          <p:cNvPr id="4" name="Slide Number Placeholder 3"/>
          <p:cNvSpPr>
            <a:spLocks noGrp="1"/>
          </p:cNvSpPr>
          <p:nvPr>
            <p:ph type="sldNum" sz="quarter" idx="10"/>
          </p:nvPr>
        </p:nvSpPr>
        <p:spPr/>
        <p:txBody>
          <a:bodyPr/>
          <a:lstStyle/>
          <a:p>
            <a:fld id="{0710EFB1-920E-4BD0-ABF0-44BA62D53ABB}" type="slidenum">
              <a:rPr lang="en-US" smtClean="0"/>
              <a:t>9</a:t>
            </a:fld>
            <a:endParaRPr lang="en-US"/>
          </a:p>
        </p:txBody>
      </p:sp>
    </p:spTree>
    <p:extLst>
      <p:ext uri="{BB962C8B-B14F-4D97-AF65-F5344CB8AC3E}">
        <p14:creationId xmlns:p14="http://schemas.microsoft.com/office/powerpoint/2010/main" val="1521423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DF7578-4765-4C8A-AE58-A870E54C97F9}" type="datetime1">
              <a:rPr lang="en-US" smtClean="0"/>
              <a:t>20-Jun-17</a:t>
            </a:fld>
            <a:endParaRPr lang="en-US"/>
          </a:p>
        </p:txBody>
      </p:sp>
      <p:sp>
        <p:nvSpPr>
          <p:cNvPr id="5" name="Footer Placeholder 4"/>
          <p:cNvSpPr>
            <a:spLocks noGrp="1"/>
          </p:cNvSpPr>
          <p:nvPr>
            <p:ph type="ftr" sz="quarter" idx="11"/>
          </p:nvPr>
        </p:nvSpPr>
        <p:spPr/>
        <p:txBody>
          <a:bodyPr/>
          <a:lstStyle/>
          <a:p>
            <a:r>
              <a:rPr lang="pt-BR" smtClean="0"/>
              <a:t>Pavlos Fafalios (fafalios@l3s.de), JCDL 2017</a:t>
            </a:r>
            <a:endParaRPr lang="en-US"/>
          </a:p>
        </p:txBody>
      </p:sp>
      <p:sp>
        <p:nvSpPr>
          <p:cNvPr id="6" name="Slide Number Placeholder 5"/>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15769672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C48817-4E8A-47CA-9E0B-B6D3400FB7B2}" type="datetime1">
              <a:rPr lang="en-US" smtClean="0"/>
              <a:t>20-Jun-17</a:t>
            </a:fld>
            <a:endParaRPr lang="en-US"/>
          </a:p>
        </p:txBody>
      </p:sp>
      <p:sp>
        <p:nvSpPr>
          <p:cNvPr id="5" name="Footer Placeholder 4"/>
          <p:cNvSpPr>
            <a:spLocks noGrp="1"/>
          </p:cNvSpPr>
          <p:nvPr>
            <p:ph type="ftr" sz="quarter" idx="11"/>
          </p:nvPr>
        </p:nvSpPr>
        <p:spPr/>
        <p:txBody>
          <a:bodyPr/>
          <a:lstStyle/>
          <a:p>
            <a:r>
              <a:rPr lang="pt-BR" smtClean="0"/>
              <a:t>Pavlos Fafalios (fafalios@l3s.de), JCDL 2017</a:t>
            </a:r>
            <a:endParaRPr lang="en-US"/>
          </a:p>
        </p:txBody>
      </p:sp>
      <p:sp>
        <p:nvSpPr>
          <p:cNvPr id="6" name="Slide Number Placeholder 5"/>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3600540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78CC02-2ECE-474C-B74A-12487DA3DC4E}" type="datetime1">
              <a:rPr lang="en-US" smtClean="0"/>
              <a:t>20-Jun-17</a:t>
            </a:fld>
            <a:endParaRPr lang="en-US"/>
          </a:p>
        </p:txBody>
      </p:sp>
      <p:sp>
        <p:nvSpPr>
          <p:cNvPr id="5" name="Footer Placeholder 4"/>
          <p:cNvSpPr>
            <a:spLocks noGrp="1"/>
          </p:cNvSpPr>
          <p:nvPr>
            <p:ph type="ftr" sz="quarter" idx="11"/>
          </p:nvPr>
        </p:nvSpPr>
        <p:spPr/>
        <p:txBody>
          <a:bodyPr/>
          <a:lstStyle/>
          <a:p>
            <a:r>
              <a:rPr lang="pt-BR" smtClean="0"/>
              <a:t>Pavlos Fafalios (fafalios@l3s.de), JCDL 2017</a:t>
            </a:r>
            <a:endParaRPr lang="en-US"/>
          </a:p>
        </p:txBody>
      </p:sp>
      <p:sp>
        <p:nvSpPr>
          <p:cNvPr id="6" name="Slide Number Placeholder 5"/>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2375756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2100" y="98425"/>
            <a:ext cx="11595100" cy="1325563"/>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92100" y="1612900"/>
            <a:ext cx="11595100" cy="471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5400" y="6483350"/>
            <a:ext cx="863600" cy="365125"/>
          </a:xfrm>
        </p:spPr>
        <p:txBody>
          <a:bodyPr anchor="b"/>
          <a:lstStyle/>
          <a:p>
            <a:fld id="{DD7C46FC-369F-4912-BCC5-812E419ABE20}" type="datetime1">
              <a:rPr lang="en-US" smtClean="0"/>
              <a:t>20-Jun-17</a:t>
            </a:fld>
            <a:endParaRPr lang="en-US" dirty="0"/>
          </a:p>
        </p:txBody>
      </p:sp>
      <p:sp>
        <p:nvSpPr>
          <p:cNvPr id="5" name="Footer Placeholder 4"/>
          <p:cNvSpPr>
            <a:spLocks noGrp="1"/>
          </p:cNvSpPr>
          <p:nvPr>
            <p:ph type="ftr" sz="quarter" idx="11"/>
          </p:nvPr>
        </p:nvSpPr>
        <p:spPr>
          <a:xfrm>
            <a:off x="0" y="6483350"/>
            <a:ext cx="12192000" cy="365125"/>
          </a:xfrm>
        </p:spPr>
        <p:txBody>
          <a:bodyPr anchor="b"/>
          <a:lstStyle/>
          <a:p>
            <a:r>
              <a:rPr lang="pt-BR" smtClean="0"/>
              <a:t>Pavlos Fafalios (fafalios@l3s.de), JCDL 2017</a:t>
            </a:r>
            <a:endParaRPr lang="en-US"/>
          </a:p>
        </p:txBody>
      </p:sp>
      <p:sp>
        <p:nvSpPr>
          <p:cNvPr id="6" name="Slide Number Placeholder 5"/>
          <p:cNvSpPr>
            <a:spLocks noGrp="1"/>
          </p:cNvSpPr>
          <p:nvPr>
            <p:ph type="sldNum" sz="quarter" idx="12"/>
          </p:nvPr>
        </p:nvSpPr>
        <p:spPr>
          <a:xfrm>
            <a:off x="11798300" y="6483350"/>
            <a:ext cx="393700" cy="365125"/>
          </a:xfrm>
        </p:spPr>
        <p:txBody>
          <a:bodyPr anchor="b"/>
          <a:lstStyle/>
          <a:p>
            <a:fld id="{C8B84C49-838A-4AAE-99F9-03C44218DAC7}" type="slidenum">
              <a:rPr lang="en-US" smtClean="0"/>
              <a:t>‹#›</a:t>
            </a:fld>
            <a:endParaRPr lang="en-US"/>
          </a:p>
        </p:txBody>
      </p:sp>
    </p:spTree>
    <p:extLst>
      <p:ext uri="{BB962C8B-B14F-4D97-AF65-F5344CB8AC3E}">
        <p14:creationId xmlns:p14="http://schemas.microsoft.com/office/powerpoint/2010/main" val="30164030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64AE97-721B-49FE-BE0B-7D9631BA7E2C}" type="datetime1">
              <a:rPr lang="en-US" smtClean="0"/>
              <a:t>20-Jun-17</a:t>
            </a:fld>
            <a:endParaRPr lang="en-US"/>
          </a:p>
        </p:txBody>
      </p:sp>
      <p:sp>
        <p:nvSpPr>
          <p:cNvPr id="5" name="Footer Placeholder 4"/>
          <p:cNvSpPr>
            <a:spLocks noGrp="1"/>
          </p:cNvSpPr>
          <p:nvPr>
            <p:ph type="ftr" sz="quarter" idx="11"/>
          </p:nvPr>
        </p:nvSpPr>
        <p:spPr/>
        <p:txBody>
          <a:bodyPr/>
          <a:lstStyle/>
          <a:p>
            <a:r>
              <a:rPr lang="pt-BR" smtClean="0"/>
              <a:t>Pavlos Fafalios (fafalios@l3s.de), JCDL 2017</a:t>
            </a:r>
            <a:endParaRPr lang="en-US"/>
          </a:p>
        </p:txBody>
      </p:sp>
      <p:sp>
        <p:nvSpPr>
          <p:cNvPr id="6" name="Slide Number Placeholder 5"/>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9323412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C3AE8A-AD8E-461B-A5AE-0C892CDDEFC8}" type="datetime1">
              <a:rPr lang="en-US" smtClean="0"/>
              <a:t>20-Jun-17</a:t>
            </a:fld>
            <a:endParaRPr lang="en-US"/>
          </a:p>
        </p:txBody>
      </p:sp>
      <p:sp>
        <p:nvSpPr>
          <p:cNvPr id="6" name="Footer Placeholder 5"/>
          <p:cNvSpPr>
            <a:spLocks noGrp="1"/>
          </p:cNvSpPr>
          <p:nvPr>
            <p:ph type="ftr" sz="quarter" idx="11"/>
          </p:nvPr>
        </p:nvSpPr>
        <p:spPr/>
        <p:txBody>
          <a:bodyPr/>
          <a:lstStyle/>
          <a:p>
            <a:r>
              <a:rPr lang="pt-BR" smtClean="0"/>
              <a:t>Pavlos Fafalios (fafalios@l3s.de), JCDL 2017</a:t>
            </a:r>
            <a:endParaRPr lang="en-US"/>
          </a:p>
        </p:txBody>
      </p:sp>
      <p:sp>
        <p:nvSpPr>
          <p:cNvPr id="7" name="Slide Number Placeholder 6"/>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31813644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E3F5FC-D01B-40BC-98D1-FFA00BB18BF2}" type="datetime1">
              <a:rPr lang="en-US" smtClean="0"/>
              <a:t>20-Jun-17</a:t>
            </a:fld>
            <a:endParaRPr lang="en-US"/>
          </a:p>
        </p:txBody>
      </p:sp>
      <p:sp>
        <p:nvSpPr>
          <p:cNvPr id="8" name="Footer Placeholder 7"/>
          <p:cNvSpPr>
            <a:spLocks noGrp="1"/>
          </p:cNvSpPr>
          <p:nvPr>
            <p:ph type="ftr" sz="quarter" idx="11"/>
          </p:nvPr>
        </p:nvSpPr>
        <p:spPr/>
        <p:txBody>
          <a:bodyPr/>
          <a:lstStyle/>
          <a:p>
            <a:r>
              <a:rPr lang="pt-BR" smtClean="0"/>
              <a:t>Pavlos Fafalios (fafalios@l3s.de), JCDL 2017</a:t>
            </a:r>
            <a:endParaRPr lang="en-US"/>
          </a:p>
        </p:txBody>
      </p:sp>
      <p:sp>
        <p:nvSpPr>
          <p:cNvPr id="9" name="Slide Number Placeholder 8"/>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219319401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69EF05-BA19-42A9-8C17-35B5C06FE34B}" type="datetime1">
              <a:rPr lang="en-US" smtClean="0"/>
              <a:t>20-Jun-17</a:t>
            </a:fld>
            <a:endParaRPr lang="en-US"/>
          </a:p>
        </p:txBody>
      </p:sp>
      <p:sp>
        <p:nvSpPr>
          <p:cNvPr id="4" name="Footer Placeholder 3"/>
          <p:cNvSpPr>
            <a:spLocks noGrp="1"/>
          </p:cNvSpPr>
          <p:nvPr>
            <p:ph type="ftr" sz="quarter" idx="11"/>
          </p:nvPr>
        </p:nvSpPr>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4122016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A5755B-9633-4D0C-BFCF-2583D4EAF915}" type="datetime1">
              <a:rPr lang="en-US" smtClean="0"/>
              <a:t>20-Jun-17</a:t>
            </a:fld>
            <a:endParaRPr lang="en-US"/>
          </a:p>
        </p:txBody>
      </p:sp>
      <p:sp>
        <p:nvSpPr>
          <p:cNvPr id="3" name="Footer Placeholder 2"/>
          <p:cNvSpPr>
            <a:spLocks noGrp="1"/>
          </p:cNvSpPr>
          <p:nvPr>
            <p:ph type="ftr" sz="quarter" idx="11"/>
          </p:nvPr>
        </p:nvSpPr>
        <p:spPr/>
        <p:txBody>
          <a:bodyPr/>
          <a:lstStyle/>
          <a:p>
            <a:r>
              <a:rPr lang="pt-BR" smtClean="0"/>
              <a:t>Pavlos Fafalios (fafalios@l3s.de), JCDL 2017</a:t>
            </a:r>
            <a:endParaRPr lang="en-US"/>
          </a:p>
        </p:txBody>
      </p:sp>
      <p:sp>
        <p:nvSpPr>
          <p:cNvPr id="4" name="Slide Number Placeholder 3"/>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37290515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B61167-95F1-439B-B7A6-04EBF138BC7A}" type="datetime1">
              <a:rPr lang="en-US" smtClean="0"/>
              <a:t>20-Jun-17</a:t>
            </a:fld>
            <a:endParaRPr lang="en-US"/>
          </a:p>
        </p:txBody>
      </p:sp>
      <p:sp>
        <p:nvSpPr>
          <p:cNvPr id="6" name="Footer Placeholder 5"/>
          <p:cNvSpPr>
            <a:spLocks noGrp="1"/>
          </p:cNvSpPr>
          <p:nvPr>
            <p:ph type="ftr" sz="quarter" idx="11"/>
          </p:nvPr>
        </p:nvSpPr>
        <p:spPr/>
        <p:txBody>
          <a:bodyPr/>
          <a:lstStyle/>
          <a:p>
            <a:r>
              <a:rPr lang="pt-BR" smtClean="0"/>
              <a:t>Pavlos Fafalios (fafalios@l3s.de), JCDL 2017</a:t>
            </a:r>
            <a:endParaRPr lang="en-US"/>
          </a:p>
        </p:txBody>
      </p:sp>
      <p:sp>
        <p:nvSpPr>
          <p:cNvPr id="7" name="Slide Number Placeholder 6"/>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2139457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459260-0854-4911-A9AE-3E44D8BACDEF}" type="datetime1">
              <a:rPr lang="en-US" smtClean="0"/>
              <a:t>20-Jun-17</a:t>
            </a:fld>
            <a:endParaRPr lang="en-US"/>
          </a:p>
        </p:txBody>
      </p:sp>
      <p:sp>
        <p:nvSpPr>
          <p:cNvPr id="6" name="Footer Placeholder 5"/>
          <p:cNvSpPr>
            <a:spLocks noGrp="1"/>
          </p:cNvSpPr>
          <p:nvPr>
            <p:ph type="ftr" sz="quarter" idx="11"/>
          </p:nvPr>
        </p:nvSpPr>
        <p:spPr/>
        <p:txBody>
          <a:bodyPr/>
          <a:lstStyle/>
          <a:p>
            <a:r>
              <a:rPr lang="pt-BR" smtClean="0"/>
              <a:t>Pavlos Fafalios (fafalios@l3s.de), JCDL 2017</a:t>
            </a:r>
            <a:endParaRPr lang="en-US"/>
          </a:p>
        </p:txBody>
      </p:sp>
      <p:sp>
        <p:nvSpPr>
          <p:cNvPr id="7" name="Slide Number Placeholder 6"/>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4178503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3603" y="6483350"/>
            <a:ext cx="79460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33593-B1B4-45B1-9F33-2C10B949EC94}" type="datetime1">
              <a:rPr lang="en-US" smtClean="0"/>
              <a:t>20-Jun-17</a:t>
            </a:fld>
            <a:endParaRPr lang="en-US" dirty="0"/>
          </a:p>
        </p:txBody>
      </p:sp>
      <p:sp>
        <p:nvSpPr>
          <p:cNvPr id="5" name="Footer Placeholder 4"/>
          <p:cNvSpPr>
            <a:spLocks noGrp="1"/>
          </p:cNvSpPr>
          <p:nvPr>
            <p:ph type="ftr" sz="quarter" idx="3"/>
          </p:nvPr>
        </p:nvSpPr>
        <p:spPr>
          <a:xfrm>
            <a:off x="-3603" y="6483350"/>
            <a:ext cx="1219560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smtClean="0"/>
              <a:t>Pavlos Fafalios (fafalios@l3s.de), JCDL 2017</a:t>
            </a:r>
            <a:endParaRPr lang="en-US"/>
          </a:p>
        </p:txBody>
      </p:sp>
      <p:sp>
        <p:nvSpPr>
          <p:cNvPr id="6" name="Slide Number Placeholder 5"/>
          <p:cNvSpPr>
            <a:spLocks noGrp="1"/>
          </p:cNvSpPr>
          <p:nvPr>
            <p:ph type="sldNum" sz="quarter" idx="4"/>
          </p:nvPr>
        </p:nvSpPr>
        <p:spPr>
          <a:xfrm>
            <a:off x="11709400" y="6483350"/>
            <a:ext cx="482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B84C49-838A-4AAE-99F9-03C44218DAC7}" type="slidenum">
              <a:rPr lang="en-US" smtClean="0"/>
              <a:t>‹#›</a:t>
            </a:fld>
            <a:endParaRPr lang="en-US"/>
          </a:p>
        </p:txBody>
      </p:sp>
    </p:spTree>
    <p:extLst>
      <p:ext uri="{BB962C8B-B14F-4D97-AF65-F5344CB8AC3E}">
        <p14:creationId xmlns:p14="http://schemas.microsoft.com/office/powerpoint/2010/main" val="3876557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jpe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dbpedia.org/resource/Nicotine" TargetMode="External"/><Relationship Id="rId3" Type="http://schemas.openxmlformats.org/officeDocument/2006/relationships/hyperlink" Target="http://dbpedia.org/resource/Cocaine" TargetMode="External"/><Relationship Id="rId7" Type="http://schemas.openxmlformats.org/officeDocument/2006/relationships/hyperlink" Target="http://dbpedia.org/resource/Furosemid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dbpedia.org/resource/Zidovudine" TargetMode="External"/><Relationship Id="rId5" Type="http://schemas.openxmlformats.org/officeDocument/2006/relationships/hyperlink" Target="http://dbpedia.org/resource/Aspirin" TargetMode="External"/><Relationship Id="rId10" Type="http://schemas.openxmlformats.org/officeDocument/2006/relationships/hyperlink" Target="http://dbpedia.org/resource/Caffeine" TargetMode="External"/><Relationship Id="rId4" Type="http://schemas.openxmlformats.org/officeDocument/2006/relationships/hyperlink" Target="http://dbpedia.org/resource/Heroin" TargetMode="External"/><Relationship Id="rId9" Type="http://schemas.openxmlformats.org/officeDocument/2006/relationships/hyperlink" Target="http://dbpedia.org/resource/Fluoxetine"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797" y="413145"/>
            <a:ext cx="11611429" cy="2387600"/>
          </a:xfrm>
        </p:spPr>
        <p:txBody>
          <a:bodyPr>
            <a:normAutofit/>
          </a:bodyPr>
          <a:lstStyle/>
          <a:p>
            <a:r>
              <a:rPr lang="en-US" sz="5600" b="1" dirty="0" smtClean="0"/>
              <a:t>Building and Querying </a:t>
            </a:r>
            <a:br>
              <a:rPr lang="en-US" sz="5600" b="1" dirty="0" smtClean="0"/>
            </a:br>
            <a:r>
              <a:rPr lang="en-US" sz="5600" b="1" dirty="0" smtClean="0">
                <a:solidFill>
                  <a:srgbClr val="00B050"/>
                </a:solidFill>
              </a:rPr>
              <a:t>Semantic Layers </a:t>
            </a:r>
            <a:r>
              <a:rPr lang="en-US" sz="5600" b="1" dirty="0" smtClean="0"/>
              <a:t>for </a:t>
            </a:r>
            <a:r>
              <a:rPr lang="en-US" sz="5600" b="1" dirty="0" smtClean="0">
                <a:solidFill>
                  <a:srgbClr val="0070C0"/>
                </a:solidFill>
              </a:rPr>
              <a:t>Web Archives </a:t>
            </a:r>
            <a:endParaRPr lang="en-US" sz="5600" b="1" dirty="0">
              <a:solidFill>
                <a:srgbClr val="0070C0"/>
              </a:solidFill>
            </a:endParaRPr>
          </a:p>
        </p:txBody>
      </p:sp>
      <p:sp>
        <p:nvSpPr>
          <p:cNvPr id="3" name="Subtitle 2"/>
          <p:cNvSpPr>
            <a:spLocks noGrp="1"/>
          </p:cNvSpPr>
          <p:nvPr>
            <p:ph type="subTitle" idx="1"/>
          </p:nvPr>
        </p:nvSpPr>
        <p:spPr>
          <a:xfrm>
            <a:off x="406399" y="3144836"/>
            <a:ext cx="11408227" cy="614364"/>
          </a:xfrm>
        </p:spPr>
        <p:txBody>
          <a:bodyPr>
            <a:normAutofit/>
          </a:bodyPr>
          <a:lstStyle/>
          <a:p>
            <a:r>
              <a:rPr lang="en-US" sz="2600" u="sng" dirty="0" smtClean="0"/>
              <a:t>Pavlos Fafalios</a:t>
            </a:r>
            <a:r>
              <a:rPr lang="en-US" sz="2600" dirty="0" smtClean="0"/>
              <a:t>, Helge Holzmann, Vaibhav Kasturia, Wolfgang Nejdl</a:t>
            </a:r>
            <a:endParaRPr lang="en-US" sz="2600" dirty="0"/>
          </a:p>
        </p:txBody>
      </p:sp>
      <p:grpSp>
        <p:nvGrpSpPr>
          <p:cNvPr id="6" name="Group 5"/>
          <p:cNvGrpSpPr/>
          <p:nvPr/>
        </p:nvGrpSpPr>
        <p:grpSpPr>
          <a:xfrm>
            <a:off x="4705350" y="5152318"/>
            <a:ext cx="2781300" cy="1245277"/>
            <a:chOff x="4763972" y="5152318"/>
            <a:chExt cx="2781300" cy="1245277"/>
          </a:xfrm>
        </p:grpSpPr>
        <p:pic>
          <p:nvPicPr>
            <p:cNvPr id="1026" name="Picture 2" descr=" Προβολή εικόνας πλήρους μεγέθους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9249" y="5204568"/>
              <a:ext cx="1536023" cy="11930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l3s.de/~gtran/l3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3972" y="5152318"/>
              <a:ext cx="1245277" cy="1245277"/>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Rectangle 3"/>
          <p:cNvSpPr/>
          <p:nvPr/>
        </p:nvSpPr>
        <p:spPr>
          <a:xfrm>
            <a:off x="1844323" y="3559155"/>
            <a:ext cx="1463670" cy="338554"/>
          </a:xfrm>
          <a:prstGeom prst="rect">
            <a:avLst/>
          </a:prstGeom>
        </p:spPr>
        <p:txBody>
          <a:bodyPr wrap="none">
            <a:spAutoFit/>
          </a:bodyPr>
          <a:lstStyle/>
          <a:p>
            <a:r>
              <a:rPr lang="en-US" sz="1600" i="1" dirty="0" smtClean="0"/>
              <a:t>fafalios@l3s.de</a:t>
            </a:r>
            <a:endParaRPr lang="en-US" sz="1600" i="1" dirty="0"/>
          </a:p>
        </p:txBody>
      </p:sp>
      <p:sp>
        <p:nvSpPr>
          <p:cNvPr id="7" name="Subtitle 2"/>
          <p:cNvSpPr txBox="1">
            <a:spLocks/>
          </p:cNvSpPr>
          <p:nvPr/>
        </p:nvSpPr>
        <p:spPr>
          <a:xfrm>
            <a:off x="0" y="4241800"/>
            <a:ext cx="12192001" cy="6843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smtClean="0"/>
              <a:t>L3S Research Center, University of Hannover, Germany</a:t>
            </a:r>
            <a:endParaRPr lang="en-US" sz="1600" dirty="0"/>
          </a:p>
        </p:txBody>
      </p:sp>
    </p:spTree>
    <p:extLst>
      <p:ext uri="{BB962C8B-B14F-4D97-AF65-F5344CB8AC3E}">
        <p14:creationId xmlns:p14="http://schemas.microsoft.com/office/powerpoint/2010/main" val="1454935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14345"/>
            <a:ext cx="11595100" cy="1325563"/>
          </a:xfrm>
        </p:spPr>
        <p:txBody>
          <a:bodyPr>
            <a:normAutofit/>
          </a:bodyPr>
          <a:lstStyle/>
          <a:p>
            <a:r>
              <a:rPr lang="en-US" sz="3800" dirty="0" smtClean="0"/>
              <a:t>Open Web Archive – Example of </a:t>
            </a:r>
            <a:r>
              <a:rPr lang="en-US" sz="3800" u="sng" dirty="0" smtClean="0"/>
              <a:t>Non-versioned</a:t>
            </a:r>
            <a:r>
              <a:rPr lang="en-US" sz="3800" dirty="0" smtClean="0"/>
              <a:t> </a:t>
            </a:r>
            <a:r>
              <a:rPr lang="en-US" sz="3800" dirty="0"/>
              <a:t>Web Page</a:t>
            </a:r>
          </a:p>
        </p:txBody>
      </p:sp>
      <p:sp>
        <p:nvSpPr>
          <p:cNvPr id="4" name="Footer Placeholder 3"/>
          <p:cNvSpPr>
            <a:spLocks noGrp="1"/>
          </p:cNvSpPr>
          <p:nvPr>
            <p:ph type="ftr" sz="quarter" idx="11"/>
          </p:nvPr>
        </p:nvSpPr>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10</a:t>
            </a:fld>
            <a:endParaRPr lang="en-US"/>
          </a:p>
        </p:txBody>
      </p:sp>
      <p:sp>
        <p:nvSpPr>
          <p:cNvPr id="6" name="TextBox 55"/>
          <p:cNvSpPr txBox="1"/>
          <p:nvPr/>
        </p:nvSpPr>
        <p:spPr>
          <a:xfrm>
            <a:off x="1216427" y="3216058"/>
            <a:ext cx="2911151" cy="519351"/>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7" name="Rectangle 6"/>
          <p:cNvSpPr/>
          <p:nvPr/>
        </p:nvSpPr>
        <p:spPr>
          <a:xfrm>
            <a:off x="1283100" y="3291067"/>
            <a:ext cx="2847254"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http://www.nytimes.com/...</a:t>
            </a:r>
            <a:endParaRPr kumimoji="0" lang="el-GR" sz="1800" b="0" i="0" u="none" strike="noStrike" kern="0" cap="none" spc="0" normalizeH="0" baseline="0" noProof="0" dirty="0" smtClean="0">
              <a:ln>
                <a:noFill/>
              </a:ln>
              <a:solidFill>
                <a:prstClr val="black"/>
              </a:solidFill>
              <a:effectLst/>
              <a:uLnTx/>
              <a:uFillTx/>
            </a:endParaRPr>
          </a:p>
        </p:txBody>
      </p:sp>
      <p:cxnSp>
        <p:nvCxnSpPr>
          <p:cNvPr id="8" name="Straight Arrow Connector 50"/>
          <p:cNvCxnSpPr>
            <a:stCxn id="6" idx="0"/>
            <a:endCxn id="9" idx="3"/>
          </p:cNvCxnSpPr>
          <p:nvPr/>
        </p:nvCxnSpPr>
        <p:spPr>
          <a:xfrm rot="16200000" flipV="1">
            <a:off x="1987841" y="2531895"/>
            <a:ext cx="1044740" cy="32358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651366" y="2034169"/>
            <a:ext cx="1697052" cy="2742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rPr>
              <a:t>06.01.2012 06:40</a:t>
            </a:r>
            <a:endParaRPr lang="el-GR" sz="1600" dirty="0">
              <a:solidFill>
                <a:schemeClr val="tx1"/>
              </a:solidFill>
            </a:endParaRPr>
          </a:p>
        </p:txBody>
      </p:sp>
      <p:sp>
        <p:nvSpPr>
          <p:cNvPr id="10" name="TextBox 78"/>
          <p:cNvSpPr txBox="1"/>
          <p:nvPr/>
        </p:nvSpPr>
        <p:spPr>
          <a:xfrm>
            <a:off x="2406188" y="1903907"/>
            <a:ext cx="730969" cy="307777"/>
          </a:xfrm>
          <a:prstGeom prst="rect">
            <a:avLst/>
          </a:prstGeom>
          <a:noFill/>
        </p:spPr>
        <p:txBody>
          <a:bodyPr wrap="none" rtlCol="0">
            <a:spAutoFit/>
          </a:bodyPr>
          <a:lstStyle/>
          <a:p>
            <a:r>
              <a:rPr lang="en-GB" sz="1400" i="1" dirty="0" err="1">
                <a:latin typeface="Calibri" panose="020F0502020204030204" pitchFamily="34" charset="0"/>
              </a:rPr>
              <a:t>dc:date</a:t>
            </a:r>
            <a:endParaRPr lang="el-GR" sz="1400" i="1" dirty="0">
              <a:latin typeface="Calibri" panose="020F0502020204030204" pitchFamily="34" charset="0"/>
            </a:endParaRPr>
          </a:p>
        </p:txBody>
      </p:sp>
      <p:sp>
        <p:nvSpPr>
          <p:cNvPr id="11" name="Rounded Rectangle 10"/>
          <p:cNvSpPr/>
          <p:nvPr/>
        </p:nvSpPr>
        <p:spPr>
          <a:xfrm>
            <a:off x="555984" y="2470584"/>
            <a:ext cx="1800791" cy="293500"/>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“An example Page”</a:t>
            </a:r>
            <a:endParaRPr lang="el-GR" sz="1600" dirty="0">
              <a:solidFill>
                <a:schemeClr val="tx1"/>
              </a:solidFill>
            </a:endParaRPr>
          </a:p>
        </p:txBody>
      </p:sp>
      <p:cxnSp>
        <p:nvCxnSpPr>
          <p:cNvPr id="12" name="Straight Arrow Connector 50"/>
          <p:cNvCxnSpPr>
            <a:stCxn id="6" idx="0"/>
            <a:endCxn id="11" idx="3"/>
          </p:cNvCxnSpPr>
          <p:nvPr/>
        </p:nvCxnSpPr>
        <p:spPr>
          <a:xfrm rot="16200000" flipV="1">
            <a:off x="2215027" y="2759082"/>
            <a:ext cx="598724" cy="31522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78"/>
          <p:cNvSpPr txBox="1"/>
          <p:nvPr/>
        </p:nvSpPr>
        <p:spPr>
          <a:xfrm>
            <a:off x="2424528" y="2309556"/>
            <a:ext cx="691215" cy="307777"/>
          </a:xfrm>
          <a:prstGeom prst="rect">
            <a:avLst/>
          </a:prstGeom>
          <a:noFill/>
        </p:spPr>
        <p:txBody>
          <a:bodyPr wrap="none" rtlCol="0">
            <a:spAutoFit/>
          </a:bodyPr>
          <a:lstStyle/>
          <a:p>
            <a:r>
              <a:rPr lang="en-GB" sz="1400" i="1" dirty="0" err="1">
                <a:latin typeface="Calibri" panose="020F0502020204030204" pitchFamily="34" charset="0"/>
              </a:rPr>
              <a:t>dc:title</a:t>
            </a:r>
            <a:endParaRPr lang="en-GB" sz="1400" i="1" dirty="0">
              <a:latin typeface="Calibri" panose="020F0502020204030204" pitchFamily="34" charset="0"/>
            </a:endParaRPr>
          </a:p>
        </p:txBody>
      </p:sp>
      <p:sp>
        <p:nvSpPr>
          <p:cNvPr id="14" name="TextBox 69"/>
          <p:cNvSpPr txBox="1"/>
          <p:nvPr/>
        </p:nvSpPr>
        <p:spPr>
          <a:xfrm>
            <a:off x="5748033" y="2838887"/>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15" name="TextBox 64"/>
          <p:cNvSpPr txBox="1"/>
          <p:nvPr/>
        </p:nvSpPr>
        <p:spPr>
          <a:xfrm>
            <a:off x="1458720" y="4546708"/>
            <a:ext cx="2426563" cy="369332"/>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dirty="0" err="1" smtClean="0">
                <a:latin typeface="Calibri" panose="020F0502020204030204" pitchFamily="34" charset="0"/>
              </a:rPr>
              <a:t>owa:ArchivedDocument</a:t>
            </a:r>
            <a:endParaRPr lang="el-GR" dirty="0">
              <a:latin typeface="Calibri" panose="020F0502020204030204" pitchFamily="34" charset="0"/>
            </a:endParaRPr>
          </a:p>
        </p:txBody>
      </p:sp>
      <p:cxnSp>
        <p:nvCxnSpPr>
          <p:cNvPr id="16" name="Straight Arrow Connector 50"/>
          <p:cNvCxnSpPr>
            <a:stCxn id="6" idx="4"/>
            <a:endCxn id="15" idx="0"/>
          </p:cNvCxnSpPr>
          <p:nvPr/>
        </p:nvCxnSpPr>
        <p:spPr>
          <a:xfrm rot="5400000">
            <a:off x="2266354" y="4141058"/>
            <a:ext cx="811299" cy="1"/>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7" name="TextBox 69"/>
          <p:cNvSpPr txBox="1"/>
          <p:nvPr/>
        </p:nvSpPr>
        <p:spPr>
          <a:xfrm>
            <a:off x="2696833" y="3930064"/>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24" name="TextBox 64"/>
          <p:cNvSpPr txBox="1"/>
          <p:nvPr/>
        </p:nvSpPr>
        <p:spPr>
          <a:xfrm>
            <a:off x="6079014" y="3216332"/>
            <a:ext cx="852418" cy="519351"/>
          </a:xfrm>
          <a:prstGeom prst="ellipse">
            <a:avLst/>
          </a:prstGeom>
          <a:solidFill>
            <a:schemeClr val="accent2">
              <a:lumMod val="60000"/>
              <a:lumOff val="40000"/>
            </a:schemeClr>
          </a:solidFill>
          <a:ln>
            <a:solidFill>
              <a:schemeClr val="accent6">
                <a:lumMod val="50000"/>
              </a:schemeClr>
            </a:solidFill>
          </a:ln>
        </p:spPr>
        <p:txBody>
          <a:bodyPr wrap="square" rtlCol="0">
            <a:spAutoFit/>
          </a:bodyPr>
          <a:lstStyle/>
          <a:p>
            <a:pPr algn="ctr"/>
            <a:r>
              <a:rPr lang="en-US" dirty="0" smtClean="0">
                <a:latin typeface="Calibri" panose="020F0502020204030204" pitchFamily="34" charset="0"/>
              </a:rPr>
              <a:t>_:e1</a:t>
            </a:r>
            <a:endParaRPr lang="el-GR" dirty="0">
              <a:latin typeface="Calibri" panose="020F0502020204030204" pitchFamily="34" charset="0"/>
            </a:endParaRPr>
          </a:p>
        </p:txBody>
      </p:sp>
      <p:sp>
        <p:nvSpPr>
          <p:cNvPr id="25" name="Rounded Rectangle 24"/>
          <p:cNvSpPr/>
          <p:nvPr/>
        </p:nvSpPr>
        <p:spPr>
          <a:xfrm>
            <a:off x="9320791" y="4002033"/>
            <a:ext cx="521677" cy="210992"/>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512</a:t>
            </a:r>
            <a:endParaRPr lang="el-GR" sz="1600" dirty="0">
              <a:solidFill>
                <a:schemeClr val="tx1"/>
              </a:solidFill>
            </a:endParaRPr>
          </a:p>
        </p:txBody>
      </p:sp>
      <p:cxnSp>
        <p:nvCxnSpPr>
          <p:cNvPr id="26" name="Straight Arrow Connector 50"/>
          <p:cNvCxnSpPr>
            <a:stCxn id="24" idx="6"/>
            <a:endCxn id="25" idx="1"/>
          </p:cNvCxnSpPr>
          <p:nvPr/>
        </p:nvCxnSpPr>
        <p:spPr>
          <a:xfrm>
            <a:off x="6931432" y="3476008"/>
            <a:ext cx="2389359" cy="63152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69"/>
          <p:cNvSpPr txBox="1"/>
          <p:nvPr/>
        </p:nvSpPr>
        <p:spPr>
          <a:xfrm>
            <a:off x="8231269" y="3816604"/>
            <a:ext cx="1087157"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:position</a:t>
            </a:r>
            <a:endParaRPr lang="el-GR" sz="1400" i="1" dirty="0">
              <a:latin typeface="Calibri" panose="020F0502020204030204" pitchFamily="34" charset="0"/>
            </a:endParaRPr>
          </a:p>
        </p:txBody>
      </p:sp>
      <p:sp>
        <p:nvSpPr>
          <p:cNvPr id="28" name="Rounded Rectangle 27"/>
          <p:cNvSpPr/>
          <p:nvPr/>
        </p:nvSpPr>
        <p:spPr>
          <a:xfrm>
            <a:off x="9346510" y="3525877"/>
            <a:ext cx="470239" cy="197883"/>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0.9</a:t>
            </a:r>
            <a:endParaRPr lang="el-GR" sz="1600" dirty="0">
              <a:solidFill>
                <a:schemeClr val="tx1"/>
              </a:solidFill>
            </a:endParaRPr>
          </a:p>
        </p:txBody>
      </p:sp>
      <p:cxnSp>
        <p:nvCxnSpPr>
          <p:cNvPr id="29" name="Straight Arrow Connector 50"/>
          <p:cNvCxnSpPr>
            <a:stCxn id="24" idx="6"/>
            <a:endCxn id="28" idx="1"/>
          </p:cNvCxnSpPr>
          <p:nvPr/>
        </p:nvCxnSpPr>
        <p:spPr>
          <a:xfrm>
            <a:off x="6931432" y="3476008"/>
            <a:ext cx="2415078" cy="14881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69"/>
          <p:cNvSpPr txBox="1"/>
          <p:nvPr/>
        </p:nvSpPr>
        <p:spPr>
          <a:xfrm>
            <a:off x="8118924" y="3305272"/>
            <a:ext cx="1288110"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confidence</a:t>
            </a:r>
            <a:endParaRPr lang="el-GR" sz="1400" i="1" dirty="0">
              <a:latin typeface="Calibri" panose="020F0502020204030204" pitchFamily="34" charset="0"/>
            </a:endParaRPr>
          </a:p>
        </p:txBody>
      </p:sp>
      <p:sp>
        <p:nvSpPr>
          <p:cNvPr id="31" name="Rounded Rectangle 30"/>
          <p:cNvSpPr/>
          <p:nvPr/>
        </p:nvSpPr>
        <p:spPr>
          <a:xfrm>
            <a:off x="9346510" y="4452793"/>
            <a:ext cx="1083225" cy="234525"/>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libri" panose="020F0502020204030204" pitchFamily="34" charset="0"/>
              </a:rPr>
              <a:t>“</a:t>
            </a:r>
            <a:r>
              <a:rPr lang="en-US" sz="1600" b="1" kern="0" dirty="0" smtClean="0">
                <a:solidFill>
                  <a:prstClr val="black"/>
                </a:solidFill>
              </a:rPr>
              <a:t>Federer</a:t>
            </a:r>
            <a:r>
              <a:rPr lang="en-US" sz="1600" b="1" dirty="0" smtClean="0">
                <a:solidFill>
                  <a:schemeClr val="tx1"/>
                </a:solidFill>
                <a:latin typeface="Calibri" panose="020F0502020204030204" pitchFamily="34" charset="0"/>
              </a:rPr>
              <a:t>”</a:t>
            </a:r>
            <a:endParaRPr lang="el-GR" sz="1600" b="1" dirty="0">
              <a:solidFill>
                <a:schemeClr val="tx1"/>
              </a:solidFill>
            </a:endParaRPr>
          </a:p>
        </p:txBody>
      </p:sp>
      <p:cxnSp>
        <p:nvCxnSpPr>
          <p:cNvPr id="32" name="Straight Arrow Connector 50"/>
          <p:cNvCxnSpPr>
            <a:stCxn id="24" idx="6"/>
            <a:endCxn id="31" idx="1"/>
          </p:cNvCxnSpPr>
          <p:nvPr/>
        </p:nvCxnSpPr>
        <p:spPr>
          <a:xfrm>
            <a:off x="6931432" y="3476008"/>
            <a:ext cx="2415078" cy="1094048"/>
          </a:xfrm>
          <a:prstGeom prst="bentConnector3">
            <a:avLst>
              <a:gd name="adj1" fmla="val 4956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69"/>
          <p:cNvSpPr txBox="1"/>
          <p:nvPr/>
        </p:nvSpPr>
        <p:spPr>
          <a:xfrm>
            <a:off x="8122457" y="4247818"/>
            <a:ext cx="1311578"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:detectedAs</a:t>
            </a:r>
            <a:endParaRPr lang="el-GR" sz="1400" i="1" dirty="0">
              <a:latin typeface="Calibri" panose="020F0502020204030204" pitchFamily="34" charset="0"/>
            </a:endParaRPr>
          </a:p>
        </p:txBody>
      </p:sp>
      <p:sp>
        <p:nvSpPr>
          <p:cNvPr id="34" name="TextBox 33"/>
          <p:cNvSpPr txBox="1"/>
          <p:nvPr/>
        </p:nvSpPr>
        <p:spPr>
          <a:xfrm>
            <a:off x="9358806" y="2777546"/>
            <a:ext cx="2069972" cy="354723"/>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35" name="Rectangle 34"/>
          <p:cNvSpPr/>
          <p:nvPr/>
        </p:nvSpPr>
        <p:spPr>
          <a:xfrm>
            <a:off x="9509306" y="2793250"/>
            <a:ext cx="1798890" cy="338554"/>
          </a:xfrm>
          <a:prstGeom prst="rect">
            <a:avLst/>
          </a:prstGeom>
        </p:spPr>
        <p:txBody>
          <a:bodyPr wrap="none">
            <a:spAutoFit/>
          </a:bodyPr>
          <a:lstStyle/>
          <a:p>
            <a:pPr lvl="0" algn="ctr"/>
            <a:r>
              <a:rPr lang="en-US" sz="1600" b="1" kern="0" dirty="0" err="1">
                <a:solidFill>
                  <a:prstClr val="black"/>
                </a:solidFill>
              </a:rPr>
              <a:t>dbr:Roger_Federer</a:t>
            </a:r>
            <a:endParaRPr lang="en-US" sz="1600" b="1" kern="0" dirty="0">
              <a:solidFill>
                <a:prstClr val="black"/>
              </a:solidFill>
            </a:endParaRPr>
          </a:p>
        </p:txBody>
      </p:sp>
      <p:sp>
        <p:nvSpPr>
          <p:cNvPr id="36" name="TextBox 69"/>
          <p:cNvSpPr txBox="1"/>
          <p:nvPr/>
        </p:nvSpPr>
        <p:spPr>
          <a:xfrm>
            <a:off x="7761121" y="2643721"/>
            <a:ext cx="1670265"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hasMatchedURI</a:t>
            </a:r>
            <a:endParaRPr lang="el-GR" sz="1400" i="1" dirty="0">
              <a:latin typeface="Calibri" panose="020F0502020204030204" pitchFamily="34" charset="0"/>
            </a:endParaRPr>
          </a:p>
        </p:txBody>
      </p:sp>
      <p:sp>
        <p:nvSpPr>
          <p:cNvPr id="37" name="TextBox 64"/>
          <p:cNvSpPr txBox="1"/>
          <p:nvPr/>
        </p:nvSpPr>
        <p:spPr>
          <a:xfrm>
            <a:off x="4960391" y="2394545"/>
            <a:ext cx="1167714" cy="369332"/>
          </a:xfrm>
          <a:prstGeom prst="rect">
            <a:avLst/>
          </a:prstGeom>
          <a:solidFill>
            <a:schemeClr val="accent2">
              <a:lumMod val="60000"/>
              <a:lumOff val="40000"/>
            </a:schemeClr>
          </a:solidFill>
          <a:ln>
            <a:solidFill>
              <a:schemeClr val="accent6">
                <a:lumMod val="50000"/>
              </a:schemeClr>
            </a:solidFill>
          </a:ln>
        </p:spPr>
        <p:txBody>
          <a:bodyPr wrap="square" rtlCol="0">
            <a:spAutoFit/>
          </a:bodyPr>
          <a:lstStyle/>
          <a:p>
            <a:pPr algn="ctr"/>
            <a:r>
              <a:rPr lang="en-US" dirty="0" err="1" smtClean="0">
                <a:latin typeface="Calibri" panose="020F0502020204030204" pitchFamily="34" charset="0"/>
              </a:rPr>
              <a:t>oae:Entity</a:t>
            </a:r>
            <a:endParaRPr lang="el-GR" dirty="0">
              <a:latin typeface="Calibri" panose="020F0502020204030204" pitchFamily="34" charset="0"/>
            </a:endParaRPr>
          </a:p>
        </p:txBody>
      </p:sp>
      <p:cxnSp>
        <p:nvCxnSpPr>
          <p:cNvPr id="38" name="Straight Arrow Connector 50"/>
          <p:cNvCxnSpPr>
            <a:stCxn id="24" idx="0"/>
            <a:endCxn id="37" idx="3"/>
          </p:cNvCxnSpPr>
          <p:nvPr/>
        </p:nvCxnSpPr>
        <p:spPr>
          <a:xfrm rot="16200000" flipV="1">
            <a:off x="5998104" y="2709213"/>
            <a:ext cx="637121" cy="377118"/>
          </a:xfrm>
          <a:prstGeom prst="bentConnector2">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50"/>
          <p:cNvCxnSpPr>
            <a:stCxn id="34" idx="0"/>
            <a:endCxn id="41" idx="3"/>
          </p:cNvCxnSpPr>
          <p:nvPr/>
        </p:nvCxnSpPr>
        <p:spPr>
          <a:xfrm rot="16200000" flipV="1">
            <a:off x="9895389" y="2279143"/>
            <a:ext cx="491137" cy="505670"/>
          </a:xfrm>
          <a:prstGeom prst="bentConnector2">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0" name="TextBox 69"/>
          <p:cNvSpPr txBox="1"/>
          <p:nvPr/>
        </p:nvSpPr>
        <p:spPr>
          <a:xfrm>
            <a:off x="10075381" y="2006617"/>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41" name="TextBox 64"/>
          <p:cNvSpPr txBox="1"/>
          <p:nvPr/>
        </p:nvSpPr>
        <p:spPr>
          <a:xfrm>
            <a:off x="8079570" y="2101743"/>
            <a:ext cx="1808552" cy="369332"/>
          </a:xfrm>
          <a:prstGeom prst="rect">
            <a:avLst/>
          </a:prstGeom>
          <a:solidFill>
            <a:schemeClr val="accent2">
              <a:lumMod val="40000"/>
              <a:lumOff val="60000"/>
            </a:schemeClr>
          </a:solidFill>
          <a:ln>
            <a:solidFill>
              <a:schemeClr val="accent6">
                <a:lumMod val="50000"/>
              </a:schemeClr>
            </a:solidFill>
          </a:ln>
        </p:spPr>
        <p:txBody>
          <a:bodyPr wrap="square" rtlCol="0">
            <a:spAutoFit/>
          </a:bodyPr>
          <a:lstStyle/>
          <a:p>
            <a:pPr algn="ctr"/>
            <a:r>
              <a:rPr lang="en-US" dirty="0" err="1">
                <a:latin typeface="Calibri" panose="020F0502020204030204" pitchFamily="34" charset="0"/>
              </a:rPr>
              <a:t>dbo:TennisPlayer</a:t>
            </a:r>
            <a:endParaRPr lang="el-GR" dirty="0">
              <a:latin typeface="Calibri" panose="020F0502020204030204" pitchFamily="34" charset="0"/>
            </a:endParaRPr>
          </a:p>
        </p:txBody>
      </p:sp>
      <p:cxnSp>
        <p:nvCxnSpPr>
          <p:cNvPr id="42" name="Straight Arrow Connector 50"/>
          <p:cNvCxnSpPr>
            <a:stCxn id="6" idx="6"/>
            <a:endCxn id="24" idx="2"/>
          </p:cNvCxnSpPr>
          <p:nvPr/>
        </p:nvCxnSpPr>
        <p:spPr>
          <a:xfrm>
            <a:off x="4127578" y="3475734"/>
            <a:ext cx="1951436" cy="27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TextBox 69"/>
          <p:cNvSpPr txBox="1"/>
          <p:nvPr/>
        </p:nvSpPr>
        <p:spPr>
          <a:xfrm>
            <a:off x="4608821" y="3146664"/>
            <a:ext cx="1685631" cy="307777"/>
          </a:xfrm>
          <a:prstGeom prst="rect">
            <a:avLst/>
          </a:prstGeom>
          <a:noFill/>
        </p:spPr>
        <p:txBody>
          <a:bodyPr wrap="square" rtlCol="0">
            <a:spAutoFit/>
          </a:bodyPr>
          <a:lstStyle/>
          <a:p>
            <a:r>
              <a:rPr lang="en-US" sz="1400" dirty="0" err="1" smtClean="0">
                <a:latin typeface="Calibri" panose="020F0502020204030204" pitchFamily="34" charset="0"/>
              </a:rPr>
              <a:t>schema:</a:t>
            </a:r>
            <a:r>
              <a:rPr lang="en-US" sz="1400" i="1" dirty="0" err="1" smtClean="0">
                <a:latin typeface="Calibri" panose="020F0502020204030204" pitchFamily="34" charset="0"/>
              </a:rPr>
              <a:t>mentions</a:t>
            </a:r>
            <a:endParaRPr lang="el-GR" sz="1400" i="1" dirty="0">
              <a:latin typeface="Calibri" panose="020F0502020204030204" pitchFamily="34" charset="0"/>
            </a:endParaRPr>
          </a:p>
        </p:txBody>
      </p:sp>
      <p:sp>
        <p:nvSpPr>
          <p:cNvPr id="44" name="Rectangle 43"/>
          <p:cNvSpPr/>
          <p:nvPr/>
        </p:nvSpPr>
        <p:spPr>
          <a:xfrm>
            <a:off x="9159567" y="5246274"/>
            <a:ext cx="2877711" cy="1039900"/>
          </a:xfrm>
          <a:prstGeom prst="rect">
            <a:avLst/>
          </a:prstGeom>
        </p:spPr>
        <p:txBody>
          <a:bodyPr wrap="none">
            <a:spAutoFit/>
          </a:bodyPr>
          <a:lstStyle/>
          <a:p>
            <a:pPr>
              <a:lnSpc>
                <a:spcPts val="1500"/>
              </a:lnSpc>
            </a:pPr>
            <a:r>
              <a:rPr lang="en-US" sz="1000" dirty="0" err="1" smtClean="0"/>
              <a:t>owa</a:t>
            </a:r>
            <a:r>
              <a:rPr lang="en-US" sz="1000" dirty="0" smtClean="0"/>
              <a:t>: http://l3s.de/owa</a:t>
            </a:r>
            <a:r>
              <a:rPr lang="en-US" sz="1000" dirty="0"/>
              <a:t>/</a:t>
            </a:r>
            <a:endParaRPr lang="en-US" sz="1000" dirty="0" smtClean="0"/>
          </a:p>
          <a:p>
            <a:pPr>
              <a:lnSpc>
                <a:spcPts val="1500"/>
              </a:lnSpc>
            </a:pPr>
            <a:r>
              <a:rPr lang="en-US" sz="1000" dirty="0"/>
              <a:t>dc: http://purl.org/dc/terms/</a:t>
            </a:r>
            <a:br>
              <a:rPr lang="en-US" sz="1000" dirty="0"/>
            </a:br>
            <a:r>
              <a:rPr lang="en-US" sz="1000" dirty="0" err="1"/>
              <a:t>rdf</a:t>
            </a:r>
            <a:r>
              <a:rPr lang="en-US" sz="1000" dirty="0"/>
              <a:t>: http://www.w3.org/1999/02/22-rdf-syntax-ns#</a:t>
            </a:r>
            <a:br>
              <a:rPr lang="en-US" sz="1000" dirty="0"/>
            </a:br>
            <a:r>
              <a:rPr lang="en-US" sz="1000" dirty="0"/>
              <a:t>schema: http://schema.org/</a:t>
            </a:r>
          </a:p>
          <a:p>
            <a:pPr>
              <a:lnSpc>
                <a:spcPts val="1500"/>
              </a:lnSpc>
            </a:pPr>
            <a:r>
              <a:rPr lang="en-US" sz="1000" dirty="0" err="1" smtClean="0"/>
              <a:t>oae</a:t>
            </a:r>
            <a:r>
              <a:rPr lang="en-US" sz="1000" dirty="0"/>
              <a:t>: http://</a:t>
            </a:r>
            <a:r>
              <a:rPr lang="en-US" sz="1000" dirty="0" smtClean="0"/>
              <a:t>www.ics.forth.gr/isl/oae/core#</a:t>
            </a:r>
          </a:p>
        </p:txBody>
      </p:sp>
      <p:cxnSp>
        <p:nvCxnSpPr>
          <p:cNvPr id="45" name="Straight Arrow Connector 50"/>
          <p:cNvCxnSpPr>
            <a:stCxn id="24" idx="6"/>
            <a:endCxn id="34" idx="2"/>
          </p:cNvCxnSpPr>
          <p:nvPr/>
        </p:nvCxnSpPr>
        <p:spPr>
          <a:xfrm flipV="1">
            <a:off x="6931432" y="2954908"/>
            <a:ext cx="2427374" cy="521100"/>
          </a:xfrm>
          <a:prstGeom prst="bentConnector3">
            <a:avLst>
              <a:gd name="adj1" fmla="val 4956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TextBox 64"/>
          <p:cNvSpPr txBox="1"/>
          <p:nvPr/>
        </p:nvSpPr>
        <p:spPr>
          <a:xfrm>
            <a:off x="6093488" y="4166987"/>
            <a:ext cx="852418" cy="519351"/>
          </a:xfrm>
          <a:prstGeom prst="ellipse">
            <a:avLst/>
          </a:prstGeom>
          <a:solidFill>
            <a:schemeClr val="accent2">
              <a:lumMod val="60000"/>
              <a:lumOff val="40000"/>
            </a:schemeClr>
          </a:solidFill>
          <a:ln>
            <a:solidFill>
              <a:schemeClr val="accent6">
                <a:lumMod val="50000"/>
              </a:schemeClr>
            </a:solidFill>
          </a:ln>
        </p:spPr>
        <p:txBody>
          <a:bodyPr wrap="square" rtlCol="0">
            <a:spAutoFit/>
          </a:bodyPr>
          <a:lstStyle/>
          <a:p>
            <a:pPr algn="ctr"/>
            <a:r>
              <a:rPr lang="en-US" dirty="0" smtClean="0">
                <a:latin typeface="Calibri" panose="020F0502020204030204" pitchFamily="34" charset="0"/>
              </a:rPr>
              <a:t>_:e2</a:t>
            </a:r>
            <a:endParaRPr lang="el-GR" dirty="0">
              <a:latin typeface="Calibri" panose="020F0502020204030204" pitchFamily="34" charset="0"/>
            </a:endParaRPr>
          </a:p>
        </p:txBody>
      </p:sp>
      <p:cxnSp>
        <p:nvCxnSpPr>
          <p:cNvPr id="58" name="Straight Arrow Connector 50"/>
          <p:cNvCxnSpPr>
            <a:stCxn id="6" idx="6"/>
            <a:endCxn id="57" idx="2"/>
          </p:cNvCxnSpPr>
          <p:nvPr/>
        </p:nvCxnSpPr>
        <p:spPr>
          <a:xfrm>
            <a:off x="4127578" y="3475734"/>
            <a:ext cx="1965910" cy="950929"/>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4"/>
          <p:cNvSpPr txBox="1"/>
          <p:nvPr/>
        </p:nvSpPr>
        <p:spPr>
          <a:xfrm>
            <a:off x="6093488" y="5144768"/>
            <a:ext cx="852418" cy="519351"/>
          </a:xfrm>
          <a:prstGeom prst="ellipse">
            <a:avLst/>
          </a:prstGeom>
          <a:solidFill>
            <a:schemeClr val="accent2">
              <a:lumMod val="60000"/>
              <a:lumOff val="40000"/>
            </a:schemeClr>
          </a:solidFill>
          <a:ln>
            <a:solidFill>
              <a:schemeClr val="accent6">
                <a:lumMod val="50000"/>
              </a:schemeClr>
            </a:solidFill>
          </a:ln>
        </p:spPr>
        <p:txBody>
          <a:bodyPr wrap="square" rtlCol="0">
            <a:spAutoFit/>
          </a:bodyPr>
          <a:lstStyle/>
          <a:p>
            <a:pPr algn="ctr"/>
            <a:r>
              <a:rPr lang="en-US" b="1" dirty="0" smtClean="0">
                <a:latin typeface="Calibri" panose="020F0502020204030204" pitchFamily="34" charset="0"/>
              </a:rPr>
              <a:t>…</a:t>
            </a:r>
            <a:endParaRPr lang="el-GR" b="1" dirty="0">
              <a:latin typeface="Calibri" panose="020F0502020204030204" pitchFamily="34" charset="0"/>
            </a:endParaRPr>
          </a:p>
        </p:txBody>
      </p:sp>
      <p:cxnSp>
        <p:nvCxnSpPr>
          <p:cNvPr id="62" name="Straight Arrow Connector 50"/>
          <p:cNvCxnSpPr>
            <a:stCxn id="6" idx="6"/>
            <a:endCxn id="61" idx="2"/>
          </p:cNvCxnSpPr>
          <p:nvPr/>
        </p:nvCxnSpPr>
        <p:spPr>
          <a:xfrm>
            <a:off x="4127578" y="3475734"/>
            <a:ext cx="1965910" cy="192871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69"/>
          <p:cNvSpPr txBox="1"/>
          <p:nvPr/>
        </p:nvSpPr>
        <p:spPr>
          <a:xfrm>
            <a:off x="4580071" y="4122530"/>
            <a:ext cx="1685631" cy="307777"/>
          </a:xfrm>
          <a:prstGeom prst="rect">
            <a:avLst/>
          </a:prstGeom>
          <a:noFill/>
        </p:spPr>
        <p:txBody>
          <a:bodyPr wrap="square" rtlCol="0">
            <a:spAutoFit/>
          </a:bodyPr>
          <a:lstStyle/>
          <a:p>
            <a:r>
              <a:rPr lang="en-US" sz="1400" dirty="0" err="1" smtClean="0">
                <a:latin typeface="Calibri" panose="020F0502020204030204" pitchFamily="34" charset="0"/>
              </a:rPr>
              <a:t>schema:</a:t>
            </a:r>
            <a:r>
              <a:rPr lang="en-US" sz="1400" i="1" dirty="0" err="1" smtClean="0">
                <a:latin typeface="Calibri" panose="020F0502020204030204" pitchFamily="34" charset="0"/>
              </a:rPr>
              <a:t>mentions</a:t>
            </a:r>
            <a:endParaRPr lang="el-GR" sz="1400" i="1" dirty="0">
              <a:latin typeface="Calibri" panose="020F0502020204030204" pitchFamily="34" charset="0"/>
            </a:endParaRPr>
          </a:p>
        </p:txBody>
      </p:sp>
      <p:sp>
        <p:nvSpPr>
          <p:cNvPr id="65" name="TextBox 69"/>
          <p:cNvSpPr txBox="1"/>
          <p:nvPr/>
        </p:nvSpPr>
        <p:spPr>
          <a:xfrm>
            <a:off x="4513847" y="5096666"/>
            <a:ext cx="1685631" cy="307777"/>
          </a:xfrm>
          <a:prstGeom prst="rect">
            <a:avLst/>
          </a:prstGeom>
          <a:noFill/>
        </p:spPr>
        <p:txBody>
          <a:bodyPr wrap="square" rtlCol="0">
            <a:spAutoFit/>
          </a:bodyPr>
          <a:lstStyle/>
          <a:p>
            <a:r>
              <a:rPr lang="en-US" sz="1400" dirty="0" err="1" smtClean="0">
                <a:latin typeface="Calibri" panose="020F0502020204030204" pitchFamily="34" charset="0"/>
              </a:rPr>
              <a:t>schema:</a:t>
            </a:r>
            <a:r>
              <a:rPr lang="en-US" sz="1400" i="1" dirty="0" err="1" smtClean="0">
                <a:latin typeface="Calibri" panose="020F0502020204030204" pitchFamily="34" charset="0"/>
              </a:rPr>
              <a:t>mentions</a:t>
            </a:r>
            <a:endParaRPr lang="el-GR" sz="1400" i="1" dirty="0">
              <a:latin typeface="Calibri" panose="020F0502020204030204" pitchFamily="34" charset="0"/>
            </a:endParaRPr>
          </a:p>
        </p:txBody>
      </p:sp>
      <p:pic>
        <p:nvPicPr>
          <p:cNvPr id="87" name="Picture 86"/>
          <p:cNvPicPr>
            <a:picLocks noChangeAspect="1"/>
          </p:cNvPicPr>
          <p:nvPr/>
        </p:nvPicPr>
        <p:blipFill>
          <a:blip r:embed="rId3"/>
          <a:stretch>
            <a:fillRect/>
          </a:stretch>
        </p:blipFill>
        <p:spPr>
          <a:xfrm>
            <a:off x="7008147" y="4339007"/>
            <a:ext cx="371475" cy="133350"/>
          </a:xfrm>
          <a:prstGeom prst="rect">
            <a:avLst/>
          </a:prstGeom>
        </p:spPr>
      </p:pic>
      <p:pic>
        <p:nvPicPr>
          <p:cNvPr id="88" name="Picture 87"/>
          <p:cNvPicPr>
            <a:picLocks noChangeAspect="1"/>
          </p:cNvPicPr>
          <p:nvPr/>
        </p:nvPicPr>
        <p:blipFill>
          <a:blip r:embed="rId3"/>
          <a:stretch>
            <a:fillRect/>
          </a:stretch>
        </p:blipFill>
        <p:spPr>
          <a:xfrm>
            <a:off x="7004744" y="5337768"/>
            <a:ext cx="371475" cy="133350"/>
          </a:xfrm>
          <a:prstGeom prst="rect">
            <a:avLst/>
          </a:prstGeom>
        </p:spPr>
      </p:pic>
    </p:spTree>
    <p:extLst>
      <p:ext uri="{BB962C8B-B14F-4D97-AF65-F5344CB8AC3E}">
        <p14:creationId xmlns:p14="http://schemas.microsoft.com/office/powerpoint/2010/main" val="4258171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10" presetClass="entr" presetSubtype="0" fill="hold"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fade">
                                      <p:cBhvr>
                                        <p:cTn id="77" dur="500"/>
                                        <p:tgtEl>
                                          <p:spTgt spid="3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fade">
                                      <p:cBhvr>
                                        <p:cTn id="83" dur="500"/>
                                        <p:tgtEl>
                                          <p:spTgt spid="3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par>
                                <p:cTn id="87" presetID="10" presetClass="entr" presetSubtype="0" fill="hold" nodeType="with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fade">
                                      <p:cBhvr>
                                        <p:cTn id="89" dur="500"/>
                                        <p:tgtEl>
                                          <p:spTgt spid="39"/>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fade">
                                      <p:cBhvr>
                                        <p:cTn id="92" dur="500"/>
                                        <p:tgtEl>
                                          <p:spTgt spid="4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fade">
                                      <p:cBhvr>
                                        <p:cTn id="95" dur="500"/>
                                        <p:tgtEl>
                                          <p:spTgt spid="41"/>
                                        </p:tgtEl>
                                      </p:cBhvr>
                                    </p:animEffect>
                                  </p:childTnLst>
                                </p:cTn>
                              </p:par>
                              <p:par>
                                <p:cTn id="96" presetID="10" presetClass="entr" presetSubtype="0" fill="hold" nodeType="with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fade">
                                      <p:cBhvr>
                                        <p:cTn id="98" dur="500"/>
                                        <p:tgtEl>
                                          <p:spTgt spid="45"/>
                                        </p:tgtEl>
                                      </p:cBhvr>
                                    </p:animEffect>
                                  </p:childTnLst>
                                </p:cTn>
                              </p:par>
                              <p:par>
                                <p:cTn id="99" presetID="10" presetClass="entr" presetSubtype="0" fill="hold" nodeType="withEffect">
                                  <p:stCondLst>
                                    <p:cond delay="0"/>
                                  </p:stCondLst>
                                  <p:childTnLst>
                                    <p:set>
                                      <p:cBhvr>
                                        <p:cTn id="100" dur="1" fill="hold">
                                          <p:stCondLst>
                                            <p:cond delay="0"/>
                                          </p:stCondLst>
                                        </p:cTn>
                                        <p:tgtEl>
                                          <p:spTgt spid="87"/>
                                        </p:tgtEl>
                                        <p:attrNameLst>
                                          <p:attrName>style.visibility</p:attrName>
                                        </p:attrNameLst>
                                      </p:cBhvr>
                                      <p:to>
                                        <p:strVal val="visible"/>
                                      </p:to>
                                    </p:set>
                                    <p:animEffect transition="in" filter="fade">
                                      <p:cBhvr>
                                        <p:cTn id="101" dur="500"/>
                                        <p:tgtEl>
                                          <p:spTgt spid="87"/>
                                        </p:tgtEl>
                                      </p:cBhvr>
                                    </p:animEffect>
                                  </p:childTnLst>
                                </p:cTn>
                              </p:par>
                              <p:par>
                                <p:cTn id="102" presetID="10" presetClass="entr" presetSubtype="0" fill="hold" nodeType="withEffect">
                                  <p:stCondLst>
                                    <p:cond delay="0"/>
                                  </p:stCondLst>
                                  <p:childTnLst>
                                    <p:set>
                                      <p:cBhvr>
                                        <p:cTn id="103" dur="1" fill="hold">
                                          <p:stCondLst>
                                            <p:cond delay="0"/>
                                          </p:stCondLst>
                                        </p:cTn>
                                        <p:tgtEl>
                                          <p:spTgt spid="88"/>
                                        </p:tgtEl>
                                        <p:attrNameLst>
                                          <p:attrName>style.visibility</p:attrName>
                                        </p:attrNameLst>
                                      </p:cBhvr>
                                      <p:to>
                                        <p:strVal val="visible"/>
                                      </p:to>
                                    </p:set>
                                    <p:animEffect transition="in" filter="fade">
                                      <p:cBhvr>
                                        <p:cTn id="104"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3" grpId="0"/>
      <p:bldP spid="14" grpId="0"/>
      <p:bldP spid="24" grpId="0" animBg="1"/>
      <p:bldP spid="25" grpId="0" animBg="1"/>
      <p:bldP spid="27" grpId="0"/>
      <p:bldP spid="28" grpId="0" animBg="1"/>
      <p:bldP spid="30" grpId="0"/>
      <p:bldP spid="31" grpId="0" animBg="1"/>
      <p:bldP spid="33" grpId="0"/>
      <p:bldP spid="34" grpId="0" animBg="1"/>
      <p:bldP spid="35" grpId="0"/>
      <p:bldP spid="36" grpId="0"/>
      <p:bldP spid="37" grpId="0" animBg="1"/>
      <p:bldP spid="40" grpId="0"/>
      <p:bldP spid="41" grpId="0" animBg="1"/>
      <p:bldP spid="43" grpId="0"/>
      <p:bldP spid="57" grpId="0" animBg="1"/>
      <p:bldP spid="61" grpId="0" animBg="1"/>
      <p:bldP spid="64" grpId="0"/>
      <p:bldP spid="6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14345"/>
            <a:ext cx="11595100" cy="1325563"/>
          </a:xfrm>
        </p:spPr>
        <p:txBody>
          <a:bodyPr>
            <a:normAutofit/>
          </a:bodyPr>
          <a:lstStyle/>
          <a:p>
            <a:r>
              <a:rPr lang="en-US" sz="3800" dirty="0"/>
              <a:t>Open Web </a:t>
            </a:r>
            <a:r>
              <a:rPr lang="en-US" sz="3800" dirty="0" smtClean="0"/>
              <a:t>Archive – Example of </a:t>
            </a:r>
            <a:r>
              <a:rPr lang="en-US" sz="3800" u="sng" dirty="0" smtClean="0"/>
              <a:t>Versioned</a:t>
            </a:r>
            <a:r>
              <a:rPr lang="en-US" sz="3800" dirty="0" smtClean="0"/>
              <a:t> Web Page</a:t>
            </a:r>
            <a:endParaRPr lang="en-US" sz="3800" dirty="0"/>
          </a:p>
        </p:txBody>
      </p:sp>
      <p:sp>
        <p:nvSpPr>
          <p:cNvPr id="4" name="Footer Placeholder 3"/>
          <p:cNvSpPr>
            <a:spLocks noGrp="1"/>
          </p:cNvSpPr>
          <p:nvPr>
            <p:ph type="ftr" sz="quarter" idx="11"/>
          </p:nvPr>
        </p:nvSpPr>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11</a:t>
            </a:fld>
            <a:endParaRPr lang="en-US"/>
          </a:p>
        </p:txBody>
      </p:sp>
      <p:sp>
        <p:nvSpPr>
          <p:cNvPr id="6" name="TextBox 55"/>
          <p:cNvSpPr txBox="1"/>
          <p:nvPr/>
        </p:nvSpPr>
        <p:spPr>
          <a:xfrm>
            <a:off x="182241" y="3502488"/>
            <a:ext cx="2534123" cy="519351"/>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7" name="Rectangle 6"/>
          <p:cNvSpPr/>
          <p:nvPr/>
        </p:nvSpPr>
        <p:spPr>
          <a:xfrm>
            <a:off x="215749" y="3587818"/>
            <a:ext cx="2440092" cy="338554"/>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rPr>
              <a:t>http://www.example.com/</a:t>
            </a:r>
            <a:endParaRPr kumimoji="0" lang="el-GR" sz="1600" b="0" i="0" u="none" strike="noStrike" kern="0" cap="none" spc="0" normalizeH="0" baseline="0" noProof="0" dirty="0" smtClean="0">
              <a:ln>
                <a:noFill/>
              </a:ln>
              <a:solidFill>
                <a:prstClr val="black"/>
              </a:solidFill>
              <a:effectLst/>
              <a:uLnTx/>
              <a:uFillTx/>
            </a:endParaRPr>
          </a:p>
        </p:txBody>
      </p:sp>
      <p:sp>
        <p:nvSpPr>
          <p:cNvPr id="8" name="Rectangle 7"/>
          <p:cNvSpPr/>
          <p:nvPr/>
        </p:nvSpPr>
        <p:spPr>
          <a:xfrm>
            <a:off x="4560577" y="2669111"/>
            <a:ext cx="468398"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solidFill>
                  <a:schemeClr val="bg1"/>
                </a:solidFill>
              </a:rPr>
              <a:t>:v1</a:t>
            </a:r>
            <a:endParaRPr kumimoji="0" lang="el-GR" sz="1800" b="0" i="0" u="none" strike="noStrike" kern="0" cap="none" spc="0" normalizeH="0" baseline="0" noProof="0" dirty="0" smtClean="0">
              <a:ln>
                <a:noFill/>
              </a:ln>
              <a:solidFill>
                <a:schemeClr val="bg1"/>
              </a:solidFill>
              <a:effectLst/>
              <a:uLnTx/>
              <a:uFillTx/>
            </a:endParaRPr>
          </a:p>
        </p:txBody>
      </p:sp>
      <p:cxnSp>
        <p:nvCxnSpPr>
          <p:cNvPr id="9" name="Straight Arrow Connector 50"/>
          <p:cNvCxnSpPr>
            <a:stCxn id="6" idx="6"/>
            <a:endCxn id="14" idx="2"/>
          </p:cNvCxnSpPr>
          <p:nvPr/>
        </p:nvCxnSpPr>
        <p:spPr>
          <a:xfrm flipV="1">
            <a:off x="2716364" y="3319102"/>
            <a:ext cx="1019539" cy="443062"/>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50"/>
          <p:cNvCxnSpPr>
            <a:stCxn id="6" idx="6"/>
            <a:endCxn id="46" idx="2"/>
          </p:cNvCxnSpPr>
          <p:nvPr/>
        </p:nvCxnSpPr>
        <p:spPr>
          <a:xfrm>
            <a:off x="2716364" y="3762164"/>
            <a:ext cx="1023711" cy="1352959"/>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50"/>
          <p:cNvCxnSpPr>
            <a:stCxn id="14" idx="6"/>
            <a:endCxn id="12" idx="1"/>
          </p:cNvCxnSpPr>
          <p:nvPr/>
        </p:nvCxnSpPr>
        <p:spPr>
          <a:xfrm flipV="1">
            <a:off x="5793767" y="1829463"/>
            <a:ext cx="1306572" cy="1489639"/>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7100339" y="1692314"/>
            <a:ext cx="1697052" cy="2742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06.01.2008 </a:t>
            </a:r>
            <a:r>
              <a:rPr lang="en-US" sz="1600" dirty="0">
                <a:solidFill>
                  <a:schemeClr val="tx1"/>
                </a:solidFill>
                <a:latin typeface="Calibri" panose="020F0502020204030204" pitchFamily="34" charset="0"/>
              </a:rPr>
              <a:t>06:40</a:t>
            </a:r>
            <a:endParaRPr lang="el-GR" sz="1600" dirty="0">
              <a:solidFill>
                <a:schemeClr val="tx1"/>
              </a:solidFill>
            </a:endParaRPr>
          </a:p>
        </p:txBody>
      </p:sp>
      <p:sp>
        <p:nvSpPr>
          <p:cNvPr id="13" name="TextBox 78"/>
          <p:cNvSpPr txBox="1"/>
          <p:nvPr/>
        </p:nvSpPr>
        <p:spPr>
          <a:xfrm>
            <a:off x="6275386" y="1551680"/>
            <a:ext cx="730969" cy="307777"/>
          </a:xfrm>
          <a:prstGeom prst="rect">
            <a:avLst/>
          </a:prstGeom>
          <a:noFill/>
        </p:spPr>
        <p:txBody>
          <a:bodyPr wrap="none" rtlCol="0">
            <a:spAutoFit/>
          </a:bodyPr>
          <a:lstStyle/>
          <a:p>
            <a:r>
              <a:rPr lang="en-GB" sz="1400" i="1" dirty="0" err="1">
                <a:latin typeface="Calibri" panose="020F0502020204030204" pitchFamily="34" charset="0"/>
              </a:rPr>
              <a:t>dc:date</a:t>
            </a:r>
            <a:endParaRPr lang="el-GR" sz="1400" i="1" dirty="0">
              <a:latin typeface="Calibri" panose="020F0502020204030204" pitchFamily="34" charset="0"/>
            </a:endParaRPr>
          </a:p>
        </p:txBody>
      </p:sp>
      <p:sp>
        <p:nvSpPr>
          <p:cNvPr id="14" name="TextBox 13"/>
          <p:cNvSpPr txBox="1"/>
          <p:nvPr/>
        </p:nvSpPr>
        <p:spPr>
          <a:xfrm>
            <a:off x="3735903" y="3124004"/>
            <a:ext cx="2057864" cy="39019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15" name="Rectangle 14"/>
          <p:cNvSpPr/>
          <p:nvPr/>
        </p:nvSpPr>
        <p:spPr>
          <a:xfrm>
            <a:off x="3760800" y="3149671"/>
            <a:ext cx="2098651" cy="338554"/>
          </a:xfrm>
          <a:prstGeom prst="rect">
            <a:avLst/>
          </a:prstGeom>
        </p:spPr>
        <p:txBody>
          <a:bodyPr wrap="none">
            <a:spAutoFit/>
          </a:bodyPr>
          <a:lstStyle/>
          <a:p>
            <a:pPr lvl="0" algn="ctr"/>
            <a:r>
              <a:rPr lang="en-US" sz="1600" kern="0" dirty="0" smtClean="0">
                <a:solidFill>
                  <a:prstClr val="black"/>
                </a:solidFill>
              </a:rPr>
              <a:t>http://archive.org/</a:t>
            </a:r>
            <a:r>
              <a:rPr lang="en-US" sz="1600" b="1" kern="0" dirty="0" smtClean="0">
                <a:solidFill>
                  <a:prstClr val="black"/>
                </a:solidFill>
              </a:rPr>
              <a:t>1</a:t>
            </a:r>
            <a:r>
              <a:rPr lang="en-US" sz="1600" kern="0" dirty="0" smtClean="0">
                <a:solidFill>
                  <a:prstClr val="black"/>
                </a:solidFill>
              </a:rPr>
              <a:t>/...</a:t>
            </a:r>
            <a:endParaRPr kumimoji="0" lang="el-GR" sz="1600" b="0" i="0" u="none" strike="noStrike" kern="0" cap="none" spc="0" normalizeH="0" baseline="0" noProof="0" dirty="0" smtClean="0">
              <a:ln>
                <a:noFill/>
              </a:ln>
              <a:solidFill>
                <a:prstClr val="black"/>
              </a:solidFill>
              <a:effectLst/>
              <a:uLnTx/>
              <a:uFillTx/>
            </a:endParaRPr>
          </a:p>
        </p:txBody>
      </p:sp>
      <p:sp>
        <p:nvSpPr>
          <p:cNvPr id="16" name="Rounded Rectangle 15"/>
          <p:cNvSpPr/>
          <p:nvPr/>
        </p:nvSpPr>
        <p:spPr>
          <a:xfrm>
            <a:off x="7100339" y="2366288"/>
            <a:ext cx="1848836" cy="293500"/>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“An example Page”</a:t>
            </a:r>
            <a:endParaRPr lang="el-GR" sz="1600" dirty="0">
              <a:solidFill>
                <a:schemeClr val="tx1"/>
              </a:solidFill>
            </a:endParaRPr>
          </a:p>
        </p:txBody>
      </p:sp>
      <p:cxnSp>
        <p:nvCxnSpPr>
          <p:cNvPr id="17" name="Straight Arrow Connector 50"/>
          <p:cNvCxnSpPr>
            <a:stCxn id="14" idx="6"/>
            <a:endCxn id="16" idx="1"/>
          </p:cNvCxnSpPr>
          <p:nvPr/>
        </p:nvCxnSpPr>
        <p:spPr>
          <a:xfrm flipV="1">
            <a:off x="5793767" y="2513038"/>
            <a:ext cx="1306572" cy="80606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78"/>
          <p:cNvSpPr txBox="1"/>
          <p:nvPr/>
        </p:nvSpPr>
        <p:spPr>
          <a:xfrm>
            <a:off x="6315740" y="2238970"/>
            <a:ext cx="691215" cy="307777"/>
          </a:xfrm>
          <a:prstGeom prst="rect">
            <a:avLst/>
          </a:prstGeom>
          <a:noFill/>
        </p:spPr>
        <p:txBody>
          <a:bodyPr wrap="none" rtlCol="0">
            <a:spAutoFit/>
          </a:bodyPr>
          <a:lstStyle/>
          <a:p>
            <a:r>
              <a:rPr lang="en-GB" sz="1400" i="1" dirty="0" err="1">
                <a:latin typeface="Calibri" panose="020F0502020204030204" pitchFamily="34" charset="0"/>
              </a:rPr>
              <a:t>dc:title</a:t>
            </a:r>
            <a:endParaRPr lang="en-GB" sz="1400" i="1" dirty="0">
              <a:latin typeface="Calibri" panose="020F0502020204030204" pitchFamily="34" charset="0"/>
            </a:endParaRPr>
          </a:p>
        </p:txBody>
      </p:sp>
      <p:sp>
        <p:nvSpPr>
          <p:cNvPr id="19" name="TextBox 78"/>
          <p:cNvSpPr txBox="1"/>
          <p:nvPr/>
        </p:nvSpPr>
        <p:spPr>
          <a:xfrm>
            <a:off x="371616" y="1528436"/>
            <a:ext cx="1410514" cy="307777"/>
          </a:xfrm>
          <a:prstGeom prst="rect">
            <a:avLst/>
          </a:prstGeom>
          <a:noFill/>
        </p:spPr>
        <p:txBody>
          <a:bodyPr wrap="none" rtlCol="0">
            <a:spAutoFit/>
          </a:bodyPr>
          <a:lstStyle/>
          <a:p>
            <a:r>
              <a:rPr lang="en-GB" sz="1400" i="1" dirty="0" err="1">
                <a:latin typeface="Calibri" panose="020F0502020204030204" pitchFamily="34" charset="0"/>
              </a:rPr>
              <a:t>owa:firstCapture</a:t>
            </a:r>
            <a:endParaRPr lang="el-GR" sz="1400" i="1" dirty="0">
              <a:latin typeface="Calibri" panose="020F0502020204030204" pitchFamily="34" charset="0"/>
            </a:endParaRPr>
          </a:p>
        </p:txBody>
      </p:sp>
      <p:sp>
        <p:nvSpPr>
          <p:cNvPr id="20" name="TextBox 78"/>
          <p:cNvSpPr txBox="1"/>
          <p:nvPr/>
        </p:nvSpPr>
        <p:spPr>
          <a:xfrm>
            <a:off x="349419" y="2440606"/>
            <a:ext cx="1694631" cy="307777"/>
          </a:xfrm>
          <a:prstGeom prst="rect">
            <a:avLst/>
          </a:prstGeom>
          <a:noFill/>
        </p:spPr>
        <p:txBody>
          <a:bodyPr wrap="none" rtlCol="0">
            <a:spAutoFit/>
          </a:bodyPr>
          <a:lstStyle/>
          <a:p>
            <a:r>
              <a:rPr lang="en-GB" sz="1400" i="1" dirty="0" err="1">
                <a:latin typeface="Calibri" panose="020F0502020204030204" pitchFamily="34" charset="0"/>
              </a:rPr>
              <a:t>owa:numOfCaptures</a:t>
            </a:r>
            <a:endParaRPr lang="el-GR" sz="1400" i="1" dirty="0">
              <a:latin typeface="Calibri" panose="020F0502020204030204" pitchFamily="34" charset="0"/>
            </a:endParaRPr>
          </a:p>
        </p:txBody>
      </p:sp>
      <p:sp>
        <p:nvSpPr>
          <p:cNvPr id="21" name="TextBox 78"/>
          <p:cNvSpPr txBox="1"/>
          <p:nvPr/>
        </p:nvSpPr>
        <p:spPr>
          <a:xfrm>
            <a:off x="349419" y="1968642"/>
            <a:ext cx="1388072" cy="307777"/>
          </a:xfrm>
          <a:prstGeom prst="rect">
            <a:avLst/>
          </a:prstGeom>
          <a:noFill/>
        </p:spPr>
        <p:txBody>
          <a:bodyPr wrap="none" rtlCol="0">
            <a:spAutoFit/>
          </a:bodyPr>
          <a:lstStyle/>
          <a:p>
            <a:r>
              <a:rPr lang="en-GB" sz="1400" i="1" dirty="0" err="1">
                <a:latin typeface="Calibri" panose="020F0502020204030204" pitchFamily="34" charset="0"/>
              </a:rPr>
              <a:t>owa:lastCapture</a:t>
            </a:r>
            <a:endParaRPr lang="el-GR" sz="1400" i="1" dirty="0">
              <a:latin typeface="Calibri" panose="020F0502020204030204" pitchFamily="34" charset="0"/>
            </a:endParaRPr>
          </a:p>
        </p:txBody>
      </p:sp>
      <p:sp>
        <p:nvSpPr>
          <p:cNvPr id="22" name="Rounded Rectangle 21"/>
          <p:cNvSpPr/>
          <p:nvPr/>
        </p:nvSpPr>
        <p:spPr>
          <a:xfrm>
            <a:off x="1694134" y="1707742"/>
            <a:ext cx="1697052" cy="2864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06.01.2008 06:40</a:t>
            </a:r>
            <a:endParaRPr lang="el-GR" sz="1600" dirty="0">
              <a:solidFill>
                <a:schemeClr val="tx1"/>
              </a:solidFill>
            </a:endParaRPr>
          </a:p>
        </p:txBody>
      </p:sp>
      <p:sp>
        <p:nvSpPr>
          <p:cNvPr id="23" name="Rounded Rectangle 22"/>
          <p:cNvSpPr/>
          <p:nvPr/>
        </p:nvSpPr>
        <p:spPr>
          <a:xfrm>
            <a:off x="1694134" y="2137070"/>
            <a:ext cx="1697052" cy="2864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22.05.2014 18:01</a:t>
            </a:r>
            <a:endParaRPr lang="el-GR" sz="1600" dirty="0">
              <a:solidFill>
                <a:schemeClr val="tx1"/>
              </a:solidFill>
            </a:endParaRPr>
          </a:p>
        </p:txBody>
      </p:sp>
      <p:sp>
        <p:nvSpPr>
          <p:cNvPr id="24" name="Rounded Rectangle 23"/>
          <p:cNvSpPr/>
          <p:nvPr/>
        </p:nvSpPr>
        <p:spPr>
          <a:xfrm>
            <a:off x="1689105" y="2725157"/>
            <a:ext cx="512431" cy="348003"/>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17</a:t>
            </a:r>
            <a:endParaRPr lang="el-GR" sz="1600" dirty="0">
              <a:solidFill>
                <a:schemeClr val="tx1"/>
              </a:solidFill>
            </a:endParaRPr>
          </a:p>
        </p:txBody>
      </p:sp>
      <p:cxnSp>
        <p:nvCxnSpPr>
          <p:cNvPr id="25" name="Straight Arrow Connector 50"/>
          <p:cNvCxnSpPr>
            <a:stCxn id="6" idx="0"/>
            <a:endCxn id="22" idx="1"/>
          </p:cNvCxnSpPr>
          <p:nvPr/>
        </p:nvCxnSpPr>
        <p:spPr>
          <a:xfrm rot="5400000" flipH="1" flipV="1">
            <a:off x="745970" y="2554325"/>
            <a:ext cx="1651497" cy="24483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50"/>
          <p:cNvCxnSpPr>
            <a:stCxn id="6" idx="0"/>
            <a:endCxn id="23" idx="1"/>
          </p:cNvCxnSpPr>
          <p:nvPr/>
        </p:nvCxnSpPr>
        <p:spPr>
          <a:xfrm rot="5400000" flipH="1" flipV="1">
            <a:off x="960634" y="2768989"/>
            <a:ext cx="1222169" cy="24483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50"/>
          <p:cNvCxnSpPr>
            <a:stCxn id="6" idx="0"/>
            <a:endCxn id="24" idx="1"/>
          </p:cNvCxnSpPr>
          <p:nvPr/>
        </p:nvCxnSpPr>
        <p:spPr>
          <a:xfrm rot="5400000" flipH="1" flipV="1">
            <a:off x="1267540" y="3080923"/>
            <a:ext cx="603329" cy="23980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64"/>
          <p:cNvSpPr txBox="1"/>
          <p:nvPr/>
        </p:nvSpPr>
        <p:spPr>
          <a:xfrm>
            <a:off x="7749593" y="3607165"/>
            <a:ext cx="1065778" cy="369332"/>
          </a:xfrm>
          <a:prstGeom prst="rect">
            <a:avLst/>
          </a:prstGeom>
          <a:solidFill>
            <a:schemeClr val="accent4">
              <a:lumMod val="60000"/>
              <a:lumOff val="40000"/>
            </a:schemeClr>
          </a:solidFill>
          <a:ln>
            <a:solidFill>
              <a:schemeClr val="accent6">
                <a:lumMod val="50000"/>
              </a:schemeClr>
            </a:solidFill>
          </a:ln>
        </p:spPr>
        <p:txBody>
          <a:bodyPr wrap="square" rtlCol="0">
            <a:spAutoFit/>
          </a:bodyPr>
          <a:lstStyle/>
          <a:p>
            <a:pPr algn="ctr"/>
            <a:r>
              <a:rPr lang="en-US" dirty="0" err="1" smtClean="0">
                <a:latin typeface="Calibri" panose="020F0502020204030204" pitchFamily="34" charset="0"/>
              </a:rPr>
              <a:t>dc:Event</a:t>
            </a:r>
            <a:endParaRPr lang="el-GR" dirty="0">
              <a:latin typeface="Calibri" panose="020F0502020204030204" pitchFamily="34" charset="0"/>
            </a:endParaRPr>
          </a:p>
        </p:txBody>
      </p:sp>
      <p:sp>
        <p:nvSpPr>
          <p:cNvPr id="30" name="TextBox 78"/>
          <p:cNvSpPr txBox="1"/>
          <p:nvPr/>
        </p:nvSpPr>
        <p:spPr>
          <a:xfrm>
            <a:off x="2665200" y="3008427"/>
            <a:ext cx="1307345" cy="307777"/>
          </a:xfrm>
          <a:prstGeom prst="rect">
            <a:avLst/>
          </a:prstGeom>
          <a:noFill/>
        </p:spPr>
        <p:txBody>
          <a:bodyPr wrap="square" rtlCol="0">
            <a:spAutoFit/>
          </a:bodyPr>
          <a:lstStyle/>
          <a:p>
            <a:r>
              <a:rPr lang="en-GB" sz="1400" i="1" dirty="0" err="1">
                <a:latin typeface="Calibri" panose="020F0502020204030204" pitchFamily="34" charset="0"/>
              </a:rPr>
              <a:t>dc:hasVersion</a:t>
            </a:r>
            <a:endParaRPr lang="el-GR" sz="1400" i="1" dirty="0">
              <a:latin typeface="Calibri" panose="020F0502020204030204" pitchFamily="34" charset="0"/>
            </a:endParaRPr>
          </a:p>
        </p:txBody>
      </p:sp>
      <p:sp>
        <p:nvSpPr>
          <p:cNvPr id="31" name="TextBox 64"/>
          <p:cNvSpPr txBox="1"/>
          <p:nvPr/>
        </p:nvSpPr>
        <p:spPr>
          <a:xfrm>
            <a:off x="3775838" y="2191096"/>
            <a:ext cx="2270569" cy="338554"/>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sz="1600" dirty="0" err="1" smtClean="0">
                <a:latin typeface="Calibri" panose="020F0502020204030204" pitchFamily="34" charset="0"/>
              </a:rPr>
              <a:t>owa:VersionedDocument</a:t>
            </a:r>
            <a:endParaRPr lang="el-GR" sz="1600" dirty="0">
              <a:latin typeface="Calibri" panose="020F0502020204030204" pitchFamily="34" charset="0"/>
            </a:endParaRPr>
          </a:p>
        </p:txBody>
      </p:sp>
      <p:cxnSp>
        <p:nvCxnSpPr>
          <p:cNvPr id="32" name="Straight Arrow Connector 50"/>
          <p:cNvCxnSpPr>
            <a:stCxn id="14" idx="0"/>
            <a:endCxn id="31" idx="2"/>
          </p:cNvCxnSpPr>
          <p:nvPr/>
        </p:nvCxnSpPr>
        <p:spPr>
          <a:xfrm rot="5400000" flipH="1" flipV="1">
            <a:off x="4540802" y="2753683"/>
            <a:ext cx="594354" cy="146288"/>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3" name="TextBox 69"/>
          <p:cNvSpPr txBox="1"/>
          <p:nvPr/>
        </p:nvSpPr>
        <p:spPr>
          <a:xfrm>
            <a:off x="4890463" y="2584770"/>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34" name="TextBox 64"/>
          <p:cNvSpPr txBox="1"/>
          <p:nvPr/>
        </p:nvSpPr>
        <p:spPr>
          <a:xfrm>
            <a:off x="349419" y="4505213"/>
            <a:ext cx="2194335" cy="338554"/>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sz="1600" dirty="0" err="1" smtClean="0">
                <a:latin typeface="Calibri" panose="020F0502020204030204" pitchFamily="34" charset="0"/>
              </a:rPr>
              <a:t>owa:ArchivedDocument</a:t>
            </a:r>
            <a:endParaRPr lang="el-GR" sz="1600" dirty="0">
              <a:latin typeface="Calibri" panose="020F0502020204030204" pitchFamily="34" charset="0"/>
            </a:endParaRPr>
          </a:p>
        </p:txBody>
      </p:sp>
      <p:cxnSp>
        <p:nvCxnSpPr>
          <p:cNvPr id="35" name="Straight Arrow Connector 50"/>
          <p:cNvCxnSpPr>
            <a:stCxn id="6" idx="4"/>
            <a:endCxn id="34" idx="0"/>
          </p:cNvCxnSpPr>
          <p:nvPr/>
        </p:nvCxnSpPr>
        <p:spPr>
          <a:xfrm rot="5400000">
            <a:off x="1206258" y="4262168"/>
            <a:ext cx="483374" cy="2716"/>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6" name="TextBox 69"/>
          <p:cNvSpPr txBox="1"/>
          <p:nvPr/>
        </p:nvSpPr>
        <p:spPr>
          <a:xfrm>
            <a:off x="1465006" y="4097015"/>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44" name="TextBox 43"/>
          <p:cNvSpPr txBox="1"/>
          <p:nvPr/>
        </p:nvSpPr>
        <p:spPr>
          <a:xfrm>
            <a:off x="3736705" y="3976234"/>
            <a:ext cx="2057062" cy="39019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45" name="Rectangle 44"/>
          <p:cNvSpPr/>
          <p:nvPr/>
        </p:nvSpPr>
        <p:spPr>
          <a:xfrm>
            <a:off x="3788020" y="4003490"/>
            <a:ext cx="2097049" cy="338554"/>
          </a:xfrm>
          <a:prstGeom prst="rect">
            <a:avLst/>
          </a:prstGeom>
        </p:spPr>
        <p:txBody>
          <a:bodyPr wrap="none">
            <a:spAutoFit/>
          </a:bodyPr>
          <a:lstStyle/>
          <a:p>
            <a:pPr lvl="0" algn="ctr"/>
            <a:r>
              <a:rPr lang="en-US" sz="1600" kern="0" dirty="0" smtClean="0">
                <a:solidFill>
                  <a:prstClr val="black"/>
                </a:solidFill>
              </a:rPr>
              <a:t>http://archive.org/</a:t>
            </a:r>
            <a:r>
              <a:rPr lang="en-US" sz="1600" b="1" kern="0" dirty="0" smtClean="0">
                <a:solidFill>
                  <a:prstClr val="black"/>
                </a:solidFill>
              </a:rPr>
              <a:t>2</a:t>
            </a:r>
            <a:r>
              <a:rPr lang="en-US" sz="1600" kern="0" dirty="0" smtClean="0">
                <a:solidFill>
                  <a:prstClr val="black"/>
                </a:solidFill>
              </a:rPr>
              <a:t>/...</a:t>
            </a:r>
            <a:endParaRPr kumimoji="0" lang="el-GR" sz="1600" b="0" i="0" u="none" strike="noStrike" kern="0" cap="none" spc="0" normalizeH="0" baseline="0" noProof="0" dirty="0" smtClean="0">
              <a:ln>
                <a:noFill/>
              </a:ln>
              <a:solidFill>
                <a:prstClr val="black"/>
              </a:solidFill>
              <a:effectLst/>
              <a:uLnTx/>
              <a:uFillTx/>
            </a:endParaRPr>
          </a:p>
        </p:txBody>
      </p:sp>
      <p:sp>
        <p:nvSpPr>
          <p:cNvPr id="46" name="TextBox 45"/>
          <p:cNvSpPr txBox="1"/>
          <p:nvPr/>
        </p:nvSpPr>
        <p:spPr>
          <a:xfrm>
            <a:off x="3740075" y="4920025"/>
            <a:ext cx="2057062" cy="39019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47" name="Rectangle 46"/>
          <p:cNvSpPr/>
          <p:nvPr/>
        </p:nvSpPr>
        <p:spPr>
          <a:xfrm>
            <a:off x="3762720" y="4948020"/>
            <a:ext cx="2098651" cy="338554"/>
          </a:xfrm>
          <a:prstGeom prst="rect">
            <a:avLst/>
          </a:prstGeom>
        </p:spPr>
        <p:txBody>
          <a:bodyPr wrap="none">
            <a:spAutoFit/>
          </a:bodyPr>
          <a:lstStyle/>
          <a:p>
            <a:pPr lvl="0" algn="ctr"/>
            <a:r>
              <a:rPr lang="en-US" sz="1600" kern="0" dirty="0" smtClean="0">
                <a:solidFill>
                  <a:prstClr val="black"/>
                </a:solidFill>
              </a:rPr>
              <a:t>http://archive.org/</a:t>
            </a:r>
            <a:r>
              <a:rPr lang="en-US" sz="1600" b="1" kern="0" dirty="0" smtClean="0">
                <a:solidFill>
                  <a:prstClr val="black"/>
                </a:solidFill>
              </a:rPr>
              <a:t>3</a:t>
            </a:r>
            <a:r>
              <a:rPr lang="en-US" sz="1600" kern="0" dirty="0" smtClean="0">
                <a:solidFill>
                  <a:prstClr val="black"/>
                </a:solidFill>
              </a:rPr>
              <a:t>/...</a:t>
            </a:r>
            <a:endParaRPr kumimoji="0" lang="el-GR" sz="1600" b="0" i="0" u="none" strike="noStrike" kern="0" cap="none" spc="0" normalizeH="0" baseline="0" noProof="0" dirty="0" smtClean="0">
              <a:ln>
                <a:noFill/>
              </a:ln>
              <a:solidFill>
                <a:prstClr val="black"/>
              </a:solidFill>
              <a:effectLst/>
              <a:uLnTx/>
              <a:uFillTx/>
            </a:endParaRPr>
          </a:p>
        </p:txBody>
      </p:sp>
      <p:sp>
        <p:nvSpPr>
          <p:cNvPr id="60" name="TextBox 69"/>
          <p:cNvSpPr txBox="1"/>
          <p:nvPr/>
        </p:nvSpPr>
        <p:spPr>
          <a:xfrm>
            <a:off x="4793605" y="4478766"/>
            <a:ext cx="1085554" cy="307777"/>
          </a:xfrm>
          <a:prstGeom prst="rect">
            <a:avLst/>
          </a:prstGeom>
          <a:noFill/>
        </p:spPr>
        <p:txBody>
          <a:bodyPr wrap="none" rtlCol="0">
            <a:spAutoFit/>
          </a:bodyPr>
          <a:lstStyle/>
          <a:p>
            <a:r>
              <a:rPr lang="en-US" sz="1400" i="1" dirty="0" err="1" smtClean="0">
                <a:solidFill>
                  <a:srgbClr val="C00000"/>
                </a:solidFill>
                <a:latin typeface="Calibri" panose="020F0502020204030204" pitchFamily="34" charset="0"/>
              </a:rPr>
              <a:t>owl:sameAs</a:t>
            </a:r>
            <a:endParaRPr lang="el-GR" sz="1400" i="1" dirty="0">
              <a:solidFill>
                <a:srgbClr val="C00000"/>
              </a:solidFill>
              <a:latin typeface="Calibri" panose="020F0502020204030204" pitchFamily="34" charset="0"/>
            </a:endParaRPr>
          </a:p>
        </p:txBody>
      </p:sp>
      <p:sp>
        <p:nvSpPr>
          <p:cNvPr id="61" name="TextBox 64"/>
          <p:cNvSpPr txBox="1"/>
          <p:nvPr/>
        </p:nvSpPr>
        <p:spPr>
          <a:xfrm>
            <a:off x="8838364" y="2945541"/>
            <a:ext cx="852418" cy="519351"/>
          </a:xfrm>
          <a:prstGeom prst="ellipse">
            <a:avLst/>
          </a:prstGeom>
          <a:solidFill>
            <a:schemeClr val="accent4">
              <a:lumMod val="20000"/>
              <a:lumOff val="80000"/>
            </a:schemeClr>
          </a:solidFill>
          <a:ln>
            <a:solidFill>
              <a:schemeClr val="accent6">
                <a:lumMod val="50000"/>
              </a:schemeClr>
            </a:solidFill>
          </a:ln>
        </p:spPr>
        <p:txBody>
          <a:bodyPr wrap="square" rtlCol="0">
            <a:spAutoFit/>
          </a:bodyPr>
          <a:lstStyle/>
          <a:p>
            <a:pPr algn="ctr"/>
            <a:r>
              <a:rPr lang="en-US" dirty="0" smtClean="0">
                <a:latin typeface="Calibri" panose="020F0502020204030204" pitchFamily="34" charset="0"/>
              </a:rPr>
              <a:t>_:e1</a:t>
            </a:r>
            <a:endParaRPr lang="el-GR" dirty="0">
              <a:latin typeface="Calibri" panose="020F0502020204030204" pitchFamily="34" charset="0"/>
            </a:endParaRPr>
          </a:p>
        </p:txBody>
      </p:sp>
      <p:sp>
        <p:nvSpPr>
          <p:cNvPr id="62" name="Rounded Rectangle 61"/>
          <p:cNvSpPr/>
          <p:nvPr/>
        </p:nvSpPr>
        <p:spPr>
          <a:xfrm>
            <a:off x="11362535" y="2754298"/>
            <a:ext cx="517097" cy="210992"/>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728</a:t>
            </a:r>
            <a:endParaRPr lang="el-GR" sz="1600" dirty="0">
              <a:solidFill>
                <a:schemeClr val="tx1"/>
              </a:solidFill>
            </a:endParaRPr>
          </a:p>
        </p:txBody>
      </p:sp>
      <p:cxnSp>
        <p:nvCxnSpPr>
          <p:cNvPr id="63" name="Straight Arrow Connector 50"/>
          <p:cNvCxnSpPr>
            <a:stCxn id="61" idx="6"/>
            <a:endCxn id="62" idx="2"/>
          </p:cNvCxnSpPr>
          <p:nvPr/>
        </p:nvCxnSpPr>
        <p:spPr>
          <a:xfrm flipV="1">
            <a:off x="9690782" y="2965290"/>
            <a:ext cx="1930302" cy="23992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69"/>
          <p:cNvSpPr txBox="1"/>
          <p:nvPr/>
        </p:nvSpPr>
        <p:spPr>
          <a:xfrm>
            <a:off x="10972368" y="3152350"/>
            <a:ext cx="1087157"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:position</a:t>
            </a:r>
            <a:endParaRPr lang="el-GR" sz="1400" i="1" dirty="0">
              <a:latin typeface="Calibri" panose="020F0502020204030204" pitchFamily="34" charset="0"/>
            </a:endParaRPr>
          </a:p>
        </p:txBody>
      </p:sp>
      <p:sp>
        <p:nvSpPr>
          <p:cNvPr id="65" name="Rounded Rectangle 64"/>
          <p:cNvSpPr/>
          <p:nvPr/>
        </p:nvSpPr>
        <p:spPr>
          <a:xfrm>
            <a:off x="11349364" y="3577863"/>
            <a:ext cx="568080" cy="197883"/>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0.85</a:t>
            </a:r>
            <a:endParaRPr lang="el-GR" sz="1600" dirty="0">
              <a:solidFill>
                <a:schemeClr val="tx1"/>
              </a:solidFill>
            </a:endParaRPr>
          </a:p>
        </p:txBody>
      </p:sp>
      <p:cxnSp>
        <p:nvCxnSpPr>
          <p:cNvPr id="66" name="Straight Arrow Connector 50"/>
          <p:cNvCxnSpPr>
            <a:stCxn id="61" idx="6"/>
            <a:endCxn id="65" idx="1"/>
          </p:cNvCxnSpPr>
          <p:nvPr/>
        </p:nvCxnSpPr>
        <p:spPr>
          <a:xfrm>
            <a:off x="9690782" y="3205217"/>
            <a:ext cx="1658582" cy="47158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9"/>
          <p:cNvSpPr txBox="1"/>
          <p:nvPr/>
        </p:nvSpPr>
        <p:spPr>
          <a:xfrm>
            <a:off x="10121928" y="3654233"/>
            <a:ext cx="1288110"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confidence</a:t>
            </a:r>
            <a:endParaRPr lang="el-GR" sz="1400" i="1" dirty="0">
              <a:latin typeface="Calibri" panose="020F0502020204030204" pitchFamily="34" charset="0"/>
            </a:endParaRPr>
          </a:p>
        </p:txBody>
      </p:sp>
      <p:sp>
        <p:nvSpPr>
          <p:cNvPr id="68" name="Rounded Rectangle 67"/>
          <p:cNvSpPr/>
          <p:nvPr/>
        </p:nvSpPr>
        <p:spPr>
          <a:xfrm>
            <a:off x="10583527" y="4156163"/>
            <a:ext cx="1245675" cy="312154"/>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libri" panose="020F0502020204030204" pitchFamily="34" charset="0"/>
              </a:rPr>
              <a:t>“</a:t>
            </a:r>
            <a:r>
              <a:rPr lang="en-US" sz="1600" b="1" kern="0" dirty="0" smtClean="0">
                <a:solidFill>
                  <a:prstClr val="black"/>
                </a:solidFill>
              </a:rPr>
              <a:t>Euro 2008</a:t>
            </a:r>
            <a:r>
              <a:rPr lang="en-US" sz="1600" b="1" dirty="0" smtClean="0">
                <a:solidFill>
                  <a:schemeClr val="tx1"/>
                </a:solidFill>
                <a:latin typeface="Calibri" panose="020F0502020204030204" pitchFamily="34" charset="0"/>
              </a:rPr>
              <a:t>”</a:t>
            </a:r>
            <a:endParaRPr lang="el-GR" sz="1600" b="1" dirty="0">
              <a:solidFill>
                <a:schemeClr val="tx1"/>
              </a:solidFill>
            </a:endParaRPr>
          </a:p>
        </p:txBody>
      </p:sp>
      <p:cxnSp>
        <p:nvCxnSpPr>
          <p:cNvPr id="69" name="Straight Arrow Connector 50"/>
          <p:cNvCxnSpPr>
            <a:stCxn id="61" idx="6"/>
            <a:endCxn id="68" idx="1"/>
          </p:cNvCxnSpPr>
          <p:nvPr/>
        </p:nvCxnSpPr>
        <p:spPr>
          <a:xfrm>
            <a:off x="9690782" y="3205217"/>
            <a:ext cx="892745" cy="1107023"/>
          </a:xfrm>
          <a:prstGeom prst="bentConnector3">
            <a:avLst>
              <a:gd name="adj1" fmla="val 2795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9289551" y="4298672"/>
            <a:ext cx="1311578"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:detectedAs</a:t>
            </a:r>
            <a:endParaRPr lang="el-GR" sz="1400" i="1" dirty="0">
              <a:latin typeface="Calibri" panose="020F0502020204030204" pitchFamily="34" charset="0"/>
            </a:endParaRPr>
          </a:p>
        </p:txBody>
      </p:sp>
      <p:sp>
        <p:nvSpPr>
          <p:cNvPr id="71" name="TextBox 70"/>
          <p:cNvSpPr txBox="1"/>
          <p:nvPr/>
        </p:nvSpPr>
        <p:spPr>
          <a:xfrm>
            <a:off x="9554996" y="2199134"/>
            <a:ext cx="2057062" cy="354723"/>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72" name="Rectangle 71"/>
          <p:cNvSpPr/>
          <p:nvPr/>
        </p:nvSpPr>
        <p:spPr>
          <a:xfrm>
            <a:off x="9595215" y="2210330"/>
            <a:ext cx="2005678" cy="338554"/>
          </a:xfrm>
          <a:prstGeom prst="rect">
            <a:avLst/>
          </a:prstGeom>
        </p:spPr>
        <p:txBody>
          <a:bodyPr wrap="none">
            <a:spAutoFit/>
          </a:bodyPr>
          <a:lstStyle/>
          <a:p>
            <a:pPr lvl="0" algn="ctr"/>
            <a:r>
              <a:rPr lang="en-US" sz="1600" b="1" kern="0" dirty="0">
                <a:solidFill>
                  <a:prstClr val="black"/>
                </a:solidFill>
              </a:rPr>
              <a:t>dbr:UEFA_Euro_2008</a:t>
            </a:r>
          </a:p>
        </p:txBody>
      </p:sp>
      <p:sp>
        <p:nvSpPr>
          <p:cNvPr id="73" name="TextBox 69"/>
          <p:cNvSpPr txBox="1"/>
          <p:nvPr/>
        </p:nvSpPr>
        <p:spPr>
          <a:xfrm>
            <a:off x="9437906" y="2630485"/>
            <a:ext cx="1670265"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hasMatchedURI</a:t>
            </a:r>
            <a:endParaRPr lang="el-GR" sz="1400" i="1" dirty="0">
              <a:latin typeface="Calibri" panose="020F0502020204030204" pitchFamily="34" charset="0"/>
            </a:endParaRPr>
          </a:p>
        </p:txBody>
      </p:sp>
      <p:cxnSp>
        <p:nvCxnSpPr>
          <p:cNvPr id="74" name="Straight Arrow Connector 50"/>
          <p:cNvCxnSpPr>
            <a:stCxn id="61" idx="4"/>
            <a:endCxn id="29" idx="3"/>
          </p:cNvCxnSpPr>
          <p:nvPr/>
        </p:nvCxnSpPr>
        <p:spPr>
          <a:xfrm rot="5400000">
            <a:off x="8876503" y="3403760"/>
            <a:ext cx="326939" cy="449202"/>
          </a:xfrm>
          <a:prstGeom prst="bentConnector2">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TextBox 69"/>
          <p:cNvSpPr txBox="1"/>
          <p:nvPr/>
        </p:nvSpPr>
        <p:spPr>
          <a:xfrm>
            <a:off x="8897965" y="3748292"/>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cxnSp>
        <p:nvCxnSpPr>
          <p:cNvPr id="76" name="Straight Arrow Connector 50"/>
          <p:cNvCxnSpPr>
            <a:stCxn id="71" idx="0"/>
            <a:endCxn id="78" idx="2"/>
          </p:cNvCxnSpPr>
          <p:nvPr/>
        </p:nvCxnSpPr>
        <p:spPr>
          <a:xfrm rot="16200000" flipV="1">
            <a:off x="10348504" y="1964110"/>
            <a:ext cx="442207" cy="27841"/>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7" name="TextBox 69"/>
          <p:cNvSpPr txBox="1"/>
          <p:nvPr/>
        </p:nvSpPr>
        <p:spPr>
          <a:xfrm>
            <a:off x="9860463" y="1799013"/>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78" name="TextBox 64"/>
          <p:cNvSpPr txBox="1"/>
          <p:nvPr/>
        </p:nvSpPr>
        <p:spPr>
          <a:xfrm>
            <a:off x="9283989" y="1387595"/>
            <a:ext cx="2543393" cy="369332"/>
          </a:xfrm>
          <a:prstGeom prst="rect">
            <a:avLst/>
          </a:prstGeom>
          <a:solidFill>
            <a:schemeClr val="accent2">
              <a:lumMod val="40000"/>
              <a:lumOff val="60000"/>
            </a:schemeClr>
          </a:solidFill>
          <a:ln>
            <a:solidFill>
              <a:schemeClr val="accent6">
                <a:lumMod val="50000"/>
              </a:schemeClr>
            </a:solidFill>
          </a:ln>
        </p:spPr>
        <p:txBody>
          <a:bodyPr wrap="square" rtlCol="0">
            <a:spAutoFit/>
          </a:bodyPr>
          <a:lstStyle/>
          <a:p>
            <a:pPr algn="ctr"/>
            <a:r>
              <a:rPr lang="en-US" dirty="0" err="1">
                <a:latin typeface="Calibri" panose="020F0502020204030204" pitchFamily="34" charset="0"/>
              </a:rPr>
              <a:t>dbo:SoccerTournament</a:t>
            </a:r>
            <a:endParaRPr lang="el-GR" dirty="0">
              <a:latin typeface="Calibri" panose="020F0502020204030204" pitchFamily="34" charset="0"/>
            </a:endParaRPr>
          </a:p>
        </p:txBody>
      </p:sp>
      <p:cxnSp>
        <p:nvCxnSpPr>
          <p:cNvPr id="79" name="Straight Arrow Connector 50"/>
          <p:cNvCxnSpPr>
            <a:stCxn id="14" idx="6"/>
            <a:endCxn id="61" idx="2"/>
          </p:cNvCxnSpPr>
          <p:nvPr/>
        </p:nvCxnSpPr>
        <p:spPr>
          <a:xfrm flipV="1">
            <a:off x="5793767" y="3205217"/>
            <a:ext cx="3044597" cy="11388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TextBox 78"/>
          <p:cNvSpPr txBox="1"/>
          <p:nvPr/>
        </p:nvSpPr>
        <p:spPr>
          <a:xfrm>
            <a:off x="2634088" y="4794131"/>
            <a:ext cx="1307345" cy="307777"/>
          </a:xfrm>
          <a:prstGeom prst="rect">
            <a:avLst/>
          </a:prstGeom>
          <a:noFill/>
        </p:spPr>
        <p:txBody>
          <a:bodyPr wrap="square" rtlCol="0">
            <a:spAutoFit/>
          </a:bodyPr>
          <a:lstStyle/>
          <a:p>
            <a:r>
              <a:rPr lang="en-GB" sz="1400" i="1" dirty="0" err="1">
                <a:latin typeface="Calibri" panose="020F0502020204030204" pitchFamily="34" charset="0"/>
              </a:rPr>
              <a:t>dc:hasVersion</a:t>
            </a:r>
            <a:endParaRPr lang="el-GR" sz="1400" i="1" dirty="0">
              <a:latin typeface="Calibri" panose="020F0502020204030204" pitchFamily="34" charset="0"/>
            </a:endParaRPr>
          </a:p>
        </p:txBody>
      </p:sp>
      <p:sp>
        <p:nvSpPr>
          <p:cNvPr id="82" name="Rectangle 81"/>
          <p:cNvSpPr/>
          <p:nvPr/>
        </p:nvSpPr>
        <p:spPr>
          <a:xfrm>
            <a:off x="9144671" y="5195018"/>
            <a:ext cx="2877711" cy="1131079"/>
          </a:xfrm>
          <a:prstGeom prst="rect">
            <a:avLst/>
          </a:prstGeom>
        </p:spPr>
        <p:txBody>
          <a:bodyPr wrap="none">
            <a:spAutoFit/>
          </a:bodyPr>
          <a:lstStyle/>
          <a:p>
            <a:pPr>
              <a:lnSpc>
                <a:spcPts val="1300"/>
              </a:lnSpc>
            </a:pPr>
            <a:r>
              <a:rPr lang="en-US" sz="1000" dirty="0" err="1"/>
              <a:t>owa</a:t>
            </a:r>
            <a:r>
              <a:rPr lang="en-US" sz="1000" dirty="0"/>
              <a:t>: http://</a:t>
            </a:r>
            <a:r>
              <a:rPr lang="en-US" sz="1000" dirty="0" smtClean="0"/>
              <a:t>l3s.de/owa/</a:t>
            </a:r>
            <a:endParaRPr lang="en-US" sz="1000" dirty="0"/>
          </a:p>
          <a:p>
            <a:pPr>
              <a:lnSpc>
                <a:spcPts val="1300"/>
              </a:lnSpc>
            </a:pPr>
            <a:r>
              <a:rPr lang="en-US" sz="1000" dirty="0"/>
              <a:t>dc: http://purl.org/dc/terms/</a:t>
            </a:r>
            <a:br>
              <a:rPr lang="en-US" sz="1000" dirty="0"/>
            </a:br>
            <a:r>
              <a:rPr lang="en-US" sz="1000" dirty="0" err="1"/>
              <a:t>rdf</a:t>
            </a:r>
            <a:r>
              <a:rPr lang="en-US" sz="1000" dirty="0"/>
              <a:t>: http://www.w3.org/1999/02/22-rdf-syntax-ns#</a:t>
            </a:r>
            <a:br>
              <a:rPr lang="en-US" sz="1000" dirty="0"/>
            </a:br>
            <a:r>
              <a:rPr lang="en-US" sz="1000" dirty="0"/>
              <a:t>schema: http://schema.org/</a:t>
            </a:r>
          </a:p>
          <a:p>
            <a:pPr>
              <a:lnSpc>
                <a:spcPts val="1300"/>
              </a:lnSpc>
            </a:pPr>
            <a:r>
              <a:rPr lang="en-US" sz="1000" dirty="0" err="1"/>
              <a:t>oae</a:t>
            </a:r>
            <a:r>
              <a:rPr lang="en-US" sz="1000" dirty="0"/>
              <a:t>: http://www.ics.forth.gr/isl/oae/core#</a:t>
            </a:r>
          </a:p>
          <a:p>
            <a:pPr>
              <a:lnSpc>
                <a:spcPts val="1600"/>
              </a:lnSpc>
            </a:pPr>
            <a:r>
              <a:rPr lang="en-US" sz="1000" dirty="0" err="1" smtClean="0"/>
              <a:t>owl:http</a:t>
            </a:r>
            <a:r>
              <a:rPr lang="en-US" sz="1000" dirty="0" smtClean="0"/>
              <a:t>://www.w3.org/2002/07/owl#</a:t>
            </a:r>
          </a:p>
        </p:txBody>
      </p:sp>
      <p:cxnSp>
        <p:nvCxnSpPr>
          <p:cNvPr id="84" name="Straight Arrow Connector 50"/>
          <p:cNvCxnSpPr>
            <a:stCxn id="61" idx="6"/>
            <a:endCxn id="71" idx="4"/>
          </p:cNvCxnSpPr>
          <p:nvPr/>
        </p:nvCxnSpPr>
        <p:spPr>
          <a:xfrm flipV="1">
            <a:off x="9690782" y="2553857"/>
            <a:ext cx="892745" cy="65136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TextBox 69"/>
          <p:cNvSpPr txBox="1"/>
          <p:nvPr/>
        </p:nvSpPr>
        <p:spPr>
          <a:xfrm>
            <a:off x="7315095" y="2924099"/>
            <a:ext cx="1685631" cy="307777"/>
          </a:xfrm>
          <a:prstGeom prst="rect">
            <a:avLst/>
          </a:prstGeom>
          <a:noFill/>
        </p:spPr>
        <p:txBody>
          <a:bodyPr wrap="square" rtlCol="0">
            <a:spAutoFit/>
          </a:bodyPr>
          <a:lstStyle/>
          <a:p>
            <a:r>
              <a:rPr lang="en-US" sz="1400" dirty="0" err="1" smtClean="0">
                <a:latin typeface="Calibri" panose="020F0502020204030204" pitchFamily="34" charset="0"/>
              </a:rPr>
              <a:t>schema:</a:t>
            </a:r>
            <a:r>
              <a:rPr lang="en-US" sz="1400" i="1" dirty="0" err="1" smtClean="0">
                <a:latin typeface="Calibri" panose="020F0502020204030204" pitchFamily="34" charset="0"/>
              </a:rPr>
              <a:t>mentions</a:t>
            </a:r>
            <a:endParaRPr lang="el-GR" sz="1400" i="1" dirty="0">
              <a:latin typeface="Calibri" panose="020F0502020204030204" pitchFamily="34" charset="0"/>
            </a:endParaRPr>
          </a:p>
        </p:txBody>
      </p:sp>
      <p:cxnSp>
        <p:nvCxnSpPr>
          <p:cNvPr id="112" name="Straight Arrow Connector 50"/>
          <p:cNvCxnSpPr>
            <a:stCxn id="6" idx="6"/>
            <a:endCxn id="44" idx="2"/>
          </p:cNvCxnSpPr>
          <p:nvPr/>
        </p:nvCxnSpPr>
        <p:spPr>
          <a:xfrm>
            <a:off x="2716364" y="3762164"/>
            <a:ext cx="1020341" cy="40916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6" name="TextBox 78"/>
          <p:cNvSpPr txBox="1"/>
          <p:nvPr/>
        </p:nvSpPr>
        <p:spPr>
          <a:xfrm>
            <a:off x="2665696" y="3839956"/>
            <a:ext cx="1307345" cy="307777"/>
          </a:xfrm>
          <a:prstGeom prst="rect">
            <a:avLst/>
          </a:prstGeom>
          <a:noFill/>
        </p:spPr>
        <p:txBody>
          <a:bodyPr wrap="square" rtlCol="0">
            <a:spAutoFit/>
          </a:bodyPr>
          <a:lstStyle/>
          <a:p>
            <a:r>
              <a:rPr lang="en-GB" sz="1400" i="1" dirty="0" err="1">
                <a:latin typeface="Calibri" panose="020F0502020204030204" pitchFamily="34" charset="0"/>
              </a:rPr>
              <a:t>dc:hasVersion</a:t>
            </a:r>
            <a:endParaRPr lang="el-GR" sz="1400" i="1" dirty="0">
              <a:latin typeface="Calibri" panose="020F0502020204030204" pitchFamily="34" charset="0"/>
            </a:endParaRPr>
          </a:p>
        </p:txBody>
      </p:sp>
      <p:cxnSp>
        <p:nvCxnSpPr>
          <p:cNvPr id="149" name="Curved Connector 148"/>
          <p:cNvCxnSpPr>
            <a:stCxn id="46" idx="0"/>
            <a:endCxn id="44" idx="4"/>
          </p:cNvCxnSpPr>
          <p:nvPr/>
        </p:nvCxnSpPr>
        <p:spPr>
          <a:xfrm rot="16200000" flipV="1">
            <a:off x="4490123" y="4641542"/>
            <a:ext cx="553596" cy="3370"/>
          </a:xfrm>
          <a:prstGeom prst="curvedConnector3">
            <a:avLst>
              <a:gd name="adj1" fmla="val 50000"/>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52" name="Picture 151"/>
          <p:cNvPicPr>
            <a:picLocks noChangeAspect="1"/>
          </p:cNvPicPr>
          <p:nvPr/>
        </p:nvPicPr>
        <p:blipFill>
          <a:blip r:embed="rId3"/>
          <a:stretch>
            <a:fillRect/>
          </a:stretch>
        </p:blipFill>
        <p:spPr>
          <a:xfrm>
            <a:off x="5903912" y="4097015"/>
            <a:ext cx="371475" cy="133350"/>
          </a:xfrm>
          <a:prstGeom prst="rect">
            <a:avLst/>
          </a:prstGeom>
        </p:spPr>
      </p:pic>
      <p:sp>
        <p:nvSpPr>
          <p:cNvPr id="156" name="Rounded Rectangle 155"/>
          <p:cNvSpPr/>
          <p:nvPr/>
        </p:nvSpPr>
        <p:spPr>
          <a:xfrm>
            <a:off x="5618043" y="5716776"/>
            <a:ext cx="1697052" cy="2742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rPr>
              <a:t>06.01.2012 06:40</a:t>
            </a:r>
            <a:endParaRPr lang="el-GR" sz="1600" dirty="0">
              <a:solidFill>
                <a:schemeClr val="tx1"/>
              </a:solidFill>
            </a:endParaRPr>
          </a:p>
        </p:txBody>
      </p:sp>
      <p:sp>
        <p:nvSpPr>
          <p:cNvPr id="157" name="TextBox 78"/>
          <p:cNvSpPr txBox="1"/>
          <p:nvPr/>
        </p:nvSpPr>
        <p:spPr>
          <a:xfrm>
            <a:off x="4793605" y="5546148"/>
            <a:ext cx="730969" cy="307777"/>
          </a:xfrm>
          <a:prstGeom prst="rect">
            <a:avLst/>
          </a:prstGeom>
          <a:noFill/>
        </p:spPr>
        <p:txBody>
          <a:bodyPr wrap="none" rtlCol="0">
            <a:spAutoFit/>
          </a:bodyPr>
          <a:lstStyle/>
          <a:p>
            <a:r>
              <a:rPr lang="en-GB" sz="1400" i="1" dirty="0" err="1">
                <a:latin typeface="Calibri" panose="020F0502020204030204" pitchFamily="34" charset="0"/>
              </a:rPr>
              <a:t>dc:date</a:t>
            </a:r>
            <a:endParaRPr lang="el-GR" sz="1400" i="1" dirty="0">
              <a:latin typeface="Calibri" panose="020F0502020204030204" pitchFamily="34" charset="0"/>
            </a:endParaRPr>
          </a:p>
        </p:txBody>
      </p:sp>
      <p:cxnSp>
        <p:nvCxnSpPr>
          <p:cNvPr id="158" name="Straight Arrow Connector 50"/>
          <p:cNvCxnSpPr>
            <a:stCxn id="46" idx="4"/>
            <a:endCxn id="156" idx="1"/>
          </p:cNvCxnSpPr>
          <p:nvPr/>
        </p:nvCxnSpPr>
        <p:spPr>
          <a:xfrm rot="16200000" flipH="1">
            <a:off x="4921472" y="5157353"/>
            <a:ext cx="543705" cy="84943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4114043" y="4206378"/>
            <a:ext cx="1856205" cy="84443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089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par>
                                <p:cTn id="26" presetID="10" presetClass="entr" presetSubtype="0"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fade">
                                      <p:cBhvr>
                                        <p:cTn id="34" dur="500"/>
                                        <p:tgtEl>
                                          <p:spTgt spid="4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500"/>
                                        <p:tgtEl>
                                          <p:spTgt spid="4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0"/>
                                        </p:tgtEl>
                                        <p:attrNameLst>
                                          <p:attrName>style.visibility</p:attrName>
                                        </p:attrNameLst>
                                      </p:cBhvr>
                                      <p:to>
                                        <p:strVal val="visible"/>
                                      </p:to>
                                    </p:set>
                                    <p:animEffect transition="in" filter="fade">
                                      <p:cBhvr>
                                        <p:cTn id="46" dur="500"/>
                                        <p:tgtEl>
                                          <p:spTgt spid="80"/>
                                        </p:tgtEl>
                                      </p:cBhvr>
                                    </p:animEffect>
                                  </p:childTnLst>
                                </p:cTn>
                              </p:par>
                              <p:par>
                                <p:cTn id="47" presetID="10" presetClass="entr" presetSubtype="0" fill="hold" nodeType="withEffect">
                                  <p:stCondLst>
                                    <p:cond delay="0"/>
                                  </p:stCondLst>
                                  <p:childTnLst>
                                    <p:set>
                                      <p:cBhvr>
                                        <p:cTn id="48" dur="1" fill="hold">
                                          <p:stCondLst>
                                            <p:cond delay="0"/>
                                          </p:stCondLst>
                                        </p:cTn>
                                        <p:tgtEl>
                                          <p:spTgt spid="112"/>
                                        </p:tgtEl>
                                        <p:attrNameLst>
                                          <p:attrName>style.visibility</p:attrName>
                                        </p:attrNameLst>
                                      </p:cBhvr>
                                      <p:to>
                                        <p:strVal val="visible"/>
                                      </p:to>
                                    </p:set>
                                    <p:animEffect transition="in" filter="fade">
                                      <p:cBhvr>
                                        <p:cTn id="49" dur="500"/>
                                        <p:tgtEl>
                                          <p:spTgt spid="11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6"/>
                                        </p:tgtEl>
                                        <p:attrNameLst>
                                          <p:attrName>style.visibility</p:attrName>
                                        </p:attrNameLst>
                                      </p:cBhvr>
                                      <p:to>
                                        <p:strVal val="visible"/>
                                      </p:to>
                                    </p:set>
                                    <p:animEffect transition="in" filter="fade">
                                      <p:cBhvr>
                                        <p:cTn id="52" dur="500"/>
                                        <p:tgtEl>
                                          <p:spTgt spid="14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par>
                                <p:cTn id="76" presetID="10" presetClass="entr" presetSubtype="0" fill="hold"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fade">
                                      <p:cBhvr>
                                        <p:cTn id="78" dur="500"/>
                                        <p:tgtEl>
                                          <p:spTgt spid="26"/>
                                        </p:tgtEl>
                                      </p:cBhvr>
                                    </p:animEffect>
                                  </p:childTnLst>
                                </p:cTn>
                              </p:par>
                              <p:par>
                                <p:cTn id="79" presetID="10" presetClass="entr" presetSubtype="0" fill="hold"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fade">
                                      <p:cBhvr>
                                        <p:cTn id="81" dur="500"/>
                                        <p:tgtEl>
                                          <p:spTgt spid="2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fade">
                                      <p:cBhvr>
                                        <p:cTn id="86" dur="500"/>
                                        <p:tgtEl>
                                          <p:spTgt spid="17"/>
                                        </p:tgtEl>
                                      </p:cBhvr>
                                    </p:animEffect>
                                  </p:childTnLst>
                                </p:cTn>
                              </p:par>
                              <p:par>
                                <p:cTn id="87" presetID="10" presetClass="entr" presetSubtype="0" fill="hold" nodeType="with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fade">
                                      <p:cBhvr>
                                        <p:cTn id="89" dur="500"/>
                                        <p:tgtEl>
                                          <p:spTgt spid="1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500"/>
                                        <p:tgtEl>
                                          <p:spTgt spid="1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8"/>
                                        </p:tgtEl>
                                        <p:attrNameLst>
                                          <p:attrName>style.visibility</p:attrName>
                                        </p:attrNameLst>
                                      </p:cBhvr>
                                      <p:to>
                                        <p:strVal val="visible"/>
                                      </p:to>
                                    </p:set>
                                    <p:animEffect transition="in" filter="fade">
                                      <p:cBhvr>
                                        <p:cTn id="95" dur="500"/>
                                        <p:tgtEl>
                                          <p:spTgt spid="1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500"/>
                                        <p:tgtEl>
                                          <p:spTgt spid="1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2"/>
                                        </p:tgtEl>
                                        <p:attrNameLst>
                                          <p:attrName>style.visibility</p:attrName>
                                        </p:attrNameLst>
                                      </p:cBhvr>
                                      <p:to>
                                        <p:strVal val="visible"/>
                                      </p:to>
                                    </p:set>
                                    <p:animEffect transition="in" filter="fade">
                                      <p:cBhvr>
                                        <p:cTn id="101" dur="500"/>
                                        <p:tgtEl>
                                          <p:spTgt spid="12"/>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fade">
                                      <p:cBhvr>
                                        <p:cTn id="106" dur="500"/>
                                        <p:tgtEl>
                                          <p:spTgt spid="29"/>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1"/>
                                        </p:tgtEl>
                                        <p:attrNameLst>
                                          <p:attrName>style.visibility</p:attrName>
                                        </p:attrNameLst>
                                      </p:cBhvr>
                                      <p:to>
                                        <p:strVal val="visible"/>
                                      </p:to>
                                    </p:set>
                                    <p:animEffect transition="in" filter="fade">
                                      <p:cBhvr>
                                        <p:cTn id="109" dur="500"/>
                                        <p:tgtEl>
                                          <p:spTgt spid="61"/>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62"/>
                                        </p:tgtEl>
                                        <p:attrNameLst>
                                          <p:attrName>style.visibility</p:attrName>
                                        </p:attrNameLst>
                                      </p:cBhvr>
                                      <p:to>
                                        <p:strVal val="visible"/>
                                      </p:to>
                                    </p:set>
                                    <p:animEffect transition="in" filter="fade">
                                      <p:cBhvr>
                                        <p:cTn id="112" dur="500"/>
                                        <p:tgtEl>
                                          <p:spTgt spid="62"/>
                                        </p:tgtEl>
                                      </p:cBhvr>
                                    </p:animEffect>
                                  </p:childTnLst>
                                </p:cTn>
                              </p:par>
                              <p:par>
                                <p:cTn id="113" presetID="10" presetClass="entr" presetSubtype="0" fill="hold" nodeType="withEffect">
                                  <p:stCondLst>
                                    <p:cond delay="0"/>
                                  </p:stCondLst>
                                  <p:childTnLst>
                                    <p:set>
                                      <p:cBhvr>
                                        <p:cTn id="114" dur="1" fill="hold">
                                          <p:stCondLst>
                                            <p:cond delay="0"/>
                                          </p:stCondLst>
                                        </p:cTn>
                                        <p:tgtEl>
                                          <p:spTgt spid="63"/>
                                        </p:tgtEl>
                                        <p:attrNameLst>
                                          <p:attrName>style.visibility</p:attrName>
                                        </p:attrNameLst>
                                      </p:cBhvr>
                                      <p:to>
                                        <p:strVal val="visible"/>
                                      </p:to>
                                    </p:set>
                                    <p:animEffect transition="in" filter="fade">
                                      <p:cBhvr>
                                        <p:cTn id="115" dur="500"/>
                                        <p:tgtEl>
                                          <p:spTgt spid="63"/>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64"/>
                                        </p:tgtEl>
                                        <p:attrNameLst>
                                          <p:attrName>style.visibility</p:attrName>
                                        </p:attrNameLst>
                                      </p:cBhvr>
                                      <p:to>
                                        <p:strVal val="visible"/>
                                      </p:to>
                                    </p:set>
                                    <p:animEffect transition="in" filter="fade">
                                      <p:cBhvr>
                                        <p:cTn id="118" dur="500"/>
                                        <p:tgtEl>
                                          <p:spTgt spid="64"/>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animEffect transition="in" filter="fade">
                                      <p:cBhvr>
                                        <p:cTn id="121" dur="500"/>
                                        <p:tgtEl>
                                          <p:spTgt spid="65"/>
                                        </p:tgtEl>
                                      </p:cBhvr>
                                    </p:animEffect>
                                  </p:childTnLst>
                                </p:cTn>
                              </p:par>
                              <p:par>
                                <p:cTn id="122" presetID="10" presetClass="entr" presetSubtype="0" fill="hold" nodeType="withEffect">
                                  <p:stCondLst>
                                    <p:cond delay="0"/>
                                  </p:stCondLst>
                                  <p:childTnLst>
                                    <p:set>
                                      <p:cBhvr>
                                        <p:cTn id="123" dur="1" fill="hold">
                                          <p:stCondLst>
                                            <p:cond delay="0"/>
                                          </p:stCondLst>
                                        </p:cTn>
                                        <p:tgtEl>
                                          <p:spTgt spid="66"/>
                                        </p:tgtEl>
                                        <p:attrNameLst>
                                          <p:attrName>style.visibility</p:attrName>
                                        </p:attrNameLst>
                                      </p:cBhvr>
                                      <p:to>
                                        <p:strVal val="visible"/>
                                      </p:to>
                                    </p:set>
                                    <p:animEffect transition="in" filter="fade">
                                      <p:cBhvr>
                                        <p:cTn id="124" dur="500"/>
                                        <p:tgtEl>
                                          <p:spTgt spid="66"/>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67"/>
                                        </p:tgtEl>
                                        <p:attrNameLst>
                                          <p:attrName>style.visibility</p:attrName>
                                        </p:attrNameLst>
                                      </p:cBhvr>
                                      <p:to>
                                        <p:strVal val="visible"/>
                                      </p:to>
                                    </p:set>
                                    <p:animEffect transition="in" filter="fade">
                                      <p:cBhvr>
                                        <p:cTn id="127" dur="500"/>
                                        <p:tgtEl>
                                          <p:spTgt spid="67"/>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68"/>
                                        </p:tgtEl>
                                        <p:attrNameLst>
                                          <p:attrName>style.visibility</p:attrName>
                                        </p:attrNameLst>
                                      </p:cBhvr>
                                      <p:to>
                                        <p:strVal val="visible"/>
                                      </p:to>
                                    </p:set>
                                    <p:animEffect transition="in" filter="fade">
                                      <p:cBhvr>
                                        <p:cTn id="130" dur="500"/>
                                        <p:tgtEl>
                                          <p:spTgt spid="68"/>
                                        </p:tgtEl>
                                      </p:cBhvr>
                                    </p:animEffect>
                                  </p:childTnLst>
                                </p:cTn>
                              </p:par>
                              <p:par>
                                <p:cTn id="131" presetID="10" presetClass="entr" presetSubtype="0" fill="hold" nodeType="withEffect">
                                  <p:stCondLst>
                                    <p:cond delay="0"/>
                                  </p:stCondLst>
                                  <p:childTnLst>
                                    <p:set>
                                      <p:cBhvr>
                                        <p:cTn id="132" dur="1" fill="hold">
                                          <p:stCondLst>
                                            <p:cond delay="0"/>
                                          </p:stCondLst>
                                        </p:cTn>
                                        <p:tgtEl>
                                          <p:spTgt spid="69"/>
                                        </p:tgtEl>
                                        <p:attrNameLst>
                                          <p:attrName>style.visibility</p:attrName>
                                        </p:attrNameLst>
                                      </p:cBhvr>
                                      <p:to>
                                        <p:strVal val="visible"/>
                                      </p:to>
                                    </p:set>
                                    <p:animEffect transition="in" filter="fade">
                                      <p:cBhvr>
                                        <p:cTn id="133" dur="500"/>
                                        <p:tgtEl>
                                          <p:spTgt spid="69"/>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70"/>
                                        </p:tgtEl>
                                        <p:attrNameLst>
                                          <p:attrName>style.visibility</p:attrName>
                                        </p:attrNameLst>
                                      </p:cBhvr>
                                      <p:to>
                                        <p:strVal val="visible"/>
                                      </p:to>
                                    </p:set>
                                    <p:animEffect transition="in" filter="fade">
                                      <p:cBhvr>
                                        <p:cTn id="136" dur="500"/>
                                        <p:tgtEl>
                                          <p:spTgt spid="70"/>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71"/>
                                        </p:tgtEl>
                                        <p:attrNameLst>
                                          <p:attrName>style.visibility</p:attrName>
                                        </p:attrNameLst>
                                      </p:cBhvr>
                                      <p:to>
                                        <p:strVal val="visible"/>
                                      </p:to>
                                    </p:set>
                                    <p:animEffect transition="in" filter="fade">
                                      <p:cBhvr>
                                        <p:cTn id="139" dur="500"/>
                                        <p:tgtEl>
                                          <p:spTgt spid="71"/>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72"/>
                                        </p:tgtEl>
                                        <p:attrNameLst>
                                          <p:attrName>style.visibility</p:attrName>
                                        </p:attrNameLst>
                                      </p:cBhvr>
                                      <p:to>
                                        <p:strVal val="visible"/>
                                      </p:to>
                                    </p:set>
                                    <p:animEffect transition="in" filter="fade">
                                      <p:cBhvr>
                                        <p:cTn id="142" dur="500"/>
                                        <p:tgtEl>
                                          <p:spTgt spid="72"/>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73"/>
                                        </p:tgtEl>
                                        <p:attrNameLst>
                                          <p:attrName>style.visibility</p:attrName>
                                        </p:attrNameLst>
                                      </p:cBhvr>
                                      <p:to>
                                        <p:strVal val="visible"/>
                                      </p:to>
                                    </p:set>
                                    <p:animEffect transition="in" filter="fade">
                                      <p:cBhvr>
                                        <p:cTn id="145" dur="500"/>
                                        <p:tgtEl>
                                          <p:spTgt spid="73"/>
                                        </p:tgtEl>
                                      </p:cBhvr>
                                    </p:animEffect>
                                  </p:childTnLst>
                                </p:cTn>
                              </p:par>
                              <p:par>
                                <p:cTn id="146" presetID="10" presetClass="entr" presetSubtype="0" fill="hold" nodeType="withEffect">
                                  <p:stCondLst>
                                    <p:cond delay="0"/>
                                  </p:stCondLst>
                                  <p:childTnLst>
                                    <p:set>
                                      <p:cBhvr>
                                        <p:cTn id="147" dur="1" fill="hold">
                                          <p:stCondLst>
                                            <p:cond delay="0"/>
                                          </p:stCondLst>
                                        </p:cTn>
                                        <p:tgtEl>
                                          <p:spTgt spid="74"/>
                                        </p:tgtEl>
                                        <p:attrNameLst>
                                          <p:attrName>style.visibility</p:attrName>
                                        </p:attrNameLst>
                                      </p:cBhvr>
                                      <p:to>
                                        <p:strVal val="visible"/>
                                      </p:to>
                                    </p:set>
                                    <p:animEffect transition="in" filter="fade">
                                      <p:cBhvr>
                                        <p:cTn id="148" dur="500"/>
                                        <p:tgtEl>
                                          <p:spTgt spid="74"/>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75"/>
                                        </p:tgtEl>
                                        <p:attrNameLst>
                                          <p:attrName>style.visibility</p:attrName>
                                        </p:attrNameLst>
                                      </p:cBhvr>
                                      <p:to>
                                        <p:strVal val="visible"/>
                                      </p:to>
                                    </p:set>
                                    <p:animEffect transition="in" filter="fade">
                                      <p:cBhvr>
                                        <p:cTn id="151" dur="500"/>
                                        <p:tgtEl>
                                          <p:spTgt spid="75"/>
                                        </p:tgtEl>
                                      </p:cBhvr>
                                    </p:animEffect>
                                  </p:childTnLst>
                                </p:cTn>
                              </p:par>
                              <p:par>
                                <p:cTn id="152" presetID="10" presetClass="entr" presetSubtype="0" fill="hold" nodeType="withEffect">
                                  <p:stCondLst>
                                    <p:cond delay="0"/>
                                  </p:stCondLst>
                                  <p:childTnLst>
                                    <p:set>
                                      <p:cBhvr>
                                        <p:cTn id="153" dur="1" fill="hold">
                                          <p:stCondLst>
                                            <p:cond delay="0"/>
                                          </p:stCondLst>
                                        </p:cTn>
                                        <p:tgtEl>
                                          <p:spTgt spid="76"/>
                                        </p:tgtEl>
                                        <p:attrNameLst>
                                          <p:attrName>style.visibility</p:attrName>
                                        </p:attrNameLst>
                                      </p:cBhvr>
                                      <p:to>
                                        <p:strVal val="visible"/>
                                      </p:to>
                                    </p:set>
                                    <p:animEffect transition="in" filter="fade">
                                      <p:cBhvr>
                                        <p:cTn id="154" dur="500"/>
                                        <p:tgtEl>
                                          <p:spTgt spid="76"/>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77"/>
                                        </p:tgtEl>
                                        <p:attrNameLst>
                                          <p:attrName>style.visibility</p:attrName>
                                        </p:attrNameLst>
                                      </p:cBhvr>
                                      <p:to>
                                        <p:strVal val="visible"/>
                                      </p:to>
                                    </p:set>
                                    <p:animEffect transition="in" filter="fade">
                                      <p:cBhvr>
                                        <p:cTn id="157" dur="500"/>
                                        <p:tgtEl>
                                          <p:spTgt spid="77"/>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78"/>
                                        </p:tgtEl>
                                        <p:attrNameLst>
                                          <p:attrName>style.visibility</p:attrName>
                                        </p:attrNameLst>
                                      </p:cBhvr>
                                      <p:to>
                                        <p:strVal val="visible"/>
                                      </p:to>
                                    </p:set>
                                    <p:animEffect transition="in" filter="fade">
                                      <p:cBhvr>
                                        <p:cTn id="160" dur="500"/>
                                        <p:tgtEl>
                                          <p:spTgt spid="78"/>
                                        </p:tgtEl>
                                      </p:cBhvr>
                                    </p:animEffect>
                                  </p:childTnLst>
                                </p:cTn>
                              </p:par>
                              <p:par>
                                <p:cTn id="161" presetID="10" presetClass="entr" presetSubtype="0" fill="hold" nodeType="withEffect">
                                  <p:stCondLst>
                                    <p:cond delay="0"/>
                                  </p:stCondLst>
                                  <p:childTnLst>
                                    <p:set>
                                      <p:cBhvr>
                                        <p:cTn id="162" dur="1" fill="hold">
                                          <p:stCondLst>
                                            <p:cond delay="0"/>
                                          </p:stCondLst>
                                        </p:cTn>
                                        <p:tgtEl>
                                          <p:spTgt spid="84"/>
                                        </p:tgtEl>
                                        <p:attrNameLst>
                                          <p:attrName>style.visibility</p:attrName>
                                        </p:attrNameLst>
                                      </p:cBhvr>
                                      <p:to>
                                        <p:strVal val="visible"/>
                                      </p:to>
                                    </p:set>
                                    <p:animEffect transition="in" filter="fade">
                                      <p:cBhvr>
                                        <p:cTn id="163" dur="500"/>
                                        <p:tgtEl>
                                          <p:spTgt spid="8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91"/>
                                        </p:tgtEl>
                                        <p:attrNameLst>
                                          <p:attrName>style.visibility</p:attrName>
                                        </p:attrNameLst>
                                      </p:cBhvr>
                                      <p:to>
                                        <p:strVal val="visible"/>
                                      </p:to>
                                    </p:set>
                                    <p:animEffect transition="in" filter="fade">
                                      <p:cBhvr>
                                        <p:cTn id="166" dur="500"/>
                                        <p:tgtEl>
                                          <p:spTgt spid="91"/>
                                        </p:tgtEl>
                                      </p:cBhvr>
                                    </p:animEffect>
                                  </p:childTnLst>
                                </p:cTn>
                              </p:par>
                              <p:par>
                                <p:cTn id="167" presetID="10" presetClass="entr" presetSubtype="0" fill="hold" nodeType="withEffect">
                                  <p:stCondLst>
                                    <p:cond delay="0"/>
                                  </p:stCondLst>
                                  <p:childTnLst>
                                    <p:set>
                                      <p:cBhvr>
                                        <p:cTn id="168" dur="1" fill="hold">
                                          <p:stCondLst>
                                            <p:cond delay="0"/>
                                          </p:stCondLst>
                                        </p:cTn>
                                        <p:tgtEl>
                                          <p:spTgt spid="79"/>
                                        </p:tgtEl>
                                        <p:attrNameLst>
                                          <p:attrName>style.visibility</p:attrName>
                                        </p:attrNameLst>
                                      </p:cBhvr>
                                      <p:to>
                                        <p:strVal val="visible"/>
                                      </p:to>
                                    </p:set>
                                    <p:animEffect transition="in" filter="fade">
                                      <p:cBhvr>
                                        <p:cTn id="169" dur="500"/>
                                        <p:tgtEl>
                                          <p:spTgt spid="79"/>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grpId="0" nodeType="clickEffect">
                                  <p:stCondLst>
                                    <p:cond delay="0"/>
                                  </p:stCondLst>
                                  <p:childTnLst>
                                    <p:set>
                                      <p:cBhvr>
                                        <p:cTn id="173" dur="1" fill="hold">
                                          <p:stCondLst>
                                            <p:cond delay="0"/>
                                          </p:stCondLst>
                                        </p:cTn>
                                        <p:tgtEl>
                                          <p:spTgt spid="60"/>
                                        </p:tgtEl>
                                        <p:attrNameLst>
                                          <p:attrName>style.visibility</p:attrName>
                                        </p:attrNameLst>
                                      </p:cBhvr>
                                      <p:to>
                                        <p:strVal val="visible"/>
                                      </p:to>
                                    </p:set>
                                    <p:animEffect transition="in" filter="fade">
                                      <p:cBhvr>
                                        <p:cTn id="174" dur="500"/>
                                        <p:tgtEl>
                                          <p:spTgt spid="60"/>
                                        </p:tgtEl>
                                      </p:cBhvr>
                                    </p:animEffect>
                                  </p:childTnLst>
                                </p:cTn>
                              </p:par>
                              <p:par>
                                <p:cTn id="175" presetID="10" presetClass="entr" presetSubtype="0" fill="hold" nodeType="withEffect">
                                  <p:stCondLst>
                                    <p:cond delay="0"/>
                                  </p:stCondLst>
                                  <p:childTnLst>
                                    <p:set>
                                      <p:cBhvr>
                                        <p:cTn id="176" dur="1" fill="hold">
                                          <p:stCondLst>
                                            <p:cond delay="0"/>
                                          </p:stCondLst>
                                        </p:cTn>
                                        <p:tgtEl>
                                          <p:spTgt spid="149"/>
                                        </p:tgtEl>
                                        <p:attrNameLst>
                                          <p:attrName>style.visibility</p:attrName>
                                        </p:attrNameLst>
                                      </p:cBhvr>
                                      <p:to>
                                        <p:strVal val="visible"/>
                                      </p:to>
                                    </p:set>
                                    <p:animEffect transition="in" filter="fade">
                                      <p:cBhvr>
                                        <p:cTn id="177" dur="500"/>
                                        <p:tgtEl>
                                          <p:spTgt spid="149"/>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157"/>
                                        </p:tgtEl>
                                        <p:attrNameLst>
                                          <p:attrName>style.visibility</p:attrName>
                                        </p:attrNameLst>
                                      </p:cBhvr>
                                      <p:to>
                                        <p:strVal val="visible"/>
                                      </p:to>
                                    </p:set>
                                    <p:animEffect transition="in" filter="fade">
                                      <p:cBhvr>
                                        <p:cTn id="180" dur="500"/>
                                        <p:tgtEl>
                                          <p:spTgt spid="157"/>
                                        </p:tgtEl>
                                      </p:cBhvr>
                                    </p:animEffect>
                                  </p:childTnLst>
                                </p:cTn>
                              </p:par>
                              <p:par>
                                <p:cTn id="181" presetID="10" presetClass="entr" presetSubtype="0" fill="hold" nodeType="withEffect">
                                  <p:stCondLst>
                                    <p:cond delay="0"/>
                                  </p:stCondLst>
                                  <p:childTnLst>
                                    <p:set>
                                      <p:cBhvr>
                                        <p:cTn id="182" dur="1" fill="hold">
                                          <p:stCondLst>
                                            <p:cond delay="0"/>
                                          </p:stCondLst>
                                        </p:cTn>
                                        <p:tgtEl>
                                          <p:spTgt spid="158"/>
                                        </p:tgtEl>
                                        <p:attrNameLst>
                                          <p:attrName>style.visibility</p:attrName>
                                        </p:attrNameLst>
                                      </p:cBhvr>
                                      <p:to>
                                        <p:strVal val="visible"/>
                                      </p:to>
                                    </p:set>
                                    <p:animEffect transition="in" filter="fade">
                                      <p:cBhvr>
                                        <p:cTn id="183" dur="500"/>
                                        <p:tgtEl>
                                          <p:spTgt spid="158"/>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156"/>
                                        </p:tgtEl>
                                        <p:attrNameLst>
                                          <p:attrName>style.visibility</p:attrName>
                                        </p:attrNameLst>
                                      </p:cBhvr>
                                      <p:to>
                                        <p:strVal val="visible"/>
                                      </p:to>
                                    </p:set>
                                    <p:animEffect transition="in" filter="fade">
                                      <p:cBhvr>
                                        <p:cTn id="186" dur="500"/>
                                        <p:tgtEl>
                                          <p:spTgt spid="156"/>
                                        </p:tgtEl>
                                      </p:cBhvr>
                                    </p:animEffect>
                                  </p:childTnLst>
                                </p:cTn>
                              </p:par>
                              <p:par>
                                <p:cTn id="187" presetID="10" presetClass="entr" presetSubtype="0" fill="hold" nodeType="withEffect">
                                  <p:stCondLst>
                                    <p:cond delay="0"/>
                                  </p:stCondLst>
                                  <p:childTnLst>
                                    <p:set>
                                      <p:cBhvr>
                                        <p:cTn id="188" dur="1" fill="hold">
                                          <p:stCondLst>
                                            <p:cond delay="0"/>
                                          </p:stCondLst>
                                        </p:cTn>
                                        <p:tgtEl>
                                          <p:spTgt spid="152"/>
                                        </p:tgtEl>
                                        <p:attrNameLst>
                                          <p:attrName>style.visibility</p:attrName>
                                        </p:attrNameLst>
                                      </p:cBhvr>
                                      <p:to>
                                        <p:strVal val="visible"/>
                                      </p:to>
                                    </p:set>
                                    <p:animEffect transition="in" filter="fade">
                                      <p:cBhvr>
                                        <p:cTn id="189" dur="500"/>
                                        <p:tgtEl>
                                          <p:spTgt spid="152"/>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3"/>
                                        </p:tgtEl>
                                        <p:attrNameLst>
                                          <p:attrName>style.visibility</p:attrName>
                                        </p:attrNameLst>
                                      </p:cBhvr>
                                      <p:to>
                                        <p:strVal val="visible"/>
                                      </p:to>
                                    </p:set>
                                    <p:animEffect transition="in" filter="fade">
                                      <p:cBhvr>
                                        <p:cTn id="19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P spid="13" grpId="0"/>
      <p:bldP spid="14" grpId="0" animBg="1"/>
      <p:bldP spid="15" grpId="0"/>
      <p:bldP spid="16" grpId="0" animBg="1"/>
      <p:bldP spid="18" grpId="0"/>
      <p:bldP spid="19" grpId="0"/>
      <p:bldP spid="20" grpId="0"/>
      <p:bldP spid="21" grpId="0"/>
      <p:bldP spid="22" grpId="0" animBg="1"/>
      <p:bldP spid="23" grpId="0" animBg="1"/>
      <p:bldP spid="24" grpId="0" animBg="1"/>
      <p:bldP spid="29" grpId="0" animBg="1"/>
      <p:bldP spid="30" grpId="0"/>
      <p:bldP spid="31" grpId="0" animBg="1"/>
      <p:bldP spid="33" grpId="0"/>
      <p:bldP spid="44" grpId="0" animBg="1"/>
      <p:bldP spid="45" grpId="0"/>
      <p:bldP spid="46" grpId="0" animBg="1"/>
      <p:bldP spid="47" grpId="0"/>
      <p:bldP spid="60" grpId="0"/>
      <p:bldP spid="61" grpId="0" animBg="1"/>
      <p:bldP spid="62" grpId="0" animBg="1"/>
      <p:bldP spid="64" grpId="0"/>
      <p:bldP spid="65" grpId="0" animBg="1"/>
      <p:bldP spid="67" grpId="0"/>
      <p:bldP spid="68" grpId="0" animBg="1"/>
      <p:bldP spid="70" grpId="0"/>
      <p:bldP spid="71" grpId="0" animBg="1"/>
      <p:bldP spid="72" grpId="0"/>
      <p:bldP spid="73" grpId="0"/>
      <p:bldP spid="75" grpId="0"/>
      <p:bldP spid="77" grpId="0"/>
      <p:bldP spid="78" grpId="0" animBg="1"/>
      <p:bldP spid="80" grpId="0"/>
      <p:bldP spid="91" grpId="0"/>
      <p:bldP spid="146" grpId="0"/>
      <p:bldP spid="156" grpId="0" animBg="1"/>
      <p:bldP spid="157" grpId="0"/>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6" name="Picture 32" descr="Image result for openlink virtuos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410" y="5637329"/>
            <a:ext cx="1140843" cy="84802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rchive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008" y="1867608"/>
            <a:ext cx="1533400" cy="100845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6" descr="Image result for archive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169" y="2118899"/>
            <a:ext cx="1533400" cy="100845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6" descr="Image result for archive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5940" y="2416141"/>
            <a:ext cx="1533400" cy="100845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The construction process</a:t>
            </a:r>
            <a:endParaRPr lang="en-US" dirty="0"/>
          </a:p>
        </p:txBody>
      </p:sp>
      <p:sp>
        <p:nvSpPr>
          <p:cNvPr id="4" name="Footer Placeholder 3"/>
          <p:cNvSpPr>
            <a:spLocks noGrp="1"/>
          </p:cNvSpPr>
          <p:nvPr>
            <p:ph type="ftr" sz="quarter" idx="11"/>
          </p:nvPr>
        </p:nvSpPr>
        <p:spPr>
          <a:xfrm>
            <a:off x="1618481" y="12272596"/>
            <a:ext cx="12192000" cy="40777"/>
          </a:xfrm>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12</a:t>
            </a:fld>
            <a:endParaRPr lang="en-US"/>
          </a:p>
        </p:txBody>
      </p:sp>
      <p:sp>
        <p:nvSpPr>
          <p:cNvPr id="8" name="Chevron 7"/>
          <p:cNvSpPr/>
          <p:nvPr/>
        </p:nvSpPr>
        <p:spPr>
          <a:xfrm>
            <a:off x="2101932" y="2298015"/>
            <a:ext cx="567314"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ounded Rectangle 8"/>
          <p:cNvSpPr/>
          <p:nvPr/>
        </p:nvSpPr>
        <p:spPr>
          <a:xfrm>
            <a:off x="2853492" y="1898238"/>
            <a:ext cx="2108343" cy="1312171"/>
          </a:xfrm>
          <a:prstGeom prst="roundRect">
            <a:avLst>
              <a:gd name="adj" fmla="val 13357"/>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Extraction of main content and metadata</a:t>
            </a:r>
            <a:endParaRPr lang="en-US" sz="2400" b="1" dirty="0"/>
          </a:p>
        </p:txBody>
      </p:sp>
      <p:sp>
        <p:nvSpPr>
          <p:cNvPr id="10" name="Rounded Rectangle 9"/>
          <p:cNvSpPr/>
          <p:nvPr/>
        </p:nvSpPr>
        <p:spPr>
          <a:xfrm>
            <a:off x="5900711" y="1890127"/>
            <a:ext cx="2031833" cy="1312171"/>
          </a:xfrm>
          <a:prstGeom prst="roundRect">
            <a:avLst>
              <a:gd name="adj" fmla="val 13357"/>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Entity Extraction and Linking</a:t>
            </a:r>
            <a:endParaRPr lang="en-US" sz="2400" b="1" dirty="0"/>
          </a:p>
        </p:txBody>
      </p:sp>
      <p:sp>
        <p:nvSpPr>
          <p:cNvPr id="11" name="Chevron 10"/>
          <p:cNvSpPr/>
          <p:nvPr/>
        </p:nvSpPr>
        <p:spPr>
          <a:xfrm>
            <a:off x="5162326" y="2289904"/>
            <a:ext cx="567314"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p:cNvSpPr/>
          <p:nvPr/>
        </p:nvSpPr>
        <p:spPr>
          <a:xfrm>
            <a:off x="8811065" y="1919759"/>
            <a:ext cx="2203775" cy="1312171"/>
          </a:xfrm>
          <a:prstGeom prst="roundRect">
            <a:avLst>
              <a:gd name="adj" fmla="val 13357"/>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Schema-based Generation of RDF triples</a:t>
            </a:r>
            <a:endParaRPr lang="en-US" sz="2400" b="1" dirty="0"/>
          </a:p>
        </p:txBody>
      </p:sp>
      <p:sp>
        <p:nvSpPr>
          <p:cNvPr id="13" name="Chevron 12"/>
          <p:cNvSpPr/>
          <p:nvPr/>
        </p:nvSpPr>
        <p:spPr>
          <a:xfrm>
            <a:off x="8098987" y="2289904"/>
            <a:ext cx="567314"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ounded Rectangle 13"/>
          <p:cNvSpPr/>
          <p:nvPr/>
        </p:nvSpPr>
        <p:spPr>
          <a:xfrm>
            <a:off x="8842595" y="4505124"/>
            <a:ext cx="2109181" cy="1203365"/>
          </a:xfrm>
          <a:prstGeom prst="roundRect">
            <a:avLst>
              <a:gd name="adj" fmla="val 1335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Entity Enrichment</a:t>
            </a:r>
          </a:p>
          <a:p>
            <a:pPr algn="ctr"/>
            <a:r>
              <a:rPr lang="en-US" dirty="0" smtClean="0"/>
              <a:t>(optionally)</a:t>
            </a:r>
            <a:endParaRPr lang="en-US" dirty="0"/>
          </a:p>
        </p:txBody>
      </p:sp>
      <p:sp>
        <p:nvSpPr>
          <p:cNvPr id="16" name="Chevron 15"/>
          <p:cNvSpPr/>
          <p:nvPr/>
        </p:nvSpPr>
        <p:spPr>
          <a:xfrm rot="5400000">
            <a:off x="9629294" y="3633507"/>
            <a:ext cx="567314"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hevron 16"/>
          <p:cNvSpPr/>
          <p:nvPr/>
        </p:nvSpPr>
        <p:spPr>
          <a:xfrm rot="10800000">
            <a:off x="7932544" y="4868747"/>
            <a:ext cx="567314"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ounded Rectangle 17"/>
          <p:cNvSpPr/>
          <p:nvPr/>
        </p:nvSpPr>
        <p:spPr>
          <a:xfrm>
            <a:off x="10033659" y="8514653"/>
            <a:ext cx="2031833" cy="56876"/>
          </a:xfrm>
          <a:prstGeom prst="roundRect">
            <a:avLst>
              <a:gd name="adj" fmla="val 13357"/>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Storage</a:t>
            </a:r>
            <a:endParaRPr lang="en-US" sz="2400" dirty="0"/>
          </a:p>
        </p:txBody>
      </p:sp>
      <p:pic>
        <p:nvPicPr>
          <p:cNvPr id="1034" name="Picture 10" descr="TagM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7113" y="3169746"/>
            <a:ext cx="797050" cy="33210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File:Babelfy logo.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039" t="2384"/>
          <a:stretch/>
        </p:blipFill>
        <p:spPr bwMode="auto">
          <a:xfrm>
            <a:off x="7592356" y="3171825"/>
            <a:ext cx="319442" cy="3300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975191" y="3202296"/>
            <a:ext cx="1023229" cy="307777"/>
          </a:xfrm>
          <a:prstGeom prst="rect">
            <a:avLst/>
          </a:prstGeom>
        </p:spPr>
        <p:txBody>
          <a:bodyPr wrap="none">
            <a:spAutoFit/>
          </a:bodyPr>
          <a:lstStyle/>
          <a:p>
            <a:r>
              <a:rPr lang="en-US" sz="1400" b="1" dirty="0" smtClean="0">
                <a:solidFill>
                  <a:schemeClr val="bg2">
                    <a:lumMod val="50000"/>
                  </a:schemeClr>
                </a:solidFill>
                <a:latin typeface="Calibri" panose="020F0502020204030204" pitchFamily="34" charset="0"/>
              </a:rPr>
              <a:t>WARC/CDX</a:t>
            </a:r>
            <a:endParaRPr lang="en-US" sz="1400" b="1" dirty="0">
              <a:solidFill>
                <a:schemeClr val="bg2">
                  <a:lumMod val="50000"/>
                </a:schemeClr>
              </a:solidFill>
            </a:endParaRPr>
          </a:p>
        </p:txBody>
      </p:sp>
      <p:sp>
        <p:nvSpPr>
          <p:cNvPr id="23" name="Rectangle 22"/>
          <p:cNvSpPr/>
          <p:nvPr/>
        </p:nvSpPr>
        <p:spPr>
          <a:xfrm>
            <a:off x="4041020" y="3202296"/>
            <a:ext cx="561372" cy="307777"/>
          </a:xfrm>
          <a:prstGeom prst="rect">
            <a:avLst/>
          </a:prstGeom>
        </p:spPr>
        <p:txBody>
          <a:bodyPr wrap="none">
            <a:spAutoFit/>
          </a:bodyPr>
          <a:lstStyle/>
          <a:p>
            <a:r>
              <a:rPr lang="en-US" sz="1400" b="1" dirty="0" smtClean="0">
                <a:solidFill>
                  <a:schemeClr val="bg2">
                    <a:lumMod val="50000"/>
                  </a:schemeClr>
                </a:solidFill>
                <a:latin typeface="Calibri" panose="020F0502020204030204" pitchFamily="34" charset="0"/>
              </a:rPr>
              <a:t>NITF </a:t>
            </a:r>
            <a:endParaRPr lang="en-US" sz="1400" b="1" dirty="0">
              <a:solidFill>
                <a:schemeClr val="bg2">
                  <a:lumMod val="50000"/>
                </a:schemeClr>
              </a:solidFill>
            </a:endParaRPr>
          </a:p>
        </p:txBody>
      </p:sp>
      <p:pic>
        <p:nvPicPr>
          <p:cNvPr id="1038" name="Picture 14" descr="Image result for html 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53080" y="3126057"/>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OpenLink Software"/>
          <p:cNvPicPr>
            <a:picLocks noChangeAspect="1" noChangeArrowheads="1"/>
          </p:cNvPicPr>
          <p:nvPr/>
        </p:nvPicPr>
        <p:blipFill rotWithShape="1">
          <a:blip r:embed="rId8">
            <a:extLst>
              <a:ext uri="{28A0092B-C50C-407E-A947-70E740481C1C}">
                <a14:useLocalDpi xmlns:a14="http://schemas.microsoft.com/office/drawing/2010/main" val="0"/>
              </a:ext>
            </a:extLst>
          </a:blip>
          <a:srcRect l="1415" t="1" r="7013" b="31990"/>
          <a:stretch/>
        </p:blipFill>
        <p:spPr bwMode="auto">
          <a:xfrm>
            <a:off x="5879643" y="5938051"/>
            <a:ext cx="995795" cy="25356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storage 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287550" y="4446460"/>
            <a:ext cx="1303811" cy="1439791"/>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6518237" y="4449790"/>
            <a:ext cx="882870" cy="307777"/>
          </a:xfrm>
          <a:prstGeom prst="rect">
            <a:avLst/>
          </a:prstGeom>
        </p:spPr>
        <p:txBody>
          <a:bodyPr wrap="none">
            <a:spAutoFit/>
          </a:bodyPr>
          <a:lstStyle/>
          <a:p>
            <a:r>
              <a:rPr lang="en-US" sz="1400" b="1" dirty="0" smtClean="0">
                <a:solidFill>
                  <a:schemeClr val="bg2">
                    <a:lumMod val="50000"/>
                  </a:schemeClr>
                </a:solidFill>
                <a:latin typeface="Calibri" panose="020F0502020204030204" pitchFamily="34" charset="0"/>
              </a:rPr>
              <a:t>STORAGE</a:t>
            </a:r>
            <a:endParaRPr lang="en-US" sz="1400" b="1" dirty="0">
              <a:solidFill>
                <a:schemeClr val="bg2">
                  <a:lumMod val="50000"/>
                </a:schemeClr>
              </a:solidFill>
            </a:endParaRPr>
          </a:p>
        </p:txBody>
      </p:sp>
      <p:pic>
        <p:nvPicPr>
          <p:cNvPr id="1046" name="Picture 22" descr="Image result for dbpedia"/>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201057" y="5741177"/>
            <a:ext cx="508150" cy="313624"/>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mage result for freebase"/>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795281" y="5831778"/>
            <a:ext cx="1022976" cy="187013"/>
          </a:xfrm>
          <a:prstGeom prst="rect">
            <a:avLst/>
          </a:prstGeom>
          <a:noFill/>
          <a:extLst>
            <a:ext uri="{909E8E84-426E-40DD-AFC4-6F175D3DCCD1}">
              <a14:hiddenFill xmlns:a14="http://schemas.microsoft.com/office/drawing/2010/main">
                <a:solidFill>
                  <a:srgbClr val="FFFFFF"/>
                </a:solidFill>
              </a14:hiddenFill>
            </a:ext>
          </a:extLst>
        </p:spPr>
      </p:pic>
      <p:sp>
        <p:nvSpPr>
          <p:cNvPr id="38" name="Chevron 37"/>
          <p:cNvSpPr/>
          <p:nvPr/>
        </p:nvSpPr>
        <p:spPr>
          <a:xfrm rot="10800000">
            <a:off x="5312329" y="4844318"/>
            <a:ext cx="567314"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Rounded Rectangle 38"/>
          <p:cNvSpPr/>
          <p:nvPr/>
        </p:nvSpPr>
        <p:spPr>
          <a:xfrm>
            <a:off x="3037491" y="4607699"/>
            <a:ext cx="1782870" cy="985854"/>
          </a:xfrm>
          <a:prstGeom prst="roundRect">
            <a:avLst>
              <a:gd name="adj" fmla="val 1335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Publication</a:t>
            </a:r>
          </a:p>
          <a:p>
            <a:pPr algn="ctr"/>
            <a:r>
              <a:rPr lang="en-US" dirty="0" smtClean="0"/>
              <a:t>(optionally)</a:t>
            </a:r>
            <a:endParaRPr lang="en-US" dirty="0"/>
          </a:p>
        </p:txBody>
      </p:sp>
      <p:sp>
        <p:nvSpPr>
          <p:cNvPr id="41" name="Rectangle 40"/>
          <p:cNvSpPr/>
          <p:nvPr/>
        </p:nvSpPr>
        <p:spPr>
          <a:xfrm>
            <a:off x="2917887" y="5601184"/>
            <a:ext cx="1607235" cy="307777"/>
          </a:xfrm>
          <a:prstGeom prst="rect">
            <a:avLst/>
          </a:prstGeom>
        </p:spPr>
        <p:txBody>
          <a:bodyPr wrap="none">
            <a:spAutoFit/>
          </a:bodyPr>
          <a:lstStyle/>
          <a:p>
            <a:r>
              <a:rPr lang="en-US" sz="1400" b="1" dirty="0" smtClean="0">
                <a:solidFill>
                  <a:srgbClr val="0070C0"/>
                </a:solidFill>
                <a:latin typeface="Corbel" panose="020B0503020204020204" pitchFamily="34" charset="0"/>
              </a:rPr>
              <a:t>Linked Open Data </a:t>
            </a:r>
            <a:endParaRPr lang="en-US" sz="1400" b="1" dirty="0">
              <a:solidFill>
                <a:srgbClr val="0070C0"/>
              </a:solidFill>
              <a:latin typeface="Corbel" panose="020B0503020204020204" pitchFamily="34" charset="0"/>
            </a:endParaRPr>
          </a:p>
        </p:txBody>
      </p:sp>
      <p:pic>
        <p:nvPicPr>
          <p:cNvPr id="1052" name="Picture 28" descr="Image result for sparql endpoint"/>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530280" y="5345903"/>
            <a:ext cx="558461" cy="558461"/>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Image result for rdf 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765202" y="2970062"/>
            <a:ext cx="499275" cy="539702"/>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6875375" y="3110553"/>
            <a:ext cx="720454" cy="400110"/>
          </a:xfrm>
          <a:prstGeom prst="rect">
            <a:avLst/>
          </a:prstGeom>
        </p:spPr>
        <p:txBody>
          <a:bodyPr wrap="none">
            <a:spAutoFit/>
          </a:bodyPr>
          <a:lstStyle/>
          <a:p>
            <a:r>
              <a:rPr lang="en-US" sz="2000" b="1" dirty="0" smtClean="0">
                <a:solidFill>
                  <a:schemeClr val="accent6">
                    <a:lumMod val="50000"/>
                  </a:schemeClr>
                </a:solidFill>
                <a:effectLst>
                  <a:outerShdw blurRad="38100" dist="38100" dir="2700000" algn="tl">
                    <a:srgbClr val="000000">
                      <a:alpha val="43137"/>
                    </a:srgbClr>
                  </a:outerShdw>
                </a:effectLst>
                <a:latin typeface="Calibri" panose="020F0502020204030204" pitchFamily="34" charset="0"/>
              </a:rPr>
              <a:t>AIDA</a:t>
            </a:r>
            <a:endParaRPr lang="en-US" sz="2000" b="1" dirty="0">
              <a:solidFill>
                <a:schemeClr val="accent6">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584809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Spark framework: </a:t>
            </a:r>
            <a:r>
              <a:rPr lang="en-US" sz="3600" b="1" i="1" dirty="0" smtClean="0">
                <a:latin typeface="+mn-lt"/>
                <a:cs typeface="Consolas" panose="020B0609020204030204" pitchFamily="49" charset="0"/>
              </a:rPr>
              <a:t>ArchiveSpark2Triples</a:t>
            </a:r>
            <a:endParaRPr lang="en-US" b="1" i="1" dirty="0">
              <a:latin typeface="+mn-lt"/>
              <a:cs typeface="Consolas" panose="020B0609020204030204" pitchFamily="49" charset="0"/>
            </a:endParaRPr>
          </a:p>
        </p:txBody>
      </p:sp>
      <p:sp>
        <p:nvSpPr>
          <p:cNvPr id="3" name="Content Placeholder 2"/>
          <p:cNvSpPr>
            <a:spLocks noGrp="1"/>
          </p:cNvSpPr>
          <p:nvPr>
            <p:ph idx="1"/>
          </p:nvPr>
        </p:nvSpPr>
        <p:spPr/>
        <p:txBody>
          <a:bodyPr>
            <a:normAutofit lnSpcReduction="10000"/>
          </a:bodyPr>
          <a:lstStyle/>
          <a:p>
            <a:r>
              <a:rPr lang="en-US" dirty="0" smtClean="0"/>
              <a:t>Based on </a:t>
            </a:r>
            <a:r>
              <a:rPr lang="en-US" b="1" dirty="0" err="1" smtClean="0"/>
              <a:t>ArchiveSpark</a:t>
            </a:r>
            <a:r>
              <a:rPr lang="en-US" dirty="0" smtClean="0"/>
              <a:t> framework </a:t>
            </a:r>
          </a:p>
          <a:p>
            <a:pPr lvl="1"/>
            <a:r>
              <a:rPr lang="en-US" dirty="0" smtClean="0"/>
              <a:t>Programming framework for efficiently analyzing large web archives stored in the standard </a:t>
            </a:r>
            <a:r>
              <a:rPr lang="en-US" b="1" dirty="0" smtClean="0"/>
              <a:t>WARC/CDX</a:t>
            </a:r>
            <a:r>
              <a:rPr lang="en-US" dirty="0" smtClean="0"/>
              <a:t> format</a:t>
            </a:r>
          </a:p>
          <a:p>
            <a:pPr lvl="1"/>
            <a:r>
              <a:rPr lang="en-US" dirty="0" smtClean="0"/>
              <a:t>Unified data model storing records in an hierarchical way</a:t>
            </a:r>
          </a:p>
          <a:p>
            <a:pPr lvl="1"/>
            <a:r>
              <a:rPr lang="en-US" dirty="0" smtClean="0"/>
              <a:t>Very fast filtering, grouping and sorting based on metadata </a:t>
            </a:r>
          </a:p>
          <a:p>
            <a:pPr lvl="1"/>
            <a:r>
              <a:rPr lang="en-US" dirty="0" smtClean="0"/>
              <a:t>Support of external modules, called </a:t>
            </a:r>
            <a:r>
              <a:rPr lang="en-US" b="1" dirty="0" smtClean="0"/>
              <a:t>enrich functions </a:t>
            </a:r>
          </a:p>
          <a:p>
            <a:r>
              <a:rPr lang="en-US" b="1" dirty="0" smtClean="0">
                <a:cs typeface="Consolas" panose="020B0609020204030204" pitchFamily="49" charset="0"/>
              </a:rPr>
              <a:t>ArchiveSpark2Triples</a:t>
            </a:r>
          </a:p>
          <a:p>
            <a:pPr lvl="1"/>
            <a:r>
              <a:rPr lang="en-US" dirty="0" smtClean="0"/>
              <a:t>Extension that automates the construction of a semantic layer</a:t>
            </a:r>
          </a:p>
          <a:p>
            <a:pPr lvl="1"/>
            <a:r>
              <a:rPr lang="en-US" dirty="0" smtClean="0"/>
              <a:t>Output: Notation3 (N3) files</a:t>
            </a:r>
          </a:p>
          <a:p>
            <a:pPr lvl="1"/>
            <a:r>
              <a:rPr lang="en-US" dirty="0" smtClean="0"/>
              <a:t>Customizable assignment of URLs and vocabularies to use </a:t>
            </a:r>
            <a:r>
              <a:rPr lang="en-US" dirty="0" smtClean="0">
                <a:sym typeface="Wingdings" panose="05000000000000000000" pitchFamily="2" charset="2"/>
              </a:rPr>
              <a:t> </a:t>
            </a:r>
            <a:r>
              <a:rPr lang="en-US" dirty="0" smtClean="0"/>
              <a:t>Extendable</a:t>
            </a:r>
            <a:r>
              <a:rPr lang="en-US" dirty="0" smtClean="0">
                <a:sym typeface="Wingdings" panose="05000000000000000000" pitchFamily="2" charset="2"/>
              </a:rPr>
              <a:t>! </a:t>
            </a:r>
            <a:endParaRPr lang="en-US" dirty="0" smtClean="0"/>
          </a:p>
          <a:p>
            <a:pPr lvl="1"/>
            <a:r>
              <a:rPr lang="en-US" dirty="0" smtClean="0"/>
              <a:t>Extraction of entities using </a:t>
            </a:r>
            <a:r>
              <a:rPr lang="en-US" b="1" dirty="0" smtClean="0"/>
              <a:t>Yahoo FEL </a:t>
            </a:r>
            <a:r>
              <a:rPr lang="en-US" dirty="0" smtClean="0"/>
              <a:t>entity linking tool</a:t>
            </a:r>
          </a:p>
          <a:p>
            <a:pPr lvl="2"/>
            <a:r>
              <a:rPr lang="en-US" i="1" dirty="0" smtClean="0"/>
              <a:t>Enrich function available under </a:t>
            </a:r>
            <a:r>
              <a:rPr lang="en-US" b="1" i="1" dirty="0" smtClean="0"/>
              <a:t>FEL4ArchiveSpark</a:t>
            </a:r>
          </a:p>
          <a:p>
            <a:pPr lvl="1"/>
            <a:endParaRPr lang="en-US" dirty="0"/>
          </a:p>
        </p:txBody>
      </p:sp>
      <p:sp>
        <p:nvSpPr>
          <p:cNvPr id="4" name="Footer Placeholder 3"/>
          <p:cNvSpPr>
            <a:spLocks noGrp="1"/>
          </p:cNvSpPr>
          <p:nvPr>
            <p:ph type="ftr" sz="quarter" idx="11"/>
          </p:nvPr>
        </p:nvSpPr>
        <p:spPr/>
        <p:txBody>
          <a:bodyPr/>
          <a:lstStyle/>
          <a:p>
            <a:r>
              <a:rPr lang="pt-BR" dirty="0" smtClean="0"/>
              <a:t>Pavlos Fafalios (fafalios@l3s.de), JCDL 2017</a:t>
            </a:r>
            <a:endParaRPr lang="en-US" dirty="0"/>
          </a:p>
        </p:txBody>
      </p:sp>
      <p:sp>
        <p:nvSpPr>
          <p:cNvPr id="5" name="Slide Number Placeholder 4"/>
          <p:cNvSpPr>
            <a:spLocks noGrp="1"/>
          </p:cNvSpPr>
          <p:nvPr>
            <p:ph type="sldNum" sz="quarter" idx="12"/>
          </p:nvPr>
        </p:nvSpPr>
        <p:spPr/>
        <p:txBody>
          <a:bodyPr/>
          <a:lstStyle/>
          <a:p>
            <a:fld id="{C8B84C49-838A-4AAE-99F9-03C44218DAC7}" type="slidenum">
              <a:rPr lang="en-US" smtClean="0"/>
              <a:t>13</a:t>
            </a:fld>
            <a:endParaRPr lang="en-US"/>
          </a:p>
        </p:txBody>
      </p:sp>
      <p:sp>
        <p:nvSpPr>
          <p:cNvPr id="6" name="Rectangle 5"/>
          <p:cNvSpPr/>
          <p:nvPr/>
        </p:nvSpPr>
        <p:spPr>
          <a:xfrm>
            <a:off x="5592698" y="1772887"/>
            <a:ext cx="3376694" cy="307777"/>
          </a:xfrm>
          <a:prstGeom prst="rect">
            <a:avLst/>
          </a:prstGeom>
        </p:spPr>
        <p:txBody>
          <a:bodyPr wrap="none">
            <a:spAutoFit/>
          </a:bodyPr>
          <a:lstStyle/>
          <a:p>
            <a:r>
              <a:rPr lang="en-US" sz="1400" dirty="0">
                <a:solidFill>
                  <a:srgbClr val="0070C0"/>
                </a:solidFill>
              </a:rPr>
              <a:t>https://</a:t>
            </a:r>
            <a:r>
              <a:rPr lang="en-US" sz="1400" dirty="0" smtClean="0">
                <a:solidFill>
                  <a:srgbClr val="0070C0"/>
                </a:solidFill>
              </a:rPr>
              <a:t>github.com/helgeho/ArchiveSpark </a:t>
            </a:r>
            <a:endParaRPr lang="en-US" sz="1400" dirty="0">
              <a:solidFill>
                <a:srgbClr val="0070C0"/>
              </a:solidFill>
            </a:endParaRPr>
          </a:p>
        </p:txBody>
      </p:sp>
      <p:sp>
        <p:nvSpPr>
          <p:cNvPr id="7" name="Rectangle 6"/>
          <p:cNvSpPr/>
          <p:nvPr/>
        </p:nvSpPr>
        <p:spPr>
          <a:xfrm>
            <a:off x="7245330" y="1015531"/>
            <a:ext cx="4967642" cy="369332"/>
          </a:xfrm>
          <a:prstGeom prst="rect">
            <a:avLst/>
          </a:prstGeom>
        </p:spPr>
        <p:txBody>
          <a:bodyPr wrap="none">
            <a:spAutoFit/>
          </a:bodyPr>
          <a:lstStyle/>
          <a:p>
            <a:r>
              <a:rPr lang="en-US" dirty="0">
                <a:solidFill>
                  <a:srgbClr val="0070C0"/>
                </a:solidFill>
              </a:rPr>
              <a:t>https://github.com/helgeho/ArchiveSpark2Triples</a:t>
            </a:r>
          </a:p>
        </p:txBody>
      </p:sp>
      <p:sp>
        <p:nvSpPr>
          <p:cNvPr id="8" name="Rectangle 7"/>
          <p:cNvSpPr/>
          <p:nvPr/>
        </p:nvSpPr>
        <p:spPr>
          <a:xfrm>
            <a:off x="6583180" y="5734138"/>
            <a:ext cx="3681136" cy="307777"/>
          </a:xfrm>
          <a:prstGeom prst="rect">
            <a:avLst/>
          </a:prstGeom>
        </p:spPr>
        <p:txBody>
          <a:bodyPr wrap="none">
            <a:spAutoFit/>
          </a:bodyPr>
          <a:lstStyle/>
          <a:p>
            <a:r>
              <a:rPr lang="en-US" sz="1400" dirty="0">
                <a:solidFill>
                  <a:srgbClr val="0070C0"/>
                </a:solidFill>
              </a:rPr>
              <a:t>https://github.com/helgeho/FEL4ArchiveSpark</a:t>
            </a:r>
          </a:p>
        </p:txBody>
      </p:sp>
    </p:spTree>
    <p:extLst>
      <p:ext uri="{BB962C8B-B14F-4D97-AF65-F5344CB8AC3E}">
        <p14:creationId xmlns:p14="http://schemas.microsoft.com/office/powerpoint/2010/main" val="42827362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Spark framework: </a:t>
            </a:r>
            <a:r>
              <a:rPr lang="en-US" sz="3600" b="1" i="1" dirty="0" smtClean="0">
                <a:latin typeface="+mn-lt"/>
                <a:cs typeface="Consolas" panose="020B0609020204030204" pitchFamily="49" charset="0"/>
              </a:rPr>
              <a:t>ArchiveSpark2Triples</a:t>
            </a:r>
            <a:endParaRPr lang="en-US" b="1" i="1" dirty="0">
              <a:latin typeface="+mn-lt"/>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b="1" dirty="0" smtClean="0">
                <a:cs typeface="Consolas" panose="020B0609020204030204" pitchFamily="49" charset="0"/>
              </a:rPr>
              <a:t>Efficiency </a:t>
            </a:r>
          </a:p>
          <a:p>
            <a:pPr lvl="1"/>
            <a:r>
              <a:rPr lang="en-US" dirty="0" smtClean="0">
                <a:cs typeface="Consolas" panose="020B0609020204030204" pitchFamily="49" charset="0"/>
              </a:rPr>
              <a:t>Very efficient for operations that </a:t>
            </a:r>
            <a:r>
              <a:rPr lang="en-US" dirty="0">
                <a:cs typeface="Consolas" panose="020B0609020204030204" pitchFamily="49" charset="0"/>
              </a:rPr>
              <a:t>only rely on </a:t>
            </a:r>
            <a:r>
              <a:rPr lang="en-US" dirty="0" smtClean="0">
                <a:cs typeface="Consolas" panose="020B0609020204030204" pitchFamily="49" charset="0"/>
              </a:rPr>
              <a:t>metadata information (in CDX files)</a:t>
            </a:r>
          </a:p>
          <a:p>
            <a:pPr lvl="2"/>
            <a:r>
              <a:rPr lang="en-US" dirty="0" smtClean="0">
                <a:cs typeface="Consolas" panose="020B0609020204030204" pitchFamily="49" charset="0"/>
              </a:rPr>
              <a:t>All properties of archived documents, majority of properties of versioned documents</a:t>
            </a:r>
          </a:p>
          <a:p>
            <a:pPr lvl="1"/>
            <a:r>
              <a:rPr lang="en-US" dirty="0" smtClean="0">
                <a:cs typeface="Consolas" panose="020B0609020204030204" pitchFamily="49" charset="0"/>
              </a:rPr>
              <a:t>Actual contents are accessed only for applying </a:t>
            </a:r>
            <a:r>
              <a:rPr lang="en-US" b="1" dirty="0" smtClean="0">
                <a:cs typeface="Consolas" panose="020B0609020204030204" pitchFamily="49" charset="0"/>
              </a:rPr>
              <a:t>enrich functions </a:t>
            </a:r>
            <a:r>
              <a:rPr lang="en-US" dirty="0" smtClean="0">
                <a:cs typeface="Consolas" panose="020B0609020204030204" pitchFamily="49" charset="0"/>
              </a:rPr>
              <a:t>to the versioned documents that do </a:t>
            </a:r>
            <a:r>
              <a:rPr lang="en-US" b="1" dirty="0" smtClean="0">
                <a:cs typeface="Consolas" panose="020B0609020204030204" pitchFamily="49" charset="0"/>
              </a:rPr>
              <a:t>not</a:t>
            </a:r>
            <a:r>
              <a:rPr lang="en-US" dirty="0" smtClean="0">
                <a:cs typeface="Consolas" panose="020B0609020204030204" pitchFamily="49" charset="0"/>
              </a:rPr>
              <a:t> constitute duplicates of older versions</a:t>
            </a:r>
          </a:p>
          <a:p>
            <a:pPr lvl="1"/>
            <a:r>
              <a:rPr lang="en-US" b="1" dirty="0">
                <a:cs typeface="Consolas" panose="020B0609020204030204" pitchFamily="49" charset="0"/>
              </a:rPr>
              <a:t>Entity extraction</a:t>
            </a:r>
            <a:r>
              <a:rPr lang="en-US" dirty="0">
                <a:cs typeface="Consolas" panose="020B0609020204030204" pitchFamily="49" charset="0"/>
              </a:rPr>
              <a:t> is the most expensive task </a:t>
            </a:r>
          </a:p>
          <a:p>
            <a:pPr lvl="1"/>
            <a:r>
              <a:rPr lang="en-US" dirty="0" smtClean="0">
                <a:cs typeface="Consolas" panose="020B0609020204030204" pitchFamily="49" charset="0"/>
              </a:rPr>
              <a:t>Actual time for the entire workflow depends on:</a:t>
            </a:r>
          </a:p>
          <a:p>
            <a:pPr lvl="2"/>
            <a:r>
              <a:rPr lang="en-US" dirty="0" smtClean="0">
                <a:cs typeface="Consolas" panose="020B0609020204030204" pitchFamily="49" charset="0"/>
              </a:rPr>
              <a:t>Dataset size</a:t>
            </a:r>
            <a:r>
              <a:rPr lang="en-US" dirty="0">
                <a:cs typeface="Consolas" panose="020B0609020204030204" pitchFamily="49" charset="0"/>
              </a:rPr>
              <a:t> </a:t>
            </a:r>
            <a:r>
              <a:rPr lang="en-US" dirty="0" smtClean="0">
                <a:cs typeface="Consolas" panose="020B0609020204030204" pitchFamily="49" charset="0"/>
              </a:rPr>
              <a:t>and nature of data</a:t>
            </a:r>
          </a:p>
          <a:p>
            <a:pPr lvl="2"/>
            <a:r>
              <a:rPr lang="en-US" dirty="0" smtClean="0">
                <a:cs typeface="Consolas" panose="020B0609020204030204" pitchFamily="49" charset="0"/>
              </a:rPr>
              <a:t>Computing infrastructure and available resources </a:t>
            </a:r>
          </a:p>
          <a:p>
            <a:pPr lvl="2"/>
            <a:r>
              <a:rPr lang="en-US" u="sng" dirty="0" smtClean="0">
                <a:cs typeface="Consolas" panose="020B0609020204030204" pitchFamily="49" charset="0"/>
              </a:rPr>
              <a:t>Indicatively</a:t>
            </a:r>
            <a:r>
              <a:rPr lang="en-US" dirty="0" smtClean="0">
                <a:cs typeface="Consolas" panose="020B0609020204030204" pitchFamily="49" charset="0"/>
              </a:rPr>
              <a:t>: 24 hours for creating a semantic layer for a web archive of 9 million web pages </a:t>
            </a:r>
            <a:br>
              <a:rPr lang="en-US" dirty="0" smtClean="0">
                <a:cs typeface="Consolas" panose="020B0609020204030204" pitchFamily="49" charset="0"/>
              </a:rPr>
            </a:br>
            <a:r>
              <a:rPr lang="en-US" dirty="0" smtClean="0">
                <a:cs typeface="Consolas" panose="020B0609020204030204" pitchFamily="49" charset="0"/>
              </a:rPr>
              <a:t>(474.6 GB of compressed WARC and CDX files)</a:t>
            </a:r>
          </a:p>
          <a:p>
            <a:pPr lvl="3"/>
            <a:r>
              <a:rPr lang="en-US" sz="1600" dirty="0" smtClean="0">
                <a:cs typeface="Consolas" panose="020B0609020204030204" pitchFamily="49" charset="0"/>
              </a:rPr>
              <a:t>Hadoop cluster of 25 compute nodes, 268 CPU cores, 2,688 GB RAM, 110 executors in parallel most of the time</a:t>
            </a:r>
          </a:p>
        </p:txBody>
      </p:sp>
      <p:sp>
        <p:nvSpPr>
          <p:cNvPr id="4" name="Footer Placeholder 3"/>
          <p:cNvSpPr>
            <a:spLocks noGrp="1"/>
          </p:cNvSpPr>
          <p:nvPr>
            <p:ph type="ftr" sz="quarter" idx="11"/>
          </p:nvPr>
        </p:nvSpPr>
        <p:spPr/>
        <p:txBody>
          <a:bodyPr/>
          <a:lstStyle/>
          <a:p>
            <a:r>
              <a:rPr lang="pt-BR" dirty="0" smtClean="0"/>
              <a:t>Pavlos Fafalios (fafalios@l3s.de), JCDL 2017</a:t>
            </a:r>
            <a:endParaRPr lang="en-US" dirty="0"/>
          </a:p>
        </p:txBody>
      </p:sp>
      <p:sp>
        <p:nvSpPr>
          <p:cNvPr id="5" name="Slide Number Placeholder 4"/>
          <p:cNvSpPr>
            <a:spLocks noGrp="1"/>
          </p:cNvSpPr>
          <p:nvPr>
            <p:ph type="sldNum" sz="quarter" idx="12"/>
          </p:nvPr>
        </p:nvSpPr>
        <p:spPr/>
        <p:txBody>
          <a:bodyPr/>
          <a:lstStyle/>
          <a:p>
            <a:fld id="{C8B84C49-838A-4AAE-99F9-03C44218DAC7}" type="slidenum">
              <a:rPr lang="en-US" smtClean="0"/>
              <a:t>14</a:t>
            </a:fld>
            <a:endParaRPr lang="en-US"/>
          </a:p>
        </p:txBody>
      </p:sp>
      <p:sp>
        <p:nvSpPr>
          <p:cNvPr id="7" name="Rectangle 6"/>
          <p:cNvSpPr/>
          <p:nvPr/>
        </p:nvSpPr>
        <p:spPr>
          <a:xfrm>
            <a:off x="7245330" y="1015531"/>
            <a:ext cx="4967642" cy="369332"/>
          </a:xfrm>
          <a:prstGeom prst="rect">
            <a:avLst/>
          </a:prstGeom>
        </p:spPr>
        <p:txBody>
          <a:bodyPr wrap="none">
            <a:spAutoFit/>
          </a:bodyPr>
          <a:lstStyle/>
          <a:p>
            <a:r>
              <a:rPr lang="en-US" dirty="0">
                <a:solidFill>
                  <a:srgbClr val="0070C0"/>
                </a:solidFill>
              </a:rPr>
              <a:t>https://github.com/helgeho/ArchiveSpark2Triples</a:t>
            </a:r>
          </a:p>
        </p:txBody>
      </p:sp>
    </p:spTree>
    <p:extLst>
      <p:ext uri="{BB962C8B-B14F-4D97-AF65-F5344CB8AC3E}">
        <p14:creationId xmlns:p14="http://schemas.microsoft.com/office/powerpoint/2010/main" val="33347202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b="1" dirty="0"/>
          </a:p>
        </p:txBody>
      </p:sp>
      <p:sp>
        <p:nvSpPr>
          <p:cNvPr id="3" name="Content Placeholder 2"/>
          <p:cNvSpPr>
            <a:spLocks noGrp="1"/>
          </p:cNvSpPr>
          <p:nvPr>
            <p:ph idx="1"/>
          </p:nvPr>
        </p:nvSpPr>
        <p:spPr>
          <a:xfrm>
            <a:off x="292100" y="1612900"/>
            <a:ext cx="11595100" cy="4870450"/>
          </a:xfrm>
        </p:spPr>
        <p:txBody>
          <a:bodyPr>
            <a:normAutofit fontScale="92500" lnSpcReduction="10000"/>
          </a:bodyPr>
          <a:lstStyle/>
          <a:p>
            <a:r>
              <a:rPr lang="en-US" b="1" dirty="0" smtClean="0"/>
              <a:t>Web Archive </a:t>
            </a:r>
            <a:r>
              <a:rPr lang="en-US" dirty="0" smtClean="0"/>
              <a:t>(versioned)</a:t>
            </a:r>
          </a:p>
          <a:p>
            <a:pPr lvl="1"/>
            <a:r>
              <a:rPr lang="en-US" b="1" dirty="0" smtClean="0"/>
              <a:t>Occupy Movement </a:t>
            </a:r>
            <a:r>
              <a:rPr lang="en-US" dirty="0" smtClean="0"/>
              <a:t>2011/2012 collection (</a:t>
            </a:r>
            <a:r>
              <a:rPr lang="en-US" u="sng" dirty="0" smtClean="0"/>
              <a:t>generously provided by </a:t>
            </a:r>
            <a:r>
              <a:rPr lang="en-US" b="1" u="sng" dirty="0" smtClean="0"/>
              <a:t>Archive-It</a:t>
            </a:r>
            <a:r>
              <a:rPr lang="en-US" dirty="0" smtClean="0"/>
              <a:t>)</a:t>
            </a:r>
          </a:p>
          <a:p>
            <a:pPr lvl="1"/>
            <a:r>
              <a:rPr lang="en-US" dirty="0" smtClean="0"/>
              <a:t>≈ 9M captures of ≈ 3M URLs</a:t>
            </a:r>
          </a:p>
          <a:p>
            <a:pPr lvl="1"/>
            <a:r>
              <a:rPr lang="en-US" b="1" dirty="0" smtClean="0"/>
              <a:t>URLs for versions: </a:t>
            </a:r>
            <a:r>
              <a:rPr lang="en-US" dirty="0" smtClean="0"/>
              <a:t>links to the collection’s </a:t>
            </a:r>
            <a:r>
              <a:rPr lang="en-US" dirty="0" err="1" smtClean="0"/>
              <a:t>Wayback</a:t>
            </a:r>
            <a:r>
              <a:rPr lang="en-US" dirty="0" smtClean="0"/>
              <a:t> Machine provided by </a:t>
            </a:r>
            <a:r>
              <a:rPr lang="en-US" dirty="0" err="1" smtClean="0"/>
              <a:t>ArchiveIt</a:t>
            </a:r>
            <a:r>
              <a:rPr lang="en-US" dirty="0"/>
              <a:t>	</a:t>
            </a:r>
            <a:endParaRPr lang="en-US" dirty="0" smtClean="0"/>
          </a:p>
          <a:p>
            <a:pPr lvl="1"/>
            <a:r>
              <a:rPr lang="en-US" dirty="0" smtClean="0"/>
              <a:t>&gt;10B triples, &gt;1.3M </a:t>
            </a:r>
            <a:r>
              <a:rPr lang="en-US" b="1" dirty="0" smtClean="0"/>
              <a:t>same-as</a:t>
            </a:r>
            <a:r>
              <a:rPr lang="en-US" dirty="0" smtClean="0"/>
              <a:t> properties, 939,960 distinct entities </a:t>
            </a:r>
          </a:p>
          <a:p>
            <a:r>
              <a:rPr lang="en-US" b="1" dirty="0" smtClean="0"/>
              <a:t>News Archive </a:t>
            </a:r>
            <a:r>
              <a:rPr lang="en-US" dirty="0" smtClean="0"/>
              <a:t>(non-versioned)</a:t>
            </a:r>
          </a:p>
          <a:p>
            <a:pPr lvl="1"/>
            <a:r>
              <a:rPr lang="en-US" dirty="0" smtClean="0"/>
              <a:t>New York Times Annotated Corpus</a:t>
            </a:r>
          </a:p>
          <a:p>
            <a:pPr lvl="1"/>
            <a:r>
              <a:rPr lang="en-US" b="1" dirty="0" smtClean="0"/>
              <a:t>≈</a:t>
            </a:r>
            <a:r>
              <a:rPr lang="en-US" dirty="0" smtClean="0"/>
              <a:t> 1.5M articles </a:t>
            </a:r>
            <a:r>
              <a:rPr lang="en-US" dirty="0"/>
              <a:t>published by NYT between 1987 and 2007</a:t>
            </a:r>
          </a:p>
          <a:p>
            <a:pPr lvl="1"/>
            <a:r>
              <a:rPr lang="en-US" dirty="0" smtClean="0"/>
              <a:t>&gt;195M triples, 856,283 </a:t>
            </a:r>
            <a:r>
              <a:rPr lang="en-US" dirty="0"/>
              <a:t>distinct entities </a:t>
            </a:r>
            <a:endParaRPr lang="en-US" dirty="0" smtClean="0"/>
          </a:p>
          <a:p>
            <a:r>
              <a:rPr lang="en-US" b="1" dirty="0" smtClean="0"/>
              <a:t>Social Media Archive</a:t>
            </a:r>
          </a:p>
          <a:p>
            <a:pPr lvl="1"/>
            <a:r>
              <a:rPr lang="en-US" b="1" dirty="0"/>
              <a:t>≈ </a:t>
            </a:r>
            <a:r>
              <a:rPr lang="en-US" dirty="0" smtClean="0"/>
              <a:t>1.4M tweets </a:t>
            </a:r>
            <a:r>
              <a:rPr lang="en-US" dirty="0"/>
              <a:t>posted in 2016 by 469 twitter accounts of USA </a:t>
            </a:r>
            <a:r>
              <a:rPr lang="en-US" dirty="0" smtClean="0"/>
              <a:t>newspapers</a:t>
            </a:r>
            <a:endParaRPr lang="en-US" i="1" dirty="0" smtClean="0"/>
          </a:p>
          <a:p>
            <a:pPr lvl="1"/>
            <a:r>
              <a:rPr lang="en-US" dirty="0" smtClean="0"/>
              <a:t>Metadata:</a:t>
            </a:r>
            <a:r>
              <a:rPr lang="en-US" i="1" dirty="0" smtClean="0"/>
              <a:t> creation date</a:t>
            </a:r>
            <a:r>
              <a:rPr lang="en-US" i="1" dirty="0"/>
              <a:t>, </a:t>
            </a:r>
            <a:r>
              <a:rPr lang="en-US" i="1" dirty="0" smtClean="0"/>
              <a:t>username, </a:t>
            </a:r>
            <a:r>
              <a:rPr lang="en-US" i="1" dirty="0"/>
              <a:t>favorite count, retweet </a:t>
            </a:r>
            <a:r>
              <a:rPr lang="en-US" i="1" dirty="0" smtClean="0"/>
              <a:t>count</a:t>
            </a:r>
            <a:endParaRPr lang="en-US" dirty="0" smtClean="0"/>
          </a:p>
          <a:p>
            <a:pPr lvl="1"/>
            <a:r>
              <a:rPr lang="en-US" dirty="0" smtClean="0"/>
              <a:t>&gt;19 million triples, 146,854 distinct entities</a:t>
            </a:r>
          </a:p>
          <a:p>
            <a:pPr lvl="1"/>
            <a:endParaRPr lang="en-US" dirty="0"/>
          </a:p>
          <a:p>
            <a:pPr lvl="1"/>
            <a:endParaRPr lang="en-US" dirty="0"/>
          </a:p>
          <a:p>
            <a:pPr lvl="1"/>
            <a:endParaRPr lang="en-US" dirty="0" smtClean="0"/>
          </a:p>
        </p:txBody>
      </p:sp>
      <p:sp>
        <p:nvSpPr>
          <p:cNvPr id="4" name="Footer Placeholder 3"/>
          <p:cNvSpPr>
            <a:spLocks noGrp="1"/>
          </p:cNvSpPr>
          <p:nvPr>
            <p:ph type="ftr" sz="quarter" idx="11"/>
          </p:nvPr>
        </p:nvSpPr>
        <p:spPr/>
        <p:txBody>
          <a:bodyPr/>
          <a:lstStyle/>
          <a:p>
            <a:r>
              <a:rPr lang="pt-BR" dirty="0" smtClean="0"/>
              <a:t>Pavlos Fafalios (fafalios@l3s.de), JCDL 2017</a:t>
            </a:r>
            <a:endParaRPr lang="en-US" dirty="0"/>
          </a:p>
        </p:txBody>
      </p:sp>
      <p:sp>
        <p:nvSpPr>
          <p:cNvPr id="5" name="Slide Number Placeholder 4"/>
          <p:cNvSpPr>
            <a:spLocks noGrp="1"/>
          </p:cNvSpPr>
          <p:nvPr>
            <p:ph type="sldNum" sz="quarter" idx="12"/>
          </p:nvPr>
        </p:nvSpPr>
        <p:spPr/>
        <p:txBody>
          <a:bodyPr/>
          <a:lstStyle/>
          <a:p>
            <a:fld id="{C8B84C49-838A-4AAE-99F9-03C44218DAC7}" type="slidenum">
              <a:rPr lang="en-US" smtClean="0"/>
              <a:t>15</a:t>
            </a:fld>
            <a:endParaRPr lang="en-US"/>
          </a:p>
        </p:txBody>
      </p:sp>
      <p:sp>
        <p:nvSpPr>
          <p:cNvPr id="6" name="Rectangle 5"/>
          <p:cNvSpPr/>
          <p:nvPr/>
        </p:nvSpPr>
        <p:spPr>
          <a:xfrm>
            <a:off x="5575729" y="1193155"/>
            <a:ext cx="6311471" cy="461665"/>
          </a:xfrm>
          <a:prstGeom prst="rect">
            <a:avLst/>
          </a:prstGeom>
          <a:ln w="38100">
            <a:solidFill>
              <a:schemeClr val="accent5">
                <a:lumMod val="40000"/>
                <a:lumOff val="60000"/>
              </a:schemeClr>
            </a:solidFill>
          </a:ln>
          <a:effectLst>
            <a:outerShdw blurRad="63500" sx="102000" sy="102000" algn="ctr" rotWithShape="0">
              <a:prstClr val="black">
                <a:alpha val="40000"/>
              </a:prstClr>
            </a:outerShdw>
          </a:effectLst>
        </p:spPr>
        <p:txBody>
          <a:bodyPr wrap="none">
            <a:spAutoFit/>
          </a:bodyPr>
          <a:lstStyle/>
          <a:p>
            <a:pPr marL="0" lvl="1"/>
            <a:r>
              <a:rPr lang="en-US" sz="2400" b="1" i="1" dirty="0"/>
              <a:t>Available at: </a:t>
            </a:r>
            <a:r>
              <a:rPr lang="en-US" sz="2400" b="1" i="1" dirty="0">
                <a:solidFill>
                  <a:srgbClr val="0070C0"/>
                </a:solidFill>
              </a:rPr>
              <a:t>http://l3s.de/owa/semanticlayers/</a:t>
            </a:r>
          </a:p>
        </p:txBody>
      </p:sp>
    </p:spTree>
    <p:extLst>
      <p:ext uri="{BB962C8B-B14F-4D97-AF65-F5344CB8AC3E}">
        <p14:creationId xmlns:p14="http://schemas.microsoft.com/office/powerpoint/2010/main" val="6620816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 – </a:t>
            </a:r>
            <a:r>
              <a:rPr lang="en-US" dirty="0" smtClean="0"/>
              <a:t>Query Capabilities</a:t>
            </a:r>
            <a:endParaRPr lang="en-US" dirty="0"/>
          </a:p>
        </p:txBody>
      </p:sp>
      <p:sp>
        <p:nvSpPr>
          <p:cNvPr id="3" name="Content Placeholder 2"/>
          <p:cNvSpPr>
            <a:spLocks noGrp="1"/>
          </p:cNvSpPr>
          <p:nvPr>
            <p:ph idx="1"/>
          </p:nvPr>
        </p:nvSpPr>
        <p:spPr>
          <a:xfrm>
            <a:off x="292100" y="1612900"/>
            <a:ext cx="11595100" cy="1370202"/>
          </a:xfrm>
        </p:spPr>
        <p:txBody>
          <a:bodyPr/>
          <a:lstStyle/>
          <a:p>
            <a:r>
              <a:rPr lang="en-US" dirty="0" smtClean="0"/>
              <a:t>Information </a:t>
            </a:r>
            <a:r>
              <a:rPr lang="en-US" u="sng" dirty="0" smtClean="0"/>
              <a:t>Exploration</a:t>
            </a:r>
            <a:r>
              <a:rPr lang="en-US" dirty="0" smtClean="0"/>
              <a:t> and </a:t>
            </a:r>
            <a:r>
              <a:rPr lang="en-US" u="sng" dirty="0" smtClean="0"/>
              <a:t>Integration</a:t>
            </a:r>
          </a:p>
          <a:p>
            <a:pPr lvl="1"/>
            <a:r>
              <a:rPr lang="en-US" dirty="0"/>
              <a:t>Articles of </a:t>
            </a:r>
            <a:r>
              <a:rPr lang="en-US" b="1" dirty="0"/>
              <a:t>summer 1989</a:t>
            </a:r>
            <a:r>
              <a:rPr lang="en-US" dirty="0"/>
              <a:t> </a:t>
            </a:r>
            <a:r>
              <a:rPr lang="en-US" dirty="0" smtClean="0"/>
              <a:t>mentioning </a:t>
            </a:r>
            <a:r>
              <a:rPr lang="en-US" b="1" dirty="0" smtClean="0"/>
              <a:t>New </a:t>
            </a:r>
            <a:r>
              <a:rPr lang="en-US" b="1" dirty="0"/>
              <a:t>York lawyers born in Brooklyn</a:t>
            </a:r>
            <a:r>
              <a:rPr lang="en-US" dirty="0"/>
              <a:t/>
            </a:r>
            <a:br>
              <a:rPr lang="en-US" dirty="0"/>
            </a:br>
            <a:r>
              <a:rPr lang="en-US" dirty="0"/>
              <a:t>(and for each lawyer show its </a:t>
            </a:r>
            <a:r>
              <a:rPr lang="en-US" b="1" dirty="0"/>
              <a:t>birth date</a:t>
            </a:r>
            <a:r>
              <a:rPr lang="en-US" dirty="0"/>
              <a:t> and a </a:t>
            </a:r>
            <a:r>
              <a:rPr lang="en-US" b="1" dirty="0"/>
              <a:t>description in French</a:t>
            </a:r>
            <a:r>
              <a:rPr lang="en-US" dirty="0"/>
              <a:t>) </a:t>
            </a:r>
          </a:p>
        </p:txBody>
      </p:sp>
      <p:sp>
        <p:nvSpPr>
          <p:cNvPr id="4" name="Footer Placeholder 3"/>
          <p:cNvSpPr>
            <a:spLocks noGrp="1"/>
          </p:cNvSpPr>
          <p:nvPr>
            <p:ph type="ftr" sz="quarter" idx="11"/>
          </p:nvPr>
        </p:nvSpPr>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16</a:t>
            </a:fld>
            <a:endParaRPr lang="en-US"/>
          </a:p>
        </p:txBody>
      </p:sp>
      <p:sp>
        <p:nvSpPr>
          <p:cNvPr id="6" name="Rectangle 5"/>
          <p:cNvSpPr/>
          <p:nvPr/>
        </p:nvSpPr>
        <p:spPr>
          <a:xfrm>
            <a:off x="1124365" y="3419017"/>
            <a:ext cx="6443086" cy="12791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92389" y="3146045"/>
            <a:ext cx="7778648" cy="2893100"/>
          </a:xfrm>
          <a:prstGeom prst="rect">
            <a:avLst/>
          </a:prstGeom>
          <a:noFill/>
          <a:ln>
            <a:solidFill>
              <a:schemeClr val="bg1">
                <a:lumMod val="75000"/>
              </a:schemeClr>
            </a:solidFill>
          </a:ln>
        </p:spPr>
        <p:txBody>
          <a:bodyPr wrap="square" rtlCol="0">
            <a:spAutoFit/>
          </a:bodyPr>
          <a:lstStyle/>
          <a:p>
            <a:r>
              <a:rPr lang="en-US" sz="1400" dirty="0" smtClean="0">
                <a:latin typeface="Consolas" panose="020B0609020204030204" pitchFamily="49" charset="0"/>
                <a:cs typeface="Consolas" panose="020B0609020204030204" pitchFamily="49" charset="0"/>
              </a:rPr>
              <a:t>SELECT </a:t>
            </a:r>
            <a:r>
              <a:rPr lang="en-US" sz="1400" dirty="0">
                <a:latin typeface="Consolas" panose="020B0609020204030204" pitchFamily="49" charset="0"/>
                <a:cs typeface="Consolas" panose="020B0609020204030204" pitchFamily="49" charset="0"/>
              </a:rPr>
              <a:t>DISTINCT ?article </a:t>
            </a:r>
            <a:r>
              <a:rPr lang="en-US" sz="1400" dirty="0" smtClean="0">
                <a:latin typeface="Consolas" panose="020B0609020204030204" pitchFamily="49" charset="0"/>
                <a:cs typeface="Consolas" panose="020B0609020204030204" pitchFamily="49" charset="0"/>
              </a:rPr>
              <a:t>?title ?date ?</a:t>
            </a:r>
            <a:r>
              <a:rPr lang="en-US" sz="1400" dirty="0" err="1" smtClean="0">
                <a:latin typeface="Consolas" panose="020B0609020204030204" pitchFamily="49" charset="0"/>
                <a:cs typeface="Consolas" panose="020B0609020204030204" pitchFamily="49" charset="0"/>
              </a:rPr>
              <a:t>nylawyer</a:t>
            </a: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birthDate</a:t>
            </a: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abstr</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WHERE {</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SERVICE &lt;</a:t>
            </a:r>
            <a:r>
              <a:rPr lang="en-US" sz="1400" b="1" dirty="0" smtClean="0">
                <a:solidFill>
                  <a:schemeClr val="accent2">
                    <a:lumMod val="75000"/>
                  </a:schemeClr>
                </a:solidFill>
                <a:latin typeface="Consolas" panose="020B0609020204030204" pitchFamily="49" charset="0"/>
                <a:cs typeface="Consolas" panose="020B0609020204030204" pitchFamily="49" charset="0"/>
              </a:rPr>
              <a:t>http://dbpedia.org/sparql</a:t>
            </a:r>
            <a:r>
              <a:rPr lang="en-US" sz="1400" dirty="0" smtClean="0">
                <a:latin typeface="Consolas" panose="020B0609020204030204" pitchFamily="49" charset="0"/>
                <a:cs typeface="Consolas" panose="020B0609020204030204" pitchFamily="49" charset="0"/>
              </a:rPr>
              <a:t>&gt; {</a:t>
            </a:r>
          </a:p>
          <a:p>
            <a:r>
              <a:rPr lang="en-US" sz="1400" dirty="0" smtClean="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nylawyer</a:t>
            </a:r>
            <a:r>
              <a:rPr lang="en-US" sz="1400" dirty="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dc:subject</a:t>
            </a:r>
            <a:r>
              <a:rPr lang="en-US" sz="1400" dirty="0" smtClean="0">
                <a:latin typeface="Consolas" panose="020B0609020204030204" pitchFamily="49" charset="0"/>
                <a:cs typeface="Consolas" panose="020B0609020204030204" pitchFamily="49" charset="0"/>
              </a:rPr>
              <a:t> </a:t>
            </a:r>
            <a:r>
              <a:rPr lang="en-US" sz="1400" b="1" dirty="0" err="1">
                <a:solidFill>
                  <a:srgbClr val="00B050"/>
                </a:solidFill>
                <a:latin typeface="Consolas" panose="020B0609020204030204" pitchFamily="49" charset="0"/>
                <a:cs typeface="Consolas" panose="020B0609020204030204" pitchFamily="49" charset="0"/>
              </a:rPr>
              <a:t>dbc:New_York_lawyers</a:t>
            </a:r>
            <a:r>
              <a:rPr lang="en-US" sz="1400" dirty="0">
                <a:solidFill>
                  <a:schemeClr val="accent1">
                    <a:lumMod val="75000"/>
                  </a:schemeClr>
                </a:solidFill>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dbo:birthPlace</a:t>
            </a:r>
            <a:r>
              <a:rPr lang="en-US" sz="1400" dirty="0">
                <a:latin typeface="Consolas" panose="020B0609020204030204" pitchFamily="49" charset="0"/>
                <a:cs typeface="Consolas" panose="020B0609020204030204" pitchFamily="49" charset="0"/>
              </a:rPr>
              <a:t> </a:t>
            </a:r>
            <a:r>
              <a:rPr lang="en-US" sz="1400" b="1" dirty="0" err="1">
                <a:solidFill>
                  <a:srgbClr val="00B050"/>
                </a:solidFill>
                <a:latin typeface="Consolas" panose="020B0609020204030204" pitchFamily="49" charset="0"/>
                <a:cs typeface="Consolas" panose="020B0609020204030204" pitchFamily="49" charset="0"/>
              </a:rPr>
              <a:t>dbr:Brooklyn</a:t>
            </a:r>
            <a:r>
              <a:rPr lang="en-US" sz="1400" dirty="0">
                <a:latin typeface="Consolas" panose="020B0609020204030204" pitchFamily="49" charset="0"/>
                <a:cs typeface="Consolas" panose="020B0609020204030204" pitchFamily="49" charset="0"/>
              </a:rPr>
              <a:t>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OPTIONAL {</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nylawyer</a:t>
            </a:r>
            <a:r>
              <a:rPr lang="en-US" sz="1400" dirty="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dbo:birthDate</a:t>
            </a: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birthDate</a:t>
            </a:r>
            <a:r>
              <a:rPr lang="en-US" sz="1400" dirty="0" smtClean="0">
                <a:latin typeface="Consolas" panose="020B0609020204030204" pitchFamily="49" charset="0"/>
                <a:cs typeface="Consolas" panose="020B0609020204030204" pitchFamily="49" charset="0"/>
              </a:rPr>
              <a:t> ;</a:t>
            </a:r>
          </a:p>
          <a:p>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dbo:abstract</a:t>
            </a: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abstr</a:t>
            </a:r>
            <a:r>
              <a:rPr lang="en-US" sz="1400" dirty="0">
                <a:latin typeface="Consolas" panose="020B0609020204030204" pitchFamily="49" charset="0"/>
                <a:cs typeface="Consolas" panose="020B0609020204030204" pitchFamily="49" charset="0"/>
              </a:rPr>
              <a:t> FILTER(</a:t>
            </a:r>
            <a:r>
              <a:rPr lang="en-US" sz="1400" dirty="0" err="1">
                <a:latin typeface="Consolas" panose="020B0609020204030204" pitchFamily="49" charset="0"/>
                <a:cs typeface="Consolas" panose="020B0609020204030204" pitchFamily="49" charset="0"/>
              </a:rPr>
              <a:t>lang</a:t>
            </a:r>
            <a:r>
              <a:rPr lang="en-US" sz="1400" dirty="0">
                <a:latin typeface="Consolas" panose="020B0609020204030204" pitchFamily="49" charset="0"/>
                <a:cs typeface="Consolas" panose="020B0609020204030204" pitchFamily="49" charset="0"/>
              </a:rPr>
              <a:t>(</a:t>
            </a:r>
            <a:r>
              <a:rPr lang="en-US" sz="1400" dirty="0">
                <a:solidFill>
                  <a:schemeClr val="accent1">
                    <a:lumMod val="75000"/>
                  </a:schemeClr>
                </a:solidFill>
                <a:latin typeface="Consolas" panose="020B0609020204030204" pitchFamily="49" charset="0"/>
                <a:cs typeface="Consolas" panose="020B0609020204030204" pitchFamily="49" charset="0"/>
              </a:rPr>
              <a:t>?</a:t>
            </a:r>
            <a:r>
              <a:rPr lang="en-US" sz="1400" dirty="0" err="1">
                <a:solidFill>
                  <a:schemeClr val="accent1">
                    <a:lumMod val="75000"/>
                  </a:schemeClr>
                </a:solidFill>
                <a:latin typeface="Consolas" panose="020B0609020204030204" pitchFamily="49" charset="0"/>
                <a:cs typeface="Consolas" panose="020B0609020204030204" pitchFamily="49" charset="0"/>
              </a:rPr>
              <a:t>abstr</a:t>
            </a:r>
            <a:r>
              <a:rPr lang="en-US" sz="1400" dirty="0">
                <a:latin typeface="Consolas" panose="020B0609020204030204" pitchFamily="49" charset="0"/>
                <a:cs typeface="Consolas" panose="020B0609020204030204" pitchFamily="49" charset="0"/>
              </a:rPr>
              <a:t>)='</a:t>
            </a:r>
            <a:r>
              <a:rPr lang="en-US" sz="1400" dirty="0" err="1">
                <a:solidFill>
                  <a:schemeClr val="accent1">
                    <a:lumMod val="75000"/>
                  </a:schemeClr>
                </a:solidFill>
                <a:latin typeface="Consolas" panose="020B0609020204030204" pitchFamily="49" charset="0"/>
                <a:cs typeface="Consolas" panose="020B0609020204030204" pitchFamily="49" charset="0"/>
              </a:rPr>
              <a:t>fr</a:t>
            </a:r>
            <a:r>
              <a:rPr lang="en-US" sz="1400" dirty="0" smtClean="0">
                <a:latin typeface="Consolas" panose="020B0609020204030204" pitchFamily="49" charset="0"/>
                <a:cs typeface="Consolas" panose="020B0609020204030204" pitchFamily="49" charset="0"/>
              </a:rPr>
              <a:t>') } }</a:t>
            </a:r>
          </a:p>
          <a:p>
            <a:r>
              <a:rPr lang="en-US" sz="1400" dirty="0" smtClean="0">
                <a:latin typeface="Consolas" panose="020B0609020204030204" pitchFamily="49" charset="0"/>
                <a:cs typeface="Consolas" panose="020B0609020204030204" pitchFamily="49" charset="0"/>
              </a:rPr>
              <a:t>  </a:t>
            </a:r>
          </a:p>
          <a:p>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article </a:t>
            </a:r>
            <a:r>
              <a:rPr lang="en-US" sz="1400" dirty="0" err="1">
                <a:latin typeface="Consolas" panose="020B0609020204030204" pitchFamily="49" charset="0"/>
                <a:cs typeface="Consolas" panose="020B0609020204030204" pitchFamily="49" charset="0"/>
              </a:rPr>
              <a:t>dc:date</a:t>
            </a:r>
            <a:r>
              <a:rPr lang="en-US" sz="1400" dirty="0">
                <a:latin typeface="Consolas" panose="020B0609020204030204" pitchFamily="49" charset="0"/>
                <a:cs typeface="Consolas" panose="020B0609020204030204" pitchFamily="49" charset="0"/>
              </a:rPr>
              <a:t> ?date FILTER(?date &gt;= "</a:t>
            </a:r>
            <a:r>
              <a:rPr lang="en-US" sz="1400" b="1" dirty="0" smtClean="0">
                <a:solidFill>
                  <a:srgbClr val="FF0000"/>
                </a:solidFill>
                <a:latin typeface="Consolas" panose="020B0609020204030204" pitchFamily="49" charset="0"/>
                <a:cs typeface="Consolas" panose="020B0609020204030204" pitchFamily="49" charset="0"/>
              </a:rPr>
              <a:t>1989-06-01</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xsd:date</a:t>
            </a:r>
            <a:r>
              <a:rPr lang="en-US" sz="1400" dirty="0">
                <a:latin typeface="Consolas" panose="020B0609020204030204" pitchFamily="49" charset="0"/>
                <a:cs typeface="Consolas" panose="020B0609020204030204" pitchFamily="49" charset="0"/>
              </a:rPr>
              <a:t> &amp;&amp; </a:t>
            </a:r>
          </a:p>
          <a:p>
            <a:r>
              <a:rPr lang="en-US" sz="1400" dirty="0">
                <a:solidFill>
                  <a:schemeClr val="accent1">
                    <a:lumMod val="75000"/>
                  </a:schemeClr>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?date &lt;= "</a:t>
            </a:r>
            <a:r>
              <a:rPr lang="en-US" sz="1400" b="1" dirty="0" smtClean="0">
                <a:solidFill>
                  <a:srgbClr val="FF0000"/>
                </a:solidFill>
                <a:latin typeface="Consolas" panose="020B0609020204030204" pitchFamily="49" charset="0"/>
                <a:cs typeface="Consolas" panose="020B0609020204030204" pitchFamily="49" charset="0"/>
              </a:rPr>
              <a:t>1989-08-31</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xsd:date</a:t>
            </a:r>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?article </a:t>
            </a:r>
            <a:r>
              <a:rPr lang="en-US" sz="1400" dirty="0" err="1" smtClean="0">
                <a:latin typeface="Consolas" panose="020B0609020204030204" pitchFamily="49" charset="0"/>
                <a:cs typeface="Consolas" panose="020B0609020204030204" pitchFamily="49" charset="0"/>
              </a:rPr>
              <a:t>schema:mentions</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?entity .</a:t>
            </a:r>
          </a:p>
          <a:p>
            <a:r>
              <a:rPr lang="en-US" sz="1400" dirty="0">
                <a:latin typeface="Consolas" panose="020B0609020204030204" pitchFamily="49" charset="0"/>
                <a:cs typeface="Consolas" panose="020B0609020204030204" pitchFamily="49" charset="0"/>
              </a:rPr>
              <a:t>  ?entity </a:t>
            </a:r>
            <a:r>
              <a:rPr lang="en-US" sz="1400" dirty="0" err="1">
                <a:latin typeface="Consolas" panose="020B0609020204030204" pitchFamily="49" charset="0"/>
                <a:cs typeface="Consolas" panose="020B0609020204030204" pitchFamily="49" charset="0"/>
              </a:rPr>
              <a:t>oae:hasMatchedURI</a:t>
            </a: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nylawyer</a:t>
            </a:r>
            <a:r>
              <a:rPr lang="en-US" sz="1400" dirty="0" smtClean="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article </a:t>
            </a:r>
            <a:r>
              <a:rPr lang="en-US" sz="1400" dirty="0" err="1">
                <a:latin typeface="Consolas" panose="020B0609020204030204" pitchFamily="49" charset="0"/>
                <a:cs typeface="Consolas" panose="020B0609020204030204" pitchFamily="49" charset="0"/>
              </a:rPr>
              <a:t>dc:title</a:t>
            </a: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title } </a:t>
            </a:r>
            <a:r>
              <a:rPr lang="en-US" sz="1400" dirty="0">
                <a:latin typeface="Consolas" panose="020B0609020204030204" pitchFamily="49" charset="0"/>
                <a:cs typeface="Consolas" panose="020B0609020204030204" pitchFamily="49" charset="0"/>
              </a:rPr>
              <a:t>ORDER BY </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nylawyer</a:t>
            </a:r>
            <a:endParaRPr lang="en-US" sz="1400" dirty="0">
              <a:latin typeface="Consolas" panose="020B0609020204030204" pitchFamily="49" charset="0"/>
              <a:cs typeface="Consolas" panose="020B0609020204030204" pitchFamily="49" charset="0"/>
            </a:endParaRPr>
          </a:p>
        </p:txBody>
      </p:sp>
      <p:sp>
        <p:nvSpPr>
          <p:cNvPr id="9" name="TextBox 8"/>
          <p:cNvSpPr txBox="1"/>
          <p:nvPr/>
        </p:nvSpPr>
        <p:spPr>
          <a:xfrm>
            <a:off x="7134174" y="5750933"/>
            <a:ext cx="2159887" cy="400110"/>
          </a:xfrm>
          <a:prstGeom prst="rect">
            <a:avLst/>
          </a:prstGeom>
          <a:solidFill>
            <a:schemeClr val="accent4">
              <a:lumMod val="20000"/>
              <a:lumOff val="80000"/>
            </a:schemeClr>
          </a:solidFill>
          <a:ln>
            <a:solidFill>
              <a:schemeClr val="tx1"/>
            </a:solidFill>
          </a:ln>
        </p:spPr>
        <p:txBody>
          <a:bodyPr wrap="none" rtlCol="0">
            <a:spAutoFit/>
          </a:bodyPr>
          <a:lstStyle/>
          <a:p>
            <a:r>
              <a:rPr lang="en-US" sz="2000" dirty="0" smtClean="0"/>
              <a:t>Result: 184 articles</a:t>
            </a:r>
          </a:p>
        </p:txBody>
      </p:sp>
      <p:sp>
        <p:nvSpPr>
          <p:cNvPr id="11" name="TextBox 10"/>
          <p:cNvSpPr txBox="1"/>
          <p:nvPr/>
        </p:nvSpPr>
        <p:spPr>
          <a:xfrm>
            <a:off x="9294061" y="2899910"/>
            <a:ext cx="2283446" cy="830997"/>
          </a:xfrm>
          <a:prstGeom prst="rect">
            <a:avLst/>
          </a:prstGeom>
          <a:solidFill>
            <a:schemeClr val="accent6">
              <a:lumMod val="20000"/>
              <a:lumOff val="80000"/>
            </a:schemeClr>
          </a:solidFill>
          <a:ln>
            <a:solidFill>
              <a:schemeClr val="tx1"/>
            </a:solidFill>
          </a:ln>
        </p:spPr>
        <p:txBody>
          <a:bodyPr wrap="none" rtlCol="0">
            <a:spAutoFit/>
          </a:bodyPr>
          <a:lstStyle/>
          <a:p>
            <a:pPr algn="ctr"/>
            <a:r>
              <a:rPr lang="en-US" sz="2400" dirty="0" smtClean="0"/>
              <a:t>Semantic Layer </a:t>
            </a:r>
          </a:p>
          <a:p>
            <a:pPr algn="ctr"/>
            <a:r>
              <a:rPr lang="en-US" sz="2400" dirty="0" smtClean="0"/>
              <a:t>over NYT articles</a:t>
            </a:r>
          </a:p>
        </p:txBody>
      </p:sp>
      <p:sp>
        <p:nvSpPr>
          <p:cNvPr id="12" name="Rounded Rectangle 11"/>
          <p:cNvSpPr/>
          <p:nvPr/>
        </p:nvSpPr>
        <p:spPr>
          <a:xfrm>
            <a:off x="1084733" y="3390300"/>
            <a:ext cx="6482718" cy="130782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040488" y="3712327"/>
            <a:ext cx="1182696" cy="369332"/>
          </a:xfrm>
          <a:prstGeom prst="rect">
            <a:avLst/>
          </a:prstGeom>
          <a:solidFill>
            <a:schemeClr val="accent4">
              <a:lumMod val="20000"/>
              <a:lumOff val="80000"/>
            </a:schemeClr>
          </a:solidFill>
          <a:ln>
            <a:solidFill>
              <a:schemeClr val="tx1"/>
            </a:solidFill>
          </a:ln>
        </p:spPr>
        <p:txBody>
          <a:bodyPr wrap="none" rtlCol="0">
            <a:spAutoFit/>
          </a:bodyPr>
          <a:lstStyle/>
          <a:p>
            <a:r>
              <a:rPr lang="en-US" dirty="0" smtClean="0"/>
              <a:t>44 lawyers</a:t>
            </a:r>
          </a:p>
        </p:txBody>
      </p:sp>
    </p:spTree>
    <p:extLst>
      <p:ext uri="{BB962C8B-B14F-4D97-AF65-F5344CB8AC3E}">
        <p14:creationId xmlns:p14="http://schemas.microsoft.com/office/powerpoint/2010/main" val="112996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 – </a:t>
            </a:r>
            <a:r>
              <a:rPr lang="en-US" dirty="0" smtClean="0"/>
              <a:t>Query Capabilities</a:t>
            </a:r>
            <a:endParaRPr lang="en-US" dirty="0"/>
          </a:p>
        </p:txBody>
      </p:sp>
      <p:sp>
        <p:nvSpPr>
          <p:cNvPr id="3" name="Content Placeholder 2"/>
          <p:cNvSpPr>
            <a:spLocks noGrp="1"/>
          </p:cNvSpPr>
          <p:nvPr>
            <p:ph idx="1"/>
          </p:nvPr>
        </p:nvSpPr>
        <p:spPr>
          <a:xfrm>
            <a:off x="292100" y="1612900"/>
            <a:ext cx="11595100" cy="1370202"/>
          </a:xfrm>
        </p:spPr>
        <p:txBody>
          <a:bodyPr/>
          <a:lstStyle/>
          <a:p>
            <a:r>
              <a:rPr lang="en-US" dirty="0" smtClean="0"/>
              <a:t>Information </a:t>
            </a:r>
            <a:r>
              <a:rPr lang="en-US" u="sng" dirty="0" smtClean="0"/>
              <a:t>Exploration</a:t>
            </a:r>
            <a:r>
              <a:rPr lang="en-US" dirty="0" smtClean="0"/>
              <a:t> and </a:t>
            </a:r>
            <a:r>
              <a:rPr lang="en-US" u="sng" dirty="0" smtClean="0"/>
              <a:t>Integration</a:t>
            </a:r>
          </a:p>
          <a:p>
            <a:pPr lvl="1"/>
            <a:r>
              <a:rPr lang="en-US" b="1" dirty="0" smtClean="0"/>
              <a:t>Popular tweets </a:t>
            </a:r>
            <a:r>
              <a:rPr lang="en-US" dirty="0" smtClean="0"/>
              <a:t>(with &gt;50 re-tweets) posted during the </a:t>
            </a:r>
            <a:r>
              <a:rPr lang="en-US" b="1" dirty="0" smtClean="0"/>
              <a:t>summer of 2016</a:t>
            </a:r>
            <a:r>
              <a:rPr lang="en-US" dirty="0" smtClean="0"/>
              <a:t>, mentioning </a:t>
            </a:r>
            <a:r>
              <a:rPr lang="en-US" b="1" dirty="0" smtClean="0"/>
              <a:t>basketball players </a:t>
            </a:r>
            <a:r>
              <a:rPr lang="en-US" dirty="0" smtClean="0"/>
              <a:t>of the NBA team </a:t>
            </a:r>
            <a:r>
              <a:rPr lang="en-US" b="1" dirty="0" smtClean="0"/>
              <a:t>Los Angeles Lakers</a:t>
            </a:r>
            <a:endParaRPr lang="en-US" b="1" dirty="0"/>
          </a:p>
        </p:txBody>
      </p:sp>
      <p:sp>
        <p:nvSpPr>
          <p:cNvPr id="4" name="Footer Placeholder 3"/>
          <p:cNvSpPr>
            <a:spLocks noGrp="1"/>
          </p:cNvSpPr>
          <p:nvPr>
            <p:ph type="ftr" sz="quarter" idx="11"/>
          </p:nvPr>
        </p:nvSpPr>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17</a:t>
            </a:fld>
            <a:endParaRPr lang="en-US"/>
          </a:p>
        </p:txBody>
      </p:sp>
      <p:sp>
        <p:nvSpPr>
          <p:cNvPr id="6" name="Rectangle 5"/>
          <p:cNvSpPr/>
          <p:nvPr/>
        </p:nvSpPr>
        <p:spPr>
          <a:xfrm>
            <a:off x="651398" y="3419017"/>
            <a:ext cx="5707361" cy="46981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9422" y="3156555"/>
            <a:ext cx="7778648" cy="1815882"/>
          </a:xfrm>
          <a:prstGeom prst="rect">
            <a:avLst/>
          </a:prstGeom>
          <a:noFill/>
          <a:ln>
            <a:solidFill>
              <a:schemeClr val="bg1">
                <a:lumMod val="75000"/>
              </a:schemeClr>
            </a:solidFill>
          </a:ln>
        </p:spPr>
        <p:txBody>
          <a:bodyPr wrap="square" rtlCol="0">
            <a:spAutoFit/>
          </a:bodyPr>
          <a:lstStyle/>
          <a:p>
            <a:r>
              <a:rPr lang="en-US" sz="1400" dirty="0">
                <a:latin typeface="Consolas" panose="020B0609020204030204" pitchFamily="49" charset="0"/>
                <a:cs typeface="Consolas" panose="020B0609020204030204" pitchFamily="49" charset="0"/>
              </a:rPr>
              <a:t>SELECT DISTINCT ?tweet ?count ?date ?</a:t>
            </a:r>
            <a:r>
              <a:rPr lang="en-US" sz="1400" dirty="0" err="1">
                <a:latin typeface="Consolas" panose="020B0609020204030204" pitchFamily="49" charset="0"/>
                <a:cs typeface="Consolas" panose="020B0609020204030204" pitchFamily="49" charset="0"/>
              </a:rPr>
              <a:t>entityUri</a:t>
            </a:r>
            <a:r>
              <a:rPr lang="en-US" sz="1400" dirty="0">
                <a:latin typeface="Consolas" panose="020B0609020204030204" pitchFamily="49" charset="0"/>
                <a:cs typeface="Consolas" panose="020B0609020204030204" pitchFamily="49" charset="0"/>
              </a:rPr>
              <a:t> WHERE {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SERVICE </a:t>
            </a:r>
            <a:r>
              <a:rPr lang="en-US" sz="1400" dirty="0">
                <a:latin typeface="Consolas" panose="020B0609020204030204" pitchFamily="49" charset="0"/>
                <a:cs typeface="Consolas" panose="020B0609020204030204" pitchFamily="49" charset="0"/>
              </a:rPr>
              <a:t>&lt;</a:t>
            </a:r>
            <a:r>
              <a:rPr lang="en-US" sz="1400" b="1" dirty="0">
                <a:solidFill>
                  <a:schemeClr val="accent2">
                    <a:lumMod val="75000"/>
                  </a:schemeClr>
                </a:solidFill>
                <a:latin typeface="Consolas" panose="020B0609020204030204" pitchFamily="49" charset="0"/>
                <a:cs typeface="Consolas" panose="020B0609020204030204" pitchFamily="49" charset="0"/>
              </a:rPr>
              <a:t>http://dbpedia.org/sparql</a:t>
            </a:r>
            <a:r>
              <a:rPr lang="en-US" sz="1400" dirty="0">
                <a:latin typeface="Consolas" panose="020B0609020204030204" pitchFamily="49" charset="0"/>
                <a:cs typeface="Consolas" panose="020B0609020204030204" pitchFamily="49" charset="0"/>
              </a:rPr>
              <a:t>&gt; {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entityUri</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dc:subject</a:t>
            </a:r>
            <a:r>
              <a:rPr lang="en-US" sz="1400" dirty="0">
                <a:latin typeface="Consolas" panose="020B0609020204030204" pitchFamily="49" charset="0"/>
                <a:cs typeface="Consolas" panose="020B0609020204030204" pitchFamily="49" charset="0"/>
              </a:rPr>
              <a:t> </a:t>
            </a:r>
            <a:r>
              <a:rPr lang="en-US" sz="1400" b="1" dirty="0" err="1">
                <a:solidFill>
                  <a:srgbClr val="00B050"/>
                </a:solidFill>
                <a:latin typeface="Consolas" panose="020B0609020204030204" pitchFamily="49" charset="0"/>
                <a:cs typeface="Consolas" panose="020B0609020204030204" pitchFamily="49" charset="0"/>
              </a:rPr>
              <a:t>dbc:Los_Angeles_Lakers_players</a:t>
            </a:r>
            <a:r>
              <a:rPr lang="en-US" sz="1400" dirty="0">
                <a:latin typeface="Consolas" panose="020B0609020204030204" pitchFamily="49" charset="0"/>
                <a:cs typeface="Consolas" panose="020B0609020204030204" pitchFamily="49" charset="0"/>
              </a:rPr>
              <a:t> }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t a </a:t>
            </a:r>
            <a:r>
              <a:rPr lang="en-US" sz="1400" dirty="0" err="1">
                <a:latin typeface="Consolas" panose="020B0609020204030204" pitchFamily="49" charset="0"/>
                <a:cs typeface="Consolas" panose="020B0609020204030204" pitchFamily="49" charset="0"/>
              </a:rPr>
              <a:t>tw:Tweet</a:t>
            </a: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dc:date</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?date FILTER(?date&gt;="</a:t>
            </a:r>
            <a:r>
              <a:rPr lang="en-US" sz="1400" b="1" dirty="0">
                <a:solidFill>
                  <a:srgbClr val="FF0000"/>
                </a:solidFill>
                <a:latin typeface="Consolas" panose="020B0609020204030204" pitchFamily="49" charset="0"/>
                <a:cs typeface="Consolas" panose="020B0609020204030204" pitchFamily="49" charset="0"/>
              </a:rPr>
              <a:t>2016-06-01</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xsd:dateTime</a:t>
            </a:r>
            <a:r>
              <a:rPr lang="en-US" sz="1400" dirty="0">
                <a:latin typeface="Consolas" panose="020B0609020204030204" pitchFamily="49" charset="0"/>
                <a:cs typeface="Consolas" panose="020B0609020204030204" pitchFamily="49" charset="0"/>
              </a:rPr>
              <a:t> &amp;&amp;                         </a:t>
            </a:r>
            <a:r>
              <a:rPr lang="en-US" sz="1400" dirty="0" smtClean="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date&lt;="</a:t>
            </a:r>
            <a:r>
              <a:rPr lang="en-US" sz="1400" b="1" dirty="0">
                <a:solidFill>
                  <a:srgbClr val="FF0000"/>
                </a:solidFill>
                <a:latin typeface="Consolas" panose="020B0609020204030204" pitchFamily="49" charset="0"/>
                <a:cs typeface="Consolas" panose="020B0609020204030204" pitchFamily="49" charset="0"/>
              </a:rPr>
              <a:t>2016-08-31</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xsd:dateTime</a:t>
            </a:r>
            <a:r>
              <a:rPr lang="en-US" sz="1400" dirty="0">
                <a:latin typeface="Consolas" panose="020B0609020204030204" pitchFamily="49" charset="0"/>
                <a:cs typeface="Consolas" panose="020B0609020204030204" pitchFamily="49" charset="0"/>
              </a:rPr>
              <a:t>)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t </a:t>
            </a:r>
            <a:r>
              <a:rPr lang="en-US" sz="1400" dirty="0" err="1">
                <a:latin typeface="Consolas" panose="020B0609020204030204" pitchFamily="49" charset="0"/>
                <a:cs typeface="Consolas" panose="020B0609020204030204" pitchFamily="49" charset="0"/>
              </a:rPr>
              <a:t>tw:retweetCount</a:t>
            </a:r>
            <a:r>
              <a:rPr lang="en-US" sz="1400" dirty="0">
                <a:latin typeface="Consolas" panose="020B0609020204030204" pitchFamily="49" charset="0"/>
                <a:cs typeface="Consolas" panose="020B0609020204030204" pitchFamily="49" charset="0"/>
              </a:rPr>
              <a:t> ?count FILTER (</a:t>
            </a:r>
            <a:r>
              <a:rPr lang="en-US" sz="1400" b="1" dirty="0">
                <a:solidFill>
                  <a:srgbClr val="FF0000"/>
                </a:solidFill>
                <a:latin typeface="Consolas" panose="020B0609020204030204" pitchFamily="49" charset="0"/>
                <a:cs typeface="Consolas" panose="020B0609020204030204" pitchFamily="49" charset="0"/>
              </a:rPr>
              <a:t>?count &gt; 50</a:t>
            </a:r>
            <a:r>
              <a:rPr lang="en-US" sz="1400" dirty="0">
                <a:latin typeface="Consolas" panose="020B0609020204030204" pitchFamily="49" charset="0"/>
                <a:cs typeface="Consolas" panose="020B0609020204030204" pitchFamily="49" charset="0"/>
              </a:rPr>
              <a:t>) .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t </a:t>
            </a:r>
            <a:r>
              <a:rPr lang="en-US" sz="1400" dirty="0" err="1">
                <a:latin typeface="Consolas" panose="020B0609020204030204" pitchFamily="49" charset="0"/>
                <a:cs typeface="Consolas" panose="020B0609020204030204" pitchFamily="49" charset="0"/>
              </a:rPr>
              <a:t>schema:text</a:t>
            </a:r>
            <a:r>
              <a:rPr lang="en-US" sz="1400" dirty="0">
                <a:latin typeface="Consolas" panose="020B0609020204030204" pitchFamily="49" charset="0"/>
                <a:cs typeface="Consolas" panose="020B0609020204030204" pitchFamily="49" charset="0"/>
              </a:rPr>
              <a:t> ?tweet ; </a:t>
            </a:r>
            <a:r>
              <a:rPr lang="en-US" sz="1400" dirty="0" err="1">
                <a:latin typeface="Consolas" panose="020B0609020204030204" pitchFamily="49" charset="0"/>
                <a:cs typeface="Consolas" panose="020B0609020204030204" pitchFamily="49" charset="0"/>
              </a:rPr>
              <a:t>schema:mentions</a:t>
            </a:r>
            <a:r>
              <a:rPr lang="en-US" sz="1400" dirty="0">
                <a:latin typeface="Consolas" panose="020B0609020204030204" pitchFamily="49" charset="0"/>
                <a:cs typeface="Consolas" panose="020B0609020204030204" pitchFamily="49" charset="0"/>
              </a:rPr>
              <a:t> ?entity .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entity </a:t>
            </a:r>
            <a:r>
              <a:rPr lang="en-US" sz="1400" dirty="0" err="1">
                <a:latin typeface="Consolas" panose="020B0609020204030204" pitchFamily="49" charset="0"/>
                <a:cs typeface="Consolas" panose="020B0609020204030204" pitchFamily="49" charset="0"/>
              </a:rPr>
              <a:t>oae:hasMatchedURI</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entityUri</a:t>
            </a:r>
            <a:r>
              <a:rPr lang="en-US" sz="1400" dirty="0">
                <a:latin typeface="Consolas" panose="020B0609020204030204" pitchFamily="49" charset="0"/>
                <a:cs typeface="Consolas" panose="020B0609020204030204" pitchFamily="49" charset="0"/>
              </a:rPr>
              <a:t> }</a:t>
            </a:r>
            <a:endParaRPr lang="en-US" sz="1400" dirty="0">
              <a:solidFill>
                <a:schemeClr val="accent1">
                  <a:lumMod val="75000"/>
                </a:schemeClr>
              </a:solidFill>
              <a:latin typeface="Consolas" panose="020B0609020204030204" pitchFamily="49" charset="0"/>
              <a:cs typeface="Consolas" panose="020B0609020204030204" pitchFamily="49" charset="0"/>
            </a:endParaRPr>
          </a:p>
        </p:txBody>
      </p:sp>
      <p:sp>
        <p:nvSpPr>
          <p:cNvPr id="9" name="TextBox 8"/>
          <p:cNvSpPr txBox="1"/>
          <p:nvPr/>
        </p:nvSpPr>
        <p:spPr>
          <a:xfrm>
            <a:off x="6871414" y="4772382"/>
            <a:ext cx="1983172" cy="400110"/>
          </a:xfrm>
          <a:prstGeom prst="rect">
            <a:avLst/>
          </a:prstGeom>
          <a:solidFill>
            <a:schemeClr val="accent4">
              <a:lumMod val="20000"/>
              <a:lumOff val="80000"/>
            </a:schemeClr>
          </a:solidFill>
          <a:ln>
            <a:solidFill>
              <a:schemeClr val="tx1"/>
            </a:solidFill>
          </a:ln>
        </p:spPr>
        <p:txBody>
          <a:bodyPr wrap="none" rtlCol="0">
            <a:spAutoFit/>
          </a:bodyPr>
          <a:lstStyle/>
          <a:p>
            <a:r>
              <a:rPr lang="en-US" sz="2000" dirty="0" smtClean="0"/>
              <a:t>Result: 14 tweets</a:t>
            </a:r>
          </a:p>
        </p:txBody>
      </p:sp>
      <p:sp>
        <p:nvSpPr>
          <p:cNvPr id="10" name="TextBox 9"/>
          <p:cNvSpPr txBox="1"/>
          <p:nvPr/>
        </p:nvSpPr>
        <p:spPr>
          <a:xfrm>
            <a:off x="6096000" y="3245564"/>
            <a:ext cx="1018356" cy="369332"/>
          </a:xfrm>
          <a:prstGeom prst="rect">
            <a:avLst/>
          </a:prstGeom>
          <a:solidFill>
            <a:schemeClr val="accent4">
              <a:lumMod val="20000"/>
              <a:lumOff val="80000"/>
            </a:schemeClr>
          </a:solidFill>
          <a:ln>
            <a:solidFill>
              <a:schemeClr val="tx1"/>
            </a:solidFill>
          </a:ln>
        </p:spPr>
        <p:txBody>
          <a:bodyPr wrap="none" rtlCol="0">
            <a:spAutoFit/>
          </a:bodyPr>
          <a:lstStyle/>
          <a:p>
            <a:r>
              <a:rPr lang="en-US" dirty="0" smtClean="0"/>
              <a:t>7 players</a:t>
            </a:r>
          </a:p>
        </p:txBody>
      </p:sp>
      <p:sp>
        <p:nvSpPr>
          <p:cNvPr id="11" name="TextBox 10"/>
          <p:cNvSpPr txBox="1"/>
          <p:nvPr/>
        </p:nvSpPr>
        <p:spPr>
          <a:xfrm>
            <a:off x="8736715" y="2599233"/>
            <a:ext cx="2940164" cy="830997"/>
          </a:xfrm>
          <a:prstGeom prst="rect">
            <a:avLst/>
          </a:prstGeom>
          <a:solidFill>
            <a:schemeClr val="accent6">
              <a:lumMod val="20000"/>
              <a:lumOff val="80000"/>
            </a:schemeClr>
          </a:solidFill>
          <a:ln>
            <a:solidFill>
              <a:schemeClr val="tx1"/>
            </a:solidFill>
          </a:ln>
        </p:spPr>
        <p:txBody>
          <a:bodyPr wrap="none" rtlCol="0">
            <a:spAutoFit/>
          </a:bodyPr>
          <a:lstStyle/>
          <a:p>
            <a:pPr algn="ctr"/>
            <a:r>
              <a:rPr lang="en-US" sz="2400" dirty="0" smtClean="0"/>
              <a:t>Semantic Layer </a:t>
            </a:r>
          </a:p>
          <a:p>
            <a:pPr algn="ctr"/>
            <a:r>
              <a:rPr lang="en-US" sz="2400" dirty="0" smtClean="0"/>
              <a:t>over tweets collection</a:t>
            </a:r>
          </a:p>
        </p:txBody>
      </p:sp>
    </p:spTree>
    <p:extLst>
      <p:ext uri="{BB962C8B-B14F-4D97-AF65-F5344CB8AC3E}">
        <p14:creationId xmlns:p14="http://schemas.microsoft.com/office/powerpoint/2010/main" val="1745594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 – </a:t>
            </a:r>
            <a:r>
              <a:rPr lang="en-US" dirty="0" smtClean="0"/>
              <a:t>Query Capabilities</a:t>
            </a:r>
            <a:endParaRPr lang="en-US" dirty="0"/>
          </a:p>
        </p:txBody>
      </p:sp>
      <p:sp>
        <p:nvSpPr>
          <p:cNvPr id="3" name="Content Placeholder 2"/>
          <p:cNvSpPr>
            <a:spLocks noGrp="1"/>
          </p:cNvSpPr>
          <p:nvPr>
            <p:ph idx="1"/>
          </p:nvPr>
        </p:nvSpPr>
        <p:spPr>
          <a:xfrm>
            <a:off x="292100" y="1612900"/>
            <a:ext cx="11595100" cy="1165358"/>
          </a:xfrm>
        </p:spPr>
        <p:txBody>
          <a:bodyPr/>
          <a:lstStyle/>
          <a:p>
            <a:r>
              <a:rPr lang="en-US" dirty="0" smtClean="0"/>
              <a:t>Information Inference / Knowledge Discovery</a:t>
            </a:r>
          </a:p>
          <a:p>
            <a:pPr lvl="1"/>
            <a:r>
              <a:rPr lang="en-US" dirty="0" smtClean="0"/>
              <a:t>Most discussed </a:t>
            </a:r>
            <a:r>
              <a:rPr lang="en-US" b="1" dirty="0" smtClean="0"/>
              <a:t>journalists</a:t>
            </a:r>
            <a:r>
              <a:rPr lang="en-US" dirty="0" smtClean="0"/>
              <a:t> in </a:t>
            </a:r>
            <a:r>
              <a:rPr lang="en-US" b="1" dirty="0" smtClean="0"/>
              <a:t>Occupy Movement</a:t>
            </a:r>
            <a:r>
              <a:rPr lang="en-US" dirty="0" smtClean="0"/>
              <a:t> collection</a:t>
            </a:r>
          </a:p>
          <a:p>
            <a:pPr marL="457200" lvl="1" indent="0">
              <a:buNone/>
            </a:pPr>
            <a:endParaRPr lang="en-US" dirty="0"/>
          </a:p>
        </p:txBody>
      </p:sp>
      <p:sp>
        <p:nvSpPr>
          <p:cNvPr id="4" name="Footer Placeholder 3"/>
          <p:cNvSpPr>
            <a:spLocks noGrp="1"/>
          </p:cNvSpPr>
          <p:nvPr>
            <p:ph type="ftr" sz="quarter" idx="11"/>
          </p:nvPr>
        </p:nvSpPr>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18</a:t>
            </a:fld>
            <a:endParaRPr lang="en-US"/>
          </a:p>
        </p:txBody>
      </p:sp>
      <p:sp>
        <p:nvSpPr>
          <p:cNvPr id="7" name="TextBox 6"/>
          <p:cNvSpPr txBox="1"/>
          <p:nvPr/>
        </p:nvSpPr>
        <p:spPr>
          <a:xfrm>
            <a:off x="1092084" y="2778258"/>
            <a:ext cx="6443833" cy="1600438"/>
          </a:xfrm>
          <a:prstGeom prst="rect">
            <a:avLst/>
          </a:prstGeom>
          <a:noFill/>
          <a:ln>
            <a:solidFill>
              <a:schemeClr val="bg1">
                <a:lumMod val="75000"/>
              </a:schemeClr>
            </a:solidFill>
          </a:ln>
        </p:spPr>
        <p:txBody>
          <a:bodyPr wrap="square" rtlCol="0">
            <a:spAutoFit/>
          </a:bodyPr>
          <a:lstStyle/>
          <a:p>
            <a:r>
              <a:rPr lang="en-US" sz="1400" dirty="0">
                <a:latin typeface="Consolas" panose="020B0609020204030204" pitchFamily="49" charset="0"/>
                <a:cs typeface="Consolas" panose="020B0609020204030204" pitchFamily="49" charset="0"/>
              </a:rPr>
              <a:t>SELECT ?</a:t>
            </a:r>
            <a:r>
              <a:rPr lang="en-US" sz="1400" dirty="0" err="1">
                <a:latin typeface="Consolas" panose="020B0609020204030204" pitchFamily="49" charset="0"/>
                <a:cs typeface="Consolas" panose="020B0609020204030204" pitchFamily="49" charset="0"/>
              </a:rPr>
              <a:t>journ</a:t>
            </a:r>
            <a:r>
              <a:rPr lang="en-US" sz="1400" dirty="0">
                <a:latin typeface="Consolas" panose="020B0609020204030204" pitchFamily="49" charset="0"/>
                <a:cs typeface="Consolas" panose="020B0609020204030204" pitchFamily="49" charset="0"/>
              </a:rPr>
              <a:t> (COUNT(DISTINCT ?page) AS ?</a:t>
            </a:r>
            <a:r>
              <a:rPr lang="en-US" sz="1400" dirty="0" err="1">
                <a:latin typeface="Consolas" panose="020B0609020204030204" pitchFamily="49" charset="0"/>
                <a:cs typeface="Consolas" panose="020B0609020204030204" pitchFamily="49" charset="0"/>
              </a:rPr>
              <a:t>num</a:t>
            </a:r>
            <a:r>
              <a:rPr lang="en-US" sz="1400" dirty="0">
                <a:latin typeface="Consolas" panose="020B0609020204030204" pitchFamily="49" charset="0"/>
                <a:cs typeface="Consolas" panose="020B0609020204030204" pitchFamily="49" charset="0"/>
              </a:rPr>
              <a:t>) WHERE {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SERVICE </a:t>
            </a:r>
            <a:r>
              <a:rPr lang="en-US" sz="1400" dirty="0">
                <a:latin typeface="Consolas" panose="020B0609020204030204" pitchFamily="49" charset="0"/>
                <a:cs typeface="Consolas" panose="020B0609020204030204" pitchFamily="49" charset="0"/>
              </a:rPr>
              <a:t>&lt;</a:t>
            </a:r>
            <a:r>
              <a:rPr lang="en-US" sz="1400" b="1" dirty="0">
                <a:solidFill>
                  <a:schemeClr val="accent4">
                    <a:lumMod val="75000"/>
                  </a:schemeClr>
                </a:solidFill>
                <a:latin typeface="Consolas" panose="020B0609020204030204" pitchFamily="49" charset="0"/>
                <a:cs typeface="Consolas" panose="020B0609020204030204" pitchFamily="49" charset="0"/>
              </a:rPr>
              <a:t>http://dbpedia.org/sparql</a:t>
            </a:r>
            <a:r>
              <a:rPr lang="en-US" sz="1400" dirty="0">
                <a:latin typeface="Consolas" panose="020B0609020204030204" pitchFamily="49" charset="0"/>
                <a:cs typeface="Consolas" panose="020B0609020204030204" pitchFamily="49" charset="0"/>
              </a:rPr>
              <a:t>&gt; {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journ</a:t>
            </a:r>
            <a:r>
              <a:rPr lang="en-US" sz="1400" dirty="0">
                <a:latin typeface="Consolas" panose="020B0609020204030204" pitchFamily="49" charset="0"/>
                <a:cs typeface="Consolas" panose="020B0609020204030204" pitchFamily="49" charset="0"/>
              </a:rPr>
              <a:t> a </a:t>
            </a:r>
            <a:r>
              <a:rPr lang="en-US" sz="1400" b="1" dirty="0">
                <a:solidFill>
                  <a:schemeClr val="accent6">
                    <a:lumMod val="75000"/>
                  </a:schemeClr>
                </a:solidFill>
                <a:latin typeface="Consolas" panose="020B0609020204030204" pitchFamily="49" charset="0"/>
                <a:cs typeface="Consolas" panose="020B0609020204030204" pitchFamily="49" charset="0"/>
              </a:rPr>
              <a:t>yago:Journalist110224578</a:t>
            </a:r>
            <a:r>
              <a:rPr lang="en-US" sz="1400" dirty="0">
                <a:latin typeface="Consolas" panose="020B0609020204030204" pitchFamily="49" charset="0"/>
                <a:cs typeface="Consolas" panose="020B0609020204030204" pitchFamily="49" charset="0"/>
              </a:rPr>
              <a:t> } </a:t>
            </a:r>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page a </a:t>
            </a:r>
            <a:r>
              <a:rPr lang="en-US" sz="1400" dirty="0" err="1">
                <a:latin typeface="Consolas" panose="020B0609020204030204" pitchFamily="49" charset="0"/>
                <a:cs typeface="Consolas" panose="020B0609020204030204" pitchFamily="49" charset="0"/>
              </a:rPr>
              <a:t>owa:ArchivedDocument</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dc:hasVersion</a:t>
            </a:r>
            <a:r>
              <a:rPr lang="en-US" sz="1400" dirty="0">
                <a:latin typeface="Consolas" panose="020B0609020204030204" pitchFamily="49" charset="0"/>
                <a:cs typeface="Consolas" panose="020B0609020204030204" pitchFamily="49" charset="0"/>
              </a:rPr>
              <a:t> ?version . </a:t>
            </a:r>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version </a:t>
            </a:r>
            <a:r>
              <a:rPr lang="en-US" sz="1400" dirty="0" err="1">
                <a:latin typeface="Consolas" panose="020B0609020204030204" pitchFamily="49" charset="0"/>
                <a:cs typeface="Consolas" panose="020B0609020204030204" pitchFamily="49" charset="0"/>
              </a:rPr>
              <a:t>schema:mentions</a:t>
            </a:r>
            <a:r>
              <a:rPr lang="en-US" sz="1400" dirty="0">
                <a:latin typeface="Consolas" panose="020B0609020204030204" pitchFamily="49" charset="0"/>
                <a:cs typeface="Consolas" panose="020B0609020204030204" pitchFamily="49" charset="0"/>
              </a:rPr>
              <a:t> ?entity . </a:t>
            </a:r>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entity </a:t>
            </a:r>
            <a:r>
              <a:rPr lang="en-US" sz="1400" dirty="0" err="1">
                <a:latin typeface="Consolas" panose="020B0609020204030204" pitchFamily="49" charset="0"/>
                <a:cs typeface="Consolas" panose="020B0609020204030204" pitchFamily="49" charset="0"/>
              </a:rPr>
              <a:t>oae:hasMatchedURI</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journ</a:t>
            </a:r>
            <a:r>
              <a:rPr lang="en-US" sz="1400" dirty="0">
                <a:latin typeface="Consolas" panose="020B0609020204030204" pitchFamily="49" charset="0"/>
                <a:cs typeface="Consolas" panose="020B0609020204030204" pitchFamily="49" charset="0"/>
              </a:rPr>
              <a:t> </a:t>
            </a:r>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GROUP BY ?</a:t>
            </a:r>
            <a:r>
              <a:rPr lang="en-US" sz="1400" dirty="0" err="1">
                <a:latin typeface="Consolas" panose="020B0609020204030204" pitchFamily="49" charset="0"/>
                <a:cs typeface="Consolas" panose="020B0609020204030204" pitchFamily="49" charset="0"/>
              </a:rPr>
              <a:t>journ</a:t>
            </a:r>
            <a:r>
              <a:rPr lang="en-US" sz="1400" dirty="0">
                <a:latin typeface="Consolas" panose="020B0609020204030204" pitchFamily="49" charset="0"/>
                <a:cs typeface="Consolas" panose="020B0609020204030204" pitchFamily="49" charset="0"/>
              </a:rPr>
              <a:t> ORDER BY DESC(?</a:t>
            </a:r>
            <a:r>
              <a:rPr lang="en-US" sz="1400" dirty="0" err="1">
                <a:latin typeface="Consolas" panose="020B0609020204030204" pitchFamily="49" charset="0"/>
                <a:cs typeface="Consolas" panose="020B0609020204030204" pitchFamily="49" charset="0"/>
              </a:rPr>
              <a:t>num</a:t>
            </a:r>
            <a:r>
              <a:rPr lang="en-US" sz="1400" dirty="0">
                <a:latin typeface="Consolas" panose="020B0609020204030204" pitchFamily="49" charset="0"/>
                <a:cs typeface="Consolas" panose="020B0609020204030204" pitchFamily="49" charset="0"/>
              </a:rPr>
              <a:t>)</a:t>
            </a:r>
            <a:endParaRPr lang="en-US" sz="1400" dirty="0">
              <a:solidFill>
                <a:schemeClr val="accent1">
                  <a:lumMod val="75000"/>
                </a:schemeClr>
              </a:solidFill>
              <a:latin typeface="Consolas" panose="020B0609020204030204" pitchFamily="49" charset="0"/>
              <a:cs typeface="Consolas" panose="020B0609020204030204" pitchFamily="49" charset="0"/>
            </a:endParaRPr>
          </a:p>
        </p:txBody>
      </p:sp>
      <p:sp>
        <p:nvSpPr>
          <p:cNvPr id="9" name="TextBox 8"/>
          <p:cNvSpPr txBox="1"/>
          <p:nvPr/>
        </p:nvSpPr>
        <p:spPr>
          <a:xfrm>
            <a:off x="8617878" y="2214157"/>
            <a:ext cx="3180422" cy="830997"/>
          </a:xfrm>
          <a:prstGeom prst="rect">
            <a:avLst/>
          </a:prstGeom>
          <a:solidFill>
            <a:schemeClr val="accent6">
              <a:lumMod val="20000"/>
              <a:lumOff val="80000"/>
            </a:schemeClr>
          </a:solidFill>
          <a:ln>
            <a:solidFill>
              <a:schemeClr val="tx1"/>
            </a:solidFill>
          </a:ln>
        </p:spPr>
        <p:txBody>
          <a:bodyPr wrap="none" rtlCol="0">
            <a:spAutoFit/>
          </a:bodyPr>
          <a:lstStyle/>
          <a:p>
            <a:pPr algn="ctr"/>
            <a:r>
              <a:rPr lang="en-US" sz="2400" dirty="0" smtClean="0"/>
              <a:t>Semantic Layer </a:t>
            </a:r>
          </a:p>
          <a:p>
            <a:pPr algn="ctr"/>
            <a:r>
              <a:rPr lang="en-US" sz="2400" dirty="0" smtClean="0"/>
              <a:t>over Occupy Movement</a:t>
            </a:r>
          </a:p>
        </p:txBody>
      </p:sp>
      <p:sp>
        <p:nvSpPr>
          <p:cNvPr id="11" name="TextBox 10"/>
          <p:cNvSpPr txBox="1"/>
          <p:nvPr/>
        </p:nvSpPr>
        <p:spPr>
          <a:xfrm>
            <a:off x="6448259" y="4051915"/>
            <a:ext cx="1530547" cy="830997"/>
          </a:xfrm>
          <a:prstGeom prst="rect">
            <a:avLst/>
          </a:prstGeom>
          <a:solidFill>
            <a:schemeClr val="accent4">
              <a:lumMod val="20000"/>
              <a:lumOff val="80000"/>
            </a:schemeClr>
          </a:solidFill>
          <a:ln>
            <a:solidFill>
              <a:schemeClr val="tx1"/>
            </a:solidFill>
          </a:ln>
        </p:spPr>
        <p:txBody>
          <a:bodyPr wrap="none" rtlCol="0">
            <a:spAutoFit/>
          </a:bodyPr>
          <a:lstStyle/>
          <a:p>
            <a:pPr marL="168275" indent="-168275">
              <a:buFont typeface="Arial" panose="020B0604020202020204" pitchFamily="34" charset="0"/>
              <a:buChar char="•"/>
            </a:pPr>
            <a:r>
              <a:rPr lang="en-US" sz="1600" dirty="0" smtClean="0"/>
              <a:t>Ralph Nader</a:t>
            </a:r>
          </a:p>
          <a:p>
            <a:pPr marL="168275" indent="-168275">
              <a:buFont typeface="Arial" panose="020B0604020202020204" pitchFamily="34" charset="0"/>
              <a:buChar char="•"/>
            </a:pPr>
            <a:r>
              <a:rPr lang="en-US" sz="1600" dirty="0" smtClean="0"/>
              <a:t>Chris Hedges </a:t>
            </a:r>
          </a:p>
          <a:p>
            <a:pPr marL="168275" indent="-168275">
              <a:buFont typeface="Arial" panose="020B0604020202020204" pitchFamily="34" charset="0"/>
              <a:buChar char="•"/>
            </a:pPr>
            <a:r>
              <a:rPr lang="en-US" sz="1600" dirty="0" smtClean="0"/>
              <a:t>Dylan </a:t>
            </a:r>
            <a:r>
              <a:rPr lang="en-US" sz="1600" dirty="0" err="1" smtClean="0"/>
              <a:t>Ratigan</a:t>
            </a:r>
            <a:endParaRPr lang="en-US" sz="1600" dirty="0" smtClean="0"/>
          </a:p>
        </p:txBody>
      </p:sp>
    </p:spTree>
    <p:extLst>
      <p:ext uri="{BB962C8B-B14F-4D97-AF65-F5344CB8AC3E}">
        <p14:creationId xmlns:p14="http://schemas.microsoft.com/office/powerpoint/2010/main" val="14921752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 – </a:t>
            </a:r>
            <a:r>
              <a:rPr lang="en-US" dirty="0" smtClean="0"/>
              <a:t>Query Capabilities</a:t>
            </a:r>
            <a:endParaRPr lang="en-US" dirty="0"/>
          </a:p>
        </p:txBody>
      </p:sp>
      <p:sp>
        <p:nvSpPr>
          <p:cNvPr id="3" name="Content Placeholder 2"/>
          <p:cNvSpPr>
            <a:spLocks noGrp="1"/>
          </p:cNvSpPr>
          <p:nvPr>
            <p:ph idx="1"/>
          </p:nvPr>
        </p:nvSpPr>
        <p:spPr>
          <a:xfrm>
            <a:off x="292100" y="1612899"/>
            <a:ext cx="11595100" cy="4525141"/>
          </a:xfrm>
        </p:spPr>
        <p:txBody>
          <a:bodyPr/>
          <a:lstStyle/>
          <a:p>
            <a:r>
              <a:rPr lang="en-US" dirty="0" smtClean="0"/>
              <a:t>Information Inference / Knowledge Discovery</a:t>
            </a:r>
          </a:p>
          <a:p>
            <a:pPr lvl="1"/>
            <a:r>
              <a:rPr lang="en-US" dirty="0" smtClean="0"/>
              <a:t>Number of articles per year mentioning </a:t>
            </a:r>
            <a:r>
              <a:rPr lang="en-US" b="1" dirty="0" smtClean="0"/>
              <a:t>Nelson Mandela</a:t>
            </a:r>
            <a:endParaRPr lang="en-US" b="1" dirty="0"/>
          </a:p>
        </p:txBody>
      </p:sp>
      <p:sp>
        <p:nvSpPr>
          <p:cNvPr id="4" name="Footer Placeholder 3"/>
          <p:cNvSpPr>
            <a:spLocks noGrp="1"/>
          </p:cNvSpPr>
          <p:nvPr>
            <p:ph type="ftr" sz="quarter" idx="11"/>
          </p:nvPr>
        </p:nvSpPr>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19</a:t>
            </a:fld>
            <a:endParaRPr lang="en-US"/>
          </a:p>
        </p:txBody>
      </p:sp>
      <p:sp>
        <p:nvSpPr>
          <p:cNvPr id="8" name="TextBox 7"/>
          <p:cNvSpPr txBox="1"/>
          <p:nvPr/>
        </p:nvSpPr>
        <p:spPr>
          <a:xfrm>
            <a:off x="1050043" y="2779840"/>
            <a:ext cx="6443833" cy="954107"/>
          </a:xfrm>
          <a:prstGeom prst="rect">
            <a:avLst/>
          </a:prstGeom>
          <a:noFill/>
          <a:ln>
            <a:solidFill>
              <a:schemeClr val="bg1">
                <a:lumMod val="75000"/>
              </a:schemeClr>
            </a:solidFill>
          </a:ln>
        </p:spPr>
        <p:txBody>
          <a:bodyPr wrap="square" rtlCol="0">
            <a:spAutoFit/>
          </a:bodyPr>
          <a:lstStyle/>
          <a:p>
            <a:r>
              <a:rPr lang="en-US" sz="1400" dirty="0">
                <a:latin typeface="Consolas" panose="020B0609020204030204" pitchFamily="49" charset="0"/>
                <a:cs typeface="Consolas" panose="020B0609020204030204" pitchFamily="49" charset="0"/>
              </a:rPr>
              <a:t>SELECT ?year (COUNT(DISTINCT ?article) AS ?</a:t>
            </a:r>
            <a:r>
              <a:rPr lang="en-US" sz="1400" dirty="0" err="1">
                <a:latin typeface="Consolas" panose="020B0609020204030204" pitchFamily="49" charset="0"/>
                <a:cs typeface="Consolas" panose="020B0609020204030204" pitchFamily="49" charset="0"/>
              </a:rPr>
              <a:t>num</a:t>
            </a:r>
            <a:r>
              <a:rPr lang="en-US" sz="1400" dirty="0">
                <a:latin typeface="Consolas" panose="020B0609020204030204" pitchFamily="49" charset="0"/>
                <a:cs typeface="Consolas" panose="020B0609020204030204" pitchFamily="49" charset="0"/>
              </a:rPr>
              <a:t>) WHERE {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article </a:t>
            </a:r>
            <a:r>
              <a:rPr lang="en-US" sz="1400" dirty="0" err="1">
                <a:latin typeface="Consolas" panose="020B0609020204030204" pitchFamily="49" charset="0"/>
                <a:cs typeface="Consolas" panose="020B0609020204030204" pitchFamily="49" charset="0"/>
              </a:rPr>
              <a:t>dc:date</a:t>
            </a:r>
            <a:r>
              <a:rPr lang="en-US" sz="1400" dirty="0">
                <a:latin typeface="Consolas" panose="020B0609020204030204" pitchFamily="49" charset="0"/>
                <a:cs typeface="Consolas" panose="020B0609020204030204" pitchFamily="49" charset="0"/>
              </a:rPr>
              <a:t> ?date ; </a:t>
            </a:r>
            <a:r>
              <a:rPr lang="en-US" sz="1400" dirty="0" err="1">
                <a:latin typeface="Consolas" panose="020B0609020204030204" pitchFamily="49" charset="0"/>
                <a:cs typeface="Consolas" panose="020B0609020204030204" pitchFamily="49" charset="0"/>
              </a:rPr>
              <a:t>schema:mentions</a:t>
            </a:r>
            <a:r>
              <a:rPr lang="en-US" sz="1400" dirty="0">
                <a:latin typeface="Consolas" panose="020B0609020204030204" pitchFamily="49" charset="0"/>
                <a:cs typeface="Consolas" panose="020B0609020204030204" pitchFamily="49" charset="0"/>
              </a:rPr>
              <a:t> ?entity .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entity </a:t>
            </a:r>
            <a:r>
              <a:rPr lang="en-US" sz="1400" dirty="0" err="1">
                <a:latin typeface="Consolas" panose="020B0609020204030204" pitchFamily="49" charset="0"/>
                <a:cs typeface="Consolas" panose="020B0609020204030204" pitchFamily="49" charset="0"/>
              </a:rPr>
              <a:t>oae:hasMatchedURI</a:t>
            </a:r>
            <a:r>
              <a:rPr lang="en-US" sz="1400" dirty="0">
                <a:latin typeface="Consolas" panose="020B0609020204030204" pitchFamily="49" charset="0"/>
                <a:cs typeface="Consolas" panose="020B0609020204030204" pitchFamily="49" charset="0"/>
              </a:rPr>
              <a:t> </a:t>
            </a:r>
            <a:r>
              <a:rPr lang="en-US" sz="1400" b="1" dirty="0" err="1" smtClean="0">
                <a:solidFill>
                  <a:srgbClr val="00B050"/>
                </a:solidFill>
                <a:latin typeface="Consolas" panose="020B0609020204030204" pitchFamily="49" charset="0"/>
                <a:cs typeface="Consolas" panose="020B0609020204030204" pitchFamily="49" charset="0"/>
              </a:rPr>
              <a:t>dbr:Nelson_Mandela</a:t>
            </a:r>
            <a:r>
              <a:rPr lang="en-US" sz="1400" dirty="0" smtClean="0">
                <a:latin typeface="Consolas" panose="020B0609020204030204" pitchFamily="49" charset="0"/>
                <a:cs typeface="Consolas" panose="020B0609020204030204" pitchFamily="49" charset="0"/>
              </a:rPr>
              <a:t> </a:t>
            </a:r>
          </a:p>
          <a:p>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GROUP BY (year(?date) AS ?year) order by ?year</a:t>
            </a:r>
            <a:endParaRPr lang="en-US" sz="1400" dirty="0">
              <a:solidFill>
                <a:schemeClr val="accent1">
                  <a:lumMod val="75000"/>
                </a:schemeClr>
              </a:solidFill>
              <a:latin typeface="Consolas" panose="020B0609020204030204" pitchFamily="49" charset="0"/>
              <a:cs typeface="Consolas" panose="020B0609020204030204" pitchFamily="49" charset="0"/>
            </a:endParaRPr>
          </a:p>
        </p:txBody>
      </p:sp>
      <p:sp>
        <p:nvSpPr>
          <p:cNvPr id="10" name="TextBox 9"/>
          <p:cNvSpPr txBox="1"/>
          <p:nvPr/>
        </p:nvSpPr>
        <p:spPr>
          <a:xfrm>
            <a:off x="8928689" y="2073990"/>
            <a:ext cx="2283446" cy="830997"/>
          </a:xfrm>
          <a:prstGeom prst="rect">
            <a:avLst/>
          </a:prstGeom>
          <a:solidFill>
            <a:schemeClr val="accent6">
              <a:lumMod val="20000"/>
              <a:lumOff val="80000"/>
            </a:schemeClr>
          </a:solidFill>
          <a:ln>
            <a:solidFill>
              <a:schemeClr val="tx1"/>
            </a:solidFill>
          </a:ln>
        </p:spPr>
        <p:txBody>
          <a:bodyPr wrap="none" rtlCol="0">
            <a:spAutoFit/>
          </a:bodyPr>
          <a:lstStyle/>
          <a:p>
            <a:pPr algn="ctr"/>
            <a:r>
              <a:rPr lang="en-US" sz="2400" dirty="0" smtClean="0"/>
              <a:t>Semantic Layer </a:t>
            </a:r>
          </a:p>
          <a:p>
            <a:pPr algn="ctr"/>
            <a:r>
              <a:rPr lang="en-US" sz="2400" dirty="0" smtClean="0"/>
              <a:t>over NYT articles</a:t>
            </a:r>
          </a:p>
        </p:txBody>
      </p:sp>
      <p:graphicFrame>
        <p:nvGraphicFramePr>
          <p:cNvPr id="6" name="Table 5"/>
          <p:cNvGraphicFramePr>
            <a:graphicFrameLocks noGrp="1"/>
          </p:cNvGraphicFramePr>
          <p:nvPr>
            <p:extLst>
              <p:ext uri="{D42A27DB-BD31-4B8C-83A1-F6EECF244321}">
                <p14:modId xmlns:p14="http://schemas.microsoft.com/office/powerpoint/2010/main" val="3763586814"/>
              </p:ext>
            </p:extLst>
          </p:nvPr>
        </p:nvGraphicFramePr>
        <p:xfrm>
          <a:off x="6597870" y="3257680"/>
          <a:ext cx="1442543" cy="2880360"/>
        </p:xfrm>
        <a:graphic>
          <a:graphicData uri="http://schemas.openxmlformats.org/drawingml/2006/table">
            <a:tbl>
              <a:tblPr/>
              <a:tblGrid>
                <a:gridCol w="885495"/>
                <a:gridCol w="557048"/>
              </a:tblGrid>
              <a:tr h="268000">
                <a:tc>
                  <a:txBody>
                    <a:bodyPr/>
                    <a:lstStyle/>
                    <a:p>
                      <a:r>
                        <a:rPr lang="en-US" sz="1500" dirty="0"/>
                        <a:t>1988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r>
                        <a:rPr lang="en-US" sz="1500" dirty="0"/>
                        <a:t>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237327">
                <a:tc>
                  <a:txBody>
                    <a:bodyPr/>
                    <a:lstStyle/>
                    <a:p>
                      <a:r>
                        <a:rPr lang="en-US" sz="1500" dirty="0"/>
                        <a:t>1989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r>
                        <a:rPr lang="en-US" sz="1500" dirty="0"/>
                        <a:t>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137206">
                <a:tc>
                  <a:txBody>
                    <a:bodyPr/>
                    <a:lstStyle/>
                    <a:p>
                      <a:r>
                        <a:rPr lang="en-US" sz="1500" dirty="0"/>
                        <a:t>1990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500" dirty="0"/>
                        <a:t>509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0">
                <a:tc>
                  <a:txBody>
                    <a:bodyPr/>
                    <a:lstStyle/>
                    <a:p>
                      <a:r>
                        <a:rPr lang="en-US" sz="1500" dirty="0"/>
                        <a:t>1991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r>
                        <a:rPr lang="en-US" sz="1500" dirty="0"/>
                        <a:t>193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0">
                <a:tc>
                  <a:txBody>
                    <a:bodyPr/>
                    <a:lstStyle/>
                    <a:p>
                      <a:r>
                        <a:rPr lang="en-US" sz="1500" dirty="0"/>
                        <a:t>1992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r>
                        <a:rPr lang="en-US" sz="1500" dirty="0"/>
                        <a:t>142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0">
                <a:tc>
                  <a:txBody>
                    <a:bodyPr/>
                    <a:lstStyle/>
                    <a:p>
                      <a:r>
                        <a:rPr lang="en-US" sz="1500" dirty="0"/>
                        <a:t>1993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r>
                        <a:rPr lang="en-US" sz="1500" dirty="0"/>
                        <a:t>157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0">
                <a:tc>
                  <a:txBody>
                    <a:bodyPr/>
                    <a:lstStyle/>
                    <a:p>
                      <a:r>
                        <a:rPr lang="en-US" sz="1500" dirty="0"/>
                        <a:t>1994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500" dirty="0"/>
                        <a:t>282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0">
                <a:tc>
                  <a:txBody>
                    <a:bodyPr/>
                    <a:lstStyle/>
                    <a:p>
                      <a:r>
                        <a:rPr lang="en-US" sz="1500" dirty="0"/>
                        <a:t>1995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r>
                        <a:rPr lang="en-US" sz="1500" dirty="0"/>
                        <a:t>172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0">
                <a:tc>
                  <a:txBody>
                    <a:bodyPr/>
                    <a:lstStyle/>
                    <a:p>
                      <a:r>
                        <a:rPr lang="en-US" sz="1500" dirty="0"/>
                        <a:t>1996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r>
                        <a:rPr lang="en-US" sz="1500" dirty="0"/>
                        <a:t>130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bl>
          </a:graphicData>
        </a:graphic>
      </p:graphicFrame>
      <p:sp>
        <p:nvSpPr>
          <p:cNvPr id="12" name="Left Arrow 11"/>
          <p:cNvSpPr/>
          <p:nvPr/>
        </p:nvSpPr>
        <p:spPr>
          <a:xfrm>
            <a:off x="8103473" y="3934327"/>
            <a:ext cx="509286" cy="2314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p:cNvSpPr/>
          <p:nvPr/>
        </p:nvSpPr>
        <p:spPr>
          <a:xfrm>
            <a:off x="8103473" y="5208468"/>
            <a:ext cx="509286" cy="2314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612759" y="3880797"/>
            <a:ext cx="1697452" cy="307777"/>
          </a:xfrm>
          <a:prstGeom prst="rect">
            <a:avLst/>
          </a:prstGeom>
        </p:spPr>
        <p:txBody>
          <a:bodyPr wrap="none">
            <a:spAutoFit/>
          </a:bodyPr>
          <a:lstStyle/>
          <a:p>
            <a:r>
              <a:rPr lang="en-US" sz="1400" dirty="0"/>
              <a:t>released from prison</a:t>
            </a:r>
          </a:p>
        </p:txBody>
      </p:sp>
      <p:sp>
        <p:nvSpPr>
          <p:cNvPr id="15" name="Rectangle 14"/>
          <p:cNvSpPr/>
          <p:nvPr/>
        </p:nvSpPr>
        <p:spPr>
          <a:xfrm>
            <a:off x="8612759" y="5123828"/>
            <a:ext cx="3343544" cy="523220"/>
          </a:xfrm>
          <a:prstGeom prst="rect">
            <a:avLst/>
          </a:prstGeom>
        </p:spPr>
        <p:txBody>
          <a:bodyPr wrap="none">
            <a:spAutoFit/>
          </a:bodyPr>
          <a:lstStyle/>
          <a:p>
            <a:r>
              <a:rPr lang="en-US" sz="1400" dirty="0" smtClean="0"/>
              <a:t>become president</a:t>
            </a:r>
          </a:p>
          <a:p>
            <a:r>
              <a:rPr lang="en-US" sz="1400" dirty="0" smtClean="0"/>
              <a:t>(South </a:t>
            </a:r>
            <a:r>
              <a:rPr lang="en-US" sz="1400" dirty="0"/>
              <a:t>African </a:t>
            </a:r>
            <a:r>
              <a:rPr lang="en-US" sz="1400" dirty="0" smtClean="0"/>
              <a:t>multiracial general election) </a:t>
            </a:r>
          </a:p>
        </p:txBody>
      </p:sp>
    </p:spTree>
    <p:extLst>
      <p:ext uri="{BB962C8B-B14F-4D97-AF65-F5344CB8AC3E}">
        <p14:creationId xmlns:p14="http://schemas.microsoft.com/office/powerpoint/2010/main" val="551188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292100" y="1612899"/>
            <a:ext cx="11595100" cy="4870451"/>
          </a:xfrm>
        </p:spPr>
        <p:txBody>
          <a:bodyPr>
            <a:normAutofit fontScale="92500" lnSpcReduction="20000"/>
          </a:bodyPr>
          <a:lstStyle/>
          <a:p>
            <a:r>
              <a:rPr lang="en-US" dirty="0" smtClean="0"/>
              <a:t>Web Archives </a:t>
            </a:r>
          </a:p>
          <a:p>
            <a:pPr lvl="1"/>
            <a:r>
              <a:rPr lang="en-US" dirty="0" smtClean="0"/>
              <a:t>Valuable sources for research in many disciplines </a:t>
            </a:r>
          </a:p>
          <a:p>
            <a:pPr lvl="2"/>
            <a:r>
              <a:rPr lang="en-US" sz="2300" i="1" dirty="0" smtClean="0"/>
              <a:t>Digital humanities, historical sciences, journalism, sociology, …   </a:t>
            </a:r>
          </a:p>
          <a:p>
            <a:pPr lvl="1"/>
            <a:r>
              <a:rPr lang="en-US" dirty="0" smtClean="0"/>
              <a:t>Allow inspecting how entities and events were reflected on the Web in different time periods</a:t>
            </a:r>
          </a:p>
          <a:p>
            <a:pPr lvl="1"/>
            <a:endParaRPr lang="en-US" dirty="0" smtClean="0"/>
          </a:p>
          <a:p>
            <a:r>
              <a:rPr lang="en-US" dirty="0" smtClean="0"/>
              <a:t>We consider a broader notion of a web archive (not only web pages): </a:t>
            </a:r>
          </a:p>
          <a:p>
            <a:pPr lvl="1"/>
            <a:r>
              <a:rPr lang="en-US" dirty="0" smtClean="0"/>
              <a:t>Web Archives (</a:t>
            </a:r>
            <a:r>
              <a:rPr lang="en-US" u="sng" dirty="0" smtClean="0"/>
              <a:t>versioned</a:t>
            </a:r>
            <a:r>
              <a:rPr lang="en-US" dirty="0" smtClean="0"/>
              <a:t> web pages)</a:t>
            </a:r>
          </a:p>
          <a:p>
            <a:pPr lvl="1"/>
            <a:r>
              <a:rPr lang="en-US" dirty="0" smtClean="0"/>
              <a:t>News Archives (</a:t>
            </a:r>
            <a:r>
              <a:rPr lang="en-US" u="sng" dirty="0" smtClean="0"/>
              <a:t>non-versioned</a:t>
            </a:r>
            <a:r>
              <a:rPr lang="en-US" dirty="0" smtClean="0"/>
              <a:t> articles)</a:t>
            </a:r>
          </a:p>
          <a:p>
            <a:pPr lvl="1"/>
            <a:r>
              <a:rPr lang="en-US" dirty="0" smtClean="0"/>
              <a:t>Social Media Archives (</a:t>
            </a:r>
            <a:r>
              <a:rPr lang="en-US" u="sng" dirty="0" smtClean="0"/>
              <a:t>non-versioned</a:t>
            </a:r>
            <a:r>
              <a:rPr lang="en-US" dirty="0" smtClean="0"/>
              <a:t>, e.g., tweets)</a:t>
            </a:r>
          </a:p>
          <a:p>
            <a:pPr lvl="1"/>
            <a:endParaRPr lang="en-US" dirty="0" smtClean="0"/>
          </a:p>
          <a:p>
            <a:r>
              <a:rPr lang="en-US" dirty="0" smtClean="0"/>
              <a:t>Accessing Web Archives</a:t>
            </a:r>
          </a:p>
          <a:p>
            <a:pPr lvl="1"/>
            <a:r>
              <a:rPr lang="en-US" dirty="0" smtClean="0"/>
              <a:t>Limited query and exploration capabilities</a:t>
            </a:r>
          </a:p>
          <a:p>
            <a:pPr lvl="1"/>
            <a:r>
              <a:rPr lang="en-US" dirty="0" smtClean="0"/>
              <a:t>Difficult to integrate information and identify interesting parts</a:t>
            </a:r>
          </a:p>
          <a:p>
            <a:pPr lvl="1"/>
            <a:r>
              <a:rPr lang="en-US" dirty="0" smtClean="0"/>
              <a:t>Laborious to derive interesting (aggregated) information</a:t>
            </a:r>
          </a:p>
          <a:p>
            <a:pPr lvl="1"/>
            <a:endParaRPr lang="en-US" dirty="0" smtClean="0"/>
          </a:p>
          <a:p>
            <a:pPr lvl="2"/>
            <a:endParaRPr lang="en-US" dirty="0" smtClean="0"/>
          </a:p>
        </p:txBody>
      </p:sp>
      <p:sp>
        <p:nvSpPr>
          <p:cNvPr id="4" name="Footer Placeholder 3"/>
          <p:cNvSpPr>
            <a:spLocks noGrp="1"/>
          </p:cNvSpPr>
          <p:nvPr>
            <p:ph type="ftr" sz="quarter" idx="11"/>
          </p:nvPr>
        </p:nvSpPr>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2</a:t>
            </a:fld>
            <a:endParaRPr lang="en-US"/>
          </a:p>
        </p:txBody>
      </p:sp>
    </p:spTree>
    <p:extLst>
      <p:ext uri="{BB962C8B-B14F-4D97-AF65-F5344CB8AC3E}">
        <p14:creationId xmlns:p14="http://schemas.microsoft.com/office/powerpoint/2010/main" val="22450502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311431" y="2623347"/>
            <a:ext cx="9556437" cy="1169551"/>
          </a:xfrm>
          <a:prstGeom prst="rect">
            <a:avLst/>
          </a:prstGeom>
          <a:noFill/>
          <a:ln>
            <a:solidFill>
              <a:schemeClr val="bg1">
                <a:lumMod val="75000"/>
              </a:schemeClr>
            </a:solidFill>
          </a:ln>
        </p:spPr>
        <p:txBody>
          <a:bodyPr wrap="square" rtlCol="0">
            <a:spAutoFit/>
          </a:bodyPr>
          <a:lstStyle/>
          <a:p>
            <a:r>
              <a:rPr lang="en-US" sz="1400" dirty="0">
                <a:latin typeface="Consolas" panose="020B0609020204030204" pitchFamily="49" charset="0"/>
                <a:cs typeface="Consolas" panose="020B0609020204030204" pitchFamily="49" charset="0"/>
              </a:rPr>
              <a:t>SELECT DISTINCT </a:t>
            </a:r>
            <a:r>
              <a:rPr lang="en-US" sz="1400" dirty="0" smtClean="0">
                <a:latin typeface="Consolas" panose="020B0609020204030204" pitchFamily="49" charset="0"/>
                <a:cs typeface="Consolas" panose="020B0609020204030204" pitchFamily="49" charset="0"/>
              </a:rPr>
              <a:t>?drug </a:t>
            </a:r>
            <a:r>
              <a:rPr lang="en-US" sz="1400" dirty="0">
                <a:latin typeface="Consolas" panose="020B0609020204030204" pitchFamily="49" charset="0"/>
                <a:cs typeface="Consolas" panose="020B0609020204030204" pitchFamily="49" charset="0"/>
              </a:rPr>
              <a:t>(count(DISTINCT ?article) as ?</a:t>
            </a:r>
            <a:r>
              <a:rPr lang="en-US" sz="1400" dirty="0" err="1">
                <a:latin typeface="Consolas" panose="020B0609020204030204" pitchFamily="49" charset="0"/>
                <a:cs typeface="Consolas" panose="020B0609020204030204" pitchFamily="49" charset="0"/>
              </a:rPr>
              <a:t>numOfArticles</a:t>
            </a:r>
            <a:r>
              <a:rPr lang="en-US" sz="1400" dirty="0">
                <a:latin typeface="Consolas" panose="020B0609020204030204" pitchFamily="49" charset="0"/>
                <a:cs typeface="Consolas" panose="020B0609020204030204" pitchFamily="49" charset="0"/>
              </a:rPr>
              <a:t>) WHERE {</a:t>
            </a:r>
          </a:p>
          <a:p>
            <a:r>
              <a:rPr lang="en-US" sz="1400" dirty="0">
                <a:latin typeface="Consolas" panose="020B0609020204030204" pitchFamily="49" charset="0"/>
                <a:cs typeface="Consolas" panose="020B0609020204030204" pitchFamily="49" charset="0"/>
              </a:rPr>
              <a:t>  SERVICE &lt;</a:t>
            </a:r>
            <a:r>
              <a:rPr lang="en-US" sz="1400" b="1" dirty="0">
                <a:solidFill>
                  <a:schemeClr val="accent4">
                    <a:lumMod val="75000"/>
                  </a:schemeClr>
                </a:solidFill>
                <a:latin typeface="Consolas" panose="020B0609020204030204" pitchFamily="49" charset="0"/>
                <a:cs typeface="Consolas" panose="020B0609020204030204" pitchFamily="49" charset="0"/>
              </a:rPr>
              <a:t>http://dbpedia.org/sparql</a:t>
            </a:r>
            <a:r>
              <a:rPr lang="en-US" sz="1400" dirty="0">
                <a:latin typeface="Consolas" panose="020B0609020204030204" pitchFamily="49" charset="0"/>
                <a:cs typeface="Consolas" panose="020B0609020204030204" pitchFamily="49" charset="0"/>
              </a:rPr>
              <a:t>&gt; </a:t>
            </a:r>
            <a:r>
              <a:rPr lang="en-US" sz="1400" dirty="0" smtClean="0">
                <a:latin typeface="Consolas" panose="020B0609020204030204" pitchFamily="49" charset="0"/>
                <a:cs typeface="Consolas" panose="020B0609020204030204" pitchFamily="49" charset="0"/>
              </a:rPr>
              <a:t>{ ?drug </a:t>
            </a:r>
            <a:r>
              <a:rPr lang="en-US" sz="1400" dirty="0">
                <a:latin typeface="Consolas" panose="020B0609020204030204" pitchFamily="49" charset="0"/>
                <a:cs typeface="Consolas" panose="020B0609020204030204" pitchFamily="49" charset="0"/>
              </a:rPr>
              <a:t>a </a:t>
            </a:r>
            <a:r>
              <a:rPr lang="en-US" sz="1400" b="1" dirty="0" err="1">
                <a:solidFill>
                  <a:srgbClr val="00B050"/>
                </a:solidFill>
                <a:latin typeface="Consolas" panose="020B0609020204030204" pitchFamily="49" charset="0"/>
                <a:cs typeface="Consolas" panose="020B0609020204030204" pitchFamily="49" charset="0"/>
              </a:rPr>
              <a:t>dbo:Drug</a:t>
            </a:r>
            <a:r>
              <a:rPr lang="en-US" sz="1400" dirty="0">
                <a:latin typeface="Consolas" panose="020B0609020204030204" pitchFamily="49" charset="0"/>
                <a:cs typeface="Consolas" panose="020B0609020204030204" pitchFamily="49" charset="0"/>
              </a:rPr>
              <a:t> } </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article </a:t>
            </a:r>
            <a:r>
              <a:rPr lang="en-US" sz="1400" dirty="0" err="1">
                <a:latin typeface="Consolas" panose="020B0609020204030204" pitchFamily="49" charset="0"/>
                <a:cs typeface="Consolas" panose="020B0609020204030204" pitchFamily="49" charset="0"/>
              </a:rPr>
              <a:t>dc:date</a:t>
            </a:r>
            <a:r>
              <a:rPr lang="en-US" sz="1400" dirty="0">
                <a:latin typeface="Consolas" panose="020B0609020204030204" pitchFamily="49" charset="0"/>
                <a:cs typeface="Consolas" panose="020B0609020204030204" pitchFamily="49" charset="0"/>
              </a:rPr>
              <a:t> ?date </a:t>
            </a:r>
            <a:r>
              <a:rPr lang="en-US" sz="1400" dirty="0" smtClean="0">
                <a:latin typeface="Consolas" panose="020B0609020204030204" pitchFamily="49" charset="0"/>
                <a:cs typeface="Consolas" panose="020B0609020204030204" pitchFamily="49" charset="0"/>
              </a:rPr>
              <a:t>FILTER(year(?date) = </a:t>
            </a:r>
            <a:r>
              <a:rPr lang="en-US" sz="1400" dirty="0">
                <a:latin typeface="Consolas" panose="020B0609020204030204" pitchFamily="49" charset="0"/>
                <a:cs typeface="Consolas" panose="020B0609020204030204" pitchFamily="49" charset="0"/>
              </a:rPr>
              <a:t>"</a:t>
            </a:r>
            <a:r>
              <a:rPr lang="en-US" sz="1400" b="1" dirty="0" smtClean="0">
                <a:solidFill>
                  <a:srgbClr val="FF0000"/>
                </a:solidFill>
                <a:latin typeface="Consolas" panose="020B0609020204030204" pitchFamily="49" charset="0"/>
                <a:cs typeface="Consolas" panose="020B0609020204030204" pitchFamily="49" charset="0"/>
              </a:rPr>
              <a:t>1987</a:t>
            </a:r>
            <a:r>
              <a:rPr lang="en-US" sz="1400" dirty="0" smtClean="0">
                <a:latin typeface="Consolas" panose="020B0609020204030204" pitchFamily="49" charset="0"/>
                <a:cs typeface="Consolas" panose="020B0609020204030204" pitchFamily="49" charset="0"/>
              </a:rPr>
              <a:t>") . </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?article </a:t>
            </a:r>
            <a:r>
              <a:rPr lang="en-US" sz="1400" dirty="0" err="1" smtClean="0">
                <a:latin typeface="Consolas" panose="020B0609020204030204" pitchFamily="49" charset="0"/>
                <a:cs typeface="Consolas" panose="020B0609020204030204" pitchFamily="49" charset="0"/>
              </a:rPr>
              <a:t>schema:mentions</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?entity </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entity </a:t>
            </a:r>
            <a:r>
              <a:rPr lang="en-US" sz="1400" dirty="0" err="1">
                <a:latin typeface="Consolas" panose="020B0609020204030204" pitchFamily="49" charset="0"/>
                <a:cs typeface="Consolas" panose="020B0609020204030204" pitchFamily="49" charset="0"/>
              </a:rPr>
              <a:t>oae:hasMatchedURI</a:t>
            </a: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?drug </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GROUP BY </a:t>
            </a:r>
            <a:r>
              <a:rPr lang="en-US" sz="1400" dirty="0" smtClean="0">
                <a:latin typeface="Consolas" panose="020B0609020204030204" pitchFamily="49" charset="0"/>
                <a:cs typeface="Consolas" panose="020B0609020204030204" pitchFamily="49" charset="0"/>
              </a:rPr>
              <a:t>?drug </a:t>
            </a:r>
            <a:r>
              <a:rPr lang="en-US" sz="1400" dirty="0">
                <a:latin typeface="Consolas" panose="020B0609020204030204" pitchFamily="49" charset="0"/>
                <a:cs typeface="Consolas" panose="020B0609020204030204" pitchFamily="49" charset="0"/>
              </a:rPr>
              <a:t>ORDER BY DESC(?</a:t>
            </a:r>
            <a:r>
              <a:rPr lang="en-US" sz="1400" dirty="0" err="1">
                <a:latin typeface="Consolas" panose="020B0609020204030204" pitchFamily="49" charset="0"/>
                <a:cs typeface="Consolas" panose="020B0609020204030204" pitchFamily="49" charset="0"/>
              </a:rPr>
              <a:t>numOfArticles</a:t>
            </a:r>
            <a:r>
              <a:rPr lang="en-US" sz="1400" dirty="0" smtClean="0">
                <a:latin typeface="Consolas" panose="020B0609020204030204" pitchFamily="49" charset="0"/>
                <a:cs typeface="Consolas" panose="020B0609020204030204" pitchFamily="49" charset="0"/>
              </a:rPr>
              <a:t>) </a:t>
            </a:r>
            <a:endParaRPr lang="en-US" sz="1400" dirty="0">
              <a:solidFill>
                <a:schemeClr val="accent1">
                  <a:lumMod val="75000"/>
                </a:schemeClr>
              </a:solidFill>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US" dirty="0"/>
              <a:t>Case Studies – </a:t>
            </a:r>
            <a:r>
              <a:rPr lang="en-US" dirty="0" smtClean="0"/>
              <a:t>Query Capabilities</a:t>
            </a:r>
            <a:endParaRPr lang="en-US" dirty="0"/>
          </a:p>
        </p:txBody>
      </p:sp>
      <p:sp>
        <p:nvSpPr>
          <p:cNvPr id="3" name="Content Placeholder 2"/>
          <p:cNvSpPr>
            <a:spLocks noGrp="1"/>
          </p:cNvSpPr>
          <p:nvPr>
            <p:ph idx="1"/>
          </p:nvPr>
        </p:nvSpPr>
        <p:spPr>
          <a:xfrm>
            <a:off x="292100" y="1612899"/>
            <a:ext cx="11595100" cy="1055131"/>
          </a:xfrm>
        </p:spPr>
        <p:txBody>
          <a:bodyPr/>
          <a:lstStyle/>
          <a:p>
            <a:r>
              <a:rPr lang="en-US" dirty="0" smtClean="0"/>
              <a:t>Information Inference / Knowledge Discovery</a:t>
            </a:r>
          </a:p>
          <a:p>
            <a:pPr lvl="1"/>
            <a:r>
              <a:rPr lang="en-US" dirty="0" smtClean="0"/>
              <a:t>Most </a:t>
            </a:r>
            <a:r>
              <a:rPr lang="en-US" dirty="0"/>
              <a:t>discussed </a:t>
            </a:r>
            <a:r>
              <a:rPr lang="en-US" b="1" dirty="0"/>
              <a:t>Drugs </a:t>
            </a:r>
            <a:r>
              <a:rPr lang="en-US" dirty="0"/>
              <a:t>in </a:t>
            </a:r>
            <a:r>
              <a:rPr lang="en-US" b="1" dirty="0"/>
              <a:t>1987 (left) and 1997 (right)</a:t>
            </a:r>
          </a:p>
        </p:txBody>
      </p:sp>
      <p:sp>
        <p:nvSpPr>
          <p:cNvPr id="4" name="Footer Placeholder 3"/>
          <p:cNvSpPr>
            <a:spLocks noGrp="1"/>
          </p:cNvSpPr>
          <p:nvPr>
            <p:ph type="ftr" sz="quarter" idx="11"/>
          </p:nvPr>
        </p:nvSpPr>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20</a:t>
            </a:fld>
            <a:endParaRPr lang="en-US"/>
          </a:p>
        </p:txBody>
      </p:sp>
      <p:graphicFrame>
        <p:nvGraphicFramePr>
          <p:cNvPr id="17" name="Table 16"/>
          <p:cNvGraphicFramePr>
            <a:graphicFrameLocks noGrp="1"/>
          </p:cNvGraphicFramePr>
          <p:nvPr>
            <p:extLst>
              <p:ext uri="{D42A27DB-BD31-4B8C-83A1-F6EECF244321}">
                <p14:modId xmlns:p14="http://schemas.microsoft.com/office/powerpoint/2010/main" val="2508507138"/>
              </p:ext>
            </p:extLst>
          </p:nvPr>
        </p:nvGraphicFramePr>
        <p:xfrm>
          <a:off x="412020" y="3980399"/>
          <a:ext cx="5366478" cy="2719674"/>
        </p:xfrm>
        <a:graphic>
          <a:graphicData uri="http://schemas.openxmlformats.org/drawingml/2006/table">
            <a:tbl>
              <a:tblPr/>
              <a:tblGrid>
                <a:gridCol w="3907940"/>
                <a:gridCol w="1458538"/>
              </a:tblGrid>
              <a:tr h="535016">
                <a:tc>
                  <a:txBody>
                    <a:bodyPr/>
                    <a:lstStyle/>
                    <a:p>
                      <a:pPr algn="l"/>
                      <a:r>
                        <a:rPr lang="en-US" sz="1600" dirty="0" smtClean="0">
                          <a:effectLst/>
                          <a:latin typeface="+mn-lt"/>
                        </a:rPr>
                        <a:t>Drug </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effectLst/>
                          <a:latin typeface="+mn-lt"/>
                        </a:rPr>
                        <a:t> </a:t>
                      </a:r>
                      <a:r>
                        <a:rPr lang="en-US" sz="1600" dirty="0" err="1" smtClean="0">
                          <a:effectLst/>
                          <a:latin typeface="+mn-lt"/>
                        </a:rPr>
                        <a:t>Num</a:t>
                      </a:r>
                      <a:r>
                        <a:rPr lang="en-US" sz="1600" baseline="0" dirty="0" smtClean="0">
                          <a:effectLst/>
                          <a:latin typeface="+mn-lt"/>
                        </a:rPr>
                        <a:t> </a:t>
                      </a:r>
                      <a:r>
                        <a:rPr lang="en-US" sz="1600" dirty="0" smtClean="0">
                          <a:effectLst/>
                          <a:latin typeface="+mn-lt"/>
                        </a:rPr>
                        <a:t>of articles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effectLst/>
                          <a:latin typeface="+mn-lt"/>
                        </a:rPr>
                        <a:t>(1987)</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461506">
                <a:tc>
                  <a:txBody>
                    <a:bodyPr/>
                    <a:lstStyle/>
                    <a:p>
                      <a:r>
                        <a:rPr lang="en-US" sz="1500" u="sng">
                          <a:effectLst/>
                          <a:latin typeface="+mn-lt"/>
                          <a:hlinkClick r:id="rId3"/>
                        </a:rPr>
                        <a:t>http://dbpedia.org/resource/Cocaine</a:t>
                      </a:r>
                      <a:endParaRPr lang="en-US" sz="150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500">
                          <a:latin typeface="+mn-lt"/>
                        </a:rPr>
                        <a:t>778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461506">
                <a:tc>
                  <a:txBody>
                    <a:bodyPr/>
                    <a:lstStyle/>
                    <a:p>
                      <a:r>
                        <a:rPr lang="en-US" sz="1500" u="none" strike="noStrike" dirty="0">
                          <a:effectLst/>
                          <a:latin typeface="+mn-lt"/>
                          <a:hlinkClick r:id="rId4"/>
                        </a:rPr>
                        <a:t>http://dbpedia.org/resource/Heroin</a:t>
                      </a:r>
                      <a:endParaRPr lang="en-US" sz="15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500">
                          <a:latin typeface="+mn-lt"/>
                        </a:rPr>
                        <a:t>248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263717">
                <a:tc>
                  <a:txBody>
                    <a:bodyPr/>
                    <a:lstStyle/>
                    <a:p>
                      <a:r>
                        <a:rPr lang="en-US" sz="1500" u="none" strike="noStrike">
                          <a:effectLst/>
                          <a:latin typeface="+mn-lt"/>
                          <a:hlinkClick r:id="rId5"/>
                        </a:rPr>
                        <a:t>http://dbpedia.org/resource/Aspirin</a:t>
                      </a:r>
                      <a:endParaRPr lang="en-US" sz="150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500">
                          <a:latin typeface="+mn-lt"/>
                        </a:rPr>
                        <a:t>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461506">
                <a:tc>
                  <a:txBody>
                    <a:bodyPr/>
                    <a:lstStyle/>
                    <a:p>
                      <a:r>
                        <a:rPr lang="en-US" sz="1500" u="none" strike="noStrike">
                          <a:effectLst/>
                          <a:latin typeface="+mn-lt"/>
                          <a:hlinkClick r:id="rId6"/>
                        </a:rPr>
                        <a:t>http://dbpedia.org/resource/Zidovudine</a:t>
                      </a:r>
                      <a:endParaRPr lang="en-US" sz="150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500">
                          <a:latin typeface="+mn-lt"/>
                        </a:rPr>
                        <a:t>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461506">
                <a:tc>
                  <a:txBody>
                    <a:bodyPr/>
                    <a:lstStyle/>
                    <a:p>
                      <a:r>
                        <a:rPr lang="en-US" sz="1500" u="none" strike="noStrike">
                          <a:effectLst/>
                          <a:latin typeface="+mn-lt"/>
                          <a:hlinkClick r:id="rId7"/>
                        </a:rPr>
                        <a:t>http://dbpedia.org/resource/Furosemide</a:t>
                      </a:r>
                      <a:endParaRPr lang="en-US" sz="150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500" dirty="0">
                          <a:latin typeface="+mn-lt"/>
                        </a:rPr>
                        <a:t>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932022975"/>
              </p:ext>
            </p:extLst>
          </p:nvPr>
        </p:nvGraphicFramePr>
        <p:xfrm>
          <a:off x="6089649" y="3998645"/>
          <a:ext cx="5636872" cy="2719674"/>
        </p:xfrm>
        <a:graphic>
          <a:graphicData uri="http://schemas.openxmlformats.org/drawingml/2006/table">
            <a:tbl>
              <a:tblPr/>
              <a:tblGrid>
                <a:gridCol w="4182826"/>
                <a:gridCol w="1454046"/>
              </a:tblGrid>
              <a:tr h="263717">
                <a:tc>
                  <a:txBody>
                    <a:bodyPr/>
                    <a:lstStyle/>
                    <a:p>
                      <a:pPr algn="l"/>
                      <a:r>
                        <a:rPr lang="en-US" sz="1600" dirty="0" smtClean="0">
                          <a:effectLst/>
                          <a:latin typeface="+mn-lt"/>
                        </a:rPr>
                        <a:t>Drug</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effectLst/>
                          <a:latin typeface="+mn-lt"/>
                        </a:rPr>
                        <a:t> </a:t>
                      </a:r>
                      <a:r>
                        <a:rPr lang="en-US" sz="1600" dirty="0" err="1" smtClean="0">
                          <a:effectLst/>
                          <a:latin typeface="+mn-lt"/>
                        </a:rPr>
                        <a:t>Num</a:t>
                      </a:r>
                      <a:r>
                        <a:rPr lang="en-US" sz="1600" dirty="0" smtClean="0">
                          <a:effectLst/>
                          <a:latin typeface="+mn-lt"/>
                        </a:rPr>
                        <a:t> of articles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effectLst/>
                          <a:latin typeface="+mn-lt"/>
                        </a:rPr>
                        <a:t>(1997)</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461506">
                <a:tc>
                  <a:txBody>
                    <a:bodyPr/>
                    <a:lstStyle/>
                    <a:p>
                      <a:r>
                        <a:rPr lang="en-US" sz="1500" u="none" strike="noStrike">
                          <a:effectLst/>
                          <a:latin typeface="+mn-lt"/>
                          <a:hlinkClick r:id="rId3"/>
                        </a:rPr>
                        <a:t>http://dbpedia.org/resource/Cocaine</a:t>
                      </a:r>
                      <a:endParaRPr lang="en-US" sz="150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500">
                          <a:latin typeface="+mn-lt"/>
                        </a:rPr>
                        <a:t>462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461506">
                <a:tc>
                  <a:txBody>
                    <a:bodyPr/>
                    <a:lstStyle/>
                    <a:p>
                      <a:r>
                        <a:rPr lang="en-US" sz="1500" u="none" strike="noStrike">
                          <a:effectLst/>
                          <a:latin typeface="+mn-lt"/>
                          <a:hlinkClick r:id="rId4"/>
                        </a:rPr>
                        <a:t>http://dbpedia.org/resource/Heroin</a:t>
                      </a:r>
                      <a:endParaRPr lang="en-US" sz="150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500">
                          <a:latin typeface="+mn-lt"/>
                        </a:rPr>
                        <a:t>275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263717">
                <a:tc>
                  <a:txBody>
                    <a:bodyPr/>
                    <a:lstStyle/>
                    <a:p>
                      <a:r>
                        <a:rPr lang="en-US" sz="1500" u="none" strike="noStrike" dirty="0">
                          <a:effectLst/>
                          <a:latin typeface="+mn-lt"/>
                          <a:hlinkClick r:id="rId8"/>
                        </a:rPr>
                        <a:t>http://dbpedia.org/resource/</a:t>
                      </a:r>
                      <a:r>
                        <a:rPr lang="en-US" sz="1500" b="1" u="none" strike="noStrike" dirty="0">
                          <a:effectLst/>
                          <a:latin typeface="+mn-lt"/>
                          <a:hlinkClick r:id="rId8"/>
                        </a:rPr>
                        <a:t>Nicotine</a:t>
                      </a:r>
                      <a:endParaRPr lang="en-US" sz="15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500">
                          <a:latin typeface="+mn-lt"/>
                        </a:rPr>
                        <a:t>125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461506">
                <a:tc>
                  <a:txBody>
                    <a:bodyPr/>
                    <a:lstStyle/>
                    <a:p>
                      <a:r>
                        <a:rPr lang="en-US" sz="1500" u="none" strike="noStrike" dirty="0">
                          <a:effectLst/>
                          <a:latin typeface="+mn-lt"/>
                          <a:hlinkClick r:id="rId9"/>
                        </a:rPr>
                        <a:t>http://dbpedia.org/resource/</a:t>
                      </a:r>
                      <a:r>
                        <a:rPr lang="en-US" sz="1500" b="1" u="none" strike="noStrike" dirty="0">
                          <a:effectLst/>
                          <a:latin typeface="+mn-lt"/>
                          <a:hlinkClick r:id="rId9"/>
                        </a:rPr>
                        <a:t>Fluoxetine</a:t>
                      </a:r>
                      <a:endParaRPr lang="en-US" sz="15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500" dirty="0">
                          <a:latin typeface="+mn-lt"/>
                        </a:rPr>
                        <a:t>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461506">
                <a:tc>
                  <a:txBody>
                    <a:bodyPr/>
                    <a:lstStyle/>
                    <a:p>
                      <a:r>
                        <a:rPr lang="en-US" sz="1500" u="none" strike="noStrike" dirty="0">
                          <a:effectLst/>
                          <a:latin typeface="+mn-lt"/>
                          <a:hlinkClick r:id="rId10"/>
                        </a:rPr>
                        <a:t>http://dbpedia.org/resource/</a:t>
                      </a:r>
                      <a:r>
                        <a:rPr lang="en-US" sz="1500" b="1" u="none" strike="noStrike" dirty="0">
                          <a:effectLst/>
                          <a:latin typeface="+mn-lt"/>
                          <a:hlinkClick r:id="rId10"/>
                        </a:rPr>
                        <a:t>Caffeine</a:t>
                      </a:r>
                      <a:endParaRPr lang="en-US" sz="15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500" dirty="0">
                          <a:latin typeface="+mn-lt"/>
                        </a:rPr>
                        <a:t>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bl>
          </a:graphicData>
        </a:graphic>
      </p:graphicFrame>
      <p:sp>
        <p:nvSpPr>
          <p:cNvPr id="19" name="TextBox 18"/>
          <p:cNvSpPr txBox="1"/>
          <p:nvPr/>
        </p:nvSpPr>
        <p:spPr>
          <a:xfrm>
            <a:off x="9220049" y="2182317"/>
            <a:ext cx="2283446" cy="830997"/>
          </a:xfrm>
          <a:prstGeom prst="rect">
            <a:avLst/>
          </a:prstGeom>
          <a:solidFill>
            <a:schemeClr val="accent6">
              <a:lumMod val="20000"/>
              <a:lumOff val="80000"/>
            </a:schemeClr>
          </a:solidFill>
          <a:ln>
            <a:solidFill>
              <a:schemeClr val="tx1"/>
            </a:solidFill>
          </a:ln>
        </p:spPr>
        <p:txBody>
          <a:bodyPr wrap="none" rtlCol="0">
            <a:spAutoFit/>
          </a:bodyPr>
          <a:lstStyle/>
          <a:p>
            <a:pPr algn="ctr"/>
            <a:r>
              <a:rPr lang="en-US" sz="2400" dirty="0" smtClean="0"/>
              <a:t>Semantic Layer </a:t>
            </a:r>
          </a:p>
          <a:p>
            <a:pPr algn="ctr"/>
            <a:r>
              <a:rPr lang="en-US" sz="2400" dirty="0" smtClean="0"/>
              <a:t>over NYT articles</a:t>
            </a:r>
          </a:p>
        </p:txBody>
      </p:sp>
    </p:spTree>
    <p:extLst>
      <p:ext uri="{BB962C8B-B14F-4D97-AF65-F5344CB8AC3E}">
        <p14:creationId xmlns:p14="http://schemas.microsoft.com/office/powerpoint/2010/main" val="15624949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 – </a:t>
            </a:r>
            <a:r>
              <a:rPr lang="en-US" dirty="0" smtClean="0"/>
              <a:t>Query </a:t>
            </a:r>
            <a:r>
              <a:rPr lang="en-US" dirty="0"/>
              <a:t>Capabilities</a:t>
            </a:r>
          </a:p>
        </p:txBody>
      </p:sp>
      <p:sp>
        <p:nvSpPr>
          <p:cNvPr id="3" name="Content Placeholder 2"/>
          <p:cNvSpPr>
            <a:spLocks noGrp="1"/>
          </p:cNvSpPr>
          <p:nvPr>
            <p:ph idx="1"/>
          </p:nvPr>
        </p:nvSpPr>
        <p:spPr>
          <a:xfrm>
            <a:off x="292100" y="1612900"/>
            <a:ext cx="11363872" cy="4711700"/>
          </a:xfrm>
        </p:spPr>
        <p:txBody>
          <a:bodyPr/>
          <a:lstStyle/>
          <a:p>
            <a:r>
              <a:rPr lang="en-US" dirty="0" smtClean="0"/>
              <a:t>Robustness and Multilinguality</a:t>
            </a:r>
          </a:p>
          <a:p>
            <a:pPr lvl="1"/>
            <a:r>
              <a:rPr lang="en-US" dirty="0" smtClean="0"/>
              <a:t>Extracted entities are assigned unique URIs </a:t>
            </a:r>
          </a:p>
          <a:p>
            <a:pPr lvl="2"/>
            <a:r>
              <a:rPr lang="en-US" dirty="0" smtClean="0"/>
              <a:t>Different mentions of an entity are assigned the same unique URI</a:t>
            </a:r>
          </a:p>
          <a:p>
            <a:pPr lvl="3"/>
            <a:r>
              <a:rPr lang="en-US" sz="2000" dirty="0" smtClean="0"/>
              <a:t>e.g., name variants or names in different languages</a:t>
            </a:r>
          </a:p>
          <a:p>
            <a:pPr lvl="1"/>
            <a:r>
              <a:rPr lang="en-US" dirty="0"/>
              <a:t>For </a:t>
            </a:r>
            <a:r>
              <a:rPr lang="en-US" dirty="0" smtClean="0"/>
              <a:t>multilinguality</a:t>
            </a:r>
            <a:r>
              <a:rPr lang="en-US" dirty="0"/>
              <a:t>, the entity linking system should support the identification of entities in different languages </a:t>
            </a:r>
          </a:p>
          <a:p>
            <a:pPr lvl="1"/>
            <a:r>
              <a:rPr lang="en-US" dirty="0" smtClean="0"/>
              <a:t>Time-awareness and correct disambiguation of the entity linking system can affect the results!</a:t>
            </a:r>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21</a:t>
            </a:fld>
            <a:endParaRPr lang="en-US"/>
          </a:p>
        </p:txBody>
      </p:sp>
    </p:spTree>
    <p:extLst>
      <p:ext uri="{BB962C8B-B14F-4D97-AF65-F5344CB8AC3E}">
        <p14:creationId xmlns:p14="http://schemas.microsoft.com/office/powerpoint/2010/main" val="27154394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a:xfrm>
            <a:off x="292100" y="1612899"/>
            <a:ext cx="11595100" cy="5013187"/>
          </a:xfrm>
        </p:spPr>
        <p:txBody>
          <a:bodyPr>
            <a:normAutofit fontScale="92500" lnSpcReduction="10000"/>
          </a:bodyPr>
          <a:lstStyle/>
          <a:p>
            <a:r>
              <a:rPr lang="en-US" dirty="0" smtClean="0"/>
              <a:t>Objectives: </a:t>
            </a:r>
          </a:p>
          <a:p>
            <a:pPr lvl="1"/>
            <a:r>
              <a:rPr lang="en-US" dirty="0" smtClean="0"/>
              <a:t>to show that for a bit more complex information needs, keyword-based search systems return poor results </a:t>
            </a:r>
          </a:p>
          <a:p>
            <a:pPr lvl="2"/>
            <a:r>
              <a:rPr lang="en-US" sz="2400" dirty="0" smtClean="0"/>
              <a:t>Thus, calling for new, more advanced information seeking strategies! </a:t>
            </a:r>
          </a:p>
          <a:p>
            <a:pPr lvl="1"/>
            <a:r>
              <a:rPr lang="en-US" dirty="0" smtClean="0"/>
              <a:t>to identify possible problems and limitations of our approach</a:t>
            </a:r>
          </a:p>
          <a:p>
            <a:pPr lvl="1"/>
            <a:endParaRPr lang="en-US" sz="900" dirty="0"/>
          </a:p>
          <a:p>
            <a:r>
              <a:rPr lang="en-US" dirty="0"/>
              <a:t>Setup</a:t>
            </a:r>
          </a:p>
          <a:p>
            <a:pPr lvl="1"/>
            <a:r>
              <a:rPr lang="en-US" dirty="0"/>
              <a:t>Archived collection: </a:t>
            </a:r>
            <a:r>
              <a:rPr lang="en-US" b="1" dirty="0"/>
              <a:t>NYT corpus </a:t>
            </a:r>
          </a:p>
          <a:p>
            <a:pPr lvl="1"/>
            <a:r>
              <a:rPr lang="en-US" dirty="0" smtClean="0"/>
              <a:t>20 </a:t>
            </a:r>
            <a:r>
              <a:rPr lang="en-US" dirty="0"/>
              <a:t>information needs of </a:t>
            </a:r>
            <a:r>
              <a:rPr lang="en-US" i="1" dirty="0"/>
              <a:t>exploratory nature</a:t>
            </a:r>
          </a:p>
          <a:p>
            <a:pPr lvl="2"/>
            <a:r>
              <a:rPr lang="en-US" dirty="0" smtClean="0"/>
              <a:t>each one requesting </a:t>
            </a:r>
            <a:r>
              <a:rPr lang="en-US" dirty="0"/>
              <a:t>documents of a </a:t>
            </a:r>
            <a:r>
              <a:rPr lang="en-US" b="1" dirty="0"/>
              <a:t>specific time period</a:t>
            </a:r>
            <a:r>
              <a:rPr lang="en-US" dirty="0"/>
              <a:t>, related to some </a:t>
            </a:r>
            <a:r>
              <a:rPr lang="en-US" b="1" dirty="0"/>
              <a:t>entities of interest</a:t>
            </a:r>
          </a:p>
          <a:p>
            <a:pPr lvl="1"/>
            <a:r>
              <a:rPr lang="en-US" dirty="0" smtClean="0"/>
              <a:t>Each </a:t>
            </a:r>
            <a:r>
              <a:rPr lang="en-US" dirty="0"/>
              <a:t>information </a:t>
            </a:r>
            <a:r>
              <a:rPr lang="en-US" dirty="0" smtClean="0"/>
              <a:t>need </a:t>
            </a:r>
            <a:r>
              <a:rPr lang="en-US" dirty="0"/>
              <a:t>corresponds to </a:t>
            </a:r>
            <a:r>
              <a:rPr lang="en-US" b="1" dirty="0"/>
              <a:t>one</a:t>
            </a:r>
            <a:r>
              <a:rPr lang="en-US" dirty="0"/>
              <a:t> </a:t>
            </a:r>
            <a:r>
              <a:rPr lang="en-US" b="1" dirty="0"/>
              <a:t>SPARQL query </a:t>
            </a:r>
            <a:r>
              <a:rPr lang="en-US" dirty="0"/>
              <a:t>and </a:t>
            </a:r>
            <a:r>
              <a:rPr lang="en-US" b="1" dirty="0"/>
              <a:t>one</a:t>
            </a:r>
            <a:r>
              <a:rPr lang="en-US" dirty="0"/>
              <a:t> </a:t>
            </a:r>
            <a:r>
              <a:rPr lang="en-US" b="1" dirty="0"/>
              <a:t>free-text query</a:t>
            </a:r>
          </a:p>
          <a:p>
            <a:pPr lvl="1"/>
            <a:r>
              <a:rPr lang="en-US" dirty="0"/>
              <a:t>Example of information need: </a:t>
            </a:r>
          </a:p>
          <a:p>
            <a:pPr lvl="2"/>
            <a:r>
              <a:rPr lang="en-US" sz="2200" i="1" dirty="0"/>
              <a:t>“find articles of </a:t>
            </a:r>
            <a:r>
              <a:rPr lang="en-US" sz="2200" b="1" i="1" dirty="0"/>
              <a:t>June 2010</a:t>
            </a:r>
            <a:r>
              <a:rPr lang="en-US" sz="2200" i="1" dirty="0"/>
              <a:t> discussing about </a:t>
            </a:r>
            <a:r>
              <a:rPr lang="en-US" sz="2200" b="1" i="1" dirty="0"/>
              <a:t>African-American film producers</a:t>
            </a:r>
            <a:r>
              <a:rPr lang="en-US" sz="2200" i="1" dirty="0"/>
              <a:t>”</a:t>
            </a:r>
          </a:p>
          <a:p>
            <a:pPr lvl="2"/>
            <a:r>
              <a:rPr lang="en-US" dirty="0"/>
              <a:t>Corresponding free text query: </a:t>
            </a:r>
            <a:r>
              <a:rPr lang="en-US" i="1" dirty="0"/>
              <a:t>“African-American film producers” </a:t>
            </a:r>
            <a:r>
              <a:rPr lang="en-US" dirty="0" smtClean="0"/>
              <a:t>(</a:t>
            </a:r>
            <a:r>
              <a:rPr lang="en-US" dirty="0"/>
              <a:t>we manually specify the data range to each system)</a:t>
            </a:r>
          </a:p>
          <a:p>
            <a:pPr marL="914400" lvl="2" indent="0">
              <a:buNone/>
            </a:pPr>
            <a:endParaRPr lang="en-US" dirty="0" smtClean="0"/>
          </a:p>
          <a:p>
            <a:pPr lvl="2"/>
            <a:endParaRPr lang="en-US" dirty="0" smtClean="0"/>
          </a:p>
        </p:txBody>
      </p:sp>
      <p:sp>
        <p:nvSpPr>
          <p:cNvPr id="4" name="Footer Placeholder 3"/>
          <p:cNvSpPr>
            <a:spLocks noGrp="1"/>
          </p:cNvSpPr>
          <p:nvPr>
            <p:ph type="ftr" sz="quarter" idx="11"/>
          </p:nvPr>
        </p:nvSpPr>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22</a:t>
            </a:fld>
            <a:endParaRPr lang="en-US"/>
          </a:p>
        </p:txBody>
      </p:sp>
    </p:spTree>
    <p:extLst>
      <p:ext uri="{BB962C8B-B14F-4D97-AF65-F5344CB8AC3E}">
        <p14:creationId xmlns:p14="http://schemas.microsoft.com/office/powerpoint/2010/main" val="34253850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a:xfrm>
            <a:off x="292100" y="1612900"/>
            <a:ext cx="11595100" cy="4870450"/>
          </a:xfrm>
        </p:spPr>
        <p:txBody>
          <a:bodyPr>
            <a:normAutofit/>
          </a:bodyPr>
          <a:lstStyle/>
          <a:p>
            <a:r>
              <a:rPr lang="en-US" dirty="0" smtClean="0"/>
              <a:t>Comparison:</a:t>
            </a:r>
          </a:p>
          <a:p>
            <a:pPr lvl="1"/>
            <a:r>
              <a:rPr lang="en-US" dirty="0" smtClean="0"/>
              <a:t>SPARQL query on </a:t>
            </a:r>
            <a:r>
              <a:rPr lang="en-US" b="1" dirty="0" smtClean="0"/>
              <a:t>Semantic Layer</a:t>
            </a:r>
          </a:p>
          <a:p>
            <a:pPr lvl="1"/>
            <a:r>
              <a:rPr lang="en-US" dirty="0" smtClean="0"/>
              <a:t>Free-text query on </a:t>
            </a:r>
            <a:r>
              <a:rPr lang="en-US" b="1" dirty="0" smtClean="0"/>
              <a:t>Google News</a:t>
            </a:r>
            <a:r>
              <a:rPr lang="en-US" dirty="0" smtClean="0"/>
              <a:t> (appending the string </a:t>
            </a:r>
            <a:r>
              <a:rPr lang="en-US" sz="2000" dirty="0" smtClean="0">
                <a:cs typeface="Consolas" panose="020B0609020204030204" pitchFamily="49" charset="0"/>
              </a:rPr>
              <a:t>“ </a:t>
            </a:r>
            <a:r>
              <a:rPr lang="en-US" sz="2000" dirty="0" err="1" smtClean="0">
                <a:latin typeface="Consolas" panose="020B0609020204030204" pitchFamily="49" charset="0"/>
                <a:cs typeface="Consolas" panose="020B0609020204030204" pitchFamily="49" charset="0"/>
              </a:rPr>
              <a:t>site:nytimes.com</a:t>
            </a:r>
            <a:r>
              <a:rPr lang="en-US" sz="2000" dirty="0" smtClean="0">
                <a:cs typeface="Consolas" panose="020B0609020204030204" pitchFamily="49" charset="0"/>
              </a:rPr>
              <a:t>”</a:t>
            </a:r>
            <a:r>
              <a:rPr lang="en-US" dirty="0" smtClean="0"/>
              <a:t>)</a:t>
            </a:r>
          </a:p>
          <a:p>
            <a:pPr lvl="1"/>
            <a:r>
              <a:rPr lang="en-US" dirty="0" smtClean="0"/>
              <a:t>Free-text query on </a:t>
            </a:r>
            <a:r>
              <a:rPr lang="en-US" b="1" dirty="0" err="1" smtClean="0"/>
              <a:t>HistDiv</a:t>
            </a:r>
            <a:r>
              <a:rPr lang="en-US" dirty="0" smtClean="0"/>
              <a:t> </a:t>
            </a:r>
            <a:r>
              <a:rPr lang="en-US" dirty="0"/>
              <a:t>[Singh et al., 2016]</a:t>
            </a:r>
          </a:p>
          <a:p>
            <a:pPr lvl="2"/>
            <a:r>
              <a:rPr lang="en-US" sz="2400" dirty="0" smtClean="0"/>
              <a:t>Time-aware and diversity-oriented approach</a:t>
            </a:r>
            <a:endParaRPr lang="en-US" dirty="0" smtClean="0"/>
          </a:p>
          <a:p>
            <a:r>
              <a:rPr lang="en-US" dirty="0" smtClean="0"/>
              <a:t>Manual evaluation of all returned results </a:t>
            </a:r>
          </a:p>
          <a:p>
            <a:pPr lvl="1"/>
            <a:r>
              <a:rPr lang="en-US" dirty="0" smtClean="0"/>
              <a:t>Considering only articles existing in all systems!</a:t>
            </a:r>
          </a:p>
          <a:p>
            <a:pPr marL="914400" lvl="2" indent="0">
              <a:buNone/>
            </a:pPr>
            <a:r>
              <a:rPr lang="en-US" dirty="0" smtClean="0"/>
              <a:t>	</a:t>
            </a:r>
          </a:p>
          <a:p>
            <a:pPr lvl="2"/>
            <a:endParaRPr lang="en-US" dirty="0" smtClean="0"/>
          </a:p>
        </p:txBody>
      </p:sp>
      <p:sp>
        <p:nvSpPr>
          <p:cNvPr id="4" name="Footer Placeholder 3"/>
          <p:cNvSpPr>
            <a:spLocks noGrp="1"/>
          </p:cNvSpPr>
          <p:nvPr>
            <p:ph type="ftr" sz="quarter" idx="11"/>
          </p:nvPr>
        </p:nvSpPr>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23</a:t>
            </a:fld>
            <a:endParaRPr lang="en-US"/>
          </a:p>
        </p:txBody>
      </p:sp>
    </p:spTree>
    <p:extLst>
      <p:ext uri="{BB962C8B-B14F-4D97-AF65-F5344CB8AC3E}">
        <p14:creationId xmlns:p14="http://schemas.microsoft.com/office/powerpoint/2010/main" val="2240657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 Results </a:t>
            </a:r>
            <a:endParaRPr lang="en-US" dirty="0"/>
          </a:p>
        </p:txBody>
      </p:sp>
      <p:sp>
        <p:nvSpPr>
          <p:cNvPr id="4" name="Footer Placeholder 3"/>
          <p:cNvSpPr>
            <a:spLocks noGrp="1"/>
          </p:cNvSpPr>
          <p:nvPr>
            <p:ph type="ftr" sz="quarter" idx="11"/>
          </p:nvPr>
        </p:nvSpPr>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24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020948802"/>
              </p:ext>
            </p:extLst>
          </p:nvPr>
        </p:nvGraphicFramePr>
        <p:xfrm>
          <a:off x="1175660" y="1549984"/>
          <a:ext cx="10880257" cy="1112520"/>
        </p:xfrm>
        <a:graphic>
          <a:graphicData uri="http://schemas.openxmlformats.org/drawingml/2006/table">
            <a:tbl>
              <a:tblPr firstRow="1" bandRow="1"/>
              <a:tblGrid>
                <a:gridCol w="2090057"/>
                <a:gridCol w="439510"/>
                <a:gridCol w="439510"/>
                <a:gridCol w="439510"/>
                <a:gridCol w="439510"/>
                <a:gridCol w="439510"/>
                <a:gridCol w="439510"/>
                <a:gridCol w="439510"/>
                <a:gridCol w="439510"/>
                <a:gridCol w="439510"/>
                <a:gridCol w="439510"/>
                <a:gridCol w="439510"/>
                <a:gridCol w="439510"/>
                <a:gridCol w="439510"/>
                <a:gridCol w="439510"/>
                <a:gridCol w="439510"/>
                <a:gridCol w="439510"/>
                <a:gridCol w="439510"/>
                <a:gridCol w="439510"/>
                <a:gridCol w="439510"/>
                <a:gridCol w="439510"/>
              </a:tblGrid>
              <a:tr h="370840">
                <a:tc>
                  <a:txBody>
                    <a:bodyPr/>
                    <a:lstStyle/>
                    <a:p>
                      <a:pPr algn="r"/>
                      <a:r>
                        <a:rPr lang="en-US" sz="1400" b="1" dirty="0" smtClean="0"/>
                        <a:t>Information need</a:t>
                      </a:r>
                      <a:endParaRPr lang="en-US" sz="1400" b="1" dirty="0"/>
                    </a:p>
                  </a:txBody>
                  <a:tcPr>
                    <a:solidFill>
                      <a:schemeClr val="bg1">
                        <a:lumMod val="95000"/>
                      </a:schemeClr>
                    </a:solidFill>
                  </a:tcPr>
                </a:tc>
                <a:tc>
                  <a:txBody>
                    <a:bodyPr/>
                    <a:lstStyle/>
                    <a:p>
                      <a:pPr algn="ctr"/>
                      <a:r>
                        <a:rPr lang="en-US" sz="1400" dirty="0" smtClean="0"/>
                        <a:t>1</a:t>
                      </a:r>
                      <a:endParaRPr lang="en-US" sz="1400" dirty="0"/>
                    </a:p>
                  </a:txBody>
                  <a:tcPr>
                    <a:solidFill>
                      <a:schemeClr val="bg1">
                        <a:lumMod val="95000"/>
                      </a:schemeClr>
                    </a:solidFill>
                  </a:tcPr>
                </a:tc>
                <a:tc>
                  <a:txBody>
                    <a:bodyPr/>
                    <a:lstStyle/>
                    <a:p>
                      <a:pPr algn="ctr"/>
                      <a:r>
                        <a:rPr lang="en-US" sz="1400" dirty="0" smtClean="0"/>
                        <a:t>2</a:t>
                      </a:r>
                      <a:endParaRPr lang="en-US" sz="1400" dirty="0"/>
                    </a:p>
                  </a:txBody>
                  <a:tcPr>
                    <a:solidFill>
                      <a:schemeClr val="bg1">
                        <a:lumMod val="95000"/>
                      </a:schemeClr>
                    </a:solidFill>
                  </a:tcPr>
                </a:tc>
                <a:tc>
                  <a:txBody>
                    <a:bodyPr/>
                    <a:lstStyle/>
                    <a:p>
                      <a:pPr algn="ctr"/>
                      <a:r>
                        <a:rPr lang="en-US" sz="1400" dirty="0" smtClean="0"/>
                        <a:t>3</a:t>
                      </a:r>
                      <a:endParaRPr lang="en-US" sz="1400" dirty="0"/>
                    </a:p>
                  </a:txBody>
                  <a:tcPr>
                    <a:solidFill>
                      <a:schemeClr val="bg1">
                        <a:lumMod val="95000"/>
                      </a:schemeClr>
                    </a:solidFill>
                  </a:tcPr>
                </a:tc>
                <a:tc>
                  <a:txBody>
                    <a:bodyPr/>
                    <a:lstStyle/>
                    <a:p>
                      <a:pPr algn="ctr"/>
                      <a:r>
                        <a:rPr lang="en-US" sz="1400" dirty="0" smtClean="0"/>
                        <a:t>4</a:t>
                      </a:r>
                      <a:endParaRPr lang="en-US" sz="1400" dirty="0"/>
                    </a:p>
                  </a:txBody>
                  <a:tcPr>
                    <a:solidFill>
                      <a:schemeClr val="bg1">
                        <a:lumMod val="95000"/>
                      </a:schemeClr>
                    </a:solidFill>
                  </a:tcPr>
                </a:tc>
                <a:tc>
                  <a:txBody>
                    <a:bodyPr/>
                    <a:lstStyle/>
                    <a:p>
                      <a:pPr algn="ctr"/>
                      <a:r>
                        <a:rPr lang="en-US" sz="1400" dirty="0" smtClean="0"/>
                        <a:t>5</a:t>
                      </a:r>
                      <a:endParaRPr lang="en-US" sz="1400" dirty="0"/>
                    </a:p>
                  </a:txBody>
                  <a:tcPr>
                    <a:solidFill>
                      <a:schemeClr val="bg1">
                        <a:lumMod val="95000"/>
                      </a:schemeClr>
                    </a:solidFill>
                  </a:tcPr>
                </a:tc>
                <a:tc>
                  <a:txBody>
                    <a:bodyPr/>
                    <a:lstStyle/>
                    <a:p>
                      <a:pPr algn="ctr"/>
                      <a:r>
                        <a:rPr lang="en-US" sz="1400" dirty="0" smtClean="0"/>
                        <a:t>6</a:t>
                      </a:r>
                      <a:endParaRPr lang="en-US" sz="1400" dirty="0"/>
                    </a:p>
                  </a:txBody>
                  <a:tcPr>
                    <a:solidFill>
                      <a:schemeClr val="bg1">
                        <a:lumMod val="95000"/>
                      </a:schemeClr>
                    </a:solidFill>
                  </a:tcPr>
                </a:tc>
                <a:tc>
                  <a:txBody>
                    <a:bodyPr/>
                    <a:lstStyle/>
                    <a:p>
                      <a:pPr algn="ctr"/>
                      <a:r>
                        <a:rPr lang="en-US" sz="1400" dirty="0" smtClean="0"/>
                        <a:t>7</a:t>
                      </a:r>
                      <a:endParaRPr lang="en-US" sz="1400" dirty="0"/>
                    </a:p>
                  </a:txBody>
                  <a:tcPr>
                    <a:solidFill>
                      <a:schemeClr val="bg1">
                        <a:lumMod val="95000"/>
                      </a:schemeClr>
                    </a:solidFill>
                  </a:tcPr>
                </a:tc>
                <a:tc>
                  <a:txBody>
                    <a:bodyPr/>
                    <a:lstStyle/>
                    <a:p>
                      <a:pPr algn="ctr"/>
                      <a:r>
                        <a:rPr lang="en-US" sz="1400" dirty="0" smtClean="0"/>
                        <a:t>8</a:t>
                      </a:r>
                      <a:endParaRPr lang="en-US" sz="1400" dirty="0"/>
                    </a:p>
                  </a:txBody>
                  <a:tcPr>
                    <a:solidFill>
                      <a:schemeClr val="bg1">
                        <a:lumMod val="95000"/>
                      </a:schemeClr>
                    </a:solidFill>
                  </a:tcPr>
                </a:tc>
                <a:tc>
                  <a:txBody>
                    <a:bodyPr/>
                    <a:lstStyle/>
                    <a:p>
                      <a:pPr algn="ctr"/>
                      <a:r>
                        <a:rPr lang="en-US" sz="1400" dirty="0" smtClean="0"/>
                        <a:t>9</a:t>
                      </a:r>
                      <a:endParaRPr lang="en-US" sz="1400" dirty="0"/>
                    </a:p>
                  </a:txBody>
                  <a:tcPr>
                    <a:solidFill>
                      <a:schemeClr val="bg1">
                        <a:lumMod val="95000"/>
                      </a:schemeClr>
                    </a:solidFill>
                  </a:tcPr>
                </a:tc>
                <a:tc>
                  <a:txBody>
                    <a:bodyPr/>
                    <a:lstStyle/>
                    <a:p>
                      <a:pPr algn="ctr"/>
                      <a:r>
                        <a:rPr lang="en-US" sz="1400" dirty="0" smtClean="0"/>
                        <a:t>10</a:t>
                      </a:r>
                      <a:endParaRPr lang="en-US" sz="1400" dirty="0"/>
                    </a:p>
                  </a:txBody>
                  <a:tcPr>
                    <a:solidFill>
                      <a:schemeClr val="bg1">
                        <a:lumMod val="95000"/>
                      </a:schemeClr>
                    </a:solidFill>
                  </a:tcPr>
                </a:tc>
                <a:tc>
                  <a:txBody>
                    <a:bodyPr/>
                    <a:lstStyle/>
                    <a:p>
                      <a:pPr algn="ctr"/>
                      <a:r>
                        <a:rPr lang="en-US" sz="1400" dirty="0" smtClean="0"/>
                        <a:t>11</a:t>
                      </a:r>
                      <a:endParaRPr lang="en-US" sz="1400" dirty="0"/>
                    </a:p>
                  </a:txBody>
                  <a:tcPr>
                    <a:solidFill>
                      <a:schemeClr val="bg1">
                        <a:lumMod val="95000"/>
                      </a:schemeClr>
                    </a:solidFill>
                  </a:tcPr>
                </a:tc>
                <a:tc>
                  <a:txBody>
                    <a:bodyPr/>
                    <a:lstStyle/>
                    <a:p>
                      <a:pPr algn="ctr"/>
                      <a:r>
                        <a:rPr lang="en-US" sz="1400" dirty="0" smtClean="0"/>
                        <a:t>12</a:t>
                      </a:r>
                      <a:endParaRPr lang="en-US" sz="1400" dirty="0"/>
                    </a:p>
                  </a:txBody>
                  <a:tcPr>
                    <a:solidFill>
                      <a:schemeClr val="bg1">
                        <a:lumMod val="95000"/>
                      </a:schemeClr>
                    </a:solidFill>
                  </a:tcPr>
                </a:tc>
                <a:tc>
                  <a:txBody>
                    <a:bodyPr/>
                    <a:lstStyle/>
                    <a:p>
                      <a:pPr algn="ctr"/>
                      <a:r>
                        <a:rPr lang="en-US" sz="1400" dirty="0" smtClean="0"/>
                        <a:t>13</a:t>
                      </a:r>
                      <a:endParaRPr lang="en-US" sz="1400" dirty="0"/>
                    </a:p>
                  </a:txBody>
                  <a:tcPr>
                    <a:solidFill>
                      <a:schemeClr val="bg1">
                        <a:lumMod val="95000"/>
                      </a:schemeClr>
                    </a:solidFill>
                  </a:tcPr>
                </a:tc>
                <a:tc>
                  <a:txBody>
                    <a:bodyPr/>
                    <a:lstStyle/>
                    <a:p>
                      <a:pPr algn="ctr"/>
                      <a:r>
                        <a:rPr lang="en-US" sz="1400" dirty="0" smtClean="0"/>
                        <a:t>14</a:t>
                      </a:r>
                      <a:endParaRPr lang="en-US" sz="1400" dirty="0"/>
                    </a:p>
                  </a:txBody>
                  <a:tcPr>
                    <a:solidFill>
                      <a:schemeClr val="bg1">
                        <a:lumMod val="95000"/>
                      </a:schemeClr>
                    </a:solidFill>
                  </a:tcPr>
                </a:tc>
                <a:tc>
                  <a:txBody>
                    <a:bodyPr/>
                    <a:lstStyle/>
                    <a:p>
                      <a:pPr algn="ctr"/>
                      <a:r>
                        <a:rPr lang="en-US" sz="1400" dirty="0" smtClean="0"/>
                        <a:t>15</a:t>
                      </a:r>
                      <a:endParaRPr lang="en-US" sz="1400" dirty="0"/>
                    </a:p>
                  </a:txBody>
                  <a:tcPr>
                    <a:solidFill>
                      <a:schemeClr val="bg1">
                        <a:lumMod val="95000"/>
                      </a:schemeClr>
                    </a:solidFill>
                  </a:tcPr>
                </a:tc>
                <a:tc>
                  <a:txBody>
                    <a:bodyPr/>
                    <a:lstStyle/>
                    <a:p>
                      <a:pPr algn="ctr"/>
                      <a:r>
                        <a:rPr lang="en-US" sz="1400" dirty="0" smtClean="0"/>
                        <a:t>16</a:t>
                      </a:r>
                      <a:endParaRPr lang="en-US" sz="1400" dirty="0"/>
                    </a:p>
                  </a:txBody>
                  <a:tcPr>
                    <a:solidFill>
                      <a:schemeClr val="bg1">
                        <a:lumMod val="95000"/>
                      </a:schemeClr>
                    </a:solidFill>
                  </a:tcPr>
                </a:tc>
                <a:tc>
                  <a:txBody>
                    <a:bodyPr/>
                    <a:lstStyle/>
                    <a:p>
                      <a:pPr algn="ctr"/>
                      <a:r>
                        <a:rPr lang="en-US" sz="1400" dirty="0" smtClean="0"/>
                        <a:t>17</a:t>
                      </a:r>
                      <a:endParaRPr lang="en-US" sz="1400" dirty="0"/>
                    </a:p>
                  </a:txBody>
                  <a:tcPr>
                    <a:solidFill>
                      <a:schemeClr val="bg1">
                        <a:lumMod val="95000"/>
                      </a:schemeClr>
                    </a:solidFill>
                  </a:tcPr>
                </a:tc>
                <a:tc>
                  <a:txBody>
                    <a:bodyPr/>
                    <a:lstStyle/>
                    <a:p>
                      <a:pPr algn="ctr"/>
                      <a:r>
                        <a:rPr lang="en-US" sz="1400" dirty="0" smtClean="0"/>
                        <a:t>18</a:t>
                      </a:r>
                      <a:endParaRPr lang="en-US" sz="1400" dirty="0"/>
                    </a:p>
                  </a:txBody>
                  <a:tcPr>
                    <a:solidFill>
                      <a:schemeClr val="bg1">
                        <a:lumMod val="95000"/>
                      </a:schemeClr>
                    </a:solidFill>
                  </a:tcPr>
                </a:tc>
                <a:tc>
                  <a:txBody>
                    <a:bodyPr/>
                    <a:lstStyle/>
                    <a:p>
                      <a:pPr algn="ctr"/>
                      <a:r>
                        <a:rPr lang="en-US" sz="1400" dirty="0" smtClean="0"/>
                        <a:t>19</a:t>
                      </a:r>
                      <a:endParaRPr lang="en-US" sz="1400" dirty="0"/>
                    </a:p>
                  </a:txBody>
                  <a:tcPr>
                    <a:solidFill>
                      <a:schemeClr val="bg1">
                        <a:lumMod val="95000"/>
                      </a:schemeClr>
                    </a:solidFill>
                  </a:tcPr>
                </a:tc>
                <a:tc>
                  <a:txBody>
                    <a:bodyPr/>
                    <a:lstStyle/>
                    <a:p>
                      <a:pPr algn="ctr"/>
                      <a:r>
                        <a:rPr lang="en-US" sz="1400" dirty="0" smtClean="0"/>
                        <a:t>20</a:t>
                      </a:r>
                      <a:endParaRPr lang="en-US" sz="1400" dirty="0"/>
                    </a:p>
                  </a:txBody>
                  <a:tcPr>
                    <a:solidFill>
                      <a:schemeClr val="bg1">
                        <a:lumMod val="95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smtClean="0"/>
                        <a:t>Num</a:t>
                      </a:r>
                      <a:r>
                        <a:rPr lang="en-US" sz="1400" baseline="0" dirty="0" smtClean="0"/>
                        <a:t> of</a:t>
                      </a:r>
                      <a:r>
                        <a:rPr lang="en-US" sz="1400" dirty="0" smtClean="0"/>
                        <a:t> results</a:t>
                      </a:r>
                    </a:p>
                  </a:txBody>
                  <a:tcPr>
                    <a:solidFill>
                      <a:schemeClr val="accent6">
                        <a:lumMod val="20000"/>
                        <a:lumOff val="80000"/>
                      </a:schemeClr>
                    </a:solidFill>
                  </a:tcPr>
                </a:tc>
                <a:tc>
                  <a:txBody>
                    <a:bodyPr/>
                    <a:lstStyle/>
                    <a:p>
                      <a:pPr algn="ctr"/>
                      <a:r>
                        <a:rPr lang="en-US" sz="1400" dirty="0" smtClean="0"/>
                        <a:t>27</a:t>
                      </a:r>
                      <a:endParaRPr lang="en-US" sz="1400" dirty="0"/>
                    </a:p>
                  </a:txBody>
                  <a:tcPr>
                    <a:solidFill>
                      <a:schemeClr val="accent6">
                        <a:lumMod val="20000"/>
                        <a:lumOff val="80000"/>
                      </a:schemeClr>
                    </a:solidFill>
                  </a:tcPr>
                </a:tc>
                <a:tc>
                  <a:txBody>
                    <a:bodyPr/>
                    <a:lstStyle/>
                    <a:p>
                      <a:pPr algn="ctr"/>
                      <a:r>
                        <a:rPr lang="en-US" sz="1400" dirty="0" smtClean="0"/>
                        <a:t>34</a:t>
                      </a:r>
                      <a:endParaRPr lang="en-US" sz="1400" dirty="0"/>
                    </a:p>
                  </a:txBody>
                  <a:tcPr>
                    <a:solidFill>
                      <a:schemeClr val="accent6">
                        <a:lumMod val="20000"/>
                        <a:lumOff val="80000"/>
                      </a:schemeClr>
                    </a:solidFill>
                  </a:tcPr>
                </a:tc>
                <a:tc>
                  <a:txBody>
                    <a:bodyPr/>
                    <a:lstStyle/>
                    <a:p>
                      <a:pPr algn="ctr"/>
                      <a:r>
                        <a:rPr lang="en-US" sz="1400" dirty="0" smtClean="0"/>
                        <a:t>37</a:t>
                      </a:r>
                      <a:endParaRPr lang="en-US" sz="1400" dirty="0"/>
                    </a:p>
                  </a:txBody>
                  <a:tcPr>
                    <a:solidFill>
                      <a:schemeClr val="accent6">
                        <a:lumMod val="20000"/>
                        <a:lumOff val="80000"/>
                      </a:schemeClr>
                    </a:solidFill>
                  </a:tcPr>
                </a:tc>
                <a:tc>
                  <a:txBody>
                    <a:bodyPr/>
                    <a:lstStyle/>
                    <a:p>
                      <a:pPr algn="ctr"/>
                      <a:r>
                        <a:rPr lang="en-US" sz="1400" dirty="0" smtClean="0"/>
                        <a:t>16</a:t>
                      </a:r>
                      <a:endParaRPr lang="en-US" sz="1400" dirty="0"/>
                    </a:p>
                  </a:txBody>
                  <a:tcPr>
                    <a:solidFill>
                      <a:schemeClr val="accent6">
                        <a:lumMod val="20000"/>
                        <a:lumOff val="80000"/>
                      </a:schemeClr>
                    </a:solidFill>
                  </a:tcPr>
                </a:tc>
                <a:tc>
                  <a:txBody>
                    <a:bodyPr/>
                    <a:lstStyle/>
                    <a:p>
                      <a:pPr algn="ctr"/>
                      <a:r>
                        <a:rPr lang="en-US" sz="1400" dirty="0" smtClean="0"/>
                        <a:t>11</a:t>
                      </a:r>
                      <a:endParaRPr lang="en-US" sz="1400" dirty="0"/>
                    </a:p>
                  </a:txBody>
                  <a:tcPr>
                    <a:solidFill>
                      <a:schemeClr val="accent6">
                        <a:lumMod val="20000"/>
                        <a:lumOff val="80000"/>
                      </a:schemeClr>
                    </a:solidFill>
                  </a:tcPr>
                </a:tc>
                <a:tc>
                  <a:txBody>
                    <a:bodyPr/>
                    <a:lstStyle/>
                    <a:p>
                      <a:pPr algn="ctr"/>
                      <a:r>
                        <a:rPr lang="en-US" sz="1400" dirty="0" smtClean="0"/>
                        <a:t>14</a:t>
                      </a:r>
                      <a:endParaRPr lang="en-US" sz="1400" dirty="0"/>
                    </a:p>
                  </a:txBody>
                  <a:tcPr>
                    <a:solidFill>
                      <a:schemeClr val="accent6">
                        <a:lumMod val="20000"/>
                        <a:lumOff val="80000"/>
                      </a:schemeClr>
                    </a:solidFill>
                  </a:tcPr>
                </a:tc>
                <a:tc>
                  <a:txBody>
                    <a:bodyPr/>
                    <a:lstStyle/>
                    <a:p>
                      <a:pPr algn="ctr"/>
                      <a:r>
                        <a:rPr lang="en-US" sz="1400" b="1" dirty="0" smtClean="0"/>
                        <a:t>18</a:t>
                      </a:r>
                      <a:endParaRPr lang="en-US" sz="1400" b="1" dirty="0"/>
                    </a:p>
                  </a:txBody>
                  <a:tcPr>
                    <a:solidFill>
                      <a:schemeClr val="accent6">
                        <a:lumMod val="40000"/>
                        <a:lumOff val="60000"/>
                      </a:schemeClr>
                    </a:solidFill>
                  </a:tcPr>
                </a:tc>
                <a:tc>
                  <a:txBody>
                    <a:bodyPr/>
                    <a:lstStyle/>
                    <a:p>
                      <a:pPr algn="ctr"/>
                      <a:r>
                        <a:rPr lang="en-US" sz="1400" dirty="0" smtClean="0"/>
                        <a:t>8</a:t>
                      </a:r>
                      <a:endParaRPr lang="en-US" sz="1400" dirty="0"/>
                    </a:p>
                  </a:txBody>
                  <a:tcPr>
                    <a:solidFill>
                      <a:schemeClr val="accent6">
                        <a:lumMod val="20000"/>
                        <a:lumOff val="80000"/>
                      </a:schemeClr>
                    </a:solidFill>
                  </a:tcPr>
                </a:tc>
                <a:tc>
                  <a:txBody>
                    <a:bodyPr/>
                    <a:lstStyle/>
                    <a:p>
                      <a:pPr algn="ctr"/>
                      <a:r>
                        <a:rPr lang="en-US" sz="1400" b="1" dirty="0" smtClean="0"/>
                        <a:t>11</a:t>
                      </a:r>
                      <a:endParaRPr lang="en-US" sz="1400" b="1" dirty="0"/>
                    </a:p>
                  </a:txBody>
                  <a:tcPr>
                    <a:solidFill>
                      <a:schemeClr val="accent6">
                        <a:lumMod val="40000"/>
                        <a:lumOff val="60000"/>
                      </a:schemeClr>
                    </a:solidFill>
                  </a:tcPr>
                </a:tc>
                <a:tc>
                  <a:txBody>
                    <a:bodyPr/>
                    <a:lstStyle/>
                    <a:p>
                      <a:pPr algn="ctr"/>
                      <a:r>
                        <a:rPr lang="en-US" sz="1400" dirty="0" smtClean="0"/>
                        <a:t>15</a:t>
                      </a:r>
                      <a:endParaRPr lang="en-US" sz="1400" dirty="0"/>
                    </a:p>
                  </a:txBody>
                  <a:tcPr>
                    <a:solidFill>
                      <a:schemeClr val="accent6">
                        <a:lumMod val="20000"/>
                        <a:lumOff val="80000"/>
                      </a:schemeClr>
                    </a:solidFill>
                  </a:tcPr>
                </a:tc>
                <a:tc>
                  <a:txBody>
                    <a:bodyPr/>
                    <a:lstStyle/>
                    <a:p>
                      <a:pPr algn="ctr"/>
                      <a:r>
                        <a:rPr lang="en-US" sz="1400" b="1" dirty="0" smtClean="0"/>
                        <a:t>15</a:t>
                      </a:r>
                      <a:endParaRPr lang="en-US" sz="1400" b="1" dirty="0"/>
                    </a:p>
                  </a:txBody>
                  <a:tcPr>
                    <a:solidFill>
                      <a:schemeClr val="accent6">
                        <a:lumMod val="40000"/>
                        <a:lumOff val="60000"/>
                      </a:schemeClr>
                    </a:solidFill>
                  </a:tcPr>
                </a:tc>
                <a:tc>
                  <a:txBody>
                    <a:bodyPr/>
                    <a:lstStyle/>
                    <a:p>
                      <a:pPr algn="ctr"/>
                      <a:r>
                        <a:rPr lang="en-US" sz="1400" dirty="0" smtClean="0"/>
                        <a:t>12</a:t>
                      </a:r>
                      <a:endParaRPr lang="en-US" sz="1400" dirty="0"/>
                    </a:p>
                  </a:txBody>
                  <a:tcPr>
                    <a:solidFill>
                      <a:schemeClr val="accent6">
                        <a:lumMod val="20000"/>
                        <a:lumOff val="80000"/>
                      </a:schemeClr>
                    </a:solidFill>
                  </a:tcPr>
                </a:tc>
                <a:tc>
                  <a:txBody>
                    <a:bodyPr/>
                    <a:lstStyle/>
                    <a:p>
                      <a:pPr algn="ctr"/>
                      <a:r>
                        <a:rPr lang="en-US" sz="1400" dirty="0" smtClean="0"/>
                        <a:t>13</a:t>
                      </a:r>
                      <a:endParaRPr lang="en-US" sz="1400" dirty="0"/>
                    </a:p>
                  </a:txBody>
                  <a:tcPr>
                    <a:solidFill>
                      <a:schemeClr val="accent6">
                        <a:lumMod val="20000"/>
                        <a:lumOff val="80000"/>
                      </a:schemeClr>
                    </a:solidFill>
                  </a:tcPr>
                </a:tc>
                <a:tc>
                  <a:txBody>
                    <a:bodyPr/>
                    <a:lstStyle/>
                    <a:p>
                      <a:pPr algn="ctr"/>
                      <a:r>
                        <a:rPr lang="en-US" sz="1400" dirty="0" smtClean="0"/>
                        <a:t>16</a:t>
                      </a:r>
                      <a:endParaRPr lang="en-US" sz="1400" dirty="0"/>
                    </a:p>
                  </a:txBody>
                  <a:tcPr>
                    <a:solidFill>
                      <a:schemeClr val="accent6">
                        <a:lumMod val="20000"/>
                        <a:lumOff val="80000"/>
                      </a:schemeClr>
                    </a:solidFill>
                  </a:tcPr>
                </a:tc>
                <a:tc>
                  <a:txBody>
                    <a:bodyPr/>
                    <a:lstStyle/>
                    <a:p>
                      <a:pPr algn="ctr"/>
                      <a:r>
                        <a:rPr lang="en-US" sz="1400" dirty="0" smtClean="0"/>
                        <a:t>15</a:t>
                      </a:r>
                      <a:endParaRPr lang="en-US" sz="1400" dirty="0"/>
                    </a:p>
                  </a:txBody>
                  <a:tcPr>
                    <a:solidFill>
                      <a:schemeClr val="accent6">
                        <a:lumMod val="20000"/>
                        <a:lumOff val="80000"/>
                      </a:schemeClr>
                    </a:solidFill>
                  </a:tcPr>
                </a:tc>
                <a:tc>
                  <a:txBody>
                    <a:bodyPr/>
                    <a:lstStyle/>
                    <a:p>
                      <a:pPr algn="ctr"/>
                      <a:r>
                        <a:rPr lang="en-US" sz="1400" dirty="0" smtClean="0"/>
                        <a:t>12</a:t>
                      </a:r>
                      <a:endParaRPr lang="en-US" sz="1400" dirty="0"/>
                    </a:p>
                  </a:txBody>
                  <a:tcPr>
                    <a:solidFill>
                      <a:schemeClr val="accent6">
                        <a:lumMod val="20000"/>
                        <a:lumOff val="80000"/>
                      </a:schemeClr>
                    </a:solidFill>
                  </a:tcPr>
                </a:tc>
                <a:tc>
                  <a:txBody>
                    <a:bodyPr/>
                    <a:lstStyle/>
                    <a:p>
                      <a:pPr algn="ctr"/>
                      <a:r>
                        <a:rPr lang="en-US" sz="1400" dirty="0" smtClean="0"/>
                        <a:t>15</a:t>
                      </a:r>
                      <a:endParaRPr lang="en-US" sz="1400" dirty="0"/>
                    </a:p>
                  </a:txBody>
                  <a:tcPr>
                    <a:solidFill>
                      <a:schemeClr val="accent6">
                        <a:lumMod val="20000"/>
                        <a:lumOff val="80000"/>
                      </a:schemeClr>
                    </a:solidFill>
                  </a:tcPr>
                </a:tc>
                <a:tc>
                  <a:txBody>
                    <a:bodyPr/>
                    <a:lstStyle/>
                    <a:p>
                      <a:pPr algn="ctr"/>
                      <a:r>
                        <a:rPr lang="en-US" sz="1400" dirty="0" smtClean="0"/>
                        <a:t>13</a:t>
                      </a:r>
                      <a:endParaRPr lang="en-US" sz="1400" dirty="0"/>
                    </a:p>
                  </a:txBody>
                  <a:tcPr>
                    <a:solidFill>
                      <a:schemeClr val="accent6">
                        <a:lumMod val="20000"/>
                        <a:lumOff val="80000"/>
                      </a:schemeClr>
                    </a:solidFill>
                  </a:tcPr>
                </a:tc>
                <a:tc>
                  <a:txBody>
                    <a:bodyPr/>
                    <a:lstStyle/>
                    <a:p>
                      <a:pPr algn="ctr"/>
                      <a:r>
                        <a:rPr lang="en-US" sz="1400" dirty="0" smtClean="0"/>
                        <a:t>16</a:t>
                      </a:r>
                      <a:endParaRPr lang="en-US" sz="1400" dirty="0"/>
                    </a:p>
                  </a:txBody>
                  <a:tcPr>
                    <a:solidFill>
                      <a:schemeClr val="accent6">
                        <a:lumMod val="20000"/>
                        <a:lumOff val="80000"/>
                      </a:schemeClr>
                    </a:solidFill>
                  </a:tcPr>
                </a:tc>
                <a:tc>
                  <a:txBody>
                    <a:bodyPr/>
                    <a:lstStyle/>
                    <a:p>
                      <a:pPr algn="ctr"/>
                      <a:r>
                        <a:rPr lang="en-US" sz="1400" dirty="0" smtClean="0"/>
                        <a:t>15</a:t>
                      </a:r>
                      <a:endParaRPr lang="en-US" sz="1400" dirty="0"/>
                    </a:p>
                  </a:txBody>
                  <a:tcPr>
                    <a:solidFill>
                      <a:schemeClr val="accent6">
                        <a:lumMod val="20000"/>
                        <a:lumOff val="80000"/>
                      </a:schemeClr>
                    </a:solidFill>
                  </a:tcPr>
                </a:tc>
              </a:tr>
              <a:tr h="370840">
                <a:tc>
                  <a:txBody>
                    <a:bodyPr/>
                    <a:lstStyle/>
                    <a:p>
                      <a:r>
                        <a:rPr lang="en-US" sz="1400" dirty="0" err="1" smtClean="0"/>
                        <a:t>Num</a:t>
                      </a:r>
                      <a:r>
                        <a:rPr lang="en-US" sz="1400" dirty="0" smtClean="0"/>
                        <a:t> of </a:t>
                      </a:r>
                      <a:r>
                        <a:rPr lang="en-US" sz="1400" b="1" dirty="0" smtClean="0"/>
                        <a:t>relevant</a:t>
                      </a:r>
                      <a:r>
                        <a:rPr lang="en-US" sz="1400" dirty="0" smtClean="0"/>
                        <a:t> results</a:t>
                      </a:r>
                    </a:p>
                  </a:txBody>
                  <a:tcPr>
                    <a:solidFill>
                      <a:schemeClr val="accent6">
                        <a:lumMod val="20000"/>
                        <a:lumOff val="80000"/>
                      </a:schemeClr>
                    </a:solidFill>
                  </a:tcPr>
                </a:tc>
                <a:tc>
                  <a:txBody>
                    <a:bodyPr/>
                    <a:lstStyle/>
                    <a:p>
                      <a:pPr algn="ctr"/>
                      <a:r>
                        <a:rPr lang="en-US" sz="1400" dirty="0" smtClean="0"/>
                        <a:t>27</a:t>
                      </a:r>
                      <a:endParaRPr lang="en-US" sz="1400" dirty="0"/>
                    </a:p>
                  </a:txBody>
                  <a:tcPr>
                    <a:solidFill>
                      <a:schemeClr val="accent6">
                        <a:lumMod val="20000"/>
                        <a:lumOff val="80000"/>
                      </a:schemeClr>
                    </a:solidFill>
                  </a:tcPr>
                </a:tc>
                <a:tc>
                  <a:txBody>
                    <a:bodyPr/>
                    <a:lstStyle/>
                    <a:p>
                      <a:pPr algn="ctr"/>
                      <a:r>
                        <a:rPr lang="en-US" sz="1400" dirty="0" smtClean="0"/>
                        <a:t>27</a:t>
                      </a:r>
                      <a:endParaRPr lang="en-US" sz="1400" dirty="0"/>
                    </a:p>
                  </a:txBody>
                  <a:tcPr>
                    <a:solidFill>
                      <a:schemeClr val="accent6">
                        <a:lumMod val="20000"/>
                        <a:lumOff val="80000"/>
                      </a:schemeClr>
                    </a:solidFill>
                  </a:tcPr>
                </a:tc>
                <a:tc>
                  <a:txBody>
                    <a:bodyPr/>
                    <a:lstStyle/>
                    <a:p>
                      <a:pPr algn="ctr"/>
                      <a:r>
                        <a:rPr lang="en-US" sz="1400" dirty="0" smtClean="0"/>
                        <a:t>33</a:t>
                      </a:r>
                      <a:endParaRPr lang="en-US" sz="1400" dirty="0"/>
                    </a:p>
                  </a:txBody>
                  <a:tcPr>
                    <a:solidFill>
                      <a:schemeClr val="accent6">
                        <a:lumMod val="20000"/>
                        <a:lumOff val="80000"/>
                      </a:schemeClr>
                    </a:solidFill>
                  </a:tcPr>
                </a:tc>
                <a:tc>
                  <a:txBody>
                    <a:bodyPr/>
                    <a:lstStyle/>
                    <a:p>
                      <a:pPr algn="ctr"/>
                      <a:r>
                        <a:rPr lang="en-US" sz="1400" dirty="0" smtClean="0"/>
                        <a:t>16</a:t>
                      </a:r>
                      <a:endParaRPr lang="en-US" sz="1400" dirty="0"/>
                    </a:p>
                  </a:txBody>
                  <a:tcPr>
                    <a:solidFill>
                      <a:schemeClr val="accent6">
                        <a:lumMod val="20000"/>
                        <a:lumOff val="80000"/>
                      </a:schemeClr>
                    </a:solidFill>
                  </a:tcPr>
                </a:tc>
                <a:tc>
                  <a:txBody>
                    <a:bodyPr/>
                    <a:lstStyle/>
                    <a:p>
                      <a:pPr algn="ctr"/>
                      <a:r>
                        <a:rPr lang="en-US" sz="1400" dirty="0" smtClean="0"/>
                        <a:t>9</a:t>
                      </a:r>
                      <a:endParaRPr lang="en-US" sz="1400" dirty="0"/>
                    </a:p>
                  </a:txBody>
                  <a:tcPr>
                    <a:solidFill>
                      <a:schemeClr val="accent6">
                        <a:lumMod val="20000"/>
                        <a:lumOff val="80000"/>
                      </a:schemeClr>
                    </a:solidFill>
                  </a:tcPr>
                </a:tc>
                <a:tc>
                  <a:txBody>
                    <a:bodyPr/>
                    <a:lstStyle/>
                    <a:p>
                      <a:pPr algn="ctr"/>
                      <a:r>
                        <a:rPr lang="en-US" sz="1400" dirty="0" smtClean="0"/>
                        <a:t>14</a:t>
                      </a:r>
                      <a:endParaRPr lang="en-US" sz="1400" dirty="0"/>
                    </a:p>
                  </a:txBody>
                  <a:tcPr>
                    <a:solidFill>
                      <a:schemeClr val="accent6">
                        <a:lumMod val="20000"/>
                        <a:lumOff val="80000"/>
                      </a:schemeClr>
                    </a:solidFill>
                  </a:tcPr>
                </a:tc>
                <a:tc>
                  <a:txBody>
                    <a:bodyPr/>
                    <a:lstStyle/>
                    <a:p>
                      <a:pPr algn="ctr"/>
                      <a:r>
                        <a:rPr lang="en-US" sz="1400" b="1" dirty="0" smtClean="0"/>
                        <a:t>2</a:t>
                      </a:r>
                      <a:endParaRPr lang="en-US" sz="1400" b="1" dirty="0"/>
                    </a:p>
                  </a:txBody>
                  <a:tcPr>
                    <a:solidFill>
                      <a:schemeClr val="accent6">
                        <a:lumMod val="40000"/>
                        <a:lumOff val="60000"/>
                      </a:schemeClr>
                    </a:solidFill>
                  </a:tcPr>
                </a:tc>
                <a:tc>
                  <a:txBody>
                    <a:bodyPr/>
                    <a:lstStyle/>
                    <a:p>
                      <a:pPr algn="ctr"/>
                      <a:r>
                        <a:rPr lang="en-US" sz="1400" dirty="0" smtClean="0"/>
                        <a:t>8</a:t>
                      </a:r>
                      <a:endParaRPr lang="en-US" sz="1400" dirty="0"/>
                    </a:p>
                  </a:txBody>
                  <a:tcPr>
                    <a:solidFill>
                      <a:schemeClr val="accent6">
                        <a:lumMod val="20000"/>
                        <a:lumOff val="80000"/>
                      </a:schemeClr>
                    </a:solidFill>
                  </a:tcPr>
                </a:tc>
                <a:tc>
                  <a:txBody>
                    <a:bodyPr/>
                    <a:lstStyle/>
                    <a:p>
                      <a:pPr algn="ctr"/>
                      <a:r>
                        <a:rPr lang="en-US" sz="1400" b="1" dirty="0" smtClean="0"/>
                        <a:t>1</a:t>
                      </a:r>
                      <a:endParaRPr lang="en-US" sz="1400" b="1" dirty="0"/>
                    </a:p>
                  </a:txBody>
                  <a:tcPr>
                    <a:solidFill>
                      <a:schemeClr val="accent6">
                        <a:lumMod val="40000"/>
                        <a:lumOff val="60000"/>
                      </a:schemeClr>
                    </a:solidFill>
                  </a:tcPr>
                </a:tc>
                <a:tc>
                  <a:txBody>
                    <a:bodyPr/>
                    <a:lstStyle/>
                    <a:p>
                      <a:pPr algn="ctr"/>
                      <a:r>
                        <a:rPr lang="en-US" sz="1400" dirty="0" smtClean="0"/>
                        <a:t>14</a:t>
                      </a:r>
                      <a:endParaRPr lang="en-US" sz="1400" dirty="0"/>
                    </a:p>
                  </a:txBody>
                  <a:tcPr>
                    <a:solidFill>
                      <a:schemeClr val="accent6">
                        <a:lumMod val="20000"/>
                        <a:lumOff val="80000"/>
                      </a:schemeClr>
                    </a:solidFill>
                  </a:tcPr>
                </a:tc>
                <a:tc>
                  <a:txBody>
                    <a:bodyPr/>
                    <a:lstStyle/>
                    <a:p>
                      <a:pPr algn="ctr"/>
                      <a:r>
                        <a:rPr lang="en-US" sz="1400" b="1" dirty="0" smtClean="0"/>
                        <a:t>1</a:t>
                      </a:r>
                      <a:endParaRPr lang="en-US" sz="1400" b="1" dirty="0"/>
                    </a:p>
                  </a:txBody>
                  <a:tcPr>
                    <a:solidFill>
                      <a:schemeClr val="accent6">
                        <a:lumMod val="40000"/>
                        <a:lumOff val="60000"/>
                      </a:schemeClr>
                    </a:solidFill>
                  </a:tcPr>
                </a:tc>
                <a:tc>
                  <a:txBody>
                    <a:bodyPr/>
                    <a:lstStyle/>
                    <a:p>
                      <a:pPr algn="ctr"/>
                      <a:r>
                        <a:rPr lang="en-US" sz="1400" dirty="0" smtClean="0"/>
                        <a:t>8</a:t>
                      </a:r>
                      <a:endParaRPr lang="en-US" sz="1400" dirty="0"/>
                    </a:p>
                  </a:txBody>
                  <a:tcPr>
                    <a:solidFill>
                      <a:schemeClr val="accent6">
                        <a:lumMod val="20000"/>
                        <a:lumOff val="80000"/>
                      </a:schemeClr>
                    </a:solidFill>
                  </a:tcPr>
                </a:tc>
                <a:tc>
                  <a:txBody>
                    <a:bodyPr/>
                    <a:lstStyle/>
                    <a:p>
                      <a:pPr algn="ctr"/>
                      <a:r>
                        <a:rPr lang="en-US" sz="1400" dirty="0" smtClean="0"/>
                        <a:t>13</a:t>
                      </a:r>
                      <a:endParaRPr lang="en-US" sz="1400" dirty="0"/>
                    </a:p>
                  </a:txBody>
                  <a:tcPr>
                    <a:solidFill>
                      <a:schemeClr val="accent6">
                        <a:lumMod val="20000"/>
                        <a:lumOff val="80000"/>
                      </a:schemeClr>
                    </a:solidFill>
                  </a:tcPr>
                </a:tc>
                <a:tc>
                  <a:txBody>
                    <a:bodyPr/>
                    <a:lstStyle/>
                    <a:p>
                      <a:pPr algn="ctr"/>
                      <a:r>
                        <a:rPr lang="en-US" sz="1400" dirty="0" smtClean="0"/>
                        <a:t>15</a:t>
                      </a:r>
                      <a:endParaRPr lang="en-US" sz="1400" dirty="0"/>
                    </a:p>
                  </a:txBody>
                  <a:tcPr>
                    <a:solidFill>
                      <a:schemeClr val="accent6">
                        <a:lumMod val="20000"/>
                        <a:lumOff val="80000"/>
                      </a:schemeClr>
                    </a:solidFill>
                  </a:tcPr>
                </a:tc>
                <a:tc>
                  <a:txBody>
                    <a:bodyPr/>
                    <a:lstStyle/>
                    <a:p>
                      <a:pPr algn="ctr"/>
                      <a:r>
                        <a:rPr lang="en-US" sz="1400" dirty="0" smtClean="0"/>
                        <a:t>9</a:t>
                      </a:r>
                      <a:endParaRPr lang="en-US" sz="1400" dirty="0"/>
                    </a:p>
                  </a:txBody>
                  <a:tcPr>
                    <a:solidFill>
                      <a:schemeClr val="accent6">
                        <a:lumMod val="20000"/>
                        <a:lumOff val="80000"/>
                      </a:schemeClr>
                    </a:solidFill>
                  </a:tcPr>
                </a:tc>
                <a:tc>
                  <a:txBody>
                    <a:bodyPr/>
                    <a:lstStyle/>
                    <a:p>
                      <a:pPr algn="ctr"/>
                      <a:r>
                        <a:rPr lang="en-US" sz="1400" dirty="0" smtClean="0"/>
                        <a:t>10</a:t>
                      </a:r>
                      <a:endParaRPr lang="en-US" sz="1400" dirty="0"/>
                    </a:p>
                  </a:txBody>
                  <a:tcPr>
                    <a:solidFill>
                      <a:schemeClr val="accent6">
                        <a:lumMod val="20000"/>
                        <a:lumOff val="80000"/>
                      </a:schemeClr>
                    </a:solidFill>
                  </a:tcPr>
                </a:tc>
                <a:tc>
                  <a:txBody>
                    <a:bodyPr/>
                    <a:lstStyle/>
                    <a:p>
                      <a:pPr algn="ctr"/>
                      <a:r>
                        <a:rPr lang="en-US" sz="1400" dirty="0" smtClean="0"/>
                        <a:t>13</a:t>
                      </a:r>
                      <a:endParaRPr lang="en-US" sz="1400" dirty="0"/>
                    </a:p>
                  </a:txBody>
                  <a:tcPr>
                    <a:solidFill>
                      <a:schemeClr val="accent6">
                        <a:lumMod val="20000"/>
                        <a:lumOff val="80000"/>
                      </a:schemeClr>
                    </a:solidFill>
                  </a:tcPr>
                </a:tc>
                <a:tc>
                  <a:txBody>
                    <a:bodyPr/>
                    <a:lstStyle/>
                    <a:p>
                      <a:pPr algn="ctr"/>
                      <a:r>
                        <a:rPr lang="en-US" sz="1400" dirty="0" smtClean="0"/>
                        <a:t>11</a:t>
                      </a:r>
                      <a:endParaRPr lang="en-US" sz="1400" dirty="0"/>
                    </a:p>
                  </a:txBody>
                  <a:tcPr>
                    <a:solidFill>
                      <a:schemeClr val="accent6">
                        <a:lumMod val="20000"/>
                        <a:lumOff val="80000"/>
                      </a:schemeClr>
                    </a:solidFill>
                  </a:tcPr>
                </a:tc>
                <a:tc>
                  <a:txBody>
                    <a:bodyPr/>
                    <a:lstStyle/>
                    <a:p>
                      <a:pPr algn="ctr"/>
                      <a:r>
                        <a:rPr lang="en-US" sz="1400" dirty="0" smtClean="0"/>
                        <a:t>15</a:t>
                      </a:r>
                      <a:endParaRPr lang="en-US" sz="1400" dirty="0"/>
                    </a:p>
                  </a:txBody>
                  <a:tcPr>
                    <a:solidFill>
                      <a:schemeClr val="accent6">
                        <a:lumMod val="20000"/>
                        <a:lumOff val="80000"/>
                      </a:schemeClr>
                    </a:solidFill>
                  </a:tcPr>
                </a:tc>
                <a:tc>
                  <a:txBody>
                    <a:bodyPr/>
                    <a:lstStyle/>
                    <a:p>
                      <a:pPr algn="ctr"/>
                      <a:r>
                        <a:rPr lang="en-US" sz="1400" dirty="0" smtClean="0"/>
                        <a:t>15</a:t>
                      </a:r>
                      <a:endParaRPr lang="en-US" sz="1400" dirty="0"/>
                    </a:p>
                  </a:txBody>
                  <a:tcPr>
                    <a:solidFill>
                      <a:schemeClr val="accent6">
                        <a:lumMod val="20000"/>
                        <a:lumOff val="80000"/>
                      </a:schemeClr>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708394788"/>
              </p:ext>
            </p:extLst>
          </p:nvPr>
        </p:nvGraphicFramePr>
        <p:xfrm>
          <a:off x="1175651" y="2760401"/>
          <a:ext cx="10887486" cy="1407160"/>
        </p:xfrm>
        <a:graphic>
          <a:graphicData uri="http://schemas.openxmlformats.org/drawingml/2006/table">
            <a:tbl>
              <a:tblPr firstRow="1" bandRow="1"/>
              <a:tblGrid>
                <a:gridCol w="2090066"/>
                <a:gridCol w="439871"/>
                <a:gridCol w="439871"/>
                <a:gridCol w="439871"/>
                <a:gridCol w="439871"/>
                <a:gridCol w="439871"/>
                <a:gridCol w="439871"/>
                <a:gridCol w="439871"/>
                <a:gridCol w="439871"/>
                <a:gridCol w="439871"/>
                <a:gridCol w="439871"/>
                <a:gridCol w="439871"/>
                <a:gridCol w="439871"/>
                <a:gridCol w="439871"/>
                <a:gridCol w="439871"/>
                <a:gridCol w="439871"/>
                <a:gridCol w="439871"/>
                <a:gridCol w="439871"/>
                <a:gridCol w="439871"/>
                <a:gridCol w="439871"/>
                <a:gridCol w="439871"/>
              </a:tblGrid>
              <a:tr h="370840">
                <a:tc>
                  <a:txBody>
                    <a:bodyPr/>
                    <a:lstStyle/>
                    <a:p>
                      <a:r>
                        <a:rPr lang="en-US" sz="1400" dirty="0" err="1" smtClean="0"/>
                        <a:t>Num</a:t>
                      </a:r>
                      <a:r>
                        <a:rPr lang="en-US" sz="1400" baseline="0" dirty="0" smtClean="0"/>
                        <a:t> of results</a:t>
                      </a:r>
                      <a:endParaRPr lang="en-US" sz="1400" dirty="0"/>
                    </a:p>
                  </a:txBody>
                  <a:tcPr>
                    <a:solidFill>
                      <a:schemeClr val="accent1">
                        <a:lumMod val="20000"/>
                        <a:lumOff val="80000"/>
                      </a:schemeClr>
                    </a:solidFill>
                  </a:tcPr>
                </a:tc>
                <a:tc>
                  <a:txBody>
                    <a:bodyPr/>
                    <a:lstStyle/>
                    <a:p>
                      <a:pPr algn="ctr"/>
                      <a:r>
                        <a:rPr lang="en-US" sz="1400" dirty="0" smtClean="0"/>
                        <a:t>8</a:t>
                      </a:r>
                      <a:endParaRPr lang="en-US" sz="1400" dirty="0"/>
                    </a:p>
                  </a:txBody>
                  <a:tcPr>
                    <a:solidFill>
                      <a:schemeClr val="accent1">
                        <a:lumMod val="20000"/>
                        <a:lumOff val="80000"/>
                      </a:schemeClr>
                    </a:solidFill>
                  </a:tcPr>
                </a:tc>
                <a:tc>
                  <a:txBody>
                    <a:bodyPr/>
                    <a:lstStyle/>
                    <a:p>
                      <a:pPr algn="ctr"/>
                      <a:r>
                        <a:rPr lang="en-US" sz="1400" dirty="0" smtClean="0"/>
                        <a:t>1</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1</a:t>
                      </a:r>
                      <a:endParaRPr lang="en-US" sz="1400" dirty="0"/>
                    </a:p>
                  </a:txBody>
                  <a:tcPr>
                    <a:solidFill>
                      <a:schemeClr val="accent1">
                        <a:lumMod val="20000"/>
                        <a:lumOff val="80000"/>
                      </a:schemeClr>
                    </a:solidFill>
                  </a:tcPr>
                </a:tc>
                <a:tc>
                  <a:txBody>
                    <a:bodyPr/>
                    <a:lstStyle/>
                    <a:p>
                      <a:pPr algn="ctr"/>
                      <a:r>
                        <a:rPr lang="en-US" sz="1400" dirty="0" smtClean="0"/>
                        <a:t>1</a:t>
                      </a:r>
                      <a:endParaRPr lang="en-US" sz="1400" dirty="0"/>
                    </a:p>
                  </a:txBody>
                  <a:tcPr>
                    <a:solidFill>
                      <a:schemeClr val="accent1">
                        <a:lumMod val="20000"/>
                        <a:lumOff val="80000"/>
                      </a:schemeClr>
                    </a:solidFill>
                  </a:tcPr>
                </a:tc>
                <a:tc>
                  <a:txBody>
                    <a:bodyPr/>
                    <a:lstStyle/>
                    <a:p>
                      <a:pPr algn="ctr"/>
                      <a:r>
                        <a:rPr lang="en-US" sz="1400" dirty="0" smtClean="0"/>
                        <a:t>1</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2</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6</a:t>
                      </a:r>
                      <a:endParaRPr lang="en-US" sz="1400" dirty="0"/>
                    </a:p>
                  </a:txBody>
                  <a:tcPr>
                    <a:solidFill>
                      <a:schemeClr val="accent1">
                        <a:lumMod val="20000"/>
                        <a:lumOff val="80000"/>
                      </a:schemeClr>
                    </a:solidFill>
                  </a:tcPr>
                </a:tc>
                <a:tc>
                  <a:txBody>
                    <a:bodyPr/>
                    <a:lstStyle/>
                    <a:p>
                      <a:pPr algn="ctr"/>
                      <a:r>
                        <a:rPr lang="en-US" sz="1400" dirty="0" smtClean="0"/>
                        <a:t>1</a:t>
                      </a:r>
                      <a:endParaRPr lang="en-US" sz="1400" dirty="0"/>
                    </a:p>
                  </a:txBody>
                  <a:tcPr>
                    <a:solidFill>
                      <a:schemeClr val="accent1">
                        <a:lumMod val="20000"/>
                        <a:lumOff val="80000"/>
                      </a:schemeClr>
                    </a:solidFill>
                  </a:tcPr>
                </a:tc>
                <a:tc>
                  <a:txBody>
                    <a:bodyPr/>
                    <a:lstStyle/>
                    <a:p>
                      <a:pPr algn="ctr"/>
                      <a:r>
                        <a:rPr lang="en-US" sz="1400" dirty="0" smtClean="0"/>
                        <a:t>1</a:t>
                      </a:r>
                      <a:endParaRPr lang="en-US" sz="1400" dirty="0"/>
                    </a:p>
                  </a:txBody>
                  <a:tcPr>
                    <a:solidFill>
                      <a:schemeClr val="accent1">
                        <a:lumMod val="20000"/>
                        <a:lumOff val="80000"/>
                      </a:schemeClr>
                    </a:solidFill>
                  </a:tcPr>
                </a:tc>
                <a:tc>
                  <a:txBody>
                    <a:bodyPr/>
                    <a:lstStyle/>
                    <a:p>
                      <a:pPr algn="ctr"/>
                      <a:r>
                        <a:rPr lang="en-US" sz="1400" dirty="0" smtClean="0"/>
                        <a:t>1</a:t>
                      </a:r>
                      <a:endParaRPr lang="en-US" sz="1400" dirty="0"/>
                    </a:p>
                  </a:txBody>
                  <a:tcPr>
                    <a:solidFill>
                      <a:schemeClr val="accent1">
                        <a:lumMod val="20000"/>
                        <a:lumOff val="80000"/>
                      </a:schemeClr>
                    </a:solidFill>
                  </a:tcPr>
                </a:tc>
                <a:tc>
                  <a:txBody>
                    <a:bodyPr/>
                    <a:lstStyle/>
                    <a:p>
                      <a:pPr algn="ctr"/>
                      <a:r>
                        <a:rPr lang="en-US" sz="1400" dirty="0" smtClean="0"/>
                        <a:t>1</a:t>
                      </a:r>
                      <a:endParaRPr lang="en-US" sz="1400" dirty="0"/>
                    </a:p>
                  </a:txBody>
                  <a:tcPr>
                    <a:solidFill>
                      <a:schemeClr val="accent1">
                        <a:lumMod val="20000"/>
                        <a:lumOff val="80000"/>
                      </a:schemeClr>
                    </a:solidFill>
                  </a:tcPr>
                </a:tc>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smtClean="0"/>
                        <a:t>Num</a:t>
                      </a:r>
                      <a:r>
                        <a:rPr lang="en-US" sz="1400" baseline="0" dirty="0" smtClean="0"/>
                        <a:t> of </a:t>
                      </a:r>
                      <a:r>
                        <a:rPr lang="en-US" sz="1400" b="1" dirty="0" smtClean="0"/>
                        <a:t>relevant</a:t>
                      </a:r>
                      <a:r>
                        <a:rPr lang="en-US" sz="1400" dirty="0" smtClean="0"/>
                        <a:t> results returned by SPARQL</a:t>
                      </a:r>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b="1" dirty="0" smtClean="0"/>
                        <a:t>1</a:t>
                      </a:r>
                      <a:endParaRPr lang="en-US" sz="1400" b="1" dirty="0"/>
                    </a:p>
                  </a:txBody>
                  <a:tcPr>
                    <a:solidFill>
                      <a:schemeClr val="accent1">
                        <a:lumMod val="40000"/>
                        <a:lumOff val="6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smtClean="0"/>
                        <a:t>Num</a:t>
                      </a:r>
                      <a:r>
                        <a:rPr lang="en-US" sz="1400" baseline="0" dirty="0" smtClean="0"/>
                        <a:t> of </a:t>
                      </a:r>
                      <a:r>
                        <a:rPr lang="en-US" sz="1400" b="1" dirty="0" smtClean="0"/>
                        <a:t>relevant</a:t>
                      </a:r>
                      <a:r>
                        <a:rPr lang="en-US" sz="1400" dirty="0" smtClean="0"/>
                        <a:t> results </a:t>
                      </a:r>
                      <a:r>
                        <a:rPr lang="en-US" sz="1400" b="1" u="sng" dirty="0" smtClean="0"/>
                        <a:t>not returned by SPARQL</a:t>
                      </a:r>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b="1" dirty="0" smtClean="0"/>
                        <a:t>1</a:t>
                      </a:r>
                      <a:endParaRPr lang="en-US" sz="1400" b="1" dirty="0"/>
                    </a:p>
                  </a:txBody>
                  <a:tcPr>
                    <a:solidFill>
                      <a:schemeClr val="accent1">
                        <a:lumMod val="40000"/>
                        <a:lumOff val="6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b="1" dirty="0" smtClean="0"/>
                        <a:t>1</a:t>
                      </a:r>
                      <a:endParaRPr lang="en-US" sz="1400" b="1" dirty="0"/>
                    </a:p>
                  </a:txBody>
                  <a:tcPr>
                    <a:solidFill>
                      <a:schemeClr val="accent1">
                        <a:lumMod val="40000"/>
                        <a:lumOff val="60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75209042"/>
              </p:ext>
            </p:extLst>
          </p:nvPr>
        </p:nvGraphicFramePr>
        <p:xfrm>
          <a:off x="1175645" y="4267615"/>
          <a:ext cx="10894672" cy="1407160"/>
        </p:xfrm>
        <a:graphic>
          <a:graphicData uri="http://schemas.openxmlformats.org/drawingml/2006/table">
            <a:tbl>
              <a:tblPr firstRow="1" bandRow="1"/>
              <a:tblGrid>
                <a:gridCol w="2090072"/>
                <a:gridCol w="440230"/>
                <a:gridCol w="440230"/>
                <a:gridCol w="440230"/>
                <a:gridCol w="440230"/>
                <a:gridCol w="440230"/>
                <a:gridCol w="440230"/>
                <a:gridCol w="440230"/>
                <a:gridCol w="440230"/>
                <a:gridCol w="440230"/>
                <a:gridCol w="440230"/>
                <a:gridCol w="440230"/>
                <a:gridCol w="440230"/>
                <a:gridCol w="440230"/>
                <a:gridCol w="440230"/>
                <a:gridCol w="440230"/>
                <a:gridCol w="440230"/>
                <a:gridCol w="440230"/>
                <a:gridCol w="440230"/>
                <a:gridCol w="440230"/>
                <a:gridCol w="440230"/>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smtClean="0"/>
                        <a:t>Num</a:t>
                      </a:r>
                      <a:r>
                        <a:rPr lang="en-US" sz="1400" baseline="0" dirty="0" smtClean="0"/>
                        <a:t> of results</a:t>
                      </a:r>
                      <a:endParaRPr lang="en-US" sz="1400" dirty="0" smtClean="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3</a:t>
                      </a:r>
                      <a:endParaRPr lang="en-US" sz="1400" dirty="0"/>
                    </a:p>
                  </a:txBody>
                  <a:tcPr>
                    <a:solidFill>
                      <a:schemeClr val="accent4">
                        <a:lumMod val="40000"/>
                        <a:lumOff val="60000"/>
                      </a:schemeClr>
                    </a:solidFill>
                  </a:tcPr>
                </a:tc>
                <a:tc>
                  <a:txBody>
                    <a:bodyPr/>
                    <a:lstStyle/>
                    <a:p>
                      <a:pPr algn="ctr"/>
                      <a:r>
                        <a:rPr lang="en-US" sz="1400" dirty="0" smtClean="0"/>
                        <a:t>1</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4</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25</a:t>
                      </a:r>
                      <a:endParaRPr lang="en-US" sz="1400" dirty="0"/>
                    </a:p>
                  </a:txBody>
                  <a:tcPr>
                    <a:solidFill>
                      <a:schemeClr val="accent4">
                        <a:lumMod val="40000"/>
                        <a:lumOff val="60000"/>
                      </a:schemeClr>
                    </a:solidFill>
                  </a:tcPr>
                </a:tc>
                <a:tc>
                  <a:txBody>
                    <a:bodyPr/>
                    <a:lstStyle/>
                    <a:p>
                      <a:pPr algn="ctr"/>
                      <a:r>
                        <a:rPr lang="en-US" sz="1400" dirty="0" smtClean="0"/>
                        <a:t>2</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smtClean="0"/>
                        <a:t>Num</a:t>
                      </a:r>
                      <a:r>
                        <a:rPr lang="en-US" sz="1400" baseline="0" dirty="0" smtClean="0"/>
                        <a:t> of </a:t>
                      </a:r>
                      <a:r>
                        <a:rPr lang="en-US" sz="1400" b="1" dirty="0" smtClean="0"/>
                        <a:t>relevant</a:t>
                      </a:r>
                      <a:r>
                        <a:rPr lang="en-US" sz="1400" dirty="0" smtClean="0"/>
                        <a:t> results returned by SPARQL</a:t>
                      </a:r>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b="1" dirty="0" smtClean="0"/>
                        <a:t>2</a:t>
                      </a:r>
                      <a:endParaRPr lang="en-US" sz="1400" b="1" dirty="0"/>
                    </a:p>
                  </a:txBody>
                  <a:tcPr>
                    <a:solidFill>
                      <a:schemeClr val="accent4">
                        <a:lumMod val="60000"/>
                        <a:lumOff val="4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b="1" dirty="0" smtClean="0"/>
                        <a:t>3</a:t>
                      </a:r>
                      <a:endParaRPr lang="en-US" sz="1400" b="1" dirty="0"/>
                    </a:p>
                  </a:txBody>
                  <a:tcPr>
                    <a:solidFill>
                      <a:schemeClr val="accent4">
                        <a:lumMod val="60000"/>
                        <a:lumOff val="40000"/>
                      </a:schemeClr>
                    </a:solidFill>
                  </a:tcPr>
                </a:tc>
                <a:tc>
                  <a:txBody>
                    <a:bodyPr/>
                    <a:lstStyle/>
                    <a:p>
                      <a:pPr algn="ctr"/>
                      <a:r>
                        <a:rPr lang="en-US" sz="1400" b="1" dirty="0" smtClean="0"/>
                        <a:t>1</a:t>
                      </a:r>
                      <a:endParaRPr lang="en-US" sz="1400" b="1" dirty="0"/>
                    </a:p>
                  </a:txBody>
                  <a:tcPr>
                    <a:solidFill>
                      <a:schemeClr val="accent4">
                        <a:lumMod val="60000"/>
                        <a:lumOff val="4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smtClean="0"/>
                        <a:t>Num</a:t>
                      </a:r>
                      <a:r>
                        <a:rPr lang="en-US" sz="1400" baseline="0" dirty="0" smtClean="0"/>
                        <a:t> of </a:t>
                      </a:r>
                      <a:r>
                        <a:rPr lang="en-US" sz="1400" b="1" dirty="0" smtClean="0"/>
                        <a:t>relevant</a:t>
                      </a:r>
                      <a:r>
                        <a:rPr lang="en-US" sz="1400" dirty="0" smtClean="0"/>
                        <a:t> results </a:t>
                      </a:r>
                      <a:r>
                        <a:rPr lang="en-US" sz="1400" b="1" u="sng" dirty="0" smtClean="0"/>
                        <a:t>not returned by SPARQL</a:t>
                      </a:r>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b="1" dirty="0" smtClean="0"/>
                        <a:t>1</a:t>
                      </a:r>
                      <a:endParaRPr lang="en-US" sz="1400" b="1" dirty="0"/>
                    </a:p>
                  </a:txBody>
                  <a:tcPr>
                    <a:solidFill>
                      <a:schemeClr val="accent4">
                        <a:lumMod val="60000"/>
                        <a:lumOff val="4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b="1" dirty="0" smtClean="0"/>
                        <a:t>3</a:t>
                      </a:r>
                      <a:endParaRPr lang="en-US" sz="1400" b="1" dirty="0"/>
                    </a:p>
                  </a:txBody>
                  <a:tcPr>
                    <a:solidFill>
                      <a:schemeClr val="accent4">
                        <a:lumMod val="60000"/>
                        <a:lumOff val="4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b="1" dirty="0" smtClean="0"/>
                        <a:t>3</a:t>
                      </a:r>
                      <a:endParaRPr lang="en-US" sz="1400" b="1" dirty="0"/>
                    </a:p>
                  </a:txBody>
                  <a:tcPr>
                    <a:solidFill>
                      <a:schemeClr val="accent4">
                        <a:lumMod val="60000"/>
                        <a:lumOff val="4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r>
            </a:tbl>
          </a:graphicData>
        </a:graphic>
      </p:graphicFrame>
      <p:sp>
        <p:nvSpPr>
          <p:cNvPr id="8" name="Rectangle 7"/>
          <p:cNvSpPr/>
          <p:nvPr/>
        </p:nvSpPr>
        <p:spPr>
          <a:xfrm>
            <a:off x="93029" y="5998672"/>
            <a:ext cx="8367034" cy="338554"/>
          </a:xfrm>
          <a:prstGeom prst="rect">
            <a:avLst/>
          </a:prstGeom>
        </p:spPr>
        <p:txBody>
          <a:bodyPr wrap="none">
            <a:spAutoFit/>
          </a:bodyPr>
          <a:lstStyle/>
          <a:p>
            <a:r>
              <a:rPr lang="en-US" sz="1600" i="1" dirty="0" smtClean="0"/>
              <a:t>Information needs and full results available at: </a:t>
            </a:r>
            <a:r>
              <a:rPr lang="en-US" sz="1600" i="1" dirty="0" smtClean="0">
                <a:solidFill>
                  <a:srgbClr val="0070C0"/>
                </a:solidFill>
              </a:rPr>
              <a:t>http</a:t>
            </a:r>
            <a:r>
              <a:rPr lang="en-US" sz="1600" i="1" dirty="0">
                <a:solidFill>
                  <a:srgbClr val="0070C0"/>
                </a:solidFill>
              </a:rPr>
              <a:t>://l3s.de/owa/semanticlayers/SemLayerEval.zip</a:t>
            </a:r>
          </a:p>
        </p:txBody>
      </p:sp>
      <p:sp>
        <p:nvSpPr>
          <p:cNvPr id="9" name="TextBox 8"/>
          <p:cNvSpPr txBox="1"/>
          <p:nvPr/>
        </p:nvSpPr>
        <p:spPr>
          <a:xfrm>
            <a:off x="6318875" y="645363"/>
            <a:ext cx="2236510" cy="369332"/>
          </a:xfrm>
          <a:prstGeom prst="rect">
            <a:avLst/>
          </a:prstGeom>
          <a:noFill/>
        </p:spPr>
        <p:txBody>
          <a:bodyPr wrap="none" rtlCol="0">
            <a:spAutoFit/>
          </a:bodyPr>
          <a:lstStyle/>
          <a:p>
            <a:r>
              <a:rPr lang="en-US" i="1" dirty="0" smtClean="0">
                <a:solidFill>
                  <a:srgbClr val="FF0000"/>
                </a:solidFill>
              </a:rPr>
              <a:t>Disambiguation error </a:t>
            </a:r>
            <a:endParaRPr lang="en-US" i="1" dirty="0">
              <a:solidFill>
                <a:srgbClr val="FF0000"/>
              </a:solidFill>
            </a:endParaRPr>
          </a:p>
        </p:txBody>
      </p:sp>
      <p:cxnSp>
        <p:nvCxnSpPr>
          <p:cNvPr id="11" name="Straight Connector 10"/>
          <p:cNvCxnSpPr>
            <a:stCxn id="22" idx="7"/>
          </p:cNvCxnSpPr>
          <p:nvPr/>
        </p:nvCxnSpPr>
        <p:spPr>
          <a:xfrm flipV="1">
            <a:off x="6258680" y="978334"/>
            <a:ext cx="880445" cy="1317892"/>
          </a:xfrm>
          <a:prstGeom prst="line">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26" idx="0"/>
          </p:cNvCxnSpPr>
          <p:nvPr/>
        </p:nvCxnSpPr>
        <p:spPr>
          <a:xfrm flipV="1">
            <a:off x="6974749" y="978335"/>
            <a:ext cx="409583" cy="1239807"/>
          </a:xfrm>
          <a:prstGeom prst="line">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29" idx="0"/>
          </p:cNvCxnSpPr>
          <p:nvPr/>
        </p:nvCxnSpPr>
        <p:spPr>
          <a:xfrm flipH="1" flipV="1">
            <a:off x="7685792" y="978336"/>
            <a:ext cx="179890" cy="1272894"/>
          </a:xfrm>
          <a:prstGeom prst="line">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900423" y="2232563"/>
            <a:ext cx="419724" cy="4347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705595" y="3645769"/>
            <a:ext cx="419724" cy="4347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1609083" y="3661395"/>
            <a:ext cx="419724" cy="4347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764887" y="2218142"/>
            <a:ext cx="419724" cy="4347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655820" y="2251230"/>
            <a:ext cx="419724" cy="4347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709405" y="5173569"/>
            <a:ext cx="419724" cy="4347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347903" y="5157888"/>
            <a:ext cx="419724" cy="4347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9850241" y="5157888"/>
            <a:ext cx="419724" cy="4347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Table 17"/>
          <p:cNvGraphicFramePr>
            <a:graphicFrameLocks noGrp="1"/>
          </p:cNvGraphicFramePr>
          <p:nvPr>
            <p:extLst>
              <p:ext uri="{D42A27DB-BD31-4B8C-83A1-F6EECF244321}">
                <p14:modId xmlns:p14="http://schemas.microsoft.com/office/powerpoint/2010/main" val="1167934278"/>
              </p:ext>
            </p:extLst>
          </p:nvPr>
        </p:nvGraphicFramePr>
        <p:xfrm>
          <a:off x="97974" y="1925691"/>
          <a:ext cx="1077671" cy="741680"/>
        </p:xfrm>
        <a:graphic>
          <a:graphicData uri="http://schemas.openxmlformats.org/drawingml/2006/table">
            <a:tbl>
              <a:tblPr firstRow="1" bandRow="1">
                <a:tableStyleId>{5940675A-B579-460E-94D1-54222C63F5DA}</a:tableStyleId>
              </a:tblPr>
              <a:tblGrid>
                <a:gridCol w="1077671"/>
              </a:tblGrid>
              <a:tr h="741680">
                <a:tc>
                  <a:txBody>
                    <a:bodyPr/>
                    <a:lstStyle/>
                    <a:p>
                      <a:pPr algn="ctr"/>
                      <a:r>
                        <a:rPr lang="en-US" sz="1800" b="1" dirty="0" smtClean="0"/>
                        <a:t>SPARQL</a:t>
                      </a:r>
                      <a:endParaRPr lang="en-US" sz="1400" dirty="0"/>
                    </a:p>
                  </a:txBody>
                  <a:tcPr anchor="ctr">
                    <a:solidFill>
                      <a:schemeClr val="accent6">
                        <a:lumMod val="20000"/>
                        <a:lumOff val="80000"/>
                      </a:schemeClr>
                    </a:solidFill>
                  </a:tcPr>
                </a:tc>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2317611188"/>
              </p:ext>
            </p:extLst>
          </p:nvPr>
        </p:nvGraphicFramePr>
        <p:xfrm>
          <a:off x="97974" y="2762557"/>
          <a:ext cx="1084709" cy="1405003"/>
        </p:xfrm>
        <a:graphic>
          <a:graphicData uri="http://schemas.openxmlformats.org/drawingml/2006/table">
            <a:tbl>
              <a:tblPr firstRow="1" bandRow="1">
                <a:tableStyleId>{5940675A-B579-460E-94D1-54222C63F5DA}</a:tableStyleId>
              </a:tblPr>
              <a:tblGrid>
                <a:gridCol w="1084709"/>
              </a:tblGrid>
              <a:tr h="1405003">
                <a:tc>
                  <a:txBody>
                    <a:bodyPr/>
                    <a:lstStyle/>
                    <a:p>
                      <a:pPr algn="ctr"/>
                      <a:r>
                        <a:rPr lang="en-US" sz="1800" b="1" dirty="0" smtClean="0"/>
                        <a:t>GOOGLE</a:t>
                      </a:r>
                      <a:br>
                        <a:rPr lang="en-US" sz="1800" b="1" dirty="0" smtClean="0"/>
                      </a:br>
                      <a:r>
                        <a:rPr lang="en-US" sz="1800" b="1" dirty="0" smtClean="0"/>
                        <a:t>NEWS</a:t>
                      </a:r>
                      <a:endParaRPr lang="en-US" sz="1400" dirty="0"/>
                    </a:p>
                  </a:txBody>
                  <a:tcPr anchor="ctr">
                    <a:solidFill>
                      <a:schemeClr val="accent5">
                        <a:lumMod val="20000"/>
                        <a:lumOff val="80000"/>
                      </a:schemeClr>
                    </a:solidFill>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1452671149"/>
              </p:ext>
            </p:extLst>
          </p:nvPr>
        </p:nvGraphicFramePr>
        <p:xfrm>
          <a:off x="98224" y="4266569"/>
          <a:ext cx="1084709" cy="1402711"/>
        </p:xfrm>
        <a:graphic>
          <a:graphicData uri="http://schemas.openxmlformats.org/drawingml/2006/table">
            <a:tbl>
              <a:tblPr firstRow="1" bandRow="1">
                <a:tableStyleId>{5940675A-B579-460E-94D1-54222C63F5DA}</a:tableStyleId>
              </a:tblPr>
              <a:tblGrid>
                <a:gridCol w="1084709"/>
              </a:tblGrid>
              <a:tr h="1402711">
                <a:tc>
                  <a:txBody>
                    <a:bodyPr/>
                    <a:lstStyle/>
                    <a:p>
                      <a:pPr algn="ctr"/>
                      <a:r>
                        <a:rPr lang="en-US" sz="1800" b="1" dirty="0" smtClean="0"/>
                        <a:t>HISTDIV</a:t>
                      </a:r>
                      <a:endParaRPr lang="en-US" sz="1400" dirty="0"/>
                    </a:p>
                  </a:txBody>
                  <a:tcPr anchor="ctr">
                    <a:solidFill>
                      <a:schemeClr val="accent4">
                        <a:lumMod val="40000"/>
                        <a:lumOff val="60000"/>
                      </a:schemeClr>
                    </a:solidFill>
                  </a:tcPr>
                </a:tc>
              </a:tr>
            </a:tbl>
          </a:graphicData>
        </a:graphic>
      </p:graphicFrame>
    </p:spTree>
    <p:extLst>
      <p:ext uri="{BB962C8B-B14F-4D97-AF65-F5344CB8AC3E}">
        <p14:creationId xmlns:p14="http://schemas.microsoft.com/office/powerpoint/2010/main" val="331652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10" presetClass="entr" presetSubtype="0"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par>
                                <p:cTn id="44" presetID="10"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2" grpId="0" animBg="1"/>
      <p:bldP spid="23" grpId="0" animBg="1"/>
      <p:bldP spid="24" grpId="0" animBg="1"/>
      <p:bldP spid="26" grpId="0" animBg="1"/>
      <p:bldP spid="29" grpId="0" animBg="1"/>
      <p:bldP spid="33" grpId="0" animBg="1"/>
      <p:bldP spid="34" grpId="0" animBg="1"/>
      <p:bldP spid="3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and Limitations</a:t>
            </a:r>
            <a:endParaRPr lang="en-US" dirty="0"/>
          </a:p>
        </p:txBody>
      </p:sp>
      <p:sp>
        <p:nvSpPr>
          <p:cNvPr id="3" name="Content Placeholder 2"/>
          <p:cNvSpPr>
            <a:spLocks noGrp="1"/>
          </p:cNvSpPr>
          <p:nvPr>
            <p:ph idx="1"/>
          </p:nvPr>
        </p:nvSpPr>
        <p:spPr/>
        <p:txBody>
          <a:bodyPr/>
          <a:lstStyle/>
          <a:p>
            <a:r>
              <a:rPr lang="en-US" dirty="0" smtClean="0"/>
              <a:t>False positive: </a:t>
            </a:r>
          </a:p>
          <a:p>
            <a:pPr lvl="1"/>
            <a:r>
              <a:rPr lang="en-US" dirty="0" smtClean="0"/>
              <a:t>A returned document is </a:t>
            </a:r>
            <a:r>
              <a:rPr lang="en-US" u="sng" dirty="0" smtClean="0"/>
              <a:t>not relevant</a:t>
            </a:r>
            <a:r>
              <a:rPr lang="en-US" dirty="0" smtClean="0"/>
              <a:t> due to disambiguation error</a:t>
            </a:r>
          </a:p>
          <a:p>
            <a:r>
              <a:rPr lang="en-US" dirty="0" smtClean="0"/>
              <a:t>False negative</a:t>
            </a:r>
          </a:p>
          <a:p>
            <a:pPr lvl="1"/>
            <a:r>
              <a:rPr lang="en-US" dirty="0" smtClean="0"/>
              <a:t>A relevant document is </a:t>
            </a:r>
            <a:r>
              <a:rPr lang="en-US" u="sng" dirty="0" smtClean="0"/>
              <a:t>not returned</a:t>
            </a:r>
            <a:r>
              <a:rPr lang="en-US" dirty="0" smtClean="0"/>
              <a:t> because:</a:t>
            </a:r>
          </a:p>
          <a:p>
            <a:pPr lvl="2"/>
            <a:r>
              <a:rPr lang="en-US" dirty="0" smtClean="0"/>
              <a:t>An entity of interest was not recognized by the entity linking tool</a:t>
            </a:r>
          </a:p>
          <a:p>
            <a:pPr lvl="2"/>
            <a:r>
              <a:rPr lang="en-US" dirty="0" smtClean="0"/>
              <a:t>Disambiguation error</a:t>
            </a:r>
          </a:p>
          <a:p>
            <a:pPr lvl="2"/>
            <a:r>
              <a:rPr lang="en-US" dirty="0" smtClean="0"/>
              <a:t>Confidence score of extracted entity of interest below used threshold </a:t>
            </a:r>
          </a:p>
          <a:p>
            <a:r>
              <a:rPr lang="en-US" dirty="0" smtClean="0"/>
              <a:t>Temporal inconsistency</a:t>
            </a:r>
          </a:p>
          <a:p>
            <a:pPr lvl="1"/>
            <a:r>
              <a:rPr lang="en-US" dirty="0" smtClean="0"/>
              <a:t>Change of entity properties</a:t>
            </a:r>
          </a:p>
          <a:p>
            <a:pPr lvl="1"/>
            <a:r>
              <a:rPr lang="en-US" dirty="0" smtClean="0"/>
              <a:t>Completeness and freshness of used knowledge bases </a:t>
            </a:r>
          </a:p>
          <a:p>
            <a:endParaRPr lang="en-US" dirty="0"/>
          </a:p>
        </p:txBody>
      </p:sp>
      <p:sp>
        <p:nvSpPr>
          <p:cNvPr id="4" name="Footer Placeholder 3"/>
          <p:cNvSpPr>
            <a:spLocks noGrp="1"/>
          </p:cNvSpPr>
          <p:nvPr>
            <p:ph type="ftr" sz="quarter" idx="11"/>
          </p:nvPr>
        </p:nvSpPr>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25</a:t>
            </a:fld>
            <a:endParaRPr lang="en-US"/>
          </a:p>
        </p:txBody>
      </p:sp>
    </p:spTree>
    <p:extLst>
      <p:ext uri="{BB962C8B-B14F-4D97-AF65-F5344CB8AC3E}">
        <p14:creationId xmlns:p14="http://schemas.microsoft.com/office/powerpoint/2010/main" val="22523629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 of Query Answering</a:t>
            </a:r>
            <a:endParaRPr lang="en-US" dirty="0"/>
          </a:p>
        </p:txBody>
      </p:sp>
      <p:sp>
        <p:nvSpPr>
          <p:cNvPr id="3" name="Content Placeholder 2"/>
          <p:cNvSpPr>
            <a:spLocks noGrp="1"/>
          </p:cNvSpPr>
          <p:nvPr>
            <p:ph idx="1"/>
          </p:nvPr>
        </p:nvSpPr>
        <p:spPr/>
        <p:txBody>
          <a:bodyPr/>
          <a:lstStyle/>
          <a:p>
            <a:r>
              <a:rPr lang="en-US" dirty="0" smtClean="0"/>
              <a:t>Query execution time depends on:</a:t>
            </a:r>
          </a:p>
          <a:p>
            <a:pPr lvl="1"/>
            <a:r>
              <a:rPr lang="en-US" dirty="0" smtClean="0"/>
              <a:t>Efficiency of triplestore and server</a:t>
            </a:r>
          </a:p>
          <a:p>
            <a:pPr lvl="1"/>
            <a:r>
              <a:rPr lang="en-US" dirty="0" smtClean="0"/>
              <a:t>Query itself </a:t>
            </a:r>
          </a:p>
          <a:p>
            <a:pPr lvl="2"/>
            <a:r>
              <a:rPr lang="en-US" dirty="0" smtClean="0"/>
              <a:t>Use of costly operators (like FILTER, OPTIONAL and SERVICE) </a:t>
            </a:r>
          </a:p>
          <a:p>
            <a:r>
              <a:rPr lang="en-US" dirty="0" smtClean="0"/>
              <a:t>Indicatively:</a:t>
            </a:r>
          </a:p>
          <a:p>
            <a:pPr lvl="1"/>
            <a:r>
              <a:rPr lang="en-US" dirty="0" smtClean="0"/>
              <a:t>≈400 </a:t>
            </a:r>
            <a:r>
              <a:rPr lang="en-US" dirty="0" err="1" smtClean="0"/>
              <a:t>ms</a:t>
            </a:r>
            <a:r>
              <a:rPr lang="en-US" dirty="0" smtClean="0"/>
              <a:t> is the average execution time of the 20 queries used in our evaluation</a:t>
            </a:r>
          </a:p>
          <a:p>
            <a:pPr lvl="2"/>
            <a:r>
              <a:rPr lang="en-US" dirty="0" smtClean="0"/>
              <a:t>Min: 56 </a:t>
            </a:r>
            <a:r>
              <a:rPr lang="en-US" dirty="0" err="1" smtClean="0"/>
              <a:t>ms</a:t>
            </a:r>
            <a:r>
              <a:rPr lang="en-US" dirty="0" smtClean="0"/>
              <a:t>, max: 2.4 sec </a:t>
            </a:r>
          </a:p>
          <a:p>
            <a:pPr lvl="2"/>
            <a:r>
              <a:rPr lang="en-US" dirty="0"/>
              <a:t>They all make use </a:t>
            </a:r>
            <a:r>
              <a:rPr lang="en-US" dirty="0" smtClean="0"/>
              <a:t>of SERVICE operator for querying DBpedia</a:t>
            </a:r>
          </a:p>
          <a:p>
            <a:pPr lvl="2"/>
            <a:r>
              <a:rPr lang="en-US" dirty="0" smtClean="0"/>
              <a:t>Experiments on </a:t>
            </a:r>
            <a:r>
              <a:rPr lang="en-US" dirty="0" err="1" smtClean="0"/>
              <a:t>Openlink</a:t>
            </a:r>
            <a:r>
              <a:rPr lang="en-US" dirty="0" smtClean="0"/>
              <a:t> Virtuoso server installed in a modest personal computer (Intel Core i5, 8GB RAM) </a:t>
            </a:r>
            <a:endParaRPr lang="en-US" dirty="0"/>
          </a:p>
          <a:p>
            <a:pPr lvl="2"/>
            <a:endParaRPr lang="en-US" dirty="0" smtClean="0"/>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26</a:t>
            </a:fld>
            <a:endParaRPr lang="en-US"/>
          </a:p>
        </p:txBody>
      </p:sp>
    </p:spTree>
    <p:extLst>
      <p:ext uri="{BB962C8B-B14F-4D97-AF65-F5344CB8AC3E}">
        <p14:creationId xmlns:p14="http://schemas.microsoft.com/office/powerpoint/2010/main" val="27854851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292099" y="1612900"/>
            <a:ext cx="11751511" cy="4711700"/>
          </a:xfrm>
        </p:spPr>
        <p:txBody>
          <a:bodyPr>
            <a:normAutofit/>
          </a:bodyPr>
          <a:lstStyle/>
          <a:p>
            <a:r>
              <a:rPr lang="en-US" sz="2400" b="1" dirty="0" smtClean="0"/>
              <a:t>Data model</a:t>
            </a:r>
            <a:r>
              <a:rPr lang="en-US" sz="2400" dirty="0" smtClean="0"/>
              <a:t> and </a:t>
            </a:r>
            <a:r>
              <a:rPr lang="en-US" sz="2400" b="1" dirty="0" smtClean="0"/>
              <a:t>framework</a:t>
            </a:r>
            <a:r>
              <a:rPr lang="en-US" sz="2400" dirty="0" smtClean="0"/>
              <a:t> for constructing Semantic Layers for (web) archives</a:t>
            </a:r>
          </a:p>
          <a:p>
            <a:r>
              <a:rPr lang="en-US" sz="2400" dirty="0" smtClean="0"/>
              <a:t>Semantic Layers allow:</a:t>
            </a:r>
          </a:p>
          <a:p>
            <a:pPr lvl="1">
              <a:buFont typeface="Wingdings" panose="05000000000000000000" pitchFamily="2" charset="2"/>
              <a:buChar char="v"/>
            </a:pPr>
            <a:r>
              <a:rPr lang="en-US" sz="1900" b="1" dirty="0" smtClean="0"/>
              <a:t>Exploring</a:t>
            </a:r>
            <a:r>
              <a:rPr lang="en-US" sz="1900" dirty="0" smtClean="0"/>
              <a:t> web archives in more advanced and exploratory ways (entity-centric)</a:t>
            </a:r>
            <a:endParaRPr lang="en-US" sz="1500" dirty="0" smtClean="0"/>
          </a:p>
          <a:p>
            <a:pPr lvl="1">
              <a:buFont typeface="Wingdings" panose="05000000000000000000" pitchFamily="2" charset="2"/>
              <a:buChar char="v"/>
            </a:pPr>
            <a:r>
              <a:rPr lang="en-US" sz="1900" b="1" dirty="0" smtClean="0"/>
              <a:t>Integrating</a:t>
            </a:r>
            <a:r>
              <a:rPr lang="en-US" sz="1900" dirty="0" smtClean="0"/>
              <a:t> information (at query-execution time) coming from other semantic layers and knowledge bases</a:t>
            </a:r>
          </a:p>
          <a:p>
            <a:pPr lvl="1">
              <a:buFont typeface="Wingdings" panose="05000000000000000000" pitchFamily="2" charset="2"/>
              <a:buChar char="v"/>
            </a:pPr>
            <a:r>
              <a:rPr lang="en-US" sz="1900" b="1" dirty="0" smtClean="0"/>
              <a:t>Inferring</a:t>
            </a:r>
            <a:r>
              <a:rPr lang="en-US" sz="1900" dirty="0" smtClean="0"/>
              <a:t> new knowledge that is very laborious and time-consuming to derive otherwise (just with one query)</a:t>
            </a:r>
          </a:p>
          <a:p>
            <a:pPr lvl="1">
              <a:buFont typeface="Wingdings" panose="05000000000000000000" pitchFamily="2" charset="2"/>
              <a:buChar char="v"/>
            </a:pPr>
            <a:r>
              <a:rPr lang="en-US" sz="1900" dirty="0" smtClean="0"/>
              <a:t>Coping with common problems like </a:t>
            </a:r>
            <a:r>
              <a:rPr lang="en-US" sz="1900" b="1" dirty="0" smtClean="0"/>
              <a:t>temporal reference</a:t>
            </a:r>
            <a:r>
              <a:rPr lang="en-US" sz="1900" dirty="0" smtClean="0"/>
              <a:t> </a:t>
            </a:r>
            <a:r>
              <a:rPr lang="en-US" sz="1900" b="1" dirty="0" smtClean="0"/>
              <a:t>variants</a:t>
            </a:r>
            <a:r>
              <a:rPr lang="en-US" sz="1900" dirty="0" smtClean="0"/>
              <a:t> and </a:t>
            </a:r>
            <a:r>
              <a:rPr lang="en-US" sz="1900" b="1" dirty="0" smtClean="0"/>
              <a:t>multilinguality </a:t>
            </a:r>
          </a:p>
          <a:p>
            <a:pPr lvl="1">
              <a:buFont typeface="Wingdings" panose="05000000000000000000" pitchFamily="2" charset="2"/>
              <a:buChar char="v"/>
            </a:pPr>
            <a:r>
              <a:rPr lang="en-US" sz="1900" dirty="0" smtClean="0"/>
              <a:t>Making the contents of web archives </a:t>
            </a:r>
            <a:r>
              <a:rPr lang="en-US" sz="1900" b="1" dirty="0" smtClean="0"/>
              <a:t>machine understandable</a:t>
            </a:r>
          </a:p>
          <a:p>
            <a:pPr marL="457200" lvl="1" indent="0">
              <a:buNone/>
            </a:pPr>
            <a:endParaRPr lang="en-US" sz="1900" b="1" dirty="0" smtClean="0"/>
          </a:p>
          <a:p>
            <a:r>
              <a:rPr lang="en-US" sz="2400" dirty="0" smtClean="0"/>
              <a:t>Vision</a:t>
            </a:r>
            <a:r>
              <a:rPr lang="en-US" sz="2300" dirty="0" smtClean="0"/>
              <a:t>: </a:t>
            </a:r>
          </a:p>
          <a:p>
            <a:pPr lvl="1"/>
            <a:r>
              <a:rPr lang="en-US" sz="1900" dirty="0" smtClean="0"/>
              <a:t>Enrich the </a:t>
            </a:r>
            <a:r>
              <a:rPr lang="en-US" sz="1900" b="1" dirty="0" smtClean="0"/>
              <a:t>LOD cloud</a:t>
            </a:r>
            <a:r>
              <a:rPr lang="en-US" sz="1900" dirty="0" smtClean="0"/>
              <a:t> with semantic layers of web archives (e.g., </a:t>
            </a:r>
            <a:r>
              <a:rPr lang="en-US" sz="1900" i="1" dirty="0" err="1" smtClean="0"/>
              <a:t>ArchiveIt</a:t>
            </a:r>
            <a:r>
              <a:rPr lang="en-US" sz="1900" dirty="0" smtClean="0"/>
              <a:t> collections)</a:t>
            </a:r>
          </a:p>
          <a:p>
            <a:pPr marL="0" indent="0">
              <a:buNone/>
            </a:pPr>
            <a:endParaRPr lang="en-US" sz="2300" dirty="0"/>
          </a:p>
        </p:txBody>
      </p:sp>
      <p:sp>
        <p:nvSpPr>
          <p:cNvPr id="4" name="Footer Placeholder 3"/>
          <p:cNvSpPr>
            <a:spLocks noGrp="1"/>
          </p:cNvSpPr>
          <p:nvPr>
            <p:ph type="ftr" sz="quarter" idx="11"/>
          </p:nvPr>
        </p:nvSpPr>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27</a:t>
            </a:fld>
            <a:endParaRPr lang="en-US"/>
          </a:p>
        </p:txBody>
      </p:sp>
    </p:spTree>
    <p:extLst>
      <p:ext uri="{BB962C8B-B14F-4D97-AF65-F5344CB8AC3E}">
        <p14:creationId xmlns:p14="http://schemas.microsoft.com/office/powerpoint/2010/main" val="39969380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a:xfrm>
            <a:off x="292099" y="1612900"/>
            <a:ext cx="11751511" cy="4711700"/>
          </a:xfrm>
        </p:spPr>
        <p:txBody>
          <a:bodyPr>
            <a:normAutofit/>
          </a:bodyPr>
          <a:lstStyle/>
          <a:p>
            <a:r>
              <a:rPr lang="en-US" sz="2600" dirty="0" smtClean="0"/>
              <a:t>Development of </a:t>
            </a:r>
            <a:r>
              <a:rPr lang="en-US" sz="2600" b="1" dirty="0" smtClean="0"/>
              <a:t>user-friendly interfaces</a:t>
            </a:r>
            <a:r>
              <a:rPr lang="en-US" sz="2600" dirty="0" smtClean="0"/>
              <a:t> on top of Semantic Layers</a:t>
            </a:r>
          </a:p>
          <a:p>
            <a:pPr lvl="1"/>
            <a:r>
              <a:rPr lang="en-US" sz="2600" dirty="0" smtClean="0"/>
              <a:t>Faceted Search and Exploration </a:t>
            </a:r>
          </a:p>
          <a:p>
            <a:pPr lvl="1"/>
            <a:r>
              <a:rPr lang="en-US" sz="2600" dirty="0" smtClean="0"/>
              <a:t>Translation of free-text queries to SPARQL</a:t>
            </a:r>
          </a:p>
          <a:p>
            <a:r>
              <a:rPr lang="en-US" sz="2600" dirty="0" smtClean="0"/>
              <a:t>Ranking of SPARQL results</a:t>
            </a:r>
          </a:p>
          <a:p>
            <a:pPr lvl="1"/>
            <a:r>
              <a:rPr lang="en-US" sz="2200" dirty="0" smtClean="0"/>
              <a:t>Since all results equally match the query </a:t>
            </a:r>
          </a:p>
          <a:p>
            <a:r>
              <a:rPr lang="en-US" sz="2600" dirty="0" smtClean="0"/>
              <a:t>Cope with temporal inconsistencies </a:t>
            </a:r>
            <a:endParaRPr lang="en-US" sz="2700" dirty="0" smtClean="0"/>
          </a:p>
          <a:p>
            <a:pPr lvl="1"/>
            <a:r>
              <a:rPr lang="en-US" sz="2200" dirty="0" smtClean="0"/>
              <a:t>Use entity URIs that lead to old DBpedia descriptions?</a:t>
            </a:r>
          </a:p>
        </p:txBody>
      </p:sp>
      <p:sp>
        <p:nvSpPr>
          <p:cNvPr id="4" name="Footer Placeholder 3"/>
          <p:cNvSpPr>
            <a:spLocks noGrp="1"/>
          </p:cNvSpPr>
          <p:nvPr>
            <p:ph type="ftr" sz="quarter" idx="11"/>
          </p:nvPr>
        </p:nvSpPr>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28</a:t>
            </a:fld>
            <a:endParaRPr lang="en-US"/>
          </a:p>
        </p:txBody>
      </p:sp>
    </p:spTree>
    <p:extLst>
      <p:ext uri="{BB962C8B-B14F-4D97-AF65-F5344CB8AC3E}">
        <p14:creationId xmlns:p14="http://schemas.microsoft.com/office/powerpoint/2010/main" val="28057266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799" y="-53298"/>
            <a:ext cx="11611429" cy="2387600"/>
          </a:xfrm>
        </p:spPr>
        <p:txBody>
          <a:bodyPr>
            <a:normAutofit/>
          </a:bodyPr>
          <a:lstStyle/>
          <a:p>
            <a:r>
              <a:rPr lang="en-US" dirty="0" smtClean="0"/>
              <a:t>Thank you</a:t>
            </a:r>
            <a:endParaRPr lang="en-US" b="1" dirty="0">
              <a:solidFill>
                <a:srgbClr val="0070C0"/>
              </a:solidFill>
            </a:endParaRPr>
          </a:p>
        </p:txBody>
      </p:sp>
      <p:sp>
        <p:nvSpPr>
          <p:cNvPr id="3" name="Subtitle 2"/>
          <p:cNvSpPr>
            <a:spLocks noGrp="1"/>
          </p:cNvSpPr>
          <p:nvPr>
            <p:ph type="subTitle" idx="1"/>
          </p:nvPr>
        </p:nvSpPr>
        <p:spPr>
          <a:xfrm>
            <a:off x="1538513" y="2731175"/>
            <a:ext cx="9144000" cy="1655762"/>
          </a:xfrm>
        </p:spPr>
        <p:txBody>
          <a:bodyPr/>
          <a:lstStyle/>
          <a:p>
            <a:r>
              <a:rPr lang="en-US" sz="3200" dirty="0" smtClean="0"/>
              <a:t>Comments/Questions?</a:t>
            </a:r>
            <a:endParaRPr lang="en-US" dirty="0" smtClean="0"/>
          </a:p>
        </p:txBody>
      </p:sp>
      <p:grpSp>
        <p:nvGrpSpPr>
          <p:cNvPr id="4" name="Group 3"/>
          <p:cNvGrpSpPr/>
          <p:nvPr/>
        </p:nvGrpSpPr>
        <p:grpSpPr>
          <a:xfrm>
            <a:off x="4051608" y="4386937"/>
            <a:ext cx="4117809" cy="1832211"/>
            <a:chOff x="4763972" y="5152318"/>
            <a:chExt cx="2781300" cy="1245277"/>
          </a:xfrm>
        </p:grpSpPr>
        <p:pic>
          <p:nvPicPr>
            <p:cNvPr id="5" name="Picture 2" descr=" Προβολή εικόνας πλήρους μεγέθους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9249" y="5204568"/>
              <a:ext cx="1536023" cy="11930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l3s.de/~gtran/l3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3972" y="5152318"/>
              <a:ext cx="1245277" cy="1245277"/>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Rectangle 6"/>
          <p:cNvSpPr/>
          <p:nvPr/>
        </p:nvSpPr>
        <p:spPr>
          <a:xfrm>
            <a:off x="6193271" y="6296025"/>
            <a:ext cx="4489242" cy="369332"/>
          </a:xfrm>
          <a:prstGeom prst="rect">
            <a:avLst/>
          </a:prstGeom>
        </p:spPr>
        <p:txBody>
          <a:bodyPr wrap="none">
            <a:spAutoFit/>
          </a:bodyPr>
          <a:lstStyle/>
          <a:p>
            <a:r>
              <a:rPr lang="pt-BR" b="1" dirty="0">
                <a:solidFill>
                  <a:srgbClr val="2C2B2B"/>
                </a:solidFill>
                <a:latin typeface="arial" panose="020B0604020202020204" pitchFamily="34" charset="0"/>
              </a:rPr>
              <a:t> ALEXANDRIA </a:t>
            </a:r>
            <a:r>
              <a:rPr lang="pt-BR" b="1" dirty="0" smtClean="0">
                <a:solidFill>
                  <a:srgbClr val="2C2B2B"/>
                </a:solidFill>
                <a:latin typeface="arial" panose="020B0604020202020204" pitchFamily="34" charset="0"/>
              </a:rPr>
              <a:t>Project </a:t>
            </a:r>
            <a:r>
              <a:rPr lang="pt-BR" b="1" dirty="0">
                <a:solidFill>
                  <a:srgbClr val="2C2B2B"/>
                </a:solidFill>
                <a:latin typeface="arial" panose="020B0604020202020204" pitchFamily="34" charset="0"/>
              </a:rPr>
              <a:t>(ERC Nr. 339233)</a:t>
            </a:r>
            <a:endParaRPr lang="en-US" b="1" dirty="0"/>
          </a:p>
        </p:txBody>
      </p:sp>
    </p:spTree>
    <p:extLst>
      <p:ext uri="{BB962C8B-B14F-4D97-AF65-F5344CB8AC3E}">
        <p14:creationId xmlns:p14="http://schemas.microsoft.com/office/powerpoint/2010/main" val="1471214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1 - Information exploration</a:t>
            </a:r>
          </a:p>
          <a:p>
            <a:pPr lvl="1"/>
            <a:r>
              <a:rPr lang="en-US" sz="2200" b="1" dirty="0" smtClean="0"/>
              <a:t>How to explore web archives in a more advanced and exploratory way?</a:t>
            </a:r>
          </a:p>
          <a:p>
            <a:pPr lvl="1"/>
            <a:r>
              <a:rPr lang="en-US" sz="2200" dirty="0" smtClean="0"/>
              <a:t>Find articles of a specific time period, discussing about a specific category of entities, or about entities sharing some characteristics</a:t>
            </a:r>
            <a:endParaRPr lang="en-US" sz="2200" dirty="0"/>
          </a:p>
          <a:p>
            <a:pPr lvl="1"/>
            <a:endParaRPr lang="en-US" dirty="0" smtClean="0"/>
          </a:p>
          <a:p>
            <a:r>
              <a:rPr lang="en-US" dirty="0" smtClean="0"/>
              <a:t>2 - Information integration</a:t>
            </a:r>
          </a:p>
          <a:p>
            <a:pPr lvl="1"/>
            <a:r>
              <a:rPr lang="en-US" sz="2200" b="1" dirty="0" smtClean="0"/>
              <a:t>How to explore </a:t>
            </a:r>
            <a:r>
              <a:rPr lang="en-US" sz="2200" b="1" dirty="0"/>
              <a:t>web archives </a:t>
            </a:r>
            <a:r>
              <a:rPr lang="en-US" sz="2200" b="1" dirty="0" smtClean="0"/>
              <a:t>by also integrating information from existing knowledge bases (e.g., DBpedia)?</a:t>
            </a:r>
          </a:p>
          <a:p>
            <a:pPr lvl="1"/>
            <a:r>
              <a:rPr lang="en-US" sz="2200" dirty="0" smtClean="0"/>
              <a:t>How to integrate information coming form multiple (web) archives?</a:t>
            </a:r>
          </a:p>
          <a:p>
            <a:pPr lvl="2"/>
            <a:endParaRPr lang="en-US" dirty="0" smtClean="0"/>
          </a:p>
        </p:txBody>
      </p:sp>
      <p:sp>
        <p:nvSpPr>
          <p:cNvPr id="4" name="Footer Placeholder 3"/>
          <p:cNvSpPr>
            <a:spLocks noGrp="1"/>
          </p:cNvSpPr>
          <p:nvPr>
            <p:ph type="ftr" sz="quarter" idx="11"/>
          </p:nvPr>
        </p:nvSpPr>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3</a:t>
            </a:fld>
            <a:endParaRPr lang="en-US"/>
          </a:p>
        </p:txBody>
      </p:sp>
    </p:spTree>
    <p:extLst>
      <p:ext uri="{BB962C8B-B14F-4D97-AF65-F5344CB8AC3E}">
        <p14:creationId xmlns:p14="http://schemas.microsoft.com/office/powerpoint/2010/main" val="40221254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292100" y="1612900"/>
            <a:ext cx="11595100" cy="4870450"/>
          </a:xfrm>
        </p:spPr>
        <p:txBody>
          <a:bodyPr>
            <a:normAutofit/>
          </a:bodyPr>
          <a:lstStyle/>
          <a:p>
            <a:r>
              <a:rPr lang="en-US" dirty="0" smtClean="0"/>
              <a:t>3 - Information inference / knowledge discovery </a:t>
            </a:r>
          </a:p>
          <a:p>
            <a:pPr lvl="1"/>
            <a:r>
              <a:rPr lang="en-US" b="1" dirty="0" smtClean="0"/>
              <a:t>How to infer knowledge by exploiting the contents of a Web Archive? </a:t>
            </a:r>
          </a:p>
          <a:p>
            <a:pPr lvl="1"/>
            <a:r>
              <a:rPr lang="en-US" dirty="0" smtClean="0"/>
              <a:t>Identify important time periods related to one or more entities</a:t>
            </a:r>
          </a:p>
          <a:p>
            <a:pPr lvl="1"/>
            <a:r>
              <a:rPr lang="en-US" dirty="0" smtClean="0"/>
              <a:t>Find out popular entities of a specific type in specific time periods</a:t>
            </a:r>
          </a:p>
          <a:p>
            <a:pPr marL="914400" lvl="2" indent="0">
              <a:buNone/>
            </a:pPr>
            <a:endParaRPr lang="en-US" dirty="0" smtClean="0"/>
          </a:p>
          <a:p>
            <a:r>
              <a:rPr lang="en-US" dirty="0" smtClean="0"/>
              <a:t>4 - Robustness in information change</a:t>
            </a:r>
          </a:p>
          <a:p>
            <a:pPr lvl="1"/>
            <a:r>
              <a:rPr lang="en-US" b="1" dirty="0" smtClean="0"/>
              <a:t>How to explore </a:t>
            </a:r>
            <a:r>
              <a:rPr lang="en-US" b="1" dirty="0"/>
              <a:t>web archives </a:t>
            </a:r>
            <a:r>
              <a:rPr lang="en-US" b="1" dirty="0" smtClean="0"/>
              <a:t>by automatically taking into account the change of entities over time?</a:t>
            </a:r>
          </a:p>
          <a:p>
            <a:pPr lvl="1"/>
            <a:r>
              <a:rPr lang="en-US" dirty="0" smtClean="0"/>
              <a:t>Find documents without worrying about their correct reference</a:t>
            </a:r>
          </a:p>
          <a:p>
            <a:pPr lvl="1"/>
            <a:endParaRPr lang="en-US" dirty="0" smtClean="0"/>
          </a:p>
        </p:txBody>
      </p:sp>
      <p:sp>
        <p:nvSpPr>
          <p:cNvPr id="4" name="Footer Placeholder 3"/>
          <p:cNvSpPr>
            <a:spLocks noGrp="1"/>
          </p:cNvSpPr>
          <p:nvPr>
            <p:ph type="ftr" sz="quarter" idx="11"/>
          </p:nvPr>
        </p:nvSpPr>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4</a:t>
            </a:fld>
            <a:endParaRPr lang="en-US"/>
          </a:p>
        </p:txBody>
      </p:sp>
    </p:spTree>
    <p:extLst>
      <p:ext uri="{BB962C8B-B14F-4D97-AF65-F5344CB8AC3E}">
        <p14:creationId xmlns:p14="http://schemas.microsoft.com/office/powerpoint/2010/main" val="677362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292099" y="1612900"/>
            <a:ext cx="11899901" cy="4711700"/>
          </a:xfrm>
        </p:spPr>
        <p:txBody>
          <a:bodyPr>
            <a:normAutofit/>
          </a:bodyPr>
          <a:lstStyle/>
          <a:p>
            <a:r>
              <a:rPr lang="en-US" sz="3000" dirty="0" smtClean="0"/>
              <a:t>5 - Multilinguality </a:t>
            </a:r>
            <a:endParaRPr lang="en-US" sz="3000" dirty="0"/>
          </a:p>
          <a:p>
            <a:pPr lvl="1"/>
            <a:r>
              <a:rPr lang="en-US" b="1" dirty="0" smtClean="0"/>
              <a:t>How to explore </a:t>
            </a:r>
            <a:r>
              <a:rPr lang="en-US" b="1" dirty="0"/>
              <a:t>documents about entities </a:t>
            </a:r>
            <a:r>
              <a:rPr lang="en-US" b="1" dirty="0" smtClean="0"/>
              <a:t>independently </a:t>
            </a:r>
            <a:r>
              <a:rPr lang="en-US" b="1" dirty="0"/>
              <a:t>of the document language </a:t>
            </a:r>
            <a:r>
              <a:rPr lang="en-US" dirty="0"/>
              <a:t>(and thus of the language of the entity </a:t>
            </a:r>
            <a:r>
              <a:rPr lang="en-US" dirty="0" smtClean="0"/>
              <a:t>mentions)?</a:t>
            </a:r>
            <a:endParaRPr lang="en-US" dirty="0"/>
          </a:p>
          <a:p>
            <a:endParaRPr lang="en-US" dirty="0" smtClean="0"/>
          </a:p>
          <a:p>
            <a:r>
              <a:rPr lang="en-US" dirty="0" smtClean="0"/>
              <a:t>6 - Interoperability </a:t>
            </a:r>
          </a:p>
          <a:p>
            <a:pPr lvl="1"/>
            <a:r>
              <a:rPr lang="en-US" b="1" dirty="0" smtClean="0"/>
              <a:t>How to </a:t>
            </a:r>
            <a:r>
              <a:rPr lang="en-US" b="1" dirty="0"/>
              <a:t>facilitate exploration of web archives by other systems and </a:t>
            </a:r>
            <a:r>
              <a:rPr lang="en-US" b="1" dirty="0" smtClean="0"/>
              <a:t>tools?</a:t>
            </a:r>
            <a:endParaRPr lang="en-US" b="1" dirty="0"/>
          </a:p>
          <a:p>
            <a:pPr lvl="1"/>
            <a:r>
              <a:rPr lang="en-US" dirty="0"/>
              <a:t>Expose information about web archives in the Web, in a standard and machine understandable format</a:t>
            </a:r>
          </a:p>
          <a:p>
            <a:pPr lvl="1"/>
            <a:r>
              <a:rPr lang="en-US" dirty="0" smtClean="0"/>
              <a:t>Identify interesting parts for further analysis easily and fast </a:t>
            </a:r>
          </a:p>
          <a:p>
            <a:pPr lvl="1"/>
            <a:endParaRPr lang="en-US" dirty="0" smtClean="0"/>
          </a:p>
          <a:p>
            <a:pPr lvl="2"/>
            <a:endParaRPr lang="en-US" dirty="0"/>
          </a:p>
        </p:txBody>
      </p:sp>
      <p:sp>
        <p:nvSpPr>
          <p:cNvPr id="4" name="Footer Placeholder 3"/>
          <p:cNvSpPr>
            <a:spLocks noGrp="1"/>
          </p:cNvSpPr>
          <p:nvPr>
            <p:ph type="ftr" sz="quarter" idx="11"/>
          </p:nvPr>
        </p:nvSpPr>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5</a:t>
            </a:fld>
            <a:endParaRPr lang="en-US"/>
          </a:p>
        </p:txBody>
      </p:sp>
    </p:spTree>
    <p:extLst>
      <p:ext uri="{BB962C8B-B14F-4D97-AF65-F5344CB8AC3E}">
        <p14:creationId xmlns:p14="http://schemas.microsoft.com/office/powerpoint/2010/main" val="2242725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Approaches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Exploring</a:t>
            </a:r>
            <a:r>
              <a:rPr lang="en-US" dirty="0" smtClean="0"/>
              <a:t> </a:t>
            </a:r>
            <a:r>
              <a:rPr lang="en-US" dirty="0"/>
              <a:t>Web Archives</a:t>
            </a:r>
            <a:endParaRPr lang="en-US" dirty="0" smtClean="0"/>
          </a:p>
          <a:p>
            <a:pPr lvl="1"/>
            <a:r>
              <a:rPr lang="en-US" dirty="0" smtClean="0"/>
              <a:t>Search services provided by Internet Archive (</a:t>
            </a:r>
            <a:r>
              <a:rPr lang="en-US" dirty="0" err="1" smtClean="0"/>
              <a:t>Wayback</a:t>
            </a:r>
            <a:r>
              <a:rPr lang="en-US" dirty="0" smtClean="0"/>
              <a:t> Machine), Memento (Time Travel), Archive-It, Portuguese Web Archive</a:t>
            </a:r>
          </a:p>
          <a:p>
            <a:pPr lvl="1"/>
            <a:r>
              <a:rPr lang="en-US" dirty="0" smtClean="0"/>
              <a:t>Research works: [Holzmann and </a:t>
            </a:r>
            <a:r>
              <a:rPr lang="en-US" dirty="0" err="1" smtClean="0"/>
              <a:t>Anand</a:t>
            </a:r>
            <a:r>
              <a:rPr lang="en-US" dirty="0" smtClean="0"/>
              <a:t>, 2016], [</a:t>
            </a:r>
            <a:r>
              <a:rPr lang="en-US" dirty="0" err="1" smtClean="0"/>
              <a:t>Kanhabua</a:t>
            </a:r>
            <a:r>
              <a:rPr lang="en-US" dirty="0" smtClean="0"/>
              <a:t> et al., 2016], [Vo et al., 2016], [Jackson et al., 2016], [Singh et al., 2016]</a:t>
            </a:r>
          </a:p>
          <a:p>
            <a:pPr marL="457200" lvl="1" indent="0">
              <a:buNone/>
            </a:pPr>
            <a:endParaRPr lang="en-US" dirty="0" smtClean="0"/>
          </a:p>
          <a:p>
            <a:r>
              <a:rPr lang="en-US" b="1" dirty="0"/>
              <a:t>Profiling</a:t>
            </a:r>
            <a:r>
              <a:rPr lang="en-US" dirty="0"/>
              <a:t> Web Archives</a:t>
            </a:r>
          </a:p>
          <a:p>
            <a:pPr lvl="1"/>
            <a:r>
              <a:rPr lang="en-US" dirty="0"/>
              <a:t>Improve effectiveness of query routing strategies in distributed archive search</a:t>
            </a:r>
            <a:br>
              <a:rPr lang="en-US" dirty="0"/>
            </a:br>
            <a:r>
              <a:rPr lang="en-US" dirty="0"/>
              <a:t>[</a:t>
            </a:r>
            <a:r>
              <a:rPr lang="en-US" dirty="0" err="1"/>
              <a:t>AlSum</a:t>
            </a:r>
            <a:r>
              <a:rPr lang="en-US" dirty="0"/>
              <a:t> et al., 2014], [</a:t>
            </a:r>
            <a:r>
              <a:rPr lang="en-US" dirty="0" err="1"/>
              <a:t>Alam</a:t>
            </a:r>
            <a:r>
              <a:rPr lang="en-US" dirty="0"/>
              <a:t> et al., 2015], [</a:t>
            </a:r>
            <a:r>
              <a:rPr lang="en-US" dirty="0" err="1"/>
              <a:t>Bornand</a:t>
            </a:r>
            <a:r>
              <a:rPr lang="en-US" dirty="0"/>
              <a:t> et al., 2016], [</a:t>
            </a:r>
            <a:r>
              <a:rPr lang="en-US" dirty="0" err="1"/>
              <a:t>Alam</a:t>
            </a:r>
            <a:r>
              <a:rPr lang="en-US" dirty="0"/>
              <a:t> et al., 2016]</a:t>
            </a:r>
          </a:p>
          <a:p>
            <a:pPr marL="457200" lvl="1" indent="0">
              <a:buNone/>
            </a:pPr>
            <a:r>
              <a:rPr lang="en-US" dirty="0"/>
              <a:t> </a:t>
            </a:r>
          </a:p>
          <a:p>
            <a:r>
              <a:rPr lang="en-US" b="1" dirty="0" smtClean="0"/>
              <a:t>Analyzing</a:t>
            </a:r>
            <a:r>
              <a:rPr lang="en-US" dirty="0" smtClean="0"/>
              <a:t> </a:t>
            </a:r>
            <a:r>
              <a:rPr lang="en-US" dirty="0"/>
              <a:t>Web Archives</a:t>
            </a:r>
            <a:endParaRPr lang="en-US" dirty="0" smtClean="0"/>
          </a:p>
          <a:p>
            <a:pPr lvl="1"/>
            <a:r>
              <a:rPr lang="en-US" dirty="0" smtClean="0"/>
              <a:t>Frameworks for distributed analysis of Web Archives</a:t>
            </a:r>
          </a:p>
          <a:p>
            <a:pPr lvl="1"/>
            <a:r>
              <a:rPr lang="en-US" dirty="0" err="1" smtClean="0"/>
              <a:t>ArchiveSpark</a:t>
            </a:r>
            <a:r>
              <a:rPr lang="en-US" dirty="0" smtClean="0"/>
              <a:t> [Holzmann et al., 2016], </a:t>
            </a:r>
            <a:r>
              <a:rPr lang="en-US" dirty="0" err="1" smtClean="0"/>
              <a:t>Warcbase</a:t>
            </a:r>
            <a:r>
              <a:rPr lang="en-US" dirty="0" smtClean="0"/>
              <a:t> [Lin et al., 2014]</a:t>
            </a:r>
            <a:endParaRPr lang="en-US" dirty="0"/>
          </a:p>
        </p:txBody>
      </p:sp>
      <p:sp>
        <p:nvSpPr>
          <p:cNvPr id="4" name="Footer Placeholder 3"/>
          <p:cNvSpPr>
            <a:spLocks noGrp="1"/>
          </p:cNvSpPr>
          <p:nvPr>
            <p:ph type="ftr" sz="quarter" idx="11"/>
          </p:nvPr>
        </p:nvSpPr>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6</a:t>
            </a:fld>
            <a:endParaRPr lang="en-US"/>
          </a:p>
        </p:txBody>
      </p:sp>
    </p:spTree>
    <p:extLst>
      <p:ext uri="{BB962C8B-B14F-4D97-AF65-F5344CB8AC3E}">
        <p14:creationId xmlns:p14="http://schemas.microsoft.com/office/powerpoint/2010/main" val="4259842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layer pn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t="15006" b="15179"/>
          <a:stretch/>
        </p:blipFill>
        <p:spPr bwMode="auto">
          <a:xfrm rot="2673680">
            <a:off x="10848359" y="96923"/>
            <a:ext cx="1303819" cy="14047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sz="3800" dirty="0" smtClean="0"/>
              <a:t>Our approach: building and querying </a:t>
            </a:r>
            <a:r>
              <a:rPr lang="en-US" sz="3800" b="1" dirty="0" smtClean="0"/>
              <a:t>Semantic Layers</a:t>
            </a:r>
            <a:endParaRPr lang="en-US" sz="3800" b="1" i="1" dirty="0"/>
          </a:p>
        </p:txBody>
      </p:sp>
      <p:sp>
        <p:nvSpPr>
          <p:cNvPr id="3" name="Content Placeholder 2"/>
          <p:cNvSpPr>
            <a:spLocks noGrp="1"/>
          </p:cNvSpPr>
          <p:nvPr>
            <p:ph idx="1"/>
          </p:nvPr>
        </p:nvSpPr>
        <p:spPr>
          <a:xfrm>
            <a:off x="379895" y="1649144"/>
            <a:ext cx="11615255" cy="4834206"/>
          </a:xfrm>
        </p:spPr>
        <p:txBody>
          <a:bodyPr>
            <a:normAutofit fontScale="92500"/>
          </a:bodyPr>
          <a:lstStyle/>
          <a:p>
            <a:r>
              <a:rPr lang="en-US" dirty="0" smtClean="0"/>
              <a:t>Semantic Layer:</a:t>
            </a:r>
          </a:p>
          <a:p>
            <a:pPr lvl="1"/>
            <a:r>
              <a:rPr lang="en-US" dirty="0" smtClean="0"/>
              <a:t>An </a:t>
            </a:r>
            <a:r>
              <a:rPr lang="en-US" b="1" dirty="0" smtClean="0"/>
              <a:t>RDF</a:t>
            </a:r>
            <a:r>
              <a:rPr lang="en-US" dirty="0" smtClean="0"/>
              <a:t> repository</a:t>
            </a:r>
            <a:r>
              <a:rPr lang="en-US" b="1" dirty="0" smtClean="0"/>
              <a:t> </a:t>
            </a:r>
            <a:r>
              <a:rPr lang="en-US" dirty="0" smtClean="0"/>
              <a:t>of </a:t>
            </a:r>
            <a:r>
              <a:rPr lang="en-US" b="1" dirty="0" smtClean="0"/>
              <a:t>structured data</a:t>
            </a:r>
            <a:r>
              <a:rPr lang="en-US" dirty="0" smtClean="0"/>
              <a:t> (RDF triples) about an archived collection of documents </a:t>
            </a:r>
          </a:p>
          <a:p>
            <a:r>
              <a:rPr lang="en-US" dirty="0" smtClean="0"/>
              <a:t>It allows:</a:t>
            </a:r>
          </a:p>
          <a:p>
            <a:pPr lvl="1"/>
            <a:r>
              <a:rPr lang="en-US" dirty="0" smtClean="0"/>
              <a:t>Describing useful </a:t>
            </a:r>
            <a:r>
              <a:rPr lang="en-US" b="1" dirty="0" smtClean="0"/>
              <a:t>metadata</a:t>
            </a:r>
            <a:r>
              <a:rPr lang="en-US" dirty="0" smtClean="0"/>
              <a:t> information about the archived documents</a:t>
            </a:r>
          </a:p>
          <a:p>
            <a:pPr lvl="1"/>
            <a:r>
              <a:rPr lang="en-US" b="1" dirty="0" smtClean="0"/>
              <a:t>Annotating</a:t>
            </a:r>
            <a:r>
              <a:rPr lang="en-US" dirty="0" smtClean="0"/>
              <a:t> the documents with semantic information, like entities, concepts and events mentioned in the documents</a:t>
            </a:r>
          </a:p>
          <a:p>
            <a:pPr lvl="1"/>
            <a:r>
              <a:rPr lang="en-US" b="1" dirty="0" smtClean="0"/>
              <a:t>Publishing</a:t>
            </a:r>
            <a:r>
              <a:rPr lang="en-US" dirty="0" smtClean="0"/>
              <a:t> all this data on the Web as Linked Data</a:t>
            </a:r>
          </a:p>
          <a:p>
            <a:r>
              <a:rPr lang="en-US" dirty="0" smtClean="0"/>
              <a:t>Why? </a:t>
            </a:r>
          </a:p>
          <a:p>
            <a:pPr lvl="1"/>
            <a:r>
              <a:rPr lang="en-US" dirty="0" smtClean="0"/>
              <a:t>Advanced, entity-centric query capabilities (using SPARQL)</a:t>
            </a:r>
          </a:p>
          <a:p>
            <a:pPr lvl="1"/>
            <a:r>
              <a:rPr lang="en-US" dirty="0" smtClean="0"/>
              <a:t>Real-time data integration </a:t>
            </a:r>
          </a:p>
          <a:p>
            <a:pPr lvl="1"/>
            <a:r>
              <a:rPr lang="en-US" dirty="0" smtClean="0"/>
              <a:t>Directly accessible and exploitable by other systems and tools </a:t>
            </a:r>
          </a:p>
          <a:p>
            <a:r>
              <a:rPr lang="en-US" dirty="0" smtClean="0"/>
              <a:t>Next step: development of user-friendly services on top of semantic layers</a:t>
            </a:r>
          </a:p>
        </p:txBody>
      </p:sp>
      <p:sp>
        <p:nvSpPr>
          <p:cNvPr id="4" name="Slide Number Placeholder 3"/>
          <p:cNvSpPr>
            <a:spLocks noGrp="1"/>
          </p:cNvSpPr>
          <p:nvPr>
            <p:ph type="sldNum" sz="quarter" idx="12"/>
          </p:nvPr>
        </p:nvSpPr>
        <p:spPr/>
        <p:txBody>
          <a:bodyPr/>
          <a:lstStyle/>
          <a:p>
            <a:fld id="{C8B84C49-838A-4AAE-99F9-03C44218DAC7}" type="slidenum">
              <a:rPr lang="en-US" smtClean="0"/>
              <a:t>7</a:t>
            </a:fld>
            <a:endParaRPr lang="en-US"/>
          </a:p>
        </p:txBody>
      </p:sp>
      <p:sp>
        <p:nvSpPr>
          <p:cNvPr id="5" name="Footer Placeholder 4"/>
          <p:cNvSpPr>
            <a:spLocks noGrp="1"/>
          </p:cNvSpPr>
          <p:nvPr>
            <p:ph type="ftr" sz="quarter" idx="11"/>
          </p:nvPr>
        </p:nvSpPr>
        <p:spPr/>
        <p:txBody>
          <a:bodyPr/>
          <a:lstStyle/>
          <a:p>
            <a:r>
              <a:rPr lang="pt-BR" smtClean="0"/>
              <a:t>Pavlos Fafalios (fafalios@l3s.de), JCDL 2017</a:t>
            </a:r>
            <a:endParaRPr lang="en-US"/>
          </a:p>
        </p:txBody>
      </p:sp>
      <p:sp>
        <p:nvSpPr>
          <p:cNvPr id="6" name="Rectangle 5"/>
          <p:cNvSpPr/>
          <p:nvPr/>
        </p:nvSpPr>
        <p:spPr>
          <a:xfrm>
            <a:off x="5356520" y="1074901"/>
            <a:ext cx="5186420" cy="461665"/>
          </a:xfrm>
          <a:prstGeom prst="rect">
            <a:avLst/>
          </a:prstGeom>
        </p:spPr>
        <p:txBody>
          <a:bodyPr wrap="none">
            <a:spAutoFit/>
          </a:bodyPr>
          <a:lstStyle/>
          <a:p>
            <a:r>
              <a:rPr lang="en-US" sz="2400" i="1" dirty="0" smtClean="0">
                <a:solidFill>
                  <a:schemeClr val="accent6">
                    <a:lumMod val="50000"/>
                  </a:schemeClr>
                </a:solidFill>
              </a:rPr>
              <a:t>for </a:t>
            </a:r>
            <a:r>
              <a:rPr lang="en-US" sz="2400" b="1" i="1" dirty="0">
                <a:solidFill>
                  <a:schemeClr val="accent6">
                    <a:lumMod val="50000"/>
                  </a:schemeClr>
                </a:solidFill>
              </a:rPr>
              <a:t>profiling</a:t>
            </a:r>
            <a:r>
              <a:rPr lang="en-US" sz="2400" i="1" dirty="0">
                <a:solidFill>
                  <a:schemeClr val="accent6">
                    <a:lumMod val="50000"/>
                  </a:schemeClr>
                </a:solidFill>
              </a:rPr>
              <a:t> and </a:t>
            </a:r>
            <a:r>
              <a:rPr lang="en-US" sz="2400" b="1" i="1" dirty="0">
                <a:solidFill>
                  <a:schemeClr val="accent6">
                    <a:lumMod val="50000"/>
                  </a:schemeClr>
                </a:solidFill>
              </a:rPr>
              <a:t>exploring</a:t>
            </a:r>
            <a:r>
              <a:rPr lang="en-US" sz="2400" i="1" dirty="0">
                <a:solidFill>
                  <a:schemeClr val="accent6">
                    <a:lumMod val="50000"/>
                  </a:schemeClr>
                </a:solidFill>
              </a:rPr>
              <a:t> web archives</a:t>
            </a:r>
          </a:p>
        </p:txBody>
      </p:sp>
    </p:spTree>
    <p:extLst>
      <p:ext uri="{BB962C8B-B14F-4D97-AF65-F5344CB8AC3E}">
        <p14:creationId xmlns:p14="http://schemas.microsoft.com/office/powerpoint/2010/main" val="2356750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Layers</a:t>
            </a:r>
            <a:endParaRPr lang="en-US" dirty="0"/>
          </a:p>
        </p:txBody>
      </p:sp>
      <p:sp>
        <p:nvSpPr>
          <p:cNvPr id="3" name="Content Placeholder 2"/>
          <p:cNvSpPr>
            <a:spLocks noGrp="1"/>
          </p:cNvSpPr>
          <p:nvPr>
            <p:ph idx="1"/>
          </p:nvPr>
        </p:nvSpPr>
        <p:spPr>
          <a:xfrm>
            <a:off x="5596164" y="1597819"/>
            <a:ext cx="6398986" cy="3921238"/>
          </a:xfrm>
        </p:spPr>
        <p:txBody>
          <a:bodyPr/>
          <a:lstStyle/>
          <a:p>
            <a:r>
              <a:rPr lang="en-US" sz="2400" dirty="0" smtClean="0"/>
              <a:t>Building Semantic Layers</a:t>
            </a:r>
          </a:p>
          <a:p>
            <a:pPr lvl="1"/>
            <a:r>
              <a:rPr lang="en-US" sz="2000" dirty="0" smtClean="0"/>
              <a:t>RDF/S </a:t>
            </a:r>
            <a:r>
              <a:rPr lang="en-US" sz="2000" b="1" dirty="0" smtClean="0"/>
              <a:t>data model</a:t>
            </a:r>
            <a:r>
              <a:rPr lang="en-US" sz="2000" dirty="0" smtClean="0"/>
              <a:t>: “Open Web Archive”</a:t>
            </a:r>
          </a:p>
          <a:p>
            <a:pPr lvl="1"/>
            <a:r>
              <a:rPr lang="en-US" sz="2000" dirty="0" smtClean="0"/>
              <a:t>Construction </a:t>
            </a:r>
            <a:r>
              <a:rPr lang="en-US" sz="2000" b="1" dirty="0" smtClean="0"/>
              <a:t>process</a:t>
            </a:r>
          </a:p>
          <a:p>
            <a:pPr lvl="1"/>
            <a:r>
              <a:rPr lang="en-US" sz="2000" dirty="0" smtClean="0"/>
              <a:t>Open source </a:t>
            </a:r>
            <a:r>
              <a:rPr lang="en-US" sz="2000" b="1" dirty="0" smtClean="0"/>
              <a:t>framework</a:t>
            </a:r>
            <a:r>
              <a:rPr lang="en-US" sz="2000" dirty="0" smtClean="0"/>
              <a:t>: “ArchiveSpark2Triples”</a:t>
            </a:r>
            <a:endParaRPr lang="en-US" sz="2000" b="1" dirty="0" smtClean="0"/>
          </a:p>
          <a:p>
            <a:r>
              <a:rPr lang="en-US" sz="2400" dirty="0" smtClean="0"/>
              <a:t>Case Studies and Query Capabilities</a:t>
            </a:r>
          </a:p>
          <a:p>
            <a:pPr lvl="1"/>
            <a:r>
              <a:rPr lang="en-US" sz="2000" dirty="0" smtClean="0"/>
              <a:t>Semantic Layer over a </a:t>
            </a:r>
            <a:r>
              <a:rPr lang="en-US" sz="2000" b="1" dirty="0" smtClean="0"/>
              <a:t>Web Archive </a:t>
            </a:r>
            <a:r>
              <a:rPr lang="en-US" sz="2000" dirty="0" smtClean="0"/>
              <a:t>(versioned)</a:t>
            </a:r>
          </a:p>
          <a:p>
            <a:pPr lvl="1"/>
            <a:r>
              <a:rPr lang="en-US" sz="2000" dirty="0" smtClean="0"/>
              <a:t>Semantic </a:t>
            </a:r>
            <a:r>
              <a:rPr lang="en-US" sz="2000" dirty="0"/>
              <a:t>Layer over </a:t>
            </a:r>
            <a:r>
              <a:rPr lang="en-US" sz="2000" dirty="0" smtClean="0"/>
              <a:t>a </a:t>
            </a:r>
            <a:r>
              <a:rPr lang="en-US" sz="2000" b="1" dirty="0"/>
              <a:t>News </a:t>
            </a:r>
            <a:r>
              <a:rPr lang="en-US" sz="2000" b="1" dirty="0" smtClean="0"/>
              <a:t>Archive </a:t>
            </a:r>
            <a:r>
              <a:rPr lang="en-US" sz="2000" dirty="0" smtClean="0"/>
              <a:t>(non-versioned)</a:t>
            </a:r>
            <a:endParaRPr lang="en-US" sz="2000" dirty="0"/>
          </a:p>
          <a:p>
            <a:pPr lvl="1"/>
            <a:r>
              <a:rPr lang="en-US" sz="2000" dirty="0" smtClean="0"/>
              <a:t>Semantic </a:t>
            </a:r>
            <a:r>
              <a:rPr lang="en-US" sz="2000" dirty="0"/>
              <a:t>Layer over </a:t>
            </a:r>
            <a:r>
              <a:rPr lang="en-US" sz="2000" dirty="0" smtClean="0"/>
              <a:t>a </a:t>
            </a:r>
            <a:r>
              <a:rPr lang="en-US" sz="2000" b="1" dirty="0"/>
              <a:t>Social </a:t>
            </a:r>
            <a:r>
              <a:rPr lang="en-US" sz="2000" b="1" dirty="0" smtClean="0"/>
              <a:t>Media Archive</a:t>
            </a:r>
            <a:endParaRPr lang="en-US" sz="2000" b="1" dirty="0"/>
          </a:p>
          <a:p>
            <a:r>
              <a:rPr lang="en-US" sz="2400" dirty="0" smtClean="0"/>
              <a:t>Evaluation</a:t>
            </a:r>
          </a:p>
          <a:p>
            <a:r>
              <a:rPr lang="en-US" sz="2400" dirty="0" smtClean="0"/>
              <a:t>Problems and Limitations </a:t>
            </a:r>
          </a:p>
          <a:p>
            <a:pPr lvl="1"/>
            <a:endParaRPr lang="en-US" dirty="0"/>
          </a:p>
        </p:txBody>
      </p:sp>
      <p:sp>
        <p:nvSpPr>
          <p:cNvPr id="4" name="Footer Placeholder 3"/>
          <p:cNvSpPr>
            <a:spLocks noGrp="1"/>
          </p:cNvSpPr>
          <p:nvPr>
            <p:ph type="ftr" sz="quarter" idx="11"/>
          </p:nvPr>
        </p:nvSpPr>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8</a:t>
            </a:fld>
            <a:endParaRPr lang="en-US"/>
          </a:p>
        </p:txBody>
      </p:sp>
      <p:pic>
        <p:nvPicPr>
          <p:cNvPr id="87" name="Picture 86"/>
          <p:cNvPicPr>
            <a:picLocks noChangeAspect="1"/>
          </p:cNvPicPr>
          <p:nvPr/>
        </p:nvPicPr>
        <p:blipFill>
          <a:blip r:embed="rId3"/>
          <a:stretch>
            <a:fillRect/>
          </a:stretch>
        </p:blipFill>
        <p:spPr>
          <a:xfrm>
            <a:off x="373745" y="1597819"/>
            <a:ext cx="4913639" cy="3137467"/>
          </a:xfrm>
          <a:prstGeom prst="rect">
            <a:avLst/>
          </a:prstGeom>
        </p:spPr>
      </p:pic>
    </p:spTree>
    <p:extLst>
      <p:ext uri="{BB962C8B-B14F-4D97-AF65-F5344CB8AC3E}">
        <p14:creationId xmlns:p14="http://schemas.microsoft.com/office/powerpoint/2010/main" val="19213617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14345"/>
            <a:ext cx="11595100" cy="1325563"/>
          </a:xfrm>
        </p:spPr>
        <p:txBody>
          <a:bodyPr>
            <a:normAutofit/>
          </a:bodyPr>
          <a:lstStyle/>
          <a:p>
            <a:r>
              <a:rPr lang="en-US" sz="4000" dirty="0" smtClean="0"/>
              <a:t>RDF/S data model: </a:t>
            </a:r>
            <a:r>
              <a:rPr lang="en-US" sz="4000" b="1" i="1" dirty="0" smtClean="0"/>
              <a:t>Open Web Archive</a:t>
            </a:r>
            <a:endParaRPr lang="en-US" sz="4000" b="1" i="1" dirty="0"/>
          </a:p>
        </p:txBody>
      </p:sp>
      <p:sp>
        <p:nvSpPr>
          <p:cNvPr id="4" name="Footer Placeholder 3"/>
          <p:cNvSpPr>
            <a:spLocks noGrp="1"/>
          </p:cNvSpPr>
          <p:nvPr>
            <p:ph type="ftr" sz="quarter" idx="11"/>
          </p:nvPr>
        </p:nvSpPr>
        <p:spPr/>
        <p:txBody>
          <a:bodyPr/>
          <a:lstStyle/>
          <a:p>
            <a:r>
              <a:rPr lang="pt-BR" smtClean="0"/>
              <a:t>Pavlos Fafalios (fafalios@l3s.de), JCDL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9</a:t>
            </a:fld>
            <a:endParaRPr lang="en-US"/>
          </a:p>
        </p:txBody>
      </p:sp>
      <p:sp>
        <p:nvSpPr>
          <p:cNvPr id="9" name="TextBox 64"/>
          <p:cNvSpPr txBox="1"/>
          <p:nvPr/>
        </p:nvSpPr>
        <p:spPr>
          <a:xfrm>
            <a:off x="613505" y="3543316"/>
            <a:ext cx="2476964" cy="446892"/>
          </a:xfrm>
          <a:prstGeom prst="rect">
            <a:avLst/>
          </a:prstGeom>
          <a:solidFill>
            <a:schemeClr val="accent5">
              <a:lumMod val="20000"/>
              <a:lumOff val="80000"/>
            </a:schemeClr>
          </a:solidFill>
          <a:ln>
            <a:solidFill>
              <a:schemeClr val="tx1"/>
            </a:solidFill>
          </a:ln>
        </p:spPr>
        <p:txBody>
          <a:bodyPr wrap="square" rtlCol="0" anchor="ctr">
            <a:spAutoFit/>
          </a:bodyPr>
          <a:lstStyle/>
          <a:p>
            <a:pPr algn="ctr"/>
            <a:r>
              <a:rPr lang="en-US" dirty="0" err="1" smtClean="0">
                <a:latin typeface="Calibri" panose="020F0502020204030204" pitchFamily="34" charset="0"/>
              </a:rPr>
              <a:t>owa:ArchivedDocument</a:t>
            </a:r>
            <a:endParaRPr lang="en-US" dirty="0" smtClean="0">
              <a:latin typeface="Calibri" panose="020F0502020204030204" pitchFamily="34" charset="0"/>
            </a:endParaRPr>
          </a:p>
        </p:txBody>
      </p:sp>
      <p:sp>
        <p:nvSpPr>
          <p:cNvPr id="10" name="TextBox 64"/>
          <p:cNvSpPr txBox="1"/>
          <p:nvPr/>
        </p:nvSpPr>
        <p:spPr>
          <a:xfrm>
            <a:off x="3848813" y="3688183"/>
            <a:ext cx="2558342" cy="446892"/>
          </a:xfrm>
          <a:prstGeom prst="rect">
            <a:avLst/>
          </a:prstGeom>
          <a:solidFill>
            <a:schemeClr val="accent5">
              <a:lumMod val="20000"/>
              <a:lumOff val="80000"/>
            </a:schemeClr>
          </a:solidFill>
          <a:ln>
            <a:solidFill>
              <a:schemeClr val="tx1"/>
            </a:solidFill>
          </a:ln>
        </p:spPr>
        <p:txBody>
          <a:bodyPr wrap="square" rtlCol="0" anchor="ctr">
            <a:spAutoFit/>
          </a:bodyPr>
          <a:lstStyle/>
          <a:p>
            <a:pPr algn="ctr"/>
            <a:r>
              <a:rPr lang="en-US" dirty="0" err="1" smtClean="0">
                <a:latin typeface="Calibri" panose="020F0502020204030204" pitchFamily="34" charset="0"/>
              </a:rPr>
              <a:t>owa:VersionedDocument</a:t>
            </a:r>
            <a:endParaRPr lang="el-GR" dirty="0">
              <a:latin typeface="Calibri" panose="020F0502020204030204" pitchFamily="34" charset="0"/>
            </a:endParaRPr>
          </a:p>
        </p:txBody>
      </p:sp>
      <p:sp>
        <p:nvSpPr>
          <p:cNvPr id="11" name="TextBox 78"/>
          <p:cNvSpPr txBox="1"/>
          <p:nvPr/>
        </p:nvSpPr>
        <p:spPr>
          <a:xfrm>
            <a:off x="4336463" y="1675961"/>
            <a:ext cx="748603" cy="307777"/>
          </a:xfrm>
          <a:prstGeom prst="rect">
            <a:avLst/>
          </a:prstGeom>
          <a:noFill/>
        </p:spPr>
        <p:txBody>
          <a:bodyPr wrap="none" rtlCol="0">
            <a:spAutoFit/>
          </a:bodyPr>
          <a:lstStyle/>
          <a:p>
            <a:r>
              <a:rPr lang="en-GB" sz="1400" i="1" dirty="0" err="1" smtClean="0">
                <a:latin typeface="Calibri" panose="020F0502020204030204" pitchFamily="34" charset="0"/>
              </a:rPr>
              <a:t>dc:date</a:t>
            </a:r>
            <a:endParaRPr lang="el-GR" sz="1400" i="1" dirty="0">
              <a:latin typeface="Calibri" panose="020F0502020204030204" pitchFamily="34" charset="0"/>
            </a:endParaRPr>
          </a:p>
        </p:txBody>
      </p:sp>
      <p:sp>
        <p:nvSpPr>
          <p:cNvPr id="12" name="TextBox 78"/>
          <p:cNvSpPr txBox="1"/>
          <p:nvPr/>
        </p:nvSpPr>
        <p:spPr>
          <a:xfrm>
            <a:off x="4336463" y="2412681"/>
            <a:ext cx="691215" cy="307777"/>
          </a:xfrm>
          <a:prstGeom prst="rect">
            <a:avLst/>
          </a:prstGeom>
          <a:noFill/>
        </p:spPr>
        <p:txBody>
          <a:bodyPr wrap="none" rtlCol="0">
            <a:spAutoFit/>
          </a:bodyPr>
          <a:lstStyle/>
          <a:p>
            <a:r>
              <a:rPr lang="en-GB" sz="1400" i="1" dirty="0" err="1" smtClean="0">
                <a:latin typeface="Calibri" panose="020F0502020204030204" pitchFamily="34" charset="0"/>
              </a:rPr>
              <a:t>dc:title</a:t>
            </a:r>
            <a:endParaRPr lang="en-GB" sz="1400" i="1" dirty="0" smtClean="0">
              <a:latin typeface="Calibri" panose="020F0502020204030204" pitchFamily="34" charset="0"/>
            </a:endParaRPr>
          </a:p>
        </p:txBody>
      </p:sp>
      <p:sp>
        <p:nvSpPr>
          <p:cNvPr id="13" name="TextBox 78"/>
          <p:cNvSpPr txBox="1"/>
          <p:nvPr/>
        </p:nvSpPr>
        <p:spPr>
          <a:xfrm>
            <a:off x="898229" y="4765761"/>
            <a:ext cx="1410514" cy="307777"/>
          </a:xfrm>
          <a:prstGeom prst="rect">
            <a:avLst/>
          </a:prstGeom>
          <a:noFill/>
        </p:spPr>
        <p:txBody>
          <a:bodyPr wrap="none" rtlCol="0">
            <a:spAutoFit/>
          </a:bodyPr>
          <a:lstStyle/>
          <a:p>
            <a:r>
              <a:rPr lang="en-GB" sz="1400" i="1" dirty="0" err="1" smtClean="0">
                <a:latin typeface="Calibri" panose="020F0502020204030204" pitchFamily="34" charset="0"/>
              </a:rPr>
              <a:t>owa:firstCapture</a:t>
            </a:r>
            <a:endParaRPr lang="el-GR" sz="1400" i="1" dirty="0">
              <a:latin typeface="Calibri" panose="020F0502020204030204" pitchFamily="34" charset="0"/>
            </a:endParaRPr>
          </a:p>
        </p:txBody>
      </p:sp>
      <p:sp>
        <p:nvSpPr>
          <p:cNvPr id="14" name="TextBox 78"/>
          <p:cNvSpPr txBox="1"/>
          <p:nvPr/>
        </p:nvSpPr>
        <p:spPr>
          <a:xfrm>
            <a:off x="744038" y="5715862"/>
            <a:ext cx="1694631" cy="307777"/>
          </a:xfrm>
          <a:prstGeom prst="rect">
            <a:avLst/>
          </a:prstGeom>
          <a:noFill/>
        </p:spPr>
        <p:txBody>
          <a:bodyPr wrap="none" rtlCol="0">
            <a:spAutoFit/>
          </a:bodyPr>
          <a:lstStyle/>
          <a:p>
            <a:r>
              <a:rPr lang="en-GB" sz="1400" i="1" dirty="0" err="1">
                <a:latin typeface="Calibri" panose="020F0502020204030204" pitchFamily="34" charset="0"/>
              </a:rPr>
              <a:t>owa:numOfCaptures</a:t>
            </a:r>
            <a:endParaRPr lang="el-GR" sz="1400" i="1" dirty="0">
              <a:latin typeface="Calibri" panose="020F0502020204030204" pitchFamily="34" charset="0"/>
            </a:endParaRPr>
          </a:p>
        </p:txBody>
      </p:sp>
      <p:sp>
        <p:nvSpPr>
          <p:cNvPr id="15" name="TextBox 78"/>
          <p:cNvSpPr txBox="1"/>
          <p:nvPr/>
        </p:nvSpPr>
        <p:spPr>
          <a:xfrm>
            <a:off x="888257" y="5228299"/>
            <a:ext cx="1388072" cy="307777"/>
          </a:xfrm>
          <a:prstGeom prst="rect">
            <a:avLst/>
          </a:prstGeom>
          <a:noFill/>
        </p:spPr>
        <p:txBody>
          <a:bodyPr wrap="none" rtlCol="0">
            <a:spAutoFit/>
          </a:bodyPr>
          <a:lstStyle/>
          <a:p>
            <a:r>
              <a:rPr lang="en-GB" sz="1400" i="1" dirty="0" err="1">
                <a:latin typeface="Calibri" panose="020F0502020204030204" pitchFamily="34" charset="0"/>
              </a:rPr>
              <a:t>owa:lastCapture</a:t>
            </a:r>
            <a:endParaRPr lang="el-GR" sz="1400" i="1" dirty="0">
              <a:latin typeface="Calibri" panose="020F0502020204030204" pitchFamily="34" charset="0"/>
            </a:endParaRPr>
          </a:p>
        </p:txBody>
      </p:sp>
      <p:sp>
        <p:nvSpPr>
          <p:cNvPr id="16" name="TextBox 55"/>
          <p:cNvSpPr txBox="1"/>
          <p:nvPr/>
        </p:nvSpPr>
        <p:spPr>
          <a:xfrm>
            <a:off x="2946484" y="2490302"/>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17" name="TextBox 55"/>
          <p:cNvSpPr txBox="1"/>
          <p:nvPr/>
        </p:nvSpPr>
        <p:spPr>
          <a:xfrm>
            <a:off x="2946484" y="1758658"/>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cxnSp>
        <p:nvCxnSpPr>
          <p:cNvPr id="19" name="Straight Arrow Connector 50"/>
          <p:cNvCxnSpPr>
            <a:stCxn id="10" idx="0"/>
            <a:endCxn id="17" idx="3"/>
          </p:cNvCxnSpPr>
          <p:nvPr/>
        </p:nvCxnSpPr>
        <p:spPr>
          <a:xfrm rot="16200000" flipV="1">
            <a:off x="3812877" y="2373076"/>
            <a:ext cx="1744859" cy="88535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64"/>
          <p:cNvSpPr txBox="1"/>
          <p:nvPr/>
        </p:nvSpPr>
        <p:spPr>
          <a:xfrm>
            <a:off x="7284507" y="2726127"/>
            <a:ext cx="1286251" cy="400110"/>
          </a:xfrm>
          <a:prstGeom prst="rect">
            <a:avLst/>
          </a:prstGeom>
          <a:solidFill>
            <a:schemeClr val="accent2">
              <a:lumMod val="60000"/>
              <a:lumOff val="40000"/>
            </a:schemeClr>
          </a:solidFill>
          <a:ln>
            <a:solidFill>
              <a:schemeClr val="accent6">
                <a:lumMod val="50000"/>
              </a:schemeClr>
            </a:solidFill>
          </a:ln>
        </p:spPr>
        <p:txBody>
          <a:bodyPr wrap="square" rtlCol="0">
            <a:spAutoFit/>
          </a:bodyPr>
          <a:lstStyle/>
          <a:p>
            <a:pPr algn="ctr"/>
            <a:r>
              <a:rPr lang="en-US" sz="2000" dirty="0" err="1" smtClean="0">
                <a:latin typeface="Calibri" panose="020F0502020204030204" pitchFamily="34" charset="0"/>
              </a:rPr>
              <a:t>oae:Entity</a:t>
            </a:r>
            <a:endParaRPr lang="el-GR" sz="2000" dirty="0">
              <a:latin typeface="Calibri" panose="020F0502020204030204" pitchFamily="34" charset="0"/>
            </a:endParaRPr>
          </a:p>
        </p:txBody>
      </p:sp>
      <p:cxnSp>
        <p:nvCxnSpPr>
          <p:cNvPr id="21" name="Straight Arrow Connector 50"/>
          <p:cNvCxnSpPr>
            <a:stCxn id="55" idx="0"/>
          </p:cNvCxnSpPr>
          <p:nvPr/>
        </p:nvCxnSpPr>
        <p:spPr>
          <a:xfrm rot="16200000" flipV="1">
            <a:off x="7732229" y="3402359"/>
            <a:ext cx="726014" cy="154726"/>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55"/>
          <p:cNvSpPr txBox="1"/>
          <p:nvPr/>
        </p:nvSpPr>
        <p:spPr>
          <a:xfrm>
            <a:off x="10396024" y="2745019"/>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23" name="TextBox 55"/>
          <p:cNvSpPr txBox="1"/>
          <p:nvPr/>
        </p:nvSpPr>
        <p:spPr>
          <a:xfrm>
            <a:off x="10404973" y="1629453"/>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25" name="TextBox 64"/>
          <p:cNvSpPr txBox="1"/>
          <p:nvPr/>
        </p:nvSpPr>
        <p:spPr>
          <a:xfrm>
            <a:off x="10404973" y="2162424"/>
            <a:ext cx="1603327" cy="400110"/>
          </a:xfrm>
          <a:prstGeom prst="rect">
            <a:avLst/>
          </a:prstGeom>
          <a:solidFill>
            <a:schemeClr val="accent2">
              <a:lumMod val="20000"/>
              <a:lumOff val="80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rdfs:Resource</a:t>
            </a:r>
            <a:endParaRPr lang="el-GR" dirty="0">
              <a:latin typeface="Calibri" panose="020F0502020204030204" pitchFamily="34" charset="0"/>
            </a:endParaRPr>
          </a:p>
        </p:txBody>
      </p:sp>
      <p:cxnSp>
        <p:nvCxnSpPr>
          <p:cNvPr id="26" name="Straight Arrow Connector 50"/>
          <p:cNvCxnSpPr>
            <a:stCxn id="20" idx="3"/>
            <a:endCxn id="22" idx="1"/>
          </p:cNvCxnSpPr>
          <p:nvPr/>
        </p:nvCxnSpPr>
        <p:spPr>
          <a:xfrm>
            <a:off x="8570758" y="2926182"/>
            <a:ext cx="1825266" cy="350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69"/>
          <p:cNvSpPr txBox="1"/>
          <p:nvPr/>
        </p:nvSpPr>
        <p:spPr>
          <a:xfrm>
            <a:off x="9308800" y="3198336"/>
            <a:ext cx="1087157" cy="307777"/>
          </a:xfrm>
          <a:prstGeom prst="rect">
            <a:avLst/>
          </a:prstGeom>
          <a:noFill/>
        </p:spPr>
        <p:txBody>
          <a:bodyPr wrap="none" rtlCol="0">
            <a:spAutoFit/>
          </a:bodyPr>
          <a:lstStyle/>
          <a:p>
            <a:r>
              <a:rPr lang="en-US" sz="1400" dirty="0" err="1" smtClean="0">
                <a:latin typeface="Calibri" panose="020F0502020204030204" pitchFamily="34" charset="0"/>
              </a:rPr>
              <a:t>oae</a:t>
            </a:r>
            <a:r>
              <a:rPr lang="en-US" sz="1400" i="1" dirty="0" err="1" smtClean="0">
                <a:latin typeface="Calibri" panose="020F0502020204030204" pitchFamily="34" charset="0"/>
              </a:rPr>
              <a:t>:position</a:t>
            </a:r>
            <a:endParaRPr lang="el-GR" sz="1400" i="1" dirty="0">
              <a:latin typeface="Calibri" panose="020F0502020204030204" pitchFamily="34" charset="0"/>
            </a:endParaRPr>
          </a:p>
        </p:txBody>
      </p:sp>
      <p:sp>
        <p:nvSpPr>
          <p:cNvPr id="29" name="TextBox 69"/>
          <p:cNvSpPr txBox="1"/>
          <p:nvPr/>
        </p:nvSpPr>
        <p:spPr>
          <a:xfrm>
            <a:off x="9130531" y="1502064"/>
            <a:ext cx="1336200" cy="307777"/>
          </a:xfrm>
          <a:prstGeom prst="rect">
            <a:avLst/>
          </a:prstGeom>
          <a:noFill/>
        </p:spPr>
        <p:txBody>
          <a:bodyPr wrap="none" rtlCol="0">
            <a:spAutoFit/>
          </a:bodyPr>
          <a:lstStyle/>
          <a:p>
            <a:r>
              <a:rPr lang="en-US" sz="1400" dirty="0" err="1" smtClean="0">
                <a:latin typeface="Calibri" panose="020F0502020204030204" pitchFamily="34" charset="0"/>
              </a:rPr>
              <a:t>oae:</a:t>
            </a:r>
            <a:r>
              <a:rPr lang="en-US" sz="1400" i="1" dirty="0" err="1" smtClean="0">
                <a:latin typeface="Calibri" panose="020F0502020204030204" pitchFamily="34" charset="0"/>
              </a:rPr>
              <a:t>confidence</a:t>
            </a:r>
            <a:endParaRPr lang="el-GR" sz="1400" i="1" dirty="0">
              <a:latin typeface="Calibri" panose="020F0502020204030204" pitchFamily="34" charset="0"/>
            </a:endParaRPr>
          </a:p>
        </p:txBody>
      </p:sp>
      <p:cxnSp>
        <p:nvCxnSpPr>
          <p:cNvPr id="30" name="Straight Arrow Connector 50"/>
          <p:cNvCxnSpPr>
            <a:stCxn id="20" idx="3"/>
            <a:endCxn id="23" idx="1"/>
          </p:cNvCxnSpPr>
          <p:nvPr/>
        </p:nvCxnSpPr>
        <p:spPr>
          <a:xfrm flipV="1">
            <a:off x="8570758" y="1814119"/>
            <a:ext cx="1834215" cy="111206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50"/>
          <p:cNvCxnSpPr>
            <a:stCxn id="9" idx="3"/>
            <a:endCxn id="10" idx="1"/>
          </p:cNvCxnSpPr>
          <p:nvPr/>
        </p:nvCxnSpPr>
        <p:spPr>
          <a:xfrm>
            <a:off x="3090469" y="3766762"/>
            <a:ext cx="758344" cy="144867"/>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69"/>
          <p:cNvSpPr txBox="1"/>
          <p:nvPr/>
        </p:nvSpPr>
        <p:spPr>
          <a:xfrm>
            <a:off x="9104913" y="2632209"/>
            <a:ext cx="1311578" cy="307777"/>
          </a:xfrm>
          <a:prstGeom prst="rect">
            <a:avLst/>
          </a:prstGeom>
          <a:noFill/>
        </p:spPr>
        <p:txBody>
          <a:bodyPr wrap="none" rtlCol="0">
            <a:spAutoFit/>
          </a:bodyPr>
          <a:lstStyle/>
          <a:p>
            <a:r>
              <a:rPr lang="en-US" sz="1400" dirty="0" err="1" smtClean="0">
                <a:latin typeface="Calibri" panose="020F0502020204030204" pitchFamily="34" charset="0"/>
              </a:rPr>
              <a:t>oae</a:t>
            </a:r>
            <a:r>
              <a:rPr lang="en-US" sz="1400" i="1" dirty="0" err="1" smtClean="0">
                <a:latin typeface="Calibri" panose="020F0502020204030204" pitchFamily="34" charset="0"/>
              </a:rPr>
              <a:t>:detectedAs</a:t>
            </a:r>
            <a:endParaRPr lang="el-GR" sz="1400" i="1" dirty="0">
              <a:latin typeface="Calibri" panose="020F0502020204030204" pitchFamily="34" charset="0"/>
            </a:endParaRPr>
          </a:p>
        </p:txBody>
      </p:sp>
      <p:cxnSp>
        <p:nvCxnSpPr>
          <p:cNvPr id="34" name="Straight Arrow Connector 50"/>
          <p:cNvCxnSpPr>
            <a:stCxn id="20" idx="3"/>
            <a:endCxn id="25" idx="1"/>
          </p:cNvCxnSpPr>
          <p:nvPr/>
        </p:nvCxnSpPr>
        <p:spPr>
          <a:xfrm flipV="1">
            <a:off x="8570758" y="2362479"/>
            <a:ext cx="1834215" cy="56370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69"/>
          <p:cNvSpPr txBox="1"/>
          <p:nvPr/>
        </p:nvSpPr>
        <p:spPr>
          <a:xfrm>
            <a:off x="8783695" y="2059288"/>
            <a:ext cx="1670265" cy="307777"/>
          </a:xfrm>
          <a:prstGeom prst="rect">
            <a:avLst/>
          </a:prstGeom>
          <a:noFill/>
        </p:spPr>
        <p:txBody>
          <a:bodyPr wrap="none" rtlCol="0">
            <a:spAutoFit/>
          </a:bodyPr>
          <a:lstStyle/>
          <a:p>
            <a:r>
              <a:rPr lang="en-US" sz="1400" dirty="0" err="1" smtClean="0">
                <a:latin typeface="Calibri" panose="020F0502020204030204" pitchFamily="34" charset="0"/>
              </a:rPr>
              <a:t>oae:</a:t>
            </a:r>
            <a:r>
              <a:rPr lang="en-US" sz="1400" i="1" dirty="0" err="1" smtClean="0">
                <a:latin typeface="Calibri" panose="020F0502020204030204" pitchFamily="34" charset="0"/>
              </a:rPr>
              <a:t>hasMatchedURI</a:t>
            </a:r>
            <a:endParaRPr lang="el-GR" sz="1400" i="1" dirty="0">
              <a:latin typeface="Calibri" panose="020F0502020204030204" pitchFamily="34" charset="0"/>
            </a:endParaRPr>
          </a:p>
        </p:txBody>
      </p:sp>
      <p:sp>
        <p:nvSpPr>
          <p:cNvPr id="36" name="TextBox 55"/>
          <p:cNvSpPr txBox="1"/>
          <p:nvPr/>
        </p:nvSpPr>
        <p:spPr>
          <a:xfrm>
            <a:off x="10404973" y="3365454"/>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cxnSp>
        <p:nvCxnSpPr>
          <p:cNvPr id="37" name="Straight Arrow Connector 50"/>
          <p:cNvCxnSpPr>
            <a:stCxn id="20" idx="3"/>
            <a:endCxn id="36" idx="1"/>
          </p:cNvCxnSpPr>
          <p:nvPr/>
        </p:nvCxnSpPr>
        <p:spPr>
          <a:xfrm>
            <a:off x="8570758" y="2926182"/>
            <a:ext cx="1834215" cy="62393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55"/>
          <p:cNvSpPr txBox="1"/>
          <p:nvPr/>
        </p:nvSpPr>
        <p:spPr>
          <a:xfrm>
            <a:off x="2391515" y="4858451"/>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39" name="TextBox 55"/>
          <p:cNvSpPr txBox="1"/>
          <p:nvPr/>
        </p:nvSpPr>
        <p:spPr>
          <a:xfrm>
            <a:off x="2391515" y="5338465"/>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40" name="TextBox 55"/>
          <p:cNvSpPr txBox="1"/>
          <p:nvPr/>
        </p:nvSpPr>
        <p:spPr>
          <a:xfrm>
            <a:off x="2380719" y="5822164"/>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cxnSp>
        <p:nvCxnSpPr>
          <p:cNvPr id="41" name="Straight Arrow Connector 50"/>
          <p:cNvCxnSpPr>
            <a:stCxn id="9" idx="1"/>
            <a:endCxn id="38" idx="1"/>
          </p:cNvCxnSpPr>
          <p:nvPr/>
        </p:nvCxnSpPr>
        <p:spPr>
          <a:xfrm rot="10800000" flipH="1" flipV="1">
            <a:off x="613505" y="3766761"/>
            <a:ext cx="1778010" cy="1276355"/>
          </a:xfrm>
          <a:prstGeom prst="bentConnector3">
            <a:avLst>
              <a:gd name="adj1" fmla="val -1285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50"/>
          <p:cNvCxnSpPr>
            <a:stCxn id="9" idx="1"/>
            <a:endCxn id="39" idx="1"/>
          </p:cNvCxnSpPr>
          <p:nvPr/>
        </p:nvCxnSpPr>
        <p:spPr>
          <a:xfrm rot="10800000" flipH="1" flipV="1">
            <a:off x="613505" y="3766761"/>
            <a:ext cx="1778010" cy="1756369"/>
          </a:xfrm>
          <a:prstGeom prst="bentConnector3">
            <a:avLst>
              <a:gd name="adj1" fmla="val -1285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50"/>
          <p:cNvCxnSpPr>
            <a:stCxn id="9" idx="1"/>
            <a:endCxn id="40" idx="1"/>
          </p:cNvCxnSpPr>
          <p:nvPr/>
        </p:nvCxnSpPr>
        <p:spPr>
          <a:xfrm rot="10800000" flipH="1" flipV="1">
            <a:off x="613505" y="3766762"/>
            <a:ext cx="1767214" cy="2240068"/>
          </a:xfrm>
          <a:prstGeom prst="bentConnector3">
            <a:avLst>
              <a:gd name="adj1" fmla="val -1293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78"/>
          <p:cNvSpPr txBox="1"/>
          <p:nvPr/>
        </p:nvSpPr>
        <p:spPr>
          <a:xfrm>
            <a:off x="3038195" y="3429544"/>
            <a:ext cx="1193660" cy="409652"/>
          </a:xfrm>
          <a:prstGeom prst="rect">
            <a:avLst/>
          </a:prstGeom>
          <a:noFill/>
        </p:spPr>
        <p:txBody>
          <a:bodyPr wrap="none" rtlCol="0">
            <a:spAutoFit/>
          </a:bodyPr>
          <a:lstStyle/>
          <a:p>
            <a:r>
              <a:rPr lang="en-GB" sz="1400" i="1" dirty="0" err="1" smtClean="0">
                <a:latin typeface="Calibri" panose="020F0502020204030204" pitchFamily="34" charset="0"/>
              </a:rPr>
              <a:t>dc:hasVersion</a:t>
            </a:r>
            <a:endParaRPr lang="el-GR" sz="1400" i="1" dirty="0">
              <a:latin typeface="Calibri" panose="020F0502020204030204" pitchFamily="34" charset="0"/>
            </a:endParaRPr>
          </a:p>
        </p:txBody>
      </p:sp>
      <p:cxnSp>
        <p:nvCxnSpPr>
          <p:cNvPr id="52" name="Straight Arrow Connector 50"/>
          <p:cNvCxnSpPr>
            <a:stCxn id="10" idx="0"/>
            <a:endCxn id="16" idx="3"/>
          </p:cNvCxnSpPr>
          <p:nvPr/>
        </p:nvCxnSpPr>
        <p:spPr>
          <a:xfrm rot="16200000" flipV="1">
            <a:off x="4178699" y="2738898"/>
            <a:ext cx="1013215" cy="88535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9308800" y="5498998"/>
            <a:ext cx="2666114" cy="1015663"/>
          </a:xfrm>
          <a:prstGeom prst="rect">
            <a:avLst/>
          </a:prstGeom>
        </p:spPr>
        <p:txBody>
          <a:bodyPr wrap="none">
            <a:spAutoFit/>
          </a:bodyPr>
          <a:lstStyle/>
          <a:p>
            <a:pPr>
              <a:lnSpc>
                <a:spcPts val="1200"/>
              </a:lnSpc>
            </a:pPr>
            <a:r>
              <a:rPr lang="en-US" sz="1000" dirty="0" err="1" smtClean="0"/>
              <a:t>owa</a:t>
            </a:r>
            <a:r>
              <a:rPr lang="en-US" sz="1000" dirty="0" smtClean="0"/>
              <a:t>: http://l3s.de/owa</a:t>
            </a:r>
            <a:r>
              <a:rPr lang="en-US" sz="1000" dirty="0"/>
              <a:t>/</a:t>
            </a:r>
            <a:endParaRPr lang="en-US" sz="1000" dirty="0" smtClean="0"/>
          </a:p>
          <a:p>
            <a:pPr>
              <a:lnSpc>
                <a:spcPts val="1200"/>
              </a:lnSpc>
            </a:pPr>
            <a:r>
              <a:rPr lang="en-US" sz="1000" dirty="0" err="1"/>
              <a:t>oa</a:t>
            </a:r>
            <a:r>
              <a:rPr lang="en-US" sz="1000" dirty="0"/>
              <a:t>: http://</a:t>
            </a:r>
            <a:r>
              <a:rPr lang="en-US" sz="1000" dirty="0" smtClean="0"/>
              <a:t>www.w3.org/ns/oa</a:t>
            </a:r>
            <a:r>
              <a:rPr lang="en-US" sz="1000" dirty="0"/>
              <a:t>#</a:t>
            </a:r>
          </a:p>
          <a:p>
            <a:pPr>
              <a:lnSpc>
                <a:spcPts val="1200"/>
              </a:lnSpc>
            </a:pPr>
            <a:r>
              <a:rPr lang="en-US" sz="1000" dirty="0" err="1" smtClean="0"/>
              <a:t>oae</a:t>
            </a:r>
            <a:r>
              <a:rPr lang="en-US" sz="1000" dirty="0"/>
              <a:t>: http://</a:t>
            </a:r>
            <a:r>
              <a:rPr lang="en-US" sz="1000" dirty="0" smtClean="0"/>
              <a:t>www.ics.forth.gr/isl/oae/core</a:t>
            </a:r>
            <a:r>
              <a:rPr lang="en-US" sz="1000" dirty="0"/>
              <a:t>#</a:t>
            </a:r>
            <a:br>
              <a:rPr lang="en-US" sz="1000" dirty="0"/>
            </a:br>
            <a:r>
              <a:rPr lang="en-US" sz="1000" dirty="0"/>
              <a:t>dc: http://</a:t>
            </a:r>
            <a:r>
              <a:rPr lang="en-US" sz="1000" dirty="0" smtClean="0"/>
              <a:t>purl.org/dc/terms/</a:t>
            </a:r>
          </a:p>
          <a:p>
            <a:pPr>
              <a:lnSpc>
                <a:spcPts val="1200"/>
              </a:lnSpc>
            </a:pPr>
            <a:r>
              <a:rPr lang="en-US" sz="1000" dirty="0" smtClean="0"/>
              <a:t>schema</a:t>
            </a:r>
            <a:r>
              <a:rPr lang="en-US" sz="1000" dirty="0"/>
              <a:t>: http://</a:t>
            </a:r>
            <a:r>
              <a:rPr lang="en-US" sz="1000" dirty="0" smtClean="0"/>
              <a:t>schema.org/</a:t>
            </a:r>
            <a:r>
              <a:rPr lang="en-US" sz="1000" dirty="0"/>
              <a:t/>
            </a:r>
            <a:br>
              <a:rPr lang="en-US" sz="1000" dirty="0"/>
            </a:br>
            <a:r>
              <a:rPr lang="en-US" sz="1000" dirty="0" err="1" smtClean="0"/>
              <a:t>rdfs</a:t>
            </a:r>
            <a:r>
              <a:rPr lang="en-US" sz="1000" dirty="0"/>
              <a:t>: http://www.w3.org/2000/01/rdf-schema</a:t>
            </a:r>
            <a:r>
              <a:rPr lang="en-US" sz="1000" dirty="0" smtClean="0"/>
              <a:t>#</a:t>
            </a:r>
            <a:endParaRPr lang="en-US" sz="1000" dirty="0"/>
          </a:p>
        </p:txBody>
      </p:sp>
      <p:sp>
        <p:nvSpPr>
          <p:cNvPr id="55" name="TextBox 64"/>
          <p:cNvSpPr txBox="1"/>
          <p:nvPr/>
        </p:nvSpPr>
        <p:spPr>
          <a:xfrm>
            <a:off x="7214666" y="3842729"/>
            <a:ext cx="1915865" cy="400110"/>
          </a:xfrm>
          <a:prstGeom prst="rect">
            <a:avLst/>
          </a:prstGeom>
          <a:solidFill>
            <a:schemeClr val="accent6">
              <a:lumMod val="20000"/>
              <a:lumOff val="80000"/>
            </a:schemeClr>
          </a:solidFill>
          <a:ln>
            <a:solidFill>
              <a:schemeClr val="accent6">
                <a:lumMod val="50000"/>
              </a:schemeClr>
            </a:solidFill>
          </a:ln>
        </p:spPr>
        <p:txBody>
          <a:bodyPr wrap="square" rtlCol="0">
            <a:spAutoFit/>
          </a:bodyPr>
          <a:lstStyle/>
          <a:p>
            <a:pPr algn="ctr"/>
            <a:r>
              <a:rPr lang="en-US" sz="2000" dirty="0" err="1" smtClean="0">
                <a:latin typeface="Calibri" panose="020F0502020204030204" pitchFamily="34" charset="0"/>
              </a:rPr>
              <a:t>oa:Annotation</a:t>
            </a:r>
            <a:endParaRPr lang="el-GR" sz="2000" dirty="0">
              <a:latin typeface="Calibri" panose="020F0502020204030204" pitchFamily="34" charset="0"/>
            </a:endParaRPr>
          </a:p>
        </p:txBody>
      </p:sp>
      <p:sp>
        <p:nvSpPr>
          <p:cNvPr id="56" name="TextBox 69"/>
          <p:cNvSpPr txBox="1"/>
          <p:nvPr/>
        </p:nvSpPr>
        <p:spPr>
          <a:xfrm>
            <a:off x="7611640" y="3535753"/>
            <a:ext cx="1032655" cy="307777"/>
          </a:xfrm>
          <a:prstGeom prst="rect">
            <a:avLst/>
          </a:prstGeom>
          <a:noFill/>
        </p:spPr>
        <p:txBody>
          <a:bodyPr wrap="square" rtlCol="0">
            <a:spAutoFit/>
          </a:bodyPr>
          <a:lstStyle/>
          <a:p>
            <a:r>
              <a:rPr lang="en-US" sz="1400" dirty="0" err="1" smtClean="0">
                <a:latin typeface="Calibri" panose="020F0502020204030204" pitchFamily="34" charset="0"/>
              </a:rPr>
              <a:t>oa:</a:t>
            </a:r>
            <a:r>
              <a:rPr lang="en-US" sz="1400" i="1" dirty="0" err="1" smtClean="0">
                <a:latin typeface="Calibri" panose="020F0502020204030204" pitchFamily="34" charset="0"/>
              </a:rPr>
              <a:t>hasBody</a:t>
            </a:r>
            <a:endParaRPr lang="el-GR" sz="1400" i="1" dirty="0">
              <a:latin typeface="Calibri" panose="020F0502020204030204" pitchFamily="34" charset="0"/>
            </a:endParaRPr>
          </a:p>
        </p:txBody>
      </p:sp>
      <p:cxnSp>
        <p:nvCxnSpPr>
          <p:cNvPr id="57" name="Straight Arrow Connector 50"/>
          <p:cNvCxnSpPr>
            <a:stCxn id="55" idx="2"/>
            <a:endCxn id="10" idx="3"/>
          </p:cNvCxnSpPr>
          <p:nvPr/>
        </p:nvCxnSpPr>
        <p:spPr>
          <a:xfrm rot="5400000" flipH="1">
            <a:off x="7124272" y="3194512"/>
            <a:ext cx="331210" cy="1765444"/>
          </a:xfrm>
          <a:prstGeom prst="bentConnector4">
            <a:avLst>
              <a:gd name="adj1" fmla="val -69020"/>
              <a:gd name="adj2" fmla="val 7713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0"/>
          <p:cNvCxnSpPr>
            <a:stCxn id="55" idx="2"/>
            <a:endCxn id="9" idx="2"/>
          </p:cNvCxnSpPr>
          <p:nvPr/>
        </p:nvCxnSpPr>
        <p:spPr>
          <a:xfrm rot="5400000" flipH="1">
            <a:off x="4885977" y="956218"/>
            <a:ext cx="252631" cy="6320612"/>
          </a:xfrm>
          <a:prstGeom prst="bentConnector3">
            <a:avLst>
              <a:gd name="adj1" fmla="val -90488"/>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9"/>
          <p:cNvSpPr txBox="1"/>
          <p:nvPr/>
        </p:nvSpPr>
        <p:spPr>
          <a:xfrm>
            <a:off x="7575559" y="4433737"/>
            <a:ext cx="1194077" cy="307777"/>
          </a:xfrm>
          <a:prstGeom prst="rect">
            <a:avLst/>
          </a:prstGeom>
          <a:noFill/>
        </p:spPr>
        <p:txBody>
          <a:bodyPr wrap="square" rtlCol="0">
            <a:spAutoFit/>
          </a:bodyPr>
          <a:lstStyle/>
          <a:p>
            <a:r>
              <a:rPr lang="en-US" sz="1400" dirty="0" err="1" smtClean="0">
                <a:latin typeface="Calibri" panose="020F0502020204030204" pitchFamily="34" charset="0"/>
              </a:rPr>
              <a:t>oa:</a:t>
            </a:r>
            <a:r>
              <a:rPr lang="en-US" sz="1400" i="1" dirty="0" err="1" smtClean="0">
                <a:latin typeface="Calibri" panose="020F0502020204030204" pitchFamily="34" charset="0"/>
              </a:rPr>
              <a:t>hasTarget</a:t>
            </a:r>
            <a:endParaRPr lang="el-GR" sz="1400" i="1" dirty="0">
              <a:latin typeface="Calibri" panose="020F0502020204030204" pitchFamily="34" charset="0"/>
            </a:endParaRPr>
          </a:p>
        </p:txBody>
      </p:sp>
      <p:cxnSp>
        <p:nvCxnSpPr>
          <p:cNvPr id="62" name="Straight Arrow Connector 50"/>
          <p:cNvCxnSpPr>
            <a:stCxn id="9" idx="0"/>
            <a:endCxn id="17" idx="1"/>
          </p:cNvCxnSpPr>
          <p:nvPr/>
        </p:nvCxnSpPr>
        <p:spPr>
          <a:xfrm rot="5400000" flipH="1" flipV="1">
            <a:off x="1599239" y="2196072"/>
            <a:ext cx="1599992" cy="109449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50"/>
          <p:cNvCxnSpPr>
            <a:stCxn id="9" idx="0"/>
            <a:endCxn id="16" idx="1"/>
          </p:cNvCxnSpPr>
          <p:nvPr/>
        </p:nvCxnSpPr>
        <p:spPr>
          <a:xfrm rot="5400000" flipH="1" flipV="1">
            <a:off x="1965061" y="2561894"/>
            <a:ext cx="868348" cy="109449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TextBox 78"/>
          <p:cNvSpPr txBox="1"/>
          <p:nvPr/>
        </p:nvSpPr>
        <p:spPr>
          <a:xfrm>
            <a:off x="2045906" y="2413348"/>
            <a:ext cx="691215" cy="307777"/>
          </a:xfrm>
          <a:prstGeom prst="rect">
            <a:avLst/>
          </a:prstGeom>
          <a:noFill/>
        </p:spPr>
        <p:txBody>
          <a:bodyPr wrap="none" rtlCol="0">
            <a:spAutoFit/>
          </a:bodyPr>
          <a:lstStyle/>
          <a:p>
            <a:r>
              <a:rPr lang="en-GB" sz="1400" i="1" dirty="0" err="1" smtClean="0">
                <a:latin typeface="Calibri" panose="020F0502020204030204" pitchFamily="34" charset="0"/>
              </a:rPr>
              <a:t>dc:title</a:t>
            </a:r>
            <a:endParaRPr lang="en-GB" sz="1400" i="1" dirty="0" smtClean="0">
              <a:latin typeface="Calibri" panose="020F0502020204030204" pitchFamily="34" charset="0"/>
            </a:endParaRPr>
          </a:p>
        </p:txBody>
      </p:sp>
      <p:sp>
        <p:nvSpPr>
          <p:cNvPr id="67" name="TextBox 78"/>
          <p:cNvSpPr txBox="1"/>
          <p:nvPr/>
        </p:nvSpPr>
        <p:spPr>
          <a:xfrm>
            <a:off x="2039161" y="1664811"/>
            <a:ext cx="748603" cy="307777"/>
          </a:xfrm>
          <a:prstGeom prst="rect">
            <a:avLst/>
          </a:prstGeom>
          <a:noFill/>
        </p:spPr>
        <p:txBody>
          <a:bodyPr wrap="none" rtlCol="0">
            <a:spAutoFit/>
          </a:bodyPr>
          <a:lstStyle/>
          <a:p>
            <a:r>
              <a:rPr lang="en-GB" sz="1400" i="1" dirty="0" err="1" smtClean="0">
                <a:latin typeface="Calibri" panose="020F0502020204030204" pitchFamily="34" charset="0"/>
              </a:rPr>
              <a:t>dc:date</a:t>
            </a:r>
            <a:endParaRPr lang="el-GR" sz="1400" i="1" dirty="0">
              <a:latin typeface="Calibri" panose="020F0502020204030204" pitchFamily="34" charset="0"/>
            </a:endParaRPr>
          </a:p>
        </p:txBody>
      </p:sp>
      <p:cxnSp>
        <p:nvCxnSpPr>
          <p:cNvPr id="69" name="Straight Arrow Connector 50"/>
          <p:cNvCxnSpPr>
            <a:stCxn id="9" idx="0"/>
            <a:endCxn id="20" idx="2"/>
          </p:cNvCxnSpPr>
          <p:nvPr/>
        </p:nvCxnSpPr>
        <p:spPr>
          <a:xfrm rot="5400000" flipH="1" flipV="1">
            <a:off x="4681271" y="296954"/>
            <a:ext cx="417079" cy="6075646"/>
          </a:xfrm>
          <a:prstGeom prst="bentConnector3">
            <a:avLst>
              <a:gd name="adj1" fmla="val 50000"/>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TextBox 78"/>
          <p:cNvSpPr txBox="1"/>
          <p:nvPr/>
        </p:nvSpPr>
        <p:spPr>
          <a:xfrm>
            <a:off x="5507754" y="3032648"/>
            <a:ext cx="1468544" cy="307777"/>
          </a:xfrm>
          <a:prstGeom prst="rect">
            <a:avLst/>
          </a:prstGeom>
          <a:noFill/>
        </p:spPr>
        <p:txBody>
          <a:bodyPr wrap="none" rtlCol="0">
            <a:spAutoFit/>
          </a:bodyPr>
          <a:lstStyle/>
          <a:p>
            <a:r>
              <a:rPr lang="en-GB" sz="1400" i="1" dirty="0" smtClean="0">
                <a:solidFill>
                  <a:schemeClr val="bg2">
                    <a:lumMod val="25000"/>
                  </a:schemeClr>
                </a:solidFill>
                <a:latin typeface="Calibri" panose="020F0502020204030204" pitchFamily="34" charset="0"/>
              </a:rPr>
              <a:t>schema:mentions</a:t>
            </a:r>
            <a:endParaRPr lang="el-GR" sz="1400" i="1" dirty="0">
              <a:solidFill>
                <a:schemeClr val="bg2">
                  <a:lumMod val="25000"/>
                </a:schemeClr>
              </a:solidFill>
              <a:latin typeface="Calibri" panose="020F0502020204030204" pitchFamily="34" charset="0"/>
            </a:endParaRPr>
          </a:p>
        </p:txBody>
      </p:sp>
      <p:cxnSp>
        <p:nvCxnSpPr>
          <p:cNvPr id="71" name="Straight Arrow Connector 50"/>
          <p:cNvCxnSpPr>
            <a:stCxn id="10" idx="0"/>
            <a:endCxn id="20" idx="2"/>
          </p:cNvCxnSpPr>
          <p:nvPr/>
        </p:nvCxnSpPr>
        <p:spPr>
          <a:xfrm rot="5400000" flipH="1" flipV="1">
            <a:off x="6246835" y="2007386"/>
            <a:ext cx="561946" cy="2799649"/>
          </a:xfrm>
          <a:prstGeom prst="bentConnector3">
            <a:avLst>
              <a:gd name="adj1" fmla="val 50000"/>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7947731" y="638204"/>
            <a:ext cx="2013693" cy="369332"/>
          </a:xfrm>
          <a:prstGeom prst="rect">
            <a:avLst/>
          </a:prstGeom>
        </p:spPr>
        <p:txBody>
          <a:bodyPr wrap="none">
            <a:spAutoFit/>
          </a:bodyPr>
          <a:lstStyle/>
          <a:p>
            <a:r>
              <a:rPr lang="en-US" dirty="0">
                <a:solidFill>
                  <a:srgbClr val="0070C0"/>
                </a:solidFill>
              </a:rPr>
              <a:t>http://l3s.de/owa/</a:t>
            </a:r>
          </a:p>
        </p:txBody>
      </p:sp>
    </p:spTree>
    <p:extLst>
      <p:ext uri="{BB962C8B-B14F-4D97-AF65-F5344CB8AC3E}">
        <p14:creationId xmlns:p14="http://schemas.microsoft.com/office/powerpoint/2010/main" val="213172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par>
                                <p:cTn id="23" presetID="10"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fade">
                                      <p:cBhvr>
                                        <p:cTn id="25" dur="500"/>
                                        <p:tgtEl>
                                          <p:spTgt spid="62"/>
                                        </p:tgtEl>
                                      </p:cBhvr>
                                    </p:animEffect>
                                  </p:childTnLst>
                                </p:cTn>
                              </p:par>
                              <p:par>
                                <p:cTn id="26" presetID="10" presetClass="entr" presetSubtype="0" fill="hold" nodeType="with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fade">
                                      <p:cBhvr>
                                        <p:cTn id="28" dur="500"/>
                                        <p:tgtEl>
                                          <p:spTgt spid="6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fade">
                                      <p:cBhvr>
                                        <p:cTn id="31" dur="500"/>
                                        <p:tgtEl>
                                          <p:spTgt spid="6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fade">
                                      <p:cBhvr>
                                        <p:cTn id="34" dur="500"/>
                                        <p:tgtEl>
                                          <p:spTgt spid="6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par>
                                <p:cTn id="55" presetID="10"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par>
                                <p:cTn id="58" presetID="10" presetClass="entr" presetSubtype="0" fill="hold"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par>
                                <p:cTn id="61" presetID="10" presetClass="entr" presetSubtype="0"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21"/>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56"/>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61"/>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60"/>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57"/>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5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71"/>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69"/>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70"/>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2"/>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23"/>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25"/>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2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27"/>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29"/>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30"/>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33"/>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34"/>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35"/>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36"/>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animBg="1"/>
      <p:bldP spid="17" grpId="0" animBg="1"/>
      <p:bldP spid="20" grpId="0" animBg="1"/>
      <p:bldP spid="22" grpId="0" animBg="1"/>
      <p:bldP spid="23" grpId="0" animBg="1"/>
      <p:bldP spid="25" grpId="0" animBg="1"/>
      <p:bldP spid="27" grpId="0"/>
      <p:bldP spid="29" grpId="0"/>
      <p:bldP spid="33" grpId="0"/>
      <p:bldP spid="35" grpId="0"/>
      <p:bldP spid="36" grpId="0" animBg="1"/>
      <p:bldP spid="38" grpId="0" animBg="1"/>
      <p:bldP spid="39" grpId="0" animBg="1"/>
      <p:bldP spid="40" grpId="0" animBg="1"/>
      <p:bldP spid="55" grpId="0" animBg="1"/>
      <p:bldP spid="56" grpId="0"/>
      <p:bldP spid="61" grpId="0"/>
      <p:bldP spid="66" grpId="0"/>
      <p:bldP spid="67" grpId="0"/>
      <p:bldP spid="7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4770</TotalTime>
  <Words>6124</Words>
  <Application>Microsoft Office PowerPoint</Application>
  <PresentationFormat>Widescreen</PresentationFormat>
  <Paragraphs>850</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vt:lpstr>
      <vt:lpstr>Calibri</vt:lpstr>
      <vt:lpstr>Calibri Light</vt:lpstr>
      <vt:lpstr>Consolas</vt:lpstr>
      <vt:lpstr>Corbel</vt:lpstr>
      <vt:lpstr>Wingdings</vt:lpstr>
      <vt:lpstr>Office Theme</vt:lpstr>
      <vt:lpstr>Building and Querying  Semantic Layers for Web Archives </vt:lpstr>
      <vt:lpstr>Introduction</vt:lpstr>
      <vt:lpstr>Motivation</vt:lpstr>
      <vt:lpstr>Motivation</vt:lpstr>
      <vt:lpstr>Motivation</vt:lpstr>
      <vt:lpstr>Existing Approaches</vt:lpstr>
      <vt:lpstr>Our approach: building and querying Semantic Layers</vt:lpstr>
      <vt:lpstr>Semantic Layers</vt:lpstr>
      <vt:lpstr>RDF/S data model: Open Web Archive</vt:lpstr>
      <vt:lpstr>Open Web Archive – Example of Non-versioned Web Page</vt:lpstr>
      <vt:lpstr>Open Web Archive – Example of Versioned Web Page</vt:lpstr>
      <vt:lpstr>The construction process</vt:lpstr>
      <vt:lpstr>Apache Spark framework: ArchiveSpark2Triples</vt:lpstr>
      <vt:lpstr>Apache Spark framework: ArchiveSpark2Triples</vt:lpstr>
      <vt:lpstr>Case Studies</vt:lpstr>
      <vt:lpstr>Case Studies – Query Capabilities</vt:lpstr>
      <vt:lpstr>Case Studies – Query Capabilities</vt:lpstr>
      <vt:lpstr>Case Studies – Query Capabilities</vt:lpstr>
      <vt:lpstr>Case Studies – Query Capabilities</vt:lpstr>
      <vt:lpstr>Case Studies – Query Capabilities</vt:lpstr>
      <vt:lpstr>Case Studies – Query Capabilities</vt:lpstr>
      <vt:lpstr>Evaluation</vt:lpstr>
      <vt:lpstr>Evaluation</vt:lpstr>
      <vt:lpstr>Evaluation – Results </vt:lpstr>
      <vt:lpstr>Problems and Limitations</vt:lpstr>
      <vt:lpstr>Efficiency of Query Answering</vt:lpstr>
      <vt:lpstr>Conclusions</vt:lpstr>
      <vt:lpstr>Future Work</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Fafalios</dc:creator>
  <cp:lastModifiedBy>Fafalios</cp:lastModifiedBy>
  <cp:revision>1863</cp:revision>
  <cp:lastPrinted>2016-06-17T08:54:53Z</cp:lastPrinted>
  <dcterms:created xsi:type="dcterms:W3CDTF">2016-06-08T09:05:19Z</dcterms:created>
  <dcterms:modified xsi:type="dcterms:W3CDTF">2017-06-21T02:24:58Z</dcterms:modified>
</cp:coreProperties>
</file>