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6" r:id="rId2"/>
    <p:sldId id="287" r:id="rId3"/>
    <p:sldId id="286" r:id="rId4"/>
    <p:sldId id="267" r:id="rId5"/>
    <p:sldId id="290" r:id="rId6"/>
    <p:sldId id="289" r:id="rId7"/>
    <p:sldId id="293" r:id="rId8"/>
    <p:sldId id="295" r:id="rId9"/>
    <p:sldId id="296" r:id="rId10"/>
    <p:sldId id="301" r:id="rId11"/>
    <p:sldId id="302" r:id="rId12"/>
    <p:sldId id="303" r:id="rId13"/>
    <p:sldId id="305" r:id="rId14"/>
    <p:sldId id="306" r:id="rId15"/>
    <p:sldId id="292" r:id="rId16"/>
    <p:sldId id="291" r:id="rId17"/>
    <p:sldId id="307" r:id="rId18"/>
    <p:sldId id="285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004200"/>
    <a:srgbClr val="00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74653" autoAdjust="0"/>
  </p:normalViewPr>
  <p:slideViewPr>
    <p:cSldViewPr snapToGrid="0">
      <p:cViewPr varScale="1">
        <p:scale>
          <a:sx n="83" d="100"/>
          <a:sy n="83" d="100"/>
        </p:scale>
        <p:origin x="10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55EF99-6704-4535-91DD-7C7205B552FC}" type="datetimeFigureOut">
              <a:rPr lang="en-US" smtClean="0"/>
              <a:t>21-Sep-16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AA69E7-9F40-444A-8266-1F23A38923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36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10B54-F7E0-44B3-B9A6-EC36CD4592A7}" type="datetimeFigureOut">
              <a:rPr lang="en-US" smtClean="0"/>
              <a:t>21-Sep-16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EFB1-920E-4BD0-ABF0-44BA62D53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1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I will present some first findings from the construction of a semantic layer for a news archives. </a:t>
            </a:r>
          </a:p>
          <a:p>
            <a:endParaRPr lang="el-G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similar way, we can compare the most discussed entities of a specific</a:t>
            </a:r>
            <a:r>
              <a:rPr lang="en-US" baseline="0" dirty="0" smtClean="0"/>
              <a:t> category in two different periods.</a:t>
            </a:r>
          </a:p>
          <a:p>
            <a:r>
              <a:rPr lang="en-US" baseline="0" dirty="0" smtClean="0"/>
              <a:t>For instance, as regards drugs, both in 1987 and in 1997 cocaine and heroin are the most discussed drugs. </a:t>
            </a:r>
          </a:p>
          <a:p>
            <a:r>
              <a:rPr lang="en-US" baseline="0" dirty="0" smtClean="0"/>
              <a:t>However, we notice that in the top-5 list of 1997 we have Nicotine and Caffeine which are not in the top-5 list of 1987.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interesting type of query is the number of articles per year discussing about a specific</a:t>
            </a:r>
            <a:r>
              <a:rPr lang="en-US" baseline="0" dirty="0" smtClean="0"/>
              <a:t> entity. </a:t>
            </a:r>
          </a:p>
          <a:p>
            <a:r>
              <a:rPr lang="en-US" baseline="0" dirty="0" smtClean="0"/>
              <a:t>For instance this is the query for Nelson Mandela.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these are the</a:t>
            </a:r>
            <a:r>
              <a:rPr lang="en-US" baseline="0" dirty="0" smtClean="0"/>
              <a:t> results. </a:t>
            </a:r>
          </a:p>
          <a:p>
            <a:r>
              <a:rPr lang="en-US" baseline="0" dirty="0" smtClean="0"/>
              <a:t>We notice that in 1990 and 1994 the number of articles is much above the average and the reason is two important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0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a last query asks for</a:t>
            </a:r>
            <a:r>
              <a:rPr lang="en-US" baseline="0" dirty="0" smtClean="0"/>
              <a:t> politicians co-mentioned with Mikhail Gorbachev in articles of 1991.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here you can see some of the results.</a:t>
            </a:r>
          </a:p>
          <a:p>
            <a:r>
              <a:rPr lang="en-US" baseline="0" dirty="0" smtClean="0"/>
              <a:t>We notice that Lenin and Landsbergis are very frequently co-mentioned with Mikhail Gorbachev in articles of 1991.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7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constructed a semantic layer for the New York Times annotated corpus.</a:t>
            </a:r>
            <a:endParaRPr lang="en-US" dirty="0" smtClean="0"/>
          </a:p>
          <a:p>
            <a:r>
              <a:rPr lang="en-US" baseline="0" dirty="0" smtClean="0"/>
              <a:t>I think that everyone in this room knows this dataset.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 study, I processed about 1 million articles covering a period of 12 years. </a:t>
            </a:r>
          </a:p>
          <a:p>
            <a:r>
              <a:rPr lang="en-US" baseline="0" dirty="0" smtClean="0"/>
              <a:t>Each article in the corpus contains a big number of metadata. </a:t>
            </a:r>
          </a:p>
          <a:p>
            <a:r>
              <a:rPr lang="en-US" baseline="0" dirty="0" smtClean="0"/>
              <a:t>I exploited only the URI, the Title and the Publication Date of each article.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3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Fortunately,</a:t>
            </a:r>
            <a:r>
              <a:rPr lang="en-US" baseline="0" dirty="0" smtClean="0"/>
              <a:t> for this dataset we already have entity annotations in the cluster, and certainty by two different tools: AIDA and </a:t>
            </a:r>
            <a:r>
              <a:rPr lang="en-US" baseline="0" dirty="0" err="1" smtClean="0"/>
              <a:t>TagMe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this case study, I used the </a:t>
            </a:r>
            <a:r>
              <a:rPr lang="en-US" baseline="0" dirty="0" err="1" smtClean="0"/>
              <a:t>TagMe</a:t>
            </a:r>
            <a:r>
              <a:rPr lang="en-US" baseline="0" dirty="0" smtClean="0"/>
              <a:t> annotations.</a:t>
            </a:r>
          </a:p>
          <a:p>
            <a:r>
              <a:rPr lang="en-US" baseline="0" dirty="0" smtClean="0"/>
              <a:t>Totally, about 640,000 distinct entities with a confidence threshold 0.2 exist in all articles.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 smtClean="0"/>
              <a:t>For constructing the semantic layer, I used very simple schema.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 smtClean="0"/>
              <a:t>Each article is associated with a date and a title, as well as with a list of entities mentioned in the article.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 smtClean="0"/>
              <a:t>For each entity, we have its surface form, its </a:t>
            </a:r>
            <a:r>
              <a:rPr lang="en-US" sz="1000" b="0" baseline="0" dirty="0" err="1" smtClean="0"/>
              <a:t>Dbpedia</a:t>
            </a:r>
            <a:r>
              <a:rPr lang="en-US" sz="1000" b="0" baseline="0" dirty="0" smtClean="0"/>
              <a:t> URI and the confidence score as provided by </a:t>
            </a:r>
            <a:r>
              <a:rPr lang="en-US" sz="1000" b="0" baseline="0" dirty="0" err="1" smtClean="0"/>
              <a:t>TagMe</a:t>
            </a:r>
            <a:r>
              <a:rPr lang="en-US" sz="1000" b="0" baseline="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baseline="0" dirty="0" smtClean="0"/>
              <a:t>So, using this schema, about 114 million triples were produced and loaded in a Virtuoso Repository.</a:t>
            </a:r>
            <a:endParaRPr lang="en-US" sz="1000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some interesting queries that we can run at this repository.</a:t>
            </a:r>
          </a:p>
          <a:p>
            <a:r>
              <a:rPr lang="en-US" baseline="0" dirty="0" smtClean="0"/>
              <a:t>First a simple one. </a:t>
            </a:r>
          </a:p>
          <a:p>
            <a:r>
              <a:rPr lang="en-US" baseline="0" dirty="0" smtClean="0"/>
              <a:t>This query requests articles of summer 1988 discussing about both </a:t>
            </a:r>
            <a:r>
              <a:rPr lang="en-US" baseline="0" dirty="0" err="1" smtClean="0"/>
              <a:t>Michail</a:t>
            </a:r>
            <a:r>
              <a:rPr lang="en-US" baseline="0" dirty="0" smtClean="0"/>
              <a:t> Gorbachev and Ronald Reagan.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results is 86 articles.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here is an example which integrates information by exploiting another Knowledge Base.</a:t>
            </a:r>
          </a:p>
          <a:p>
            <a:r>
              <a:rPr lang="en-US" baseline="0" dirty="0" smtClean="0"/>
              <a:t>The query requests articles of summer 1989 discussing New York lawyers born in Brooklyn, and for each lawyer we want also to have its birth date and a description in French.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answering this query, we access, at query-execution time, the </a:t>
            </a:r>
            <a:r>
              <a:rPr lang="en-US" baseline="0" dirty="0" err="1" smtClean="0"/>
              <a:t>Dbpedia</a:t>
            </a:r>
            <a:r>
              <a:rPr lang="en-US" baseline="0" dirty="0" smtClean="0"/>
              <a:t> knowledge base for retrieving New York lawyers born in Brooklyn.</a:t>
            </a:r>
          </a:p>
          <a:p>
            <a:r>
              <a:rPr lang="en-US" baseline="0" dirty="0" smtClean="0"/>
              <a:t>The result is 44 lawyers, and the articles mentioning at least one lawyer are 184.</a:t>
            </a:r>
          </a:p>
          <a:p>
            <a:r>
              <a:rPr lang="en-US" baseline="0" dirty="0" smtClean="0"/>
              <a:t>Notice that we can directly access online Knowledge Bases. It is not needed to download the datasets and load them in our repository.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results. </a:t>
            </a:r>
          </a:p>
          <a:p>
            <a:r>
              <a:rPr lang="en-US" dirty="0" smtClean="0"/>
              <a:t>The majority of articles discuss</a:t>
            </a:r>
            <a:r>
              <a:rPr lang="en-US" baseline="0" dirty="0" smtClean="0"/>
              <a:t> about Rudy Giuliani, while about 40 articles mention Elizabeth </a:t>
            </a:r>
            <a:r>
              <a:rPr lang="en-US" baseline="0" dirty="0" err="1" smtClean="0"/>
              <a:t>Holtzman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 think both were also politicians in that period.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you can see another type of query, which asks for the most discussed politicians during the summer of 1989.</a:t>
            </a:r>
          </a:p>
          <a:p>
            <a:r>
              <a:rPr lang="en-US" baseline="0" dirty="0" smtClean="0"/>
              <a:t>Again, we integrate information coming from </a:t>
            </a:r>
            <a:r>
              <a:rPr lang="en-US" baseline="0" dirty="0" err="1" smtClean="0"/>
              <a:t>Dbpedia</a:t>
            </a:r>
            <a:r>
              <a:rPr lang="en-US" baseline="0" dirty="0" smtClean="0"/>
              <a:t>, at query-execution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 some of the results. </a:t>
            </a:r>
          </a:p>
          <a:p>
            <a:r>
              <a:rPr lang="en-US" dirty="0" smtClean="0"/>
              <a:t>If there are</a:t>
            </a:r>
            <a:r>
              <a:rPr lang="en-US" baseline="0" dirty="0" smtClean="0"/>
              <a:t> not errors in entity disambiguation, t</a:t>
            </a:r>
            <a:r>
              <a:rPr lang="en-US" dirty="0" smtClean="0"/>
              <a:t>he most discussed politician</a:t>
            </a:r>
            <a:r>
              <a:rPr lang="en-US" baseline="0" dirty="0" smtClean="0"/>
              <a:t> seems to be Richard </a:t>
            </a:r>
            <a:r>
              <a:rPr lang="en-US" baseline="0" dirty="0" err="1" smtClean="0"/>
              <a:t>Ravitch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0EFB1-920E-4BD0-ABF0-44BA62D53A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C729-E9F1-4BB7-8C1A-D2CACEE69115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6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3D3C-3AAC-413B-8DD8-E8C5E708E99B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4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3EF3-7EA5-48AF-8577-3D5C3FC09BB1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6C2B-DAD5-4B25-AEB4-0FF5D8AD4F98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0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DB97-6658-4829-B53A-1927256CCFD1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A130-2233-44D5-BDDB-F7ABD5CD6FE7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6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2EEE-540C-4B35-B9C8-E049034B38AA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9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FC13-06B0-4965-A81D-AE6F31454FF4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CCE9-5D24-4D89-AEDA-81D7421EDAE8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DE30-ABEC-4063-98E2-5C58711CECFA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5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E778-B854-41F9-80DD-42FF151A091E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0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02D9-0127-407B-8D93-BBDC7C752EF2}" type="datetime1">
              <a:rPr lang="en-US" smtClean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4C49-838A-4AAE-99F9-03C44218D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resource/Nicotine" TargetMode="External"/><Relationship Id="rId3" Type="http://schemas.openxmlformats.org/officeDocument/2006/relationships/hyperlink" Target="http://dbpedia.org/resource/Cocaine" TargetMode="External"/><Relationship Id="rId7" Type="http://schemas.openxmlformats.org/officeDocument/2006/relationships/hyperlink" Target="http://dbpedia.org/resource/Furosem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pedia.org/resource/Zidovudine" TargetMode="External"/><Relationship Id="rId5" Type="http://schemas.openxmlformats.org/officeDocument/2006/relationships/hyperlink" Target="http://dbpedia.org/resource/Aspirin" TargetMode="External"/><Relationship Id="rId10" Type="http://schemas.openxmlformats.org/officeDocument/2006/relationships/hyperlink" Target="http://dbpedia.org/resource/Caffeine" TargetMode="External"/><Relationship Id="rId4" Type="http://schemas.openxmlformats.org/officeDocument/2006/relationships/hyperlink" Target="http://dbpedia.org/resource/Heroin" TargetMode="External"/><Relationship Id="rId9" Type="http://schemas.openxmlformats.org/officeDocument/2006/relationships/hyperlink" Target="http://dbpedia.org/resource/Fluoxetin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resource/Richard_Lugar" TargetMode="External"/><Relationship Id="rId3" Type="http://schemas.openxmlformats.org/officeDocument/2006/relationships/hyperlink" Target="http://dbpedia.org/resource/Vladimir_Lenin" TargetMode="External"/><Relationship Id="rId7" Type="http://schemas.openxmlformats.org/officeDocument/2006/relationships/hyperlink" Target="http://dbpedia.org/resource/Stanley_Fisch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pedia.org/resource/J%C3%BCrgen_M%C3%B6llemann" TargetMode="External"/><Relationship Id="rId5" Type="http://schemas.openxmlformats.org/officeDocument/2006/relationships/hyperlink" Target="http://dbpedia.org/resource/John_H._Sununu" TargetMode="External"/><Relationship Id="rId10" Type="http://schemas.openxmlformats.org/officeDocument/2006/relationships/hyperlink" Target="http://dbpedia.org/resource/David_Levy_(Israeli_politician)" TargetMode="External"/><Relationship Id="rId4" Type="http://schemas.openxmlformats.org/officeDocument/2006/relationships/hyperlink" Target="http://dbpedia.org/resource/Vytautas_Landsbergis" TargetMode="External"/><Relationship Id="rId9" Type="http://schemas.openxmlformats.org/officeDocument/2006/relationships/hyperlink" Target="http://dbpedia.org/resource/Yevgeny_Shaposhniko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gme.d4science.org/tag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resource/Evan_Wolfson" TargetMode="External"/><Relationship Id="rId3" Type="http://schemas.openxmlformats.org/officeDocument/2006/relationships/hyperlink" Target="http://dbpedia.org/resource/Rudy_Giuliani" TargetMode="External"/><Relationship Id="rId7" Type="http://schemas.openxmlformats.org/officeDocument/2006/relationships/hyperlink" Target="http://dbpedia.org/resource/Benjamin_Brafma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pedia.org/resource/Lynne_Stewart" TargetMode="External"/><Relationship Id="rId5" Type="http://schemas.openxmlformats.org/officeDocument/2006/relationships/hyperlink" Target="http://dbpedia.org/resource/Theodore_W._Kheel" TargetMode="External"/><Relationship Id="rId10" Type="http://schemas.openxmlformats.org/officeDocument/2006/relationships/hyperlink" Target="http://dbpedia.org/resource/John_E._Sprizzo" TargetMode="External"/><Relationship Id="rId4" Type="http://schemas.openxmlformats.org/officeDocument/2006/relationships/hyperlink" Target="http://dbpedia.org/resource/Elizabeth_Holtzman" TargetMode="External"/><Relationship Id="rId9" Type="http://schemas.openxmlformats.org/officeDocument/2006/relationships/hyperlink" Target="http://dbpedia.org/resource/William_Nelson_Cromwel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bpedia.org/resource/Michel_Aoun" TargetMode="External"/><Relationship Id="rId3" Type="http://schemas.openxmlformats.org/officeDocument/2006/relationships/hyperlink" Target="http://dbpedia.org/resource/Richard_Ravitch" TargetMode="External"/><Relationship Id="rId7" Type="http://schemas.openxmlformats.org/officeDocument/2006/relationships/hyperlink" Target="http://dbpedia.org/resource/Chuck_Schum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pedia.org/resource/John_H._Sununu" TargetMode="External"/><Relationship Id="rId5" Type="http://schemas.openxmlformats.org/officeDocument/2006/relationships/hyperlink" Target="http://dbpedia.org/resource/Jim_Wright" TargetMode="External"/><Relationship Id="rId4" Type="http://schemas.openxmlformats.org/officeDocument/2006/relationships/hyperlink" Target="http://dbpedia.org/resource/Mayor_of_New_York_City" TargetMode="External"/><Relationship Id="rId9" Type="http://schemas.openxmlformats.org/officeDocument/2006/relationships/hyperlink" Target="http://dbpedia.org/resource/Elizabeth_Holtzm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122363"/>
            <a:ext cx="11611429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and Querying a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Semantic Layer </a:t>
            </a:r>
            <a:r>
              <a:rPr lang="en-US" dirty="0" smtClean="0"/>
              <a:t>for a </a:t>
            </a:r>
            <a:r>
              <a:rPr lang="en-US" b="1" dirty="0" smtClean="0">
                <a:solidFill>
                  <a:srgbClr val="0070C0"/>
                </a:solidFill>
              </a:rPr>
              <a:t>News Archive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513" y="3906836"/>
            <a:ext cx="9144000" cy="1655762"/>
          </a:xfrm>
        </p:spPr>
        <p:txBody>
          <a:bodyPr/>
          <a:lstStyle/>
          <a:p>
            <a:r>
              <a:rPr lang="en-US" sz="3200" dirty="0" smtClean="0"/>
              <a:t>Pavlos Fafalios</a:t>
            </a:r>
            <a:endParaRPr lang="en-US" dirty="0"/>
          </a:p>
          <a:p>
            <a:r>
              <a:rPr lang="en-US" dirty="0" smtClean="0"/>
              <a:t>fafalios@l3s.de</a:t>
            </a:r>
          </a:p>
        </p:txBody>
      </p:sp>
      <p:pic>
        <p:nvPicPr>
          <p:cNvPr id="1026" name="Picture 2" descr=" Προβολή εικόνας πλήρους μεγέθους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064" y="5562598"/>
            <a:ext cx="1503351" cy="11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3s.de/~gtran/l3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35" y="5562598"/>
            <a:ext cx="1166129" cy="11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>
            <a:normAutofit/>
          </a:bodyPr>
          <a:lstStyle/>
          <a:p>
            <a:r>
              <a:rPr lang="en-US" dirty="0" smtClean="0"/>
              <a:t>Top-5 most discussed </a:t>
            </a:r>
            <a:r>
              <a:rPr lang="en-US" b="1" dirty="0" smtClean="0"/>
              <a:t>Drugs </a:t>
            </a:r>
            <a:r>
              <a:rPr lang="en-US" dirty="0" smtClean="0"/>
              <a:t>in </a:t>
            </a:r>
            <a:r>
              <a:rPr lang="en-US" b="1" dirty="0" smtClean="0"/>
              <a:t>1987 (left) and 1997 (right)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24820"/>
              </p:ext>
            </p:extLst>
          </p:nvPr>
        </p:nvGraphicFramePr>
        <p:xfrm>
          <a:off x="1146858" y="3009419"/>
          <a:ext cx="4559394" cy="2963514"/>
        </p:xfrm>
        <a:graphic>
          <a:graphicData uri="http://schemas.openxmlformats.org/drawingml/2006/table">
            <a:tbl>
              <a:tblPr/>
              <a:tblGrid>
                <a:gridCol w="3596323"/>
                <a:gridCol w="963071"/>
              </a:tblGrid>
              <a:tr h="55360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Drug 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Number of articles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(1987)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sng">
                          <a:effectLst/>
                          <a:latin typeface="+mn-lt"/>
                          <a:hlinkClick r:id="rId3"/>
                        </a:rPr>
                        <a:t>http://dbpedia.org/resource/Cocaine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778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4"/>
                        </a:rPr>
                        <a:t>http://dbpedia.org/resource/Heroin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248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3717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5"/>
                        </a:rPr>
                        <a:t>http://dbpedia.org/resource/Aspirin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6"/>
                        </a:rPr>
                        <a:t>http://dbpedia.org/resource/Zidovudine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7"/>
                        </a:rPr>
                        <a:t>http://dbpedia.org/resource/Furosemide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91557"/>
              </p:ext>
            </p:extLst>
          </p:nvPr>
        </p:nvGraphicFramePr>
        <p:xfrm>
          <a:off x="6250329" y="3009419"/>
          <a:ext cx="4559394" cy="2963514"/>
        </p:xfrm>
        <a:graphic>
          <a:graphicData uri="http://schemas.openxmlformats.org/drawingml/2006/table">
            <a:tbl>
              <a:tblPr/>
              <a:tblGrid>
                <a:gridCol w="3596323"/>
                <a:gridCol w="963071"/>
              </a:tblGrid>
              <a:tr h="26371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Drug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 Number of articles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</a:rPr>
                        <a:t>(1997)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3"/>
                        </a:rPr>
                        <a:t>http://dbpedia.org/resource/Cocaine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462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4"/>
                        </a:rPr>
                        <a:t>http://dbpedia.org/resource/Heroin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275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3717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8"/>
                        </a:rPr>
                        <a:t>http://dbpedia.org/resource/</a:t>
                      </a:r>
                      <a:r>
                        <a:rPr lang="en-US" sz="1500" b="1" u="none" strike="noStrike" dirty="0">
                          <a:effectLst/>
                          <a:latin typeface="+mn-lt"/>
                          <a:hlinkClick r:id="rId8"/>
                        </a:rPr>
                        <a:t>Nicotine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9"/>
                        </a:rPr>
                        <a:t>http://dbpedia.org/resource/Fluoxetine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10"/>
                        </a:rPr>
                        <a:t>http://dbpedia.org/resource/</a:t>
                      </a:r>
                      <a:r>
                        <a:rPr lang="en-US" sz="1500" b="1" u="none" strike="noStrike" dirty="0">
                          <a:effectLst/>
                          <a:latin typeface="+mn-lt"/>
                          <a:hlinkClick r:id="rId10"/>
                        </a:rPr>
                        <a:t>Caffeine</a:t>
                      </a:r>
                      <a:endParaRPr lang="en-US" sz="15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68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/>
          <a:lstStyle/>
          <a:p>
            <a:r>
              <a:rPr lang="en-US" dirty="0" smtClean="0"/>
              <a:t>Number of </a:t>
            </a:r>
            <a:r>
              <a:rPr lang="en-US" b="1" dirty="0" smtClean="0"/>
              <a:t>articles per year </a:t>
            </a:r>
            <a:r>
              <a:rPr lang="en-US" dirty="0" smtClean="0"/>
              <a:t>discussing about </a:t>
            </a:r>
            <a:r>
              <a:rPr lang="en-US" b="1" dirty="0" smtClean="0"/>
              <a:t>Nelson Mandela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196" y="2797114"/>
            <a:ext cx="10787604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?year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(count(distinct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WHERE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?entity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&lt;http://dbpedia.org/resource/Nelson_Mandela&gt;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?date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GROUP BY (year(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?year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order by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?year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36552"/>
          </a:xfrm>
        </p:spPr>
        <p:txBody>
          <a:bodyPr/>
          <a:lstStyle/>
          <a:p>
            <a:r>
              <a:rPr lang="en-US" dirty="0" smtClean="0"/>
              <a:t>Number of </a:t>
            </a:r>
            <a:r>
              <a:rPr lang="en-US" b="1" dirty="0" smtClean="0"/>
              <a:t>articles per year </a:t>
            </a:r>
            <a:r>
              <a:rPr lang="en-US" dirty="0" smtClean="0"/>
              <a:t>discussing about </a:t>
            </a:r>
            <a:r>
              <a:rPr lang="en-US" b="1" dirty="0"/>
              <a:t>Nelson Mandela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57246"/>
              </p:ext>
            </p:extLst>
          </p:nvPr>
        </p:nvGraphicFramePr>
        <p:xfrm>
          <a:off x="4468792" y="2419984"/>
          <a:ext cx="2730661" cy="4336216"/>
        </p:xfrm>
        <a:graphic>
          <a:graphicData uri="http://schemas.openxmlformats.org/drawingml/2006/table">
            <a:tbl>
              <a:tblPr/>
              <a:tblGrid>
                <a:gridCol w="1029183"/>
                <a:gridCol w="1701478"/>
              </a:tblGrid>
              <a:tr h="495736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effectLst/>
                          <a:latin typeface="+mn-lt"/>
                        </a:rPr>
                        <a:t> Number of articles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98673">
                <a:tc>
                  <a:txBody>
                    <a:bodyPr/>
                    <a:lstStyle/>
                    <a:p>
                      <a:r>
                        <a:rPr lang="en-US" sz="1500" dirty="0"/>
                        <a:t>1987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8000">
                <a:tc>
                  <a:txBody>
                    <a:bodyPr/>
                    <a:lstStyle/>
                    <a:p>
                      <a:r>
                        <a:rPr lang="en-US" sz="1500" dirty="0"/>
                        <a:t>1988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37327">
                <a:tc>
                  <a:txBody>
                    <a:bodyPr/>
                    <a:lstStyle/>
                    <a:p>
                      <a:r>
                        <a:rPr lang="en-US" sz="1500" dirty="0"/>
                        <a:t>1989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37206">
                <a:tc>
                  <a:txBody>
                    <a:bodyPr/>
                    <a:lstStyle/>
                    <a:p>
                      <a:r>
                        <a:rPr lang="en-US" sz="1500" dirty="0"/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7280476" y="3923817"/>
            <a:ext cx="509286" cy="231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7280476" y="5197958"/>
            <a:ext cx="509286" cy="2314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89762" y="3870287"/>
            <a:ext cx="1913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released from prison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9762" y="5113318"/>
            <a:ext cx="37843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become president</a:t>
            </a:r>
          </a:p>
          <a:p>
            <a:r>
              <a:rPr lang="en-US" sz="1600" dirty="0" smtClean="0"/>
              <a:t>(South </a:t>
            </a:r>
            <a:r>
              <a:rPr lang="en-US" sz="1600" dirty="0"/>
              <a:t>African </a:t>
            </a:r>
            <a:r>
              <a:rPr lang="en-US" sz="1600" dirty="0" smtClean="0"/>
              <a:t>multiracial general election) </a:t>
            </a:r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40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>
            <a:normAutofit/>
          </a:bodyPr>
          <a:lstStyle/>
          <a:p>
            <a:r>
              <a:rPr lang="en-US" dirty="0" smtClean="0"/>
              <a:t>Politicians co-mentioned </a:t>
            </a:r>
            <a:r>
              <a:rPr lang="en-US" dirty="0"/>
              <a:t>with Mikhail Gorbachev </a:t>
            </a:r>
            <a:r>
              <a:rPr lang="en-US" dirty="0" smtClean="0"/>
              <a:t>in </a:t>
            </a:r>
            <a:r>
              <a:rPr lang="en-US" dirty="0" smtClean="0"/>
              <a:t>articles of </a:t>
            </a:r>
            <a:r>
              <a:rPr lang="en-US" dirty="0" smtClean="0"/>
              <a:t>1991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196" y="2797114"/>
            <a:ext cx="10787604" cy="3693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DISTINCT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politicianURI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(count(distinct ?article) as 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WHERE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SERVICE &lt;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http://dbpedia.org/sparql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politicianURI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yag:Politician110451263 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?date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 &gt;=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1991-01-01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 &lt;=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1991-12-31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 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http://dbpedia.org/resource/Mikhail_Gorbachev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politicianURI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politicianURI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DESC(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41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>
            <a:normAutofit/>
          </a:bodyPr>
          <a:lstStyle/>
          <a:p>
            <a:r>
              <a:rPr lang="en-US" dirty="0"/>
              <a:t>Politicians co-mentioned with Mikhail Gorbachev in articles of 1991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66995"/>
              </p:ext>
            </p:extLst>
          </p:nvPr>
        </p:nvGraphicFramePr>
        <p:xfrm>
          <a:off x="1453587" y="2902417"/>
          <a:ext cx="9284825" cy="2872076"/>
        </p:xfrm>
        <a:graphic>
          <a:graphicData uri="http://schemas.openxmlformats.org/drawingml/2006/table">
            <a:tbl>
              <a:tblPr/>
              <a:tblGrid>
                <a:gridCol w="5764499"/>
                <a:gridCol w="3520326"/>
              </a:tblGrid>
              <a:tr h="26371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Politician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Number of articles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3"/>
                        </a:rPr>
                        <a:t>http://dbpedia.org/resource/Vladimir_Lenin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4"/>
                        </a:rPr>
                        <a:t>http://dbpedia.org/resource/Vytautas_Landsbergis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 dirty="0">
                          <a:effectLst/>
                          <a:latin typeface="+mn-lt"/>
                          <a:hlinkClick r:id="rId5"/>
                        </a:rPr>
                        <a:t>http://dbpedia.org/resource/John_H._Sununu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6"/>
                        </a:rPr>
                        <a:t>http://dbpedia.org/resource/Jürgen_Möllemann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7"/>
                        </a:rPr>
                        <a:t>http://dbpedia.org/resource/Stanley_Fischer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8"/>
                        </a:rPr>
                        <a:t>http://dbpedia.org/resource/Richard_Lugar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9"/>
                        </a:rPr>
                        <a:t>http://dbpedia.org/resource/Yevgeny_Shaposhnikov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2026"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effectLst/>
                          <a:latin typeface="+mn-lt"/>
                          <a:hlinkClick r:id="rId10"/>
                        </a:rPr>
                        <a:t>http://dbpedia.org/resource/David_Levy_(Israeli_politician)</a:t>
                      </a:r>
                      <a:endParaRPr lang="en-US" sz="15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6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55" y="1860350"/>
            <a:ext cx="5608899" cy="3151489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en-US" sz="2400" dirty="0" smtClean="0">
                <a:solidFill>
                  <a:srgbClr val="004200"/>
                </a:solidFill>
              </a:rPr>
              <a:t>Advanced query capabilities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2400" dirty="0" smtClean="0">
                <a:solidFill>
                  <a:srgbClr val="004200"/>
                </a:solidFill>
              </a:rPr>
              <a:t>Easy integration of external knowledge </a:t>
            </a:r>
            <a:endParaRPr lang="en-US" sz="2400" dirty="0" smtClean="0">
              <a:solidFill>
                <a:srgbClr val="004200"/>
              </a:solidFill>
            </a:endParaRPr>
          </a:p>
          <a:p>
            <a:pPr lvl="1"/>
            <a:r>
              <a:rPr lang="en-US" sz="2000" dirty="0" smtClean="0">
                <a:solidFill>
                  <a:srgbClr val="004200"/>
                </a:solidFill>
              </a:rPr>
              <a:t>Even at query-execution time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2400" dirty="0" smtClean="0">
                <a:solidFill>
                  <a:srgbClr val="004200"/>
                </a:solidFill>
              </a:rPr>
              <a:t>Easy repository enrichment</a:t>
            </a:r>
          </a:p>
          <a:p>
            <a:pPr lvl="1"/>
            <a:r>
              <a:rPr lang="en-US" sz="2000" dirty="0" smtClean="0">
                <a:solidFill>
                  <a:srgbClr val="004200"/>
                </a:solidFill>
              </a:rPr>
              <a:t>Just put triples in the repository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sz="2400" dirty="0" smtClean="0">
                <a:solidFill>
                  <a:srgbClr val="004200"/>
                </a:solidFill>
              </a:rPr>
              <a:t>Interoperability</a:t>
            </a:r>
          </a:p>
          <a:p>
            <a:pPr lvl="1"/>
            <a:r>
              <a:rPr lang="en-US" sz="2000" dirty="0" smtClean="0">
                <a:solidFill>
                  <a:srgbClr val="004200"/>
                </a:solidFill>
              </a:rPr>
              <a:t>Web accessible in standard RDF format, directly exploitable by other systems</a:t>
            </a:r>
          </a:p>
          <a:p>
            <a:pPr lvl="1">
              <a:buFont typeface="Calibri" panose="020F0502020204030204" pitchFamily="34" charset="0"/>
              <a:buChar char="+"/>
            </a:pPr>
            <a:endParaRPr lang="en-US" sz="2000" dirty="0">
              <a:solidFill>
                <a:srgbClr val="0068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47099" y="1865475"/>
            <a:ext cx="5608899" cy="2572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–"/>
            </a:pPr>
            <a:r>
              <a:rPr lang="en-US" sz="2400" dirty="0" smtClean="0">
                <a:solidFill>
                  <a:srgbClr val="820000"/>
                </a:solidFill>
              </a:rPr>
              <a:t>No user friendly</a:t>
            </a:r>
          </a:p>
          <a:p>
            <a:pPr lvl="1"/>
            <a:r>
              <a:rPr lang="en-US" sz="2000" dirty="0" smtClean="0">
                <a:solidFill>
                  <a:srgbClr val="820000"/>
                </a:solidFill>
              </a:rPr>
              <a:t>SPARQL queries </a:t>
            </a:r>
          </a:p>
          <a:p>
            <a:pPr>
              <a:buFont typeface="Calibri" panose="020F0502020204030204" pitchFamily="34" charset="0"/>
              <a:buChar char="–"/>
            </a:pPr>
            <a:r>
              <a:rPr lang="en-US" sz="2400" dirty="0" smtClean="0">
                <a:solidFill>
                  <a:srgbClr val="820000"/>
                </a:solidFill>
              </a:rPr>
              <a:t>No relevance ranking</a:t>
            </a:r>
          </a:p>
          <a:p>
            <a:pPr lvl="1"/>
            <a:r>
              <a:rPr lang="en-US" sz="2000" dirty="0" smtClean="0">
                <a:solidFill>
                  <a:srgbClr val="820000"/>
                </a:solidFill>
              </a:rPr>
              <a:t>All results equally match the query</a:t>
            </a:r>
          </a:p>
          <a:p>
            <a:pPr>
              <a:buFont typeface="Calibri" panose="020F0502020204030204" pitchFamily="34" charset="0"/>
              <a:buChar char="–"/>
            </a:pPr>
            <a:endParaRPr lang="en-US" dirty="0" smtClean="0">
              <a:solidFill>
                <a:srgbClr val="820000"/>
              </a:solidFill>
            </a:endParaRPr>
          </a:p>
          <a:p>
            <a:pPr>
              <a:buFont typeface="Calibri" panose="020F0502020204030204" pitchFamily="34" charset="0"/>
              <a:buChar char="–"/>
            </a:pPr>
            <a:endParaRPr lang="en-US" dirty="0" smtClean="0">
              <a:solidFill>
                <a:srgbClr val="820000"/>
              </a:solidFill>
            </a:endParaRPr>
          </a:p>
          <a:p>
            <a:pPr lvl="1">
              <a:buFont typeface="Calibri" panose="020F0502020204030204" pitchFamily="34" charset="0"/>
              <a:buChar char="–"/>
            </a:pPr>
            <a:endParaRPr lang="en-US" sz="2000" dirty="0">
              <a:solidFill>
                <a:srgbClr val="8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8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the results of </a:t>
            </a:r>
            <a:r>
              <a:rPr lang="en-US" u="sng" dirty="0"/>
              <a:t>structured</a:t>
            </a:r>
            <a:r>
              <a:rPr lang="en-US" dirty="0"/>
              <a:t> (SPARQL) queries: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rank </a:t>
            </a:r>
            <a:r>
              <a:rPr lang="en-US" b="1" i="1" dirty="0"/>
              <a:t>documents</a:t>
            </a:r>
            <a:r>
              <a:rPr lang="en-US" dirty="0"/>
              <a:t> related to a </a:t>
            </a:r>
            <a:r>
              <a:rPr lang="en-US" i="1" dirty="0"/>
              <a:t>time period </a:t>
            </a:r>
            <a:r>
              <a:rPr lang="en-US" dirty="0"/>
              <a:t>and </a:t>
            </a:r>
            <a:r>
              <a:rPr lang="en-US" i="1" dirty="0"/>
              <a:t>one or more entities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rank </a:t>
            </a:r>
            <a:r>
              <a:rPr lang="en-US" b="1" i="1" dirty="0"/>
              <a:t>entities</a:t>
            </a:r>
            <a:r>
              <a:rPr lang="en-US" dirty="0"/>
              <a:t> related to a </a:t>
            </a:r>
            <a:r>
              <a:rPr lang="en-US" i="1" dirty="0"/>
              <a:t>time period </a:t>
            </a:r>
            <a:r>
              <a:rPr lang="en-US" dirty="0"/>
              <a:t>and </a:t>
            </a:r>
            <a:r>
              <a:rPr lang="en-US" i="1" dirty="0"/>
              <a:t>one or more other entities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rank </a:t>
            </a:r>
            <a:r>
              <a:rPr lang="en-US" b="1" i="1" dirty="0"/>
              <a:t>time periods </a:t>
            </a:r>
            <a:r>
              <a:rPr lang="en-US" dirty="0"/>
              <a:t>related to </a:t>
            </a:r>
            <a:r>
              <a:rPr lang="en-US" i="1" dirty="0"/>
              <a:t>one or more </a:t>
            </a:r>
            <a:r>
              <a:rPr lang="en-US" i="1" dirty="0" smtClean="0"/>
              <a:t>entities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friendly interface for expressing such queries </a:t>
            </a:r>
            <a:endParaRPr lang="en-US" dirty="0" smtClean="0"/>
          </a:p>
          <a:p>
            <a:r>
              <a:rPr lang="en-US" dirty="0"/>
              <a:t>Study the case of </a:t>
            </a:r>
            <a:r>
              <a:rPr lang="en-US" b="1" dirty="0"/>
              <a:t>versioned</a:t>
            </a:r>
            <a:r>
              <a:rPr lang="en-US" dirty="0"/>
              <a:t> URLs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80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rank </a:t>
            </a:r>
            <a:r>
              <a:rPr lang="en-US" b="1" i="1" dirty="0"/>
              <a:t>documents</a:t>
            </a:r>
            <a:r>
              <a:rPr lang="en-US" dirty="0"/>
              <a:t> related to a </a:t>
            </a:r>
            <a:r>
              <a:rPr lang="en-US" i="1" dirty="0"/>
              <a:t>time period </a:t>
            </a:r>
            <a:r>
              <a:rPr lang="en-US" dirty="0"/>
              <a:t>and </a:t>
            </a:r>
            <a:r>
              <a:rPr lang="en-US" i="1" dirty="0"/>
              <a:t>one or more entities</a:t>
            </a:r>
          </a:p>
          <a:p>
            <a:endParaRPr lang="en-US" dirty="0" smtClean="0"/>
          </a:p>
          <a:p>
            <a:r>
              <a:rPr lang="en-US" dirty="0"/>
              <a:t>Sub-problem:</a:t>
            </a:r>
          </a:p>
          <a:p>
            <a:pPr lvl="1"/>
            <a:r>
              <a:rPr lang="en-US" dirty="0"/>
              <a:t>How to rank </a:t>
            </a:r>
            <a:r>
              <a:rPr lang="en-US" b="1" i="1" dirty="0"/>
              <a:t>documents</a:t>
            </a:r>
            <a:r>
              <a:rPr lang="en-US" dirty="0"/>
              <a:t> related to a time period and </a:t>
            </a:r>
            <a:r>
              <a:rPr lang="en-US" b="1" dirty="0"/>
              <a:t>ONE</a:t>
            </a:r>
            <a:r>
              <a:rPr lang="en-US" dirty="0"/>
              <a:t> entity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122363"/>
            <a:ext cx="11611429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513" y="3906836"/>
            <a:ext cx="9144000" cy="1655762"/>
          </a:xfrm>
        </p:spPr>
        <p:txBody>
          <a:bodyPr/>
          <a:lstStyle/>
          <a:p>
            <a:r>
              <a:rPr lang="en-US" sz="3200" dirty="0" smtClean="0"/>
              <a:t>Comments/Questions/Suggestions?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2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NYT Annotated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Articles published by the New York Times between 1987 and 2007</a:t>
            </a:r>
          </a:p>
          <a:p>
            <a:pPr lvl="1"/>
            <a:r>
              <a:rPr lang="en-US" dirty="0" smtClean="0"/>
              <a:t>+ metadata </a:t>
            </a:r>
          </a:p>
          <a:p>
            <a:r>
              <a:rPr lang="en-US" dirty="0" smtClean="0"/>
              <a:t>In this case study:</a:t>
            </a:r>
          </a:p>
          <a:p>
            <a:pPr lvl="1"/>
            <a:r>
              <a:rPr lang="en-US" dirty="0" smtClean="0"/>
              <a:t>Articles of 12 years (1987-1998)</a:t>
            </a:r>
          </a:p>
          <a:p>
            <a:pPr lvl="2"/>
            <a:r>
              <a:rPr lang="en-US" sz="2400" dirty="0" smtClean="0"/>
              <a:t>≈ 1m articles</a:t>
            </a:r>
          </a:p>
          <a:p>
            <a:pPr lvl="1"/>
            <a:r>
              <a:rPr lang="en-US" dirty="0" smtClean="0"/>
              <a:t>Metadata:</a:t>
            </a:r>
          </a:p>
          <a:p>
            <a:pPr lvl="2"/>
            <a:r>
              <a:rPr lang="en-US" dirty="0" smtClean="0"/>
              <a:t>URL</a:t>
            </a:r>
          </a:p>
          <a:p>
            <a:pPr lvl="2"/>
            <a:r>
              <a:rPr lang="en-US" dirty="0" smtClean="0"/>
              <a:t>Title</a:t>
            </a:r>
            <a:endParaRPr lang="en-US" dirty="0" smtClean="0"/>
          </a:p>
          <a:p>
            <a:pPr lvl="2"/>
            <a:r>
              <a:rPr lang="en-US" dirty="0" smtClean="0"/>
              <a:t>Publication </a:t>
            </a:r>
            <a:r>
              <a:rPr lang="en-US" dirty="0" smtClean="0"/>
              <a:t>date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Alexandria Meeting, August 25,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4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TagMe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https://tagme.d4science.org/tagme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each entity annotation:</a:t>
            </a:r>
          </a:p>
          <a:p>
            <a:pPr lvl="2"/>
            <a:r>
              <a:rPr lang="en-US" dirty="0" smtClean="0"/>
              <a:t>Surface </a:t>
            </a:r>
            <a:r>
              <a:rPr lang="en-US" dirty="0"/>
              <a:t>form</a:t>
            </a:r>
          </a:p>
          <a:p>
            <a:pPr lvl="2"/>
            <a:r>
              <a:rPr lang="en-US" dirty="0" err="1"/>
              <a:t>DBpedia</a:t>
            </a:r>
            <a:r>
              <a:rPr lang="en-US" dirty="0"/>
              <a:t> URI</a:t>
            </a:r>
          </a:p>
          <a:p>
            <a:pPr lvl="2"/>
            <a:r>
              <a:rPr lang="en-US" dirty="0" smtClean="0"/>
              <a:t>Confidence (</a:t>
            </a:r>
            <a:r>
              <a:rPr lang="en-US" u="sng" dirty="0" smtClean="0"/>
              <a:t>threshold</a:t>
            </a:r>
            <a:r>
              <a:rPr lang="en-US" u="sng" dirty="0"/>
              <a:t>: </a:t>
            </a:r>
            <a:r>
              <a:rPr lang="en-US" u="sng" dirty="0" smtClean="0"/>
              <a:t>0.2)</a:t>
            </a:r>
          </a:p>
          <a:p>
            <a:pPr lvl="2"/>
            <a:endParaRPr lang="en-US" u="sng" dirty="0"/>
          </a:p>
          <a:p>
            <a:r>
              <a:rPr lang="en-US" dirty="0" smtClean="0"/>
              <a:t>≈ 640,000 distinct entity URIs in all articles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94" y="292393"/>
            <a:ext cx="10515600" cy="1325563"/>
          </a:xfrm>
        </p:spPr>
        <p:txBody>
          <a:bodyPr/>
          <a:lstStyle/>
          <a:p>
            <a:r>
              <a:rPr lang="en-US" dirty="0" smtClean="0"/>
              <a:t>Semantic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0589" y="4559218"/>
            <a:ext cx="10896600" cy="184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</a:t>
            </a:r>
          </a:p>
          <a:p>
            <a:pPr lvl="1"/>
            <a:r>
              <a:rPr lang="en-US" sz="2000" dirty="0" err="1" smtClean="0"/>
              <a:t>OpenLink</a:t>
            </a:r>
            <a:r>
              <a:rPr lang="en-US" sz="2000" dirty="0" smtClean="0"/>
              <a:t> Virtuoso</a:t>
            </a:r>
          </a:p>
          <a:p>
            <a:pPr lvl="1"/>
            <a:r>
              <a:rPr lang="en-US" dirty="0"/>
              <a:t>≈ 114M triples </a:t>
            </a:r>
          </a:p>
          <a:p>
            <a:pPr lvl="1"/>
            <a:endParaRPr lang="en-US" dirty="0"/>
          </a:p>
        </p:txBody>
      </p:sp>
      <p:sp>
        <p:nvSpPr>
          <p:cNvPr id="36" name="TextBox 55"/>
          <p:cNvSpPr txBox="1"/>
          <p:nvPr/>
        </p:nvSpPr>
        <p:spPr>
          <a:xfrm>
            <a:off x="1655463" y="2847611"/>
            <a:ext cx="2911151" cy="5193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79646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22136" y="2922620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http://www.nytimes.com/...</a:t>
            </a:r>
            <a:endParaRPr kumimoji="0" lang="el-G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34805" y="1919331"/>
            <a:ext cx="1456824" cy="27429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YY.MM.DDDD</a:t>
            </a:r>
            <a:endParaRPr lang="el-GR" sz="1600" dirty="0">
              <a:solidFill>
                <a:schemeClr val="tx1"/>
              </a:solidFill>
            </a:endParaRPr>
          </a:p>
        </p:txBody>
      </p:sp>
      <p:sp>
        <p:nvSpPr>
          <p:cNvPr id="39" name="TextBox 78"/>
          <p:cNvSpPr txBox="1"/>
          <p:nvPr/>
        </p:nvSpPr>
        <p:spPr>
          <a:xfrm>
            <a:off x="3108976" y="1752825"/>
            <a:ext cx="56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latin typeface="Calibri" panose="020F0502020204030204" pitchFamily="34" charset="0"/>
              </a:rPr>
              <a:t>:date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838250" y="2419134"/>
            <a:ext cx="1249935" cy="29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“… …”@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en</a:t>
            </a:r>
            <a:endParaRPr lang="el-GR" sz="16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50"/>
          <p:cNvCxnSpPr>
            <a:stCxn id="36" idx="0"/>
            <a:endCxn id="40" idx="1"/>
          </p:cNvCxnSpPr>
          <p:nvPr/>
        </p:nvCxnSpPr>
        <p:spPr>
          <a:xfrm rot="5400000" flipH="1" flipV="1">
            <a:off x="3333781" y="2343143"/>
            <a:ext cx="281727" cy="72721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78"/>
          <p:cNvSpPr txBox="1"/>
          <p:nvPr/>
        </p:nvSpPr>
        <p:spPr>
          <a:xfrm>
            <a:off x="3146327" y="228513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>
                <a:latin typeface="Calibri" panose="020F0502020204030204" pitchFamily="34" charset="0"/>
              </a:rPr>
              <a:t>:title</a:t>
            </a:r>
            <a:endParaRPr lang="en-GB" sz="1400" i="1" dirty="0">
              <a:latin typeface="Calibri" panose="020F0502020204030204" pitchFamily="34" charset="0"/>
            </a:endParaRPr>
          </a:p>
        </p:txBody>
      </p:sp>
      <p:sp>
        <p:nvSpPr>
          <p:cNvPr id="43" name="TextBox 64"/>
          <p:cNvSpPr txBox="1"/>
          <p:nvPr/>
        </p:nvSpPr>
        <p:spPr>
          <a:xfrm>
            <a:off x="921703" y="2159370"/>
            <a:ext cx="146154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:</a:t>
            </a:r>
            <a:r>
              <a:rPr lang="en-US" dirty="0" err="1" smtClean="0">
                <a:latin typeface="Calibri" panose="020F0502020204030204" pitchFamily="34" charset="0"/>
              </a:rPr>
              <a:t>ArchivedURL</a:t>
            </a:r>
            <a:endParaRPr lang="el-GR" dirty="0">
              <a:latin typeface="Calibri" panose="020F0502020204030204" pitchFamily="34" charset="0"/>
            </a:endParaRPr>
          </a:p>
        </p:txBody>
      </p:sp>
      <p:sp>
        <p:nvSpPr>
          <p:cNvPr id="45" name="TextBox 69"/>
          <p:cNvSpPr txBox="1"/>
          <p:nvPr/>
        </p:nvSpPr>
        <p:spPr>
          <a:xfrm>
            <a:off x="2484687" y="205726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:type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cxnSp>
        <p:nvCxnSpPr>
          <p:cNvPr id="47" name="Straight Arrow Connector 50"/>
          <p:cNvCxnSpPr>
            <a:stCxn id="36" idx="0"/>
            <a:endCxn id="38" idx="1"/>
          </p:cNvCxnSpPr>
          <p:nvPr/>
        </p:nvCxnSpPr>
        <p:spPr>
          <a:xfrm rot="5400000" flipH="1" flipV="1">
            <a:off x="3027357" y="2140163"/>
            <a:ext cx="791131" cy="62376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0"/>
          <p:cNvCxnSpPr>
            <a:stCxn id="36" idx="0"/>
            <a:endCxn id="43" idx="3"/>
          </p:cNvCxnSpPr>
          <p:nvPr/>
        </p:nvCxnSpPr>
        <p:spPr>
          <a:xfrm rot="16200000" flipV="1">
            <a:off x="2495358" y="2231930"/>
            <a:ext cx="503575" cy="7277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4"/>
          <p:cNvSpPr txBox="1"/>
          <p:nvPr/>
        </p:nvSpPr>
        <p:spPr>
          <a:xfrm>
            <a:off x="6661750" y="2848212"/>
            <a:ext cx="852418" cy="5193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_:e1</a:t>
            </a:r>
            <a:endParaRPr lang="el-GR" dirty="0">
              <a:latin typeface="Calibri" panose="020F050202020403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320241" y="2167158"/>
            <a:ext cx="470239" cy="1978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</a:rPr>
              <a:t>0.9</a:t>
            </a:r>
            <a:endParaRPr lang="el-GR" sz="16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50"/>
          <p:cNvCxnSpPr>
            <a:stCxn id="62" idx="6"/>
            <a:endCxn id="68" idx="1"/>
          </p:cNvCxnSpPr>
          <p:nvPr/>
        </p:nvCxnSpPr>
        <p:spPr>
          <a:xfrm flipV="1">
            <a:off x="7514168" y="2266100"/>
            <a:ext cx="2806073" cy="8417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203168" y="2272665"/>
            <a:ext cx="1017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:</a:t>
            </a:r>
            <a:r>
              <a:rPr lang="en-US" sz="1400" i="1" dirty="0">
                <a:latin typeface="Calibri" panose="020F0502020204030204" pitchFamily="34" charset="0"/>
              </a:rPr>
              <a:t>confidence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711769" y="3088483"/>
            <a:ext cx="1083225" cy="234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en-US" sz="1600" kern="0" dirty="0" smtClean="0">
                <a:solidFill>
                  <a:prstClr val="black"/>
                </a:solidFill>
              </a:rPr>
              <a:t>Federer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  <a:endParaRPr lang="el-GR" sz="16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50"/>
          <p:cNvCxnSpPr>
            <a:stCxn id="62" idx="6"/>
            <a:endCxn id="74" idx="1"/>
          </p:cNvCxnSpPr>
          <p:nvPr/>
        </p:nvCxnSpPr>
        <p:spPr>
          <a:xfrm>
            <a:off x="7514168" y="3107888"/>
            <a:ext cx="2197601" cy="978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69"/>
          <p:cNvSpPr txBox="1"/>
          <p:nvPr/>
        </p:nvSpPr>
        <p:spPr>
          <a:xfrm>
            <a:off x="8625234" y="321307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:</a:t>
            </a:r>
            <a:r>
              <a:rPr lang="en-US" sz="1400" i="1" dirty="0" err="1">
                <a:latin typeface="Calibri" panose="020F0502020204030204" pitchFamily="34" charset="0"/>
              </a:rPr>
              <a:t>detectedAs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66594" y="1737984"/>
            <a:ext cx="1445847" cy="3547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79646">
                <a:lumMod val="5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839198" y="1760810"/>
            <a:ext cx="9925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kern="0" dirty="0" smtClean="0">
                <a:solidFill>
                  <a:prstClr val="black"/>
                </a:solidFill>
              </a:rPr>
              <a:t>http://…..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79" name="TextBox 69"/>
          <p:cNvSpPr txBox="1"/>
          <p:nvPr/>
        </p:nvSpPr>
        <p:spPr>
          <a:xfrm>
            <a:off x="8252948" y="2300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:</a:t>
            </a:r>
            <a:r>
              <a:rPr lang="en-US" sz="1400" i="1" dirty="0" err="1" smtClean="0">
                <a:latin typeface="Calibri" panose="020F0502020204030204" pitchFamily="34" charset="0"/>
              </a:rPr>
              <a:t>uri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80" name="TextBox 64"/>
          <p:cNvSpPr txBox="1"/>
          <p:nvPr/>
        </p:nvSpPr>
        <p:spPr>
          <a:xfrm>
            <a:off x="7299395" y="3600702"/>
            <a:ext cx="11677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anose="020F0502020204030204" pitchFamily="34" charset="0"/>
              </a:rPr>
              <a:t>oae:Entity</a:t>
            </a:r>
            <a:endParaRPr lang="el-GR" dirty="0">
              <a:latin typeface="Calibri" panose="020F0502020204030204" pitchFamily="34" charset="0"/>
            </a:endParaRPr>
          </a:p>
        </p:txBody>
      </p:sp>
      <p:cxnSp>
        <p:nvCxnSpPr>
          <p:cNvPr id="81" name="Straight Arrow Connector 50"/>
          <p:cNvCxnSpPr>
            <a:stCxn id="62" idx="4"/>
            <a:endCxn id="80" idx="0"/>
          </p:cNvCxnSpPr>
          <p:nvPr/>
        </p:nvCxnSpPr>
        <p:spPr>
          <a:xfrm rot="16200000" flipH="1">
            <a:off x="7369036" y="3086485"/>
            <a:ext cx="233139" cy="795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50"/>
          <p:cNvCxnSpPr>
            <a:stCxn id="62" idx="6"/>
            <a:endCxn id="77" idx="4"/>
          </p:cNvCxnSpPr>
          <p:nvPr/>
        </p:nvCxnSpPr>
        <p:spPr>
          <a:xfrm flipV="1">
            <a:off x="7514168" y="2092707"/>
            <a:ext cx="775350" cy="10151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69"/>
          <p:cNvSpPr txBox="1"/>
          <p:nvPr/>
        </p:nvSpPr>
        <p:spPr>
          <a:xfrm>
            <a:off x="7656901" y="3018496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:type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cxnSp>
        <p:nvCxnSpPr>
          <p:cNvPr id="95" name="Straight Arrow Connector 50"/>
          <p:cNvCxnSpPr>
            <a:stCxn id="36" idx="6"/>
            <a:endCxn id="62" idx="2"/>
          </p:cNvCxnSpPr>
          <p:nvPr/>
        </p:nvCxnSpPr>
        <p:spPr>
          <a:xfrm>
            <a:off x="4566614" y="3107287"/>
            <a:ext cx="2095136" cy="6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78"/>
          <p:cNvSpPr txBox="1"/>
          <p:nvPr/>
        </p:nvSpPr>
        <p:spPr>
          <a:xfrm>
            <a:off x="5088126" y="3095529"/>
            <a:ext cx="909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smtClean="0">
                <a:latin typeface="Calibri" panose="020F0502020204030204" pitchFamily="34" charset="0"/>
              </a:rPr>
              <a:t>:mentions</a:t>
            </a:r>
            <a:endParaRPr lang="el-GR" sz="1400" i="1" dirty="0">
              <a:latin typeface="Calibri" panose="020F0502020204030204" pitchFamily="34" charset="0"/>
            </a:endParaRPr>
          </a:p>
        </p:txBody>
      </p:sp>
      <p:sp>
        <p:nvSpPr>
          <p:cNvPr id="33" name="TextBox 78"/>
          <p:cNvSpPr txBox="1"/>
          <p:nvPr/>
        </p:nvSpPr>
        <p:spPr>
          <a:xfrm>
            <a:off x="6303420" y="31147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*</a:t>
            </a:r>
            <a:endParaRPr lang="el-GR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1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2" grpId="0"/>
      <p:bldP spid="62" grpId="0" animBg="1"/>
      <p:bldP spid="68" grpId="0" animBg="1"/>
      <p:bldP spid="70" grpId="0"/>
      <p:bldP spid="74" grpId="0" animBg="1"/>
      <p:bldP spid="76" grpId="0"/>
      <p:bldP spid="77" grpId="0" animBg="1"/>
      <p:bldP spid="78" grpId="0"/>
      <p:bldP spid="79" grpId="0"/>
      <p:bldP spid="80" grpId="0" animBg="1"/>
      <p:bldP spid="98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47" y="1744654"/>
            <a:ext cx="12068538" cy="836552"/>
          </a:xfrm>
        </p:spPr>
        <p:txBody>
          <a:bodyPr>
            <a:normAutofit/>
          </a:bodyPr>
          <a:lstStyle/>
          <a:p>
            <a:r>
              <a:rPr lang="en-US" sz="2700" dirty="0" smtClean="0"/>
              <a:t>Articles of </a:t>
            </a:r>
            <a:r>
              <a:rPr lang="en-US" sz="2700" b="1" dirty="0" smtClean="0"/>
              <a:t>summer</a:t>
            </a:r>
            <a:r>
              <a:rPr lang="en-US" sz="2700" dirty="0" smtClean="0"/>
              <a:t> </a:t>
            </a:r>
            <a:r>
              <a:rPr lang="en-US" sz="2700" b="1" dirty="0" smtClean="0"/>
              <a:t>1988</a:t>
            </a:r>
            <a:r>
              <a:rPr lang="en-US" sz="2700" dirty="0" smtClean="0"/>
              <a:t> discussing about </a:t>
            </a:r>
            <a:r>
              <a:rPr lang="en-US" sz="2700" b="1" dirty="0" err="1" smtClean="0"/>
              <a:t>Michail</a:t>
            </a:r>
            <a:r>
              <a:rPr lang="en-US" sz="2700" b="1" dirty="0" smtClean="0"/>
              <a:t> </a:t>
            </a:r>
            <a:r>
              <a:rPr lang="en-US" sz="2700" b="1" dirty="0"/>
              <a:t>Gorbachev </a:t>
            </a:r>
            <a:r>
              <a:rPr lang="en-US" sz="2700" dirty="0"/>
              <a:t>and </a:t>
            </a:r>
            <a:r>
              <a:rPr lang="en-US" sz="2700" b="1" dirty="0" smtClean="0"/>
              <a:t>Ronald Reagan</a:t>
            </a:r>
          </a:p>
          <a:p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2988" y="2673752"/>
            <a:ext cx="10787604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?title ?date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 "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1988-06-01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"^^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?date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"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1988-08-31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"^^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entity1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?entity1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http://dbpedia.org/resource/Mikhail_Gorbachev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?entity2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http://dbpedia.org/resource/Ronald_Reagan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?article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dc:title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?title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5182" y="5305241"/>
            <a:ext cx="238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Result: 86 articles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81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65521" y="3061663"/>
            <a:ext cx="8247927" cy="178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322" cy="1325563"/>
          </a:xfrm>
        </p:spPr>
        <p:txBody>
          <a:bodyPr/>
          <a:lstStyle/>
          <a:p>
            <a:r>
              <a:rPr lang="en-US" dirty="0" smtClean="0"/>
              <a:t>Query Examples – </a:t>
            </a:r>
            <a:r>
              <a:rPr lang="en-US" sz="4000" dirty="0" smtClean="0"/>
              <a:t>Integrating external information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24" y="1690688"/>
            <a:ext cx="10979552" cy="836552"/>
          </a:xfrm>
        </p:spPr>
        <p:txBody>
          <a:bodyPr>
            <a:normAutofit/>
          </a:bodyPr>
          <a:lstStyle/>
          <a:p>
            <a:r>
              <a:rPr lang="en-US" dirty="0" smtClean="0"/>
              <a:t>Articles of </a:t>
            </a:r>
            <a:r>
              <a:rPr lang="en-US" b="1" dirty="0" smtClean="0"/>
              <a:t>summer 1989</a:t>
            </a:r>
            <a:r>
              <a:rPr lang="en-US" dirty="0" smtClean="0"/>
              <a:t> </a:t>
            </a:r>
            <a:r>
              <a:rPr lang="en-US" dirty="0" smtClean="0"/>
              <a:t>discussing </a:t>
            </a:r>
            <a:r>
              <a:rPr lang="en-US" b="1" dirty="0" smtClean="0"/>
              <a:t>New </a:t>
            </a:r>
            <a:r>
              <a:rPr lang="en-US" b="1" dirty="0" smtClean="0"/>
              <a:t>York lawyers born in Brooklyn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(and for each lawyer show its </a:t>
            </a:r>
            <a:r>
              <a:rPr lang="en-US" sz="2400" b="1" dirty="0" smtClean="0"/>
              <a:t>birth date</a:t>
            </a:r>
            <a:r>
              <a:rPr lang="en-US" sz="2400" dirty="0" smtClean="0"/>
              <a:t> and a </a:t>
            </a:r>
            <a:r>
              <a:rPr lang="en-US" sz="2400" b="1" dirty="0" smtClean="0"/>
              <a:t>description in French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3545" y="2746652"/>
            <a:ext cx="10162573" cy="36933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DISTINCT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?title ?date 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&lt;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http://dbpedia.org/sparql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dc:subject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dbc:New_York_lawyers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dbo:birthPlace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dbr:Brooklyn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OPTIONAL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dbo:birthDate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dbo:abstract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)='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') } }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?date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(?date &gt;= "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1989-06-01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"^^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?date &lt;= "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1989-08-31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"^^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?entity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dc:title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nylawyer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8518" y="6150360"/>
            <a:ext cx="254371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Result: 184 articles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8518" y="3554698"/>
            <a:ext cx="151381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44 lawyers</a:t>
            </a:r>
          </a:p>
        </p:txBody>
      </p:sp>
    </p:spTree>
    <p:extLst>
      <p:ext uri="{BB962C8B-B14F-4D97-AF65-F5344CB8AC3E}">
        <p14:creationId xmlns:p14="http://schemas.microsoft.com/office/powerpoint/2010/main" val="211232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322" cy="1325563"/>
          </a:xfrm>
        </p:spPr>
        <p:txBody>
          <a:bodyPr/>
          <a:lstStyle/>
          <a:p>
            <a:r>
              <a:rPr lang="en-US" dirty="0" smtClean="0"/>
              <a:t>Query Examples – </a:t>
            </a:r>
            <a:r>
              <a:rPr lang="en-US" sz="4000" dirty="0" smtClean="0"/>
              <a:t>Integrating external information 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91394"/>
              </p:ext>
            </p:extLst>
          </p:nvPr>
        </p:nvGraphicFramePr>
        <p:xfrm>
          <a:off x="696796" y="3153449"/>
          <a:ext cx="10888980" cy="3078480"/>
        </p:xfrm>
        <a:graphic>
          <a:graphicData uri="http://schemas.openxmlformats.org/drawingml/2006/table">
            <a:tbl>
              <a:tblPr/>
              <a:tblGrid>
                <a:gridCol w="563118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  <a:latin typeface="+mn-lt"/>
                        </a:rPr>
                        <a:t>Lawyer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  <a:latin typeface="+mn-lt"/>
                        </a:rPr>
                        <a:t>Number of articles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3"/>
                        </a:rPr>
                        <a:t>http://dbpedia.org/resource/Rudy_Giuliani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4"/>
                        </a:rPr>
                        <a:t>http://dbpedia.org/resource/Elizabeth_Holtzman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effectLst/>
                          <a:latin typeface="+mn-lt"/>
                          <a:hlinkClick r:id="rId5"/>
                        </a:rPr>
                        <a:t>http://dbpedia.org/resource/Theodore_W._Kheel</a:t>
                      </a:r>
                      <a:endParaRPr lang="en-US" sz="16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6"/>
                        </a:rPr>
                        <a:t>http://dbpedia.org/resource/Lynne_Stewart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7"/>
                        </a:rPr>
                        <a:t>http://dbpedia.org/resource/Benjamin_Brafman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8"/>
                        </a:rPr>
                        <a:t>http://dbpedia.org/resource/Evan_Wolfson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9"/>
                        </a:rPr>
                        <a:t>http://dbpedia.org/resource/William_Nelson_Cromwell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10"/>
                        </a:rPr>
                        <a:t>http://dbpedia.org/resource/John_E._Sprizzo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6224" y="1690688"/>
            <a:ext cx="10979552" cy="836552"/>
          </a:xfrm>
        </p:spPr>
        <p:txBody>
          <a:bodyPr>
            <a:normAutofit/>
          </a:bodyPr>
          <a:lstStyle/>
          <a:p>
            <a:r>
              <a:rPr lang="en-US" dirty="0" smtClean="0"/>
              <a:t>Articles of </a:t>
            </a:r>
            <a:r>
              <a:rPr lang="en-US" b="1" dirty="0" smtClean="0"/>
              <a:t>summer 1989</a:t>
            </a:r>
            <a:r>
              <a:rPr lang="en-US" dirty="0" smtClean="0"/>
              <a:t> mentioning </a:t>
            </a:r>
            <a:r>
              <a:rPr lang="en-US" b="1" dirty="0" smtClean="0"/>
              <a:t>New York lawyers born in Brooklyn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(and for each lawyer show its </a:t>
            </a:r>
            <a:r>
              <a:rPr lang="en-US" sz="2400" b="1" dirty="0" smtClean="0"/>
              <a:t>birth date</a:t>
            </a:r>
            <a:r>
              <a:rPr lang="en-US" sz="2400" dirty="0" smtClean="0"/>
              <a:t> and a </a:t>
            </a:r>
            <a:r>
              <a:rPr lang="en-US" sz="2400" b="1" dirty="0" smtClean="0"/>
              <a:t>description in French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9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6156" y="3096387"/>
            <a:ext cx="5364652" cy="625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8919" cy="1325563"/>
          </a:xfrm>
        </p:spPr>
        <p:txBody>
          <a:bodyPr>
            <a:normAutofit/>
          </a:bodyPr>
          <a:lstStyle/>
          <a:p>
            <a:r>
              <a:rPr lang="en-US" dirty="0"/>
              <a:t>Query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/>
          <a:lstStyle/>
          <a:p>
            <a:r>
              <a:rPr lang="en-US" dirty="0"/>
              <a:t>Most </a:t>
            </a:r>
            <a:r>
              <a:rPr lang="en-US" dirty="0" smtClean="0"/>
              <a:t>discussed </a:t>
            </a:r>
            <a:r>
              <a:rPr lang="en-US" b="1" dirty="0" smtClean="0"/>
              <a:t>politicians</a:t>
            </a:r>
            <a:r>
              <a:rPr lang="en-US" dirty="0" smtClean="0"/>
              <a:t> during the </a:t>
            </a:r>
            <a:r>
              <a:rPr lang="en-US" b="1" dirty="0" smtClean="0"/>
              <a:t>summer </a:t>
            </a:r>
            <a:r>
              <a:rPr lang="en-US" b="1" dirty="0"/>
              <a:t>of 1989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196" y="2797114"/>
            <a:ext cx="10787604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DISTINCT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?politician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(count(distinct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WHERE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SERVICE &lt;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http://dbpedia.org/sparql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?politician a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yago:Politician110451263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dc:date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?date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 &gt;= "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1989-06-01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?date &lt;= "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1989-08-31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xsd:date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?article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oae:mentions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?entity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?entity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oae:hasMatchedURI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?politician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GROUP BY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?politician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ORDER BY DESC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numOfArticles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88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552"/>
          </a:xfrm>
        </p:spPr>
        <p:txBody>
          <a:bodyPr/>
          <a:lstStyle/>
          <a:p>
            <a:r>
              <a:rPr lang="en-US" dirty="0"/>
              <a:t>Most discussed </a:t>
            </a:r>
            <a:r>
              <a:rPr lang="en-US" b="1" dirty="0" smtClean="0"/>
              <a:t>politicians</a:t>
            </a:r>
            <a:r>
              <a:rPr lang="en-US" dirty="0" smtClean="0"/>
              <a:t> </a:t>
            </a:r>
            <a:r>
              <a:rPr lang="en-US" dirty="0"/>
              <a:t>during the </a:t>
            </a:r>
            <a:r>
              <a:rPr lang="en-US" b="1" dirty="0"/>
              <a:t>summer of 1989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Alexandria Meeting, August 25, 2016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11988"/>
              </p:ext>
            </p:extLst>
          </p:nvPr>
        </p:nvGraphicFramePr>
        <p:xfrm>
          <a:off x="1192192" y="2662177"/>
          <a:ext cx="9284825" cy="3236840"/>
        </p:xfrm>
        <a:graphic>
          <a:graphicData uri="http://schemas.openxmlformats.org/drawingml/2006/table">
            <a:tbl>
              <a:tblPr/>
              <a:tblGrid>
                <a:gridCol w="5764499"/>
                <a:gridCol w="3520326"/>
              </a:tblGrid>
              <a:tr h="26371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Politician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effectLst/>
                          <a:latin typeface="+mn-lt"/>
                        </a:rPr>
                        <a:t>Number of articles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3"/>
                        </a:rPr>
                        <a:t>http://dbpedia.org/resource/Richard_Ravitch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134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4"/>
                        </a:rPr>
                        <a:t>http://dbpedia.org/resource/Mayor_of_New_York_City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115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3717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5"/>
                        </a:rPr>
                        <a:t>http://dbpedia.org/resource/Jim_Wright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78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6"/>
                        </a:rPr>
                        <a:t>http://dbpedia.org/resource/John_H._Sununu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45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7"/>
                        </a:rPr>
                        <a:t>http://dbpedia.org/resource/Chuck_Schumer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44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3717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effectLst/>
                          <a:latin typeface="+mn-lt"/>
                          <a:hlinkClick r:id="rId8"/>
                        </a:rPr>
                        <a:t>http://dbpedia.org/resource/Michel_Aoun</a:t>
                      </a:r>
                      <a:endParaRPr lang="en-US" sz="160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44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1506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  <a:latin typeface="+mn-lt"/>
                          <a:hlinkClick r:id="rId9"/>
                        </a:rPr>
                        <a:t>http://dbpedia.org/resource/Elizabeth_Holtzman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41</a:t>
                      </a:r>
                    </a:p>
                  </a:txBody>
                  <a:tcPr marL="65929" marR="65929" marT="32965" marB="329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</TotalTime>
  <Words>1786</Words>
  <Application>Microsoft Office PowerPoint</Application>
  <PresentationFormat>Widescreen</PresentationFormat>
  <Paragraphs>327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Building and Querying a  Semantic Layer for a News Archive</vt:lpstr>
      <vt:lpstr>NYT Annotated Corpus</vt:lpstr>
      <vt:lpstr>Annotations</vt:lpstr>
      <vt:lpstr>Semantic Layer</vt:lpstr>
      <vt:lpstr>Query Examples</vt:lpstr>
      <vt:lpstr>Query Examples – Integrating external information </vt:lpstr>
      <vt:lpstr>Query Examples – Integrating external information 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Query Examples</vt:lpstr>
      <vt:lpstr>Pros and Cons</vt:lpstr>
      <vt:lpstr>Challenges</vt:lpstr>
      <vt:lpstr>Challenges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Fafalios</dc:creator>
  <cp:lastModifiedBy>Fafalios</cp:lastModifiedBy>
  <cp:revision>1046</cp:revision>
  <cp:lastPrinted>2016-06-17T08:54:53Z</cp:lastPrinted>
  <dcterms:created xsi:type="dcterms:W3CDTF">2016-06-08T09:05:19Z</dcterms:created>
  <dcterms:modified xsi:type="dcterms:W3CDTF">2016-09-21T16:47:53Z</dcterms:modified>
</cp:coreProperties>
</file>