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89" r:id="rId2"/>
    <p:sldId id="291" r:id="rId3"/>
    <p:sldId id="290" r:id="rId4"/>
    <p:sldId id="292" r:id="rId5"/>
    <p:sldId id="283" r:id="rId6"/>
    <p:sldId id="293" r:id="rId7"/>
    <p:sldId id="294" r:id="rId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5" autoAdjust="0"/>
    <p:restoredTop sz="74653" autoAdjust="0"/>
  </p:normalViewPr>
  <p:slideViewPr>
    <p:cSldViewPr snapToGrid="0">
      <p:cViewPr varScale="1">
        <p:scale>
          <a:sx n="83" d="100"/>
          <a:sy n="83" d="100"/>
        </p:scale>
        <p:origin x="17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855EF99-6704-4535-91DD-7C7205B552FC}" type="datetimeFigureOut">
              <a:rPr lang="en-US" smtClean="0"/>
              <a:t>15-Jun-17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AAA69E7-9F40-444A-8266-1F23A3892302}" type="slidenum">
              <a:rPr lang="en-US" smtClean="0"/>
              <a:t>‹#›</a:t>
            </a:fld>
            <a:endParaRPr lang="en-US"/>
          </a:p>
        </p:txBody>
      </p:sp>
    </p:spTree>
    <p:extLst>
      <p:ext uri="{BB962C8B-B14F-4D97-AF65-F5344CB8AC3E}">
        <p14:creationId xmlns:p14="http://schemas.microsoft.com/office/powerpoint/2010/main" val="1620936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4710B54-F7E0-44B3-B9A6-EC36CD4592A7}" type="datetimeFigureOut">
              <a:rPr lang="en-US" smtClean="0"/>
              <a:t>15-Jun-17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710EFB1-920E-4BD0-ABF0-44BA62D53ABB}" type="slidenum">
              <a:rPr lang="en-US" smtClean="0"/>
              <a:t>‹#›</a:t>
            </a:fld>
            <a:endParaRPr lang="en-US"/>
          </a:p>
        </p:txBody>
      </p:sp>
    </p:spTree>
    <p:extLst>
      <p:ext uri="{BB962C8B-B14F-4D97-AF65-F5344CB8AC3E}">
        <p14:creationId xmlns:p14="http://schemas.microsoft.com/office/powerpoint/2010/main" val="123201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possible RDF/S</a:t>
            </a:r>
            <a:r>
              <a:rPr lang="en-US" baseline="0" dirty="0" smtClean="0"/>
              <a:t> model. </a:t>
            </a:r>
          </a:p>
          <a:p>
            <a:r>
              <a:rPr lang="en-US" baseline="0" dirty="0" smtClean="0"/>
              <a:t>We can see that for an archived URL we have some metadata information, like the date of the first capture, the date of the last capture and the total number of captures.</a:t>
            </a:r>
          </a:p>
          <a:p>
            <a:r>
              <a:rPr lang="en-US" baseline="0" dirty="0" smtClean="0"/>
              <a:t>Now, each archived URL has a number of versions. </a:t>
            </a:r>
          </a:p>
          <a:p>
            <a:r>
              <a:rPr lang="en-US" baseline="0" dirty="0" smtClean="0"/>
              <a:t>For each version, we can keep some metadata like its timestamp, the title of the web page and tis mime type, as well as its links to other versioned or not URLs. </a:t>
            </a:r>
          </a:p>
          <a:p>
            <a:r>
              <a:rPr lang="en-US" baseline="0" dirty="0" smtClean="0"/>
              <a:t>Of course, we can extend it to also keep any other desired information.</a:t>
            </a:r>
          </a:p>
          <a:p>
            <a:r>
              <a:rPr lang="en-US" baseline="0" dirty="0" smtClean="0"/>
              <a:t>Now, the most important part is the annotations.</a:t>
            </a:r>
          </a:p>
          <a:p>
            <a:r>
              <a:rPr lang="en-US" baseline="0" dirty="0" smtClean="0"/>
              <a:t>We can add information about entities and events that are referenced in that specific version. </a:t>
            </a:r>
          </a:p>
          <a:p>
            <a:r>
              <a:rPr lang="en-US" baseline="0" dirty="0" smtClean="0"/>
              <a:t>And for each such entity or event, we can keep information like its name, its positions in the text, a confidence score, an importance score and the corresponding RDF resource.</a:t>
            </a:r>
          </a:p>
          <a:p>
            <a:r>
              <a:rPr lang="en-US" baseline="0" dirty="0" smtClean="0"/>
              <a:t>The RDF resource is very important since it allows us to retrieve even more information about an entity or an event from an external knowledge base, like properties and related entities.</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1</a:t>
            </a:fld>
            <a:endParaRPr lang="en-US"/>
          </a:p>
        </p:txBody>
      </p:sp>
    </p:spTree>
    <p:extLst>
      <p:ext uri="{BB962C8B-B14F-4D97-AF65-F5344CB8AC3E}">
        <p14:creationId xmlns:p14="http://schemas.microsoft.com/office/powerpoint/2010/main" val="378315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an instantiation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a:t>
            </a:r>
            <a:r>
              <a:rPr lang="en-US" sz="1200" baseline="0" dirty="0" smtClean="0"/>
              <a:t> a URL we first have some metadata information like the first and the last capture.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Now each</a:t>
            </a:r>
            <a:r>
              <a:rPr lang="en-US" sz="1200" baseline="0" dirty="0" smtClean="0"/>
              <a:t> archived </a:t>
            </a:r>
            <a:r>
              <a:rPr lang="en-US" sz="1200" baseline="0" dirty="0" err="1" smtClean="0"/>
              <a:t>url</a:t>
            </a:r>
            <a:r>
              <a:rPr lang="en-US" sz="1200" baseline="0" dirty="0" smtClean="0"/>
              <a:t> is associated with one ore more version.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For a specific version, we keep some metadata information like its timestamp and its mime types, </a:t>
            </a:r>
            <a:br>
              <a:rPr lang="en-US" sz="1200" baseline="0" dirty="0" smtClean="0"/>
            </a:br>
            <a:r>
              <a:rPr lang="en-US" sz="1200" baseline="0" dirty="0" smtClean="0"/>
              <a:t>as well as links to other archived or not URLs.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for each version we have a list of annotations. In this example, the entity name Germany is referenced.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can keep some information about that entity, like its positions in the documents and a confidence score,</a:t>
            </a:r>
            <a:br>
              <a:rPr lang="en-US" sz="1200" baseline="0" dirty="0" smtClean="0"/>
            </a:br>
            <a:r>
              <a:rPr lang="en-US" sz="1200" baseline="0" dirty="0" smtClean="0"/>
              <a:t>and we can also link it with a semantic resource. In this example, the entity name Germany is linked with a </a:t>
            </a:r>
            <a:r>
              <a:rPr lang="en-US" sz="1200" baseline="0" dirty="0" err="1" smtClean="0"/>
              <a:t>Dbpedia</a:t>
            </a:r>
            <a:r>
              <a:rPr lang="en-US" sz="1200" baseline="0" dirty="0" smtClean="0"/>
              <a:t> resource of type Country.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a:t>
            </a:r>
            <a:r>
              <a:rPr lang="en-US" sz="1200" baseline="0" dirty="0" smtClean="0"/>
              <a:t> the same way we can include more annotations, like events or even </a:t>
            </a:r>
            <a:r>
              <a:rPr lang="en-US" sz="1200" dirty="0" smtClean="0"/>
              <a:t>tweets discussing that URL</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 for</a:t>
            </a:r>
            <a:r>
              <a:rPr lang="en-US" sz="1200" baseline="0" dirty="0" smtClean="0"/>
              <a:t> each archived URL, we have a set of RDF triples that describe information and annotations for different versions of this URL.</a:t>
            </a:r>
            <a:endParaRPr lang="en-US" sz="1200" dirty="0" smtClean="0"/>
          </a:p>
          <a:p>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2</a:t>
            </a:fld>
            <a:endParaRPr lang="en-US"/>
          </a:p>
        </p:txBody>
      </p:sp>
    </p:spTree>
    <p:extLst>
      <p:ext uri="{BB962C8B-B14F-4D97-AF65-F5344CB8AC3E}">
        <p14:creationId xmlns:p14="http://schemas.microsoft.com/office/powerpoint/2010/main" val="2089886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an instantiation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a:t>
            </a:r>
            <a:r>
              <a:rPr lang="en-US" sz="1200" baseline="0" dirty="0" smtClean="0"/>
              <a:t> a URL we first have some metadata information like the first and the last capture.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Now each</a:t>
            </a:r>
            <a:r>
              <a:rPr lang="en-US" sz="1200" baseline="0" dirty="0" smtClean="0"/>
              <a:t> archived </a:t>
            </a:r>
            <a:r>
              <a:rPr lang="en-US" sz="1200" baseline="0" dirty="0" err="1" smtClean="0"/>
              <a:t>url</a:t>
            </a:r>
            <a:r>
              <a:rPr lang="en-US" sz="1200" baseline="0" dirty="0" smtClean="0"/>
              <a:t> is associated with one ore more version.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For a specific version, we keep some metadata information like its timestamp and its mime types, </a:t>
            </a:r>
            <a:br>
              <a:rPr lang="en-US" sz="1200" baseline="0" dirty="0" smtClean="0"/>
            </a:br>
            <a:r>
              <a:rPr lang="en-US" sz="1200" baseline="0" dirty="0" smtClean="0"/>
              <a:t>as well as links to other archived or not URLs.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for each version we have a list of annotations. In this example, the entity name Germany is referenced.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can keep some information about that entity, like its positions in the documents and a confidence score,</a:t>
            </a:r>
            <a:br>
              <a:rPr lang="en-US" sz="1200" baseline="0" dirty="0" smtClean="0"/>
            </a:br>
            <a:r>
              <a:rPr lang="en-US" sz="1200" baseline="0" dirty="0" smtClean="0"/>
              <a:t>and we can also link it with a semantic resource. In this example, the entity name Germany is linked with a </a:t>
            </a:r>
            <a:r>
              <a:rPr lang="en-US" sz="1200" baseline="0" dirty="0" err="1" smtClean="0"/>
              <a:t>Dbpedia</a:t>
            </a:r>
            <a:r>
              <a:rPr lang="en-US" sz="1200" baseline="0" dirty="0" smtClean="0"/>
              <a:t> resource of type Country.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a:t>
            </a:r>
            <a:r>
              <a:rPr lang="en-US" sz="1200" baseline="0" dirty="0" smtClean="0"/>
              <a:t> the same way we can include more annotations, like events or even </a:t>
            </a:r>
            <a:r>
              <a:rPr lang="en-US" sz="1200" dirty="0" smtClean="0"/>
              <a:t>tweets discussing that URL</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 for</a:t>
            </a:r>
            <a:r>
              <a:rPr lang="en-US" sz="1200" baseline="0" dirty="0" smtClean="0"/>
              <a:t> each archived URL, we have a set of RDF triples that describe information and annotations for different versions of this URL.</a:t>
            </a:r>
            <a:endParaRPr lang="en-US" sz="1200" dirty="0" smtClean="0"/>
          </a:p>
          <a:p>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3</a:t>
            </a:fld>
            <a:endParaRPr lang="en-US"/>
          </a:p>
        </p:txBody>
      </p:sp>
    </p:spTree>
    <p:extLst>
      <p:ext uri="{BB962C8B-B14F-4D97-AF65-F5344CB8AC3E}">
        <p14:creationId xmlns:p14="http://schemas.microsoft.com/office/powerpoint/2010/main" val="353339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possible RDF/S</a:t>
            </a:r>
            <a:r>
              <a:rPr lang="en-US" baseline="0" dirty="0" smtClean="0"/>
              <a:t> model. </a:t>
            </a:r>
          </a:p>
          <a:p>
            <a:r>
              <a:rPr lang="en-US" baseline="0" dirty="0" smtClean="0"/>
              <a:t>We can see that for an archived URL we have some metadata information, like the date of the first capture, the date of the last capture and the total number of captures.</a:t>
            </a:r>
          </a:p>
          <a:p>
            <a:r>
              <a:rPr lang="en-US" baseline="0" dirty="0" smtClean="0"/>
              <a:t>Now, each archived URL has a number of versions. </a:t>
            </a:r>
          </a:p>
          <a:p>
            <a:r>
              <a:rPr lang="en-US" baseline="0" dirty="0" smtClean="0"/>
              <a:t>For each version, we can keep some metadata like its timestamp, the title of the web page and tis mime type, as well as its links to other versioned or not URLs. </a:t>
            </a:r>
          </a:p>
          <a:p>
            <a:r>
              <a:rPr lang="en-US" baseline="0" dirty="0" smtClean="0"/>
              <a:t>Of course, we can extend it to also keep any other desired information.</a:t>
            </a:r>
          </a:p>
          <a:p>
            <a:r>
              <a:rPr lang="en-US" baseline="0" dirty="0" smtClean="0"/>
              <a:t>Now, the most important part is the annotations.</a:t>
            </a:r>
          </a:p>
          <a:p>
            <a:r>
              <a:rPr lang="en-US" baseline="0" dirty="0" smtClean="0"/>
              <a:t>We can add information about entities and events that are referenced in that specific version. </a:t>
            </a:r>
          </a:p>
          <a:p>
            <a:r>
              <a:rPr lang="en-US" baseline="0" dirty="0" smtClean="0"/>
              <a:t>And for each such entity or event, we can keep information like its name, its positions in the text, a confidence score, an importance score and the corresponding RDF resource.</a:t>
            </a:r>
          </a:p>
          <a:p>
            <a:r>
              <a:rPr lang="en-US" baseline="0" dirty="0" smtClean="0"/>
              <a:t>The RDF resource is very important since it allows us to retrieve even more information about an entity or an event from an external knowledge base, like properties and related entities.</a:t>
            </a:r>
            <a:endParaRPr lang="el-GR" dirty="0"/>
          </a:p>
        </p:txBody>
      </p:sp>
      <p:sp>
        <p:nvSpPr>
          <p:cNvPr id="4" name="Slide Number Placeholder 3"/>
          <p:cNvSpPr>
            <a:spLocks noGrp="1"/>
          </p:cNvSpPr>
          <p:nvPr>
            <p:ph type="sldNum" sz="quarter" idx="10"/>
          </p:nvPr>
        </p:nvSpPr>
        <p:spPr/>
        <p:txBody>
          <a:bodyPr/>
          <a:lstStyle/>
          <a:p>
            <a:fld id="{0710EFB1-920E-4BD0-ABF0-44BA62D53ABB}" type="slidenum">
              <a:rPr lang="en-US" smtClean="0"/>
              <a:t>4</a:t>
            </a:fld>
            <a:endParaRPr lang="en-US"/>
          </a:p>
        </p:txBody>
      </p:sp>
    </p:spTree>
    <p:extLst>
      <p:ext uri="{BB962C8B-B14F-4D97-AF65-F5344CB8AC3E}">
        <p14:creationId xmlns:p14="http://schemas.microsoft.com/office/powerpoint/2010/main" val="1528552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process for constructing such a repository.</a:t>
            </a:r>
          </a:p>
          <a:p>
            <a:r>
              <a:rPr lang="en-US" baseline="0" dirty="0" smtClean="0"/>
              <a:t>We analyze each WARC file by extracting its metadata and by performing entity extraction. </a:t>
            </a:r>
          </a:p>
          <a:p>
            <a:r>
              <a:rPr lang="en-US" baseline="0" dirty="0" smtClean="0"/>
              <a:t>For entity extraction we can use a tool like </a:t>
            </a:r>
            <a:r>
              <a:rPr lang="en-US" baseline="0" dirty="0" err="1" smtClean="0"/>
              <a:t>Babelfy</a:t>
            </a:r>
            <a:r>
              <a:rPr lang="en-US" baseline="0" dirty="0" smtClean="0"/>
              <a:t> which is very good in entity disambiguation.</a:t>
            </a:r>
          </a:p>
          <a:p>
            <a:r>
              <a:rPr lang="en-US" baseline="0" dirty="0" smtClean="0"/>
              <a:t>Then, we transform the metadata and the identified entities to RDF using the proposed RDF/S Model. </a:t>
            </a:r>
          </a:p>
          <a:p>
            <a:r>
              <a:rPr lang="en-US" baseline="0" dirty="0" smtClean="0"/>
              <a:t>In this step, we can also enrich the entities with more information coming from the Linked Data cloud.</a:t>
            </a:r>
          </a:p>
          <a:p>
            <a:r>
              <a:rPr lang="en-US" baseline="0" dirty="0" smtClean="0"/>
              <a:t>The last step is to ingest the triples </a:t>
            </a:r>
            <a:r>
              <a:rPr lang="en-US" baseline="0" dirty="0" err="1" smtClean="0"/>
              <a:t>triples</a:t>
            </a:r>
            <a:r>
              <a:rPr lang="en-US" baseline="0" dirty="0" smtClean="0"/>
              <a:t> to a </a:t>
            </a:r>
            <a:r>
              <a:rPr lang="en-US" baseline="0" dirty="0" err="1" smtClean="0"/>
              <a:t>triplestore</a:t>
            </a:r>
            <a:r>
              <a:rPr lang="en-US" baseline="0" dirty="0" smtClean="0"/>
              <a:t> and to make the </a:t>
            </a:r>
            <a:r>
              <a:rPr lang="en-US" baseline="0" dirty="0" err="1" smtClean="0"/>
              <a:t>triplestore</a:t>
            </a:r>
            <a:r>
              <a:rPr lang="en-US" baseline="0" dirty="0" smtClean="0"/>
              <a:t> Web accessible. </a:t>
            </a:r>
          </a:p>
          <a:p>
            <a:endParaRPr lang="en-US" baseline="0" dirty="0" smtClean="0"/>
          </a:p>
          <a:p>
            <a:r>
              <a:rPr lang="en-US" baseline="0" dirty="0" smtClean="0"/>
              <a:t>For the construction we can use </a:t>
            </a:r>
            <a:r>
              <a:rPr lang="en-US" baseline="0" dirty="0" err="1" smtClean="0"/>
              <a:t>ArchiveSpark</a:t>
            </a:r>
            <a:r>
              <a:rPr lang="en-US" baseline="0" dirty="0" smtClean="0"/>
              <a:t> that facilitates fast access to Web archives. </a:t>
            </a:r>
          </a:p>
          <a:p>
            <a:endParaRPr lang="en-US" baseline="0" smtClean="0"/>
          </a:p>
          <a:p>
            <a:endParaRPr lang="en-US" baseline="0" dirty="0" smtClean="0"/>
          </a:p>
          <a:p>
            <a:r>
              <a:rPr lang="en-US" dirty="0" smtClean="0"/>
              <a:t>https://www.w3.org/wiki/LargeTripleStores</a:t>
            </a:r>
            <a:endParaRPr lang="en-US" dirty="0"/>
          </a:p>
        </p:txBody>
      </p:sp>
      <p:sp>
        <p:nvSpPr>
          <p:cNvPr id="4" name="Slide Number Placeholder 3"/>
          <p:cNvSpPr>
            <a:spLocks noGrp="1"/>
          </p:cNvSpPr>
          <p:nvPr>
            <p:ph type="sldNum" sz="quarter" idx="10"/>
          </p:nvPr>
        </p:nvSpPr>
        <p:spPr/>
        <p:txBody>
          <a:bodyPr/>
          <a:lstStyle/>
          <a:p>
            <a:fld id="{0710EFB1-920E-4BD0-ABF0-44BA62D53ABB}" type="slidenum">
              <a:rPr lang="en-US" smtClean="0"/>
              <a:t>5</a:t>
            </a:fld>
            <a:endParaRPr lang="en-US"/>
          </a:p>
        </p:txBody>
      </p:sp>
    </p:spTree>
    <p:extLst>
      <p:ext uri="{BB962C8B-B14F-4D97-AF65-F5344CB8AC3E}">
        <p14:creationId xmlns:p14="http://schemas.microsoft.com/office/powerpoint/2010/main" val="211967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0B225C-A46F-465B-839C-15F9DF32FC9D}" type="datetime1">
              <a:rPr lang="en-US" smtClean="0"/>
              <a:t>15-Jun-17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15769672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A5FBA-75B2-4CA6-89B6-D848FD077FF6}" type="datetime1">
              <a:rPr lang="en-US" smtClean="0"/>
              <a:t>15-Jun-17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60054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416D4-89FD-4ABA-A8D9-9AF8ACCBBD3A}" type="datetime1">
              <a:rPr lang="en-US" smtClean="0"/>
              <a:t>15-Jun-17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37575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38DC9-7F7D-4330-A50E-887321CD9592}" type="datetime1">
              <a:rPr lang="en-US" smtClean="0"/>
              <a:t>15-Jun-17</a:t>
            </a:fld>
            <a:endParaRPr lang="en-US" dirty="0"/>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0164030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877EB-0D99-49FB-9778-2DA2C8C437AD}" type="datetime1">
              <a:rPr lang="en-US" smtClean="0"/>
              <a:t>15-Jun-17</a:t>
            </a:fld>
            <a:endParaRPr lang="en-US"/>
          </a:p>
        </p:txBody>
      </p:sp>
      <p:sp>
        <p:nvSpPr>
          <p:cNvPr id="5" name="Footer Placeholder 4"/>
          <p:cNvSpPr>
            <a:spLocks noGrp="1"/>
          </p:cNvSpPr>
          <p:nvPr>
            <p:ph type="ftr" sz="quarter" idx="11"/>
          </p:nvPr>
        </p:nvSpPr>
        <p:spPr/>
        <p:txBody>
          <a:bodyPr/>
          <a:lstStyle/>
          <a:p>
            <a:r>
              <a:rPr lang="en-US" smtClean="0"/>
              <a:t>Alexandria Meeting, June 23, 2016</a:t>
            </a:r>
            <a:endParaRPr lang="en-US"/>
          </a:p>
        </p:txBody>
      </p:sp>
      <p:sp>
        <p:nvSpPr>
          <p:cNvPr id="6" name="Slide Number Placeholder 5"/>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93234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51C903-A193-4B0F-A856-039DD799334A}" type="datetime1">
              <a:rPr lang="en-US" smtClean="0"/>
              <a:t>15-Jun-17</a:t>
            </a:fld>
            <a:endParaRPr lang="en-US"/>
          </a:p>
        </p:txBody>
      </p:sp>
      <p:sp>
        <p:nvSpPr>
          <p:cNvPr id="6" name="Footer Placeholder 5"/>
          <p:cNvSpPr>
            <a:spLocks noGrp="1"/>
          </p:cNvSpPr>
          <p:nvPr>
            <p:ph type="ftr" sz="quarter" idx="11"/>
          </p:nvPr>
        </p:nvSpPr>
        <p:spPr/>
        <p:txBody>
          <a:bodyPr/>
          <a:lstStyle/>
          <a:p>
            <a:r>
              <a:rPr lang="en-US" smtClean="0"/>
              <a:t>Alexandria Meeting, June 23, 2016</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18136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4C67FF-5AA6-4145-A7FF-76F5B0EB345E}" type="datetime1">
              <a:rPr lang="en-US" smtClean="0"/>
              <a:t>15-Jun-17</a:t>
            </a:fld>
            <a:endParaRPr lang="en-US"/>
          </a:p>
        </p:txBody>
      </p:sp>
      <p:sp>
        <p:nvSpPr>
          <p:cNvPr id="8" name="Footer Placeholder 7"/>
          <p:cNvSpPr>
            <a:spLocks noGrp="1"/>
          </p:cNvSpPr>
          <p:nvPr>
            <p:ph type="ftr" sz="quarter" idx="11"/>
          </p:nvPr>
        </p:nvSpPr>
        <p:spPr/>
        <p:txBody>
          <a:bodyPr/>
          <a:lstStyle/>
          <a:p>
            <a:r>
              <a:rPr lang="en-US" smtClean="0"/>
              <a:t>Alexandria Meeting, June 23, 2016</a:t>
            </a:r>
            <a:endParaRPr lang="en-US"/>
          </a:p>
        </p:txBody>
      </p:sp>
      <p:sp>
        <p:nvSpPr>
          <p:cNvPr id="9" name="Slide Number Placeholder 8"/>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93194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56B15C-8836-41A2-8E79-0748CEF77184}" type="datetime1">
              <a:rPr lang="en-US" smtClean="0"/>
              <a:t>15-Jun-17</a:t>
            </a:fld>
            <a:endParaRPr lang="en-US"/>
          </a:p>
        </p:txBody>
      </p:sp>
      <p:sp>
        <p:nvSpPr>
          <p:cNvPr id="4" name="Footer Placeholder 3"/>
          <p:cNvSpPr>
            <a:spLocks noGrp="1"/>
          </p:cNvSpPr>
          <p:nvPr>
            <p:ph type="ftr" sz="quarter" idx="11"/>
          </p:nvPr>
        </p:nvSpPr>
        <p:spPr/>
        <p:txBody>
          <a:bodyPr/>
          <a:lstStyle/>
          <a:p>
            <a:r>
              <a:rPr lang="en-US" smtClean="0"/>
              <a:t>Alexandria Meeting, June 23, 2016</a:t>
            </a:r>
            <a:endParaRPr lang="en-US"/>
          </a:p>
        </p:txBody>
      </p:sp>
      <p:sp>
        <p:nvSpPr>
          <p:cNvPr id="5" name="Slide Number Placeholder 4"/>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2201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427EC-6C84-4036-BF29-4151A2677F2A}" type="datetime1">
              <a:rPr lang="en-US" smtClean="0"/>
              <a:t>15-Jun-17</a:t>
            </a:fld>
            <a:endParaRPr lang="en-US"/>
          </a:p>
        </p:txBody>
      </p:sp>
      <p:sp>
        <p:nvSpPr>
          <p:cNvPr id="3" name="Footer Placeholder 2"/>
          <p:cNvSpPr>
            <a:spLocks noGrp="1"/>
          </p:cNvSpPr>
          <p:nvPr>
            <p:ph type="ftr" sz="quarter" idx="11"/>
          </p:nvPr>
        </p:nvSpPr>
        <p:spPr/>
        <p:txBody>
          <a:bodyPr/>
          <a:lstStyle/>
          <a:p>
            <a:r>
              <a:rPr lang="en-US" smtClean="0"/>
              <a:t>Alexandria Meeting, June 23, 2016</a:t>
            </a:r>
            <a:endParaRPr lang="en-US"/>
          </a:p>
        </p:txBody>
      </p:sp>
      <p:sp>
        <p:nvSpPr>
          <p:cNvPr id="4" name="Slide Number Placeholder 3"/>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3729051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B85DB-7BFD-4D59-9EBF-C56DB1F58AC4}" type="datetime1">
              <a:rPr lang="en-US" smtClean="0"/>
              <a:t>15-Jun-17</a:t>
            </a:fld>
            <a:endParaRPr lang="en-US"/>
          </a:p>
        </p:txBody>
      </p:sp>
      <p:sp>
        <p:nvSpPr>
          <p:cNvPr id="6" name="Footer Placeholder 5"/>
          <p:cNvSpPr>
            <a:spLocks noGrp="1"/>
          </p:cNvSpPr>
          <p:nvPr>
            <p:ph type="ftr" sz="quarter" idx="11"/>
          </p:nvPr>
        </p:nvSpPr>
        <p:spPr/>
        <p:txBody>
          <a:bodyPr/>
          <a:lstStyle/>
          <a:p>
            <a:r>
              <a:rPr lang="en-US" smtClean="0"/>
              <a:t>Alexandria Meeting, June 23, 2016</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213945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99B78-5F61-41C8-BFD7-ACD92789BAF2}" type="datetime1">
              <a:rPr lang="en-US" smtClean="0"/>
              <a:t>15-Jun-17</a:t>
            </a:fld>
            <a:endParaRPr lang="en-US"/>
          </a:p>
        </p:txBody>
      </p:sp>
      <p:sp>
        <p:nvSpPr>
          <p:cNvPr id="6" name="Footer Placeholder 5"/>
          <p:cNvSpPr>
            <a:spLocks noGrp="1"/>
          </p:cNvSpPr>
          <p:nvPr>
            <p:ph type="ftr" sz="quarter" idx="11"/>
          </p:nvPr>
        </p:nvSpPr>
        <p:spPr/>
        <p:txBody>
          <a:bodyPr/>
          <a:lstStyle/>
          <a:p>
            <a:r>
              <a:rPr lang="en-US" smtClean="0"/>
              <a:t>Alexandria Meeting, June 23, 2016</a:t>
            </a:r>
            <a:endParaRPr lang="en-US"/>
          </a:p>
        </p:txBody>
      </p:sp>
      <p:sp>
        <p:nvSpPr>
          <p:cNvPr id="7" name="Slide Number Placeholder 6"/>
          <p:cNvSpPr>
            <a:spLocks noGrp="1"/>
          </p:cNvSpPr>
          <p:nvPr>
            <p:ph type="sldNum" sz="quarter" idx="12"/>
          </p:nvPr>
        </p:nvSpPr>
        <p:spPr/>
        <p:txBody>
          <a:bodyPr/>
          <a:lstStyle/>
          <a:p>
            <a:fld id="{C8B84C49-838A-4AAE-99F9-03C44218DAC7}" type="slidenum">
              <a:rPr lang="en-US" smtClean="0"/>
              <a:t>‹#›</a:t>
            </a:fld>
            <a:endParaRPr lang="en-US"/>
          </a:p>
        </p:txBody>
      </p:sp>
    </p:spTree>
    <p:extLst>
      <p:ext uri="{BB962C8B-B14F-4D97-AF65-F5344CB8AC3E}">
        <p14:creationId xmlns:p14="http://schemas.microsoft.com/office/powerpoint/2010/main" val="417850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71-3C5C-4006-9B75-945121F8943E}" type="datetime1">
              <a:rPr lang="en-US" smtClean="0"/>
              <a:t>15-Jun-17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Alexandria Meeting, June 23, 2016</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84C49-838A-4AAE-99F9-03C44218DAC7}" type="slidenum">
              <a:rPr lang="en-US" smtClean="0"/>
              <a:t>‹#›</a:t>
            </a:fld>
            <a:endParaRPr lang="en-US"/>
          </a:p>
        </p:txBody>
      </p:sp>
    </p:spTree>
    <p:extLst>
      <p:ext uri="{BB962C8B-B14F-4D97-AF65-F5344CB8AC3E}">
        <p14:creationId xmlns:p14="http://schemas.microsoft.com/office/powerpoint/2010/main" val="387655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64"/>
          <p:cNvSpPr txBox="1"/>
          <p:nvPr/>
        </p:nvSpPr>
        <p:spPr>
          <a:xfrm>
            <a:off x="6659572" y="2494243"/>
            <a:ext cx="1548953" cy="400110"/>
          </a:xfrm>
          <a:prstGeom prst="rect">
            <a:avLst/>
          </a:prstGeom>
          <a:solidFill>
            <a:schemeClr val="accent2">
              <a:lumMod val="20000"/>
              <a:lumOff val="8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skos:Concept</a:t>
            </a:r>
            <a:endParaRPr lang="el-GR" sz="2000" dirty="0">
              <a:latin typeface="Calibri" panose="020F0502020204030204" pitchFamily="34" charset="0"/>
            </a:endParaRPr>
          </a:p>
        </p:txBody>
      </p:sp>
      <p:sp>
        <p:nvSpPr>
          <p:cNvPr id="112" name="TextBox 64"/>
          <p:cNvSpPr txBox="1"/>
          <p:nvPr/>
        </p:nvSpPr>
        <p:spPr>
          <a:xfrm>
            <a:off x="5155272" y="5545775"/>
            <a:ext cx="2591199"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a:latin typeface="Calibri" panose="020F0502020204030204" pitchFamily="34" charset="0"/>
              </a:rPr>
              <a:t>owa:VersionedDocument</a:t>
            </a:r>
            <a:endParaRPr lang="el-GR" sz="1600" dirty="0">
              <a:latin typeface="Calibri" panose="020F0502020204030204" pitchFamily="34" charset="0"/>
            </a:endParaRPr>
          </a:p>
        </p:txBody>
      </p:sp>
      <p:sp>
        <p:nvSpPr>
          <p:cNvPr id="215" name="TextBox 64"/>
          <p:cNvSpPr txBox="1"/>
          <p:nvPr/>
        </p:nvSpPr>
        <p:spPr>
          <a:xfrm>
            <a:off x="5024934" y="5202144"/>
            <a:ext cx="2591199"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t>
            </a:r>
            <a:r>
              <a:rPr lang="en-US" dirty="0" err="1">
                <a:latin typeface="Calibri" panose="020F0502020204030204" pitchFamily="34" charset="0"/>
              </a:rPr>
              <a:t>Archived</a:t>
            </a:r>
            <a:r>
              <a:rPr lang="en-US" dirty="0" err="1" smtClean="0">
                <a:latin typeface="Calibri" panose="020F0502020204030204" pitchFamily="34" charset="0"/>
              </a:rPr>
              <a:t>Document</a:t>
            </a:r>
            <a:endParaRPr lang="el-GR" sz="1600" dirty="0">
              <a:latin typeface="Calibri" panose="020F0502020204030204" pitchFamily="34" charset="0"/>
            </a:endParaRPr>
          </a:p>
        </p:txBody>
      </p:sp>
      <p:sp>
        <p:nvSpPr>
          <p:cNvPr id="4" name="TextBox 64"/>
          <p:cNvSpPr txBox="1"/>
          <p:nvPr/>
        </p:nvSpPr>
        <p:spPr>
          <a:xfrm>
            <a:off x="326958" y="3362073"/>
            <a:ext cx="2476964"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owa:ArchivedDocument</a:t>
            </a:r>
            <a:endParaRPr lang="en-US" dirty="0" smtClean="0">
              <a:latin typeface="Calibri" panose="020F0502020204030204" pitchFamily="34" charset="0"/>
            </a:endParaRPr>
          </a:p>
        </p:txBody>
      </p:sp>
      <p:sp>
        <p:nvSpPr>
          <p:cNvPr id="5" name="TextBox 64"/>
          <p:cNvSpPr txBox="1"/>
          <p:nvPr/>
        </p:nvSpPr>
        <p:spPr>
          <a:xfrm>
            <a:off x="3410715" y="3496648"/>
            <a:ext cx="2558342"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owa:VersionedDocument</a:t>
            </a:r>
            <a:endParaRPr lang="el-GR" dirty="0">
              <a:latin typeface="Calibri" panose="020F0502020204030204" pitchFamily="34" charset="0"/>
            </a:endParaRPr>
          </a:p>
        </p:txBody>
      </p:sp>
      <p:sp>
        <p:nvSpPr>
          <p:cNvPr id="7" name="TextBox 78"/>
          <p:cNvSpPr txBox="1"/>
          <p:nvPr/>
        </p:nvSpPr>
        <p:spPr>
          <a:xfrm>
            <a:off x="3664334" y="1130006"/>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sp>
        <p:nvSpPr>
          <p:cNvPr id="9" name="TextBox 78"/>
          <p:cNvSpPr txBox="1"/>
          <p:nvPr/>
        </p:nvSpPr>
        <p:spPr>
          <a:xfrm>
            <a:off x="3629378" y="1868401"/>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10" name="TextBox 78"/>
          <p:cNvSpPr txBox="1"/>
          <p:nvPr/>
        </p:nvSpPr>
        <p:spPr>
          <a:xfrm>
            <a:off x="467835" y="4524602"/>
            <a:ext cx="1410514" cy="307777"/>
          </a:xfrm>
          <a:prstGeom prst="rect">
            <a:avLst/>
          </a:prstGeom>
          <a:noFill/>
        </p:spPr>
        <p:txBody>
          <a:bodyPr wrap="none" rtlCol="0">
            <a:spAutoFit/>
          </a:bodyPr>
          <a:lstStyle/>
          <a:p>
            <a:r>
              <a:rPr lang="en-GB" sz="1400" i="1" dirty="0" err="1" smtClean="0">
                <a:latin typeface="Calibri" panose="020F0502020204030204" pitchFamily="34" charset="0"/>
              </a:rPr>
              <a:t>owa:firstCapture</a:t>
            </a:r>
            <a:endParaRPr lang="el-GR" sz="1400" i="1" dirty="0">
              <a:latin typeface="Calibri" panose="020F0502020204030204" pitchFamily="34" charset="0"/>
            </a:endParaRPr>
          </a:p>
        </p:txBody>
      </p:sp>
      <p:sp>
        <p:nvSpPr>
          <p:cNvPr id="11" name="TextBox 78"/>
          <p:cNvSpPr txBox="1"/>
          <p:nvPr/>
        </p:nvSpPr>
        <p:spPr>
          <a:xfrm>
            <a:off x="313644" y="5474703"/>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12" name="TextBox 78"/>
          <p:cNvSpPr txBox="1"/>
          <p:nvPr/>
        </p:nvSpPr>
        <p:spPr>
          <a:xfrm>
            <a:off x="457863" y="4987140"/>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15" name="TextBox 55"/>
          <p:cNvSpPr txBox="1"/>
          <p:nvPr/>
        </p:nvSpPr>
        <p:spPr>
          <a:xfrm>
            <a:off x="2200778" y="1933837"/>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16" name="TextBox 55"/>
          <p:cNvSpPr txBox="1"/>
          <p:nvPr/>
        </p:nvSpPr>
        <p:spPr>
          <a:xfrm>
            <a:off x="2200778" y="1202193"/>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17" name="Straight Arrow Connector 50"/>
          <p:cNvCxnSpPr>
            <a:endCxn id="70" idx="3"/>
          </p:cNvCxnSpPr>
          <p:nvPr/>
        </p:nvCxnSpPr>
        <p:spPr>
          <a:xfrm rot="10800000">
            <a:off x="3490563" y="2846232"/>
            <a:ext cx="828935" cy="650416"/>
          </a:xfrm>
          <a:prstGeom prst="bentConnector3">
            <a:avLst>
              <a:gd name="adj1" fmla="val -26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50"/>
          <p:cNvCxnSpPr>
            <a:endCxn id="16" idx="3"/>
          </p:cNvCxnSpPr>
          <p:nvPr/>
        </p:nvCxnSpPr>
        <p:spPr>
          <a:xfrm rot="16200000" flipV="1">
            <a:off x="2858843" y="2024938"/>
            <a:ext cx="2107740" cy="83158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64"/>
          <p:cNvSpPr txBox="1"/>
          <p:nvPr/>
        </p:nvSpPr>
        <p:spPr>
          <a:xfrm>
            <a:off x="7099078" y="2116719"/>
            <a:ext cx="1286251" cy="400110"/>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oae:Entity</a:t>
            </a:r>
            <a:endParaRPr lang="el-GR" sz="2000" dirty="0">
              <a:latin typeface="Calibri" panose="020F0502020204030204" pitchFamily="34" charset="0"/>
            </a:endParaRPr>
          </a:p>
        </p:txBody>
      </p:sp>
      <p:cxnSp>
        <p:nvCxnSpPr>
          <p:cNvPr id="37" name="Straight Arrow Connector 50"/>
          <p:cNvCxnSpPr>
            <a:stCxn id="92" idx="0"/>
          </p:cNvCxnSpPr>
          <p:nvPr/>
        </p:nvCxnSpPr>
        <p:spPr>
          <a:xfrm rot="5400000" flipH="1" flipV="1">
            <a:off x="7388085" y="3247450"/>
            <a:ext cx="708240" cy="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55"/>
          <p:cNvSpPr txBox="1"/>
          <p:nvPr/>
        </p:nvSpPr>
        <p:spPr>
          <a:xfrm>
            <a:off x="10128921" y="1132270"/>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47" name="TextBox 55"/>
          <p:cNvSpPr txBox="1"/>
          <p:nvPr/>
        </p:nvSpPr>
        <p:spPr>
          <a:xfrm>
            <a:off x="10137870" y="1714875"/>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48" name="TextBox 55"/>
          <p:cNvSpPr txBox="1"/>
          <p:nvPr/>
        </p:nvSpPr>
        <p:spPr>
          <a:xfrm>
            <a:off x="10137870" y="2349709"/>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52" name="TextBox 64"/>
          <p:cNvSpPr txBox="1"/>
          <p:nvPr/>
        </p:nvSpPr>
        <p:spPr>
          <a:xfrm>
            <a:off x="9844030" y="3700669"/>
            <a:ext cx="1603327" cy="40011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cxnSp>
        <p:nvCxnSpPr>
          <p:cNvPr id="53" name="Straight Arrow Connector 50"/>
          <p:cNvCxnSpPr>
            <a:stCxn id="36" idx="3"/>
            <a:endCxn id="45" idx="1"/>
          </p:cNvCxnSpPr>
          <p:nvPr/>
        </p:nvCxnSpPr>
        <p:spPr>
          <a:xfrm flipV="1">
            <a:off x="8385329" y="1316936"/>
            <a:ext cx="1743592" cy="9998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69"/>
          <p:cNvSpPr txBox="1"/>
          <p:nvPr/>
        </p:nvSpPr>
        <p:spPr>
          <a:xfrm>
            <a:off x="8826393" y="1059090"/>
            <a:ext cx="1087157"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:position</a:t>
            </a:r>
            <a:endParaRPr lang="el-GR" sz="1400" i="1" dirty="0">
              <a:latin typeface="Calibri" panose="020F0502020204030204" pitchFamily="34" charset="0"/>
            </a:endParaRPr>
          </a:p>
        </p:txBody>
      </p:sp>
      <p:cxnSp>
        <p:nvCxnSpPr>
          <p:cNvPr id="55" name="Straight Arrow Connector 50"/>
          <p:cNvCxnSpPr>
            <a:stCxn id="36" idx="3"/>
            <a:endCxn id="48" idx="1"/>
          </p:cNvCxnSpPr>
          <p:nvPr/>
        </p:nvCxnSpPr>
        <p:spPr>
          <a:xfrm>
            <a:off x="8385329" y="2316774"/>
            <a:ext cx="1752541" cy="21760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69"/>
          <p:cNvSpPr txBox="1"/>
          <p:nvPr/>
        </p:nvSpPr>
        <p:spPr>
          <a:xfrm>
            <a:off x="8783206" y="1575280"/>
            <a:ext cx="1336200"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confidence</a:t>
            </a:r>
            <a:endParaRPr lang="el-GR" sz="1400" i="1" dirty="0">
              <a:latin typeface="Calibri" panose="020F0502020204030204" pitchFamily="34" charset="0"/>
            </a:endParaRPr>
          </a:p>
        </p:txBody>
      </p:sp>
      <p:cxnSp>
        <p:nvCxnSpPr>
          <p:cNvPr id="57" name="Straight Arrow Connector 50"/>
          <p:cNvCxnSpPr>
            <a:stCxn id="36" idx="3"/>
            <a:endCxn id="47" idx="1"/>
          </p:cNvCxnSpPr>
          <p:nvPr/>
        </p:nvCxnSpPr>
        <p:spPr>
          <a:xfrm flipV="1">
            <a:off x="8385329" y="1899541"/>
            <a:ext cx="1752541" cy="41723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69"/>
          <p:cNvSpPr txBox="1"/>
          <p:nvPr/>
        </p:nvSpPr>
        <p:spPr>
          <a:xfrm>
            <a:off x="9228145" y="2227476"/>
            <a:ext cx="885307"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:score</a:t>
            </a:r>
            <a:endParaRPr lang="el-GR" sz="1400" i="1" dirty="0">
              <a:latin typeface="Calibri" panose="020F0502020204030204" pitchFamily="34" charset="0"/>
            </a:endParaRPr>
          </a:p>
        </p:txBody>
      </p:sp>
      <p:cxnSp>
        <p:nvCxnSpPr>
          <p:cNvPr id="59" name="Straight Arrow Connector 50"/>
          <p:cNvCxnSpPr>
            <a:stCxn id="4" idx="3"/>
            <a:endCxn id="5" idx="1"/>
          </p:cNvCxnSpPr>
          <p:nvPr/>
        </p:nvCxnSpPr>
        <p:spPr>
          <a:xfrm>
            <a:off x="2803922" y="3546739"/>
            <a:ext cx="606793" cy="13457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69"/>
          <p:cNvSpPr txBox="1"/>
          <p:nvPr/>
        </p:nvSpPr>
        <p:spPr>
          <a:xfrm>
            <a:off x="8754970" y="2862141"/>
            <a:ext cx="1311578"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:detectedAs</a:t>
            </a:r>
            <a:endParaRPr lang="el-GR" sz="1400" i="1" dirty="0">
              <a:latin typeface="Calibri" panose="020F0502020204030204" pitchFamily="34" charset="0"/>
            </a:endParaRPr>
          </a:p>
        </p:txBody>
      </p:sp>
      <p:cxnSp>
        <p:nvCxnSpPr>
          <p:cNvPr id="61" name="Straight Arrow Connector 50"/>
          <p:cNvCxnSpPr>
            <a:stCxn id="36" idx="3"/>
            <a:endCxn id="52" idx="1"/>
          </p:cNvCxnSpPr>
          <p:nvPr/>
        </p:nvCxnSpPr>
        <p:spPr>
          <a:xfrm>
            <a:off x="8385329" y="2316774"/>
            <a:ext cx="1458701" cy="1583950"/>
          </a:xfrm>
          <a:prstGeom prst="bentConnector3">
            <a:avLst>
              <a:gd name="adj1" fmla="val 6031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9"/>
          <p:cNvSpPr txBox="1"/>
          <p:nvPr/>
        </p:nvSpPr>
        <p:spPr>
          <a:xfrm>
            <a:off x="8763048" y="3452982"/>
            <a:ext cx="1670265"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hasMatchedURI</a:t>
            </a:r>
            <a:endParaRPr lang="el-GR" sz="1400" i="1" dirty="0">
              <a:latin typeface="Calibri" panose="020F0502020204030204" pitchFamily="34" charset="0"/>
            </a:endParaRPr>
          </a:p>
        </p:txBody>
      </p:sp>
      <p:sp>
        <p:nvSpPr>
          <p:cNvPr id="76" name="TextBox 55"/>
          <p:cNvSpPr txBox="1"/>
          <p:nvPr/>
        </p:nvSpPr>
        <p:spPr>
          <a:xfrm>
            <a:off x="10137870" y="3010002"/>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77" name="Straight Arrow Connector 50"/>
          <p:cNvCxnSpPr>
            <a:stCxn id="36" idx="3"/>
            <a:endCxn id="76" idx="1"/>
          </p:cNvCxnSpPr>
          <p:nvPr/>
        </p:nvCxnSpPr>
        <p:spPr>
          <a:xfrm>
            <a:off x="8385329" y="2316774"/>
            <a:ext cx="1752541" cy="87789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55"/>
          <p:cNvSpPr txBox="1"/>
          <p:nvPr/>
        </p:nvSpPr>
        <p:spPr>
          <a:xfrm>
            <a:off x="2013673" y="4617292"/>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85" name="TextBox 55"/>
          <p:cNvSpPr txBox="1"/>
          <p:nvPr/>
        </p:nvSpPr>
        <p:spPr>
          <a:xfrm>
            <a:off x="2013673" y="5097306"/>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86" name="TextBox 55"/>
          <p:cNvSpPr txBox="1"/>
          <p:nvPr/>
        </p:nvSpPr>
        <p:spPr>
          <a:xfrm>
            <a:off x="2002877" y="5581005"/>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87" name="Straight Arrow Connector 50"/>
          <p:cNvCxnSpPr>
            <a:stCxn id="4" idx="1"/>
            <a:endCxn id="84" idx="1"/>
          </p:cNvCxnSpPr>
          <p:nvPr/>
        </p:nvCxnSpPr>
        <p:spPr>
          <a:xfrm rot="10800000" flipH="1" flipV="1">
            <a:off x="326957" y="3546738"/>
            <a:ext cx="1686715" cy="1255219"/>
          </a:xfrm>
          <a:prstGeom prst="bentConnector3">
            <a:avLst>
              <a:gd name="adj1" fmla="val -1355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50"/>
          <p:cNvCxnSpPr>
            <a:stCxn id="4" idx="1"/>
            <a:endCxn id="85" idx="1"/>
          </p:cNvCxnSpPr>
          <p:nvPr/>
        </p:nvCxnSpPr>
        <p:spPr>
          <a:xfrm rot="10800000" flipH="1" flipV="1">
            <a:off x="326957" y="3546738"/>
            <a:ext cx="1686715" cy="1735233"/>
          </a:xfrm>
          <a:prstGeom prst="bentConnector3">
            <a:avLst>
              <a:gd name="adj1" fmla="val -1355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50"/>
          <p:cNvCxnSpPr>
            <a:stCxn id="4" idx="1"/>
            <a:endCxn id="86" idx="1"/>
          </p:cNvCxnSpPr>
          <p:nvPr/>
        </p:nvCxnSpPr>
        <p:spPr>
          <a:xfrm rot="10800000" flipH="1" flipV="1">
            <a:off x="326957" y="3546739"/>
            <a:ext cx="1675919" cy="2218932"/>
          </a:xfrm>
          <a:prstGeom prst="bentConnector3">
            <a:avLst>
              <a:gd name="adj1" fmla="val -1364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TextBox 78"/>
          <p:cNvSpPr txBox="1"/>
          <p:nvPr/>
        </p:nvSpPr>
        <p:spPr>
          <a:xfrm>
            <a:off x="2304043" y="3681524"/>
            <a:ext cx="1193660" cy="409652"/>
          </a:xfrm>
          <a:prstGeom prst="rect">
            <a:avLst/>
          </a:prstGeom>
          <a:noFill/>
        </p:spPr>
        <p:txBody>
          <a:bodyPr wrap="none" rtlCol="0">
            <a:spAutoFit/>
          </a:bodyPr>
          <a:lstStyle/>
          <a:p>
            <a:r>
              <a:rPr lang="en-GB" sz="1400" i="1" dirty="0" err="1" smtClean="0">
                <a:latin typeface="Calibri" panose="020F0502020204030204" pitchFamily="34" charset="0"/>
              </a:rPr>
              <a:t>dc:hasVersion</a:t>
            </a:r>
            <a:endParaRPr lang="el-GR" sz="1400" i="1" dirty="0">
              <a:latin typeface="Calibri" panose="020F0502020204030204" pitchFamily="34" charset="0"/>
            </a:endParaRPr>
          </a:p>
        </p:txBody>
      </p:sp>
      <p:sp>
        <p:nvSpPr>
          <p:cNvPr id="106" name="TextBox 64"/>
          <p:cNvSpPr txBox="1"/>
          <p:nvPr/>
        </p:nvSpPr>
        <p:spPr>
          <a:xfrm>
            <a:off x="7219028" y="1765574"/>
            <a:ext cx="1377308" cy="400110"/>
          </a:xfrm>
          <a:prstGeom prst="rect">
            <a:avLst/>
          </a:prstGeom>
          <a:solidFill>
            <a:schemeClr val="accent4">
              <a:lumMod val="40000"/>
              <a:lumOff val="6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dc:Event</a:t>
            </a:r>
            <a:endParaRPr lang="el-GR" sz="2000" dirty="0">
              <a:latin typeface="Calibri" panose="020F0502020204030204" pitchFamily="34" charset="0"/>
            </a:endParaRPr>
          </a:p>
        </p:txBody>
      </p:sp>
      <p:sp>
        <p:nvSpPr>
          <p:cNvPr id="111" name="TextBox 64"/>
          <p:cNvSpPr txBox="1"/>
          <p:nvPr/>
        </p:nvSpPr>
        <p:spPr>
          <a:xfrm>
            <a:off x="4917751" y="4837218"/>
            <a:ext cx="1698623" cy="40011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sp>
        <p:nvSpPr>
          <p:cNvPr id="117" name="TextBox 78"/>
          <p:cNvSpPr txBox="1"/>
          <p:nvPr/>
        </p:nvSpPr>
        <p:spPr>
          <a:xfrm>
            <a:off x="3831781" y="4995298"/>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cxnSp>
        <p:nvCxnSpPr>
          <p:cNvPr id="64" name="Straight Arrow Connector 50"/>
          <p:cNvCxnSpPr>
            <a:stCxn id="5" idx="2"/>
            <a:endCxn id="111" idx="1"/>
          </p:cNvCxnSpPr>
          <p:nvPr/>
        </p:nvCxnSpPr>
        <p:spPr>
          <a:xfrm rot="16200000" flipH="1">
            <a:off x="4218172" y="4337693"/>
            <a:ext cx="1171293" cy="22786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78"/>
          <p:cNvSpPr txBox="1"/>
          <p:nvPr/>
        </p:nvSpPr>
        <p:spPr>
          <a:xfrm>
            <a:off x="3180955" y="3468701"/>
            <a:ext cx="437855" cy="307777"/>
          </a:xfrm>
          <a:prstGeom prst="rect">
            <a:avLst/>
          </a:prstGeom>
          <a:noFill/>
        </p:spPr>
        <p:txBody>
          <a:bodyPr wrap="square" rtlCol="0">
            <a:spAutoFit/>
          </a:bodyPr>
          <a:lstStyle/>
          <a:p>
            <a:r>
              <a:rPr lang="en-US" sz="1400" dirty="0" smtClean="0">
                <a:latin typeface="Calibri" panose="020F0502020204030204" pitchFamily="34" charset="0"/>
              </a:rPr>
              <a:t>*</a:t>
            </a:r>
            <a:endParaRPr lang="el-GR" sz="1400" dirty="0">
              <a:latin typeface="Calibri" panose="020F0502020204030204" pitchFamily="34" charset="0"/>
            </a:endParaRPr>
          </a:p>
        </p:txBody>
      </p:sp>
      <p:sp>
        <p:nvSpPr>
          <p:cNvPr id="69" name="TextBox 78"/>
          <p:cNvSpPr txBox="1"/>
          <p:nvPr/>
        </p:nvSpPr>
        <p:spPr>
          <a:xfrm>
            <a:off x="4715625" y="4784619"/>
            <a:ext cx="365247" cy="372411"/>
          </a:xfrm>
          <a:prstGeom prst="rect">
            <a:avLst/>
          </a:prstGeom>
          <a:noFill/>
        </p:spPr>
        <p:txBody>
          <a:bodyPr wrap="square" rtlCol="0">
            <a:spAutoFit/>
          </a:bodyPr>
          <a:lstStyle/>
          <a:p>
            <a:r>
              <a:rPr lang="en-GB" sz="1400" dirty="0" smtClean="0">
                <a:latin typeface="Calibri" panose="020F0502020204030204" pitchFamily="34" charset="0"/>
              </a:rPr>
              <a:t>*</a:t>
            </a:r>
            <a:endParaRPr lang="el-GR" sz="1400" dirty="0">
              <a:latin typeface="Calibri" panose="020F0502020204030204" pitchFamily="34" charset="0"/>
            </a:endParaRPr>
          </a:p>
        </p:txBody>
      </p:sp>
      <p:sp>
        <p:nvSpPr>
          <p:cNvPr id="70" name="TextBox 55"/>
          <p:cNvSpPr txBox="1"/>
          <p:nvPr/>
        </p:nvSpPr>
        <p:spPr>
          <a:xfrm>
            <a:off x="2194418" y="2661566"/>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72" name="Straight Arrow Connector 50"/>
          <p:cNvCxnSpPr>
            <a:endCxn id="15" idx="3"/>
          </p:cNvCxnSpPr>
          <p:nvPr/>
        </p:nvCxnSpPr>
        <p:spPr>
          <a:xfrm rot="16200000" flipV="1">
            <a:off x="3224015" y="2391410"/>
            <a:ext cx="1378144" cy="83232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8"/>
          <p:cNvSpPr txBox="1"/>
          <p:nvPr/>
        </p:nvSpPr>
        <p:spPr>
          <a:xfrm>
            <a:off x="3507503" y="2569886"/>
            <a:ext cx="902235" cy="372411"/>
          </a:xfrm>
          <a:prstGeom prst="rect">
            <a:avLst/>
          </a:prstGeom>
          <a:noFill/>
        </p:spPr>
        <p:txBody>
          <a:bodyPr wrap="none" rtlCol="0">
            <a:spAutoFit/>
          </a:bodyPr>
          <a:lstStyle/>
          <a:p>
            <a:r>
              <a:rPr lang="en-GB" sz="1400" i="1" dirty="0" err="1" smtClean="0">
                <a:latin typeface="Calibri" panose="020F0502020204030204" pitchFamily="34" charset="0"/>
              </a:rPr>
              <a:t>dc:format</a:t>
            </a:r>
            <a:endParaRPr lang="el-GR" sz="1400" i="1" dirty="0">
              <a:latin typeface="Calibri" panose="020F0502020204030204" pitchFamily="34" charset="0"/>
            </a:endParaRPr>
          </a:p>
        </p:txBody>
      </p:sp>
      <p:sp>
        <p:nvSpPr>
          <p:cNvPr id="19" name="Rectangle 18"/>
          <p:cNvSpPr/>
          <p:nvPr/>
        </p:nvSpPr>
        <p:spPr>
          <a:xfrm>
            <a:off x="8155910" y="4742387"/>
            <a:ext cx="3634841" cy="1528624"/>
          </a:xfrm>
          <a:prstGeom prst="rect">
            <a:avLst/>
          </a:prstGeom>
        </p:spPr>
        <p:txBody>
          <a:bodyPr wrap="none">
            <a:spAutoFit/>
          </a:bodyPr>
          <a:lstStyle/>
          <a:p>
            <a:pPr>
              <a:lnSpc>
                <a:spcPts val="1600"/>
              </a:lnSpc>
            </a:pPr>
            <a:r>
              <a:rPr lang="en-US" sz="1400" dirty="0" err="1" smtClean="0"/>
              <a:t>owa</a:t>
            </a:r>
            <a:r>
              <a:rPr lang="en-US" sz="1400" dirty="0" smtClean="0"/>
              <a:t>: http://l3s.de/owa</a:t>
            </a:r>
            <a:r>
              <a:rPr lang="en-US" sz="1400" dirty="0"/>
              <a:t>/</a:t>
            </a:r>
            <a:endParaRPr lang="en-US" sz="1400" dirty="0" smtClean="0"/>
          </a:p>
          <a:p>
            <a:pPr>
              <a:lnSpc>
                <a:spcPts val="1600"/>
              </a:lnSpc>
            </a:pPr>
            <a:r>
              <a:rPr lang="en-US" sz="1400" dirty="0" err="1"/>
              <a:t>oa</a:t>
            </a:r>
            <a:r>
              <a:rPr lang="en-US" sz="1400" dirty="0"/>
              <a:t>: http://</a:t>
            </a:r>
            <a:r>
              <a:rPr lang="en-US" sz="1400" dirty="0" smtClean="0"/>
              <a:t>www.w3.org/ns/oa</a:t>
            </a:r>
            <a:r>
              <a:rPr lang="en-US" sz="1400" dirty="0"/>
              <a:t>#</a:t>
            </a:r>
          </a:p>
          <a:p>
            <a:pPr>
              <a:lnSpc>
                <a:spcPts val="1600"/>
              </a:lnSpc>
            </a:pPr>
            <a:r>
              <a:rPr lang="en-US" sz="1400" dirty="0" err="1" smtClean="0"/>
              <a:t>oae</a:t>
            </a:r>
            <a:r>
              <a:rPr lang="en-US" sz="1400" dirty="0"/>
              <a:t>: http://</a:t>
            </a:r>
            <a:r>
              <a:rPr lang="en-US" sz="1400" dirty="0" smtClean="0"/>
              <a:t>www.ics.forth.gr/isl/oae/core</a:t>
            </a:r>
            <a:r>
              <a:rPr lang="en-US" sz="1400" dirty="0"/>
              <a:t>#</a:t>
            </a:r>
            <a:br>
              <a:rPr lang="en-US" sz="1400" dirty="0"/>
            </a:br>
            <a:r>
              <a:rPr lang="en-US" sz="1400" dirty="0"/>
              <a:t>dc: http://</a:t>
            </a:r>
            <a:r>
              <a:rPr lang="en-US" sz="1400" dirty="0" smtClean="0"/>
              <a:t>purl.org/dc/terms/</a:t>
            </a:r>
          </a:p>
          <a:p>
            <a:pPr>
              <a:lnSpc>
                <a:spcPts val="1600"/>
              </a:lnSpc>
            </a:pPr>
            <a:r>
              <a:rPr lang="en-US" sz="1400" dirty="0" err="1" smtClean="0"/>
              <a:t>skos</a:t>
            </a:r>
            <a:r>
              <a:rPr lang="en-US" sz="1400" dirty="0" smtClean="0"/>
              <a:t>: </a:t>
            </a:r>
            <a:r>
              <a:rPr lang="en-US" sz="1400" dirty="0"/>
              <a:t>http://</a:t>
            </a:r>
            <a:r>
              <a:rPr lang="en-US" sz="1400" dirty="0" smtClean="0"/>
              <a:t>www.w3.org/2004/02/skos/core#</a:t>
            </a:r>
          </a:p>
          <a:p>
            <a:pPr>
              <a:lnSpc>
                <a:spcPts val="1600"/>
              </a:lnSpc>
            </a:pPr>
            <a:r>
              <a:rPr lang="en-US" sz="1400" dirty="0"/>
              <a:t>schema: http://</a:t>
            </a:r>
            <a:r>
              <a:rPr lang="en-US" sz="1400" dirty="0" smtClean="0"/>
              <a:t>schema.org/</a:t>
            </a:r>
            <a:r>
              <a:rPr lang="en-US" sz="1400" dirty="0"/>
              <a:t/>
            </a:r>
            <a:br>
              <a:rPr lang="en-US" sz="1400" dirty="0"/>
            </a:br>
            <a:r>
              <a:rPr lang="en-US" sz="1400" dirty="0" err="1" smtClean="0"/>
              <a:t>rdfs</a:t>
            </a:r>
            <a:r>
              <a:rPr lang="en-US" sz="1400" dirty="0"/>
              <a:t>: http://www.w3.org/2000/01/rdf-schema</a:t>
            </a:r>
            <a:r>
              <a:rPr lang="en-US" sz="1400" dirty="0" smtClean="0"/>
              <a:t>#</a:t>
            </a:r>
            <a:endParaRPr lang="en-US" sz="1400" dirty="0"/>
          </a:p>
        </p:txBody>
      </p:sp>
      <p:sp>
        <p:nvSpPr>
          <p:cNvPr id="92" name="TextBox 64"/>
          <p:cNvSpPr txBox="1"/>
          <p:nvPr/>
        </p:nvSpPr>
        <p:spPr>
          <a:xfrm>
            <a:off x="6784272" y="3601570"/>
            <a:ext cx="1915865" cy="400110"/>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oa:Annotation</a:t>
            </a:r>
            <a:endParaRPr lang="el-GR" sz="2000" dirty="0">
              <a:latin typeface="Calibri" panose="020F0502020204030204" pitchFamily="34" charset="0"/>
            </a:endParaRPr>
          </a:p>
        </p:txBody>
      </p:sp>
      <p:sp>
        <p:nvSpPr>
          <p:cNvPr id="99" name="TextBox 69"/>
          <p:cNvSpPr txBox="1"/>
          <p:nvPr/>
        </p:nvSpPr>
        <p:spPr>
          <a:xfrm>
            <a:off x="7181246" y="3294594"/>
            <a:ext cx="1032655"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hasBody</a:t>
            </a:r>
            <a:endParaRPr lang="el-GR" sz="1400" i="1" dirty="0">
              <a:latin typeface="Calibri" panose="020F0502020204030204" pitchFamily="34" charset="0"/>
            </a:endParaRPr>
          </a:p>
        </p:txBody>
      </p:sp>
      <p:cxnSp>
        <p:nvCxnSpPr>
          <p:cNvPr id="100" name="Straight Arrow Connector 50"/>
          <p:cNvCxnSpPr>
            <a:stCxn id="92" idx="1"/>
            <a:endCxn id="5" idx="3"/>
          </p:cNvCxnSpPr>
          <p:nvPr/>
        </p:nvCxnSpPr>
        <p:spPr>
          <a:xfrm rot="10800000">
            <a:off x="5969058" y="3681315"/>
            <a:ext cx="815215" cy="12031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TextBox 69"/>
          <p:cNvSpPr txBox="1"/>
          <p:nvPr/>
        </p:nvSpPr>
        <p:spPr>
          <a:xfrm>
            <a:off x="5704761" y="3827085"/>
            <a:ext cx="1194077" cy="27979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sp>
        <p:nvSpPr>
          <p:cNvPr id="180" name="TextBox 78"/>
          <p:cNvSpPr txBox="1"/>
          <p:nvPr/>
        </p:nvSpPr>
        <p:spPr>
          <a:xfrm>
            <a:off x="6545637" y="3587581"/>
            <a:ext cx="529805" cy="307777"/>
          </a:xfrm>
          <a:prstGeom prst="rect">
            <a:avLst/>
          </a:prstGeom>
          <a:noFill/>
        </p:spPr>
        <p:txBody>
          <a:bodyPr wrap="square" rtlCol="0">
            <a:spAutoFit/>
          </a:bodyPr>
          <a:lstStyle/>
          <a:p>
            <a:r>
              <a:rPr lang="en-GB" sz="1400" dirty="0" smtClean="0">
                <a:latin typeface="Calibri" panose="020F0502020204030204" pitchFamily="34" charset="0"/>
              </a:rPr>
              <a:t>*</a:t>
            </a:r>
            <a:endParaRPr lang="el-GR" sz="1400" dirty="0">
              <a:latin typeface="Calibri" panose="020F0502020204030204" pitchFamily="34" charset="0"/>
            </a:endParaRPr>
          </a:p>
        </p:txBody>
      </p:sp>
      <p:cxnSp>
        <p:nvCxnSpPr>
          <p:cNvPr id="63" name="Straight Arrow Connector 50"/>
          <p:cNvCxnSpPr>
            <a:stCxn id="92" idx="2"/>
            <a:endCxn id="4" idx="2"/>
          </p:cNvCxnSpPr>
          <p:nvPr/>
        </p:nvCxnSpPr>
        <p:spPr>
          <a:xfrm rot="5400000" flipH="1">
            <a:off x="4518685" y="778161"/>
            <a:ext cx="270275" cy="6176765"/>
          </a:xfrm>
          <a:prstGeom prst="bentConnector3">
            <a:avLst>
              <a:gd name="adj1" fmla="val -8458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9337" y="6897"/>
            <a:ext cx="4762007" cy="461665"/>
          </a:xfrm>
          <a:prstGeom prst="rect">
            <a:avLst/>
          </a:prstGeom>
        </p:spPr>
        <p:txBody>
          <a:bodyPr wrap="square">
            <a:spAutoFit/>
          </a:bodyPr>
          <a:lstStyle/>
          <a:p>
            <a:pPr lvl="0" algn="ctr">
              <a:defRPr/>
            </a:pPr>
            <a:r>
              <a:rPr lang="en-US" sz="2400" kern="0" dirty="0" smtClean="0">
                <a:solidFill>
                  <a:prstClr val="black"/>
                </a:solidFill>
              </a:rPr>
              <a:t>RDD/S Model </a:t>
            </a:r>
            <a:endParaRPr kumimoji="0" lang="el-GR" sz="2400" b="0" i="0" u="none" strike="noStrike" kern="0" cap="none" spc="0" normalizeH="0" baseline="0" noProof="0" dirty="0" smtClean="0">
              <a:ln>
                <a:noFill/>
              </a:ln>
              <a:solidFill>
                <a:prstClr val="black"/>
              </a:solidFill>
              <a:effectLst/>
              <a:uLnTx/>
              <a:uFillTx/>
            </a:endParaRPr>
          </a:p>
        </p:txBody>
      </p:sp>
      <p:sp>
        <p:nvSpPr>
          <p:cNvPr id="66" name="TextBox 69"/>
          <p:cNvSpPr txBox="1"/>
          <p:nvPr/>
        </p:nvSpPr>
        <p:spPr>
          <a:xfrm>
            <a:off x="6584207" y="4221877"/>
            <a:ext cx="1194077" cy="307777"/>
          </a:xfrm>
          <a:prstGeom prst="rect">
            <a:avLst/>
          </a:prstGeom>
          <a:noFill/>
        </p:spPr>
        <p:txBody>
          <a:bodyPr wrap="square" rtlCol="0">
            <a:spAutoFit/>
          </a:bodyPr>
          <a:lstStyle/>
          <a:p>
            <a:r>
              <a:rPr lang="en-US" sz="1400" dirty="0" err="1" smtClean="0">
                <a:latin typeface="Calibri" panose="020F0502020204030204" pitchFamily="34" charset="0"/>
              </a:rPr>
              <a:t>oa:</a:t>
            </a:r>
            <a:r>
              <a:rPr lang="en-US" sz="1400" i="1" dirty="0" err="1" smtClean="0">
                <a:latin typeface="Calibri" panose="020F0502020204030204" pitchFamily="34" charset="0"/>
              </a:rPr>
              <a:t>hasTarget</a:t>
            </a:r>
            <a:endParaRPr lang="el-GR" sz="1400" i="1" dirty="0">
              <a:latin typeface="Calibri" panose="020F0502020204030204" pitchFamily="34" charset="0"/>
            </a:endParaRPr>
          </a:p>
        </p:txBody>
      </p:sp>
      <p:cxnSp>
        <p:nvCxnSpPr>
          <p:cNvPr id="82" name="Straight Arrow Connector 50"/>
          <p:cNvCxnSpPr>
            <a:stCxn id="4" idx="0"/>
            <a:endCxn id="16" idx="1"/>
          </p:cNvCxnSpPr>
          <p:nvPr/>
        </p:nvCxnSpPr>
        <p:spPr>
          <a:xfrm rot="5400000" flipH="1" flipV="1">
            <a:off x="895502" y="2056797"/>
            <a:ext cx="1975214" cy="6353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50"/>
          <p:cNvCxnSpPr>
            <a:stCxn id="4" idx="0"/>
            <a:endCxn id="15" idx="1"/>
          </p:cNvCxnSpPr>
          <p:nvPr/>
        </p:nvCxnSpPr>
        <p:spPr>
          <a:xfrm rot="5400000" flipH="1" flipV="1">
            <a:off x="1261324" y="2422619"/>
            <a:ext cx="1243570" cy="6353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50"/>
          <p:cNvCxnSpPr>
            <a:stCxn id="4" idx="0"/>
            <a:endCxn id="70" idx="1"/>
          </p:cNvCxnSpPr>
          <p:nvPr/>
        </p:nvCxnSpPr>
        <p:spPr>
          <a:xfrm rot="5400000" flipH="1" flipV="1">
            <a:off x="1622009" y="2789664"/>
            <a:ext cx="515841" cy="62897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xtBox 78"/>
          <p:cNvSpPr txBox="1"/>
          <p:nvPr/>
        </p:nvSpPr>
        <p:spPr>
          <a:xfrm>
            <a:off x="1285823" y="2554834"/>
            <a:ext cx="902235" cy="307777"/>
          </a:xfrm>
          <a:prstGeom prst="rect">
            <a:avLst/>
          </a:prstGeom>
          <a:noFill/>
        </p:spPr>
        <p:txBody>
          <a:bodyPr wrap="none" rtlCol="0">
            <a:spAutoFit/>
          </a:bodyPr>
          <a:lstStyle/>
          <a:p>
            <a:r>
              <a:rPr lang="en-GB" sz="1400" i="1" dirty="0" err="1" smtClean="0">
                <a:latin typeface="Calibri" panose="020F0502020204030204" pitchFamily="34" charset="0"/>
              </a:rPr>
              <a:t>dc:format</a:t>
            </a:r>
            <a:endParaRPr lang="el-GR" sz="1400" i="1" dirty="0">
              <a:latin typeface="Calibri" panose="020F0502020204030204" pitchFamily="34" charset="0"/>
            </a:endParaRPr>
          </a:p>
        </p:txBody>
      </p:sp>
      <p:sp>
        <p:nvSpPr>
          <p:cNvPr id="95" name="TextBox 78"/>
          <p:cNvSpPr txBox="1"/>
          <p:nvPr/>
        </p:nvSpPr>
        <p:spPr>
          <a:xfrm>
            <a:off x="1373717" y="1857567"/>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96" name="TextBox 78"/>
          <p:cNvSpPr txBox="1"/>
          <p:nvPr/>
        </p:nvSpPr>
        <p:spPr>
          <a:xfrm>
            <a:off x="1374213" y="1139085"/>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sp>
        <p:nvSpPr>
          <p:cNvPr id="68" name="TextBox 78"/>
          <p:cNvSpPr txBox="1"/>
          <p:nvPr/>
        </p:nvSpPr>
        <p:spPr>
          <a:xfrm>
            <a:off x="7713446" y="4045043"/>
            <a:ext cx="529805" cy="307777"/>
          </a:xfrm>
          <a:prstGeom prst="rect">
            <a:avLst/>
          </a:prstGeom>
          <a:noFill/>
        </p:spPr>
        <p:txBody>
          <a:bodyPr wrap="square" rtlCol="0">
            <a:spAutoFit/>
          </a:bodyPr>
          <a:lstStyle/>
          <a:p>
            <a:r>
              <a:rPr lang="en-GB" sz="1400" dirty="0" smtClean="0">
                <a:latin typeface="Calibri" panose="020F0502020204030204" pitchFamily="34" charset="0"/>
              </a:rPr>
              <a:t>*</a:t>
            </a:r>
            <a:endParaRPr lang="el-GR" sz="1400" dirty="0">
              <a:latin typeface="Calibri" panose="020F0502020204030204" pitchFamily="34" charset="0"/>
            </a:endParaRPr>
          </a:p>
        </p:txBody>
      </p:sp>
      <p:cxnSp>
        <p:nvCxnSpPr>
          <p:cNvPr id="113" name="Straight Arrow Connector 50"/>
          <p:cNvCxnSpPr>
            <a:stCxn id="4" idx="0"/>
            <a:endCxn id="71" idx="2"/>
          </p:cNvCxnSpPr>
          <p:nvPr/>
        </p:nvCxnSpPr>
        <p:spPr>
          <a:xfrm rot="5400000" flipH="1" flipV="1">
            <a:off x="4265884" y="193909"/>
            <a:ext cx="467720" cy="5868609"/>
          </a:xfrm>
          <a:prstGeom prst="bentConnector3">
            <a:avLst>
              <a:gd name="adj1" fmla="val 33707"/>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7" name="TextBox 78"/>
          <p:cNvSpPr txBox="1"/>
          <p:nvPr/>
        </p:nvSpPr>
        <p:spPr>
          <a:xfrm>
            <a:off x="5095033" y="2930549"/>
            <a:ext cx="1468544" cy="307777"/>
          </a:xfrm>
          <a:prstGeom prst="rect">
            <a:avLst/>
          </a:prstGeom>
          <a:noFill/>
        </p:spPr>
        <p:txBody>
          <a:bodyPr wrap="none" rtlCol="0">
            <a:spAutoFit/>
          </a:bodyPr>
          <a:lstStyle/>
          <a:p>
            <a:r>
              <a:rPr lang="en-GB" sz="1400" i="1" dirty="0" smtClean="0">
                <a:solidFill>
                  <a:schemeClr val="bg2">
                    <a:lumMod val="25000"/>
                  </a:schemeClr>
                </a:solidFill>
                <a:latin typeface="Calibri" panose="020F0502020204030204" pitchFamily="34" charset="0"/>
              </a:rPr>
              <a:t>schema:mentions</a:t>
            </a:r>
            <a:endParaRPr lang="el-GR" sz="1400" i="1" dirty="0">
              <a:solidFill>
                <a:schemeClr val="bg2">
                  <a:lumMod val="25000"/>
                </a:schemeClr>
              </a:solidFill>
              <a:latin typeface="Calibri" panose="020F0502020204030204" pitchFamily="34" charset="0"/>
            </a:endParaRPr>
          </a:p>
        </p:txBody>
      </p:sp>
      <p:cxnSp>
        <p:nvCxnSpPr>
          <p:cNvPr id="133" name="Straight Arrow Connector 50"/>
          <p:cNvCxnSpPr>
            <a:stCxn id="5" idx="0"/>
            <a:endCxn id="71" idx="2"/>
          </p:cNvCxnSpPr>
          <p:nvPr/>
        </p:nvCxnSpPr>
        <p:spPr>
          <a:xfrm rot="5400000" flipH="1" flipV="1">
            <a:off x="5760820" y="1823420"/>
            <a:ext cx="602295" cy="2744163"/>
          </a:xfrm>
          <a:prstGeom prst="bentConnector3">
            <a:avLst>
              <a:gd name="adj1" fmla="val 30596"/>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8"/>
          <p:cNvSpPr txBox="1"/>
          <p:nvPr/>
        </p:nvSpPr>
        <p:spPr>
          <a:xfrm>
            <a:off x="7159808" y="2888305"/>
            <a:ext cx="365247" cy="372411"/>
          </a:xfrm>
          <a:prstGeom prst="rect">
            <a:avLst/>
          </a:prstGeom>
          <a:noFill/>
        </p:spPr>
        <p:txBody>
          <a:bodyPr wrap="square" rtlCol="0">
            <a:spAutoFit/>
          </a:bodyPr>
          <a:lstStyle/>
          <a:p>
            <a:r>
              <a:rPr lang="en-GB" sz="1400" dirty="0" smtClean="0">
                <a:latin typeface="Calibri" panose="020F0502020204030204" pitchFamily="34" charset="0"/>
              </a:rPr>
              <a:t>*</a:t>
            </a:r>
            <a:endParaRPr lang="el-GR" sz="1400" dirty="0">
              <a:latin typeface="Calibri" panose="020F0502020204030204" pitchFamily="34" charset="0"/>
            </a:endParaRPr>
          </a:p>
        </p:txBody>
      </p:sp>
    </p:spTree>
    <p:extLst>
      <p:ext uri="{BB962C8B-B14F-4D97-AF65-F5344CB8AC3E}">
        <p14:creationId xmlns:p14="http://schemas.microsoft.com/office/powerpoint/2010/main" val="2336211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5"/>
          <p:cNvSpPr txBox="1"/>
          <p:nvPr/>
        </p:nvSpPr>
        <p:spPr>
          <a:xfrm>
            <a:off x="288275" y="2899776"/>
            <a:ext cx="2534123" cy="519351"/>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8" name="Rectangle 7"/>
          <p:cNvSpPr/>
          <p:nvPr/>
        </p:nvSpPr>
        <p:spPr>
          <a:xfrm>
            <a:off x="321783" y="2985106"/>
            <a:ext cx="2440092"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rPr>
              <a:t>http://www.example.com/</a:t>
            </a:r>
            <a:endParaRPr kumimoji="0" lang="el-GR" sz="1600" b="0" i="0" u="none" strike="noStrike" kern="0" cap="none" spc="0" normalizeH="0" baseline="0" noProof="0" dirty="0" smtClean="0">
              <a:ln>
                <a:noFill/>
              </a:ln>
              <a:solidFill>
                <a:prstClr val="black"/>
              </a:solidFill>
              <a:effectLst/>
              <a:uLnTx/>
              <a:uFillTx/>
            </a:endParaRPr>
          </a:p>
        </p:txBody>
      </p:sp>
      <p:sp>
        <p:nvSpPr>
          <p:cNvPr id="14" name="Rectangle 13"/>
          <p:cNvSpPr/>
          <p:nvPr/>
        </p:nvSpPr>
        <p:spPr>
          <a:xfrm>
            <a:off x="4551001" y="1614458"/>
            <a:ext cx="468398"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smtClean="0">
                <a:solidFill>
                  <a:schemeClr val="bg1"/>
                </a:solidFill>
              </a:rPr>
              <a:t>:v1</a:t>
            </a:r>
            <a:endParaRPr kumimoji="0" lang="el-GR" sz="1800" b="0" i="0" u="none" strike="noStrike" kern="0" cap="none" spc="0" normalizeH="0" baseline="0" noProof="0" dirty="0" smtClean="0">
              <a:ln>
                <a:noFill/>
              </a:ln>
              <a:solidFill>
                <a:schemeClr val="bg1"/>
              </a:solidFill>
              <a:effectLst/>
              <a:uLnTx/>
              <a:uFillTx/>
            </a:endParaRPr>
          </a:p>
        </p:txBody>
      </p:sp>
      <p:cxnSp>
        <p:nvCxnSpPr>
          <p:cNvPr id="19" name="Straight Arrow Connector 50"/>
          <p:cNvCxnSpPr>
            <a:stCxn id="7" idx="6"/>
            <a:endCxn id="56" idx="2"/>
          </p:cNvCxnSpPr>
          <p:nvPr/>
        </p:nvCxnSpPr>
        <p:spPr>
          <a:xfrm flipV="1">
            <a:off x="2822398" y="2075264"/>
            <a:ext cx="819849" cy="10841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50"/>
          <p:cNvCxnSpPr>
            <a:stCxn id="7" idx="6"/>
            <a:endCxn id="127" idx="2"/>
          </p:cNvCxnSpPr>
          <p:nvPr/>
        </p:nvCxnSpPr>
        <p:spPr>
          <a:xfrm>
            <a:off x="2822398" y="3159452"/>
            <a:ext cx="811516" cy="253182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50"/>
          <p:cNvCxnSpPr>
            <a:stCxn id="56" idx="6"/>
            <a:endCxn id="31" idx="1"/>
          </p:cNvCxnSpPr>
          <p:nvPr/>
        </p:nvCxnSpPr>
        <p:spPr>
          <a:xfrm flipV="1">
            <a:off x="5905015" y="847579"/>
            <a:ext cx="1057610" cy="1227685"/>
          </a:xfrm>
          <a:prstGeom prst="bentConnector3">
            <a:avLst>
              <a:gd name="adj1" fmla="val 3559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962625" y="710430"/>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06.01.2012 06:40</a:t>
            </a:r>
            <a:endParaRPr lang="el-GR" sz="1600" dirty="0">
              <a:solidFill>
                <a:schemeClr val="tx1"/>
              </a:solidFill>
            </a:endParaRPr>
          </a:p>
        </p:txBody>
      </p:sp>
      <p:sp>
        <p:nvSpPr>
          <p:cNvPr id="46" name="TextBox 78"/>
          <p:cNvSpPr txBox="1"/>
          <p:nvPr/>
        </p:nvSpPr>
        <p:spPr>
          <a:xfrm>
            <a:off x="5921586" y="539044"/>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sp>
        <p:nvSpPr>
          <p:cNvPr id="56" name="TextBox 55"/>
          <p:cNvSpPr txBox="1"/>
          <p:nvPr/>
        </p:nvSpPr>
        <p:spPr>
          <a:xfrm>
            <a:off x="3642247" y="1880166"/>
            <a:ext cx="2262768"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57" name="Rectangle 56"/>
          <p:cNvSpPr/>
          <p:nvPr/>
        </p:nvSpPr>
        <p:spPr>
          <a:xfrm>
            <a:off x="3751224" y="1905833"/>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1</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85" name="Rounded Rectangle 84"/>
          <p:cNvSpPr/>
          <p:nvPr/>
        </p:nvSpPr>
        <p:spPr>
          <a:xfrm>
            <a:off x="7642402" y="1627566"/>
            <a:ext cx="1848836"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86" name="Straight Arrow Connector 50"/>
          <p:cNvCxnSpPr>
            <a:stCxn id="56" idx="6"/>
            <a:endCxn id="85" idx="1"/>
          </p:cNvCxnSpPr>
          <p:nvPr/>
        </p:nvCxnSpPr>
        <p:spPr>
          <a:xfrm flipV="1">
            <a:off x="5905015" y="1774316"/>
            <a:ext cx="1737387" cy="30094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78"/>
          <p:cNvSpPr txBox="1"/>
          <p:nvPr/>
        </p:nvSpPr>
        <p:spPr>
          <a:xfrm>
            <a:off x="6930649" y="1501326"/>
            <a:ext cx="691215" cy="307777"/>
          </a:xfrm>
          <a:prstGeom prst="rect">
            <a:avLst/>
          </a:prstGeom>
          <a:noFill/>
        </p:spPr>
        <p:txBody>
          <a:bodyPr wrap="none" rtlCol="0">
            <a:spAutoFit/>
          </a:bodyPr>
          <a:lstStyle/>
          <a:p>
            <a:r>
              <a:rPr lang="en-GB" sz="1400" i="1" dirty="0" err="1">
                <a:latin typeface="Calibri" panose="020F0502020204030204" pitchFamily="34" charset="0"/>
              </a:rPr>
              <a:t>dc:title</a:t>
            </a:r>
            <a:endParaRPr lang="en-GB" sz="1400" i="1" dirty="0">
              <a:latin typeface="Calibri" panose="020F0502020204030204" pitchFamily="34" charset="0"/>
            </a:endParaRPr>
          </a:p>
        </p:txBody>
      </p:sp>
      <p:sp>
        <p:nvSpPr>
          <p:cNvPr id="92" name="TextBox 78"/>
          <p:cNvSpPr txBox="1"/>
          <p:nvPr/>
        </p:nvSpPr>
        <p:spPr>
          <a:xfrm>
            <a:off x="415065" y="620755"/>
            <a:ext cx="1410514" cy="307777"/>
          </a:xfrm>
          <a:prstGeom prst="rect">
            <a:avLst/>
          </a:prstGeom>
          <a:noFill/>
        </p:spPr>
        <p:txBody>
          <a:bodyPr wrap="none" rtlCol="0">
            <a:spAutoFit/>
          </a:bodyPr>
          <a:lstStyle/>
          <a:p>
            <a:r>
              <a:rPr lang="en-GB" sz="1400" i="1" dirty="0" err="1">
                <a:latin typeface="Calibri" panose="020F0502020204030204" pitchFamily="34" charset="0"/>
              </a:rPr>
              <a:t>owa:firstCapture</a:t>
            </a:r>
            <a:endParaRPr lang="el-GR" sz="1400" i="1" dirty="0">
              <a:latin typeface="Calibri" panose="020F0502020204030204" pitchFamily="34" charset="0"/>
            </a:endParaRPr>
          </a:p>
        </p:txBody>
      </p:sp>
      <p:sp>
        <p:nvSpPr>
          <p:cNvPr id="93" name="TextBox 78"/>
          <p:cNvSpPr txBox="1"/>
          <p:nvPr/>
        </p:nvSpPr>
        <p:spPr>
          <a:xfrm>
            <a:off x="288275" y="1910531"/>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94" name="TextBox 78"/>
          <p:cNvSpPr txBox="1"/>
          <p:nvPr/>
        </p:nvSpPr>
        <p:spPr>
          <a:xfrm>
            <a:off x="441554" y="1198059"/>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97" name="Rounded Rectangle 96"/>
          <p:cNvSpPr/>
          <p:nvPr/>
        </p:nvSpPr>
        <p:spPr>
          <a:xfrm>
            <a:off x="1769545" y="831786"/>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06.01.2008 06:40</a:t>
            </a:r>
            <a:endParaRPr lang="el-GR" sz="1600" dirty="0">
              <a:solidFill>
                <a:schemeClr val="tx1"/>
              </a:solidFill>
            </a:endParaRPr>
          </a:p>
        </p:txBody>
      </p:sp>
      <p:sp>
        <p:nvSpPr>
          <p:cNvPr id="99" name="Rounded Rectangle 98"/>
          <p:cNvSpPr/>
          <p:nvPr/>
        </p:nvSpPr>
        <p:spPr>
          <a:xfrm>
            <a:off x="1757969" y="1428955"/>
            <a:ext cx="1697052" cy="2864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22.05.2014 18:01</a:t>
            </a:r>
            <a:endParaRPr lang="el-GR" sz="1600" dirty="0">
              <a:solidFill>
                <a:schemeClr val="tx1"/>
              </a:solidFill>
            </a:endParaRPr>
          </a:p>
        </p:txBody>
      </p:sp>
      <p:sp>
        <p:nvSpPr>
          <p:cNvPr id="100" name="Rounded Rectangle 99"/>
          <p:cNvSpPr/>
          <p:nvPr/>
        </p:nvSpPr>
        <p:spPr>
          <a:xfrm>
            <a:off x="1930447" y="2083590"/>
            <a:ext cx="512431" cy="34800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17</a:t>
            </a:r>
            <a:endParaRPr lang="el-GR" sz="1600" dirty="0">
              <a:solidFill>
                <a:schemeClr val="tx1"/>
              </a:solidFill>
            </a:endParaRPr>
          </a:p>
        </p:txBody>
      </p:sp>
      <p:cxnSp>
        <p:nvCxnSpPr>
          <p:cNvPr id="101" name="Straight Arrow Connector 50"/>
          <p:cNvCxnSpPr>
            <a:stCxn id="7" idx="0"/>
            <a:endCxn id="97" idx="1"/>
          </p:cNvCxnSpPr>
          <p:nvPr/>
        </p:nvCxnSpPr>
        <p:spPr>
          <a:xfrm rot="5400000" flipH="1" flipV="1">
            <a:off x="700071" y="1830302"/>
            <a:ext cx="1924741" cy="21420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50"/>
          <p:cNvCxnSpPr>
            <a:stCxn id="7" idx="0"/>
            <a:endCxn id="99" idx="1"/>
          </p:cNvCxnSpPr>
          <p:nvPr/>
        </p:nvCxnSpPr>
        <p:spPr>
          <a:xfrm rot="5400000" flipH="1" flipV="1">
            <a:off x="992867" y="2134674"/>
            <a:ext cx="1327572" cy="20263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50"/>
          <p:cNvCxnSpPr>
            <a:stCxn id="7" idx="0"/>
            <a:endCxn id="100" idx="1"/>
          </p:cNvCxnSpPr>
          <p:nvPr/>
        </p:nvCxnSpPr>
        <p:spPr>
          <a:xfrm rot="5400000" flipH="1" flipV="1">
            <a:off x="1421800" y="2391129"/>
            <a:ext cx="642184" cy="37511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50"/>
          <p:cNvCxnSpPr>
            <a:stCxn id="7" idx="6"/>
          </p:cNvCxnSpPr>
          <p:nvPr/>
        </p:nvCxnSpPr>
        <p:spPr>
          <a:xfrm>
            <a:off x="2822398" y="3159452"/>
            <a:ext cx="952872" cy="3314087"/>
          </a:xfrm>
          <a:prstGeom prst="bentConnector3">
            <a:avLst>
              <a:gd name="adj1" fmla="val 4280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9" name="TextBox 64"/>
          <p:cNvSpPr txBox="1"/>
          <p:nvPr/>
        </p:nvSpPr>
        <p:spPr>
          <a:xfrm>
            <a:off x="7855627" y="3004453"/>
            <a:ext cx="1065778" cy="369332"/>
          </a:xfrm>
          <a:prstGeom prst="rect">
            <a:avLst/>
          </a:prstGeom>
          <a:solidFill>
            <a:schemeClr val="accent4">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dc:Event</a:t>
            </a:r>
            <a:endParaRPr lang="el-GR" dirty="0">
              <a:latin typeface="Calibri" panose="020F0502020204030204" pitchFamily="34" charset="0"/>
            </a:endParaRPr>
          </a:p>
        </p:txBody>
      </p:sp>
      <p:sp>
        <p:nvSpPr>
          <p:cNvPr id="372" name="TextBox 78"/>
          <p:cNvSpPr txBox="1"/>
          <p:nvPr/>
        </p:nvSpPr>
        <p:spPr>
          <a:xfrm>
            <a:off x="2554398" y="2143873"/>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375" name="TextBox 64"/>
          <p:cNvSpPr txBox="1"/>
          <p:nvPr/>
        </p:nvSpPr>
        <p:spPr>
          <a:xfrm>
            <a:off x="3455605" y="3259611"/>
            <a:ext cx="2643286"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owa:VersionedDocument</a:t>
            </a:r>
            <a:endParaRPr lang="el-GR" dirty="0">
              <a:latin typeface="Calibri" panose="020F0502020204030204" pitchFamily="34" charset="0"/>
            </a:endParaRPr>
          </a:p>
        </p:txBody>
      </p:sp>
      <p:cxnSp>
        <p:nvCxnSpPr>
          <p:cNvPr id="376" name="Straight Arrow Connector 50"/>
          <p:cNvCxnSpPr>
            <a:stCxn id="56" idx="4"/>
            <a:endCxn id="375" idx="0"/>
          </p:cNvCxnSpPr>
          <p:nvPr/>
        </p:nvCxnSpPr>
        <p:spPr>
          <a:xfrm rot="16200000" flipH="1">
            <a:off x="4280814" y="2763177"/>
            <a:ext cx="989250" cy="3617"/>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80" name="TextBox 69"/>
          <p:cNvSpPr txBox="1"/>
          <p:nvPr/>
        </p:nvSpPr>
        <p:spPr>
          <a:xfrm>
            <a:off x="4452071" y="2423705"/>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381" name="TextBox 64"/>
          <p:cNvSpPr txBox="1"/>
          <p:nvPr/>
        </p:nvSpPr>
        <p:spPr>
          <a:xfrm>
            <a:off x="339589" y="4039525"/>
            <a:ext cx="2431494"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owa:ArchivedDocument</a:t>
            </a:r>
            <a:endParaRPr lang="el-GR" dirty="0">
              <a:latin typeface="Calibri" panose="020F0502020204030204" pitchFamily="34" charset="0"/>
            </a:endParaRPr>
          </a:p>
        </p:txBody>
      </p:sp>
      <p:cxnSp>
        <p:nvCxnSpPr>
          <p:cNvPr id="383" name="Straight Arrow Connector 50"/>
          <p:cNvCxnSpPr>
            <a:stCxn id="7" idx="4"/>
            <a:endCxn id="381" idx="0"/>
          </p:cNvCxnSpPr>
          <p:nvPr/>
        </p:nvCxnSpPr>
        <p:spPr>
          <a:xfrm rot="5400000">
            <a:off x="1245138" y="3729326"/>
            <a:ext cx="620398" cy="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87" name="TextBox 69"/>
          <p:cNvSpPr txBox="1"/>
          <p:nvPr/>
        </p:nvSpPr>
        <p:spPr>
          <a:xfrm>
            <a:off x="1508092" y="3576916"/>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403" name="Straight Arrow Connector 50"/>
          <p:cNvCxnSpPr>
            <a:stCxn id="56" idx="0"/>
            <a:endCxn id="116" idx="6"/>
          </p:cNvCxnSpPr>
          <p:nvPr/>
        </p:nvCxnSpPr>
        <p:spPr>
          <a:xfrm rot="16200000" flipV="1">
            <a:off x="4174776" y="1281311"/>
            <a:ext cx="932886" cy="26482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7" name="TextBox 416"/>
          <p:cNvSpPr txBox="1"/>
          <p:nvPr/>
        </p:nvSpPr>
        <p:spPr>
          <a:xfrm>
            <a:off x="3744535" y="1334461"/>
            <a:ext cx="757317"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418" name="Rectangle 417"/>
          <p:cNvSpPr/>
          <p:nvPr/>
        </p:nvSpPr>
        <p:spPr>
          <a:xfrm>
            <a:off x="3744535" y="1347438"/>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433" name="TextBox 78"/>
          <p:cNvSpPr txBox="1"/>
          <p:nvPr/>
        </p:nvSpPr>
        <p:spPr>
          <a:xfrm>
            <a:off x="4773060" y="1519464"/>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cxnSp>
        <p:nvCxnSpPr>
          <p:cNvPr id="113" name="Straight Arrow Connector 50"/>
          <p:cNvCxnSpPr>
            <a:stCxn id="56" idx="0"/>
            <a:endCxn id="417" idx="6"/>
          </p:cNvCxnSpPr>
          <p:nvPr/>
        </p:nvCxnSpPr>
        <p:spPr>
          <a:xfrm rot="16200000" flipV="1">
            <a:off x="4445509" y="1552043"/>
            <a:ext cx="384467" cy="2717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751490" y="786042"/>
            <a:ext cx="757317"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7" name="Rectangle 116"/>
          <p:cNvSpPr/>
          <p:nvPr/>
        </p:nvSpPr>
        <p:spPr>
          <a:xfrm>
            <a:off x="3744535" y="812016"/>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123" name="TextBox 122"/>
          <p:cNvSpPr txBox="1"/>
          <p:nvPr/>
        </p:nvSpPr>
        <p:spPr>
          <a:xfrm>
            <a:off x="3328544" y="4508466"/>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24" name="Rectangle 123"/>
          <p:cNvSpPr/>
          <p:nvPr/>
        </p:nvSpPr>
        <p:spPr>
          <a:xfrm>
            <a:off x="3356677" y="4545303"/>
            <a:ext cx="2097049"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2</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sp>
        <p:nvSpPr>
          <p:cNvPr id="127" name="TextBox 126"/>
          <p:cNvSpPr txBox="1"/>
          <p:nvPr/>
        </p:nvSpPr>
        <p:spPr>
          <a:xfrm>
            <a:off x="3633914" y="5496183"/>
            <a:ext cx="2057062" cy="39019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28" name="Rectangle 127"/>
          <p:cNvSpPr/>
          <p:nvPr/>
        </p:nvSpPr>
        <p:spPr>
          <a:xfrm>
            <a:off x="3647524" y="5523036"/>
            <a:ext cx="2098651" cy="338554"/>
          </a:xfrm>
          <a:prstGeom prst="rect">
            <a:avLst/>
          </a:prstGeom>
        </p:spPr>
        <p:txBody>
          <a:bodyPr wrap="none">
            <a:spAutoFit/>
          </a:bodyPr>
          <a:lstStyle/>
          <a:p>
            <a:pPr lvl="0" algn="ctr"/>
            <a:r>
              <a:rPr lang="en-US" sz="1600" kern="0" dirty="0" smtClean="0">
                <a:solidFill>
                  <a:prstClr val="black"/>
                </a:solidFill>
              </a:rPr>
              <a:t>http://archive.org/</a:t>
            </a:r>
            <a:r>
              <a:rPr lang="en-US" sz="1600" b="1" kern="0" dirty="0" smtClean="0">
                <a:solidFill>
                  <a:prstClr val="black"/>
                </a:solidFill>
              </a:rPr>
              <a:t>3</a:t>
            </a:r>
            <a:r>
              <a:rPr lang="en-US" sz="1600" kern="0" dirty="0" smtClean="0">
                <a:solidFill>
                  <a:prstClr val="black"/>
                </a:solidFill>
              </a:rPr>
              <a:t>/...</a:t>
            </a:r>
            <a:endParaRPr kumimoji="0" lang="el-GR" sz="1600" b="0" i="0" u="none" strike="noStrike" kern="0" cap="none" spc="0" normalizeH="0" baseline="0" noProof="0" dirty="0" smtClean="0">
              <a:ln>
                <a:noFill/>
              </a:ln>
              <a:solidFill>
                <a:prstClr val="black"/>
              </a:solidFill>
              <a:effectLst/>
              <a:uLnTx/>
              <a:uFillTx/>
            </a:endParaRPr>
          </a:p>
        </p:txBody>
      </p:sp>
      <p:cxnSp>
        <p:nvCxnSpPr>
          <p:cNvPr id="89" name="Straight Arrow Connector 50"/>
          <p:cNvCxnSpPr>
            <a:stCxn id="123" idx="0"/>
            <a:endCxn id="375" idx="2"/>
          </p:cNvCxnSpPr>
          <p:nvPr/>
        </p:nvCxnSpPr>
        <p:spPr>
          <a:xfrm rot="5400000" flipH="1" flipV="1">
            <a:off x="4127400" y="3858619"/>
            <a:ext cx="879523" cy="420173"/>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50"/>
          <p:cNvCxnSpPr>
            <a:stCxn id="127" idx="6"/>
          </p:cNvCxnSpPr>
          <p:nvPr/>
        </p:nvCxnSpPr>
        <p:spPr>
          <a:xfrm flipH="1" flipV="1">
            <a:off x="5223016" y="3637202"/>
            <a:ext cx="467960" cy="2054079"/>
          </a:xfrm>
          <a:prstGeom prst="bentConnector4">
            <a:avLst>
              <a:gd name="adj1" fmla="val -48850"/>
              <a:gd name="adj2" fmla="val 70839"/>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TextBox 69"/>
          <p:cNvSpPr txBox="1"/>
          <p:nvPr/>
        </p:nvSpPr>
        <p:spPr>
          <a:xfrm>
            <a:off x="4265667" y="4165978"/>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08" name="TextBox 69"/>
          <p:cNvSpPr txBox="1"/>
          <p:nvPr/>
        </p:nvSpPr>
        <p:spPr>
          <a:xfrm>
            <a:off x="5560206" y="5265589"/>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14" name="TextBox 113"/>
          <p:cNvSpPr txBox="1"/>
          <p:nvPr/>
        </p:nvSpPr>
        <p:spPr>
          <a:xfrm>
            <a:off x="5068151" y="977996"/>
            <a:ext cx="757317"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5" name="Rectangle 114"/>
          <p:cNvSpPr/>
          <p:nvPr/>
        </p:nvSpPr>
        <p:spPr>
          <a:xfrm>
            <a:off x="5061196" y="1003970"/>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cxnSp>
        <p:nvCxnSpPr>
          <p:cNvPr id="118" name="Straight Arrow Connector 50"/>
          <p:cNvCxnSpPr>
            <a:stCxn id="56" idx="0"/>
            <a:endCxn id="114" idx="2"/>
          </p:cNvCxnSpPr>
          <p:nvPr/>
        </p:nvCxnSpPr>
        <p:spPr>
          <a:xfrm rot="5400000" flipH="1" flipV="1">
            <a:off x="4550425" y="1362440"/>
            <a:ext cx="740932" cy="29452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Rounded Rectangle 124"/>
          <p:cNvSpPr/>
          <p:nvPr/>
        </p:nvSpPr>
        <p:spPr>
          <a:xfrm>
            <a:off x="7621864" y="1196062"/>
            <a:ext cx="1168968" cy="25630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“text/html”</a:t>
            </a:r>
            <a:endParaRPr lang="el-GR" sz="1600" dirty="0">
              <a:solidFill>
                <a:schemeClr val="tx1"/>
              </a:solidFill>
            </a:endParaRPr>
          </a:p>
        </p:txBody>
      </p:sp>
      <p:cxnSp>
        <p:nvCxnSpPr>
          <p:cNvPr id="126" name="Straight Arrow Connector 50"/>
          <p:cNvCxnSpPr>
            <a:stCxn id="56" idx="6"/>
            <a:endCxn id="125" idx="1"/>
          </p:cNvCxnSpPr>
          <p:nvPr/>
        </p:nvCxnSpPr>
        <p:spPr>
          <a:xfrm flipV="1">
            <a:off x="5905015" y="1324216"/>
            <a:ext cx="1716849" cy="751048"/>
          </a:xfrm>
          <a:prstGeom prst="bentConnector3">
            <a:avLst>
              <a:gd name="adj1" fmla="val 3964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4" name="TextBox 78"/>
          <p:cNvSpPr txBox="1"/>
          <p:nvPr/>
        </p:nvSpPr>
        <p:spPr>
          <a:xfrm>
            <a:off x="6702618" y="1048693"/>
            <a:ext cx="902235" cy="307777"/>
          </a:xfrm>
          <a:prstGeom prst="rect">
            <a:avLst/>
          </a:prstGeom>
          <a:noFill/>
        </p:spPr>
        <p:txBody>
          <a:bodyPr wrap="none" rtlCol="0">
            <a:spAutoFit/>
          </a:bodyPr>
          <a:lstStyle/>
          <a:p>
            <a:r>
              <a:rPr lang="en-GB" sz="1400" i="1" dirty="0" err="1">
                <a:latin typeface="Calibri" panose="020F0502020204030204" pitchFamily="34" charset="0"/>
              </a:rPr>
              <a:t>dc:format</a:t>
            </a:r>
            <a:endParaRPr lang="el-GR" sz="1400" i="1" dirty="0">
              <a:latin typeface="Calibri" panose="020F0502020204030204" pitchFamily="34" charset="0"/>
            </a:endParaRPr>
          </a:p>
        </p:txBody>
      </p:sp>
      <p:cxnSp>
        <p:nvCxnSpPr>
          <p:cNvPr id="54" name="Straight Connector 53"/>
          <p:cNvCxnSpPr/>
          <p:nvPr/>
        </p:nvCxnSpPr>
        <p:spPr>
          <a:xfrm>
            <a:off x="4781251" y="677872"/>
            <a:ext cx="0" cy="12022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Arrow Connector 50"/>
          <p:cNvCxnSpPr>
            <a:stCxn id="127" idx="0"/>
            <a:endCxn id="123" idx="4"/>
          </p:cNvCxnSpPr>
          <p:nvPr/>
        </p:nvCxnSpPr>
        <p:spPr>
          <a:xfrm rot="16200000" flipV="1">
            <a:off x="4210999" y="5044737"/>
            <a:ext cx="597522" cy="305370"/>
          </a:xfrm>
          <a:prstGeom prst="bentConnector3">
            <a:avLst>
              <a:gd name="adj1" fmla="val 50000"/>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8" name="TextBox 69"/>
          <p:cNvSpPr txBox="1"/>
          <p:nvPr/>
        </p:nvSpPr>
        <p:spPr>
          <a:xfrm>
            <a:off x="4612493" y="5011538"/>
            <a:ext cx="1085554" cy="307777"/>
          </a:xfrm>
          <a:prstGeom prst="rect">
            <a:avLst/>
          </a:prstGeom>
          <a:noFill/>
        </p:spPr>
        <p:txBody>
          <a:bodyPr wrap="none" rtlCol="0">
            <a:spAutoFit/>
          </a:bodyPr>
          <a:lstStyle/>
          <a:p>
            <a:r>
              <a:rPr lang="en-US" sz="1400" i="1" dirty="0" err="1" smtClean="0">
                <a:solidFill>
                  <a:srgbClr val="C00000"/>
                </a:solidFill>
                <a:latin typeface="Calibri" panose="020F0502020204030204" pitchFamily="34" charset="0"/>
              </a:rPr>
              <a:t>owl:sameAs</a:t>
            </a:r>
            <a:endParaRPr lang="el-GR" sz="1400" i="1" dirty="0">
              <a:solidFill>
                <a:srgbClr val="C00000"/>
              </a:solidFill>
              <a:latin typeface="Calibri" panose="020F0502020204030204" pitchFamily="34" charset="0"/>
            </a:endParaRPr>
          </a:p>
        </p:txBody>
      </p:sp>
      <p:sp>
        <p:nvSpPr>
          <p:cNvPr id="201" name="TextBox 64"/>
          <p:cNvSpPr txBox="1"/>
          <p:nvPr/>
        </p:nvSpPr>
        <p:spPr>
          <a:xfrm>
            <a:off x="8944398" y="2342829"/>
            <a:ext cx="852418" cy="519351"/>
          </a:xfrm>
          <a:prstGeom prst="ellipse">
            <a:avLst/>
          </a:prstGeom>
          <a:solidFill>
            <a:schemeClr val="accent4">
              <a:lumMod val="20000"/>
              <a:lumOff val="8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_:e1</a:t>
            </a:r>
            <a:endParaRPr lang="el-GR" dirty="0">
              <a:latin typeface="Calibri" panose="020F0502020204030204" pitchFamily="34" charset="0"/>
            </a:endParaRPr>
          </a:p>
        </p:txBody>
      </p:sp>
      <p:sp>
        <p:nvSpPr>
          <p:cNvPr id="204" name="Rounded Rectangle 203"/>
          <p:cNvSpPr/>
          <p:nvPr/>
        </p:nvSpPr>
        <p:spPr>
          <a:xfrm>
            <a:off x="11468569" y="2151586"/>
            <a:ext cx="517097"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728</a:t>
            </a:r>
            <a:endParaRPr lang="el-GR" sz="1600" dirty="0">
              <a:solidFill>
                <a:schemeClr val="tx1"/>
              </a:solidFill>
            </a:endParaRPr>
          </a:p>
        </p:txBody>
      </p:sp>
      <p:cxnSp>
        <p:nvCxnSpPr>
          <p:cNvPr id="205" name="Straight Arrow Connector 50"/>
          <p:cNvCxnSpPr>
            <a:stCxn id="201" idx="6"/>
            <a:endCxn id="204" idx="2"/>
          </p:cNvCxnSpPr>
          <p:nvPr/>
        </p:nvCxnSpPr>
        <p:spPr>
          <a:xfrm flipV="1">
            <a:off x="9796816" y="2362578"/>
            <a:ext cx="1930302" cy="2399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6" name="TextBox 69"/>
          <p:cNvSpPr txBox="1"/>
          <p:nvPr/>
        </p:nvSpPr>
        <p:spPr>
          <a:xfrm>
            <a:off x="11078402" y="2549638"/>
            <a:ext cx="108715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:position</a:t>
            </a:r>
            <a:endParaRPr lang="el-GR" sz="1400" i="1" dirty="0">
              <a:latin typeface="Calibri" panose="020F0502020204030204" pitchFamily="34" charset="0"/>
            </a:endParaRPr>
          </a:p>
        </p:txBody>
      </p:sp>
      <p:sp>
        <p:nvSpPr>
          <p:cNvPr id="207" name="Rounded Rectangle 206"/>
          <p:cNvSpPr/>
          <p:nvPr/>
        </p:nvSpPr>
        <p:spPr>
          <a:xfrm>
            <a:off x="11455398" y="2975151"/>
            <a:ext cx="568080"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0.85</a:t>
            </a:r>
            <a:endParaRPr lang="el-GR" sz="1600" dirty="0">
              <a:solidFill>
                <a:schemeClr val="tx1"/>
              </a:solidFill>
            </a:endParaRPr>
          </a:p>
        </p:txBody>
      </p:sp>
      <p:cxnSp>
        <p:nvCxnSpPr>
          <p:cNvPr id="209" name="Straight Arrow Connector 50"/>
          <p:cNvCxnSpPr>
            <a:stCxn id="201" idx="6"/>
            <a:endCxn id="207" idx="1"/>
          </p:cNvCxnSpPr>
          <p:nvPr/>
        </p:nvCxnSpPr>
        <p:spPr>
          <a:xfrm>
            <a:off x="9796816" y="2602505"/>
            <a:ext cx="1658582" cy="4715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0" name="TextBox 69"/>
          <p:cNvSpPr txBox="1"/>
          <p:nvPr/>
        </p:nvSpPr>
        <p:spPr>
          <a:xfrm>
            <a:off x="10227962" y="3051521"/>
            <a:ext cx="1288110"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confidence</a:t>
            </a:r>
            <a:endParaRPr lang="el-GR" sz="1400" i="1" dirty="0">
              <a:latin typeface="Calibri" panose="020F0502020204030204" pitchFamily="34" charset="0"/>
            </a:endParaRPr>
          </a:p>
        </p:txBody>
      </p:sp>
      <p:sp>
        <p:nvSpPr>
          <p:cNvPr id="216" name="Rounded Rectangle 215"/>
          <p:cNvSpPr/>
          <p:nvPr/>
        </p:nvSpPr>
        <p:spPr>
          <a:xfrm>
            <a:off x="10689561" y="3553451"/>
            <a:ext cx="1245675" cy="312154"/>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a:t>
            </a:r>
            <a:r>
              <a:rPr lang="en-US" sz="1600" b="1" kern="0" dirty="0" smtClean="0">
                <a:solidFill>
                  <a:prstClr val="black"/>
                </a:solidFill>
              </a:rPr>
              <a:t>Euro 2008</a:t>
            </a:r>
            <a:r>
              <a:rPr lang="en-US" sz="1600" b="1" dirty="0" smtClean="0">
                <a:solidFill>
                  <a:schemeClr val="tx1"/>
                </a:solidFill>
                <a:latin typeface="Calibri" panose="020F0502020204030204" pitchFamily="34" charset="0"/>
              </a:rPr>
              <a:t>”</a:t>
            </a:r>
            <a:endParaRPr lang="el-GR" sz="1600" b="1" dirty="0">
              <a:solidFill>
                <a:schemeClr val="tx1"/>
              </a:solidFill>
            </a:endParaRPr>
          </a:p>
        </p:txBody>
      </p:sp>
      <p:cxnSp>
        <p:nvCxnSpPr>
          <p:cNvPr id="217" name="Straight Arrow Connector 50"/>
          <p:cNvCxnSpPr>
            <a:stCxn id="201" idx="6"/>
            <a:endCxn id="216" idx="1"/>
          </p:cNvCxnSpPr>
          <p:nvPr/>
        </p:nvCxnSpPr>
        <p:spPr>
          <a:xfrm>
            <a:off x="9796816" y="2602505"/>
            <a:ext cx="892745" cy="1107023"/>
          </a:xfrm>
          <a:prstGeom prst="bentConnector3">
            <a:avLst>
              <a:gd name="adj1" fmla="val 2795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8" name="TextBox 69"/>
          <p:cNvSpPr txBox="1"/>
          <p:nvPr/>
        </p:nvSpPr>
        <p:spPr>
          <a:xfrm>
            <a:off x="9395585" y="3695960"/>
            <a:ext cx="1311578"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:detectedAs</a:t>
            </a:r>
            <a:endParaRPr lang="el-GR" sz="1400" i="1" dirty="0">
              <a:latin typeface="Calibri" panose="020F0502020204030204" pitchFamily="34" charset="0"/>
            </a:endParaRPr>
          </a:p>
        </p:txBody>
      </p:sp>
      <p:sp>
        <p:nvSpPr>
          <p:cNvPr id="219" name="TextBox 218"/>
          <p:cNvSpPr txBox="1"/>
          <p:nvPr/>
        </p:nvSpPr>
        <p:spPr>
          <a:xfrm>
            <a:off x="9661030" y="1596422"/>
            <a:ext cx="2057062" cy="354723"/>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224" name="Rectangle 223"/>
          <p:cNvSpPr/>
          <p:nvPr/>
        </p:nvSpPr>
        <p:spPr>
          <a:xfrm>
            <a:off x="9701249" y="1607618"/>
            <a:ext cx="2005678" cy="338554"/>
          </a:xfrm>
          <a:prstGeom prst="rect">
            <a:avLst/>
          </a:prstGeom>
        </p:spPr>
        <p:txBody>
          <a:bodyPr wrap="none">
            <a:spAutoFit/>
          </a:bodyPr>
          <a:lstStyle/>
          <a:p>
            <a:pPr lvl="0" algn="ctr"/>
            <a:r>
              <a:rPr lang="en-US" sz="1600" b="1" kern="0" dirty="0">
                <a:solidFill>
                  <a:prstClr val="black"/>
                </a:solidFill>
              </a:rPr>
              <a:t>dbr:UEFA_Euro_2008</a:t>
            </a:r>
          </a:p>
        </p:txBody>
      </p:sp>
      <p:sp>
        <p:nvSpPr>
          <p:cNvPr id="226" name="TextBox 69"/>
          <p:cNvSpPr txBox="1"/>
          <p:nvPr/>
        </p:nvSpPr>
        <p:spPr>
          <a:xfrm>
            <a:off x="9543940" y="2027773"/>
            <a:ext cx="1670265"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hasMatchedURI</a:t>
            </a:r>
            <a:endParaRPr lang="el-GR" sz="1400" i="1" dirty="0">
              <a:latin typeface="Calibri" panose="020F0502020204030204" pitchFamily="34" charset="0"/>
            </a:endParaRPr>
          </a:p>
        </p:txBody>
      </p:sp>
      <p:cxnSp>
        <p:nvCxnSpPr>
          <p:cNvPr id="232" name="Straight Arrow Connector 50"/>
          <p:cNvCxnSpPr>
            <a:stCxn id="201" idx="4"/>
            <a:endCxn id="359" idx="3"/>
          </p:cNvCxnSpPr>
          <p:nvPr/>
        </p:nvCxnSpPr>
        <p:spPr>
          <a:xfrm rot="5400000">
            <a:off x="8982537" y="2801048"/>
            <a:ext cx="326939" cy="449202"/>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33" name="TextBox 69"/>
          <p:cNvSpPr txBox="1"/>
          <p:nvPr/>
        </p:nvSpPr>
        <p:spPr>
          <a:xfrm>
            <a:off x="9003999" y="3145580"/>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234" name="Straight Arrow Connector 50"/>
          <p:cNvCxnSpPr>
            <a:stCxn id="219" idx="0"/>
            <a:endCxn id="239" idx="2"/>
          </p:cNvCxnSpPr>
          <p:nvPr/>
        </p:nvCxnSpPr>
        <p:spPr>
          <a:xfrm rot="16200000" flipV="1">
            <a:off x="10412498" y="1319358"/>
            <a:ext cx="526287" cy="2784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35" name="TextBox 69"/>
          <p:cNvSpPr txBox="1"/>
          <p:nvPr/>
        </p:nvSpPr>
        <p:spPr>
          <a:xfrm>
            <a:off x="9966497" y="1196301"/>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239" name="TextBox 64"/>
          <p:cNvSpPr txBox="1"/>
          <p:nvPr/>
        </p:nvSpPr>
        <p:spPr>
          <a:xfrm>
            <a:off x="9390023" y="700803"/>
            <a:ext cx="2543393" cy="369332"/>
          </a:xfrm>
          <a:prstGeom prst="rect">
            <a:avLst/>
          </a:prstGeom>
          <a:solidFill>
            <a:schemeClr val="accent2">
              <a:lumMod val="40000"/>
              <a:lumOff val="60000"/>
            </a:schemeClr>
          </a:solidFill>
          <a:ln>
            <a:solidFill>
              <a:schemeClr val="accent6">
                <a:lumMod val="50000"/>
              </a:schemeClr>
            </a:solidFill>
          </a:ln>
        </p:spPr>
        <p:txBody>
          <a:bodyPr wrap="square" rtlCol="0">
            <a:spAutoFit/>
          </a:bodyPr>
          <a:lstStyle/>
          <a:p>
            <a:pPr algn="ctr"/>
            <a:r>
              <a:rPr lang="en-US" dirty="0" err="1">
                <a:latin typeface="Calibri" panose="020F0502020204030204" pitchFamily="34" charset="0"/>
              </a:rPr>
              <a:t>dbo:SoccerTournament</a:t>
            </a:r>
            <a:endParaRPr lang="el-GR" dirty="0">
              <a:latin typeface="Calibri" panose="020F0502020204030204" pitchFamily="34" charset="0"/>
            </a:endParaRPr>
          </a:p>
        </p:txBody>
      </p:sp>
      <p:cxnSp>
        <p:nvCxnSpPr>
          <p:cNvPr id="240" name="Straight Arrow Connector 50"/>
          <p:cNvCxnSpPr>
            <a:stCxn id="56" idx="6"/>
            <a:endCxn id="201" idx="2"/>
          </p:cNvCxnSpPr>
          <p:nvPr/>
        </p:nvCxnSpPr>
        <p:spPr>
          <a:xfrm>
            <a:off x="5905015" y="2075264"/>
            <a:ext cx="3039383" cy="527241"/>
          </a:xfrm>
          <a:prstGeom prst="bentConnector3">
            <a:avLst>
              <a:gd name="adj1" fmla="val 4847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3" name="TextBox 78"/>
          <p:cNvSpPr txBox="1"/>
          <p:nvPr/>
        </p:nvSpPr>
        <p:spPr>
          <a:xfrm>
            <a:off x="2524478" y="5342294"/>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244" name="TextBox 78"/>
          <p:cNvSpPr txBox="1"/>
          <p:nvPr/>
        </p:nvSpPr>
        <p:spPr>
          <a:xfrm>
            <a:off x="2574483" y="6151085"/>
            <a:ext cx="1307345" cy="307777"/>
          </a:xfrm>
          <a:prstGeom prst="rect">
            <a:avLst/>
          </a:prstGeom>
          <a:noFill/>
        </p:spPr>
        <p:txBody>
          <a:bodyPr wrap="square" rtlCol="0">
            <a:spAutoFit/>
          </a:bodyPr>
          <a:lstStyle/>
          <a:p>
            <a:r>
              <a:rPr lang="en-GB" sz="1400" i="1" dirty="0" err="1">
                <a:latin typeface="Calibri" panose="020F0502020204030204" pitchFamily="34" charset="0"/>
              </a:rPr>
              <a:t>dc:hasVersion</a:t>
            </a:r>
            <a:endParaRPr lang="el-GR" sz="1400" i="1" dirty="0">
              <a:latin typeface="Calibri" panose="020F0502020204030204" pitchFamily="34" charset="0"/>
            </a:endParaRPr>
          </a:p>
        </p:txBody>
      </p:sp>
      <p:sp>
        <p:nvSpPr>
          <p:cNvPr id="276" name="Rectangle 275"/>
          <p:cNvSpPr/>
          <p:nvPr/>
        </p:nvSpPr>
        <p:spPr>
          <a:xfrm>
            <a:off x="8382473" y="5467393"/>
            <a:ext cx="3928191" cy="1131079"/>
          </a:xfrm>
          <a:prstGeom prst="rect">
            <a:avLst/>
          </a:prstGeom>
        </p:spPr>
        <p:txBody>
          <a:bodyPr wrap="none">
            <a:spAutoFit/>
          </a:bodyPr>
          <a:lstStyle/>
          <a:p>
            <a:pPr>
              <a:lnSpc>
                <a:spcPts val="1300"/>
              </a:lnSpc>
            </a:pPr>
            <a:r>
              <a:rPr lang="en-US" sz="1400" dirty="0" err="1"/>
              <a:t>owa</a:t>
            </a:r>
            <a:r>
              <a:rPr lang="en-US" sz="1400" dirty="0"/>
              <a:t>: http://</a:t>
            </a:r>
            <a:r>
              <a:rPr lang="en-US" sz="1400" dirty="0" smtClean="0"/>
              <a:t>l3s.de/owa/</a:t>
            </a:r>
            <a:endParaRPr lang="en-US" sz="1400" dirty="0"/>
          </a:p>
          <a:p>
            <a:pPr>
              <a:lnSpc>
                <a:spcPts val="1300"/>
              </a:lnSpc>
            </a:pPr>
            <a:r>
              <a:rPr lang="en-US" sz="1400" dirty="0"/>
              <a:t>dc: http://purl.org/dc/terms/</a:t>
            </a:r>
            <a:br>
              <a:rPr lang="en-US" sz="1400" dirty="0"/>
            </a:br>
            <a:r>
              <a:rPr lang="en-US" sz="1400" dirty="0" err="1"/>
              <a:t>rdf</a:t>
            </a:r>
            <a:r>
              <a:rPr lang="en-US" sz="1400" dirty="0"/>
              <a:t>: http://www.w3.org/1999/02/22-rdf-syntax-ns#</a:t>
            </a:r>
            <a:br>
              <a:rPr lang="en-US" sz="1400" dirty="0"/>
            </a:br>
            <a:r>
              <a:rPr lang="en-US" sz="1400" dirty="0"/>
              <a:t>schema: http://schema.org/</a:t>
            </a:r>
          </a:p>
          <a:p>
            <a:pPr>
              <a:lnSpc>
                <a:spcPts val="1300"/>
              </a:lnSpc>
            </a:pPr>
            <a:r>
              <a:rPr lang="en-US" sz="1400" dirty="0" err="1"/>
              <a:t>oae</a:t>
            </a:r>
            <a:r>
              <a:rPr lang="en-US" sz="1400" dirty="0"/>
              <a:t>: http://www.ics.forth.gr/isl/oae/core#</a:t>
            </a:r>
          </a:p>
          <a:p>
            <a:pPr>
              <a:lnSpc>
                <a:spcPts val="1600"/>
              </a:lnSpc>
            </a:pPr>
            <a:r>
              <a:rPr lang="en-US" sz="1400" dirty="0" err="1" smtClean="0"/>
              <a:t>owl:http</a:t>
            </a:r>
            <a:r>
              <a:rPr lang="en-US" sz="1400" dirty="0" smtClean="0"/>
              <a:t>://www.w3.org/2002/07/owl#</a:t>
            </a:r>
          </a:p>
        </p:txBody>
      </p:sp>
      <p:sp>
        <p:nvSpPr>
          <p:cNvPr id="318" name="TextBox 64"/>
          <p:cNvSpPr txBox="1"/>
          <p:nvPr/>
        </p:nvSpPr>
        <p:spPr>
          <a:xfrm>
            <a:off x="6871725" y="4976832"/>
            <a:ext cx="852418" cy="519351"/>
          </a:xfrm>
          <a:prstGeom prst="ellipse">
            <a:avLst/>
          </a:prstGeom>
          <a:solidFill>
            <a:schemeClr val="bg1"/>
          </a:solidFill>
          <a:ln>
            <a:solidFill>
              <a:schemeClr val="bg1"/>
            </a:solidFill>
          </a:ln>
        </p:spPr>
        <p:txBody>
          <a:bodyPr wrap="square" rtlCol="0">
            <a:spAutoFit/>
          </a:bodyPr>
          <a:lstStyle/>
          <a:p>
            <a:pPr algn="ctr"/>
            <a:endParaRPr lang="el-GR" dirty="0">
              <a:latin typeface="Calibri" panose="020F0502020204030204" pitchFamily="34" charset="0"/>
            </a:endParaRPr>
          </a:p>
        </p:txBody>
      </p:sp>
      <p:cxnSp>
        <p:nvCxnSpPr>
          <p:cNvPr id="324" name="Straight Arrow Connector 50"/>
          <p:cNvCxnSpPr>
            <a:stCxn id="201" idx="6"/>
            <a:endCxn id="219" idx="4"/>
          </p:cNvCxnSpPr>
          <p:nvPr/>
        </p:nvCxnSpPr>
        <p:spPr>
          <a:xfrm flipV="1">
            <a:off x="9796816" y="1951145"/>
            <a:ext cx="892745" cy="65136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8" name="TextBox 337"/>
          <p:cNvSpPr txBox="1"/>
          <p:nvPr/>
        </p:nvSpPr>
        <p:spPr>
          <a:xfrm rot="10800000">
            <a:off x="5163159" y="4664241"/>
            <a:ext cx="743649" cy="531845"/>
          </a:xfrm>
          <a:prstGeom prst="rect">
            <a:avLst/>
          </a:prstGeom>
          <a:noFill/>
        </p:spPr>
        <p:txBody>
          <a:bodyPr wrap="square" rtlCol="0">
            <a:spAutoFit/>
          </a:bodyPr>
          <a:lstStyle/>
          <a:p>
            <a:r>
              <a:rPr lang="en-US" sz="4000" b="1" dirty="0" smtClean="0"/>
              <a:t>…</a:t>
            </a:r>
            <a:endParaRPr lang="en-US" sz="4000" b="1" dirty="0"/>
          </a:p>
        </p:txBody>
      </p:sp>
      <p:sp>
        <p:nvSpPr>
          <p:cNvPr id="130" name="Rectangle 129"/>
          <p:cNvSpPr/>
          <p:nvPr/>
        </p:nvSpPr>
        <p:spPr>
          <a:xfrm>
            <a:off x="297850" y="-37877"/>
            <a:ext cx="4511170"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smtClean="0">
                <a:solidFill>
                  <a:prstClr val="black"/>
                </a:solidFill>
              </a:rPr>
              <a:t>Archived Web Page with versions</a:t>
            </a:r>
            <a:endParaRPr kumimoji="0" lang="el-GR" sz="2400" b="0" i="0" u="none" strike="noStrike" kern="0" cap="none" spc="0" normalizeH="0" baseline="0" noProof="0" dirty="0" smtClean="0">
              <a:ln>
                <a:noFill/>
              </a:ln>
              <a:solidFill>
                <a:prstClr val="black"/>
              </a:solidFill>
              <a:effectLst/>
              <a:uLnTx/>
              <a:uFillTx/>
            </a:endParaRPr>
          </a:p>
        </p:txBody>
      </p:sp>
      <p:pic>
        <p:nvPicPr>
          <p:cNvPr id="20" name="Picture 19"/>
          <p:cNvPicPr>
            <a:picLocks noChangeAspect="1"/>
          </p:cNvPicPr>
          <p:nvPr/>
        </p:nvPicPr>
        <p:blipFill>
          <a:blip r:embed="rId3"/>
          <a:stretch>
            <a:fillRect/>
          </a:stretch>
        </p:blipFill>
        <p:spPr>
          <a:xfrm>
            <a:off x="3744984" y="6408577"/>
            <a:ext cx="371475" cy="133350"/>
          </a:xfrm>
          <a:prstGeom prst="rect">
            <a:avLst/>
          </a:prstGeom>
        </p:spPr>
      </p:pic>
      <p:sp>
        <p:nvSpPr>
          <p:cNvPr id="155" name="TextBox 64"/>
          <p:cNvSpPr txBox="1"/>
          <p:nvPr/>
        </p:nvSpPr>
        <p:spPr>
          <a:xfrm>
            <a:off x="8173355" y="4029400"/>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_:e2</a:t>
            </a:r>
            <a:endParaRPr lang="el-GR" dirty="0">
              <a:latin typeface="Calibri" panose="020F0502020204030204" pitchFamily="34" charset="0"/>
            </a:endParaRPr>
          </a:p>
        </p:txBody>
      </p:sp>
      <p:cxnSp>
        <p:nvCxnSpPr>
          <p:cNvPr id="156" name="Straight Arrow Connector 50"/>
          <p:cNvCxnSpPr>
            <a:stCxn id="56" idx="6"/>
            <a:endCxn id="155" idx="2"/>
          </p:cNvCxnSpPr>
          <p:nvPr/>
        </p:nvCxnSpPr>
        <p:spPr>
          <a:xfrm>
            <a:off x="5905015" y="2075264"/>
            <a:ext cx="2268340" cy="221381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70" name="Picture 169"/>
          <p:cNvPicPr>
            <a:picLocks noChangeAspect="1"/>
          </p:cNvPicPr>
          <p:nvPr/>
        </p:nvPicPr>
        <p:blipFill>
          <a:blip r:embed="rId3"/>
          <a:stretch>
            <a:fillRect/>
          </a:stretch>
        </p:blipFill>
        <p:spPr>
          <a:xfrm>
            <a:off x="9090133" y="4215500"/>
            <a:ext cx="371475" cy="133350"/>
          </a:xfrm>
          <a:prstGeom prst="rect">
            <a:avLst/>
          </a:prstGeom>
        </p:spPr>
      </p:pic>
      <p:pic>
        <p:nvPicPr>
          <p:cNvPr id="171" name="Picture 170"/>
          <p:cNvPicPr>
            <a:picLocks noChangeAspect="1"/>
          </p:cNvPicPr>
          <p:nvPr/>
        </p:nvPicPr>
        <p:blipFill>
          <a:blip r:embed="rId3"/>
          <a:stretch>
            <a:fillRect/>
          </a:stretch>
        </p:blipFill>
        <p:spPr>
          <a:xfrm>
            <a:off x="4595513" y="592299"/>
            <a:ext cx="371475" cy="133350"/>
          </a:xfrm>
          <a:prstGeom prst="rect">
            <a:avLst/>
          </a:prstGeom>
        </p:spPr>
      </p:pic>
      <p:sp>
        <p:nvSpPr>
          <p:cNvPr id="112" name="TextBox 69"/>
          <p:cNvSpPr txBox="1"/>
          <p:nvPr/>
        </p:nvSpPr>
        <p:spPr>
          <a:xfrm>
            <a:off x="7421129" y="2321387"/>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sp>
        <p:nvSpPr>
          <p:cNvPr id="119" name="TextBox 69"/>
          <p:cNvSpPr txBox="1"/>
          <p:nvPr/>
        </p:nvSpPr>
        <p:spPr>
          <a:xfrm>
            <a:off x="6656259" y="4002741"/>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sp>
        <p:nvSpPr>
          <p:cNvPr id="120" name="TextBox 69"/>
          <p:cNvSpPr txBox="1"/>
          <p:nvPr/>
        </p:nvSpPr>
        <p:spPr>
          <a:xfrm>
            <a:off x="8280459" y="4740157"/>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129" name="TextBox 64"/>
          <p:cNvSpPr txBox="1"/>
          <p:nvPr/>
        </p:nvSpPr>
        <p:spPr>
          <a:xfrm>
            <a:off x="6948639" y="4588808"/>
            <a:ext cx="1167714" cy="369332"/>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oae:Entity</a:t>
            </a:r>
            <a:endParaRPr lang="el-GR" dirty="0">
              <a:latin typeface="Calibri" panose="020F0502020204030204" pitchFamily="34" charset="0"/>
            </a:endParaRPr>
          </a:p>
        </p:txBody>
      </p:sp>
      <p:cxnSp>
        <p:nvCxnSpPr>
          <p:cNvPr id="131" name="Straight Arrow Connector 50"/>
          <p:cNvCxnSpPr>
            <a:stCxn id="155" idx="4"/>
            <a:endCxn id="129" idx="3"/>
          </p:cNvCxnSpPr>
          <p:nvPr/>
        </p:nvCxnSpPr>
        <p:spPr>
          <a:xfrm rot="5400000">
            <a:off x="8245598" y="4419507"/>
            <a:ext cx="224723" cy="483211"/>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18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animEffect transition="in" filter="fade">
                                      <p:cBhvr>
                                        <p:cTn id="33" dur="500"/>
                                        <p:tgtEl>
                                          <p:spTgt spid="127"/>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99"/>
                                        </p:tgtEl>
                                        <p:attrNameLst>
                                          <p:attrName>style.visibility</p:attrName>
                                        </p:attrNameLst>
                                      </p:cBhvr>
                                      <p:to>
                                        <p:strVal val="visible"/>
                                      </p:to>
                                    </p:set>
                                    <p:animEffect transition="in" filter="fade">
                                      <p:cBhvr>
                                        <p:cTn id="39" dur="500"/>
                                        <p:tgtEl>
                                          <p:spTgt spid="299"/>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2"/>
                                        </p:tgtEl>
                                        <p:attrNameLst>
                                          <p:attrName>style.visibility</p:attrName>
                                        </p:attrNameLst>
                                      </p:cBhvr>
                                      <p:to>
                                        <p:strVal val="visible"/>
                                      </p:to>
                                    </p:set>
                                    <p:animEffect transition="in" filter="fade">
                                      <p:cBhvr>
                                        <p:cTn id="45" dur="500"/>
                                        <p:tgtEl>
                                          <p:spTgt spid="372"/>
                                        </p:tgtEl>
                                      </p:cBhvr>
                                    </p:animEffect>
                                  </p:childTnLst>
                                </p:cTn>
                              </p:par>
                              <p:par>
                                <p:cTn id="46" presetID="10" presetClass="entr" presetSubtype="0" fill="hold" nodeType="with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8"/>
                                        </p:tgtEl>
                                        <p:attrNameLst>
                                          <p:attrName>style.visibility</p:attrName>
                                        </p:attrNameLst>
                                      </p:cBhvr>
                                      <p:to>
                                        <p:strVal val="visible"/>
                                      </p:to>
                                    </p:set>
                                    <p:animEffect transition="in" filter="fade">
                                      <p:cBhvr>
                                        <p:cTn id="51" dur="500"/>
                                        <p:tgtEl>
                                          <p:spTgt spid="10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fade">
                                      <p:cBhvr>
                                        <p:cTn id="54" dur="500"/>
                                        <p:tgtEl>
                                          <p:spTgt spid="106"/>
                                        </p:tgtEl>
                                      </p:cBhvr>
                                    </p:animEffect>
                                  </p:childTnLst>
                                </p:cTn>
                              </p:par>
                              <p:par>
                                <p:cTn id="55" presetID="10"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par>
                                <p:cTn id="58" presetID="10" presetClass="entr" presetSubtype="0" fill="hold" nodeType="withEffect">
                                  <p:stCondLst>
                                    <p:cond delay="0"/>
                                  </p:stCondLst>
                                  <p:childTnLst>
                                    <p:set>
                                      <p:cBhvr>
                                        <p:cTn id="59" dur="1" fill="hold">
                                          <p:stCondLst>
                                            <p:cond delay="0"/>
                                          </p:stCondLst>
                                        </p:cTn>
                                        <p:tgtEl>
                                          <p:spTgt spid="376"/>
                                        </p:tgtEl>
                                        <p:attrNameLst>
                                          <p:attrName>style.visibility</p:attrName>
                                        </p:attrNameLst>
                                      </p:cBhvr>
                                      <p:to>
                                        <p:strVal val="visible"/>
                                      </p:to>
                                    </p:set>
                                    <p:animEffect transition="in" filter="fade">
                                      <p:cBhvr>
                                        <p:cTn id="60" dur="500"/>
                                        <p:tgtEl>
                                          <p:spTgt spid="37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0"/>
                                        </p:tgtEl>
                                        <p:attrNameLst>
                                          <p:attrName>style.visibility</p:attrName>
                                        </p:attrNameLst>
                                      </p:cBhvr>
                                      <p:to>
                                        <p:strVal val="visible"/>
                                      </p:to>
                                    </p:set>
                                    <p:animEffect transition="in" filter="fade">
                                      <p:cBhvr>
                                        <p:cTn id="63" dur="500"/>
                                        <p:tgtEl>
                                          <p:spTgt spid="38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5"/>
                                        </p:tgtEl>
                                        <p:attrNameLst>
                                          <p:attrName>style.visibility</p:attrName>
                                        </p:attrNameLst>
                                      </p:cBhvr>
                                      <p:to>
                                        <p:strVal val="visible"/>
                                      </p:to>
                                    </p:set>
                                    <p:animEffect transition="in" filter="fade">
                                      <p:cBhvr>
                                        <p:cTn id="66" dur="500"/>
                                        <p:tgtEl>
                                          <p:spTgt spid="37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animEffect transition="in" filter="fade">
                                      <p:cBhvr>
                                        <p:cTn id="69" dur="500"/>
                                        <p:tgtEl>
                                          <p:spTgt spid="12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500"/>
                                        <p:tgtEl>
                                          <p:spTgt spid="5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28"/>
                                        </p:tgtEl>
                                        <p:attrNameLst>
                                          <p:attrName>style.visibility</p:attrName>
                                        </p:attrNameLst>
                                      </p:cBhvr>
                                      <p:to>
                                        <p:strVal val="visible"/>
                                      </p:to>
                                    </p:set>
                                    <p:animEffect transition="in" filter="fade">
                                      <p:cBhvr>
                                        <p:cTn id="75" dur="500"/>
                                        <p:tgtEl>
                                          <p:spTgt spid="12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9" presetClass="emph" presetSubtype="0" fill="hold" grpId="1" nodeType="withEffect">
                                  <p:stCondLst>
                                    <p:cond delay="0"/>
                                  </p:stCondLst>
                                  <p:childTnLst>
                                    <p:animClr clrSpc="rgb" dir="cw">
                                      <p:cBhvr override="childStyle">
                                        <p:cTn id="82" dur="500" fill="hold"/>
                                        <p:tgtEl>
                                          <p:spTgt spid="56"/>
                                        </p:tgtEl>
                                        <p:attrNameLst>
                                          <p:attrName>style.color</p:attrName>
                                        </p:attrNameLst>
                                      </p:cBhvr>
                                      <p:to>
                                        <a:srgbClr val="F4AD7C"/>
                                      </p:to>
                                    </p:animClr>
                                    <p:animClr clrSpc="rgb" dir="cw">
                                      <p:cBhvr>
                                        <p:cTn id="83" dur="500" fill="hold"/>
                                        <p:tgtEl>
                                          <p:spTgt spid="56"/>
                                        </p:tgtEl>
                                        <p:attrNameLst>
                                          <p:attrName>fillcolor</p:attrName>
                                        </p:attrNameLst>
                                      </p:cBhvr>
                                      <p:to>
                                        <a:srgbClr val="F4AD7C"/>
                                      </p:to>
                                    </p:animClr>
                                    <p:set>
                                      <p:cBhvr>
                                        <p:cTn id="84" dur="500" fill="hold"/>
                                        <p:tgtEl>
                                          <p:spTgt spid="56"/>
                                        </p:tgtEl>
                                        <p:attrNameLst>
                                          <p:attrName>fill.type</p:attrName>
                                        </p:attrNameLst>
                                      </p:cBhvr>
                                      <p:to>
                                        <p:strVal val="solid"/>
                                      </p:to>
                                    </p:set>
                                    <p:set>
                                      <p:cBhvr>
                                        <p:cTn id="85" dur="500" fill="hold"/>
                                        <p:tgtEl>
                                          <p:spTgt spid="56"/>
                                        </p:tgtEl>
                                        <p:attrNameLst>
                                          <p:attrName>fill.on</p:attrName>
                                        </p:attrNameLst>
                                      </p:cBhvr>
                                      <p:to>
                                        <p:strVal val="true"/>
                                      </p:to>
                                    </p:se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fade">
                                      <p:cBhvr>
                                        <p:cTn id="94" dur="500"/>
                                        <p:tgtEl>
                                          <p:spTgt spid="85"/>
                                        </p:tgtEl>
                                      </p:cBhvr>
                                    </p:animEffect>
                                  </p:childTnLst>
                                </p:cTn>
                              </p:par>
                              <p:par>
                                <p:cTn id="95" presetID="10" presetClass="entr" presetSubtype="0" fill="hold" nodeType="with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500"/>
                                        <p:tgtEl>
                                          <p:spTgt spid="8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fade">
                                      <p:cBhvr>
                                        <p:cTn id="100" dur="500"/>
                                        <p:tgtEl>
                                          <p:spTgt spid="9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5"/>
                                        </p:tgtEl>
                                        <p:attrNameLst>
                                          <p:attrName>style.visibility</p:attrName>
                                        </p:attrNameLst>
                                      </p:cBhvr>
                                      <p:to>
                                        <p:strVal val="visible"/>
                                      </p:to>
                                    </p:set>
                                    <p:animEffect transition="in" filter="fade">
                                      <p:cBhvr>
                                        <p:cTn id="103" dur="500"/>
                                        <p:tgtEl>
                                          <p:spTgt spid="125"/>
                                        </p:tgtEl>
                                      </p:cBhvr>
                                    </p:animEffect>
                                  </p:childTnLst>
                                </p:cTn>
                              </p:par>
                              <p:par>
                                <p:cTn id="104" presetID="10" presetClass="entr" presetSubtype="0" fill="hold" nodeType="withEffect">
                                  <p:stCondLst>
                                    <p:cond delay="0"/>
                                  </p:stCondLst>
                                  <p:childTnLst>
                                    <p:set>
                                      <p:cBhvr>
                                        <p:cTn id="105" dur="1" fill="hold">
                                          <p:stCondLst>
                                            <p:cond delay="0"/>
                                          </p:stCondLst>
                                        </p:cTn>
                                        <p:tgtEl>
                                          <p:spTgt spid="126"/>
                                        </p:tgtEl>
                                        <p:attrNameLst>
                                          <p:attrName>style.visibility</p:attrName>
                                        </p:attrNameLst>
                                      </p:cBhvr>
                                      <p:to>
                                        <p:strVal val="visible"/>
                                      </p:to>
                                    </p:set>
                                    <p:animEffect transition="in" filter="fade">
                                      <p:cBhvr>
                                        <p:cTn id="106" dur="500"/>
                                        <p:tgtEl>
                                          <p:spTgt spid="12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34"/>
                                        </p:tgtEl>
                                        <p:attrNameLst>
                                          <p:attrName>style.visibility</p:attrName>
                                        </p:attrNameLst>
                                      </p:cBhvr>
                                      <p:to>
                                        <p:strVal val="visible"/>
                                      </p:to>
                                    </p:set>
                                    <p:animEffect transition="in" filter="fade">
                                      <p:cBhvr>
                                        <p:cTn id="109" dur="500"/>
                                        <p:tgtEl>
                                          <p:spTgt spid="13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4"/>
                                        </p:tgtEl>
                                        <p:attrNameLst>
                                          <p:attrName>style.visibility</p:attrName>
                                        </p:attrNameLst>
                                      </p:cBhvr>
                                      <p:to>
                                        <p:strVal val="visible"/>
                                      </p:to>
                                    </p:set>
                                    <p:animEffect transition="in" filter="fade">
                                      <p:cBhvr>
                                        <p:cTn id="114" dur="500"/>
                                        <p:tgtEl>
                                          <p:spTgt spid="14"/>
                                        </p:tgtEl>
                                      </p:cBhvr>
                                    </p:animEffect>
                                  </p:childTnLst>
                                </p:cTn>
                              </p:par>
                              <p:par>
                                <p:cTn id="115" presetID="10" presetClass="entr" presetSubtype="0" fill="hold" nodeType="withEffect">
                                  <p:stCondLst>
                                    <p:cond delay="0"/>
                                  </p:stCondLst>
                                  <p:childTnLst>
                                    <p:set>
                                      <p:cBhvr>
                                        <p:cTn id="116" dur="1" fill="hold">
                                          <p:stCondLst>
                                            <p:cond delay="0"/>
                                          </p:stCondLst>
                                        </p:cTn>
                                        <p:tgtEl>
                                          <p:spTgt spid="403"/>
                                        </p:tgtEl>
                                        <p:attrNameLst>
                                          <p:attrName>style.visibility</p:attrName>
                                        </p:attrNameLst>
                                      </p:cBhvr>
                                      <p:to>
                                        <p:strVal val="visible"/>
                                      </p:to>
                                    </p:set>
                                    <p:animEffect transition="in" filter="fade">
                                      <p:cBhvr>
                                        <p:cTn id="117" dur="500"/>
                                        <p:tgtEl>
                                          <p:spTgt spid="40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17"/>
                                        </p:tgtEl>
                                        <p:attrNameLst>
                                          <p:attrName>style.visibility</p:attrName>
                                        </p:attrNameLst>
                                      </p:cBhvr>
                                      <p:to>
                                        <p:strVal val="visible"/>
                                      </p:to>
                                    </p:set>
                                    <p:animEffect transition="in" filter="fade">
                                      <p:cBhvr>
                                        <p:cTn id="120" dur="500"/>
                                        <p:tgtEl>
                                          <p:spTgt spid="41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8"/>
                                        </p:tgtEl>
                                        <p:attrNameLst>
                                          <p:attrName>style.visibility</p:attrName>
                                        </p:attrNameLst>
                                      </p:cBhvr>
                                      <p:to>
                                        <p:strVal val="visible"/>
                                      </p:to>
                                    </p:set>
                                    <p:animEffect transition="in" filter="fade">
                                      <p:cBhvr>
                                        <p:cTn id="123" dur="500"/>
                                        <p:tgtEl>
                                          <p:spTgt spid="41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33"/>
                                        </p:tgtEl>
                                        <p:attrNameLst>
                                          <p:attrName>style.visibility</p:attrName>
                                        </p:attrNameLst>
                                      </p:cBhvr>
                                      <p:to>
                                        <p:strVal val="visible"/>
                                      </p:to>
                                    </p:set>
                                    <p:animEffect transition="in" filter="fade">
                                      <p:cBhvr>
                                        <p:cTn id="126" dur="500"/>
                                        <p:tgtEl>
                                          <p:spTgt spid="433"/>
                                        </p:tgtEl>
                                      </p:cBhvr>
                                    </p:animEffect>
                                  </p:childTnLst>
                                </p:cTn>
                              </p:par>
                              <p:par>
                                <p:cTn id="127" presetID="10" presetClass="entr" presetSubtype="0" fill="hold"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500"/>
                                        <p:tgtEl>
                                          <p:spTgt spid="54"/>
                                        </p:tgtEl>
                                      </p:cBhvr>
                                    </p:animEffect>
                                  </p:childTnLst>
                                </p:cTn>
                              </p:par>
                              <p:par>
                                <p:cTn id="130" presetID="10" presetClass="entr" presetSubtype="0" fill="hold" nodeType="withEffect">
                                  <p:stCondLst>
                                    <p:cond delay="0"/>
                                  </p:stCondLst>
                                  <p:childTnLst>
                                    <p:set>
                                      <p:cBhvr>
                                        <p:cTn id="131" dur="1" fill="hold">
                                          <p:stCondLst>
                                            <p:cond delay="0"/>
                                          </p:stCondLst>
                                        </p:cTn>
                                        <p:tgtEl>
                                          <p:spTgt spid="113"/>
                                        </p:tgtEl>
                                        <p:attrNameLst>
                                          <p:attrName>style.visibility</p:attrName>
                                        </p:attrNameLst>
                                      </p:cBhvr>
                                      <p:to>
                                        <p:strVal val="visible"/>
                                      </p:to>
                                    </p:set>
                                    <p:animEffect transition="in" filter="fade">
                                      <p:cBhvr>
                                        <p:cTn id="132" dur="500"/>
                                        <p:tgtEl>
                                          <p:spTgt spid="11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16"/>
                                        </p:tgtEl>
                                        <p:attrNameLst>
                                          <p:attrName>style.visibility</p:attrName>
                                        </p:attrNameLst>
                                      </p:cBhvr>
                                      <p:to>
                                        <p:strVal val="visible"/>
                                      </p:to>
                                    </p:set>
                                    <p:animEffect transition="in" filter="fade">
                                      <p:cBhvr>
                                        <p:cTn id="135" dur="500"/>
                                        <p:tgtEl>
                                          <p:spTgt spid="11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17"/>
                                        </p:tgtEl>
                                        <p:attrNameLst>
                                          <p:attrName>style.visibility</p:attrName>
                                        </p:attrNameLst>
                                      </p:cBhvr>
                                      <p:to>
                                        <p:strVal val="visible"/>
                                      </p:to>
                                    </p:set>
                                    <p:animEffect transition="in" filter="fade">
                                      <p:cBhvr>
                                        <p:cTn id="138" dur="500"/>
                                        <p:tgtEl>
                                          <p:spTgt spid="11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14"/>
                                        </p:tgtEl>
                                        <p:attrNameLst>
                                          <p:attrName>style.visibility</p:attrName>
                                        </p:attrNameLst>
                                      </p:cBhvr>
                                      <p:to>
                                        <p:strVal val="visible"/>
                                      </p:to>
                                    </p:set>
                                    <p:animEffect transition="in" filter="fade">
                                      <p:cBhvr>
                                        <p:cTn id="141" dur="500"/>
                                        <p:tgtEl>
                                          <p:spTgt spid="11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fade">
                                      <p:cBhvr>
                                        <p:cTn id="144" dur="500"/>
                                        <p:tgtEl>
                                          <p:spTgt spid="115"/>
                                        </p:tgtEl>
                                      </p:cBhvr>
                                    </p:animEffect>
                                  </p:childTnLst>
                                </p:cTn>
                              </p:par>
                              <p:par>
                                <p:cTn id="145" presetID="10" presetClass="entr" presetSubtype="0" fill="hold" nodeType="withEffect">
                                  <p:stCondLst>
                                    <p:cond delay="0"/>
                                  </p:stCondLst>
                                  <p:childTnLst>
                                    <p:set>
                                      <p:cBhvr>
                                        <p:cTn id="146" dur="1" fill="hold">
                                          <p:stCondLst>
                                            <p:cond delay="0"/>
                                          </p:stCondLst>
                                        </p:cTn>
                                        <p:tgtEl>
                                          <p:spTgt spid="118"/>
                                        </p:tgtEl>
                                        <p:attrNameLst>
                                          <p:attrName>style.visibility</p:attrName>
                                        </p:attrNameLst>
                                      </p:cBhvr>
                                      <p:to>
                                        <p:strVal val="visible"/>
                                      </p:to>
                                    </p:set>
                                    <p:animEffect transition="in" filter="fade">
                                      <p:cBhvr>
                                        <p:cTn id="147" dur="500"/>
                                        <p:tgtEl>
                                          <p:spTgt spid="118"/>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359"/>
                                        </p:tgtEl>
                                        <p:attrNameLst>
                                          <p:attrName>style.visibility</p:attrName>
                                        </p:attrNameLst>
                                      </p:cBhvr>
                                      <p:to>
                                        <p:strVal val="visible"/>
                                      </p:to>
                                    </p:set>
                                    <p:animEffect transition="in" filter="fade">
                                      <p:cBhvr>
                                        <p:cTn id="150" dur="500"/>
                                        <p:tgtEl>
                                          <p:spTgt spid="359"/>
                                        </p:tgtEl>
                                      </p:cBhvr>
                                    </p:animEffect>
                                  </p:childTnLst>
                                </p:cTn>
                              </p:par>
                              <p:par>
                                <p:cTn id="151" presetID="10" presetClass="entr" presetSubtype="0" fill="hold" nodeType="withEffect">
                                  <p:stCondLst>
                                    <p:cond delay="0"/>
                                  </p:stCondLst>
                                  <p:childTnLst>
                                    <p:set>
                                      <p:cBhvr>
                                        <p:cTn id="152" dur="1" fill="hold">
                                          <p:stCondLst>
                                            <p:cond delay="0"/>
                                          </p:stCondLst>
                                        </p:cTn>
                                        <p:tgtEl>
                                          <p:spTgt spid="135"/>
                                        </p:tgtEl>
                                        <p:attrNameLst>
                                          <p:attrName>style.visibility</p:attrName>
                                        </p:attrNameLst>
                                      </p:cBhvr>
                                      <p:to>
                                        <p:strVal val="visible"/>
                                      </p:to>
                                    </p:set>
                                    <p:animEffect transition="in" filter="fade">
                                      <p:cBhvr>
                                        <p:cTn id="153" dur="500"/>
                                        <p:tgtEl>
                                          <p:spTgt spid="13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38"/>
                                        </p:tgtEl>
                                        <p:attrNameLst>
                                          <p:attrName>style.visibility</p:attrName>
                                        </p:attrNameLst>
                                      </p:cBhvr>
                                      <p:to>
                                        <p:strVal val="visible"/>
                                      </p:to>
                                    </p:set>
                                    <p:animEffect transition="in" filter="fade">
                                      <p:cBhvr>
                                        <p:cTn id="156" dur="500"/>
                                        <p:tgtEl>
                                          <p:spTgt spid="138"/>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01"/>
                                        </p:tgtEl>
                                        <p:attrNameLst>
                                          <p:attrName>style.visibility</p:attrName>
                                        </p:attrNameLst>
                                      </p:cBhvr>
                                      <p:to>
                                        <p:strVal val="visible"/>
                                      </p:to>
                                    </p:set>
                                    <p:animEffect transition="in" filter="fade">
                                      <p:cBhvr>
                                        <p:cTn id="159" dur="500"/>
                                        <p:tgtEl>
                                          <p:spTgt spid="201"/>
                                        </p:tgtEl>
                                      </p:cBhvr>
                                    </p:animEffect>
                                  </p:childTnLst>
                                </p:cTn>
                              </p:par>
                              <p:par>
                                <p:cTn id="160" presetID="10" presetClass="entr" presetSubtype="0" fill="hold" nodeType="withEffect">
                                  <p:stCondLst>
                                    <p:cond delay="0"/>
                                  </p:stCondLst>
                                  <p:childTnLst>
                                    <p:set>
                                      <p:cBhvr>
                                        <p:cTn id="161" dur="1" fill="hold">
                                          <p:stCondLst>
                                            <p:cond delay="0"/>
                                          </p:stCondLst>
                                        </p:cTn>
                                        <p:tgtEl>
                                          <p:spTgt spid="232"/>
                                        </p:tgtEl>
                                        <p:attrNameLst>
                                          <p:attrName>style.visibility</p:attrName>
                                        </p:attrNameLst>
                                      </p:cBhvr>
                                      <p:to>
                                        <p:strVal val="visible"/>
                                      </p:to>
                                    </p:set>
                                    <p:animEffect transition="in" filter="fade">
                                      <p:cBhvr>
                                        <p:cTn id="162" dur="500"/>
                                        <p:tgtEl>
                                          <p:spTgt spid="232"/>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233"/>
                                        </p:tgtEl>
                                        <p:attrNameLst>
                                          <p:attrName>style.visibility</p:attrName>
                                        </p:attrNameLst>
                                      </p:cBhvr>
                                      <p:to>
                                        <p:strVal val="visible"/>
                                      </p:to>
                                    </p:set>
                                    <p:animEffect transition="in" filter="fade">
                                      <p:cBhvr>
                                        <p:cTn id="165" dur="500"/>
                                        <p:tgtEl>
                                          <p:spTgt spid="233"/>
                                        </p:tgtEl>
                                      </p:cBhvr>
                                    </p:animEffect>
                                  </p:childTnLst>
                                </p:cTn>
                              </p:par>
                              <p:par>
                                <p:cTn id="166" presetID="1" presetClass="entr" presetSubtype="0" fill="hold" grpId="0" nodeType="withEffect">
                                  <p:stCondLst>
                                    <p:cond delay="0"/>
                                  </p:stCondLst>
                                  <p:childTnLst>
                                    <p:set>
                                      <p:cBhvr>
                                        <p:cTn id="167" dur="1" fill="hold">
                                          <p:stCondLst>
                                            <p:cond delay="0"/>
                                          </p:stCondLst>
                                        </p:cTn>
                                        <p:tgtEl>
                                          <p:spTgt spid="216"/>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21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218"/>
                                        </p:tgtEl>
                                        <p:attrNameLst>
                                          <p:attrName>style.visibility</p:attrName>
                                        </p:attrNameLst>
                                      </p:cBhvr>
                                      <p:to>
                                        <p:strVal val="visible"/>
                                      </p:to>
                                    </p:set>
                                  </p:childTnLst>
                                </p:cTn>
                              </p:par>
                              <p:par>
                                <p:cTn id="172" presetID="10" presetClass="entr" presetSubtype="0" fill="hold" grpId="0" nodeType="withEffect">
                                  <p:stCondLst>
                                    <p:cond delay="0"/>
                                  </p:stCondLst>
                                  <p:childTnLst>
                                    <p:set>
                                      <p:cBhvr>
                                        <p:cTn id="173" dur="1" fill="hold">
                                          <p:stCondLst>
                                            <p:cond delay="0"/>
                                          </p:stCondLst>
                                        </p:cTn>
                                        <p:tgtEl>
                                          <p:spTgt spid="204"/>
                                        </p:tgtEl>
                                        <p:attrNameLst>
                                          <p:attrName>style.visibility</p:attrName>
                                        </p:attrNameLst>
                                      </p:cBhvr>
                                      <p:to>
                                        <p:strVal val="visible"/>
                                      </p:to>
                                    </p:set>
                                    <p:animEffect transition="in" filter="fade">
                                      <p:cBhvr>
                                        <p:cTn id="174" dur="500"/>
                                        <p:tgtEl>
                                          <p:spTgt spid="204"/>
                                        </p:tgtEl>
                                      </p:cBhvr>
                                    </p:animEffect>
                                  </p:childTnLst>
                                </p:cTn>
                              </p:par>
                              <p:par>
                                <p:cTn id="175" presetID="10" presetClass="entr" presetSubtype="0" fill="hold" nodeType="withEffect">
                                  <p:stCondLst>
                                    <p:cond delay="0"/>
                                  </p:stCondLst>
                                  <p:childTnLst>
                                    <p:set>
                                      <p:cBhvr>
                                        <p:cTn id="176" dur="1" fill="hold">
                                          <p:stCondLst>
                                            <p:cond delay="0"/>
                                          </p:stCondLst>
                                        </p:cTn>
                                        <p:tgtEl>
                                          <p:spTgt spid="205"/>
                                        </p:tgtEl>
                                        <p:attrNameLst>
                                          <p:attrName>style.visibility</p:attrName>
                                        </p:attrNameLst>
                                      </p:cBhvr>
                                      <p:to>
                                        <p:strVal val="visible"/>
                                      </p:to>
                                    </p:set>
                                    <p:animEffect transition="in" filter="fade">
                                      <p:cBhvr>
                                        <p:cTn id="177" dur="500"/>
                                        <p:tgtEl>
                                          <p:spTgt spid="205"/>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206"/>
                                        </p:tgtEl>
                                        <p:attrNameLst>
                                          <p:attrName>style.visibility</p:attrName>
                                        </p:attrNameLst>
                                      </p:cBhvr>
                                      <p:to>
                                        <p:strVal val="visible"/>
                                      </p:to>
                                    </p:set>
                                    <p:animEffect transition="in" filter="fade">
                                      <p:cBhvr>
                                        <p:cTn id="180" dur="500"/>
                                        <p:tgtEl>
                                          <p:spTgt spid="206"/>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207"/>
                                        </p:tgtEl>
                                        <p:attrNameLst>
                                          <p:attrName>style.visibility</p:attrName>
                                        </p:attrNameLst>
                                      </p:cBhvr>
                                      <p:to>
                                        <p:strVal val="visible"/>
                                      </p:to>
                                    </p:set>
                                    <p:animEffect transition="in" filter="fade">
                                      <p:cBhvr>
                                        <p:cTn id="183" dur="500"/>
                                        <p:tgtEl>
                                          <p:spTgt spid="207"/>
                                        </p:tgtEl>
                                      </p:cBhvr>
                                    </p:animEffect>
                                  </p:childTnLst>
                                </p:cTn>
                              </p:par>
                              <p:par>
                                <p:cTn id="184" presetID="10" presetClass="entr" presetSubtype="0" fill="hold" nodeType="withEffect">
                                  <p:stCondLst>
                                    <p:cond delay="0"/>
                                  </p:stCondLst>
                                  <p:childTnLst>
                                    <p:set>
                                      <p:cBhvr>
                                        <p:cTn id="185" dur="1" fill="hold">
                                          <p:stCondLst>
                                            <p:cond delay="0"/>
                                          </p:stCondLst>
                                        </p:cTn>
                                        <p:tgtEl>
                                          <p:spTgt spid="209"/>
                                        </p:tgtEl>
                                        <p:attrNameLst>
                                          <p:attrName>style.visibility</p:attrName>
                                        </p:attrNameLst>
                                      </p:cBhvr>
                                      <p:to>
                                        <p:strVal val="visible"/>
                                      </p:to>
                                    </p:set>
                                    <p:animEffect transition="in" filter="fade">
                                      <p:cBhvr>
                                        <p:cTn id="186" dur="500"/>
                                        <p:tgtEl>
                                          <p:spTgt spid="209"/>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10"/>
                                        </p:tgtEl>
                                        <p:attrNameLst>
                                          <p:attrName>style.visibility</p:attrName>
                                        </p:attrNameLst>
                                      </p:cBhvr>
                                      <p:to>
                                        <p:strVal val="visible"/>
                                      </p:to>
                                    </p:set>
                                    <p:animEffect transition="in" filter="fade">
                                      <p:cBhvr>
                                        <p:cTn id="189" dur="500"/>
                                        <p:tgtEl>
                                          <p:spTgt spid="210"/>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219"/>
                                        </p:tgtEl>
                                        <p:attrNameLst>
                                          <p:attrName>style.visibility</p:attrName>
                                        </p:attrNameLst>
                                      </p:cBhvr>
                                      <p:to>
                                        <p:strVal val="visible"/>
                                      </p:to>
                                    </p:set>
                                    <p:animEffect transition="in" filter="fade">
                                      <p:cBhvr>
                                        <p:cTn id="194" dur="500"/>
                                        <p:tgtEl>
                                          <p:spTgt spid="219"/>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224"/>
                                        </p:tgtEl>
                                        <p:attrNameLst>
                                          <p:attrName>style.visibility</p:attrName>
                                        </p:attrNameLst>
                                      </p:cBhvr>
                                      <p:to>
                                        <p:strVal val="visible"/>
                                      </p:to>
                                    </p:set>
                                    <p:animEffect transition="in" filter="fade">
                                      <p:cBhvr>
                                        <p:cTn id="197" dur="500"/>
                                        <p:tgtEl>
                                          <p:spTgt spid="224"/>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226"/>
                                        </p:tgtEl>
                                        <p:attrNameLst>
                                          <p:attrName>style.visibility</p:attrName>
                                        </p:attrNameLst>
                                      </p:cBhvr>
                                      <p:to>
                                        <p:strVal val="visible"/>
                                      </p:to>
                                    </p:set>
                                    <p:animEffect transition="in" filter="fade">
                                      <p:cBhvr>
                                        <p:cTn id="200" dur="500"/>
                                        <p:tgtEl>
                                          <p:spTgt spid="226"/>
                                        </p:tgtEl>
                                      </p:cBhvr>
                                    </p:animEffect>
                                  </p:childTnLst>
                                </p:cTn>
                              </p:par>
                              <p:par>
                                <p:cTn id="201" presetID="10" presetClass="entr" presetSubtype="0" fill="hold" nodeType="withEffect">
                                  <p:stCondLst>
                                    <p:cond delay="0"/>
                                  </p:stCondLst>
                                  <p:childTnLst>
                                    <p:set>
                                      <p:cBhvr>
                                        <p:cTn id="202" dur="1" fill="hold">
                                          <p:stCondLst>
                                            <p:cond delay="0"/>
                                          </p:stCondLst>
                                        </p:cTn>
                                        <p:tgtEl>
                                          <p:spTgt spid="234"/>
                                        </p:tgtEl>
                                        <p:attrNameLst>
                                          <p:attrName>style.visibility</p:attrName>
                                        </p:attrNameLst>
                                      </p:cBhvr>
                                      <p:to>
                                        <p:strVal val="visible"/>
                                      </p:to>
                                    </p:set>
                                    <p:animEffect transition="in" filter="fade">
                                      <p:cBhvr>
                                        <p:cTn id="203" dur="500"/>
                                        <p:tgtEl>
                                          <p:spTgt spid="234"/>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235"/>
                                        </p:tgtEl>
                                        <p:attrNameLst>
                                          <p:attrName>style.visibility</p:attrName>
                                        </p:attrNameLst>
                                      </p:cBhvr>
                                      <p:to>
                                        <p:strVal val="visible"/>
                                      </p:to>
                                    </p:set>
                                    <p:animEffect transition="in" filter="fade">
                                      <p:cBhvr>
                                        <p:cTn id="206" dur="500"/>
                                        <p:tgtEl>
                                          <p:spTgt spid="235"/>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239"/>
                                        </p:tgtEl>
                                        <p:attrNameLst>
                                          <p:attrName>style.visibility</p:attrName>
                                        </p:attrNameLst>
                                      </p:cBhvr>
                                      <p:to>
                                        <p:strVal val="visible"/>
                                      </p:to>
                                    </p:set>
                                    <p:animEffect transition="in" filter="fade">
                                      <p:cBhvr>
                                        <p:cTn id="209" dur="500"/>
                                        <p:tgtEl>
                                          <p:spTgt spid="239"/>
                                        </p:tgtEl>
                                      </p:cBhvr>
                                    </p:animEffect>
                                  </p:childTnLst>
                                </p:cTn>
                              </p:par>
                              <p:par>
                                <p:cTn id="210" presetID="10" presetClass="entr" presetSubtype="0" fill="hold" nodeType="withEffect">
                                  <p:stCondLst>
                                    <p:cond delay="0"/>
                                  </p:stCondLst>
                                  <p:childTnLst>
                                    <p:set>
                                      <p:cBhvr>
                                        <p:cTn id="211" dur="1" fill="hold">
                                          <p:stCondLst>
                                            <p:cond delay="0"/>
                                          </p:stCondLst>
                                        </p:cTn>
                                        <p:tgtEl>
                                          <p:spTgt spid="240"/>
                                        </p:tgtEl>
                                        <p:attrNameLst>
                                          <p:attrName>style.visibility</p:attrName>
                                        </p:attrNameLst>
                                      </p:cBhvr>
                                      <p:to>
                                        <p:strVal val="visible"/>
                                      </p:to>
                                    </p:set>
                                    <p:animEffect transition="in" filter="fade">
                                      <p:cBhvr>
                                        <p:cTn id="212" dur="500"/>
                                        <p:tgtEl>
                                          <p:spTgt spid="240"/>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243"/>
                                        </p:tgtEl>
                                        <p:attrNameLst>
                                          <p:attrName>style.visibility</p:attrName>
                                        </p:attrNameLst>
                                      </p:cBhvr>
                                      <p:to>
                                        <p:strVal val="visible"/>
                                      </p:to>
                                    </p:set>
                                    <p:animEffect transition="in" filter="fade">
                                      <p:cBhvr>
                                        <p:cTn id="215" dur="500"/>
                                        <p:tgtEl>
                                          <p:spTgt spid="243"/>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244"/>
                                        </p:tgtEl>
                                        <p:attrNameLst>
                                          <p:attrName>style.visibility</p:attrName>
                                        </p:attrNameLst>
                                      </p:cBhvr>
                                      <p:to>
                                        <p:strVal val="visible"/>
                                      </p:to>
                                    </p:set>
                                    <p:animEffect transition="in" filter="fade">
                                      <p:cBhvr>
                                        <p:cTn id="218" dur="500"/>
                                        <p:tgtEl>
                                          <p:spTgt spid="244"/>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18"/>
                                        </p:tgtEl>
                                        <p:attrNameLst>
                                          <p:attrName>style.visibility</p:attrName>
                                        </p:attrNameLst>
                                      </p:cBhvr>
                                      <p:to>
                                        <p:strVal val="visible"/>
                                      </p:to>
                                    </p:set>
                                    <p:animEffect transition="in" filter="fade">
                                      <p:cBhvr>
                                        <p:cTn id="221" dur="500"/>
                                        <p:tgtEl>
                                          <p:spTgt spid="318"/>
                                        </p:tgtEl>
                                      </p:cBhvr>
                                    </p:animEffect>
                                  </p:childTnLst>
                                </p:cTn>
                              </p:par>
                              <p:par>
                                <p:cTn id="222" presetID="1" presetClass="entr" presetSubtype="0" fill="hold" nodeType="withEffect">
                                  <p:stCondLst>
                                    <p:cond delay="0"/>
                                  </p:stCondLst>
                                  <p:childTnLst>
                                    <p:set>
                                      <p:cBhvr>
                                        <p:cTn id="223" dur="1" fill="hold">
                                          <p:stCondLst>
                                            <p:cond delay="0"/>
                                          </p:stCondLst>
                                        </p:cTn>
                                        <p:tgtEl>
                                          <p:spTgt spid="324"/>
                                        </p:tgtEl>
                                        <p:attrNameLst>
                                          <p:attrName>style.visibility</p:attrName>
                                        </p:attrNameLst>
                                      </p:cBhvr>
                                      <p:to>
                                        <p:strVal val="visible"/>
                                      </p:to>
                                    </p:set>
                                  </p:childTnLst>
                                </p:cTn>
                              </p:par>
                              <p:par>
                                <p:cTn id="224" presetID="10" presetClass="entr" presetSubtype="0" fill="hold" grpId="0" nodeType="withEffect">
                                  <p:stCondLst>
                                    <p:cond delay="0"/>
                                  </p:stCondLst>
                                  <p:childTnLst>
                                    <p:set>
                                      <p:cBhvr>
                                        <p:cTn id="225" dur="1" fill="hold">
                                          <p:stCondLst>
                                            <p:cond delay="0"/>
                                          </p:stCondLst>
                                        </p:cTn>
                                        <p:tgtEl>
                                          <p:spTgt spid="155"/>
                                        </p:tgtEl>
                                        <p:attrNameLst>
                                          <p:attrName>style.visibility</p:attrName>
                                        </p:attrNameLst>
                                      </p:cBhvr>
                                      <p:to>
                                        <p:strVal val="visible"/>
                                      </p:to>
                                    </p:set>
                                    <p:animEffect transition="in" filter="fade">
                                      <p:cBhvr>
                                        <p:cTn id="226" dur="500"/>
                                        <p:tgtEl>
                                          <p:spTgt spid="155"/>
                                        </p:tgtEl>
                                      </p:cBhvr>
                                    </p:animEffect>
                                  </p:childTnLst>
                                </p:cTn>
                              </p:par>
                              <p:par>
                                <p:cTn id="227" presetID="10" presetClass="entr" presetSubtype="0" fill="hold" nodeType="withEffect">
                                  <p:stCondLst>
                                    <p:cond delay="0"/>
                                  </p:stCondLst>
                                  <p:childTnLst>
                                    <p:set>
                                      <p:cBhvr>
                                        <p:cTn id="228" dur="1" fill="hold">
                                          <p:stCondLst>
                                            <p:cond delay="0"/>
                                          </p:stCondLst>
                                        </p:cTn>
                                        <p:tgtEl>
                                          <p:spTgt spid="156"/>
                                        </p:tgtEl>
                                        <p:attrNameLst>
                                          <p:attrName>style.visibility</p:attrName>
                                        </p:attrNameLst>
                                      </p:cBhvr>
                                      <p:to>
                                        <p:strVal val="visible"/>
                                      </p:to>
                                    </p:set>
                                    <p:animEffect transition="in" filter="fade">
                                      <p:cBhvr>
                                        <p:cTn id="229" dur="500"/>
                                        <p:tgtEl>
                                          <p:spTgt spid="156"/>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0"/>
                                        </p:tgtEl>
                                        <p:attrNameLst>
                                          <p:attrName>style.visibility</p:attrName>
                                        </p:attrNameLst>
                                      </p:cBhvr>
                                      <p:to>
                                        <p:strVal val="visible"/>
                                      </p:to>
                                    </p:set>
                                    <p:animEffect transition="in" filter="fade">
                                      <p:cBhvr>
                                        <p:cTn id="232" dur="500"/>
                                        <p:tgtEl>
                                          <p:spTgt spid="120"/>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9"/>
                                        </p:tgtEl>
                                        <p:attrNameLst>
                                          <p:attrName>style.visibility</p:attrName>
                                        </p:attrNameLst>
                                      </p:cBhvr>
                                      <p:to>
                                        <p:strVal val="visible"/>
                                      </p:to>
                                    </p:set>
                                    <p:animEffect transition="in" filter="fade">
                                      <p:cBhvr>
                                        <p:cTn id="235" dur="500"/>
                                        <p:tgtEl>
                                          <p:spTgt spid="129"/>
                                        </p:tgtEl>
                                      </p:cBhvr>
                                    </p:animEffect>
                                  </p:childTnLst>
                                </p:cTn>
                              </p:par>
                              <p:par>
                                <p:cTn id="236" presetID="10" presetClass="entr" presetSubtype="0" fill="hold" nodeType="withEffect">
                                  <p:stCondLst>
                                    <p:cond delay="0"/>
                                  </p:stCondLst>
                                  <p:childTnLst>
                                    <p:set>
                                      <p:cBhvr>
                                        <p:cTn id="237" dur="1" fill="hold">
                                          <p:stCondLst>
                                            <p:cond delay="0"/>
                                          </p:stCondLst>
                                        </p:cTn>
                                        <p:tgtEl>
                                          <p:spTgt spid="131"/>
                                        </p:tgtEl>
                                        <p:attrNameLst>
                                          <p:attrName>style.visibility</p:attrName>
                                        </p:attrNameLst>
                                      </p:cBhvr>
                                      <p:to>
                                        <p:strVal val="visible"/>
                                      </p:to>
                                    </p:set>
                                    <p:animEffect transition="in" filter="fade">
                                      <p:cBhvr>
                                        <p:cTn id="238"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1" grpId="0" animBg="1"/>
      <p:bldP spid="46" grpId="0"/>
      <p:bldP spid="56" grpId="0" animBg="1"/>
      <p:bldP spid="56" grpId="1" animBg="1"/>
      <p:bldP spid="57" grpId="0"/>
      <p:bldP spid="85" grpId="0" animBg="1"/>
      <p:bldP spid="91" grpId="0"/>
      <p:bldP spid="92" grpId="0"/>
      <p:bldP spid="93" grpId="0"/>
      <p:bldP spid="94" grpId="0"/>
      <p:bldP spid="97" grpId="0" animBg="1"/>
      <p:bldP spid="99" grpId="0" animBg="1"/>
      <p:bldP spid="100" grpId="0" animBg="1"/>
      <p:bldP spid="359" grpId="0" animBg="1"/>
      <p:bldP spid="372" grpId="0"/>
      <p:bldP spid="375" grpId="0" animBg="1"/>
      <p:bldP spid="380" grpId="0"/>
      <p:bldP spid="417" grpId="0" animBg="1"/>
      <p:bldP spid="418" grpId="0"/>
      <p:bldP spid="433" grpId="0"/>
      <p:bldP spid="116" grpId="0" animBg="1"/>
      <p:bldP spid="117" grpId="0"/>
      <p:bldP spid="123" grpId="0" animBg="1"/>
      <p:bldP spid="124" grpId="0"/>
      <p:bldP spid="127" grpId="0" animBg="1"/>
      <p:bldP spid="128" grpId="0"/>
      <p:bldP spid="106" grpId="0"/>
      <p:bldP spid="108" grpId="0"/>
      <p:bldP spid="114" grpId="0" animBg="1"/>
      <p:bldP spid="115" grpId="0"/>
      <p:bldP spid="125" grpId="0" animBg="1"/>
      <p:bldP spid="134" grpId="0"/>
      <p:bldP spid="138" grpId="0"/>
      <p:bldP spid="201" grpId="0" animBg="1"/>
      <p:bldP spid="204" grpId="0" animBg="1"/>
      <p:bldP spid="206" grpId="0"/>
      <p:bldP spid="207" grpId="0" animBg="1"/>
      <p:bldP spid="210" grpId="0"/>
      <p:bldP spid="216" grpId="0" animBg="1"/>
      <p:bldP spid="218" grpId="0"/>
      <p:bldP spid="219" grpId="0" animBg="1"/>
      <p:bldP spid="224" grpId="0"/>
      <p:bldP spid="226" grpId="0"/>
      <p:bldP spid="233" grpId="0"/>
      <p:bldP spid="235" grpId="0"/>
      <p:bldP spid="239" grpId="0" animBg="1"/>
      <p:bldP spid="243" grpId="0"/>
      <p:bldP spid="244" grpId="0"/>
      <p:bldP spid="318" grpId="0" animBg="1"/>
      <p:bldP spid="155" grpId="0" animBg="1"/>
      <p:bldP spid="120" grpId="0"/>
      <p:bldP spid="1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5"/>
          <p:cNvSpPr txBox="1"/>
          <p:nvPr/>
        </p:nvSpPr>
        <p:spPr>
          <a:xfrm>
            <a:off x="995709" y="3510347"/>
            <a:ext cx="2911151" cy="519351"/>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8" name="Rectangle 7"/>
          <p:cNvSpPr/>
          <p:nvPr/>
        </p:nvSpPr>
        <p:spPr>
          <a:xfrm>
            <a:off x="1062382" y="3585356"/>
            <a:ext cx="2847254"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http://www.nytimes.com/...</a:t>
            </a:r>
            <a:endParaRPr kumimoji="0" lang="el-GR" sz="1800" b="0" i="0" u="none" strike="noStrike" kern="0" cap="none" spc="0" normalizeH="0" baseline="0" noProof="0" dirty="0" smtClean="0">
              <a:ln>
                <a:noFill/>
              </a:ln>
              <a:solidFill>
                <a:prstClr val="black"/>
              </a:solidFill>
              <a:effectLst/>
              <a:uLnTx/>
              <a:uFillTx/>
            </a:endParaRPr>
          </a:p>
        </p:txBody>
      </p:sp>
      <p:cxnSp>
        <p:nvCxnSpPr>
          <p:cNvPr id="29" name="Straight Arrow Connector 50"/>
          <p:cNvCxnSpPr>
            <a:stCxn id="7" idx="0"/>
            <a:endCxn id="31" idx="1"/>
          </p:cNvCxnSpPr>
          <p:nvPr/>
        </p:nvCxnSpPr>
        <p:spPr>
          <a:xfrm rot="5400000" flipH="1" flipV="1">
            <a:off x="2266903" y="2490289"/>
            <a:ext cx="1204441" cy="83567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3286962" y="2168757"/>
            <a:ext cx="1697052" cy="274298"/>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libri" panose="020F0502020204030204" pitchFamily="34" charset="0"/>
              </a:rPr>
              <a:t>06.01.2012 06:40</a:t>
            </a:r>
            <a:endParaRPr lang="el-GR" sz="1600" dirty="0">
              <a:solidFill>
                <a:schemeClr val="tx1"/>
              </a:solidFill>
            </a:endParaRPr>
          </a:p>
        </p:txBody>
      </p:sp>
      <p:sp>
        <p:nvSpPr>
          <p:cNvPr id="46" name="TextBox 78"/>
          <p:cNvSpPr txBox="1"/>
          <p:nvPr/>
        </p:nvSpPr>
        <p:spPr>
          <a:xfrm>
            <a:off x="2490702" y="2018048"/>
            <a:ext cx="730969" cy="307777"/>
          </a:xfrm>
          <a:prstGeom prst="rect">
            <a:avLst/>
          </a:prstGeom>
          <a:noFill/>
        </p:spPr>
        <p:txBody>
          <a:bodyPr wrap="none" rtlCol="0">
            <a:spAutoFit/>
          </a:bodyPr>
          <a:lstStyle/>
          <a:p>
            <a:r>
              <a:rPr lang="en-GB" sz="1400" i="1" dirty="0" err="1">
                <a:latin typeface="Calibri" panose="020F0502020204030204" pitchFamily="34" charset="0"/>
              </a:rPr>
              <a:t>dc:date</a:t>
            </a:r>
            <a:endParaRPr lang="el-GR" sz="1400" i="1" dirty="0">
              <a:latin typeface="Calibri" panose="020F0502020204030204" pitchFamily="34" charset="0"/>
            </a:endParaRPr>
          </a:p>
        </p:txBody>
      </p:sp>
      <p:sp>
        <p:nvSpPr>
          <p:cNvPr id="85" name="Rounded Rectangle 84"/>
          <p:cNvSpPr/>
          <p:nvPr/>
        </p:nvSpPr>
        <p:spPr>
          <a:xfrm>
            <a:off x="3286962" y="2573772"/>
            <a:ext cx="1800791" cy="293500"/>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“An example Page”</a:t>
            </a:r>
            <a:endParaRPr lang="el-GR" sz="1600" dirty="0">
              <a:solidFill>
                <a:schemeClr val="tx1"/>
              </a:solidFill>
            </a:endParaRPr>
          </a:p>
        </p:txBody>
      </p:sp>
      <p:cxnSp>
        <p:nvCxnSpPr>
          <p:cNvPr id="86" name="Straight Arrow Connector 50"/>
          <p:cNvCxnSpPr>
            <a:stCxn id="7" idx="0"/>
            <a:endCxn id="85" idx="1"/>
          </p:cNvCxnSpPr>
          <p:nvPr/>
        </p:nvCxnSpPr>
        <p:spPr>
          <a:xfrm rot="5400000" flipH="1" flipV="1">
            <a:off x="2474211" y="2697597"/>
            <a:ext cx="789825" cy="83567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78"/>
          <p:cNvSpPr txBox="1"/>
          <p:nvPr/>
        </p:nvSpPr>
        <p:spPr>
          <a:xfrm>
            <a:off x="2487858" y="2414475"/>
            <a:ext cx="691215" cy="307777"/>
          </a:xfrm>
          <a:prstGeom prst="rect">
            <a:avLst/>
          </a:prstGeom>
          <a:noFill/>
        </p:spPr>
        <p:txBody>
          <a:bodyPr wrap="none" rtlCol="0">
            <a:spAutoFit/>
          </a:bodyPr>
          <a:lstStyle/>
          <a:p>
            <a:r>
              <a:rPr lang="en-GB" sz="1400" i="1" dirty="0" err="1">
                <a:latin typeface="Calibri" panose="020F0502020204030204" pitchFamily="34" charset="0"/>
              </a:rPr>
              <a:t>dc:title</a:t>
            </a:r>
            <a:endParaRPr lang="en-GB" sz="1400" i="1" dirty="0">
              <a:latin typeface="Calibri" panose="020F0502020204030204" pitchFamily="34" charset="0"/>
            </a:endParaRPr>
          </a:p>
        </p:txBody>
      </p:sp>
      <p:sp>
        <p:nvSpPr>
          <p:cNvPr id="306" name="TextBox 69"/>
          <p:cNvSpPr txBox="1"/>
          <p:nvPr/>
        </p:nvSpPr>
        <p:spPr>
          <a:xfrm>
            <a:off x="5895178" y="2407963"/>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381" name="TextBox 64"/>
          <p:cNvSpPr txBox="1"/>
          <p:nvPr/>
        </p:nvSpPr>
        <p:spPr>
          <a:xfrm>
            <a:off x="1238002" y="4840997"/>
            <a:ext cx="2426563"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owa:ArchivedDocument</a:t>
            </a:r>
            <a:endParaRPr lang="el-GR" dirty="0">
              <a:latin typeface="Calibri" panose="020F0502020204030204" pitchFamily="34" charset="0"/>
            </a:endParaRPr>
          </a:p>
        </p:txBody>
      </p:sp>
      <p:cxnSp>
        <p:nvCxnSpPr>
          <p:cNvPr id="383" name="Straight Arrow Connector 50"/>
          <p:cNvCxnSpPr>
            <a:stCxn id="7" idx="4"/>
            <a:endCxn id="381" idx="0"/>
          </p:cNvCxnSpPr>
          <p:nvPr/>
        </p:nvCxnSpPr>
        <p:spPr>
          <a:xfrm rot="5400000">
            <a:off x="2045636" y="4435347"/>
            <a:ext cx="811299" cy="1"/>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87" name="TextBox 69"/>
          <p:cNvSpPr txBox="1"/>
          <p:nvPr/>
        </p:nvSpPr>
        <p:spPr>
          <a:xfrm>
            <a:off x="2476115" y="4224353"/>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cxnSp>
        <p:nvCxnSpPr>
          <p:cNvPr id="403" name="Straight Arrow Connector 50"/>
          <p:cNvCxnSpPr>
            <a:stCxn id="7" idx="0"/>
            <a:endCxn id="116" idx="6"/>
          </p:cNvCxnSpPr>
          <p:nvPr/>
        </p:nvCxnSpPr>
        <p:spPr>
          <a:xfrm rot="16200000" flipV="1">
            <a:off x="1445760" y="2504821"/>
            <a:ext cx="930525" cy="10805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3" name="TextBox 78"/>
          <p:cNvSpPr txBox="1"/>
          <p:nvPr/>
        </p:nvSpPr>
        <p:spPr>
          <a:xfrm>
            <a:off x="1347330" y="2314350"/>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sp>
        <p:nvSpPr>
          <p:cNvPr id="116" name="TextBox 115"/>
          <p:cNvSpPr txBox="1"/>
          <p:nvPr/>
        </p:nvSpPr>
        <p:spPr>
          <a:xfrm>
            <a:off x="661988" y="2418584"/>
            <a:ext cx="708770"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4" name="TextBox 113"/>
          <p:cNvSpPr txBox="1"/>
          <p:nvPr/>
        </p:nvSpPr>
        <p:spPr>
          <a:xfrm>
            <a:off x="648857" y="1885269"/>
            <a:ext cx="696533" cy="322475"/>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115" name="Rectangle 114"/>
          <p:cNvSpPr/>
          <p:nvPr/>
        </p:nvSpPr>
        <p:spPr>
          <a:xfrm>
            <a:off x="612495" y="2420280"/>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cxnSp>
        <p:nvCxnSpPr>
          <p:cNvPr id="118" name="Straight Arrow Connector 50"/>
          <p:cNvCxnSpPr>
            <a:stCxn id="7" idx="0"/>
            <a:endCxn id="114" idx="6"/>
          </p:cNvCxnSpPr>
          <p:nvPr/>
        </p:nvCxnSpPr>
        <p:spPr>
          <a:xfrm rot="16200000" flipV="1">
            <a:off x="1166418" y="2225479"/>
            <a:ext cx="1463840" cy="110589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1" name="TextBox 64"/>
          <p:cNvSpPr txBox="1"/>
          <p:nvPr/>
        </p:nvSpPr>
        <p:spPr>
          <a:xfrm>
            <a:off x="6226159" y="2785408"/>
            <a:ext cx="852418" cy="519351"/>
          </a:xfrm>
          <a:prstGeom prst="ellipse">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smtClean="0">
                <a:latin typeface="Calibri" panose="020F0502020204030204" pitchFamily="34" charset="0"/>
              </a:rPr>
              <a:t>_:e1</a:t>
            </a:r>
            <a:endParaRPr lang="el-GR" dirty="0">
              <a:latin typeface="Calibri" panose="020F0502020204030204" pitchFamily="34" charset="0"/>
            </a:endParaRPr>
          </a:p>
        </p:txBody>
      </p:sp>
      <p:sp>
        <p:nvSpPr>
          <p:cNvPr id="204" name="Rounded Rectangle 203"/>
          <p:cNvSpPr/>
          <p:nvPr/>
        </p:nvSpPr>
        <p:spPr>
          <a:xfrm>
            <a:off x="9467936" y="2466688"/>
            <a:ext cx="521677" cy="210992"/>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Calibri" panose="020F0502020204030204" pitchFamily="34" charset="0"/>
              </a:rPr>
              <a:t>512</a:t>
            </a:r>
            <a:endParaRPr lang="el-GR" sz="1600" dirty="0">
              <a:solidFill>
                <a:schemeClr val="tx1"/>
              </a:solidFill>
            </a:endParaRPr>
          </a:p>
        </p:txBody>
      </p:sp>
      <p:cxnSp>
        <p:nvCxnSpPr>
          <p:cNvPr id="205" name="Straight Arrow Connector 50"/>
          <p:cNvCxnSpPr>
            <a:stCxn id="201" idx="6"/>
            <a:endCxn id="204" idx="2"/>
          </p:cNvCxnSpPr>
          <p:nvPr/>
        </p:nvCxnSpPr>
        <p:spPr>
          <a:xfrm flipV="1">
            <a:off x="7078577" y="2677680"/>
            <a:ext cx="2650198" cy="36740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6" name="TextBox 69"/>
          <p:cNvSpPr txBox="1"/>
          <p:nvPr/>
        </p:nvSpPr>
        <p:spPr>
          <a:xfrm>
            <a:off x="8651360" y="2764272"/>
            <a:ext cx="1087157"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:position</a:t>
            </a:r>
            <a:endParaRPr lang="el-GR" sz="1400" i="1" dirty="0">
              <a:latin typeface="Calibri" panose="020F0502020204030204" pitchFamily="34" charset="0"/>
            </a:endParaRPr>
          </a:p>
        </p:txBody>
      </p:sp>
      <p:sp>
        <p:nvSpPr>
          <p:cNvPr id="207" name="Rounded Rectangle 206"/>
          <p:cNvSpPr/>
          <p:nvPr/>
        </p:nvSpPr>
        <p:spPr>
          <a:xfrm>
            <a:off x="9493656" y="3198761"/>
            <a:ext cx="470239" cy="197883"/>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Calibri" panose="020F0502020204030204" pitchFamily="34" charset="0"/>
              </a:rPr>
              <a:t>0.9</a:t>
            </a:r>
            <a:endParaRPr lang="el-GR" sz="1600" dirty="0">
              <a:solidFill>
                <a:schemeClr val="tx1"/>
              </a:solidFill>
            </a:endParaRPr>
          </a:p>
        </p:txBody>
      </p:sp>
      <p:cxnSp>
        <p:nvCxnSpPr>
          <p:cNvPr id="209" name="Straight Arrow Connector 50"/>
          <p:cNvCxnSpPr>
            <a:stCxn id="201" idx="6"/>
            <a:endCxn id="207" idx="1"/>
          </p:cNvCxnSpPr>
          <p:nvPr/>
        </p:nvCxnSpPr>
        <p:spPr>
          <a:xfrm>
            <a:off x="7078577" y="3045084"/>
            <a:ext cx="2415079" cy="25261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0" name="TextBox 69"/>
          <p:cNvSpPr txBox="1"/>
          <p:nvPr/>
        </p:nvSpPr>
        <p:spPr>
          <a:xfrm>
            <a:off x="8153628" y="3210320"/>
            <a:ext cx="1288110"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confidence</a:t>
            </a:r>
            <a:endParaRPr lang="el-GR" sz="1400" i="1" dirty="0">
              <a:latin typeface="Calibri" panose="020F0502020204030204" pitchFamily="34" charset="0"/>
            </a:endParaRPr>
          </a:p>
        </p:txBody>
      </p:sp>
      <p:sp>
        <p:nvSpPr>
          <p:cNvPr id="216" name="Rounded Rectangle 215"/>
          <p:cNvSpPr/>
          <p:nvPr/>
        </p:nvSpPr>
        <p:spPr>
          <a:xfrm>
            <a:off x="8938596" y="3569828"/>
            <a:ext cx="1083225" cy="234525"/>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anose="020F0502020204030204" pitchFamily="34" charset="0"/>
              </a:rPr>
              <a:t>“</a:t>
            </a:r>
            <a:r>
              <a:rPr lang="en-US" sz="1600" b="1" kern="0" dirty="0" smtClean="0">
                <a:solidFill>
                  <a:prstClr val="black"/>
                </a:solidFill>
              </a:rPr>
              <a:t>Federer</a:t>
            </a:r>
            <a:r>
              <a:rPr lang="en-US" sz="1600" b="1" dirty="0" smtClean="0">
                <a:solidFill>
                  <a:schemeClr val="tx1"/>
                </a:solidFill>
                <a:latin typeface="Calibri" panose="020F0502020204030204" pitchFamily="34" charset="0"/>
              </a:rPr>
              <a:t>”</a:t>
            </a:r>
            <a:endParaRPr lang="el-GR" sz="1600" b="1" dirty="0">
              <a:solidFill>
                <a:schemeClr val="tx1"/>
              </a:solidFill>
            </a:endParaRPr>
          </a:p>
        </p:txBody>
      </p:sp>
      <p:cxnSp>
        <p:nvCxnSpPr>
          <p:cNvPr id="217" name="Straight Arrow Connector 50"/>
          <p:cNvCxnSpPr>
            <a:stCxn id="201" idx="6"/>
            <a:endCxn id="216" idx="1"/>
          </p:cNvCxnSpPr>
          <p:nvPr/>
        </p:nvCxnSpPr>
        <p:spPr>
          <a:xfrm>
            <a:off x="7078577" y="3045084"/>
            <a:ext cx="1860019" cy="64200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8" name="TextBox 69"/>
          <p:cNvSpPr txBox="1"/>
          <p:nvPr/>
        </p:nvSpPr>
        <p:spPr>
          <a:xfrm>
            <a:off x="7537264" y="3630087"/>
            <a:ext cx="1311578"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:detectedAs</a:t>
            </a:r>
            <a:endParaRPr lang="el-GR" sz="1400" i="1" dirty="0">
              <a:latin typeface="Calibri" panose="020F0502020204030204" pitchFamily="34" charset="0"/>
            </a:endParaRPr>
          </a:p>
        </p:txBody>
      </p:sp>
      <p:sp>
        <p:nvSpPr>
          <p:cNvPr id="219" name="TextBox 218"/>
          <p:cNvSpPr txBox="1"/>
          <p:nvPr/>
        </p:nvSpPr>
        <p:spPr>
          <a:xfrm>
            <a:off x="7256216" y="2039001"/>
            <a:ext cx="2069972" cy="354723"/>
          </a:xfrm>
          <a:prstGeom prst="ellipse">
            <a:avLst/>
          </a:prstGeom>
          <a:solidFill>
            <a:schemeClr val="accent2">
              <a:lumMod val="20000"/>
              <a:lumOff val="80000"/>
            </a:schemeClr>
          </a:solidFill>
          <a:ln>
            <a:solidFill>
              <a:srgbClr val="F79646">
                <a:lumMod val="50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l-GR" sz="1800" b="0" i="0" u="none" strike="noStrike" kern="0" cap="none" spc="0" normalizeH="0" baseline="0" noProof="0" dirty="0" smtClean="0">
              <a:ln>
                <a:noFill/>
              </a:ln>
              <a:solidFill>
                <a:prstClr val="black"/>
              </a:solidFill>
              <a:effectLst/>
              <a:uLnTx/>
              <a:uFillTx/>
            </a:endParaRPr>
          </a:p>
        </p:txBody>
      </p:sp>
      <p:sp>
        <p:nvSpPr>
          <p:cNvPr id="224" name="Rectangle 223"/>
          <p:cNvSpPr/>
          <p:nvPr/>
        </p:nvSpPr>
        <p:spPr>
          <a:xfrm>
            <a:off x="7406716" y="2054705"/>
            <a:ext cx="1798890" cy="338554"/>
          </a:xfrm>
          <a:prstGeom prst="rect">
            <a:avLst/>
          </a:prstGeom>
        </p:spPr>
        <p:txBody>
          <a:bodyPr wrap="none">
            <a:spAutoFit/>
          </a:bodyPr>
          <a:lstStyle/>
          <a:p>
            <a:pPr lvl="0" algn="ctr"/>
            <a:r>
              <a:rPr lang="en-US" sz="1600" b="1" kern="0" dirty="0" err="1">
                <a:solidFill>
                  <a:prstClr val="black"/>
                </a:solidFill>
              </a:rPr>
              <a:t>dbr:Roger_Federer</a:t>
            </a:r>
            <a:endParaRPr lang="en-US" sz="1600" b="1" kern="0" dirty="0">
              <a:solidFill>
                <a:prstClr val="black"/>
              </a:solidFill>
            </a:endParaRPr>
          </a:p>
        </p:txBody>
      </p:sp>
      <p:sp>
        <p:nvSpPr>
          <p:cNvPr id="226" name="TextBox 69"/>
          <p:cNvSpPr txBox="1"/>
          <p:nvPr/>
        </p:nvSpPr>
        <p:spPr>
          <a:xfrm>
            <a:off x="7032607" y="2517643"/>
            <a:ext cx="1670265" cy="307777"/>
          </a:xfrm>
          <a:prstGeom prst="rect">
            <a:avLst/>
          </a:prstGeom>
          <a:noFill/>
        </p:spPr>
        <p:txBody>
          <a:bodyPr wrap="none" rtlCol="0">
            <a:spAutoFit/>
          </a:bodyPr>
          <a:lstStyle/>
          <a:p>
            <a:r>
              <a:rPr lang="en-US" sz="1400" dirty="0" err="1">
                <a:latin typeface="Calibri" panose="020F0502020204030204" pitchFamily="34" charset="0"/>
              </a:rPr>
              <a:t>oae:</a:t>
            </a:r>
            <a:r>
              <a:rPr lang="en-US" sz="1400" i="1" dirty="0" err="1">
                <a:latin typeface="Calibri" panose="020F0502020204030204" pitchFamily="34" charset="0"/>
              </a:rPr>
              <a:t>hasMatchedURI</a:t>
            </a:r>
            <a:endParaRPr lang="el-GR" sz="1400" i="1" dirty="0">
              <a:latin typeface="Calibri" panose="020F0502020204030204" pitchFamily="34" charset="0"/>
            </a:endParaRPr>
          </a:p>
        </p:txBody>
      </p:sp>
      <p:sp>
        <p:nvSpPr>
          <p:cNvPr id="227" name="TextBox 64"/>
          <p:cNvSpPr txBox="1"/>
          <p:nvPr/>
        </p:nvSpPr>
        <p:spPr>
          <a:xfrm>
            <a:off x="5771728" y="1800789"/>
            <a:ext cx="1167714" cy="369332"/>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dirty="0" err="1" smtClean="0">
                <a:latin typeface="Calibri" panose="020F0502020204030204" pitchFamily="34" charset="0"/>
              </a:rPr>
              <a:t>oae:Entity</a:t>
            </a:r>
            <a:endParaRPr lang="el-GR" dirty="0">
              <a:latin typeface="Calibri" panose="020F0502020204030204" pitchFamily="34" charset="0"/>
            </a:endParaRPr>
          </a:p>
        </p:txBody>
      </p:sp>
      <p:cxnSp>
        <p:nvCxnSpPr>
          <p:cNvPr id="232" name="Straight Arrow Connector 50"/>
          <p:cNvCxnSpPr>
            <a:stCxn id="201" idx="0"/>
            <a:endCxn id="227" idx="2"/>
          </p:cNvCxnSpPr>
          <p:nvPr/>
        </p:nvCxnSpPr>
        <p:spPr>
          <a:xfrm rot="16200000" flipV="1">
            <a:off x="6196334" y="2329373"/>
            <a:ext cx="615287" cy="296783"/>
          </a:xfrm>
          <a:prstGeom prst="bentConnector3">
            <a:avLst>
              <a:gd name="adj1" fmla="val 50000"/>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34" name="Straight Arrow Connector 50"/>
          <p:cNvCxnSpPr>
            <a:stCxn id="219" idx="0"/>
            <a:endCxn id="239" idx="1"/>
          </p:cNvCxnSpPr>
          <p:nvPr/>
        </p:nvCxnSpPr>
        <p:spPr>
          <a:xfrm rot="5400000" flipH="1" flipV="1">
            <a:off x="8305957" y="1693598"/>
            <a:ext cx="330648" cy="360158"/>
          </a:xfrm>
          <a:prstGeom prst="bentConnector2">
            <a:avLst/>
          </a:prstGeom>
          <a:ln>
            <a:solidFill>
              <a:schemeClr val="tx1">
                <a:lumMod val="65000"/>
                <a:lumOff val="3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35" name="TextBox 69"/>
          <p:cNvSpPr txBox="1"/>
          <p:nvPr/>
        </p:nvSpPr>
        <p:spPr>
          <a:xfrm>
            <a:off x="7812981" y="1428209"/>
            <a:ext cx="760144" cy="307777"/>
          </a:xfrm>
          <a:prstGeom prst="rect">
            <a:avLst/>
          </a:prstGeom>
          <a:noFill/>
        </p:spPr>
        <p:txBody>
          <a:bodyPr wrap="none" rtlCol="0">
            <a:spAutoFit/>
          </a:bodyPr>
          <a:lstStyle/>
          <a:p>
            <a:r>
              <a:rPr lang="en-US" sz="1400" i="1" dirty="0" err="1" smtClean="0">
                <a:solidFill>
                  <a:schemeClr val="tx1">
                    <a:lumMod val="65000"/>
                    <a:lumOff val="35000"/>
                  </a:schemeClr>
                </a:solidFill>
                <a:latin typeface="Calibri" panose="020F0502020204030204" pitchFamily="34" charset="0"/>
              </a:rPr>
              <a:t>rdf:type</a:t>
            </a:r>
            <a:endParaRPr lang="el-GR" sz="1400" i="1" dirty="0">
              <a:solidFill>
                <a:schemeClr val="tx1">
                  <a:lumMod val="65000"/>
                  <a:lumOff val="35000"/>
                </a:schemeClr>
              </a:solidFill>
              <a:latin typeface="Calibri" panose="020F0502020204030204" pitchFamily="34" charset="0"/>
            </a:endParaRPr>
          </a:p>
        </p:txBody>
      </p:sp>
      <p:sp>
        <p:nvSpPr>
          <p:cNvPr id="239" name="TextBox 64"/>
          <p:cNvSpPr txBox="1"/>
          <p:nvPr/>
        </p:nvSpPr>
        <p:spPr>
          <a:xfrm>
            <a:off x="8651360" y="1523687"/>
            <a:ext cx="1808552" cy="369332"/>
          </a:xfrm>
          <a:prstGeom prst="rect">
            <a:avLst/>
          </a:prstGeom>
          <a:solidFill>
            <a:schemeClr val="accent2">
              <a:lumMod val="40000"/>
              <a:lumOff val="60000"/>
            </a:schemeClr>
          </a:solidFill>
          <a:ln>
            <a:solidFill>
              <a:schemeClr val="accent6">
                <a:lumMod val="50000"/>
              </a:schemeClr>
            </a:solidFill>
          </a:ln>
        </p:spPr>
        <p:txBody>
          <a:bodyPr wrap="square" rtlCol="0">
            <a:spAutoFit/>
          </a:bodyPr>
          <a:lstStyle/>
          <a:p>
            <a:pPr algn="ctr"/>
            <a:r>
              <a:rPr lang="en-US" dirty="0" err="1">
                <a:latin typeface="Calibri" panose="020F0502020204030204" pitchFamily="34" charset="0"/>
              </a:rPr>
              <a:t>dbo:TennisPlayer</a:t>
            </a:r>
            <a:endParaRPr lang="el-GR" dirty="0">
              <a:latin typeface="Calibri" panose="020F0502020204030204" pitchFamily="34" charset="0"/>
            </a:endParaRPr>
          </a:p>
        </p:txBody>
      </p:sp>
      <p:cxnSp>
        <p:nvCxnSpPr>
          <p:cNvPr id="240" name="Straight Arrow Connector 50"/>
          <p:cNvCxnSpPr>
            <a:stCxn id="7" idx="6"/>
            <a:endCxn id="201" idx="2"/>
          </p:cNvCxnSpPr>
          <p:nvPr/>
        </p:nvCxnSpPr>
        <p:spPr>
          <a:xfrm flipV="1">
            <a:off x="3906860" y="3045084"/>
            <a:ext cx="2319299" cy="72493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2" name="TextBox 69"/>
          <p:cNvSpPr txBox="1"/>
          <p:nvPr/>
        </p:nvSpPr>
        <p:spPr>
          <a:xfrm>
            <a:off x="4377339" y="3184419"/>
            <a:ext cx="1685631" cy="307777"/>
          </a:xfrm>
          <a:prstGeom prst="rect">
            <a:avLst/>
          </a:prstGeom>
          <a:noFill/>
        </p:spPr>
        <p:txBody>
          <a:bodyPr wrap="square" rtlCol="0">
            <a:spAutoFit/>
          </a:bodyPr>
          <a:lstStyle/>
          <a:p>
            <a:r>
              <a:rPr lang="en-US" sz="1400" dirty="0" err="1" smtClean="0">
                <a:latin typeface="Calibri" panose="020F0502020204030204" pitchFamily="34" charset="0"/>
              </a:rPr>
              <a:t>schema:</a:t>
            </a:r>
            <a:r>
              <a:rPr lang="en-US" sz="1400" i="1" dirty="0" err="1" smtClean="0">
                <a:latin typeface="Calibri" panose="020F0502020204030204" pitchFamily="34" charset="0"/>
              </a:rPr>
              <a:t>mentions</a:t>
            </a:r>
            <a:endParaRPr lang="el-GR" sz="1400" i="1" dirty="0">
              <a:latin typeface="Calibri" panose="020F0502020204030204" pitchFamily="34" charset="0"/>
            </a:endParaRPr>
          </a:p>
        </p:txBody>
      </p:sp>
      <p:sp>
        <p:nvSpPr>
          <p:cNvPr id="276" name="Rectangle 275"/>
          <p:cNvSpPr/>
          <p:nvPr/>
        </p:nvSpPr>
        <p:spPr>
          <a:xfrm>
            <a:off x="6264228" y="4313929"/>
            <a:ext cx="3928191" cy="1054135"/>
          </a:xfrm>
          <a:prstGeom prst="rect">
            <a:avLst/>
          </a:prstGeom>
        </p:spPr>
        <p:txBody>
          <a:bodyPr wrap="none">
            <a:spAutoFit/>
          </a:bodyPr>
          <a:lstStyle/>
          <a:p>
            <a:pPr>
              <a:lnSpc>
                <a:spcPts val="1500"/>
              </a:lnSpc>
            </a:pPr>
            <a:r>
              <a:rPr lang="en-US" sz="1400" dirty="0" err="1" smtClean="0"/>
              <a:t>owa</a:t>
            </a:r>
            <a:r>
              <a:rPr lang="en-US" sz="1400" dirty="0" smtClean="0"/>
              <a:t>: http://l3s.de/owa</a:t>
            </a:r>
            <a:r>
              <a:rPr lang="en-US" sz="1400" dirty="0"/>
              <a:t>/</a:t>
            </a:r>
            <a:endParaRPr lang="en-US" sz="1400" dirty="0" smtClean="0"/>
          </a:p>
          <a:p>
            <a:pPr>
              <a:lnSpc>
                <a:spcPts val="1500"/>
              </a:lnSpc>
            </a:pPr>
            <a:r>
              <a:rPr lang="en-US" sz="1400" dirty="0"/>
              <a:t>dc: http://purl.org/dc/terms/</a:t>
            </a:r>
            <a:br>
              <a:rPr lang="en-US" sz="1400" dirty="0"/>
            </a:br>
            <a:r>
              <a:rPr lang="en-US" sz="1400" dirty="0" err="1"/>
              <a:t>rdf</a:t>
            </a:r>
            <a:r>
              <a:rPr lang="en-US" sz="1400" dirty="0"/>
              <a:t>: http://www.w3.org/1999/02/22-rdf-syntax-ns#</a:t>
            </a:r>
            <a:br>
              <a:rPr lang="en-US" sz="1400" dirty="0"/>
            </a:br>
            <a:r>
              <a:rPr lang="en-US" sz="1400" dirty="0"/>
              <a:t>schema: http://schema.org/</a:t>
            </a:r>
          </a:p>
          <a:p>
            <a:pPr>
              <a:lnSpc>
                <a:spcPts val="1500"/>
              </a:lnSpc>
            </a:pPr>
            <a:r>
              <a:rPr lang="en-US" sz="1400" dirty="0" err="1" smtClean="0"/>
              <a:t>oae</a:t>
            </a:r>
            <a:r>
              <a:rPr lang="en-US" sz="1400" dirty="0"/>
              <a:t>: http://</a:t>
            </a:r>
            <a:r>
              <a:rPr lang="en-US" sz="1400" dirty="0" smtClean="0"/>
              <a:t>www.ics.forth.gr/isl/oae/core#</a:t>
            </a:r>
          </a:p>
        </p:txBody>
      </p:sp>
      <p:cxnSp>
        <p:nvCxnSpPr>
          <p:cNvPr id="324" name="Straight Arrow Connector 50"/>
          <p:cNvCxnSpPr>
            <a:stCxn id="201" idx="6"/>
            <a:endCxn id="219" idx="4"/>
          </p:cNvCxnSpPr>
          <p:nvPr/>
        </p:nvCxnSpPr>
        <p:spPr>
          <a:xfrm flipV="1">
            <a:off x="7078577" y="2393724"/>
            <a:ext cx="1212625" cy="65136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364548" y="-47145"/>
            <a:ext cx="4740400"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smtClean="0">
                <a:solidFill>
                  <a:prstClr val="black"/>
                </a:solidFill>
              </a:rPr>
              <a:t>Archived Web Page with no versions</a:t>
            </a:r>
            <a:endParaRPr kumimoji="0" lang="el-GR" sz="2400" b="0" i="0" strike="noStrike" kern="0" cap="none" spc="0" normalizeH="0" baseline="0" noProof="0" dirty="0" smtClean="0">
              <a:ln>
                <a:noFill/>
              </a:ln>
              <a:solidFill>
                <a:prstClr val="black"/>
              </a:solidFill>
              <a:effectLst/>
              <a:uLnTx/>
              <a:uFillTx/>
            </a:endParaRPr>
          </a:p>
        </p:txBody>
      </p:sp>
      <p:sp>
        <p:nvSpPr>
          <p:cNvPr id="117" name="Rectangle 116"/>
          <p:cNvSpPr/>
          <p:nvPr/>
        </p:nvSpPr>
        <p:spPr>
          <a:xfrm>
            <a:off x="612495" y="1898271"/>
            <a:ext cx="816249" cy="307777"/>
          </a:xfrm>
          <a:prstGeom prst="rect">
            <a:avLst/>
          </a:prstGeom>
        </p:spPr>
        <p:txBody>
          <a:bodyPr wrap="none">
            <a:spAutoFit/>
          </a:bodyPr>
          <a:lstStyle/>
          <a:p>
            <a:pPr lvl="0" algn="ctr"/>
            <a:r>
              <a:rPr lang="en-US" sz="1400" kern="0" dirty="0" smtClean="0">
                <a:solidFill>
                  <a:prstClr val="black"/>
                </a:solidFill>
              </a:rPr>
              <a:t>http://...</a:t>
            </a:r>
            <a:endParaRPr kumimoji="0" lang="el-GR" sz="1400" b="0" i="0" u="none" strike="noStrike" kern="0" cap="none" spc="0" normalizeH="0" baseline="0" noProof="0" dirty="0" smtClean="0">
              <a:ln>
                <a:noFill/>
              </a:ln>
              <a:solidFill>
                <a:prstClr val="black"/>
              </a:solidFill>
              <a:effectLst/>
              <a:uLnTx/>
              <a:uFillTx/>
            </a:endParaRPr>
          </a:p>
        </p:txBody>
      </p:sp>
      <p:sp>
        <p:nvSpPr>
          <p:cNvPr id="140" name="TextBox 78"/>
          <p:cNvSpPr txBox="1"/>
          <p:nvPr/>
        </p:nvSpPr>
        <p:spPr>
          <a:xfrm>
            <a:off x="1358905" y="1781227"/>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cxnSp>
        <p:nvCxnSpPr>
          <p:cNvPr id="143" name="Straight Arrow Connector 50"/>
          <p:cNvCxnSpPr>
            <a:stCxn id="7" idx="0"/>
          </p:cNvCxnSpPr>
          <p:nvPr/>
        </p:nvCxnSpPr>
        <p:spPr>
          <a:xfrm rot="16200000" flipV="1">
            <a:off x="1623387" y="2682448"/>
            <a:ext cx="465262" cy="119053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TextBox 78"/>
          <p:cNvSpPr txBox="1"/>
          <p:nvPr/>
        </p:nvSpPr>
        <p:spPr>
          <a:xfrm>
            <a:off x="1346095" y="2788630"/>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pic>
        <p:nvPicPr>
          <p:cNvPr id="84" name="Picture 83"/>
          <p:cNvPicPr>
            <a:picLocks noChangeAspect="1"/>
          </p:cNvPicPr>
          <p:nvPr/>
        </p:nvPicPr>
        <p:blipFill>
          <a:blip r:embed="rId3"/>
          <a:stretch>
            <a:fillRect/>
          </a:stretch>
        </p:blipFill>
        <p:spPr>
          <a:xfrm>
            <a:off x="832501" y="2970097"/>
            <a:ext cx="371475" cy="133350"/>
          </a:xfrm>
          <a:prstGeom prst="rect">
            <a:avLst/>
          </a:prstGeom>
        </p:spPr>
      </p:pic>
    </p:spTree>
    <p:extLst>
      <p:ext uri="{BB962C8B-B14F-4D97-AF65-F5344CB8AC3E}">
        <p14:creationId xmlns:p14="http://schemas.microsoft.com/office/powerpoint/2010/main" val="219597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fade">
                                      <p:cBhvr>
                                        <p:cTn id="16" dur="500"/>
                                        <p:tgtEl>
                                          <p:spTgt spid="85"/>
                                        </p:tgtEl>
                                      </p:cBhvr>
                                    </p:animEffect>
                                  </p:childTnLst>
                                </p:cTn>
                              </p:par>
                              <p:par>
                                <p:cTn id="17" presetID="10"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nodeType="withEffect">
                                  <p:stCondLst>
                                    <p:cond delay="0"/>
                                  </p:stCondLst>
                                  <p:childTnLst>
                                    <p:set>
                                      <p:cBhvr>
                                        <p:cTn id="24" dur="1" fill="hold">
                                          <p:stCondLst>
                                            <p:cond delay="0"/>
                                          </p:stCondLst>
                                        </p:cTn>
                                        <p:tgtEl>
                                          <p:spTgt spid="403"/>
                                        </p:tgtEl>
                                        <p:attrNameLst>
                                          <p:attrName>style.visibility</p:attrName>
                                        </p:attrNameLst>
                                      </p:cBhvr>
                                      <p:to>
                                        <p:strVal val="visible"/>
                                      </p:to>
                                    </p:set>
                                    <p:animEffect transition="in" filter="fade">
                                      <p:cBhvr>
                                        <p:cTn id="25" dur="500"/>
                                        <p:tgtEl>
                                          <p:spTgt spid="40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3"/>
                                        </p:tgtEl>
                                        <p:attrNameLst>
                                          <p:attrName>style.visibility</p:attrName>
                                        </p:attrNameLst>
                                      </p:cBhvr>
                                      <p:to>
                                        <p:strVal val="visible"/>
                                      </p:to>
                                    </p:set>
                                    <p:animEffect transition="in" filter="fade">
                                      <p:cBhvr>
                                        <p:cTn id="28" dur="500"/>
                                        <p:tgtEl>
                                          <p:spTgt spid="4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fade">
                                      <p:cBhvr>
                                        <p:cTn id="31" dur="500"/>
                                        <p:tgtEl>
                                          <p:spTgt spid="1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7"/>
                                        </p:tgtEl>
                                        <p:attrNameLst>
                                          <p:attrName>style.visibility</p:attrName>
                                        </p:attrNameLst>
                                      </p:cBhvr>
                                      <p:to>
                                        <p:strVal val="visible"/>
                                      </p:to>
                                    </p:set>
                                    <p:animEffect transition="in" filter="fade">
                                      <p:cBhvr>
                                        <p:cTn id="34" dur="500"/>
                                        <p:tgtEl>
                                          <p:spTgt spid="1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500"/>
                                        <p:tgtEl>
                                          <p:spTgt spid="1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fade">
                                      <p:cBhvr>
                                        <p:cTn id="40" dur="500"/>
                                        <p:tgtEl>
                                          <p:spTgt spid="115"/>
                                        </p:tgtEl>
                                      </p:cBhvr>
                                    </p:animEffect>
                                  </p:childTnLst>
                                </p:cTn>
                              </p:par>
                              <p:par>
                                <p:cTn id="41" presetID="10" presetClass="entr" presetSubtype="0" fill="hold" nodeType="withEffect">
                                  <p:stCondLst>
                                    <p:cond delay="0"/>
                                  </p:stCondLst>
                                  <p:childTnLst>
                                    <p:set>
                                      <p:cBhvr>
                                        <p:cTn id="42" dur="1" fill="hold">
                                          <p:stCondLst>
                                            <p:cond delay="0"/>
                                          </p:stCondLst>
                                        </p:cTn>
                                        <p:tgtEl>
                                          <p:spTgt spid="118"/>
                                        </p:tgtEl>
                                        <p:attrNameLst>
                                          <p:attrName>style.visibility</p:attrName>
                                        </p:attrNameLst>
                                      </p:cBhvr>
                                      <p:to>
                                        <p:strVal val="visible"/>
                                      </p:to>
                                    </p:set>
                                    <p:animEffect transition="in" filter="fade">
                                      <p:cBhvr>
                                        <p:cTn id="43" dur="500"/>
                                        <p:tgtEl>
                                          <p:spTgt spid="1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06"/>
                                        </p:tgtEl>
                                        <p:attrNameLst>
                                          <p:attrName>style.visibility</p:attrName>
                                        </p:attrNameLst>
                                      </p:cBhvr>
                                      <p:to>
                                        <p:strVal val="visible"/>
                                      </p:to>
                                    </p:set>
                                    <p:animEffect transition="in" filter="fade">
                                      <p:cBhvr>
                                        <p:cTn id="46" dur="500"/>
                                        <p:tgtEl>
                                          <p:spTgt spid="30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1"/>
                                        </p:tgtEl>
                                        <p:attrNameLst>
                                          <p:attrName>style.visibility</p:attrName>
                                        </p:attrNameLst>
                                      </p:cBhvr>
                                      <p:to>
                                        <p:strVal val="visible"/>
                                      </p:to>
                                    </p:set>
                                    <p:animEffect transition="in" filter="fade">
                                      <p:cBhvr>
                                        <p:cTn id="49" dur="500"/>
                                        <p:tgtEl>
                                          <p:spTgt spid="20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7"/>
                                        </p:tgtEl>
                                        <p:attrNameLst>
                                          <p:attrName>style.visibility</p:attrName>
                                        </p:attrNameLst>
                                      </p:cBhvr>
                                      <p:to>
                                        <p:strVal val="visible"/>
                                      </p:to>
                                    </p:set>
                                    <p:animEffect transition="in" filter="fade">
                                      <p:cBhvr>
                                        <p:cTn id="52" dur="500"/>
                                        <p:tgtEl>
                                          <p:spTgt spid="227"/>
                                        </p:tgtEl>
                                      </p:cBhvr>
                                    </p:animEffect>
                                  </p:childTnLst>
                                </p:cTn>
                              </p:par>
                              <p:par>
                                <p:cTn id="53" presetID="10" presetClass="entr" presetSubtype="0" fill="hold" nodeType="withEffect">
                                  <p:stCondLst>
                                    <p:cond delay="0"/>
                                  </p:stCondLst>
                                  <p:childTnLst>
                                    <p:set>
                                      <p:cBhvr>
                                        <p:cTn id="54" dur="1" fill="hold">
                                          <p:stCondLst>
                                            <p:cond delay="0"/>
                                          </p:stCondLst>
                                        </p:cTn>
                                        <p:tgtEl>
                                          <p:spTgt spid="232"/>
                                        </p:tgtEl>
                                        <p:attrNameLst>
                                          <p:attrName>style.visibility</p:attrName>
                                        </p:attrNameLst>
                                      </p:cBhvr>
                                      <p:to>
                                        <p:strVal val="visible"/>
                                      </p:to>
                                    </p:set>
                                    <p:animEffect transition="in" filter="fade">
                                      <p:cBhvr>
                                        <p:cTn id="55" dur="500"/>
                                        <p:tgtEl>
                                          <p:spTgt spid="232"/>
                                        </p:tgtEl>
                                      </p:cBhvr>
                                    </p:animEffect>
                                  </p:childTnLst>
                                </p:cTn>
                              </p:par>
                              <p:par>
                                <p:cTn id="56" presetID="1" presetClass="entr" presetSubtype="0" fill="hold" grpId="0" nodeType="withEffect">
                                  <p:stCondLst>
                                    <p:cond delay="0"/>
                                  </p:stCondLst>
                                  <p:childTnLst>
                                    <p:set>
                                      <p:cBhvr>
                                        <p:cTn id="57" dur="1" fill="hold">
                                          <p:stCondLst>
                                            <p:cond delay="0"/>
                                          </p:stCondLst>
                                        </p:cTn>
                                        <p:tgtEl>
                                          <p:spTgt spid="216"/>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1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18"/>
                                        </p:tgtEl>
                                        <p:attrNameLst>
                                          <p:attrName>style.visibility</p:attrName>
                                        </p:attrNameLst>
                                      </p:cBhvr>
                                      <p:to>
                                        <p:strVal val="visible"/>
                                      </p:to>
                                    </p:set>
                                  </p:childTnLst>
                                </p:cTn>
                              </p:par>
                              <p:par>
                                <p:cTn id="62" presetID="10" presetClass="entr" presetSubtype="0" fill="hold" grpId="0" nodeType="withEffect">
                                  <p:stCondLst>
                                    <p:cond delay="0"/>
                                  </p:stCondLst>
                                  <p:childTnLst>
                                    <p:set>
                                      <p:cBhvr>
                                        <p:cTn id="63" dur="1" fill="hold">
                                          <p:stCondLst>
                                            <p:cond delay="0"/>
                                          </p:stCondLst>
                                        </p:cTn>
                                        <p:tgtEl>
                                          <p:spTgt spid="204"/>
                                        </p:tgtEl>
                                        <p:attrNameLst>
                                          <p:attrName>style.visibility</p:attrName>
                                        </p:attrNameLst>
                                      </p:cBhvr>
                                      <p:to>
                                        <p:strVal val="visible"/>
                                      </p:to>
                                    </p:set>
                                    <p:animEffect transition="in" filter="fade">
                                      <p:cBhvr>
                                        <p:cTn id="64" dur="500"/>
                                        <p:tgtEl>
                                          <p:spTgt spid="204"/>
                                        </p:tgtEl>
                                      </p:cBhvr>
                                    </p:animEffect>
                                  </p:childTnLst>
                                </p:cTn>
                              </p:par>
                              <p:par>
                                <p:cTn id="65" presetID="10" presetClass="entr" presetSubtype="0" fill="hold" nodeType="withEffect">
                                  <p:stCondLst>
                                    <p:cond delay="0"/>
                                  </p:stCondLst>
                                  <p:childTnLst>
                                    <p:set>
                                      <p:cBhvr>
                                        <p:cTn id="66" dur="1" fill="hold">
                                          <p:stCondLst>
                                            <p:cond delay="0"/>
                                          </p:stCondLst>
                                        </p:cTn>
                                        <p:tgtEl>
                                          <p:spTgt spid="205"/>
                                        </p:tgtEl>
                                        <p:attrNameLst>
                                          <p:attrName>style.visibility</p:attrName>
                                        </p:attrNameLst>
                                      </p:cBhvr>
                                      <p:to>
                                        <p:strVal val="visible"/>
                                      </p:to>
                                    </p:set>
                                    <p:animEffect transition="in" filter="fade">
                                      <p:cBhvr>
                                        <p:cTn id="67" dur="500"/>
                                        <p:tgtEl>
                                          <p:spTgt spid="20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6"/>
                                        </p:tgtEl>
                                        <p:attrNameLst>
                                          <p:attrName>style.visibility</p:attrName>
                                        </p:attrNameLst>
                                      </p:cBhvr>
                                      <p:to>
                                        <p:strVal val="visible"/>
                                      </p:to>
                                    </p:set>
                                    <p:animEffect transition="in" filter="fade">
                                      <p:cBhvr>
                                        <p:cTn id="70" dur="500"/>
                                        <p:tgtEl>
                                          <p:spTgt spid="20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07"/>
                                        </p:tgtEl>
                                        <p:attrNameLst>
                                          <p:attrName>style.visibility</p:attrName>
                                        </p:attrNameLst>
                                      </p:cBhvr>
                                      <p:to>
                                        <p:strVal val="visible"/>
                                      </p:to>
                                    </p:set>
                                    <p:animEffect transition="in" filter="fade">
                                      <p:cBhvr>
                                        <p:cTn id="73" dur="500"/>
                                        <p:tgtEl>
                                          <p:spTgt spid="207"/>
                                        </p:tgtEl>
                                      </p:cBhvr>
                                    </p:animEffect>
                                  </p:childTnLst>
                                </p:cTn>
                              </p:par>
                              <p:par>
                                <p:cTn id="74" presetID="10" presetClass="entr" presetSubtype="0" fill="hold" nodeType="withEffect">
                                  <p:stCondLst>
                                    <p:cond delay="0"/>
                                  </p:stCondLst>
                                  <p:childTnLst>
                                    <p:set>
                                      <p:cBhvr>
                                        <p:cTn id="75" dur="1" fill="hold">
                                          <p:stCondLst>
                                            <p:cond delay="0"/>
                                          </p:stCondLst>
                                        </p:cTn>
                                        <p:tgtEl>
                                          <p:spTgt spid="209"/>
                                        </p:tgtEl>
                                        <p:attrNameLst>
                                          <p:attrName>style.visibility</p:attrName>
                                        </p:attrNameLst>
                                      </p:cBhvr>
                                      <p:to>
                                        <p:strVal val="visible"/>
                                      </p:to>
                                    </p:set>
                                    <p:animEffect transition="in" filter="fade">
                                      <p:cBhvr>
                                        <p:cTn id="76" dur="500"/>
                                        <p:tgtEl>
                                          <p:spTgt spid="20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10"/>
                                        </p:tgtEl>
                                        <p:attrNameLst>
                                          <p:attrName>style.visibility</p:attrName>
                                        </p:attrNameLst>
                                      </p:cBhvr>
                                      <p:to>
                                        <p:strVal val="visible"/>
                                      </p:to>
                                    </p:set>
                                    <p:animEffect transition="in" filter="fade">
                                      <p:cBhvr>
                                        <p:cTn id="79" dur="500"/>
                                        <p:tgtEl>
                                          <p:spTgt spid="21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19"/>
                                        </p:tgtEl>
                                        <p:attrNameLst>
                                          <p:attrName>style.visibility</p:attrName>
                                        </p:attrNameLst>
                                      </p:cBhvr>
                                      <p:to>
                                        <p:strVal val="visible"/>
                                      </p:to>
                                    </p:set>
                                    <p:animEffect transition="in" filter="fade">
                                      <p:cBhvr>
                                        <p:cTn id="84" dur="500"/>
                                        <p:tgtEl>
                                          <p:spTgt spid="21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24"/>
                                        </p:tgtEl>
                                        <p:attrNameLst>
                                          <p:attrName>style.visibility</p:attrName>
                                        </p:attrNameLst>
                                      </p:cBhvr>
                                      <p:to>
                                        <p:strVal val="visible"/>
                                      </p:to>
                                    </p:set>
                                    <p:animEffect transition="in" filter="fade">
                                      <p:cBhvr>
                                        <p:cTn id="87" dur="500"/>
                                        <p:tgtEl>
                                          <p:spTgt spid="22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26"/>
                                        </p:tgtEl>
                                        <p:attrNameLst>
                                          <p:attrName>style.visibility</p:attrName>
                                        </p:attrNameLst>
                                      </p:cBhvr>
                                      <p:to>
                                        <p:strVal val="visible"/>
                                      </p:to>
                                    </p:set>
                                    <p:animEffect transition="in" filter="fade">
                                      <p:cBhvr>
                                        <p:cTn id="90" dur="500"/>
                                        <p:tgtEl>
                                          <p:spTgt spid="226"/>
                                        </p:tgtEl>
                                      </p:cBhvr>
                                    </p:animEffect>
                                  </p:childTnLst>
                                </p:cTn>
                              </p:par>
                              <p:par>
                                <p:cTn id="91" presetID="10" presetClass="entr" presetSubtype="0" fill="hold" nodeType="withEffect">
                                  <p:stCondLst>
                                    <p:cond delay="0"/>
                                  </p:stCondLst>
                                  <p:childTnLst>
                                    <p:set>
                                      <p:cBhvr>
                                        <p:cTn id="92" dur="1" fill="hold">
                                          <p:stCondLst>
                                            <p:cond delay="0"/>
                                          </p:stCondLst>
                                        </p:cTn>
                                        <p:tgtEl>
                                          <p:spTgt spid="234"/>
                                        </p:tgtEl>
                                        <p:attrNameLst>
                                          <p:attrName>style.visibility</p:attrName>
                                        </p:attrNameLst>
                                      </p:cBhvr>
                                      <p:to>
                                        <p:strVal val="visible"/>
                                      </p:to>
                                    </p:set>
                                    <p:animEffect transition="in" filter="fade">
                                      <p:cBhvr>
                                        <p:cTn id="93" dur="500"/>
                                        <p:tgtEl>
                                          <p:spTgt spid="23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35"/>
                                        </p:tgtEl>
                                        <p:attrNameLst>
                                          <p:attrName>style.visibility</p:attrName>
                                        </p:attrNameLst>
                                      </p:cBhvr>
                                      <p:to>
                                        <p:strVal val="visible"/>
                                      </p:to>
                                    </p:set>
                                    <p:animEffect transition="in" filter="fade">
                                      <p:cBhvr>
                                        <p:cTn id="96" dur="500"/>
                                        <p:tgtEl>
                                          <p:spTgt spid="23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39"/>
                                        </p:tgtEl>
                                        <p:attrNameLst>
                                          <p:attrName>style.visibility</p:attrName>
                                        </p:attrNameLst>
                                      </p:cBhvr>
                                      <p:to>
                                        <p:strVal val="visible"/>
                                      </p:to>
                                    </p:set>
                                    <p:animEffect transition="in" filter="fade">
                                      <p:cBhvr>
                                        <p:cTn id="99" dur="500"/>
                                        <p:tgtEl>
                                          <p:spTgt spid="239"/>
                                        </p:tgtEl>
                                      </p:cBhvr>
                                    </p:animEffect>
                                  </p:childTnLst>
                                </p:cTn>
                              </p:par>
                              <p:par>
                                <p:cTn id="100" presetID="10" presetClass="entr" presetSubtype="0" fill="hold" nodeType="withEffect">
                                  <p:stCondLst>
                                    <p:cond delay="0"/>
                                  </p:stCondLst>
                                  <p:childTnLst>
                                    <p:set>
                                      <p:cBhvr>
                                        <p:cTn id="101" dur="1" fill="hold">
                                          <p:stCondLst>
                                            <p:cond delay="0"/>
                                          </p:stCondLst>
                                        </p:cTn>
                                        <p:tgtEl>
                                          <p:spTgt spid="240"/>
                                        </p:tgtEl>
                                        <p:attrNameLst>
                                          <p:attrName>style.visibility</p:attrName>
                                        </p:attrNameLst>
                                      </p:cBhvr>
                                      <p:to>
                                        <p:strVal val="visible"/>
                                      </p:to>
                                    </p:set>
                                    <p:animEffect transition="in" filter="fade">
                                      <p:cBhvr>
                                        <p:cTn id="102" dur="500"/>
                                        <p:tgtEl>
                                          <p:spTgt spid="240"/>
                                        </p:tgtEl>
                                      </p:cBhvr>
                                    </p:animEffect>
                                  </p:childTnLst>
                                </p:cTn>
                              </p:par>
                              <p:par>
                                <p:cTn id="103" presetID="1" presetClass="entr" presetSubtype="0" fill="hold" nodeType="withEffect">
                                  <p:stCondLst>
                                    <p:cond delay="0"/>
                                  </p:stCondLst>
                                  <p:childTnLst>
                                    <p:set>
                                      <p:cBhvr>
                                        <p:cTn id="104" dur="1" fill="hold">
                                          <p:stCondLst>
                                            <p:cond delay="0"/>
                                          </p:stCondLst>
                                        </p:cTn>
                                        <p:tgtEl>
                                          <p:spTgt spid="324"/>
                                        </p:tgtEl>
                                        <p:attrNameLst>
                                          <p:attrName>style.visibility</p:attrName>
                                        </p:attrNameLst>
                                      </p:cBhvr>
                                      <p:to>
                                        <p:strVal val="visible"/>
                                      </p:to>
                                    </p:set>
                                  </p:childTnLst>
                                </p:cTn>
                              </p:par>
                              <p:par>
                                <p:cTn id="105" presetID="10" presetClass="entr" presetSubtype="0" fill="hold" grpId="0" nodeType="withEffect">
                                  <p:stCondLst>
                                    <p:cond delay="0"/>
                                  </p:stCondLst>
                                  <p:childTnLst>
                                    <p:set>
                                      <p:cBhvr>
                                        <p:cTn id="106" dur="1" fill="hold">
                                          <p:stCondLst>
                                            <p:cond delay="0"/>
                                          </p:stCondLst>
                                        </p:cTn>
                                        <p:tgtEl>
                                          <p:spTgt spid="140"/>
                                        </p:tgtEl>
                                        <p:attrNameLst>
                                          <p:attrName>style.visibility</p:attrName>
                                        </p:attrNameLst>
                                      </p:cBhvr>
                                      <p:to>
                                        <p:strVal val="visible"/>
                                      </p:to>
                                    </p:set>
                                    <p:animEffect transition="in" filter="fade">
                                      <p:cBhvr>
                                        <p:cTn id="107" dur="500"/>
                                        <p:tgtEl>
                                          <p:spTgt spid="140"/>
                                        </p:tgtEl>
                                      </p:cBhvr>
                                    </p:animEffect>
                                  </p:childTnLst>
                                </p:cTn>
                              </p:par>
                              <p:par>
                                <p:cTn id="108" presetID="10" presetClass="entr" presetSubtype="0" fill="hold" nodeType="withEffect">
                                  <p:stCondLst>
                                    <p:cond delay="0"/>
                                  </p:stCondLst>
                                  <p:childTnLst>
                                    <p:set>
                                      <p:cBhvr>
                                        <p:cTn id="109" dur="1" fill="hold">
                                          <p:stCondLst>
                                            <p:cond delay="0"/>
                                          </p:stCondLst>
                                        </p:cTn>
                                        <p:tgtEl>
                                          <p:spTgt spid="143"/>
                                        </p:tgtEl>
                                        <p:attrNameLst>
                                          <p:attrName>style.visibility</p:attrName>
                                        </p:attrNameLst>
                                      </p:cBhvr>
                                      <p:to>
                                        <p:strVal val="visible"/>
                                      </p:to>
                                    </p:set>
                                    <p:animEffect transition="in" filter="fade">
                                      <p:cBhvr>
                                        <p:cTn id="110" dur="500"/>
                                        <p:tgtEl>
                                          <p:spTgt spid="14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46"/>
                                        </p:tgtEl>
                                        <p:attrNameLst>
                                          <p:attrName>style.visibility</p:attrName>
                                        </p:attrNameLst>
                                      </p:cBhvr>
                                      <p:to>
                                        <p:strVal val="visible"/>
                                      </p:to>
                                    </p:set>
                                    <p:animEffect transition="in" filter="fade">
                                      <p:cBhvr>
                                        <p:cTn id="113"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6" grpId="0"/>
      <p:bldP spid="85" grpId="0" animBg="1"/>
      <p:bldP spid="91" grpId="0"/>
      <p:bldP spid="306" grpId="0"/>
      <p:bldP spid="433" grpId="0"/>
      <p:bldP spid="116" grpId="0" animBg="1"/>
      <p:bldP spid="114" grpId="0" animBg="1"/>
      <p:bldP spid="115" grpId="0"/>
      <p:bldP spid="201" grpId="0" animBg="1"/>
      <p:bldP spid="204" grpId="0" animBg="1"/>
      <p:bldP spid="206" grpId="0"/>
      <p:bldP spid="207" grpId="0" animBg="1"/>
      <p:bldP spid="210" grpId="0"/>
      <p:bldP spid="216" grpId="0" animBg="1"/>
      <p:bldP spid="218" grpId="0"/>
      <p:bldP spid="219" grpId="0" animBg="1"/>
      <p:bldP spid="224" grpId="0"/>
      <p:bldP spid="226" grpId="0"/>
      <p:bldP spid="227" grpId="0" animBg="1"/>
      <p:bldP spid="235" grpId="0"/>
      <p:bldP spid="239" grpId="0" animBg="1"/>
      <p:bldP spid="117" grpId="0"/>
      <p:bldP spid="140" grpId="0"/>
      <p:bldP spid="1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64"/>
          <p:cNvSpPr txBox="1"/>
          <p:nvPr/>
        </p:nvSpPr>
        <p:spPr>
          <a:xfrm>
            <a:off x="5155272" y="5545775"/>
            <a:ext cx="2591199"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a:latin typeface="Calibri" panose="020F0502020204030204" pitchFamily="34" charset="0"/>
              </a:rPr>
              <a:t>owa:VersionedDocument</a:t>
            </a:r>
            <a:endParaRPr lang="el-GR" sz="1600" dirty="0">
              <a:latin typeface="Calibri" panose="020F0502020204030204" pitchFamily="34" charset="0"/>
            </a:endParaRPr>
          </a:p>
        </p:txBody>
      </p:sp>
      <p:sp>
        <p:nvSpPr>
          <p:cNvPr id="215" name="TextBox 64"/>
          <p:cNvSpPr txBox="1"/>
          <p:nvPr/>
        </p:nvSpPr>
        <p:spPr>
          <a:xfrm>
            <a:off x="5024934" y="5202144"/>
            <a:ext cx="2591199"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t>
            </a:r>
            <a:r>
              <a:rPr lang="en-US" dirty="0" err="1">
                <a:latin typeface="Calibri" panose="020F0502020204030204" pitchFamily="34" charset="0"/>
              </a:rPr>
              <a:t>Archived</a:t>
            </a:r>
            <a:r>
              <a:rPr lang="en-US" dirty="0" err="1" smtClean="0">
                <a:latin typeface="Calibri" panose="020F0502020204030204" pitchFamily="34" charset="0"/>
              </a:rPr>
              <a:t>Document</a:t>
            </a:r>
            <a:endParaRPr lang="el-GR" sz="1600" dirty="0">
              <a:latin typeface="Calibri" panose="020F0502020204030204" pitchFamily="34" charset="0"/>
            </a:endParaRPr>
          </a:p>
        </p:txBody>
      </p:sp>
      <p:sp>
        <p:nvSpPr>
          <p:cNvPr id="4" name="TextBox 64"/>
          <p:cNvSpPr txBox="1"/>
          <p:nvPr/>
        </p:nvSpPr>
        <p:spPr>
          <a:xfrm>
            <a:off x="326958" y="3362073"/>
            <a:ext cx="2476964"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owa:ArchivedDocument</a:t>
            </a:r>
            <a:endParaRPr lang="en-US" dirty="0" smtClean="0">
              <a:latin typeface="Calibri" panose="020F0502020204030204" pitchFamily="34" charset="0"/>
            </a:endParaRPr>
          </a:p>
        </p:txBody>
      </p:sp>
      <p:sp>
        <p:nvSpPr>
          <p:cNvPr id="5" name="TextBox 64"/>
          <p:cNvSpPr txBox="1"/>
          <p:nvPr/>
        </p:nvSpPr>
        <p:spPr>
          <a:xfrm>
            <a:off x="3410715" y="3496648"/>
            <a:ext cx="2558342"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dirty="0" err="1" smtClean="0">
                <a:latin typeface="Calibri" panose="020F0502020204030204" pitchFamily="34" charset="0"/>
              </a:rPr>
              <a:t>owa:VersionedDocument</a:t>
            </a:r>
            <a:endParaRPr lang="el-GR" dirty="0">
              <a:latin typeface="Calibri" panose="020F0502020204030204" pitchFamily="34" charset="0"/>
            </a:endParaRPr>
          </a:p>
        </p:txBody>
      </p:sp>
      <p:sp>
        <p:nvSpPr>
          <p:cNvPr id="7" name="TextBox 78"/>
          <p:cNvSpPr txBox="1"/>
          <p:nvPr/>
        </p:nvSpPr>
        <p:spPr>
          <a:xfrm>
            <a:off x="3664334" y="1130006"/>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sp>
        <p:nvSpPr>
          <p:cNvPr id="9" name="TextBox 78"/>
          <p:cNvSpPr txBox="1"/>
          <p:nvPr/>
        </p:nvSpPr>
        <p:spPr>
          <a:xfrm>
            <a:off x="3629378" y="1868401"/>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10" name="TextBox 78"/>
          <p:cNvSpPr txBox="1"/>
          <p:nvPr/>
        </p:nvSpPr>
        <p:spPr>
          <a:xfrm>
            <a:off x="618306" y="4397280"/>
            <a:ext cx="1410514" cy="307777"/>
          </a:xfrm>
          <a:prstGeom prst="rect">
            <a:avLst/>
          </a:prstGeom>
          <a:noFill/>
        </p:spPr>
        <p:txBody>
          <a:bodyPr wrap="none" rtlCol="0">
            <a:spAutoFit/>
          </a:bodyPr>
          <a:lstStyle/>
          <a:p>
            <a:r>
              <a:rPr lang="en-GB" sz="1400" i="1" dirty="0" err="1" smtClean="0">
                <a:latin typeface="Calibri" panose="020F0502020204030204" pitchFamily="34" charset="0"/>
              </a:rPr>
              <a:t>owa:firstCapture</a:t>
            </a:r>
            <a:endParaRPr lang="el-GR" sz="1400" i="1" dirty="0">
              <a:latin typeface="Calibri" panose="020F0502020204030204" pitchFamily="34" charset="0"/>
            </a:endParaRPr>
          </a:p>
        </p:txBody>
      </p:sp>
      <p:sp>
        <p:nvSpPr>
          <p:cNvPr id="11" name="TextBox 78"/>
          <p:cNvSpPr txBox="1"/>
          <p:nvPr/>
        </p:nvSpPr>
        <p:spPr>
          <a:xfrm>
            <a:off x="464115" y="5347381"/>
            <a:ext cx="1694631" cy="307777"/>
          </a:xfrm>
          <a:prstGeom prst="rect">
            <a:avLst/>
          </a:prstGeom>
          <a:noFill/>
        </p:spPr>
        <p:txBody>
          <a:bodyPr wrap="none" rtlCol="0">
            <a:spAutoFit/>
          </a:bodyPr>
          <a:lstStyle/>
          <a:p>
            <a:r>
              <a:rPr lang="en-GB" sz="1400" i="1" dirty="0" err="1">
                <a:latin typeface="Calibri" panose="020F0502020204030204" pitchFamily="34" charset="0"/>
              </a:rPr>
              <a:t>owa:numOfCaptures</a:t>
            </a:r>
            <a:endParaRPr lang="el-GR" sz="1400" i="1" dirty="0">
              <a:latin typeface="Calibri" panose="020F0502020204030204" pitchFamily="34" charset="0"/>
            </a:endParaRPr>
          </a:p>
        </p:txBody>
      </p:sp>
      <p:sp>
        <p:nvSpPr>
          <p:cNvPr id="12" name="TextBox 78"/>
          <p:cNvSpPr txBox="1"/>
          <p:nvPr/>
        </p:nvSpPr>
        <p:spPr>
          <a:xfrm>
            <a:off x="608334" y="4859818"/>
            <a:ext cx="1388072" cy="307777"/>
          </a:xfrm>
          <a:prstGeom prst="rect">
            <a:avLst/>
          </a:prstGeom>
          <a:noFill/>
        </p:spPr>
        <p:txBody>
          <a:bodyPr wrap="none" rtlCol="0">
            <a:spAutoFit/>
          </a:bodyPr>
          <a:lstStyle/>
          <a:p>
            <a:r>
              <a:rPr lang="en-GB" sz="1400" i="1" dirty="0" err="1">
                <a:latin typeface="Calibri" panose="020F0502020204030204" pitchFamily="34" charset="0"/>
              </a:rPr>
              <a:t>owa:lastCapture</a:t>
            </a:r>
            <a:endParaRPr lang="el-GR" sz="1400" i="1" dirty="0">
              <a:latin typeface="Calibri" panose="020F0502020204030204" pitchFamily="34" charset="0"/>
            </a:endParaRPr>
          </a:p>
        </p:txBody>
      </p:sp>
      <p:sp>
        <p:nvSpPr>
          <p:cNvPr id="15" name="TextBox 55"/>
          <p:cNvSpPr txBox="1"/>
          <p:nvPr/>
        </p:nvSpPr>
        <p:spPr>
          <a:xfrm>
            <a:off x="2200778" y="1933837"/>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16" name="TextBox 55"/>
          <p:cNvSpPr txBox="1"/>
          <p:nvPr/>
        </p:nvSpPr>
        <p:spPr>
          <a:xfrm>
            <a:off x="2200778" y="1202193"/>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17" name="Straight Arrow Connector 50"/>
          <p:cNvCxnSpPr>
            <a:endCxn id="70" idx="3"/>
          </p:cNvCxnSpPr>
          <p:nvPr/>
        </p:nvCxnSpPr>
        <p:spPr>
          <a:xfrm rot="10800000">
            <a:off x="3490563" y="2846232"/>
            <a:ext cx="828935" cy="650416"/>
          </a:xfrm>
          <a:prstGeom prst="bentConnector3">
            <a:avLst>
              <a:gd name="adj1" fmla="val -26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50"/>
          <p:cNvCxnSpPr>
            <a:endCxn id="16" idx="3"/>
          </p:cNvCxnSpPr>
          <p:nvPr/>
        </p:nvCxnSpPr>
        <p:spPr>
          <a:xfrm rot="16200000" flipV="1">
            <a:off x="2858843" y="2024938"/>
            <a:ext cx="2107740" cy="83158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64"/>
          <p:cNvSpPr txBox="1"/>
          <p:nvPr/>
        </p:nvSpPr>
        <p:spPr>
          <a:xfrm>
            <a:off x="7099078" y="2116719"/>
            <a:ext cx="1286251" cy="400110"/>
          </a:xfrm>
          <a:prstGeom prst="rect">
            <a:avLst/>
          </a:prstGeom>
          <a:solidFill>
            <a:schemeClr val="accent2">
              <a:lumMod val="60000"/>
              <a:lumOff val="40000"/>
            </a:schemeClr>
          </a:solidFill>
          <a:ln>
            <a:solidFill>
              <a:schemeClr val="accent6">
                <a:lumMod val="50000"/>
              </a:schemeClr>
            </a:solidFill>
          </a:ln>
        </p:spPr>
        <p:txBody>
          <a:bodyPr wrap="square" rtlCol="0">
            <a:spAutoFit/>
          </a:bodyPr>
          <a:lstStyle/>
          <a:p>
            <a:pPr algn="ctr"/>
            <a:r>
              <a:rPr lang="en-US" sz="2000" dirty="0" err="1" smtClean="0">
                <a:latin typeface="Calibri" panose="020F0502020204030204" pitchFamily="34" charset="0"/>
              </a:rPr>
              <a:t>oae:Entity</a:t>
            </a:r>
            <a:endParaRPr lang="el-GR" sz="2000" dirty="0">
              <a:latin typeface="Calibri" panose="020F0502020204030204" pitchFamily="34" charset="0"/>
            </a:endParaRPr>
          </a:p>
        </p:txBody>
      </p:sp>
      <p:sp>
        <p:nvSpPr>
          <p:cNvPr id="45" name="TextBox 55"/>
          <p:cNvSpPr txBox="1"/>
          <p:nvPr/>
        </p:nvSpPr>
        <p:spPr>
          <a:xfrm>
            <a:off x="10128921" y="1132270"/>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47" name="TextBox 55"/>
          <p:cNvSpPr txBox="1"/>
          <p:nvPr/>
        </p:nvSpPr>
        <p:spPr>
          <a:xfrm>
            <a:off x="10137870" y="1714875"/>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48" name="TextBox 55"/>
          <p:cNvSpPr txBox="1"/>
          <p:nvPr/>
        </p:nvSpPr>
        <p:spPr>
          <a:xfrm>
            <a:off x="10137870" y="2349709"/>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52" name="TextBox 64"/>
          <p:cNvSpPr txBox="1"/>
          <p:nvPr/>
        </p:nvSpPr>
        <p:spPr>
          <a:xfrm>
            <a:off x="9844030" y="3700669"/>
            <a:ext cx="1603327" cy="40011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cxnSp>
        <p:nvCxnSpPr>
          <p:cNvPr id="53" name="Straight Arrow Connector 50"/>
          <p:cNvCxnSpPr>
            <a:stCxn id="36" idx="3"/>
            <a:endCxn id="45" idx="1"/>
          </p:cNvCxnSpPr>
          <p:nvPr/>
        </p:nvCxnSpPr>
        <p:spPr>
          <a:xfrm flipV="1">
            <a:off x="8385329" y="1316936"/>
            <a:ext cx="1743592" cy="9998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69"/>
          <p:cNvSpPr txBox="1"/>
          <p:nvPr/>
        </p:nvSpPr>
        <p:spPr>
          <a:xfrm>
            <a:off x="8826393" y="1059090"/>
            <a:ext cx="1087157"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:position</a:t>
            </a:r>
            <a:endParaRPr lang="el-GR" sz="1400" i="1" dirty="0">
              <a:latin typeface="Calibri" panose="020F0502020204030204" pitchFamily="34" charset="0"/>
            </a:endParaRPr>
          </a:p>
        </p:txBody>
      </p:sp>
      <p:cxnSp>
        <p:nvCxnSpPr>
          <p:cNvPr id="55" name="Straight Arrow Connector 50"/>
          <p:cNvCxnSpPr>
            <a:stCxn id="36" idx="3"/>
            <a:endCxn id="48" idx="1"/>
          </p:cNvCxnSpPr>
          <p:nvPr/>
        </p:nvCxnSpPr>
        <p:spPr>
          <a:xfrm>
            <a:off x="8385329" y="2316774"/>
            <a:ext cx="1752541" cy="21760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69"/>
          <p:cNvSpPr txBox="1"/>
          <p:nvPr/>
        </p:nvSpPr>
        <p:spPr>
          <a:xfrm>
            <a:off x="8783206" y="1575280"/>
            <a:ext cx="1336200"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confidence</a:t>
            </a:r>
            <a:endParaRPr lang="el-GR" sz="1400" i="1" dirty="0">
              <a:latin typeface="Calibri" panose="020F0502020204030204" pitchFamily="34" charset="0"/>
            </a:endParaRPr>
          </a:p>
        </p:txBody>
      </p:sp>
      <p:cxnSp>
        <p:nvCxnSpPr>
          <p:cNvPr id="57" name="Straight Arrow Connector 50"/>
          <p:cNvCxnSpPr>
            <a:stCxn id="36" idx="3"/>
            <a:endCxn id="47" idx="1"/>
          </p:cNvCxnSpPr>
          <p:nvPr/>
        </p:nvCxnSpPr>
        <p:spPr>
          <a:xfrm flipV="1">
            <a:off x="8385329" y="1899541"/>
            <a:ext cx="1752541" cy="41723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69"/>
          <p:cNvSpPr txBox="1"/>
          <p:nvPr/>
        </p:nvSpPr>
        <p:spPr>
          <a:xfrm>
            <a:off x="9228145" y="2227476"/>
            <a:ext cx="885307"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:score</a:t>
            </a:r>
            <a:endParaRPr lang="el-GR" sz="1400" i="1" dirty="0">
              <a:latin typeface="Calibri" panose="020F0502020204030204" pitchFamily="34" charset="0"/>
            </a:endParaRPr>
          </a:p>
        </p:txBody>
      </p:sp>
      <p:cxnSp>
        <p:nvCxnSpPr>
          <p:cNvPr id="59" name="Straight Arrow Connector 50"/>
          <p:cNvCxnSpPr>
            <a:stCxn id="4" idx="3"/>
            <a:endCxn id="5" idx="1"/>
          </p:cNvCxnSpPr>
          <p:nvPr/>
        </p:nvCxnSpPr>
        <p:spPr>
          <a:xfrm>
            <a:off x="2803922" y="3546739"/>
            <a:ext cx="606793" cy="13457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69"/>
          <p:cNvSpPr txBox="1"/>
          <p:nvPr/>
        </p:nvSpPr>
        <p:spPr>
          <a:xfrm>
            <a:off x="8754970" y="2862141"/>
            <a:ext cx="1311578"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:detectedAs</a:t>
            </a:r>
            <a:endParaRPr lang="el-GR" sz="1400" i="1" dirty="0">
              <a:latin typeface="Calibri" panose="020F0502020204030204" pitchFamily="34" charset="0"/>
            </a:endParaRPr>
          </a:p>
        </p:txBody>
      </p:sp>
      <p:cxnSp>
        <p:nvCxnSpPr>
          <p:cNvPr id="61" name="Straight Arrow Connector 50"/>
          <p:cNvCxnSpPr>
            <a:stCxn id="36" idx="3"/>
            <a:endCxn id="52" idx="1"/>
          </p:cNvCxnSpPr>
          <p:nvPr/>
        </p:nvCxnSpPr>
        <p:spPr>
          <a:xfrm>
            <a:off x="8385329" y="2316774"/>
            <a:ext cx="1458701" cy="1583950"/>
          </a:xfrm>
          <a:prstGeom prst="bentConnector3">
            <a:avLst>
              <a:gd name="adj1" fmla="val 6031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9"/>
          <p:cNvSpPr txBox="1"/>
          <p:nvPr/>
        </p:nvSpPr>
        <p:spPr>
          <a:xfrm>
            <a:off x="8763048" y="3452982"/>
            <a:ext cx="1670265" cy="307777"/>
          </a:xfrm>
          <a:prstGeom prst="rect">
            <a:avLst/>
          </a:prstGeom>
          <a:noFill/>
        </p:spPr>
        <p:txBody>
          <a:bodyPr wrap="none" rtlCol="0">
            <a:spAutoFit/>
          </a:bodyPr>
          <a:lstStyle/>
          <a:p>
            <a:r>
              <a:rPr lang="en-US" sz="1400" dirty="0" err="1" smtClean="0">
                <a:latin typeface="Calibri" panose="020F0502020204030204" pitchFamily="34" charset="0"/>
              </a:rPr>
              <a:t>oae:</a:t>
            </a:r>
            <a:r>
              <a:rPr lang="en-US" sz="1400" i="1" dirty="0" err="1" smtClean="0">
                <a:latin typeface="Calibri" panose="020F0502020204030204" pitchFamily="34" charset="0"/>
              </a:rPr>
              <a:t>hasMatchedURI</a:t>
            </a:r>
            <a:endParaRPr lang="el-GR" sz="1400" i="1" dirty="0">
              <a:latin typeface="Calibri" panose="020F0502020204030204" pitchFamily="34" charset="0"/>
            </a:endParaRPr>
          </a:p>
        </p:txBody>
      </p:sp>
      <p:sp>
        <p:nvSpPr>
          <p:cNvPr id="76" name="TextBox 55"/>
          <p:cNvSpPr txBox="1"/>
          <p:nvPr/>
        </p:nvSpPr>
        <p:spPr>
          <a:xfrm>
            <a:off x="10137870" y="3010002"/>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77" name="Straight Arrow Connector 50"/>
          <p:cNvCxnSpPr>
            <a:stCxn id="36" idx="3"/>
            <a:endCxn id="76" idx="1"/>
          </p:cNvCxnSpPr>
          <p:nvPr/>
        </p:nvCxnSpPr>
        <p:spPr>
          <a:xfrm>
            <a:off x="8385329" y="2316774"/>
            <a:ext cx="1752541" cy="87789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55"/>
          <p:cNvSpPr txBox="1"/>
          <p:nvPr/>
        </p:nvSpPr>
        <p:spPr>
          <a:xfrm>
            <a:off x="2164144" y="4489970"/>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85" name="TextBox 55"/>
          <p:cNvSpPr txBox="1"/>
          <p:nvPr/>
        </p:nvSpPr>
        <p:spPr>
          <a:xfrm>
            <a:off x="2164144" y="4969984"/>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sp>
        <p:nvSpPr>
          <p:cNvPr id="86" name="TextBox 55"/>
          <p:cNvSpPr txBox="1"/>
          <p:nvPr/>
        </p:nvSpPr>
        <p:spPr>
          <a:xfrm>
            <a:off x="2153348" y="5453683"/>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87" name="Straight Arrow Connector 50"/>
          <p:cNvCxnSpPr>
            <a:stCxn id="4" idx="1"/>
            <a:endCxn id="84" idx="1"/>
          </p:cNvCxnSpPr>
          <p:nvPr/>
        </p:nvCxnSpPr>
        <p:spPr>
          <a:xfrm rot="10800000" flipH="1" flipV="1">
            <a:off x="326958" y="3546738"/>
            <a:ext cx="1837186" cy="1127897"/>
          </a:xfrm>
          <a:prstGeom prst="bentConnector3">
            <a:avLst>
              <a:gd name="adj1" fmla="val -1244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50"/>
          <p:cNvCxnSpPr>
            <a:stCxn id="4" idx="1"/>
            <a:endCxn id="85" idx="1"/>
          </p:cNvCxnSpPr>
          <p:nvPr/>
        </p:nvCxnSpPr>
        <p:spPr>
          <a:xfrm rot="10800000" flipH="1" flipV="1">
            <a:off x="326958" y="3546738"/>
            <a:ext cx="1837186" cy="1607911"/>
          </a:xfrm>
          <a:prstGeom prst="bentConnector3">
            <a:avLst>
              <a:gd name="adj1" fmla="val -1244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50"/>
          <p:cNvCxnSpPr>
            <a:stCxn id="4" idx="1"/>
            <a:endCxn id="86" idx="1"/>
          </p:cNvCxnSpPr>
          <p:nvPr/>
        </p:nvCxnSpPr>
        <p:spPr>
          <a:xfrm rot="10800000" flipH="1" flipV="1">
            <a:off x="326958" y="3546739"/>
            <a:ext cx="1826390" cy="2091610"/>
          </a:xfrm>
          <a:prstGeom prst="bentConnector3">
            <a:avLst>
              <a:gd name="adj1" fmla="val -1251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TextBox 78"/>
          <p:cNvSpPr txBox="1"/>
          <p:nvPr/>
        </p:nvSpPr>
        <p:spPr>
          <a:xfrm>
            <a:off x="2304043" y="3681524"/>
            <a:ext cx="1193660" cy="409652"/>
          </a:xfrm>
          <a:prstGeom prst="rect">
            <a:avLst/>
          </a:prstGeom>
          <a:noFill/>
        </p:spPr>
        <p:txBody>
          <a:bodyPr wrap="none" rtlCol="0">
            <a:spAutoFit/>
          </a:bodyPr>
          <a:lstStyle/>
          <a:p>
            <a:r>
              <a:rPr lang="en-GB" sz="1400" i="1" dirty="0" err="1" smtClean="0">
                <a:latin typeface="Calibri" panose="020F0502020204030204" pitchFamily="34" charset="0"/>
              </a:rPr>
              <a:t>dc:hasVersion</a:t>
            </a:r>
            <a:endParaRPr lang="el-GR" sz="1400" i="1" dirty="0">
              <a:latin typeface="Calibri" panose="020F0502020204030204" pitchFamily="34" charset="0"/>
            </a:endParaRPr>
          </a:p>
        </p:txBody>
      </p:sp>
      <p:sp>
        <p:nvSpPr>
          <p:cNvPr id="111" name="TextBox 64"/>
          <p:cNvSpPr txBox="1"/>
          <p:nvPr/>
        </p:nvSpPr>
        <p:spPr>
          <a:xfrm>
            <a:off x="4917751" y="4837218"/>
            <a:ext cx="1698623" cy="40011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2000" dirty="0" err="1" smtClean="0">
                <a:latin typeface="Calibri" panose="020F0502020204030204" pitchFamily="34" charset="0"/>
              </a:rPr>
              <a:t>rdfs:Resource</a:t>
            </a:r>
            <a:endParaRPr lang="el-GR" dirty="0">
              <a:latin typeface="Calibri" panose="020F0502020204030204" pitchFamily="34" charset="0"/>
            </a:endParaRPr>
          </a:p>
        </p:txBody>
      </p:sp>
      <p:sp>
        <p:nvSpPr>
          <p:cNvPr id="117" name="TextBox 78"/>
          <p:cNvSpPr txBox="1"/>
          <p:nvPr/>
        </p:nvSpPr>
        <p:spPr>
          <a:xfrm>
            <a:off x="3831781" y="4995298"/>
            <a:ext cx="1151918" cy="307777"/>
          </a:xfrm>
          <a:prstGeom prst="rect">
            <a:avLst/>
          </a:prstGeom>
          <a:noFill/>
        </p:spPr>
        <p:txBody>
          <a:bodyPr wrap="none" rtlCol="0">
            <a:spAutoFit/>
          </a:bodyPr>
          <a:lstStyle/>
          <a:p>
            <a:r>
              <a:rPr lang="en-GB" sz="1400" i="1" dirty="0" err="1" smtClean="0">
                <a:latin typeface="Calibri" panose="020F0502020204030204" pitchFamily="34" charset="0"/>
              </a:rPr>
              <a:t>dc:references</a:t>
            </a:r>
            <a:endParaRPr lang="el-GR" sz="1400" i="1" dirty="0">
              <a:latin typeface="Calibri" panose="020F0502020204030204" pitchFamily="34" charset="0"/>
            </a:endParaRPr>
          </a:p>
        </p:txBody>
      </p:sp>
      <p:cxnSp>
        <p:nvCxnSpPr>
          <p:cNvPr id="64" name="Straight Arrow Connector 50"/>
          <p:cNvCxnSpPr>
            <a:stCxn id="5" idx="2"/>
            <a:endCxn id="111" idx="1"/>
          </p:cNvCxnSpPr>
          <p:nvPr/>
        </p:nvCxnSpPr>
        <p:spPr>
          <a:xfrm rot="16200000" flipH="1">
            <a:off x="4218172" y="4337693"/>
            <a:ext cx="1171293" cy="22786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78"/>
          <p:cNvSpPr txBox="1"/>
          <p:nvPr/>
        </p:nvSpPr>
        <p:spPr>
          <a:xfrm>
            <a:off x="3180955" y="3468701"/>
            <a:ext cx="437855" cy="307777"/>
          </a:xfrm>
          <a:prstGeom prst="rect">
            <a:avLst/>
          </a:prstGeom>
          <a:noFill/>
        </p:spPr>
        <p:txBody>
          <a:bodyPr wrap="square" rtlCol="0">
            <a:spAutoFit/>
          </a:bodyPr>
          <a:lstStyle/>
          <a:p>
            <a:r>
              <a:rPr lang="en-US" sz="1400" dirty="0" smtClean="0">
                <a:latin typeface="Calibri" panose="020F0502020204030204" pitchFamily="34" charset="0"/>
              </a:rPr>
              <a:t>*</a:t>
            </a:r>
            <a:endParaRPr lang="el-GR" sz="1400" dirty="0">
              <a:latin typeface="Calibri" panose="020F0502020204030204" pitchFamily="34" charset="0"/>
            </a:endParaRPr>
          </a:p>
        </p:txBody>
      </p:sp>
      <p:sp>
        <p:nvSpPr>
          <p:cNvPr id="69" name="TextBox 78"/>
          <p:cNvSpPr txBox="1"/>
          <p:nvPr/>
        </p:nvSpPr>
        <p:spPr>
          <a:xfrm>
            <a:off x="4715625" y="4784619"/>
            <a:ext cx="365247" cy="372411"/>
          </a:xfrm>
          <a:prstGeom prst="rect">
            <a:avLst/>
          </a:prstGeom>
          <a:noFill/>
        </p:spPr>
        <p:txBody>
          <a:bodyPr wrap="square" rtlCol="0">
            <a:spAutoFit/>
          </a:bodyPr>
          <a:lstStyle/>
          <a:p>
            <a:r>
              <a:rPr lang="en-GB" sz="1400" dirty="0" smtClean="0">
                <a:latin typeface="Calibri" panose="020F0502020204030204" pitchFamily="34" charset="0"/>
              </a:rPr>
              <a:t>*</a:t>
            </a:r>
            <a:endParaRPr lang="el-GR" sz="1400" dirty="0">
              <a:latin typeface="Calibri" panose="020F0502020204030204" pitchFamily="34" charset="0"/>
            </a:endParaRPr>
          </a:p>
        </p:txBody>
      </p:sp>
      <p:sp>
        <p:nvSpPr>
          <p:cNvPr id="70" name="TextBox 55"/>
          <p:cNvSpPr txBox="1"/>
          <p:nvPr/>
        </p:nvSpPr>
        <p:spPr>
          <a:xfrm>
            <a:off x="2194418" y="2661566"/>
            <a:ext cx="1296144" cy="369332"/>
          </a:xfrm>
          <a:prstGeom prst="rect">
            <a:avLst/>
          </a:prstGeom>
          <a:solidFill>
            <a:schemeClr val="bg1">
              <a:lumMod val="85000"/>
            </a:schemeClr>
          </a:solidFill>
          <a:ln>
            <a:solidFill>
              <a:schemeClr val="tx1"/>
            </a:solidFill>
          </a:ln>
        </p:spPr>
        <p:txBody>
          <a:bodyPr wrap="square" rtlCol="0">
            <a:spAutoFit/>
          </a:bodyPr>
          <a:lstStyle/>
          <a:p>
            <a:pPr algn="ctr"/>
            <a:r>
              <a:rPr lang="en-US" dirty="0" err="1" smtClean="0">
                <a:latin typeface="Calibri" panose="020F0502020204030204" pitchFamily="34" charset="0"/>
              </a:rPr>
              <a:t>rdfs:Literal</a:t>
            </a:r>
            <a:endParaRPr lang="el-GR" dirty="0">
              <a:latin typeface="Calibri" panose="020F0502020204030204" pitchFamily="34" charset="0"/>
            </a:endParaRPr>
          </a:p>
        </p:txBody>
      </p:sp>
      <p:cxnSp>
        <p:nvCxnSpPr>
          <p:cNvPr id="72" name="Straight Arrow Connector 50"/>
          <p:cNvCxnSpPr>
            <a:endCxn id="15" idx="3"/>
          </p:cNvCxnSpPr>
          <p:nvPr/>
        </p:nvCxnSpPr>
        <p:spPr>
          <a:xfrm rot="16200000" flipV="1">
            <a:off x="3224015" y="2391410"/>
            <a:ext cx="1378144" cy="83232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8"/>
          <p:cNvSpPr txBox="1"/>
          <p:nvPr/>
        </p:nvSpPr>
        <p:spPr>
          <a:xfrm>
            <a:off x="3507503" y="2569886"/>
            <a:ext cx="902235" cy="372411"/>
          </a:xfrm>
          <a:prstGeom prst="rect">
            <a:avLst/>
          </a:prstGeom>
          <a:noFill/>
        </p:spPr>
        <p:txBody>
          <a:bodyPr wrap="none" rtlCol="0">
            <a:spAutoFit/>
          </a:bodyPr>
          <a:lstStyle/>
          <a:p>
            <a:r>
              <a:rPr lang="en-GB" sz="1400" i="1" dirty="0" err="1" smtClean="0">
                <a:latin typeface="Calibri" panose="020F0502020204030204" pitchFamily="34" charset="0"/>
              </a:rPr>
              <a:t>dc:format</a:t>
            </a:r>
            <a:endParaRPr lang="el-GR" sz="1400" i="1" dirty="0">
              <a:latin typeface="Calibri" panose="020F0502020204030204" pitchFamily="34" charset="0"/>
            </a:endParaRPr>
          </a:p>
        </p:txBody>
      </p:sp>
      <p:sp>
        <p:nvSpPr>
          <p:cNvPr id="19" name="Rectangle 18"/>
          <p:cNvSpPr/>
          <p:nvPr/>
        </p:nvSpPr>
        <p:spPr>
          <a:xfrm>
            <a:off x="8026609" y="4517659"/>
            <a:ext cx="3634841" cy="1528624"/>
          </a:xfrm>
          <a:prstGeom prst="rect">
            <a:avLst/>
          </a:prstGeom>
        </p:spPr>
        <p:txBody>
          <a:bodyPr wrap="none">
            <a:spAutoFit/>
          </a:bodyPr>
          <a:lstStyle/>
          <a:p>
            <a:pPr>
              <a:lnSpc>
                <a:spcPts val="1600"/>
              </a:lnSpc>
            </a:pPr>
            <a:r>
              <a:rPr lang="en-US" sz="1400" dirty="0" err="1" smtClean="0"/>
              <a:t>owa</a:t>
            </a:r>
            <a:r>
              <a:rPr lang="en-US" sz="1400" dirty="0" smtClean="0"/>
              <a:t>: http://l3s.de/owa</a:t>
            </a:r>
            <a:r>
              <a:rPr lang="en-US" sz="1400" dirty="0"/>
              <a:t>/</a:t>
            </a:r>
            <a:endParaRPr lang="en-US" sz="1400" dirty="0" smtClean="0"/>
          </a:p>
          <a:p>
            <a:pPr>
              <a:lnSpc>
                <a:spcPts val="1600"/>
              </a:lnSpc>
            </a:pPr>
            <a:r>
              <a:rPr lang="en-US" sz="1400" dirty="0" err="1"/>
              <a:t>oa</a:t>
            </a:r>
            <a:r>
              <a:rPr lang="en-US" sz="1400" dirty="0"/>
              <a:t>: http://</a:t>
            </a:r>
            <a:r>
              <a:rPr lang="en-US" sz="1400" dirty="0" smtClean="0"/>
              <a:t>www.w3.org/ns/oa</a:t>
            </a:r>
            <a:r>
              <a:rPr lang="en-US" sz="1400" dirty="0"/>
              <a:t>#</a:t>
            </a:r>
          </a:p>
          <a:p>
            <a:pPr>
              <a:lnSpc>
                <a:spcPts val="1600"/>
              </a:lnSpc>
            </a:pPr>
            <a:r>
              <a:rPr lang="en-US" sz="1400" dirty="0" err="1" smtClean="0"/>
              <a:t>oae</a:t>
            </a:r>
            <a:r>
              <a:rPr lang="en-US" sz="1400" dirty="0"/>
              <a:t>: http://</a:t>
            </a:r>
            <a:r>
              <a:rPr lang="en-US" sz="1400" dirty="0" smtClean="0"/>
              <a:t>www.ics.forth.gr/isl/oae/core</a:t>
            </a:r>
            <a:r>
              <a:rPr lang="en-US" sz="1400" dirty="0"/>
              <a:t>#</a:t>
            </a:r>
            <a:br>
              <a:rPr lang="en-US" sz="1400" dirty="0"/>
            </a:br>
            <a:r>
              <a:rPr lang="en-US" sz="1400" dirty="0"/>
              <a:t>dc: http://</a:t>
            </a:r>
            <a:r>
              <a:rPr lang="en-US" sz="1400" dirty="0" smtClean="0"/>
              <a:t>purl.org/dc/terms/</a:t>
            </a:r>
          </a:p>
          <a:p>
            <a:pPr>
              <a:lnSpc>
                <a:spcPts val="1600"/>
              </a:lnSpc>
            </a:pPr>
            <a:r>
              <a:rPr lang="en-US" sz="1400" dirty="0" err="1" smtClean="0"/>
              <a:t>skos</a:t>
            </a:r>
            <a:r>
              <a:rPr lang="en-US" sz="1400" dirty="0" smtClean="0"/>
              <a:t>: </a:t>
            </a:r>
            <a:r>
              <a:rPr lang="en-US" sz="1400" dirty="0"/>
              <a:t>http://</a:t>
            </a:r>
            <a:r>
              <a:rPr lang="en-US" sz="1400" dirty="0" smtClean="0"/>
              <a:t>www.w3.org/2004/02/skos/core#</a:t>
            </a:r>
          </a:p>
          <a:p>
            <a:pPr>
              <a:lnSpc>
                <a:spcPts val="1600"/>
              </a:lnSpc>
            </a:pPr>
            <a:r>
              <a:rPr lang="en-US" sz="1400" dirty="0"/>
              <a:t>schema: http://</a:t>
            </a:r>
            <a:r>
              <a:rPr lang="en-US" sz="1400" dirty="0" smtClean="0"/>
              <a:t>schema.org/</a:t>
            </a:r>
            <a:r>
              <a:rPr lang="en-US" sz="1400" dirty="0"/>
              <a:t/>
            </a:r>
            <a:br>
              <a:rPr lang="en-US" sz="1400" dirty="0"/>
            </a:br>
            <a:r>
              <a:rPr lang="en-US" sz="1400" dirty="0" err="1" smtClean="0"/>
              <a:t>rdfs</a:t>
            </a:r>
            <a:r>
              <a:rPr lang="en-US" sz="1400" dirty="0"/>
              <a:t>: http://www.w3.org/2000/01/rdf-schema</a:t>
            </a:r>
            <a:r>
              <a:rPr lang="en-US" sz="1400" dirty="0" smtClean="0"/>
              <a:t>#</a:t>
            </a:r>
            <a:endParaRPr lang="en-US" sz="1400" dirty="0"/>
          </a:p>
        </p:txBody>
      </p:sp>
      <p:sp>
        <p:nvSpPr>
          <p:cNvPr id="65" name="Rectangle 64"/>
          <p:cNvSpPr/>
          <p:nvPr/>
        </p:nvSpPr>
        <p:spPr>
          <a:xfrm>
            <a:off x="19337" y="6897"/>
            <a:ext cx="4762007" cy="461665"/>
          </a:xfrm>
          <a:prstGeom prst="rect">
            <a:avLst/>
          </a:prstGeom>
        </p:spPr>
        <p:txBody>
          <a:bodyPr wrap="square">
            <a:spAutoFit/>
          </a:bodyPr>
          <a:lstStyle/>
          <a:p>
            <a:pPr lvl="0" algn="ctr">
              <a:defRPr/>
            </a:pPr>
            <a:r>
              <a:rPr lang="en-US" sz="2400" kern="0" dirty="0" smtClean="0">
                <a:solidFill>
                  <a:prstClr val="black"/>
                </a:solidFill>
              </a:rPr>
              <a:t>RDD/S Model - Simple </a:t>
            </a:r>
            <a:endParaRPr kumimoji="0" lang="el-GR" sz="2400" b="0" i="0" u="none" strike="noStrike" kern="0" cap="none" spc="0" normalizeH="0" baseline="0" noProof="0" dirty="0" smtClean="0">
              <a:ln>
                <a:noFill/>
              </a:ln>
              <a:solidFill>
                <a:prstClr val="black"/>
              </a:solidFill>
              <a:effectLst/>
              <a:uLnTx/>
              <a:uFillTx/>
            </a:endParaRPr>
          </a:p>
        </p:txBody>
      </p:sp>
      <p:cxnSp>
        <p:nvCxnSpPr>
          <p:cNvPr id="82" name="Straight Arrow Connector 50"/>
          <p:cNvCxnSpPr>
            <a:stCxn id="4" idx="0"/>
            <a:endCxn id="16" idx="1"/>
          </p:cNvCxnSpPr>
          <p:nvPr/>
        </p:nvCxnSpPr>
        <p:spPr>
          <a:xfrm rot="5400000" flipH="1" flipV="1">
            <a:off x="895502" y="2056797"/>
            <a:ext cx="1975214" cy="6353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50"/>
          <p:cNvCxnSpPr>
            <a:stCxn id="4" idx="0"/>
            <a:endCxn id="15" idx="1"/>
          </p:cNvCxnSpPr>
          <p:nvPr/>
        </p:nvCxnSpPr>
        <p:spPr>
          <a:xfrm rot="5400000" flipH="1" flipV="1">
            <a:off x="1261324" y="2422619"/>
            <a:ext cx="1243570" cy="6353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50"/>
          <p:cNvCxnSpPr>
            <a:stCxn id="4" idx="0"/>
            <a:endCxn id="70" idx="1"/>
          </p:cNvCxnSpPr>
          <p:nvPr/>
        </p:nvCxnSpPr>
        <p:spPr>
          <a:xfrm rot="5400000" flipH="1" flipV="1">
            <a:off x="1622009" y="2789664"/>
            <a:ext cx="515841" cy="62897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xtBox 78"/>
          <p:cNvSpPr txBox="1"/>
          <p:nvPr/>
        </p:nvSpPr>
        <p:spPr>
          <a:xfrm>
            <a:off x="1285823" y="2554834"/>
            <a:ext cx="902235" cy="307777"/>
          </a:xfrm>
          <a:prstGeom prst="rect">
            <a:avLst/>
          </a:prstGeom>
          <a:noFill/>
        </p:spPr>
        <p:txBody>
          <a:bodyPr wrap="none" rtlCol="0">
            <a:spAutoFit/>
          </a:bodyPr>
          <a:lstStyle/>
          <a:p>
            <a:r>
              <a:rPr lang="en-GB" sz="1400" i="1" dirty="0" err="1" smtClean="0">
                <a:latin typeface="Calibri" panose="020F0502020204030204" pitchFamily="34" charset="0"/>
              </a:rPr>
              <a:t>dc:format</a:t>
            </a:r>
            <a:endParaRPr lang="el-GR" sz="1400" i="1" dirty="0">
              <a:latin typeface="Calibri" panose="020F0502020204030204" pitchFamily="34" charset="0"/>
            </a:endParaRPr>
          </a:p>
        </p:txBody>
      </p:sp>
      <p:sp>
        <p:nvSpPr>
          <p:cNvPr id="95" name="TextBox 78"/>
          <p:cNvSpPr txBox="1"/>
          <p:nvPr/>
        </p:nvSpPr>
        <p:spPr>
          <a:xfrm>
            <a:off x="1373717" y="1857567"/>
            <a:ext cx="691215" cy="307777"/>
          </a:xfrm>
          <a:prstGeom prst="rect">
            <a:avLst/>
          </a:prstGeom>
          <a:noFill/>
        </p:spPr>
        <p:txBody>
          <a:bodyPr wrap="none" rtlCol="0">
            <a:spAutoFit/>
          </a:bodyPr>
          <a:lstStyle/>
          <a:p>
            <a:r>
              <a:rPr lang="en-GB" sz="1400" i="1" dirty="0" err="1" smtClean="0">
                <a:latin typeface="Calibri" panose="020F0502020204030204" pitchFamily="34" charset="0"/>
              </a:rPr>
              <a:t>dc:title</a:t>
            </a:r>
            <a:endParaRPr lang="en-GB" sz="1400" i="1" dirty="0" smtClean="0">
              <a:latin typeface="Calibri" panose="020F0502020204030204" pitchFamily="34" charset="0"/>
            </a:endParaRPr>
          </a:p>
        </p:txBody>
      </p:sp>
      <p:sp>
        <p:nvSpPr>
          <p:cNvPr id="96" name="TextBox 78"/>
          <p:cNvSpPr txBox="1"/>
          <p:nvPr/>
        </p:nvSpPr>
        <p:spPr>
          <a:xfrm>
            <a:off x="1374213" y="1139085"/>
            <a:ext cx="748603" cy="307777"/>
          </a:xfrm>
          <a:prstGeom prst="rect">
            <a:avLst/>
          </a:prstGeom>
          <a:noFill/>
        </p:spPr>
        <p:txBody>
          <a:bodyPr wrap="none" rtlCol="0">
            <a:spAutoFit/>
          </a:bodyPr>
          <a:lstStyle/>
          <a:p>
            <a:r>
              <a:rPr lang="en-GB" sz="1400" i="1" dirty="0" err="1" smtClean="0">
                <a:latin typeface="Calibri" panose="020F0502020204030204" pitchFamily="34" charset="0"/>
              </a:rPr>
              <a:t>dc:date</a:t>
            </a:r>
            <a:endParaRPr lang="el-GR" sz="1400" i="1" dirty="0">
              <a:latin typeface="Calibri" panose="020F0502020204030204" pitchFamily="34" charset="0"/>
            </a:endParaRPr>
          </a:p>
        </p:txBody>
      </p:sp>
      <p:cxnSp>
        <p:nvCxnSpPr>
          <p:cNvPr id="113" name="Straight Arrow Connector 50"/>
          <p:cNvCxnSpPr>
            <a:stCxn id="4" idx="0"/>
            <a:endCxn id="36" idx="2"/>
          </p:cNvCxnSpPr>
          <p:nvPr/>
        </p:nvCxnSpPr>
        <p:spPr>
          <a:xfrm rot="5400000" flipH="1" flipV="1">
            <a:off x="4231200" y="-148931"/>
            <a:ext cx="845244" cy="6176764"/>
          </a:xfrm>
          <a:prstGeom prst="bentConnector3">
            <a:avLst>
              <a:gd name="adj1" fmla="val 17135"/>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7" name="TextBox 78"/>
          <p:cNvSpPr txBox="1"/>
          <p:nvPr/>
        </p:nvSpPr>
        <p:spPr>
          <a:xfrm>
            <a:off x="5095033" y="2930549"/>
            <a:ext cx="1468544" cy="307777"/>
          </a:xfrm>
          <a:prstGeom prst="rect">
            <a:avLst/>
          </a:prstGeom>
          <a:noFill/>
        </p:spPr>
        <p:txBody>
          <a:bodyPr wrap="none" rtlCol="0">
            <a:spAutoFit/>
          </a:bodyPr>
          <a:lstStyle/>
          <a:p>
            <a:r>
              <a:rPr lang="en-GB" sz="1400" i="1" dirty="0" smtClean="0">
                <a:solidFill>
                  <a:schemeClr val="bg2">
                    <a:lumMod val="25000"/>
                  </a:schemeClr>
                </a:solidFill>
                <a:latin typeface="Calibri" panose="020F0502020204030204" pitchFamily="34" charset="0"/>
              </a:rPr>
              <a:t>schema:mentions</a:t>
            </a:r>
            <a:endParaRPr lang="el-GR" sz="1400" i="1" dirty="0">
              <a:solidFill>
                <a:schemeClr val="bg2">
                  <a:lumMod val="25000"/>
                </a:schemeClr>
              </a:solidFill>
              <a:latin typeface="Calibri" panose="020F0502020204030204" pitchFamily="34" charset="0"/>
            </a:endParaRPr>
          </a:p>
        </p:txBody>
      </p:sp>
      <p:cxnSp>
        <p:nvCxnSpPr>
          <p:cNvPr id="133" name="Straight Arrow Connector 50"/>
          <p:cNvCxnSpPr>
            <a:stCxn id="5" idx="0"/>
            <a:endCxn id="36" idx="2"/>
          </p:cNvCxnSpPr>
          <p:nvPr/>
        </p:nvCxnSpPr>
        <p:spPr>
          <a:xfrm rot="5400000" flipH="1" flipV="1">
            <a:off x="5726136" y="1480580"/>
            <a:ext cx="979819" cy="3052318"/>
          </a:xfrm>
          <a:prstGeom prst="bentConnector3">
            <a:avLst>
              <a:gd name="adj1" fmla="val 50000"/>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8"/>
          <p:cNvSpPr txBox="1"/>
          <p:nvPr/>
        </p:nvSpPr>
        <p:spPr>
          <a:xfrm>
            <a:off x="7166502" y="3741750"/>
            <a:ext cx="365247" cy="372411"/>
          </a:xfrm>
          <a:prstGeom prst="rect">
            <a:avLst/>
          </a:prstGeom>
          <a:noFill/>
        </p:spPr>
        <p:txBody>
          <a:bodyPr wrap="square" rtlCol="0">
            <a:spAutoFit/>
          </a:bodyPr>
          <a:lstStyle/>
          <a:p>
            <a:r>
              <a:rPr lang="en-GB" sz="1400" dirty="0" smtClean="0">
                <a:latin typeface="Calibri" panose="020F0502020204030204" pitchFamily="34" charset="0"/>
              </a:rPr>
              <a:t>*</a:t>
            </a:r>
            <a:endParaRPr lang="el-GR" sz="1400" dirty="0">
              <a:latin typeface="Calibri" panose="020F0502020204030204" pitchFamily="34" charset="0"/>
            </a:endParaRPr>
          </a:p>
        </p:txBody>
      </p:sp>
    </p:spTree>
    <p:extLst>
      <p:ext uri="{BB962C8B-B14F-4D97-AF65-F5344CB8AC3E}">
        <p14:creationId xmlns:p14="http://schemas.microsoft.com/office/powerpoint/2010/main" val="3421298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vladimiralexiev.github.io/pres/20160329-OpenData-and-Ontologies/img/Culture-datacloud-large.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5432"/>
          <a:stretch/>
        </p:blipFill>
        <p:spPr bwMode="auto">
          <a:xfrm>
            <a:off x="6596037" y="4410387"/>
            <a:ext cx="1032097" cy="754121"/>
          </a:xfrm>
          <a:prstGeom prst="rect">
            <a:avLst/>
          </a:prstGeom>
          <a:noFill/>
          <a:extLst>
            <a:ext uri="{909E8E84-426E-40DD-AFC4-6F175D3DCCD1}">
              <a14:hiddenFill xmlns:a14="http://schemas.microsoft.com/office/drawing/2010/main">
                <a:solidFill>
                  <a:srgbClr val="FFFFFF"/>
                </a:solidFill>
              </a14:hiddenFill>
            </a:ext>
          </a:extLst>
        </p:spPr>
      </p:pic>
      <p:sp>
        <p:nvSpPr>
          <p:cNvPr id="18" name="Snip Single Corner Rectangle 17"/>
          <p:cNvSpPr/>
          <p:nvPr/>
        </p:nvSpPr>
        <p:spPr>
          <a:xfrm>
            <a:off x="7037488" y="3788238"/>
            <a:ext cx="1519628" cy="378656"/>
          </a:xfrm>
          <a:prstGeom prst="snip1Rect">
            <a:avLst>
              <a:gd name="adj" fmla="val 26847"/>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p>
            <a:fld id="{C8B84C49-838A-4AAE-99F9-03C44218DAC7}" type="slidenum">
              <a:rPr lang="en-US" smtClean="0"/>
              <a:t>5</a:t>
            </a:fld>
            <a:endParaRPr lang="en-US"/>
          </a:p>
        </p:txBody>
      </p:sp>
      <p:sp>
        <p:nvSpPr>
          <p:cNvPr id="7" name="Rectangle 6"/>
          <p:cNvSpPr/>
          <p:nvPr/>
        </p:nvSpPr>
        <p:spPr>
          <a:xfrm>
            <a:off x="4993950" y="6057266"/>
            <a:ext cx="2143536" cy="523220"/>
          </a:xfrm>
          <a:prstGeom prst="rect">
            <a:avLst/>
          </a:prstGeom>
        </p:spPr>
        <p:txBody>
          <a:bodyPr wrap="none">
            <a:spAutoFit/>
          </a:bodyPr>
          <a:lstStyle/>
          <a:p>
            <a:r>
              <a:rPr lang="en-US" sz="2800" b="1" i="1" dirty="0" err="1"/>
              <a:t>ArchiveSpark</a:t>
            </a:r>
            <a:endParaRPr lang="en-US" sz="2800" b="1" i="1" dirty="0"/>
          </a:p>
        </p:txBody>
      </p:sp>
      <p:sp>
        <p:nvSpPr>
          <p:cNvPr id="10" name="Flowchart: Multidocument 9"/>
          <p:cNvSpPr/>
          <p:nvPr/>
        </p:nvSpPr>
        <p:spPr>
          <a:xfrm>
            <a:off x="149988" y="2432842"/>
            <a:ext cx="2322672" cy="1553369"/>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evron 13"/>
          <p:cNvSpPr/>
          <p:nvPr/>
        </p:nvSpPr>
        <p:spPr>
          <a:xfrm>
            <a:off x="2711914" y="2770029"/>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41103" y="2990227"/>
            <a:ext cx="2112298" cy="523220"/>
          </a:xfrm>
          <a:prstGeom prst="rect">
            <a:avLst/>
          </a:prstGeom>
        </p:spPr>
        <p:txBody>
          <a:bodyPr wrap="square">
            <a:spAutoFit/>
          </a:bodyPr>
          <a:lstStyle/>
          <a:p>
            <a:r>
              <a:rPr lang="en-US" sz="2800" b="1" i="1" dirty="0" smtClean="0"/>
              <a:t>Web Archive</a:t>
            </a:r>
            <a:endParaRPr lang="en-US" sz="2800" b="1" i="1" dirty="0"/>
          </a:p>
        </p:txBody>
      </p:sp>
      <p:pic>
        <p:nvPicPr>
          <p:cNvPr id="1030" name="Picture 6" descr=" Προβολή εικόνας πλήρους μεγέθους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4898" y="2217772"/>
            <a:ext cx="1730944" cy="173094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0434745" y="3867489"/>
            <a:ext cx="1542474" cy="461665"/>
          </a:xfrm>
          <a:prstGeom prst="rect">
            <a:avLst/>
          </a:prstGeom>
        </p:spPr>
        <p:txBody>
          <a:bodyPr wrap="none">
            <a:spAutoFit/>
          </a:bodyPr>
          <a:lstStyle/>
          <a:p>
            <a:r>
              <a:rPr lang="en-US" sz="2400" b="1" i="1" dirty="0" err="1" smtClean="0"/>
              <a:t>Triplestore</a:t>
            </a:r>
            <a:endParaRPr lang="en-US" sz="2400" b="1" i="1" dirty="0"/>
          </a:p>
        </p:txBody>
      </p:sp>
      <p:sp>
        <p:nvSpPr>
          <p:cNvPr id="30" name="Title 29"/>
          <p:cNvSpPr>
            <a:spLocks noGrp="1"/>
          </p:cNvSpPr>
          <p:nvPr>
            <p:ph type="title"/>
          </p:nvPr>
        </p:nvSpPr>
        <p:spPr/>
        <p:txBody>
          <a:bodyPr/>
          <a:lstStyle/>
          <a:p>
            <a:r>
              <a:rPr lang="en-US" dirty="0" smtClean="0"/>
              <a:t>The Construction Process</a:t>
            </a:r>
            <a:endParaRPr lang="en-US" dirty="0"/>
          </a:p>
        </p:txBody>
      </p:sp>
      <p:sp>
        <p:nvSpPr>
          <p:cNvPr id="31" name="Rectangle 30"/>
          <p:cNvSpPr/>
          <p:nvPr/>
        </p:nvSpPr>
        <p:spPr>
          <a:xfrm>
            <a:off x="6924198" y="3791669"/>
            <a:ext cx="1698436" cy="400110"/>
          </a:xfrm>
          <a:prstGeom prst="rect">
            <a:avLst/>
          </a:prstGeom>
        </p:spPr>
        <p:txBody>
          <a:bodyPr wrap="square">
            <a:spAutoFit/>
          </a:bodyPr>
          <a:lstStyle/>
          <a:p>
            <a:pPr algn="ctr"/>
            <a:r>
              <a:rPr lang="en-US" sz="2000" b="1" dirty="0" smtClean="0">
                <a:solidFill>
                  <a:schemeClr val="bg1"/>
                </a:solidFill>
              </a:rPr>
              <a:t>RDF/S </a:t>
            </a:r>
            <a:r>
              <a:rPr lang="en-US" sz="2000" b="1" dirty="0">
                <a:solidFill>
                  <a:schemeClr val="bg1"/>
                </a:solidFill>
              </a:rPr>
              <a:t>Model</a:t>
            </a:r>
          </a:p>
        </p:txBody>
      </p:sp>
      <p:sp>
        <p:nvSpPr>
          <p:cNvPr id="32" name="Rectangle 31"/>
          <p:cNvSpPr/>
          <p:nvPr/>
        </p:nvSpPr>
        <p:spPr>
          <a:xfrm>
            <a:off x="7369899" y="3451976"/>
            <a:ext cx="1373157" cy="400110"/>
          </a:xfrm>
          <a:prstGeom prst="rect">
            <a:avLst/>
          </a:prstGeom>
        </p:spPr>
        <p:txBody>
          <a:bodyPr wrap="square">
            <a:spAutoFit/>
          </a:bodyPr>
          <a:lstStyle/>
          <a:p>
            <a:pPr algn="ctr"/>
            <a:r>
              <a:rPr lang="en-US" sz="2000" dirty="0">
                <a:solidFill>
                  <a:schemeClr val="bg1"/>
                </a:solidFill>
              </a:rPr>
              <a:t>NER Tool</a:t>
            </a:r>
          </a:p>
        </p:txBody>
      </p:sp>
      <p:sp>
        <p:nvSpPr>
          <p:cNvPr id="28" name="TextBox 69"/>
          <p:cNvSpPr txBox="1"/>
          <p:nvPr/>
        </p:nvSpPr>
        <p:spPr>
          <a:xfrm>
            <a:off x="2511158" y="3340700"/>
            <a:ext cx="1193275" cy="369332"/>
          </a:xfrm>
          <a:prstGeom prst="rect">
            <a:avLst/>
          </a:prstGeom>
          <a:noFill/>
        </p:spPr>
        <p:txBody>
          <a:bodyPr wrap="none" rtlCol="0">
            <a:spAutoFit/>
          </a:bodyPr>
          <a:lstStyle/>
          <a:p>
            <a:r>
              <a:rPr lang="en-US" dirty="0" smtClean="0">
                <a:latin typeface="Calibri" panose="020F0502020204030204" pitchFamily="34" charset="0"/>
              </a:rPr>
              <a:t>WARC files</a:t>
            </a:r>
            <a:endParaRPr lang="el-GR" dirty="0">
              <a:latin typeface="Calibri" panose="020F0502020204030204" pitchFamily="34" charset="0"/>
            </a:endParaRPr>
          </a:p>
        </p:txBody>
      </p:sp>
      <p:sp>
        <p:nvSpPr>
          <p:cNvPr id="2" name="Flowchart: Process 1"/>
          <p:cNvSpPr/>
          <p:nvPr/>
        </p:nvSpPr>
        <p:spPr>
          <a:xfrm>
            <a:off x="3822429" y="2254258"/>
            <a:ext cx="1736541" cy="1587727"/>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Entity Extraction</a:t>
            </a:r>
            <a:endParaRPr lang="en-US" sz="2800" b="1" dirty="0"/>
          </a:p>
        </p:txBody>
      </p:sp>
      <p:sp>
        <p:nvSpPr>
          <p:cNvPr id="37" name="TextBox 69"/>
          <p:cNvSpPr txBox="1"/>
          <p:nvPr/>
        </p:nvSpPr>
        <p:spPr>
          <a:xfrm>
            <a:off x="5639890" y="3295329"/>
            <a:ext cx="1193596" cy="646331"/>
          </a:xfrm>
          <a:prstGeom prst="rect">
            <a:avLst/>
          </a:prstGeom>
          <a:noFill/>
        </p:spPr>
        <p:txBody>
          <a:bodyPr wrap="none" rtlCol="0">
            <a:spAutoFit/>
          </a:bodyPr>
          <a:lstStyle/>
          <a:p>
            <a:pPr algn="ctr"/>
            <a:r>
              <a:rPr lang="en-US" dirty="0" smtClean="0">
                <a:latin typeface="Calibri" panose="020F0502020204030204" pitchFamily="34" charset="0"/>
              </a:rPr>
              <a:t>metadata, </a:t>
            </a:r>
            <a:br>
              <a:rPr lang="en-US" dirty="0" smtClean="0">
                <a:latin typeface="Calibri" panose="020F0502020204030204" pitchFamily="34" charset="0"/>
              </a:rPr>
            </a:br>
            <a:r>
              <a:rPr lang="en-US" dirty="0" smtClean="0">
                <a:latin typeface="Calibri" panose="020F0502020204030204" pitchFamily="34" charset="0"/>
              </a:rPr>
              <a:t>entities</a:t>
            </a:r>
            <a:endParaRPr lang="el-GR" dirty="0">
              <a:latin typeface="Calibri" panose="020F0502020204030204" pitchFamily="34" charset="0"/>
            </a:endParaRPr>
          </a:p>
        </p:txBody>
      </p:sp>
      <p:pic>
        <p:nvPicPr>
          <p:cNvPr id="1032" name="Picture 8" descr="File:Babelfy 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2248" y="3902516"/>
            <a:ext cx="552175" cy="57248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4301637" y="4160936"/>
            <a:ext cx="990656" cy="400110"/>
          </a:xfrm>
          <a:prstGeom prst="rect">
            <a:avLst/>
          </a:prstGeom>
          <a:noFill/>
        </p:spPr>
        <p:txBody>
          <a:bodyPr wrap="none" rtlCol="0">
            <a:spAutoFit/>
          </a:bodyPr>
          <a:lstStyle/>
          <a:p>
            <a:r>
              <a:rPr lang="en-US" sz="2000" b="1" dirty="0" err="1" smtClean="0">
                <a:solidFill>
                  <a:schemeClr val="tx1">
                    <a:lumMod val="50000"/>
                    <a:lumOff val="50000"/>
                  </a:schemeClr>
                </a:solidFill>
              </a:rPr>
              <a:t>Babelfy</a:t>
            </a:r>
            <a:endParaRPr lang="en-US" sz="2000" b="1" dirty="0">
              <a:solidFill>
                <a:schemeClr val="tx1">
                  <a:lumMod val="50000"/>
                  <a:lumOff val="50000"/>
                </a:schemeClr>
              </a:solidFill>
            </a:endParaRPr>
          </a:p>
        </p:txBody>
      </p:sp>
      <p:sp>
        <p:nvSpPr>
          <p:cNvPr id="38" name="Flowchart: Process 37"/>
          <p:cNvSpPr/>
          <p:nvPr/>
        </p:nvSpPr>
        <p:spPr>
          <a:xfrm>
            <a:off x="7022427" y="2360865"/>
            <a:ext cx="1881652" cy="1374512"/>
          </a:xfrm>
          <a:prstGeom prst="flowChart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Transform</a:t>
            </a:r>
            <a:br>
              <a:rPr lang="en-US" sz="2800" b="1" dirty="0" smtClean="0"/>
            </a:br>
            <a:r>
              <a:rPr lang="en-US" sz="2800" b="1" dirty="0" smtClean="0"/>
              <a:t>to RDF</a:t>
            </a:r>
            <a:endParaRPr lang="en-US" sz="2800" b="1" dirty="0"/>
          </a:p>
        </p:txBody>
      </p:sp>
      <p:sp>
        <p:nvSpPr>
          <p:cNvPr id="39" name="Chevron 38"/>
          <p:cNvSpPr/>
          <p:nvPr/>
        </p:nvSpPr>
        <p:spPr>
          <a:xfrm>
            <a:off x="5828831" y="2779018"/>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69"/>
          <p:cNvSpPr txBox="1"/>
          <p:nvPr/>
        </p:nvSpPr>
        <p:spPr>
          <a:xfrm>
            <a:off x="9045942" y="3310065"/>
            <a:ext cx="1200970" cy="646331"/>
          </a:xfrm>
          <a:prstGeom prst="rect">
            <a:avLst/>
          </a:prstGeom>
          <a:noFill/>
        </p:spPr>
        <p:txBody>
          <a:bodyPr wrap="none" rtlCol="0">
            <a:spAutoFit/>
          </a:bodyPr>
          <a:lstStyle/>
          <a:p>
            <a:pPr algn="ctr"/>
            <a:r>
              <a:rPr lang="en-US" dirty="0" smtClean="0">
                <a:latin typeface="Calibri" panose="020F0502020204030204" pitchFamily="34" charset="0"/>
              </a:rPr>
              <a:t>RDF triples</a:t>
            </a:r>
            <a:br>
              <a:rPr lang="en-US" dirty="0" smtClean="0">
                <a:latin typeface="Calibri" panose="020F0502020204030204" pitchFamily="34" charset="0"/>
              </a:rPr>
            </a:br>
            <a:r>
              <a:rPr lang="en-US" dirty="0" smtClean="0">
                <a:latin typeface="Calibri" panose="020F0502020204030204" pitchFamily="34" charset="0"/>
              </a:rPr>
              <a:t>(.n3 files)</a:t>
            </a:r>
            <a:endParaRPr lang="el-GR" dirty="0">
              <a:latin typeface="Calibri" panose="020F0502020204030204" pitchFamily="34" charset="0"/>
            </a:endParaRPr>
          </a:p>
        </p:txBody>
      </p:sp>
      <p:sp>
        <p:nvSpPr>
          <p:cNvPr id="41" name="Chevron 40"/>
          <p:cNvSpPr/>
          <p:nvPr/>
        </p:nvSpPr>
        <p:spPr>
          <a:xfrm>
            <a:off x="9238569" y="2766530"/>
            <a:ext cx="911068" cy="5126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Snip Single Corner Rectangle 42"/>
          <p:cNvSpPr/>
          <p:nvPr/>
        </p:nvSpPr>
        <p:spPr>
          <a:xfrm>
            <a:off x="7036985" y="4234311"/>
            <a:ext cx="2066867" cy="365464"/>
          </a:xfrm>
          <a:prstGeom prst="snip1Rect">
            <a:avLst>
              <a:gd name="adj" fmla="val 32553"/>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p>
        </p:txBody>
      </p:sp>
      <p:sp>
        <p:nvSpPr>
          <p:cNvPr id="5" name="Right Brace 4"/>
          <p:cNvSpPr/>
          <p:nvPr/>
        </p:nvSpPr>
        <p:spPr>
          <a:xfrm rot="5400000">
            <a:off x="5760918" y="5939"/>
            <a:ext cx="609600" cy="11318635"/>
          </a:xfrm>
          <a:prstGeom prst="rightBrace">
            <a:avLst>
              <a:gd name="adj1" fmla="val 29761"/>
              <a:gd name="adj2" fmla="val 50000"/>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7001843" y="4231502"/>
            <a:ext cx="2087495" cy="400110"/>
          </a:xfrm>
          <a:prstGeom prst="rect">
            <a:avLst/>
          </a:prstGeom>
        </p:spPr>
        <p:txBody>
          <a:bodyPr wrap="none">
            <a:spAutoFit/>
          </a:bodyPr>
          <a:lstStyle/>
          <a:p>
            <a:r>
              <a:rPr lang="en-US" sz="2000" b="1" dirty="0">
                <a:solidFill>
                  <a:schemeClr val="bg1"/>
                </a:solidFill>
              </a:rPr>
              <a:t>Entity Enrichment</a:t>
            </a:r>
          </a:p>
        </p:txBody>
      </p:sp>
      <p:sp>
        <p:nvSpPr>
          <p:cNvPr id="44" name="Rectangle 43"/>
          <p:cNvSpPr/>
          <p:nvPr/>
        </p:nvSpPr>
        <p:spPr>
          <a:xfrm>
            <a:off x="10434745" y="4238421"/>
            <a:ext cx="1643207" cy="369332"/>
          </a:xfrm>
          <a:prstGeom prst="rect">
            <a:avLst/>
          </a:prstGeom>
        </p:spPr>
        <p:txBody>
          <a:bodyPr wrap="none">
            <a:spAutoFit/>
          </a:bodyPr>
          <a:lstStyle/>
          <a:p>
            <a:r>
              <a:rPr lang="en-US" i="1" dirty="0" smtClean="0"/>
              <a:t>Web Accessible</a:t>
            </a:r>
            <a:endParaRPr lang="en-US" i="1" dirty="0"/>
          </a:p>
        </p:txBody>
      </p:sp>
    </p:spTree>
    <p:extLst>
      <p:ext uri="{BB962C8B-B14F-4D97-AF65-F5344CB8AC3E}">
        <p14:creationId xmlns:p14="http://schemas.microsoft.com/office/powerpoint/2010/main" val="275730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ounded Rectangle 118"/>
          <p:cNvSpPr/>
          <p:nvPr/>
        </p:nvSpPr>
        <p:spPr>
          <a:xfrm>
            <a:off x="647700" y="1828800"/>
            <a:ext cx="8039100" cy="4191000"/>
          </a:xfrm>
          <a:prstGeom prst="roundRect">
            <a:avLst>
              <a:gd name="adj" fmla="val 7218"/>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261035"/>
            <a:ext cx="12192000" cy="584775"/>
          </a:xfrm>
          <a:prstGeom prst="rect">
            <a:avLst/>
          </a:prstGeom>
        </p:spPr>
        <p:txBody>
          <a:bodyPr wrap="square">
            <a:spAutoFit/>
          </a:bodyPr>
          <a:lstStyle/>
          <a:p>
            <a:pPr algn="ctr"/>
            <a:r>
              <a:rPr lang="en-US" sz="3200" dirty="0" smtClean="0"/>
              <a:t>Towards a </a:t>
            </a:r>
            <a:r>
              <a:rPr lang="en-US" sz="3200" b="1" dirty="0" smtClean="0">
                <a:solidFill>
                  <a:srgbClr val="C00000"/>
                </a:solidFill>
              </a:rPr>
              <a:t>Ranking Model</a:t>
            </a:r>
            <a:r>
              <a:rPr lang="en-US" sz="3200" dirty="0" smtClean="0"/>
              <a:t> for </a:t>
            </a:r>
            <a:r>
              <a:rPr lang="en-US" sz="3200" b="1" dirty="0" smtClean="0">
                <a:solidFill>
                  <a:srgbClr val="0070C0"/>
                </a:solidFill>
              </a:rPr>
              <a:t>Semantic Layers</a:t>
            </a:r>
            <a:r>
              <a:rPr lang="en-US" sz="3200" dirty="0" smtClean="0"/>
              <a:t> over </a:t>
            </a:r>
            <a:r>
              <a:rPr lang="en-US" sz="3200" b="1" dirty="0" smtClean="0">
                <a:solidFill>
                  <a:srgbClr val="00B050"/>
                </a:solidFill>
              </a:rPr>
              <a:t>Digital Archives</a:t>
            </a:r>
            <a:endParaRPr lang="en-US" sz="3200" b="1" dirty="0">
              <a:solidFill>
                <a:srgbClr val="00B050"/>
              </a:solidFill>
            </a:endParaRPr>
          </a:p>
        </p:txBody>
      </p:sp>
      <p:grpSp>
        <p:nvGrpSpPr>
          <p:cNvPr id="18" name="Group 17"/>
          <p:cNvGrpSpPr/>
          <p:nvPr/>
        </p:nvGrpSpPr>
        <p:grpSpPr>
          <a:xfrm>
            <a:off x="3583868" y="2349737"/>
            <a:ext cx="1490414" cy="485759"/>
            <a:chOff x="1498378" y="2830521"/>
            <a:chExt cx="1490414" cy="485759"/>
          </a:xfrm>
        </p:grpSpPr>
        <p:sp>
          <p:nvSpPr>
            <p:cNvPr id="8" name="Oval 7"/>
            <p:cNvSpPr/>
            <p:nvPr/>
          </p:nvSpPr>
          <p:spPr>
            <a:xfrm>
              <a:off x="1498378" y="2830521"/>
              <a:ext cx="1490414" cy="485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549581" y="2888734"/>
              <a:ext cx="1388009" cy="369332"/>
            </a:xfrm>
            <a:prstGeom prst="rect">
              <a:avLst/>
            </a:prstGeom>
          </p:spPr>
          <p:txBody>
            <a:bodyPr wrap="none">
              <a:spAutoFit/>
            </a:bodyPr>
            <a:lstStyle/>
            <a:p>
              <a:pPr algn="ctr"/>
              <a:r>
                <a:rPr lang="en-US" b="1" dirty="0" smtClean="0">
                  <a:solidFill>
                    <a:schemeClr val="bg1"/>
                  </a:solidFill>
                </a:rPr>
                <a:t>document_1</a:t>
              </a:r>
              <a:endParaRPr lang="en-US" b="1" dirty="0">
                <a:solidFill>
                  <a:schemeClr val="bg1"/>
                </a:solidFill>
              </a:endParaRPr>
            </a:p>
          </p:txBody>
        </p:sp>
      </p:grpSp>
      <p:grpSp>
        <p:nvGrpSpPr>
          <p:cNvPr id="19" name="Group 18"/>
          <p:cNvGrpSpPr/>
          <p:nvPr/>
        </p:nvGrpSpPr>
        <p:grpSpPr>
          <a:xfrm>
            <a:off x="6721252" y="2075503"/>
            <a:ext cx="1490414" cy="485759"/>
            <a:chOff x="4025678" y="1752456"/>
            <a:chExt cx="1490414" cy="485759"/>
          </a:xfrm>
        </p:grpSpPr>
        <p:sp>
          <p:nvSpPr>
            <p:cNvPr id="10" name="Oval 9"/>
            <p:cNvSpPr/>
            <p:nvPr/>
          </p:nvSpPr>
          <p:spPr>
            <a:xfrm>
              <a:off x="4025678" y="1752456"/>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281265" y="1810669"/>
              <a:ext cx="979242" cy="369332"/>
            </a:xfrm>
            <a:prstGeom prst="rect">
              <a:avLst/>
            </a:prstGeom>
          </p:spPr>
          <p:txBody>
            <a:bodyPr wrap="none">
              <a:spAutoFit/>
            </a:bodyPr>
            <a:lstStyle/>
            <a:p>
              <a:pPr algn="ctr"/>
              <a:r>
                <a:rPr lang="en-US" b="1" dirty="0" smtClean="0">
                  <a:solidFill>
                    <a:schemeClr val="bg1"/>
                  </a:solidFill>
                </a:rPr>
                <a:t>entity_1</a:t>
              </a:r>
              <a:endParaRPr lang="en-US" b="1" dirty="0">
                <a:solidFill>
                  <a:schemeClr val="bg1"/>
                </a:solidFill>
              </a:endParaRPr>
            </a:p>
          </p:txBody>
        </p:sp>
      </p:grpSp>
      <p:grpSp>
        <p:nvGrpSpPr>
          <p:cNvPr id="20" name="Group 19"/>
          <p:cNvGrpSpPr/>
          <p:nvPr/>
        </p:nvGrpSpPr>
        <p:grpSpPr>
          <a:xfrm>
            <a:off x="6976839" y="2754888"/>
            <a:ext cx="1490414" cy="485759"/>
            <a:chOff x="4770885" y="2772307"/>
            <a:chExt cx="1490414" cy="485759"/>
          </a:xfrm>
        </p:grpSpPr>
        <p:sp>
          <p:nvSpPr>
            <p:cNvPr id="14" name="Oval 13"/>
            <p:cNvSpPr/>
            <p:nvPr/>
          </p:nvSpPr>
          <p:spPr>
            <a:xfrm>
              <a:off x="4770885" y="2772307"/>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026472" y="2830520"/>
              <a:ext cx="979242" cy="369332"/>
            </a:xfrm>
            <a:prstGeom prst="rect">
              <a:avLst/>
            </a:prstGeom>
          </p:spPr>
          <p:txBody>
            <a:bodyPr wrap="none">
              <a:spAutoFit/>
            </a:bodyPr>
            <a:lstStyle/>
            <a:p>
              <a:pPr algn="ctr"/>
              <a:r>
                <a:rPr lang="en-US" b="1" dirty="0" smtClean="0">
                  <a:solidFill>
                    <a:schemeClr val="bg1"/>
                  </a:solidFill>
                </a:rPr>
                <a:t>entity_2</a:t>
              </a:r>
              <a:endParaRPr lang="en-US" b="1" dirty="0">
                <a:solidFill>
                  <a:schemeClr val="bg1"/>
                </a:solidFill>
              </a:endParaRPr>
            </a:p>
          </p:txBody>
        </p:sp>
      </p:grpSp>
      <p:grpSp>
        <p:nvGrpSpPr>
          <p:cNvPr id="21" name="Group 20"/>
          <p:cNvGrpSpPr/>
          <p:nvPr/>
        </p:nvGrpSpPr>
        <p:grpSpPr>
          <a:xfrm>
            <a:off x="6612165" y="3404255"/>
            <a:ext cx="1490414" cy="485759"/>
            <a:chOff x="4025678" y="3630621"/>
            <a:chExt cx="1490414" cy="485759"/>
          </a:xfrm>
        </p:grpSpPr>
        <p:sp>
          <p:nvSpPr>
            <p:cNvPr id="16" name="Oval 15"/>
            <p:cNvSpPr/>
            <p:nvPr/>
          </p:nvSpPr>
          <p:spPr>
            <a:xfrm>
              <a:off x="4025678" y="3630621"/>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4281265" y="3688834"/>
              <a:ext cx="979242" cy="369332"/>
            </a:xfrm>
            <a:prstGeom prst="rect">
              <a:avLst/>
            </a:prstGeom>
          </p:spPr>
          <p:txBody>
            <a:bodyPr wrap="none">
              <a:spAutoFit/>
            </a:bodyPr>
            <a:lstStyle/>
            <a:p>
              <a:pPr algn="ctr"/>
              <a:r>
                <a:rPr lang="en-US" b="1" dirty="0" smtClean="0">
                  <a:solidFill>
                    <a:schemeClr val="bg1"/>
                  </a:solidFill>
                </a:rPr>
                <a:t>entity_3</a:t>
              </a:r>
              <a:endParaRPr lang="en-US" b="1" dirty="0">
                <a:solidFill>
                  <a:schemeClr val="bg1"/>
                </a:solidFill>
              </a:endParaRPr>
            </a:p>
          </p:txBody>
        </p:sp>
      </p:grpSp>
      <p:grpSp>
        <p:nvGrpSpPr>
          <p:cNvPr id="22" name="Group 21"/>
          <p:cNvGrpSpPr/>
          <p:nvPr/>
        </p:nvGrpSpPr>
        <p:grpSpPr>
          <a:xfrm>
            <a:off x="3809708" y="3049478"/>
            <a:ext cx="1490414" cy="485759"/>
            <a:chOff x="1498378" y="2830521"/>
            <a:chExt cx="1490414" cy="485759"/>
          </a:xfrm>
        </p:grpSpPr>
        <p:sp>
          <p:nvSpPr>
            <p:cNvPr id="23" name="Oval 22"/>
            <p:cNvSpPr/>
            <p:nvPr/>
          </p:nvSpPr>
          <p:spPr>
            <a:xfrm>
              <a:off x="1498378" y="2830521"/>
              <a:ext cx="1490414" cy="485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1549581" y="2888734"/>
              <a:ext cx="1388009" cy="369332"/>
            </a:xfrm>
            <a:prstGeom prst="rect">
              <a:avLst/>
            </a:prstGeom>
          </p:spPr>
          <p:txBody>
            <a:bodyPr wrap="none">
              <a:spAutoFit/>
            </a:bodyPr>
            <a:lstStyle/>
            <a:p>
              <a:pPr algn="ctr"/>
              <a:r>
                <a:rPr lang="en-US" b="1" dirty="0" smtClean="0">
                  <a:solidFill>
                    <a:schemeClr val="bg1"/>
                  </a:solidFill>
                </a:rPr>
                <a:t>document_2</a:t>
              </a:r>
              <a:endParaRPr lang="en-US" b="1" dirty="0">
                <a:solidFill>
                  <a:schemeClr val="bg1"/>
                </a:solidFill>
              </a:endParaRPr>
            </a:p>
          </p:txBody>
        </p:sp>
      </p:grpSp>
      <p:grpSp>
        <p:nvGrpSpPr>
          <p:cNvPr id="25" name="Group 24"/>
          <p:cNvGrpSpPr/>
          <p:nvPr/>
        </p:nvGrpSpPr>
        <p:grpSpPr>
          <a:xfrm>
            <a:off x="3509885" y="3693067"/>
            <a:ext cx="1490414" cy="485759"/>
            <a:chOff x="1498378" y="2830521"/>
            <a:chExt cx="1490414" cy="485759"/>
          </a:xfrm>
        </p:grpSpPr>
        <p:sp>
          <p:nvSpPr>
            <p:cNvPr id="26" name="Oval 25"/>
            <p:cNvSpPr/>
            <p:nvPr/>
          </p:nvSpPr>
          <p:spPr>
            <a:xfrm>
              <a:off x="1498378" y="2830521"/>
              <a:ext cx="1490414" cy="485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1549581" y="2888734"/>
              <a:ext cx="1388009" cy="369332"/>
            </a:xfrm>
            <a:prstGeom prst="rect">
              <a:avLst/>
            </a:prstGeom>
          </p:spPr>
          <p:txBody>
            <a:bodyPr wrap="none">
              <a:spAutoFit/>
            </a:bodyPr>
            <a:lstStyle/>
            <a:p>
              <a:pPr algn="ctr"/>
              <a:r>
                <a:rPr lang="en-US" b="1" dirty="0" smtClean="0">
                  <a:solidFill>
                    <a:schemeClr val="bg1"/>
                  </a:solidFill>
                </a:rPr>
                <a:t>document_3</a:t>
              </a:r>
              <a:endParaRPr lang="en-US" b="1" dirty="0">
                <a:solidFill>
                  <a:schemeClr val="bg1"/>
                </a:solidFill>
              </a:endParaRPr>
            </a:p>
          </p:txBody>
        </p:sp>
      </p:grpSp>
      <p:grpSp>
        <p:nvGrpSpPr>
          <p:cNvPr id="28" name="Group 27"/>
          <p:cNvGrpSpPr/>
          <p:nvPr/>
        </p:nvGrpSpPr>
        <p:grpSpPr>
          <a:xfrm>
            <a:off x="3497777" y="4959069"/>
            <a:ext cx="1490414" cy="485759"/>
            <a:chOff x="1498378" y="2830521"/>
            <a:chExt cx="1490414" cy="485759"/>
          </a:xfrm>
        </p:grpSpPr>
        <p:sp>
          <p:nvSpPr>
            <p:cNvPr id="29" name="Oval 28"/>
            <p:cNvSpPr/>
            <p:nvPr/>
          </p:nvSpPr>
          <p:spPr>
            <a:xfrm>
              <a:off x="1498378" y="2830521"/>
              <a:ext cx="1490414" cy="485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1535155" y="2888734"/>
              <a:ext cx="1416863" cy="369332"/>
            </a:xfrm>
            <a:prstGeom prst="rect">
              <a:avLst/>
            </a:prstGeom>
          </p:spPr>
          <p:txBody>
            <a:bodyPr wrap="none">
              <a:spAutoFit/>
            </a:bodyPr>
            <a:lstStyle/>
            <a:p>
              <a:pPr algn="ctr"/>
              <a:r>
                <a:rPr lang="en-US" b="1" dirty="0" smtClean="0">
                  <a:solidFill>
                    <a:schemeClr val="bg1"/>
                  </a:solidFill>
                </a:rPr>
                <a:t>document_</a:t>
              </a:r>
              <a:r>
                <a:rPr lang="en-US" b="1" i="1" dirty="0" smtClean="0">
                  <a:solidFill>
                    <a:schemeClr val="bg1"/>
                  </a:solidFill>
                </a:rPr>
                <a:t>n</a:t>
              </a:r>
              <a:endParaRPr lang="en-US" b="1" i="1" dirty="0">
                <a:solidFill>
                  <a:schemeClr val="bg1"/>
                </a:solidFill>
              </a:endParaRPr>
            </a:p>
          </p:txBody>
        </p:sp>
      </p:grpSp>
      <p:grpSp>
        <p:nvGrpSpPr>
          <p:cNvPr id="31" name="Group 30"/>
          <p:cNvGrpSpPr/>
          <p:nvPr/>
        </p:nvGrpSpPr>
        <p:grpSpPr>
          <a:xfrm>
            <a:off x="6867752" y="5259118"/>
            <a:ext cx="1490414" cy="485759"/>
            <a:chOff x="4025678" y="3630621"/>
            <a:chExt cx="1490414" cy="485759"/>
          </a:xfrm>
        </p:grpSpPr>
        <p:sp>
          <p:nvSpPr>
            <p:cNvPr id="32" name="Oval 31"/>
            <p:cNvSpPr/>
            <p:nvPr/>
          </p:nvSpPr>
          <p:spPr>
            <a:xfrm>
              <a:off x="4025678" y="3630621"/>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281265" y="3688834"/>
              <a:ext cx="979242" cy="369332"/>
            </a:xfrm>
            <a:prstGeom prst="rect">
              <a:avLst/>
            </a:prstGeom>
          </p:spPr>
          <p:txBody>
            <a:bodyPr wrap="none">
              <a:spAutoFit/>
            </a:bodyPr>
            <a:lstStyle/>
            <a:p>
              <a:pPr algn="ctr"/>
              <a:r>
                <a:rPr lang="en-US" b="1" dirty="0" smtClean="0">
                  <a:solidFill>
                    <a:schemeClr val="bg1"/>
                  </a:solidFill>
                </a:rPr>
                <a:t>entity_</a:t>
              </a:r>
              <a:r>
                <a:rPr lang="en-US" b="1" i="1" dirty="0" smtClean="0">
                  <a:solidFill>
                    <a:schemeClr val="bg1"/>
                  </a:solidFill>
                </a:rPr>
                <a:t>n</a:t>
              </a:r>
              <a:endParaRPr lang="en-US" b="1" i="1" dirty="0">
                <a:solidFill>
                  <a:schemeClr val="bg1"/>
                </a:solidFill>
              </a:endParaRPr>
            </a:p>
          </p:txBody>
        </p:sp>
      </p:grpSp>
      <p:grpSp>
        <p:nvGrpSpPr>
          <p:cNvPr id="34" name="Group 33"/>
          <p:cNvGrpSpPr/>
          <p:nvPr/>
        </p:nvGrpSpPr>
        <p:grpSpPr>
          <a:xfrm>
            <a:off x="775582" y="2425881"/>
            <a:ext cx="1496243" cy="485759"/>
            <a:chOff x="1495466" y="2830521"/>
            <a:chExt cx="1496243" cy="485759"/>
          </a:xfrm>
        </p:grpSpPr>
        <p:sp>
          <p:nvSpPr>
            <p:cNvPr id="35" name="Oval 34"/>
            <p:cNvSpPr/>
            <p:nvPr/>
          </p:nvSpPr>
          <p:spPr>
            <a:xfrm>
              <a:off x="1498378" y="2830521"/>
              <a:ext cx="1490414" cy="485759"/>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1495466" y="2888734"/>
              <a:ext cx="1496243" cy="369332"/>
            </a:xfrm>
            <a:prstGeom prst="rect">
              <a:avLst/>
            </a:prstGeom>
          </p:spPr>
          <p:txBody>
            <a:bodyPr wrap="none">
              <a:spAutoFit/>
            </a:bodyPr>
            <a:lstStyle/>
            <a:p>
              <a:pPr algn="ctr"/>
              <a:r>
                <a:rPr lang="en-US" b="1" dirty="0" smtClean="0">
                  <a:solidFill>
                    <a:schemeClr val="bg1"/>
                  </a:solidFill>
                </a:rPr>
                <a:t>date_range_1</a:t>
              </a:r>
              <a:endParaRPr lang="en-US" b="1" dirty="0">
                <a:solidFill>
                  <a:schemeClr val="bg1"/>
                </a:solidFill>
              </a:endParaRPr>
            </a:p>
          </p:txBody>
        </p:sp>
      </p:grpSp>
      <p:grpSp>
        <p:nvGrpSpPr>
          <p:cNvPr id="39" name="Group 38"/>
          <p:cNvGrpSpPr/>
          <p:nvPr/>
        </p:nvGrpSpPr>
        <p:grpSpPr>
          <a:xfrm>
            <a:off x="761114" y="3309861"/>
            <a:ext cx="1496243" cy="485759"/>
            <a:chOff x="1495466" y="2830521"/>
            <a:chExt cx="1496243" cy="485759"/>
          </a:xfrm>
        </p:grpSpPr>
        <p:sp>
          <p:nvSpPr>
            <p:cNvPr id="40" name="Oval 39"/>
            <p:cNvSpPr/>
            <p:nvPr/>
          </p:nvSpPr>
          <p:spPr>
            <a:xfrm>
              <a:off x="1498378" y="2830521"/>
              <a:ext cx="1490414" cy="485759"/>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495466" y="2888734"/>
              <a:ext cx="1496243" cy="369332"/>
            </a:xfrm>
            <a:prstGeom prst="rect">
              <a:avLst/>
            </a:prstGeom>
          </p:spPr>
          <p:txBody>
            <a:bodyPr wrap="none">
              <a:spAutoFit/>
            </a:bodyPr>
            <a:lstStyle/>
            <a:p>
              <a:pPr algn="ctr"/>
              <a:r>
                <a:rPr lang="en-US" b="1" dirty="0" smtClean="0">
                  <a:solidFill>
                    <a:schemeClr val="bg1"/>
                  </a:solidFill>
                </a:rPr>
                <a:t>date_range_2</a:t>
              </a:r>
              <a:endParaRPr lang="en-US" b="1" dirty="0">
                <a:solidFill>
                  <a:schemeClr val="bg1"/>
                </a:solidFill>
              </a:endParaRPr>
            </a:p>
          </p:txBody>
        </p:sp>
      </p:grpSp>
      <p:grpSp>
        <p:nvGrpSpPr>
          <p:cNvPr id="42" name="Group 41"/>
          <p:cNvGrpSpPr/>
          <p:nvPr/>
        </p:nvGrpSpPr>
        <p:grpSpPr>
          <a:xfrm>
            <a:off x="881202" y="4075586"/>
            <a:ext cx="1496243" cy="485759"/>
            <a:chOff x="1495466" y="2830521"/>
            <a:chExt cx="1496243" cy="485759"/>
          </a:xfrm>
        </p:grpSpPr>
        <p:sp>
          <p:nvSpPr>
            <p:cNvPr id="43" name="Oval 42"/>
            <p:cNvSpPr/>
            <p:nvPr/>
          </p:nvSpPr>
          <p:spPr>
            <a:xfrm>
              <a:off x="1498378" y="2830521"/>
              <a:ext cx="1490414" cy="485759"/>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1495466" y="2888734"/>
              <a:ext cx="1496243" cy="369332"/>
            </a:xfrm>
            <a:prstGeom prst="rect">
              <a:avLst/>
            </a:prstGeom>
          </p:spPr>
          <p:txBody>
            <a:bodyPr wrap="none">
              <a:spAutoFit/>
            </a:bodyPr>
            <a:lstStyle/>
            <a:p>
              <a:pPr algn="ctr"/>
              <a:r>
                <a:rPr lang="en-US" b="1" dirty="0" smtClean="0">
                  <a:solidFill>
                    <a:schemeClr val="bg1"/>
                  </a:solidFill>
                </a:rPr>
                <a:t>date_range_3</a:t>
              </a:r>
              <a:endParaRPr lang="en-US" b="1" dirty="0">
                <a:solidFill>
                  <a:schemeClr val="bg1"/>
                </a:solidFill>
              </a:endParaRPr>
            </a:p>
          </p:txBody>
        </p:sp>
      </p:grpSp>
      <p:grpSp>
        <p:nvGrpSpPr>
          <p:cNvPr id="45" name="Group 44"/>
          <p:cNvGrpSpPr/>
          <p:nvPr/>
        </p:nvGrpSpPr>
        <p:grpSpPr>
          <a:xfrm>
            <a:off x="741412" y="4831573"/>
            <a:ext cx="1496243" cy="485759"/>
            <a:chOff x="1495466" y="2830521"/>
            <a:chExt cx="1496243" cy="485759"/>
          </a:xfrm>
        </p:grpSpPr>
        <p:sp>
          <p:nvSpPr>
            <p:cNvPr id="46" name="Oval 45"/>
            <p:cNvSpPr/>
            <p:nvPr/>
          </p:nvSpPr>
          <p:spPr>
            <a:xfrm>
              <a:off x="1498378" y="2830521"/>
              <a:ext cx="1490414" cy="485759"/>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495466" y="2888734"/>
              <a:ext cx="1496243" cy="369332"/>
            </a:xfrm>
            <a:prstGeom prst="rect">
              <a:avLst/>
            </a:prstGeom>
          </p:spPr>
          <p:txBody>
            <a:bodyPr wrap="none">
              <a:spAutoFit/>
            </a:bodyPr>
            <a:lstStyle/>
            <a:p>
              <a:pPr algn="ctr"/>
              <a:r>
                <a:rPr lang="en-US" b="1" dirty="0" smtClean="0">
                  <a:solidFill>
                    <a:schemeClr val="bg1"/>
                  </a:solidFill>
                </a:rPr>
                <a:t>date_range_</a:t>
              </a:r>
              <a:r>
                <a:rPr lang="en-US" b="1" i="1" dirty="0" smtClean="0">
                  <a:solidFill>
                    <a:schemeClr val="bg1"/>
                  </a:solidFill>
                </a:rPr>
                <a:t>n</a:t>
              </a:r>
              <a:endParaRPr lang="en-US" b="1" i="1" dirty="0">
                <a:solidFill>
                  <a:schemeClr val="bg1"/>
                </a:solidFill>
              </a:endParaRPr>
            </a:p>
          </p:txBody>
        </p:sp>
      </p:grpSp>
      <p:cxnSp>
        <p:nvCxnSpPr>
          <p:cNvPr id="49" name="Curved Connector 48"/>
          <p:cNvCxnSpPr>
            <a:stCxn id="8" idx="2"/>
            <a:endCxn id="35" idx="6"/>
          </p:cNvCxnSpPr>
          <p:nvPr/>
        </p:nvCxnSpPr>
        <p:spPr>
          <a:xfrm rot="10800000" flipV="1">
            <a:off x="2268908" y="2592617"/>
            <a:ext cx="1314960" cy="76144"/>
          </a:xfrm>
          <a:prstGeom prst="curvedConnector3">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23" idx="2"/>
            <a:endCxn id="40" idx="6"/>
          </p:cNvCxnSpPr>
          <p:nvPr/>
        </p:nvCxnSpPr>
        <p:spPr>
          <a:xfrm rot="10800000" flipV="1">
            <a:off x="2254440" y="3292357"/>
            <a:ext cx="1555268" cy="260383"/>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26" idx="2"/>
            <a:endCxn id="35" idx="5"/>
          </p:cNvCxnSpPr>
          <p:nvPr/>
        </p:nvCxnSpPr>
        <p:spPr>
          <a:xfrm rot="10800000">
            <a:off x="2050643" y="2840503"/>
            <a:ext cx="1459243" cy="1095445"/>
          </a:xfrm>
          <a:prstGeom prst="curvedConnector2">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29" idx="2"/>
            <a:endCxn id="43" idx="6"/>
          </p:cNvCxnSpPr>
          <p:nvPr/>
        </p:nvCxnSpPr>
        <p:spPr>
          <a:xfrm rot="10800000">
            <a:off x="2374529" y="4318467"/>
            <a:ext cx="1123249" cy="883483"/>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67" idx="2"/>
            <a:endCxn id="46" idx="6"/>
          </p:cNvCxnSpPr>
          <p:nvPr/>
        </p:nvCxnSpPr>
        <p:spPr>
          <a:xfrm rot="10800000" flipV="1">
            <a:off x="2234738" y="4555899"/>
            <a:ext cx="1775694" cy="518554"/>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4010432" y="4313019"/>
            <a:ext cx="1490414" cy="485759"/>
            <a:chOff x="1498378" y="2830521"/>
            <a:chExt cx="1490414" cy="485759"/>
          </a:xfrm>
        </p:grpSpPr>
        <p:sp>
          <p:nvSpPr>
            <p:cNvPr id="67" name="Oval 66"/>
            <p:cNvSpPr/>
            <p:nvPr/>
          </p:nvSpPr>
          <p:spPr>
            <a:xfrm>
              <a:off x="1498378" y="2830521"/>
              <a:ext cx="1490414" cy="485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1535155" y="2888734"/>
              <a:ext cx="1416863" cy="369332"/>
            </a:xfrm>
            <a:prstGeom prst="rect">
              <a:avLst/>
            </a:prstGeom>
          </p:spPr>
          <p:txBody>
            <a:bodyPr wrap="none">
              <a:spAutoFit/>
            </a:bodyPr>
            <a:lstStyle/>
            <a:p>
              <a:pPr algn="ctr"/>
              <a:r>
                <a:rPr lang="en-US" b="1" dirty="0" smtClean="0">
                  <a:solidFill>
                    <a:schemeClr val="bg1"/>
                  </a:solidFill>
                </a:rPr>
                <a:t>document_</a:t>
              </a:r>
              <a:r>
                <a:rPr lang="en-US" b="1" i="1" dirty="0" smtClean="0">
                  <a:solidFill>
                    <a:schemeClr val="bg1"/>
                  </a:solidFill>
                </a:rPr>
                <a:t>4</a:t>
              </a:r>
              <a:endParaRPr lang="en-US" b="1" i="1" dirty="0">
                <a:solidFill>
                  <a:schemeClr val="bg1"/>
                </a:solidFill>
              </a:endParaRPr>
            </a:p>
          </p:txBody>
        </p:sp>
      </p:grpSp>
      <p:cxnSp>
        <p:nvCxnSpPr>
          <p:cNvPr id="72" name="Curved Connector 71"/>
          <p:cNvCxnSpPr>
            <a:stCxn id="8" idx="6"/>
            <a:endCxn id="14" idx="2"/>
          </p:cNvCxnSpPr>
          <p:nvPr/>
        </p:nvCxnSpPr>
        <p:spPr>
          <a:xfrm>
            <a:off x="5074282" y="2592617"/>
            <a:ext cx="1902557" cy="405151"/>
          </a:xfrm>
          <a:prstGeom prst="curvedConnector3">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urved Connector 74"/>
          <p:cNvCxnSpPr>
            <a:stCxn id="8" idx="6"/>
            <a:endCxn id="10" idx="2"/>
          </p:cNvCxnSpPr>
          <p:nvPr/>
        </p:nvCxnSpPr>
        <p:spPr>
          <a:xfrm flipV="1">
            <a:off x="5074282" y="2318383"/>
            <a:ext cx="1646970" cy="274234"/>
          </a:xfrm>
          <a:prstGeom prst="curvedConnector3">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8" idx="6"/>
            <a:endCxn id="32" idx="2"/>
          </p:cNvCxnSpPr>
          <p:nvPr/>
        </p:nvCxnSpPr>
        <p:spPr>
          <a:xfrm>
            <a:off x="5074282" y="2592617"/>
            <a:ext cx="1793470" cy="2909381"/>
          </a:xfrm>
          <a:prstGeom prst="curvedConnector3">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23" idx="6"/>
            <a:endCxn id="10" idx="3"/>
          </p:cNvCxnSpPr>
          <p:nvPr/>
        </p:nvCxnSpPr>
        <p:spPr>
          <a:xfrm flipV="1">
            <a:off x="5300122" y="2490124"/>
            <a:ext cx="1639396" cy="802234"/>
          </a:xfrm>
          <a:prstGeom prst="curvedConnector2">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86"/>
          <p:cNvCxnSpPr>
            <a:stCxn id="23" idx="6"/>
            <a:endCxn id="16" idx="2"/>
          </p:cNvCxnSpPr>
          <p:nvPr/>
        </p:nvCxnSpPr>
        <p:spPr>
          <a:xfrm>
            <a:off x="5300122" y="3292358"/>
            <a:ext cx="1312043" cy="354777"/>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7085508" y="4042262"/>
            <a:ext cx="1490414" cy="485759"/>
            <a:chOff x="4025678" y="3630621"/>
            <a:chExt cx="1490414" cy="485759"/>
          </a:xfrm>
        </p:grpSpPr>
        <p:sp>
          <p:nvSpPr>
            <p:cNvPr id="91" name="Oval 90"/>
            <p:cNvSpPr/>
            <p:nvPr/>
          </p:nvSpPr>
          <p:spPr>
            <a:xfrm>
              <a:off x="4025678" y="3630621"/>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a:off x="4281265" y="3688834"/>
              <a:ext cx="979242" cy="369332"/>
            </a:xfrm>
            <a:prstGeom prst="rect">
              <a:avLst/>
            </a:prstGeom>
          </p:spPr>
          <p:txBody>
            <a:bodyPr wrap="none">
              <a:spAutoFit/>
            </a:bodyPr>
            <a:lstStyle/>
            <a:p>
              <a:pPr algn="ctr"/>
              <a:r>
                <a:rPr lang="en-US" b="1" dirty="0" smtClean="0">
                  <a:solidFill>
                    <a:schemeClr val="bg1"/>
                  </a:solidFill>
                </a:rPr>
                <a:t>entity_4</a:t>
              </a:r>
              <a:endParaRPr lang="en-US" b="1" dirty="0">
                <a:solidFill>
                  <a:schemeClr val="bg1"/>
                </a:solidFill>
              </a:endParaRPr>
            </a:p>
          </p:txBody>
        </p:sp>
      </p:grpSp>
      <p:grpSp>
        <p:nvGrpSpPr>
          <p:cNvPr id="93" name="Group 92"/>
          <p:cNvGrpSpPr/>
          <p:nvPr/>
        </p:nvGrpSpPr>
        <p:grpSpPr>
          <a:xfrm>
            <a:off x="6356641" y="4588692"/>
            <a:ext cx="1490414" cy="485759"/>
            <a:chOff x="4025678" y="3630621"/>
            <a:chExt cx="1490414" cy="485759"/>
          </a:xfrm>
        </p:grpSpPr>
        <p:sp>
          <p:nvSpPr>
            <p:cNvPr id="94" name="Oval 93"/>
            <p:cNvSpPr/>
            <p:nvPr/>
          </p:nvSpPr>
          <p:spPr>
            <a:xfrm>
              <a:off x="4025678" y="3630621"/>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a:off x="4281265" y="3688834"/>
              <a:ext cx="979242" cy="369332"/>
            </a:xfrm>
            <a:prstGeom prst="rect">
              <a:avLst/>
            </a:prstGeom>
          </p:spPr>
          <p:txBody>
            <a:bodyPr wrap="none">
              <a:spAutoFit/>
            </a:bodyPr>
            <a:lstStyle/>
            <a:p>
              <a:pPr algn="ctr"/>
              <a:r>
                <a:rPr lang="en-US" b="1" dirty="0" smtClean="0">
                  <a:solidFill>
                    <a:schemeClr val="bg1"/>
                  </a:solidFill>
                </a:rPr>
                <a:t>entity_5</a:t>
              </a:r>
              <a:endParaRPr lang="en-US" b="1" dirty="0">
                <a:solidFill>
                  <a:schemeClr val="bg1"/>
                </a:solidFill>
              </a:endParaRPr>
            </a:p>
          </p:txBody>
        </p:sp>
      </p:grpSp>
      <p:cxnSp>
        <p:nvCxnSpPr>
          <p:cNvPr id="96" name="Curved Connector 95"/>
          <p:cNvCxnSpPr>
            <a:stCxn id="23" idx="6"/>
            <a:endCxn id="91" idx="2"/>
          </p:cNvCxnSpPr>
          <p:nvPr/>
        </p:nvCxnSpPr>
        <p:spPr>
          <a:xfrm>
            <a:off x="5300122" y="3292358"/>
            <a:ext cx="1785386" cy="992784"/>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p:cNvCxnSpPr>
            <a:stCxn id="26" idx="6"/>
            <a:endCxn id="16" idx="2"/>
          </p:cNvCxnSpPr>
          <p:nvPr/>
        </p:nvCxnSpPr>
        <p:spPr>
          <a:xfrm flipV="1">
            <a:off x="5000299" y="3647135"/>
            <a:ext cx="1611866" cy="288812"/>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stCxn id="29" idx="6"/>
            <a:endCxn id="32" idx="3"/>
          </p:cNvCxnSpPr>
          <p:nvPr/>
        </p:nvCxnSpPr>
        <p:spPr>
          <a:xfrm>
            <a:off x="4988191" y="5201949"/>
            <a:ext cx="2097827" cy="471790"/>
          </a:xfrm>
          <a:prstGeom prst="curvedConnector4">
            <a:avLst>
              <a:gd name="adj1" fmla="val 44798"/>
              <a:gd name="adj2" fmla="val 148454"/>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67" idx="6"/>
            <a:endCxn id="94" idx="2"/>
          </p:cNvCxnSpPr>
          <p:nvPr/>
        </p:nvCxnSpPr>
        <p:spPr>
          <a:xfrm>
            <a:off x="5500846" y="4555899"/>
            <a:ext cx="855795" cy="275673"/>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urved Connector 107"/>
          <p:cNvCxnSpPr>
            <a:stCxn id="67" idx="6"/>
            <a:endCxn id="16" idx="3"/>
          </p:cNvCxnSpPr>
          <p:nvPr/>
        </p:nvCxnSpPr>
        <p:spPr>
          <a:xfrm flipV="1">
            <a:off x="5500846" y="3818876"/>
            <a:ext cx="1329585" cy="737023"/>
          </a:xfrm>
          <a:prstGeom prst="curvedConnector2">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26" idx="6"/>
            <a:endCxn id="94" idx="1"/>
          </p:cNvCxnSpPr>
          <p:nvPr/>
        </p:nvCxnSpPr>
        <p:spPr>
          <a:xfrm>
            <a:off x="5000299" y="3935947"/>
            <a:ext cx="1574608" cy="723883"/>
          </a:xfrm>
          <a:prstGeom prst="curvedConnector2">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urved Connector 113"/>
          <p:cNvCxnSpPr>
            <a:stCxn id="29" idx="6"/>
            <a:endCxn id="16" idx="2"/>
          </p:cNvCxnSpPr>
          <p:nvPr/>
        </p:nvCxnSpPr>
        <p:spPr>
          <a:xfrm flipV="1">
            <a:off x="4988191" y="3647135"/>
            <a:ext cx="1623974" cy="1554814"/>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5300122" y="1935765"/>
            <a:ext cx="1067408" cy="369332"/>
          </a:xfrm>
          <a:prstGeom prst="rect">
            <a:avLst/>
          </a:prstGeom>
          <a:noFill/>
        </p:spPr>
        <p:txBody>
          <a:bodyPr wrap="none" rtlCol="0">
            <a:spAutoFit/>
          </a:bodyPr>
          <a:lstStyle/>
          <a:p>
            <a:r>
              <a:rPr lang="en-US" i="1" dirty="0" smtClean="0"/>
              <a:t>mentions</a:t>
            </a:r>
            <a:endParaRPr lang="en-US" i="1" dirty="0"/>
          </a:p>
        </p:txBody>
      </p:sp>
      <p:sp>
        <p:nvSpPr>
          <p:cNvPr id="118" name="TextBox 117"/>
          <p:cNvSpPr txBox="1"/>
          <p:nvPr/>
        </p:nvSpPr>
        <p:spPr>
          <a:xfrm>
            <a:off x="2408325" y="1968434"/>
            <a:ext cx="1226746" cy="512320"/>
          </a:xfrm>
          <a:prstGeom prst="rect">
            <a:avLst/>
          </a:prstGeom>
          <a:noFill/>
        </p:spPr>
        <p:txBody>
          <a:bodyPr wrap="none" rtlCol="0">
            <a:spAutoFit/>
          </a:bodyPr>
          <a:lstStyle/>
          <a:p>
            <a:pPr algn="ctr">
              <a:lnSpc>
                <a:spcPts val="1600"/>
              </a:lnSpc>
            </a:pPr>
            <a:r>
              <a:rPr lang="en-US" i="1" dirty="0" smtClean="0"/>
              <a:t>publication</a:t>
            </a:r>
          </a:p>
          <a:p>
            <a:pPr algn="ctr">
              <a:lnSpc>
                <a:spcPts val="1600"/>
              </a:lnSpc>
            </a:pPr>
            <a:r>
              <a:rPr lang="en-US" i="1" dirty="0" smtClean="0"/>
              <a:t>date</a:t>
            </a:r>
            <a:endParaRPr lang="en-US" i="1" dirty="0"/>
          </a:p>
        </p:txBody>
      </p:sp>
    </p:spTree>
    <p:extLst>
      <p:ext uri="{BB962C8B-B14F-4D97-AF65-F5344CB8AC3E}">
        <p14:creationId xmlns:p14="http://schemas.microsoft.com/office/powerpoint/2010/main" val="4069973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ounded Rectangle 118"/>
          <p:cNvSpPr/>
          <p:nvPr/>
        </p:nvSpPr>
        <p:spPr>
          <a:xfrm>
            <a:off x="647700" y="1481559"/>
            <a:ext cx="8039100" cy="4538241"/>
          </a:xfrm>
          <a:prstGeom prst="roundRect">
            <a:avLst>
              <a:gd name="adj" fmla="val 7218"/>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261035"/>
            <a:ext cx="12192000" cy="584775"/>
          </a:xfrm>
          <a:prstGeom prst="rect">
            <a:avLst/>
          </a:prstGeom>
        </p:spPr>
        <p:txBody>
          <a:bodyPr wrap="square">
            <a:spAutoFit/>
          </a:bodyPr>
          <a:lstStyle/>
          <a:p>
            <a:pPr algn="ctr"/>
            <a:r>
              <a:rPr lang="en-US" sz="3200" dirty="0" smtClean="0"/>
              <a:t>Towards a </a:t>
            </a:r>
            <a:r>
              <a:rPr lang="en-US" sz="3200" b="1" dirty="0" smtClean="0">
                <a:solidFill>
                  <a:srgbClr val="C00000"/>
                </a:solidFill>
              </a:rPr>
              <a:t>Ranking Model</a:t>
            </a:r>
            <a:r>
              <a:rPr lang="en-US" sz="3200" dirty="0" smtClean="0"/>
              <a:t> for </a:t>
            </a:r>
            <a:r>
              <a:rPr lang="en-US" sz="3200" b="1" dirty="0" smtClean="0">
                <a:solidFill>
                  <a:srgbClr val="0070C0"/>
                </a:solidFill>
              </a:rPr>
              <a:t>Semantic Layers</a:t>
            </a:r>
            <a:r>
              <a:rPr lang="en-US" sz="3200" dirty="0" smtClean="0"/>
              <a:t> over </a:t>
            </a:r>
            <a:r>
              <a:rPr lang="en-US" sz="3200" b="1" dirty="0" smtClean="0">
                <a:solidFill>
                  <a:srgbClr val="00B050"/>
                </a:solidFill>
              </a:rPr>
              <a:t>Digital Archives</a:t>
            </a:r>
            <a:endParaRPr lang="en-US" sz="3200" b="1" dirty="0">
              <a:solidFill>
                <a:srgbClr val="00B050"/>
              </a:solidFill>
            </a:endParaRPr>
          </a:p>
        </p:txBody>
      </p:sp>
      <p:grpSp>
        <p:nvGrpSpPr>
          <p:cNvPr id="18" name="Group 17"/>
          <p:cNvGrpSpPr/>
          <p:nvPr/>
        </p:nvGrpSpPr>
        <p:grpSpPr>
          <a:xfrm>
            <a:off x="3583868" y="2349737"/>
            <a:ext cx="1490414" cy="485759"/>
            <a:chOff x="1498378" y="2830521"/>
            <a:chExt cx="1490414" cy="485759"/>
          </a:xfrm>
        </p:grpSpPr>
        <p:sp>
          <p:nvSpPr>
            <p:cNvPr id="8" name="Oval 7"/>
            <p:cNvSpPr/>
            <p:nvPr/>
          </p:nvSpPr>
          <p:spPr>
            <a:xfrm>
              <a:off x="1498378" y="2830521"/>
              <a:ext cx="1490414" cy="485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549581" y="2888734"/>
              <a:ext cx="1388009" cy="369332"/>
            </a:xfrm>
            <a:prstGeom prst="rect">
              <a:avLst/>
            </a:prstGeom>
          </p:spPr>
          <p:txBody>
            <a:bodyPr wrap="none">
              <a:spAutoFit/>
            </a:bodyPr>
            <a:lstStyle/>
            <a:p>
              <a:pPr algn="ctr"/>
              <a:r>
                <a:rPr lang="en-US" b="1" dirty="0" smtClean="0">
                  <a:solidFill>
                    <a:schemeClr val="bg1"/>
                  </a:solidFill>
                </a:rPr>
                <a:t>document_1</a:t>
              </a:r>
              <a:endParaRPr lang="en-US" b="1" dirty="0">
                <a:solidFill>
                  <a:schemeClr val="bg1"/>
                </a:solidFill>
              </a:endParaRPr>
            </a:p>
          </p:txBody>
        </p:sp>
      </p:grpSp>
      <p:grpSp>
        <p:nvGrpSpPr>
          <p:cNvPr id="19" name="Group 18"/>
          <p:cNvGrpSpPr/>
          <p:nvPr/>
        </p:nvGrpSpPr>
        <p:grpSpPr>
          <a:xfrm>
            <a:off x="6835591" y="2882459"/>
            <a:ext cx="474892" cy="401454"/>
            <a:chOff x="4025678" y="1752456"/>
            <a:chExt cx="1490414" cy="485759"/>
          </a:xfrm>
        </p:grpSpPr>
        <p:sp>
          <p:nvSpPr>
            <p:cNvPr id="10" name="Oval 9"/>
            <p:cNvSpPr/>
            <p:nvPr/>
          </p:nvSpPr>
          <p:spPr>
            <a:xfrm>
              <a:off x="4025678" y="1752456"/>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678520" y="1810669"/>
              <a:ext cx="184731" cy="369332"/>
            </a:xfrm>
            <a:prstGeom prst="rect">
              <a:avLst/>
            </a:prstGeom>
          </p:spPr>
          <p:txBody>
            <a:bodyPr wrap="none">
              <a:spAutoFit/>
            </a:bodyPr>
            <a:lstStyle/>
            <a:p>
              <a:pPr algn="ctr"/>
              <a:endParaRPr lang="en-US" b="1" dirty="0">
                <a:solidFill>
                  <a:schemeClr val="bg1"/>
                </a:solidFill>
              </a:endParaRPr>
            </a:p>
          </p:txBody>
        </p:sp>
      </p:grpSp>
      <p:grpSp>
        <p:nvGrpSpPr>
          <p:cNvPr id="20" name="Group 19"/>
          <p:cNvGrpSpPr/>
          <p:nvPr/>
        </p:nvGrpSpPr>
        <p:grpSpPr>
          <a:xfrm>
            <a:off x="7382561" y="2566315"/>
            <a:ext cx="474892" cy="401454"/>
            <a:chOff x="4770885" y="2772307"/>
            <a:chExt cx="1490414" cy="485759"/>
          </a:xfrm>
        </p:grpSpPr>
        <p:sp>
          <p:nvSpPr>
            <p:cNvPr id="14" name="Oval 13"/>
            <p:cNvSpPr/>
            <p:nvPr/>
          </p:nvSpPr>
          <p:spPr>
            <a:xfrm>
              <a:off x="4770885" y="2772307"/>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423727" y="2830520"/>
              <a:ext cx="184731" cy="369332"/>
            </a:xfrm>
            <a:prstGeom prst="rect">
              <a:avLst/>
            </a:prstGeom>
          </p:spPr>
          <p:txBody>
            <a:bodyPr wrap="none">
              <a:spAutoFit/>
            </a:bodyPr>
            <a:lstStyle/>
            <a:p>
              <a:pPr algn="ctr"/>
              <a:endParaRPr lang="en-US" b="1" dirty="0">
                <a:solidFill>
                  <a:schemeClr val="bg1"/>
                </a:solidFill>
              </a:endParaRPr>
            </a:p>
          </p:txBody>
        </p:sp>
      </p:grpSp>
      <p:grpSp>
        <p:nvGrpSpPr>
          <p:cNvPr id="21" name="Group 20"/>
          <p:cNvGrpSpPr/>
          <p:nvPr/>
        </p:nvGrpSpPr>
        <p:grpSpPr>
          <a:xfrm>
            <a:off x="6575917" y="3446407"/>
            <a:ext cx="474892" cy="401454"/>
            <a:chOff x="4025678" y="3630621"/>
            <a:chExt cx="1490414" cy="485759"/>
          </a:xfrm>
        </p:grpSpPr>
        <p:sp>
          <p:nvSpPr>
            <p:cNvPr id="16" name="Oval 15"/>
            <p:cNvSpPr/>
            <p:nvPr/>
          </p:nvSpPr>
          <p:spPr>
            <a:xfrm>
              <a:off x="4025678" y="3630621"/>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4678520" y="3688834"/>
              <a:ext cx="184731" cy="369332"/>
            </a:xfrm>
            <a:prstGeom prst="rect">
              <a:avLst/>
            </a:prstGeom>
          </p:spPr>
          <p:txBody>
            <a:bodyPr wrap="none">
              <a:spAutoFit/>
            </a:bodyPr>
            <a:lstStyle/>
            <a:p>
              <a:pPr algn="ctr"/>
              <a:endParaRPr lang="en-US" b="1" dirty="0">
                <a:solidFill>
                  <a:schemeClr val="bg1"/>
                </a:solidFill>
              </a:endParaRPr>
            </a:p>
          </p:txBody>
        </p:sp>
      </p:grpSp>
      <p:grpSp>
        <p:nvGrpSpPr>
          <p:cNvPr id="22" name="Group 21"/>
          <p:cNvGrpSpPr/>
          <p:nvPr/>
        </p:nvGrpSpPr>
        <p:grpSpPr>
          <a:xfrm>
            <a:off x="3809708" y="3049478"/>
            <a:ext cx="1490414" cy="485759"/>
            <a:chOff x="1498378" y="2830521"/>
            <a:chExt cx="1490414" cy="485759"/>
          </a:xfrm>
        </p:grpSpPr>
        <p:sp>
          <p:nvSpPr>
            <p:cNvPr id="23" name="Oval 22"/>
            <p:cNvSpPr/>
            <p:nvPr/>
          </p:nvSpPr>
          <p:spPr>
            <a:xfrm>
              <a:off x="1498378" y="2830521"/>
              <a:ext cx="1490414" cy="485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1549581" y="2888734"/>
              <a:ext cx="1388009" cy="369332"/>
            </a:xfrm>
            <a:prstGeom prst="rect">
              <a:avLst/>
            </a:prstGeom>
          </p:spPr>
          <p:txBody>
            <a:bodyPr wrap="none">
              <a:spAutoFit/>
            </a:bodyPr>
            <a:lstStyle/>
            <a:p>
              <a:pPr algn="ctr"/>
              <a:r>
                <a:rPr lang="en-US" b="1" dirty="0" smtClean="0">
                  <a:solidFill>
                    <a:schemeClr val="bg1"/>
                  </a:solidFill>
                </a:rPr>
                <a:t>document_2</a:t>
              </a:r>
              <a:endParaRPr lang="en-US" b="1" dirty="0">
                <a:solidFill>
                  <a:schemeClr val="bg1"/>
                </a:solidFill>
              </a:endParaRPr>
            </a:p>
          </p:txBody>
        </p:sp>
      </p:grpSp>
      <p:grpSp>
        <p:nvGrpSpPr>
          <p:cNvPr id="25" name="Group 24"/>
          <p:cNvGrpSpPr/>
          <p:nvPr/>
        </p:nvGrpSpPr>
        <p:grpSpPr>
          <a:xfrm>
            <a:off x="3509885" y="3693067"/>
            <a:ext cx="1490414" cy="485759"/>
            <a:chOff x="1498378" y="2830521"/>
            <a:chExt cx="1490414" cy="485759"/>
          </a:xfrm>
        </p:grpSpPr>
        <p:sp>
          <p:nvSpPr>
            <p:cNvPr id="26" name="Oval 25"/>
            <p:cNvSpPr/>
            <p:nvPr/>
          </p:nvSpPr>
          <p:spPr>
            <a:xfrm>
              <a:off x="1498378" y="2830521"/>
              <a:ext cx="1490414" cy="485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1549581" y="2888734"/>
              <a:ext cx="1388009" cy="369332"/>
            </a:xfrm>
            <a:prstGeom prst="rect">
              <a:avLst/>
            </a:prstGeom>
          </p:spPr>
          <p:txBody>
            <a:bodyPr wrap="none">
              <a:spAutoFit/>
            </a:bodyPr>
            <a:lstStyle/>
            <a:p>
              <a:pPr algn="ctr"/>
              <a:r>
                <a:rPr lang="en-US" b="1" dirty="0" smtClean="0">
                  <a:solidFill>
                    <a:schemeClr val="bg1"/>
                  </a:solidFill>
                </a:rPr>
                <a:t>document_3</a:t>
              </a:r>
              <a:endParaRPr lang="en-US" b="1" dirty="0">
                <a:solidFill>
                  <a:schemeClr val="bg1"/>
                </a:solidFill>
              </a:endParaRPr>
            </a:p>
          </p:txBody>
        </p:sp>
      </p:grpSp>
      <p:grpSp>
        <p:nvGrpSpPr>
          <p:cNvPr id="28" name="Group 27"/>
          <p:cNvGrpSpPr/>
          <p:nvPr/>
        </p:nvGrpSpPr>
        <p:grpSpPr>
          <a:xfrm>
            <a:off x="3497777" y="4959069"/>
            <a:ext cx="1490414" cy="485759"/>
            <a:chOff x="1498378" y="2830521"/>
            <a:chExt cx="1490414" cy="485759"/>
          </a:xfrm>
        </p:grpSpPr>
        <p:sp>
          <p:nvSpPr>
            <p:cNvPr id="29" name="Oval 28"/>
            <p:cNvSpPr/>
            <p:nvPr/>
          </p:nvSpPr>
          <p:spPr>
            <a:xfrm>
              <a:off x="1498378" y="2830521"/>
              <a:ext cx="1490414" cy="485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1535155" y="2888734"/>
              <a:ext cx="1416863" cy="369332"/>
            </a:xfrm>
            <a:prstGeom prst="rect">
              <a:avLst/>
            </a:prstGeom>
          </p:spPr>
          <p:txBody>
            <a:bodyPr wrap="none">
              <a:spAutoFit/>
            </a:bodyPr>
            <a:lstStyle/>
            <a:p>
              <a:pPr algn="ctr"/>
              <a:r>
                <a:rPr lang="en-US" b="1" dirty="0" smtClean="0">
                  <a:solidFill>
                    <a:schemeClr val="bg1"/>
                  </a:solidFill>
                </a:rPr>
                <a:t>document_</a:t>
              </a:r>
              <a:r>
                <a:rPr lang="en-US" b="1" i="1" dirty="0" smtClean="0">
                  <a:solidFill>
                    <a:schemeClr val="bg1"/>
                  </a:solidFill>
                </a:rPr>
                <a:t>n</a:t>
              </a:r>
              <a:endParaRPr lang="en-US" b="1" i="1" dirty="0">
                <a:solidFill>
                  <a:schemeClr val="bg1"/>
                </a:solidFill>
              </a:endParaRPr>
            </a:p>
          </p:txBody>
        </p:sp>
      </p:grpSp>
      <p:grpSp>
        <p:nvGrpSpPr>
          <p:cNvPr id="31" name="Group 30"/>
          <p:cNvGrpSpPr/>
          <p:nvPr/>
        </p:nvGrpSpPr>
        <p:grpSpPr>
          <a:xfrm>
            <a:off x="6831504" y="5301270"/>
            <a:ext cx="474892" cy="401454"/>
            <a:chOff x="4025678" y="3630621"/>
            <a:chExt cx="1490414" cy="485759"/>
          </a:xfrm>
        </p:grpSpPr>
        <p:sp>
          <p:nvSpPr>
            <p:cNvPr id="32" name="Oval 31"/>
            <p:cNvSpPr/>
            <p:nvPr/>
          </p:nvSpPr>
          <p:spPr>
            <a:xfrm>
              <a:off x="4025678" y="3630621"/>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4678520" y="3688834"/>
              <a:ext cx="184731" cy="369332"/>
            </a:xfrm>
            <a:prstGeom prst="rect">
              <a:avLst/>
            </a:prstGeom>
          </p:spPr>
          <p:txBody>
            <a:bodyPr wrap="none">
              <a:spAutoFit/>
            </a:bodyPr>
            <a:lstStyle/>
            <a:p>
              <a:pPr algn="ctr"/>
              <a:endParaRPr lang="en-US" b="1" i="1" dirty="0">
                <a:solidFill>
                  <a:schemeClr val="bg1"/>
                </a:solidFill>
              </a:endParaRPr>
            </a:p>
          </p:txBody>
        </p:sp>
      </p:grpSp>
      <p:sp>
        <p:nvSpPr>
          <p:cNvPr id="35" name="Oval 34"/>
          <p:cNvSpPr/>
          <p:nvPr/>
        </p:nvSpPr>
        <p:spPr>
          <a:xfrm>
            <a:off x="2096484" y="2613604"/>
            <a:ext cx="474892" cy="3649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082016" y="3497584"/>
            <a:ext cx="474892" cy="3649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2202104" y="4263309"/>
            <a:ext cx="474892" cy="3649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062314" y="5019296"/>
            <a:ext cx="474892" cy="3649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Curved Connector 48"/>
          <p:cNvCxnSpPr>
            <a:stCxn id="8" idx="2"/>
            <a:endCxn id="35" idx="6"/>
          </p:cNvCxnSpPr>
          <p:nvPr/>
        </p:nvCxnSpPr>
        <p:spPr>
          <a:xfrm rot="10800000" flipV="1">
            <a:off x="2571376" y="2592617"/>
            <a:ext cx="1012492" cy="203466"/>
          </a:xfrm>
          <a:prstGeom prst="curvedConnector3">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23" idx="2"/>
            <a:endCxn id="40" idx="6"/>
          </p:cNvCxnSpPr>
          <p:nvPr/>
        </p:nvCxnSpPr>
        <p:spPr>
          <a:xfrm rot="10800000" flipV="1">
            <a:off x="2556908" y="3292357"/>
            <a:ext cx="1252800" cy="387705"/>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26" idx="2"/>
            <a:endCxn id="35" idx="5"/>
          </p:cNvCxnSpPr>
          <p:nvPr/>
        </p:nvCxnSpPr>
        <p:spPr>
          <a:xfrm rot="10800000">
            <a:off x="2501831" y="2925115"/>
            <a:ext cx="1008055" cy="1010832"/>
          </a:xfrm>
          <a:prstGeom prst="curvedConnector2">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29" idx="2"/>
            <a:endCxn id="43" idx="6"/>
          </p:cNvCxnSpPr>
          <p:nvPr/>
        </p:nvCxnSpPr>
        <p:spPr>
          <a:xfrm rot="10800000">
            <a:off x="2676997" y="4445789"/>
            <a:ext cx="820781" cy="756161"/>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67" idx="2"/>
            <a:endCxn id="46" idx="6"/>
          </p:cNvCxnSpPr>
          <p:nvPr/>
        </p:nvCxnSpPr>
        <p:spPr>
          <a:xfrm rot="10800000" flipV="1">
            <a:off x="2537206" y="4555899"/>
            <a:ext cx="1473226" cy="645876"/>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4010432" y="4313019"/>
            <a:ext cx="1490414" cy="485759"/>
            <a:chOff x="1498378" y="2830521"/>
            <a:chExt cx="1490414" cy="485759"/>
          </a:xfrm>
        </p:grpSpPr>
        <p:sp>
          <p:nvSpPr>
            <p:cNvPr id="67" name="Oval 66"/>
            <p:cNvSpPr/>
            <p:nvPr/>
          </p:nvSpPr>
          <p:spPr>
            <a:xfrm>
              <a:off x="1498378" y="2830521"/>
              <a:ext cx="1490414" cy="485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1535155" y="2888734"/>
              <a:ext cx="1416863" cy="369332"/>
            </a:xfrm>
            <a:prstGeom prst="rect">
              <a:avLst/>
            </a:prstGeom>
          </p:spPr>
          <p:txBody>
            <a:bodyPr wrap="none">
              <a:spAutoFit/>
            </a:bodyPr>
            <a:lstStyle/>
            <a:p>
              <a:pPr algn="ctr"/>
              <a:r>
                <a:rPr lang="en-US" b="1" dirty="0" smtClean="0">
                  <a:solidFill>
                    <a:schemeClr val="bg1"/>
                  </a:solidFill>
                </a:rPr>
                <a:t>document_</a:t>
              </a:r>
              <a:r>
                <a:rPr lang="en-US" b="1" i="1" dirty="0" smtClean="0">
                  <a:solidFill>
                    <a:schemeClr val="bg1"/>
                  </a:solidFill>
                </a:rPr>
                <a:t>4</a:t>
              </a:r>
              <a:endParaRPr lang="en-US" b="1" i="1" dirty="0">
                <a:solidFill>
                  <a:schemeClr val="bg1"/>
                </a:solidFill>
              </a:endParaRPr>
            </a:p>
          </p:txBody>
        </p:sp>
      </p:grpSp>
      <p:cxnSp>
        <p:nvCxnSpPr>
          <p:cNvPr id="72" name="Curved Connector 71"/>
          <p:cNvCxnSpPr>
            <a:stCxn id="8" idx="6"/>
            <a:endCxn id="14" idx="2"/>
          </p:cNvCxnSpPr>
          <p:nvPr/>
        </p:nvCxnSpPr>
        <p:spPr>
          <a:xfrm>
            <a:off x="5074282" y="2592617"/>
            <a:ext cx="2308279" cy="174425"/>
          </a:xfrm>
          <a:prstGeom prst="curvedConnector3">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urved Connector 74"/>
          <p:cNvCxnSpPr>
            <a:stCxn id="8" idx="6"/>
            <a:endCxn id="10" idx="2"/>
          </p:cNvCxnSpPr>
          <p:nvPr/>
        </p:nvCxnSpPr>
        <p:spPr>
          <a:xfrm>
            <a:off x="5074282" y="2592617"/>
            <a:ext cx="1761309" cy="490569"/>
          </a:xfrm>
          <a:prstGeom prst="curvedConnector3">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8" idx="6"/>
            <a:endCxn id="32" idx="2"/>
          </p:cNvCxnSpPr>
          <p:nvPr/>
        </p:nvCxnSpPr>
        <p:spPr>
          <a:xfrm>
            <a:off x="5074282" y="2592617"/>
            <a:ext cx="1757222" cy="2909380"/>
          </a:xfrm>
          <a:prstGeom prst="curvedConnector3">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23" idx="6"/>
            <a:endCxn id="10" idx="3"/>
          </p:cNvCxnSpPr>
          <p:nvPr/>
        </p:nvCxnSpPr>
        <p:spPr>
          <a:xfrm flipV="1">
            <a:off x="5300122" y="3225121"/>
            <a:ext cx="1605015" cy="67237"/>
          </a:xfrm>
          <a:prstGeom prst="curvedConnector2">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86"/>
          <p:cNvCxnSpPr>
            <a:stCxn id="23" idx="6"/>
            <a:endCxn id="16" idx="2"/>
          </p:cNvCxnSpPr>
          <p:nvPr/>
        </p:nvCxnSpPr>
        <p:spPr>
          <a:xfrm>
            <a:off x="5300122" y="3292358"/>
            <a:ext cx="1275795" cy="354776"/>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7049260" y="4084414"/>
            <a:ext cx="474892" cy="401454"/>
            <a:chOff x="4025678" y="3630621"/>
            <a:chExt cx="1490414" cy="485759"/>
          </a:xfrm>
        </p:grpSpPr>
        <p:sp>
          <p:nvSpPr>
            <p:cNvPr id="91" name="Oval 90"/>
            <p:cNvSpPr/>
            <p:nvPr/>
          </p:nvSpPr>
          <p:spPr>
            <a:xfrm>
              <a:off x="4025678" y="3630621"/>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a:off x="4678520" y="3688834"/>
              <a:ext cx="184731" cy="369332"/>
            </a:xfrm>
            <a:prstGeom prst="rect">
              <a:avLst/>
            </a:prstGeom>
          </p:spPr>
          <p:txBody>
            <a:bodyPr wrap="none">
              <a:spAutoFit/>
            </a:bodyPr>
            <a:lstStyle/>
            <a:p>
              <a:pPr algn="ctr"/>
              <a:endParaRPr lang="en-US" b="1" dirty="0">
                <a:solidFill>
                  <a:schemeClr val="bg1"/>
                </a:solidFill>
              </a:endParaRPr>
            </a:p>
          </p:txBody>
        </p:sp>
      </p:grpSp>
      <p:grpSp>
        <p:nvGrpSpPr>
          <p:cNvPr id="93" name="Group 92"/>
          <p:cNvGrpSpPr/>
          <p:nvPr/>
        </p:nvGrpSpPr>
        <p:grpSpPr>
          <a:xfrm>
            <a:off x="6320393" y="4630844"/>
            <a:ext cx="474892" cy="401454"/>
            <a:chOff x="4025678" y="3630621"/>
            <a:chExt cx="1490414" cy="485759"/>
          </a:xfrm>
        </p:grpSpPr>
        <p:sp>
          <p:nvSpPr>
            <p:cNvPr id="94" name="Oval 93"/>
            <p:cNvSpPr/>
            <p:nvPr/>
          </p:nvSpPr>
          <p:spPr>
            <a:xfrm>
              <a:off x="4025678" y="3630621"/>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a:off x="4678520" y="3688834"/>
              <a:ext cx="184731" cy="369332"/>
            </a:xfrm>
            <a:prstGeom prst="rect">
              <a:avLst/>
            </a:prstGeom>
          </p:spPr>
          <p:txBody>
            <a:bodyPr wrap="none">
              <a:spAutoFit/>
            </a:bodyPr>
            <a:lstStyle/>
            <a:p>
              <a:pPr algn="ctr"/>
              <a:endParaRPr lang="en-US" b="1" dirty="0">
                <a:solidFill>
                  <a:schemeClr val="bg1"/>
                </a:solidFill>
              </a:endParaRPr>
            </a:p>
          </p:txBody>
        </p:sp>
      </p:grpSp>
      <p:cxnSp>
        <p:nvCxnSpPr>
          <p:cNvPr id="96" name="Curved Connector 95"/>
          <p:cNvCxnSpPr>
            <a:stCxn id="23" idx="6"/>
            <a:endCxn id="91" idx="2"/>
          </p:cNvCxnSpPr>
          <p:nvPr/>
        </p:nvCxnSpPr>
        <p:spPr>
          <a:xfrm>
            <a:off x="5300122" y="3292358"/>
            <a:ext cx="1749138" cy="992783"/>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p:cNvCxnSpPr>
            <a:stCxn id="26" idx="6"/>
            <a:endCxn id="16" idx="2"/>
          </p:cNvCxnSpPr>
          <p:nvPr/>
        </p:nvCxnSpPr>
        <p:spPr>
          <a:xfrm flipV="1">
            <a:off x="5000299" y="3647134"/>
            <a:ext cx="1575618" cy="288813"/>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stCxn id="29" idx="6"/>
            <a:endCxn id="32" idx="3"/>
          </p:cNvCxnSpPr>
          <p:nvPr/>
        </p:nvCxnSpPr>
        <p:spPr>
          <a:xfrm>
            <a:off x="4988191" y="5201949"/>
            <a:ext cx="1912859" cy="441983"/>
          </a:xfrm>
          <a:prstGeom prst="curvedConnector4">
            <a:avLst>
              <a:gd name="adj1" fmla="val 48182"/>
              <a:gd name="adj2" fmla="val 151721"/>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67" idx="6"/>
            <a:endCxn id="94" idx="2"/>
          </p:cNvCxnSpPr>
          <p:nvPr/>
        </p:nvCxnSpPr>
        <p:spPr>
          <a:xfrm>
            <a:off x="5500846" y="4555899"/>
            <a:ext cx="819547" cy="275672"/>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urved Connector 107"/>
          <p:cNvCxnSpPr>
            <a:stCxn id="67" idx="6"/>
            <a:endCxn id="16" idx="3"/>
          </p:cNvCxnSpPr>
          <p:nvPr/>
        </p:nvCxnSpPr>
        <p:spPr>
          <a:xfrm flipV="1">
            <a:off x="5500846" y="3789069"/>
            <a:ext cx="1144617" cy="766830"/>
          </a:xfrm>
          <a:prstGeom prst="curvedConnector2">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26" idx="6"/>
            <a:endCxn id="94" idx="1"/>
          </p:cNvCxnSpPr>
          <p:nvPr/>
        </p:nvCxnSpPr>
        <p:spPr>
          <a:xfrm>
            <a:off x="5000299" y="3935947"/>
            <a:ext cx="1389640" cy="753689"/>
          </a:xfrm>
          <a:prstGeom prst="curvedConnector2">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urved Connector 113"/>
          <p:cNvCxnSpPr>
            <a:stCxn id="29" idx="6"/>
            <a:endCxn id="16" idx="2"/>
          </p:cNvCxnSpPr>
          <p:nvPr/>
        </p:nvCxnSpPr>
        <p:spPr>
          <a:xfrm flipV="1">
            <a:off x="4988191" y="3647134"/>
            <a:ext cx="1587726" cy="1554815"/>
          </a:xfrm>
          <a:prstGeom prst="curvedConnector3">
            <a:avLst>
              <a:gd name="adj1" fmla="val 50000"/>
            </a:avLst>
          </a:prstGeom>
          <a:ln w="381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7184150" y="1738760"/>
            <a:ext cx="871713" cy="369332"/>
          </a:xfrm>
          <a:prstGeom prst="rect">
            <a:avLst/>
          </a:prstGeom>
          <a:noFill/>
        </p:spPr>
        <p:txBody>
          <a:bodyPr wrap="none" rtlCol="0">
            <a:spAutoFit/>
          </a:bodyPr>
          <a:lstStyle/>
          <a:p>
            <a:r>
              <a:rPr lang="en-US" i="1" dirty="0" smtClean="0"/>
              <a:t>entities</a:t>
            </a:r>
            <a:endParaRPr lang="en-US" i="1" dirty="0"/>
          </a:p>
        </p:txBody>
      </p:sp>
      <p:sp>
        <p:nvSpPr>
          <p:cNvPr id="118" name="TextBox 117"/>
          <p:cNvSpPr txBox="1"/>
          <p:nvPr/>
        </p:nvSpPr>
        <p:spPr>
          <a:xfrm>
            <a:off x="1123386" y="1780851"/>
            <a:ext cx="1098892" cy="307135"/>
          </a:xfrm>
          <a:prstGeom prst="rect">
            <a:avLst/>
          </a:prstGeom>
          <a:noFill/>
        </p:spPr>
        <p:txBody>
          <a:bodyPr wrap="none" rtlCol="0">
            <a:spAutoFit/>
          </a:bodyPr>
          <a:lstStyle/>
          <a:p>
            <a:pPr algn="ctr">
              <a:lnSpc>
                <a:spcPts val="1600"/>
              </a:lnSpc>
            </a:pPr>
            <a:r>
              <a:rPr lang="en-US" i="1" dirty="0" smtClean="0"/>
              <a:t>metadata</a:t>
            </a:r>
            <a:endParaRPr lang="en-US" i="1" dirty="0"/>
          </a:p>
        </p:txBody>
      </p:sp>
      <p:sp>
        <p:nvSpPr>
          <p:cNvPr id="69" name="Oval 68"/>
          <p:cNvSpPr/>
          <p:nvPr/>
        </p:nvSpPr>
        <p:spPr>
          <a:xfrm>
            <a:off x="1372092" y="2455499"/>
            <a:ext cx="474892" cy="3649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501010" y="3214115"/>
            <a:ext cx="474892" cy="3649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569416" y="3980364"/>
            <a:ext cx="474892" cy="3649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573434" y="4607694"/>
            <a:ext cx="474892" cy="3649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0" name="Group 79"/>
          <p:cNvGrpSpPr/>
          <p:nvPr/>
        </p:nvGrpSpPr>
        <p:grpSpPr>
          <a:xfrm>
            <a:off x="7858632" y="2995140"/>
            <a:ext cx="474892" cy="401454"/>
            <a:chOff x="4770885" y="2772307"/>
            <a:chExt cx="1490414" cy="485759"/>
          </a:xfrm>
        </p:grpSpPr>
        <p:sp>
          <p:nvSpPr>
            <p:cNvPr id="81" name="Oval 80"/>
            <p:cNvSpPr/>
            <p:nvPr/>
          </p:nvSpPr>
          <p:spPr>
            <a:xfrm>
              <a:off x="4770885" y="2772307"/>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5423727" y="2830520"/>
              <a:ext cx="184731" cy="369332"/>
            </a:xfrm>
            <a:prstGeom prst="rect">
              <a:avLst/>
            </a:prstGeom>
          </p:spPr>
          <p:txBody>
            <a:bodyPr wrap="none">
              <a:spAutoFit/>
            </a:bodyPr>
            <a:lstStyle/>
            <a:p>
              <a:pPr algn="ctr"/>
              <a:endParaRPr lang="en-US" b="1" dirty="0">
                <a:solidFill>
                  <a:schemeClr val="bg1"/>
                </a:solidFill>
              </a:endParaRPr>
            </a:p>
          </p:txBody>
        </p:sp>
      </p:grpSp>
      <p:grpSp>
        <p:nvGrpSpPr>
          <p:cNvPr id="83" name="Group 82"/>
          <p:cNvGrpSpPr/>
          <p:nvPr/>
        </p:nvGrpSpPr>
        <p:grpSpPr>
          <a:xfrm>
            <a:off x="7421212" y="3483437"/>
            <a:ext cx="474892" cy="401454"/>
            <a:chOff x="4025678" y="3630621"/>
            <a:chExt cx="1490414" cy="485759"/>
          </a:xfrm>
        </p:grpSpPr>
        <p:sp>
          <p:nvSpPr>
            <p:cNvPr id="84" name="Oval 83"/>
            <p:cNvSpPr/>
            <p:nvPr/>
          </p:nvSpPr>
          <p:spPr>
            <a:xfrm>
              <a:off x="4025678" y="3630621"/>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4678520" y="3688834"/>
              <a:ext cx="184731" cy="369332"/>
            </a:xfrm>
            <a:prstGeom prst="rect">
              <a:avLst/>
            </a:prstGeom>
          </p:spPr>
          <p:txBody>
            <a:bodyPr wrap="none">
              <a:spAutoFit/>
            </a:bodyPr>
            <a:lstStyle/>
            <a:p>
              <a:pPr algn="ctr"/>
              <a:endParaRPr lang="en-US" b="1" dirty="0">
                <a:solidFill>
                  <a:schemeClr val="bg1"/>
                </a:solidFill>
              </a:endParaRPr>
            </a:p>
          </p:txBody>
        </p:sp>
      </p:grpSp>
      <p:grpSp>
        <p:nvGrpSpPr>
          <p:cNvPr id="86" name="Group 85"/>
          <p:cNvGrpSpPr/>
          <p:nvPr/>
        </p:nvGrpSpPr>
        <p:grpSpPr>
          <a:xfrm>
            <a:off x="7596468" y="5080757"/>
            <a:ext cx="474892" cy="401454"/>
            <a:chOff x="4025678" y="3630621"/>
            <a:chExt cx="1490414" cy="485759"/>
          </a:xfrm>
        </p:grpSpPr>
        <p:sp>
          <p:nvSpPr>
            <p:cNvPr id="88" name="Oval 87"/>
            <p:cNvSpPr/>
            <p:nvPr/>
          </p:nvSpPr>
          <p:spPr>
            <a:xfrm>
              <a:off x="4025678" y="3630621"/>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p:cNvSpPr/>
            <p:nvPr/>
          </p:nvSpPr>
          <p:spPr>
            <a:xfrm>
              <a:off x="4678520" y="3688834"/>
              <a:ext cx="184731" cy="369332"/>
            </a:xfrm>
            <a:prstGeom prst="rect">
              <a:avLst/>
            </a:prstGeom>
          </p:spPr>
          <p:txBody>
            <a:bodyPr wrap="none">
              <a:spAutoFit/>
            </a:bodyPr>
            <a:lstStyle/>
            <a:p>
              <a:pPr algn="ctr"/>
              <a:endParaRPr lang="en-US" b="1" i="1" dirty="0">
                <a:solidFill>
                  <a:schemeClr val="bg1"/>
                </a:solidFill>
              </a:endParaRPr>
            </a:p>
          </p:txBody>
        </p:sp>
      </p:grpSp>
      <p:grpSp>
        <p:nvGrpSpPr>
          <p:cNvPr id="97" name="Group 96"/>
          <p:cNvGrpSpPr/>
          <p:nvPr/>
        </p:nvGrpSpPr>
        <p:grpSpPr>
          <a:xfrm>
            <a:off x="7732168" y="4162843"/>
            <a:ext cx="474892" cy="401454"/>
            <a:chOff x="4025678" y="3630621"/>
            <a:chExt cx="1490414" cy="485759"/>
          </a:xfrm>
        </p:grpSpPr>
        <p:sp>
          <p:nvSpPr>
            <p:cNvPr id="98" name="Oval 97"/>
            <p:cNvSpPr/>
            <p:nvPr/>
          </p:nvSpPr>
          <p:spPr>
            <a:xfrm>
              <a:off x="4025678" y="3630621"/>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4678520" y="3688834"/>
              <a:ext cx="184731" cy="369332"/>
            </a:xfrm>
            <a:prstGeom prst="rect">
              <a:avLst/>
            </a:prstGeom>
          </p:spPr>
          <p:txBody>
            <a:bodyPr wrap="none">
              <a:spAutoFit/>
            </a:bodyPr>
            <a:lstStyle/>
            <a:p>
              <a:pPr algn="ctr"/>
              <a:endParaRPr lang="en-US" b="1" dirty="0">
                <a:solidFill>
                  <a:schemeClr val="bg1"/>
                </a:solidFill>
              </a:endParaRPr>
            </a:p>
          </p:txBody>
        </p:sp>
      </p:grpSp>
      <p:grpSp>
        <p:nvGrpSpPr>
          <p:cNvPr id="101" name="Group 100"/>
          <p:cNvGrpSpPr/>
          <p:nvPr/>
        </p:nvGrpSpPr>
        <p:grpSpPr>
          <a:xfrm>
            <a:off x="7074676" y="4690644"/>
            <a:ext cx="474892" cy="401454"/>
            <a:chOff x="4025678" y="3630621"/>
            <a:chExt cx="1490414" cy="485759"/>
          </a:xfrm>
        </p:grpSpPr>
        <p:sp>
          <p:nvSpPr>
            <p:cNvPr id="103" name="Oval 102"/>
            <p:cNvSpPr/>
            <p:nvPr/>
          </p:nvSpPr>
          <p:spPr>
            <a:xfrm>
              <a:off x="4025678" y="3630621"/>
              <a:ext cx="1490414" cy="48575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4678520" y="3688834"/>
              <a:ext cx="184731" cy="369332"/>
            </a:xfrm>
            <a:prstGeom prst="rect">
              <a:avLst/>
            </a:prstGeom>
          </p:spPr>
          <p:txBody>
            <a:bodyPr wrap="none">
              <a:spAutoFit/>
            </a:bodyPr>
            <a:lstStyle/>
            <a:p>
              <a:pPr algn="ctr"/>
              <a:endParaRPr lang="en-US" b="1" dirty="0">
                <a:solidFill>
                  <a:schemeClr val="bg1"/>
                </a:solidFill>
              </a:endParaRPr>
            </a:p>
          </p:txBody>
        </p:sp>
      </p:grpSp>
      <p:sp>
        <p:nvSpPr>
          <p:cNvPr id="106" name="TextBox 105"/>
          <p:cNvSpPr txBox="1"/>
          <p:nvPr/>
        </p:nvSpPr>
        <p:spPr>
          <a:xfrm>
            <a:off x="3861129" y="1690864"/>
            <a:ext cx="1213153" cy="369332"/>
          </a:xfrm>
          <a:prstGeom prst="rect">
            <a:avLst/>
          </a:prstGeom>
          <a:noFill/>
        </p:spPr>
        <p:txBody>
          <a:bodyPr wrap="none" rtlCol="0">
            <a:spAutoFit/>
          </a:bodyPr>
          <a:lstStyle/>
          <a:p>
            <a:r>
              <a:rPr lang="en-US" i="1" dirty="0" smtClean="0"/>
              <a:t>documents</a:t>
            </a:r>
            <a:endParaRPr lang="en-US" i="1" dirty="0"/>
          </a:p>
        </p:txBody>
      </p:sp>
      <p:sp>
        <p:nvSpPr>
          <p:cNvPr id="107" name="Oval 106"/>
          <p:cNvSpPr/>
          <p:nvPr/>
        </p:nvSpPr>
        <p:spPr>
          <a:xfrm>
            <a:off x="920003" y="3838049"/>
            <a:ext cx="474892" cy="3649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930992" y="4447882"/>
            <a:ext cx="474892" cy="3649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197940" y="5059871"/>
            <a:ext cx="474892" cy="3649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930992" y="3013387"/>
            <a:ext cx="474892" cy="36495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8457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4730</TotalTime>
  <Words>976</Words>
  <Application>Microsoft Office PowerPoint</Application>
  <PresentationFormat>Widescreen</PresentationFormat>
  <Paragraphs>274</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The Construction Process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Fafalios</dc:creator>
  <cp:lastModifiedBy>Fafalios</cp:lastModifiedBy>
  <cp:revision>1046</cp:revision>
  <cp:lastPrinted>2016-07-28T07:52:05Z</cp:lastPrinted>
  <dcterms:created xsi:type="dcterms:W3CDTF">2016-06-08T09:05:19Z</dcterms:created>
  <dcterms:modified xsi:type="dcterms:W3CDTF">2017-06-15T14:00:38Z</dcterms:modified>
</cp:coreProperties>
</file>