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6" r:id="rId2"/>
    <p:sldId id="287" r:id="rId3"/>
    <p:sldId id="286" r:id="rId4"/>
    <p:sldId id="267" r:id="rId5"/>
    <p:sldId id="290" r:id="rId6"/>
    <p:sldId id="289" r:id="rId7"/>
    <p:sldId id="293" r:id="rId8"/>
    <p:sldId id="295" r:id="rId9"/>
    <p:sldId id="296" r:id="rId10"/>
    <p:sldId id="301" r:id="rId11"/>
    <p:sldId id="302" r:id="rId12"/>
    <p:sldId id="303" r:id="rId13"/>
    <p:sldId id="308" r:id="rId14"/>
    <p:sldId id="309" r:id="rId15"/>
    <p:sldId id="292" r:id="rId16"/>
    <p:sldId id="291" r:id="rId17"/>
    <p:sldId id="311" r:id="rId18"/>
    <p:sldId id="312" r:id="rId19"/>
    <p:sldId id="313" r:id="rId20"/>
    <p:sldId id="314" r:id="rId21"/>
    <p:sldId id="315" r:id="rId22"/>
    <p:sldId id="310" r:id="rId23"/>
    <p:sldId id="28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00"/>
    <a:srgbClr val="820000"/>
    <a:srgbClr val="004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501" autoAdjust="0"/>
  </p:normalViewPr>
  <p:slideViewPr>
    <p:cSldViewPr snapToGrid="0">
      <p:cViewPr>
        <p:scale>
          <a:sx n="75" d="100"/>
          <a:sy n="75" d="100"/>
        </p:scale>
        <p:origin x="204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55EF99-6704-4535-91DD-7C7205B552FC}" type="datetimeFigureOut">
              <a:rPr lang="en-US" smtClean="0"/>
              <a:t>15-Jun-17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AA69E7-9F40-444A-8266-1F23A38923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3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10B54-F7E0-44B3-B9A6-EC36CD4592A7}" type="datetimeFigureOut">
              <a:rPr lang="en-US" smtClean="0"/>
              <a:t>15-Jun-17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EFB1-920E-4BD0-ABF0-44BA62D53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1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The title of the presentation is “Building and Querying a Semantic Layer for a News Archive”. </a:t>
            </a:r>
          </a:p>
          <a:p>
            <a:r>
              <a:rPr lang="en-US" sz="1200" baseline="0" dirty="0" smtClean="0"/>
              <a:t>I will present you some first results from the construction of a semantic layer for a news archives, </a:t>
            </a:r>
            <a:br>
              <a:rPr lang="en-US" sz="1200" baseline="0" dirty="0" smtClean="0"/>
            </a:br>
            <a:r>
              <a:rPr lang="en-US" sz="1200" baseline="0" dirty="0" smtClean="0"/>
              <a:t>and some related research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similar way, we can compare the most discussed entities of a specific</a:t>
            </a:r>
            <a:r>
              <a:rPr lang="en-US" baseline="0" dirty="0" smtClean="0"/>
              <a:t> category in different time periods.</a:t>
            </a:r>
          </a:p>
          <a:p>
            <a:r>
              <a:rPr lang="en-US" baseline="0" dirty="0" smtClean="0"/>
              <a:t>For instance, as regards drugs, both in 1987 and in 1997 cocaine and heroin are the most discussed drugs. </a:t>
            </a:r>
          </a:p>
          <a:p>
            <a:r>
              <a:rPr lang="en-US" baseline="0" dirty="0" smtClean="0"/>
              <a:t>However, we notice that in the top-5 list of 1997 we have Nicotine and Caffeine which are not in the top-5 list of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interesting type of query is the number of articles per year discussing about a specific</a:t>
            </a:r>
            <a:r>
              <a:rPr lang="en-US" baseline="0" dirty="0" smtClean="0"/>
              <a:t> entity. </a:t>
            </a:r>
          </a:p>
          <a:p>
            <a:r>
              <a:rPr lang="en-US" baseline="0" dirty="0" smtClean="0"/>
              <a:t>For instance this query is about Nelson Mandela.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these are the</a:t>
            </a:r>
            <a:r>
              <a:rPr lang="en-US" baseline="0" dirty="0" smtClean="0"/>
              <a:t> results. </a:t>
            </a:r>
          </a:p>
          <a:p>
            <a:r>
              <a:rPr lang="en-US" baseline="0" dirty="0" smtClean="0"/>
              <a:t>We notice that in 1990 and 1994 the number of articles is much above the average and the reason is two important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this query asks for</a:t>
            </a:r>
            <a:r>
              <a:rPr lang="en-US" baseline="0" dirty="0" smtClean="0"/>
              <a:t> politicians co-mentioned with Mikhail Gorbachev in articles of 1991.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here you can see some of the results.</a:t>
            </a:r>
          </a:p>
          <a:p>
            <a:r>
              <a:rPr lang="en-US" baseline="0" dirty="0" smtClean="0"/>
              <a:t>We notice that Lenin and Landsbergis are very frequently co-mentioned with Mikhail Gorbachev in articles of 1991.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5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we see that having a</a:t>
            </a:r>
            <a:r>
              <a:rPr lang="en-US" baseline="0" dirty="0" smtClean="0"/>
              <a:t> semantic layer over a news archive offers advanced query capabilities.</a:t>
            </a:r>
          </a:p>
          <a:p>
            <a:r>
              <a:rPr lang="en-US" baseline="0" dirty="0" smtClean="0"/>
              <a:t>An important advantage is that we can very easily integrate information from online knowledge bases and we can do this even at query-execution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also very easily enrich the repository with more data. For example, we can include more metadata about the articles by just putting the corresponding triples in the repository. </a:t>
            </a:r>
          </a:p>
          <a:p>
            <a:r>
              <a:rPr lang="en-US" baseline="0" dirty="0" smtClean="0"/>
              <a:t>Another important aspect is that such a semantic layer can be Web accessible in the standard RDF format, so it is directly exploitable by other systems.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running SPARQL queries is not user friendly, so such a semantic layer can be only exploited by other systems.</a:t>
            </a:r>
          </a:p>
          <a:p>
            <a:r>
              <a:rPr lang="en-US" baseline="0" dirty="0" smtClean="0"/>
              <a:t>Moreover, all SPARQL results equally match the query, so we have not an IR-like relevance ranking.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1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baseline="0" dirty="0" smtClean="0"/>
              <a:t>are </a:t>
            </a:r>
            <a:r>
              <a:rPr lang="en-US" dirty="0" smtClean="0"/>
              <a:t>some interesting research</a:t>
            </a:r>
            <a:r>
              <a:rPr lang="en-US" baseline="0" dirty="0" smtClean="0"/>
              <a:t> problems</a:t>
            </a:r>
          </a:p>
          <a:p>
            <a:r>
              <a:rPr lang="en-US" baseline="0" dirty="0" smtClean="0"/>
              <a:t>First, is how ta rank the results of SPARQL queries.</a:t>
            </a:r>
          </a:p>
          <a:p>
            <a:r>
              <a:rPr lang="en-US" baseline="0" dirty="0" smtClean="0"/>
              <a:t>Here we have two main cases:</a:t>
            </a:r>
            <a:br>
              <a:rPr lang="en-US" baseline="0" dirty="0" smtClean="0"/>
            </a:br>
            <a:r>
              <a:rPr lang="en-US" baseline="0" dirty="0" smtClean="0"/>
              <a:t>The one is how to rank documents related to a time period and one or more entities or events.</a:t>
            </a:r>
          </a:p>
          <a:p>
            <a:r>
              <a:rPr lang="en-US" baseline="0" dirty="0" smtClean="0"/>
              <a:t>The second is how to rank entities and events related to a time period and one or more other entities.</a:t>
            </a:r>
          </a:p>
          <a:p>
            <a:r>
              <a:rPr lang="en-US" baseline="0" dirty="0" smtClean="0"/>
              <a:t>From now on, when I say entities, I mean both entities, events and concepts.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interesting direction is how to offer a user friendly interface for expressing such complex queries.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94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regards the first question, we can distinguish three cases: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to rank documents related to a time period and ONE entity. For example, articles discussing only about Bill Clinton.</a:t>
            </a:r>
          </a:p>
          <a:p>
            <a:r>
              <a:rPr lang="en-US" baseline="0" dirty="0" smtClean="0"/>
              <a:t>How to rank documents related to a time period and a list of entities with CONJUCTIVE semantics. For example, articles discussing about both Bill Clinton, Al Gore, and George Bush. </a:t>
            </a:r>
          </a:p>
          <a:p>
            <a:r>
              <a:rPr lang="en-US" baseline="0" dirty="0" smtClean="0"/>
              <a:t>And How to rank documents related to a time period and a list of entities with DISJUNCTIVE semantic. In this case, the document should contain at least one entity of a specific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0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regards the case of ONE entity,</a:t>
            </a:r>
            <a:r>
              <a:rPr lang="en-US" baseline="0" dirty="0" smtClean="0"/>
              <a:t> we should think what makes a document important for an entity. </a:t>
            </a:r>
          </a:p>
          <a:p>
            <a:r>
              <a:rPr lang="en-US" baseline="0" dirty="0" smtClean="0"/>
              <a:t>Notice that we have not authority-like scores for the articles and textual relevance.</a:t>
            </a:r>
          </a:p>
          <a:p>
            <a:r>
              <a:rPr lang="en-US" baseline="0" dirty="0" smtClean="0"/>
              <a:t>A simple metric is its frequency in the document, or the number of other entities and aspects discussed in the document.</a:t>
            </a:r>
          </a:p>
          <a:p>
            <a:r>
              <a:rPr lang="en-US" baseline="0" dirty="0" smtClean="0"/>
              <a:t>We could also focus on diversity and apply a </a:t>
            </a:r>
            <a:r>
              <a:rPr lang="en-US" baseline="0" dirty="0" err="1" smtClean="0"/>
              <a:t>HistDiv</a:t>
            </a:r>
            <a:r>
              <a:rPr lang="en-US" baseline="0" dirty="0" smtClean="0"/>
              <a:t>-like approach (but in this case we should refine the language model) </a:t>
            </a:r>
          </a:p>
          <a:p>
            <a:r>
              <a:rPr lang="en-US" baseline="0" dirty="0" smtClean="0"/>
              <a:t>In this case we can rank higher documents covering important time periods and important  topics aspects.</a:t>
            </a:r>
          </a:p>
          <a:p>
            <a:r>
              <a:rPr lang="en-US" baseline="0" dirty="0" smtClean="0"/>
              <a:t>However, we can again think what makes a time period and aspect important. </a:t>
            </a:r>
          </a:p>
          <a:p>
            <a:r>
              <a:rPr lang="en-US" baseline="0" dirty="0" smtClean="0"/>
              <a:t>We can also consider associations among entities by exploiting external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6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regards</a:t>
            </a:r>
            <a:r>
              <a:rPr lang="en-US" baseline="0" dirty="0" smtClean="0"/>
              <a:t> the ranking of documents related to a list of entities with logical AND semantics?</a:t>
            </a:r>
          </a:p>
          <a:p>
            <a:r>
              <a:rPr lang="en-US" dirty="0" smtClean="0"/>
              <a:t>We should</a:t>
            </a:r>
            <a:r>
              <a:rPr lang="en-US" baseline="0" dirty="0" smtClean="0"/>
              <a:t> think what makes a document important for a list of entities which are all mentioned in the document.</a:t>
            </a:r>
          </a:p>
          <a:p>
            <a:r>
              <a:rPr lang="en-US" baseline="0" dirty="0" smtClean="0"/>
              <a:t>Here, maybe the number of sentences containing all or many of the entities is a good indicator. </a:t>
            </a:r>
          </a:p>
          <a:p>
            <a:r>
              <a:rPr lang="en-US" baseline="0" dirty="0" smtClean="0"/>
              <a:t>We can also consider associations with other entities by exploiting external knowledge bases.</a:t>
            </a:r>
          </a:p>
          <a:p>
            <a:r>
              <a:rPr lang="en-US" baseline="0" dirty="0" smtClean="0"/>
              <a:t>And as in the case of one entity we can focus on diversity and apply a </a:t>
            </a:r>
            <a:r>
              <a:rPr lang="en-US" baseline="0" dirty="0" err="1" smtClean="0"/>
              <a:t>HistDiv</a:t>
            </a:r>
            <a:r>
              <a:rPr lang="en-US" baseline="0" dirty="0" smtClean="0"/>
              <a:t>-like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</a:t>
            </a:r>
            <a:r>
              <a:rPr lang="en-US" baseline="0" dirty="0" smtClean="0"/>
              <a:t> constructed a semantic layer for the New York Times annotated corpus.</a:t>
            </a:r>
            <a:endParaRPr lang="en-US" dirty="0" smtClean="0"/>
          </a:p>
          <a:p>
            <a:r>
              <a:rPr lang="en-US" baseline="0" dirty="0" smtClean="0"/>
              <a:t>I think that everyone in this room knows this dataset.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study, I processed about 1 million articles covering a period of 12 years. </a:t>
            </a:r>
          </a:p>
          <a:p>
            <a:r>
              <a:rPr lang="en-US" baseline="0" dirty="0" smtClean="0"/>
              <a:t>Each article in the corpus contains a big number of metadata. </a:t>
            </a:r>
          </a:p>
          <a:p>
            <a:r>
              <a:rPr lang="en-US" baseline="0" dirty="0" smtClean="0"/>
              <a:t>In this case study, I exploited only the URI, the Title and the Publication Date of each article.</a:t>
            </a:r>
            <a:br>
              <a:rPr lang="en-US" baseline="0" dirty="0" smtClean="0"/>
            </a:br>
            <a:r>
              <a:rPr lang="en-US" baseline="0" dirty="0" smtClean="0"/>
              <a:t>However, we can very easily include in the semantic layer any other metadata.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0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regards</a:t>
            </a:r>
            <a:r>
              <a:rPr lang="en-US" baseline="0" dirty="0" smtClean="0"/>
              <a:t> the ranking of documents related to a time period an a list of entities?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40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regards the second main question,</a:t>
            </a:r>
            <a:r>
              <a:rPr lang="en-US" baseline="0" dirty="0" smtClean="0"/>
              <a:t> we can again distinguish it in three similar cases. </a:t>
            </a:r>
          </a:p>
          <a:p>
            <a:r>
              <a:rPr lang="en-US" baseline="0" dirty="0" smtClean="0"/>
              <a:t>For example, how to rank entities and events discussed in articles of 1990 related to Bill Clinton, or to both Clinton, Gore and Bush. </a:t>
            </a:r>
          </a:p>
          <a:p>
            <a:r>
              <a:rPr lang="en-US" baseline="0" dirty="0" smtClean="0"/>
              <a:t>Or how to rank entities/events discussed in articles of 1990 related to drugs.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56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7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this dataset we already have entity annotations in the cluster, and certainty by two different tools: AIDA and </a:t>
            </a:r>
            <a:r>
              <a:rPr lang="en-US" baseline="0" dirty="0" err="1" smtClean="0"/>
              <a:t>TagMe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this case study, I used the </a:t>
            </a:r>
            <a:r>
              <a:rPr lang="en-US" baseline="0" dirty="0" err="1" smtClean="0"/>
              <a:t>TagMe</a:t>
            </a:r>
            <a:r>
              <a:rPr lang="en-US" baseline="0" dirty="0" smtClean="0"/>
              <a:t> annotations.</a:t>
            </a:r>
          </a:p>
          <a:p>
            <a:r>
              <a:rPr lang="en-US" baseline="0" dirty="0" smtClean="0"/>
              <a:t>Totally, using a confidence threshold 0.2, about 640,000 distinct entities exist in all articles.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For constructing the semantic layer, I used very simple schema.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Each article is associated with a date and a title, as well as with a list of entities mentioned in the article.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For each entity, we have its surface form, its </a:t>
            </a:r>
            <a:r>
              <a:rPr lang="en-US" sz="1000" b="0" baseline="0" dirty="0" err="1" smtClean="0"/>
              <a:t>Dbpedia</a:t>
            </a:r>
            <a:r>
              <a:rPr lang="en-US" sz="1000" b="0" baseline="0" dirty="0" smtClean="0"/>
              <a:t> URI and the confidence score as provided by </a:t>
            </a:r>
            <a:r>
              <a:rPr lang="en-US" sz="1000" b="0" baseline="0" dirty="0" err="1" smtClean="0"/>
              <a:t>TagMe</a:t>
            </a:r>
            <a:r>
              <a:rPr lang="en-US" sz="1000" b="0" baseline="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So, using this schema, about 114 million triples were produced and loaded in a Virtuoso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some interesting queries that we can run at this repository.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a simple one. </a:t>
            </a:r>
          </a:p>
          <a:p>
            <a:r>
              <a:rPr lang="en-US" baseline="0" dirty="0" smtClean="0"/>
              <a:t>This query requests articles of summer 1988 discussing about both two politicians: </a:t>
            </a:r>
            <a:r>
              <a:rPr lang="en-US" baseline="0" dirty="0" err="1" smtClean="0"/>
              <a:t>Michail</a:t>
            </a:r>
            <a:r>
              <a:rPr lang="en-US" baseline="0" dirty="0" smtClean="0"/>
              <a:t> Gorbachev and Ronald Reagan.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results is 86 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here is an example which integrates information by exploiting another Knowledge Base.</a:t>
            </a:r>
          </a:p>
          <a:p>
            <a:r>
              <a:rPr lang="en-US" baseline="0" dirty="0" smtClean="0"/>
              <a:t>The query requests articles of summer 1989 discussing about New York lawyers born in Brooklyn, and for each lawyer we want also to retrieve its birth date and a description in French.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answering this query, we first access, at query-execution time, the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 knowledge base for retrieving New York lawyers born in Brooklyn.</a:t>
            </a:r>
          </a:p>
          <a:p>
            <a:r>
              <a:rPr lang="en-US" baseline="0" dirty="0" smtClean="0"/>
              <a:t>The result is 44 lawyers, and the articles mentioning at least one lawyer are 184.</a:t>
            </a:r>
          </a:p>
          <a:p>
            <a:r>
              <a:rPr lang="en-US" baseline="0" dirty="0" smtClean="0"/>
              <a:t>Notice that we can directly access other online Knowledge Bases and integrate external information. It is not needed to download the datasets and load them in our repository.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results. </a:t>
            </a:r>
          </a:p>
          <a:p>
            <a:r>
              <a:rPr lang="en-US" dirty="0" smtClean="0"/>
              <a:t>The majority of articles discuss</a:t>
            </a:r>
            <a:r>
              <a:rPr lang="en-US" baseline="0" dirty="0" smtClean="0"/>
              <a:t> about Rudy Giuliani, while about 40 articles mention Elizabeth </a:t>
            </a:r>
            <a:r>
              <a:rPr lang="en-US" baseline="0" dirty="0" err="1" smtClean="0"/>
              <a:t>Holtzman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think both were also politicians in that period.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can see another type of query, which asks for the most discussed politicians during the summer of 1989.</a:t>
            </a:r>
          </a:p>
          <a:p>
            <a:r>
              <a:rPr lang="en-US" baseline="0" dirty="0" smtClean="0"/>
              <a:t>Again, we integrate information coming from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, at query-execution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some of the results. </a:t>
            </a:r>
          </a:p>
          <a:p>
            <a:r>
              <a:rPr lang="en-US" dirty="0" smtClean="0"/>
              <a:t>If there are</a:t>
            </a:r>
            <a:r>
              <a:rPr lang="en-US" baseline="0" dirty="0" smtClean="0"/>
              <a:t> not errors in entity disambiguation, t</a:t>
            </a:r>
            <a:r>
              <a:rPr lang="en-US" dirty="0" smtClean="0"/>
              <a:t>he most discussed politician</a:t>
            </a:r>
            <a:r>
              <a:rPr lang="en-US" baseline="0" dirty="0" smtClean="0"/>
              <a:t> seems to be Richard </a:t>
            </a:r>
            <a:r>
              <a:rPr lang="en-US" baseline="0" dirty="0" err="1" smtClean="0"/>
              <a:t>Ravitch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310D-79CB-472C-8272-FAAA6E22C0E6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D57C-4DE8-4B5A-8817-566A234AE8A6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8EC-6D5D-4EF4-93C0-7B4017CD3A32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81F-5D14-41E4-8B25-8B355B249879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E1C3-0E45-4FA2-A570-CBA7D2689897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C1F-C9B3-4424-A4E3-0732FA5D13E4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8AF-8CD4-45B1-8529-C158ECAC82F6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CE60-96BD-4FAD-8A4B-BF3B3666E5CD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ECF-36C2-4A26-89CC-9198F57515F1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6BD-B58C-4CD9-B795-36E42B098441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6B2F-F149-42FB-9F32-33C1415F7272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0333-AEA6-4791-977A-56075A8ACC1C}" type="datetime1">
              <a:rPr lang="en-US" smtClean="0"/>
              <a:t>15-Jun-17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Alexandria Meeting, September 22,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Nicotine" TargetMode="External"/><Relationship Id="rId3" Type="http://schemas.openxmlformats.org/officeDocument/2006/relationships/hyperlink" Target="http://dbpedia.org/resource/Cocaine" TargetMode="External"/><Relationship Id="rId7" Type="http://schemas.openxmlformats.org/officeDocument/2006/relationships/hyperlink" Target="http://dbpedia.org/resource/Furosem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Zidovudine" TargetMode="External"/><Relationship Id="rId5" Type="http://schemas.openxmlformats.org/officeDocument/2006/relationships/hyperlink" Target="http://dbpedia.org/resource/Aspirin" TargetMode="External"/><Relationship Id="rId10" Type="http://schemas.openxmlformats.org/officeDocument/2006/relationships/hyperlink" Target="http://dbpedia.org/resource/Caffeine" TargetMode="External"/><Relationship Id="rId4" Type="http://schemas.openxmlformats.org/officeDocument/2006/relationships/hyperlink" Target="http://dbpedia.org/resource/Heroin" TargetMode="External"/><Relationship Id="rId9" Type="http://schemas.openxmlformats.org/officeDocument/2006/relationships/hyperlink" Target="http://dbpedia.org/resource/Fluoxetin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Richard_Lugar" TargetMode="External"/><Relationship Id="rId3" Type="http://schemas.openxmlformats.org/officeDocument/2006/relationships/hyperlink" Target="http://dbpedia.org/resource/Vladimir_Lenin" TargetMode="External"/><Relationship Id="rId7" Type="http://schemas.openxmlformats.org/officeDocument/2006/relationships/hyperlink" Target="http://dbpedia.org/resource/Stanley_Fisch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J%C3%BCrgen_M%C3%B6llemann" TargetMode="External"/><Relationship Id="rId5" Type="http://schemas.openxmlformats.org/officeDocument/2006/relationships/hyperlink" Target="http://dbpedia.org/resource/John_H._Sununu" TargetMode="External"/><Relationship Id="rId10" Type="http://schemas.openxmlformats.org/officeDocument/2006/relationships/hyperlink" Target="http://dbpedia.org/resource/David_Levy_(Israeli_politician)" TargetMode="External"/><Relationship Id="rId4" Type="http://schemas.openxmlformats.org/officeDocument/2006/relationships/hyperlink" Target="http://dbpedia.org/resource/Vytautas_Landsbergis" TargetMode="External"/><Relationship Id="rId9" Type="http://schemas.openxmlformats.org/officeDocument/2006/relationships/hyperlink" Target="http://dbpedia.org/resource/Yevgeny_Shaposhniko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e.d4science.org/tag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Evan_Wolfson" TargetMode="External"/><Relationship Id="rId3" Type="http://schemas.openxmlformats.org/officeDocument/2006/relationships/hyperlink" Target="http://dbpedia.org/resource/Rudy_Giuliani" TargetMode="External"/><Relationship Id="rId7" Type="http://schemas.openxmlformats.org/officeDocument/2006/relationships/hyperlink" Target="http://dbpedia.org/resource/Benjamin_Brafma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Lynne_Stewart" TargetMode="External"/><Relationship Id="rId5" Type="http://schemas.openxmlformats.org/officeDocument/2006/relationships/hyperlink" Target="http://dbpedia.org/resource/Theodore_W._Kheel" TargetMode="External"/><Relationship Id="rId10" Type="http://schemas.openxmlformats.org/officeDocument/2006/relationships/hyperlink" Target="http://dbpedia.org/resource/John_E._Sprizzo" TargetMode="External"/><Relationship Id="rId4" Type="http://schemas.openxmlformats.org/officeDocument/2006/relationships/hyperlink" Target="http://dbpedia.org/resource/Elizabeth_Holtzman" TargetMode="External"/><Relationship Id="rId9" Type="http://schemas.openxmlformats.org/officeDocument/2006/relationships/hyperlink" Target="http://dbpedia.org/resource/William_Nelson_Cromwel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Michel_Aoun" TargetMode="External"/><Relationship Id="rId3" Type="http://schemas.openxmlformats.org/officeDocument/2006/relationships/hyperlink" Target="http://dbpedia.org/resource/Richard_Ravitch" TargetMode="External"/><Relationship Id="rId7" Type="http://schemas.openxmlformats.org/officeDocument/2006/relationships/hyperlink" Target="http://dbpedia.org/resource/Chuck_Schum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John_H._Sununu" TargetMode="External"/><Relationship Id="rId5" Type="http://schemas.openxmlformats.org/officeDocument/2006/relationships/hyperlink" Target="http://dbpedia.org/resource/Jim_Wright" TargetMode="External"/><Relationship Id="rId4" Type="http://schemas.openxmlformats.org/officeDocument/2006/relationships/hyperlink" Target="http://dbpedia.org/resource/Mayor_of_New_York_City" TargetMode="External"/><Relationship Id="rId9" Type="http://schemas.openxmlformats.org/officeDocument/2006/relationships/hyperlink" Target="http://dbpedia.org/resource/Elizabeth_Holtzm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122363"/>
            <a:ext cx="1161142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and Querying a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Semantic Layer </a:t>
            </a:r>
            <a:r>
              <a:rPr lang="en-US" dirty="0" smtClean="0"/>
              <a:t>for a </a:t>
            </a:r>
            <a:r>
              <a:rPr lang="en-US" b="1" dirty="0" smtClean="0">
                <a:solidFill>
                  <a:srgbClr val="0070C0"/>
                </a:solidFill>
              </a:rPr>
              <a:t>News Archive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513" y="3906836"/>
            <a:ext cx="9144000" cy="1655762"/>
          </a:xfrm>
        </p:spPr>
        <p:txBody>
          <a:bodyPr/>
          <a:lstStyle/>
          <a:p>
            <a:r>
              <a:rPr lang="en-US" sz="3200" dirty="0" smtClean="0"/>
              <a:t>Pavlos Fafalios</a:t>
            </a:r>
            <a:endParaRPr lang="en-US" dirty="0"/>
          </a:p>
          <a:p>
            <a:r>
              <a:rPr lang="en-US" dirty="0" smtClean="0"/>
              <a:t>fafalios@l3s.de</a:t>
            </a:r>
          </a:p>
        </p:txBody>
      </p:sp>
      <p:pic>
        <p:nvPicPr>
          <p:cNvPr id="1026" name="Picture 2" descr=" Προβολή εικόνας πλήρους μεγέθους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64" y="5562598"/>
            <a:ext cx="1503351" cy="11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3s.de/~gtran/l3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35" y="5562598"/>
            <a:ext cx="1166129" cy="11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Top-5 most discussed </a:t>
            </a:r>
            <a:r>
              <a:rPr lang="en-US" b="1" dirty="0" smtClean="0"/>
              <a:t>Drugs </a:t>
            </a:r>
            <a:r>
              <a:rPr lang="en-US" dirty="0" smtClean="0"/>
              <a:t>in </a:t>
            </a:r>
            <a:r>
              <a:rPr lang="en-US" b="1" dirty="0" smtClean="0"/>
              <a:t>1987 (left) and 1997 (right)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4820"/>
              </p:ext>
            </p:extLst>
          </p:nvPr>
        </p:nvGraphicFramePr>
        <p:xfrm>
          <a:off x="1146858" y="3009419"/>
          <a:ext cx="4559394" cy="2963514"/>
        </p:xfrm>
        <a:graphic>
          <a:graphicData uri="http://schemas.openxmlformats.org/drawingml/2006/table">
            <a:tbl>
              <a:tblPr/>
              <a:tblGrid>
                <a:gridCol w="3596323"/>
                <a:gridCol w="963071"/>
              </a:tblGrid>
              <a:tr h="5536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Drug 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Number of articles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(1987)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latin typeface="+mn-lt"/>
                          <a:hlinkClick r:id="rId3"/>
                        </a:rPr>
                        <a:t>http://dbpedia.org/resource/Cocaine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http://dbpedia.org/resource/Heroin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248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5"/>
                        </a:rPr>
                        <a:t>http://dbpedia.org/resource/Aspirin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6"/>
                        </a:rPr>
                        <a:t>http://dbpedia.org/resource/Zidovudine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7"/>
                        </a:rPr>
                        <a:t>http://dbpedia.org/resource/Furosemide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91557"/>
              </p:ext>
            </p:extLst>
          </p:nvPr>
        </p:nvGraphicFramePr>
        <p:xfrm>
          <a:off x="6250329" y="3009419"/>
          <a:ext cx="4559394" cy="2963514"/>
        </p:xfrm>
        <a:graphic>
          <a:graphicData uri="http://schemas.openxmlformats.org/drawingml/2006/table">
            <a:tbl>
              <a:tblPr/>
              <a:tblGrid>
                <a:gridCol w="3596323"/>
                <a:gridCol w="963071"/>
              </a:tblGrid>
              <a:tr h="2637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Drug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Number of articles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(1997)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3"/>
                        </a:rPr>
                        <a:t>http://dbpedia.org/resource/Cocaine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4"/>
                        </a:rPr>
                        <a:t>http://dbpedia.org/resource/Heroin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8"/>
                        </a:rPr>
                        <a:t>http://dbpedia.org/resource/</a:t>
                      </a:r>
                      <a:r>
                        <a:rPr lang="en-US" sz="1500" b="1" u="none" strike="noStrike" dirty="0">
                          <a:effectLst/>
                          <a:latin typeface="+mn-lt"/>
                          <a:hlinkClick r:id="rId8"/>
                        </a:rPr>
                        <a:t>Nicotine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9"/>
                        </a:rPr>
                        <a:t>http://dbpedia.org/resource/Fluoxetine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10"/>
                        </a:rPr>
                        <a:t>http://dbpedia.org/resource/</a:t>
                      </a:r>
                      <a:r>
                        <a:rPr lang="en-US" sz="1500" b="1" u="none" strike="noStrike" dirty="0">
                          <a:effectLst/>
                          <a:latin typeface="+mn-lt"/>
                          <a:hlinkClick r:id="rId10"/>
                        </a:rPr>
                        <a:t>Caffeine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6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b="1" dirty="0" smtClean="0"/>
              <a:t>articles per year </a:t>
            </a:r>
            <a:r>
              <a:rPr lang="en-US" dirty="0" smtClean="0"/>
              <a:t>discussing about </a:t>
            </a:r>
            <a:r>
              <a:rPr lang="en-US" b="1" dirty="0" smtClean="0"/>
              <a:t>Nelson Mandela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196" y="2797114"/>
            <a:ext cx="10787604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?year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(count(distinct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WHERE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b="1" dirty="0">
                <a:solidFill>
                  <a:srgbClr val="006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http://dbpedia.org/resource/Nelson_Mandela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GROUP BY (year(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?year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order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?year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36552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b="1" dirty="0" smtClean="0"/>
              <a:t>articles per year </a:t>
            </a:r>
            <a:r>
              <a:rPr lang="en-US" dirty="0" smtClean="0"/>
              <a:t>discussing about </a:t>
            </a:r>
            <a:r>
              <a:rPr lang="en-US" b="1" dirty="0"/>
              <a:t>Nelson Mandela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57246"/>
              </p:ext>
            </p:extLst>
          </p:nvPr>
        </p:nvGraphicFramePr>
        <p:xfrm>
          <a:off x="4468792" y="2419984"/>
          <a:ext cx="2730661" cy="4336216"/>
        </p:xfrm>
        <a:graphic>
          <a:graphicData uri="http://schemas.openxmlformats.org/drawingml/2006/table">
            <a:tbl>
              <a:tblPr/>
              <a:tblGrid>
                <a:gridCol w="1029183"/>
                <a:gridCol w="1701478"/>
              </a:tblGrid>
              <a:tr h="495736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 Number of articles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8673">
                <a:tc>
                  <a:txBody>
                    <a:bodyPr/>
                    <a:lstStyle/>
                    <a:p>
                      <a:r>
                        <a:rPr lang="en-US" sz="1500" dirty="0"/>
                        <a:t>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8000">
                <a:tc>
                  <a:txBody>
                    <a:bodyPr/>
                    <a:lstStyle/>
                    <a:p>
                      <a:r>
                        <a:rPr lang="en-US" sz="1500" dirty="0"/>
                        <a:t>1988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37327">
                <a:tc>
                  <a:txBody>
                    <a:bodyPr/>
                    <a:lstStyle/>
                    <a:p>
                      <a:r>
                        <a:rPr lang="en-US" sz="1500" dirty="0"/>
                        <a:t>1989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7206">
                <a:tc>
                  <a:txBody>
                    <a:bodyPr/>
                    <a:lstStyle/>
                    <a:p>
                      <a:r>
                        <a:rPr lang="en-US" sz="1500" dirty="0"/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7280476" y="3923817"/>
            <a:ext cx="509286" cy="231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280476" y="5197958"/>
            <a:ext cx="509286" cy="231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89762" y="3870287"/>
            <a:ext cx="1913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released from prison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9762" y="5113318"/>
            <a:ext cx="3784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become president</a:t>
            </a:r>
          </a:p>
          <a:p>
            <a:r>
              <a:rPr lang="en-US" sz="1600" dirty="0" smtClean="0"/>
              <a:t>(South </a:t>
            </a:r>
            <a:r>
              <a:rPr lang="en-US" sz="1600" dirty="0"/>
              <a:t>African </a:t>
            </a:r>
            <a:r>
              <a:rPr lang="en-US" sz="1600" dirty="0" smtClean="0"/>
              <a:t>multiracial general election) 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4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Politicians co-mentioned </a:t>
            </a:r>
            <a:r>
              <a:rPr lang="en-US" dirty="0"/>
              <a:t>with Mikhail Gorbachev </a:t>
            </a:r>
            <a:r>
              <a:rPr lang="en-US" dirty="0" smtClean="0"/>
              <a:t>in articles of 1991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196" y="2797114"/>
            <a:ext cx="10787604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DISTINCT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(count(distinct ?article) as 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WHERE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SERVICE &lt;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http://dbpedia.org/sparql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yag:Politician110451263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&gt;=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1991-01-01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&lt;=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1991-12-31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http://dbpedia.org/resource/Mikhail_Gorbachev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DESC(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42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>
            <a:normAutofit/>
          </a:bodyPr>
          <a:lstStyle/>
          <a:p>
            <a:r>
              <a:rPr lang="en-US" dirty="0"/>
              <a:t>Politicians co-mentioned with Mikhail Gorbachev in articles of 1991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53587" y="2902417"/>
          <a:ext cx="9284825" cy="2872076"/>
        </p:xfrm>
        <a:graphic>
          <a:graphicData uri="http://schemas.openxmlformats.org/drawingml/2006/table">
            <a:tbl>
              <a:tblPr/>
              <a:tblGrid>
                <a:gridCol w="5764499"/>
                <a:gridCol w="3520326"/>
              </a:tblGrid>
              <a:tr h="2637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Politician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Number of articles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3"/>
                        </a:rPr>
                        <a:t>http://dbpedia.org/resource/Vladimir_Lenin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http://dbpedia.org/resource/Vytautas_Landsbergis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5"/>
                        </a:rPr>
                        <a:t>http://dbpedia.org/resource/John_H._Sununu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6"/>
                        </a:rPr>
                        <a:t>http://dbpedia.org/resource/Jürgen_Möllemann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7"/>
                        </a:rPr>
                        <a:t>http://dbpedia.org/resource/Stanley_Fischer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8"/>
                        </a:rPr>
                        <a:t>http://dbpedia.org/resource/Richard_Lugar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9"/>
                        </a:rPr>
                        <a:t>http://dbpedia.org/resource/Yevgeny_Shaposhnikov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202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10"/>
                        </a:rPr>
                        <a:t>http://dbpedia.org/resource/David_Levy_(Israeli_politician)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55" y="1860350"/>
            <a:ext cx="5608899" cy="3151489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Advanced query capabilities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Easy integration of external knowledge </a:t>
            </a:r>
          </a:p>
          <a:p>
            <a:pPr lvl="1"/>
            <a:r>
              <a:rPr lang="en-US" sz="2000" dirty="0" smtClean="0">
                <a:solidFill>
                  <a:srgbClr val="004200"/>
                </a:solidFill>
              </a:rPr>
              <a:t>Even at query-execution time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Easy repository enrichment</a:t>
            </a:r>
          </a:p>
          <a:p>
            <a:pPr lvl="1"/>
            <a:r>
              <a:rPr lang="en-US" sz="2000" dirty="0" smtClean="0">
                <a:solidFill>
                  <a:srgbClr val="004200"/>
                </a:solidFill>
              </a:rPr>
              <a:t>Just put triples in the repository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Interoperability</a:t>
            </a:r>
          </a:p>
          <a:p>
            <a:pPr lvl="1"/>
            <a:r>
              <a:rPr lang="en-US" sz="2000" dirty="0" smtClean="0">
                <a:solidFill>
                  <a:srgbClr val="004200"/>
                </a:solidFill>
              </a:rPr>
              <a:t>Web accessible in standard RDF format, directly exploitable by other systems</a:t>
            </a:r>
          </a:p>
          <a:p>
            <a:pPr lvl="1">
              <a:buFont typeface="Calibri" panose="020F0502020204030204" pitchFamily="34" charset="0"/>
              <a:buChar char="+"/>
            </a:pPr>
            <a:endParaRPr lang="en-US" sz="2000" dirty="0">
              <a:solidFill>
                <a:srgbClr val="0068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7099" y="1865475"/>
            <a:ext cx="5608899" cy="257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US" sz="2400" dirty="0" smtClean="0">
                <a:solidFill>
                  <a:srgbClr val="820000"/>
                </a:solidFill>
              </a:rPr>
              <a:t>No end-user friendly</a:t>
            </a:r>
          </a:p>
          <a:p>
            <a:pPr lvl="1"/>
            <a:r>
              <a:rPr lang="en-US" sz="2000" dirty="0" smtClean="0">
                <a:solidFill>
                  <a:srgbClr val="820000"/>
                </a:solidFill>
              </a:rPr>
              <a:t>SPARQL queries 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sz="2400" dirty="0" smtClean="0">
                <a:solidFill>
                  <a:srgbClr val="820000"/>
                </a:solidFill>
              </a:rPr>
              <a:t>No relevance ranking</a:t>
            </a:r>
          </a:p>
          <a:p>
            <a:pPr lvl="1"/>
            <a:r>
              <a:rPr lang="en-US" sz="2000" dirty="0" smtClean="0">
                <a:solidFill>
                  <a:srgbClr val="820000"/>
                </a:solidFill>
              </a:rPr>
              <a:t>All results equally match the query</a:t>
            </a:r>
          </a:p>
          <a:p>
            <a:pPr>
              <a:buFont typeface="Calibri" panose="020F0502020204030204" pitchFamily="34" charset="0"/>
              <a:buChar char="–"/>
            </a:pPr>
            <a:endParaRPr lang="en-US" dirty="0" smtClean="0">
              <a:solidFill>
                <a:srgbClr val="820000"/>
              </a:solidFill>
            </a:endParaRPr>
          </a:p>
          <a:p>
            <a:pPr>
              <a:buFont typeface="Calibri" panose="020F0502020204030204" pitchFamily="34" charset="0"/>
              <a:buChar char="–"/>
            </a:pPr>
            <a:endParaRPr lang="en-US" dirty="0" smtClean="0">
              <a:solidFill>
                <a:srgbClr val="820000"/>
              </a:solidFill>
            </a:endParaRPr>
          </a:p>
          <a:p>
            <a:pPr lvl="1">
              <a:buFont typeface="Calibri" panose="020F0502020204030204" pitchFamily="34" charset="0"/>
              <a:buChar char="–"/>
            </a:pPr>
            <a:endParaRPr lang="en-US" sz="2000" dirty="0">
              <a:solidFill>
                <a:srgbClr val="8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29" y="1847850"/>
            <a:ext cx="11407817" cy="4351338"/>
          </a:xfrm>
        </p:spPr>
        <p:txBody>
          <a:bodyPr/>
          <a:lstStyle/>
          <a:p>
            <a:r>
              <a:rPr lang="en-US" dirty="0" smtClean="0"/>
              <a:t>Ranking </a:t>
            </a:r>
            <a:r>
              <a:rPr lang="en-US" dirty="0"/>
              <a:t>the results of </a:t>
            </a:r>
            <a:r>
              <a:rPr lang="en-US" u="sng" dirty="0"/>
              <a:t>structured</a:t>
            </a:r>
            <a:r>
              <a:rPr lang="en-US" dirty="0"/>
              <a:t> (SPARQL) queries: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u="sng" dirty="0"/>
              <a:t>time period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u="sng" dirty="0"/>
              <a:t>one or more </a:t>
            </a:r>
            <a:r>
              <a:rPr lang="en-US" i="1" u="sng" dirty="0" smtClean="0"/>
              <a:t>entities/events</a:t>
            </a:r>
            <a:endParaRPr lang="en-US" i="1" u="sn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rank </a:t>
            </a:r>
            <a:r>
              <a:rPr lang="en-US" b="1" i="1" dirty="0" smtClean="0"/>
              <a:t>entities/events</a:t>
            </a:r>
            <a:r>
              <a:rPr lang="en-US" dirty="0" smtClean="0"/>
              <a:t> </a:t>
            </a:r>
            <a:r>
              <a:rPr lang="en-US" dirty="0"/>
              <a:t>related to a </a:t>
            </a:r>
            <a:r>
              <a:rPr lang="en-US" i="1" u="sng" dirty="0"/>
              <a:t>time period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u="sng" dirty="0"/>
              <a:t>one or more other </a:t>
            </a:r>
            <a:r>
              <a:rPr lang="en-US" i="1" u="sng" dirty="0" smtClean="0"/>
              <a:t>entities/events</a:t>
            </a:r>
            <a:endParaRPr lang="en-US" i="1" u="sng" dirty="0"/>
          </a:p>
          <a:p>
            <a:endParaRPr lang="en-US" dirty="0" smtClean="0"/>
          </a:p>
          <a:p>
            <a:r>
              <a:rPr lang="en-US" dirty="0"/>
              <a:t>User friendly interface for expressing such queries </a:t>
            </a:r>
            <a:endParaRPr lang="en-US" dirty="0" smtClean="0"/>
          </a:p>
          <a:p>
            <a:pPr lvl="1"/>
            <a:r>
              <a:rPr lang="en-US" dirty="0" smtClean="0"/>
              <a:t>A “user layer” on top of the Semantic Layer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10" y="316967"/>
            <a:ext cx="111184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Ranking the results of </a:t>
            </a:r>
            <a:r>
              <a:rPr lang="en-US" sz="4000" u="sng" dirty="0"/>
              <a:t>structured</a:t>
            </a:r>
            <a:r>
              <a:rPr lang="en-US" sz="4000" dirty="0"/>
              <a:t> (SPARQL) </a:t>
            </a:r>
            <a:r>
              <a:rPr lang="en-US" sz="4000" dirty="0" smtClean="0"/>
              <a:t>queries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10" y="1903231"/>
            <a:ext cx="11558286" cy="48182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</a:t>
            </a:r>
            <a:r>
              <a:rPr lang="en-US" i="1" dirty="0" smtClean="0"/>
              <a:t>entities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How </a:t>
            </a:r>
            <a:r>
              <a:rPr lang="en-US" dirty="0"/>
              <a:t>to rank </a:t>
            </a:r>
            <a:r>
              <a:rPr lang="en-US" b="1" i="1" dirty="0"/>
              <a:t>documents</a:t>
            </a:r>
            <a:r>
              <a:rPr lang="en-US" dirty="0"/>
              <a:t> related to a time period </a:t>
            </a:r>
            <a:r>
              <a:rPr lang="en-US" dirty="0" smtClean="0"/>
              <a:t>and </a:t>
            </a:r>
            <a:r>
              <a:rPr lang="en-US" b="1" u="sng" dirty="0" smtClean="0"/>
              <a:t>one entity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“Articles of 1990 discussing about Bill Clinton”</a:t>
            </a:r>
          </a:p>
          <a:p>
            <a:pPr marL="914400" lvl="1" indent="-457200">
              <a:buFont typeface="+mj-lt"/>
              <a:buAutoNum type="alphaLcParenR"/>
            </a:pPr>
            <a:endParaRPr lang="en-US" i="1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How to rank </a:t>
            </a:r>
            <a:r>
              <a:rPr lang="en-US" b="1" i="1" dirty="0"/>
              <a:t>documents</a:t>
            </a:r>
            <a:r>
              <a:rPr lang="en-US" dirty="0"/>
              <a:t> related to a time period and </a:t>
            </a:r>
            <a:r>
              <a:rPr lang="en-US" u="sng" dirty="0" smtClean="0"/>
              <a:t>a list of entities </a:t>
            </a:r>
            <a:r>
              <a:rPr lang="en-US" dirty="0" smtClean="0"/>
              <a:t>(</a:t>
            </a:r>
            <a:r>
              <a:rPr lang="en-US" b="1" dirty="0" smtClean="0"/>
              <a:t>conjunctively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“Articles of 1990 discussing about Bill </a:t>
            </a:r>
            <a:r>
              <a:rPr lang="en-US" i="1" dirty="0" smtClean="0"/>
              <a:t>Clinton </a:t>
            </a:r>
            <a:r>
              <a:rPr lang="en-US" b="1" i="1" dirty="0" smtClean="0"/>
              <a:t>and</a:t>
            </a:r>
            <a:r>
              <a:rPr lang="en-US" i="1" dirty="0" smtClean="0"/>
              <a:t>  </a:t>
            </a:r>
            <a:r>
              <a:rPr lang="en-US" i="1" dirty="0"/>
              <a:t>Al </a:t>
            </a:r>
            <a:r>
              <a:rPr lang="en-US" i="1" dirty="0" smtClean="0"/>
              <a:t>Gore </a:t>
            </a:r>
            <a:r>
              <a:rPr lang="en-US" b="1" i="1" dirty="0" smtClean="0"/>
              <a:t>and</a:t>
            </a:r>
            <a:r>
              <a:rPr lang="en-US" i="1" dirty="0" smtClean="0"/>
              <a:t> George Bush”</a:t>
            </a:r>
          </a:p>
          <a:p>
            <a:pPr marL="914400" lvl="1" indent="-457200">
              <a:buFont typeface="+mj-lt"/>
              <a:buAutoNum type="alphaLcParenR"/>
            </a:pPr>
            <a:endParaRPr lang="en-US" i="1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How to rank </a:t>
            </a:r>
            <a:r>
              <a:rPr lang="en-US" b="1" i="1" dirty="0" smtClean="0"/>
              <a:t>documents</a:t>
            </a:r>
            <a:r>
              <a:rPr lang="en-US" dirty="0" smtClean="0"/>
              <a:t> related to a time period and </a:t>
            </a:r>
            <a:r>
              <a:rPr lang="en-US" u="sng" dirty="0" smtClean="0"/>
              <a:t>a list of entities </a:t>
            </a:r>
            <a:r>
              <a:rPr lang="en-US" dirty="0" smtClean="0"/>
              <a:t>(</a:t>
            </a:r>
            <a:r>
              <a:rPr lang="en-US" b="1" dirty="0" smtClean="0"/>
              <a:t>disjunctively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“Articles of 1990 discussing about US politicians</a:t>
            </a:r>
            <a:r>
              <a:rPr lang="en-US" i="1" dirty="0" smtClean="0"/>
              <a:t>” (at least one)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10" y="316967"/>
            <a:ext cx="111184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Ranking the results of </a:t>
            </a:r>
            <a:r>
              <a:rPr lang="en-US" sz="4000" u="sng" dirty="0"/>
              <a:t>structured</a:t>
            </a:r>
            <a:r>
              <a:rPr lang="en-US" sz="4000" dirty="0"/>
              <a:t> (SPARQL) </a:t>
            </a:r>
            <a:r>
              <a:rPr lang="en-US" sz="4000" dirty="0" smtClean="0"/>
              <a:t>queries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10" y="1903231"/>
            <a:ext cx="11558286" cy="13376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</a:t>
            </a:r>
            <a:r>
              <a:rPr lang="en-US" i="1" dirty="0" smtClean="0"/>
              <a:t>entities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How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 rank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documents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related to a time period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one entity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“Articles of 1990 discussing about Bill Clinton”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633" y="3480696"/>
            <a:ext cx="11320040" cy="29238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/>
              <a:t>N</a:t>
            </a:r>
            <a:r>
              <a:rPr lang="en-US" sz="2200" u="sng" dirty="0" smtClean="0"/>
              <a:t>o</a:t>
            </a:r>
            <a:r>
              <a:rPr lang="en-US" sz="2200" dirty="0" smtClean="0"/>
              <a:t> </a:t>
            </a:r>
            <a:r>
              <a:rPr lang="en-US" sz="2200" dirty="0"/>
              <a:t>authority-like scores, </a:t>
            </a:r>
            <a:r>
              <a:rPr lang="en-US" sz="2200" u="sng" dirty="0"/>
              <a:t>no</a:t>
            </a:r>
            <a:r>
              <a:rPr lang="en-US" sz="2200" dirty="0"/>
              <a:t> </a:t>
            </a:r>
            <a:r>
              <a:rPr lang="en-US" sz="2200" dirty="0" smtClean="0"/>
              <a:t>(IR-like) </a:t>
            </a:r>
            <a:r>
              <a:rPr lang="en-US" sz="2200" dirty="0"/>
              <a:t>textual relevance!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What makes a document important for an entity?  </a:t>
            </a:r>
            <a:endParaRPr lang="en-US" sz="2200" b="1" dirty="0" smtClean="0">
              <a:solidFill>
                <a:srgbClr val="0068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occurrences in the document?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other entities/aspects discussed in the document?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Focus on diversity (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HistDiv</a:t>
            </a:r>
            <a:r>
              <a:rPr lang="en-US" sz="2000" dirty="0" smtClean="0"/>
              <a:t>-like approach, but with no textual relevance)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Covering important (sub)time periods and topics/entities/aspects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What makes a time period/aspect important? (number of articles?)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Consider associations among entities (exploit external knowledge bases)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Promote directly-related entities </a:t>
            </a:r>
          </a:p>
        </p:txBody>
      </p:sp>
    </p:spTree>
    <p:extLst>
      <p:ext uri="{BB962C8B-B14F-4D97-AF65-F5344CB8AC3E}">
        <p14:creationId xmlns:p14="http://schemas.microsoft.com/office/powerpoint/2010/main" val="31871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10" y="316967"/>
            <a:ext cx="111184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Ranking the results of </a:t>
            </a:r>
            <a:r>
              <a:rPr lang="en-US" sz="4000" u="sng" dirty="0"/>
              <a:t>structured</a:t>
            </a:r>
            <a:r>
              <a:rPr lang="en-US" sz="4000" dirty="0"/>
              <a:t> (SPARQL) </a:t>
            </a:r>
            <a:r>
              <a:rPr lang="en-US" sz="4000" dirty="0" smtClean="0"/>
              <a:t>queries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10" y="1903231"/>
            <a:ext cx="11558286" cy="13376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</a:t>
            </a:r>
            <a:r>
              <a:rPr lang="en-US" i="1" dirty="0" smtClean="0"/>
              <a:t>entities</a:t>
            </a:r>
            <a:endParaRPr lang="en-US" dirty="0" smtClean="0"/>
          </a:p>
          <a:p>
            <a:pPr marL="914400" lvl="1" indent="-457200">
              <a:buFont typeface="+mj-lt"/>
              <a:buAutoNum type="alphaLcParenR" startAt="2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rank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documents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related to a time period and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a list of entities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conjunctively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“Articles of 1990 discussing about Bill Clinton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Al Gore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George Bush”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633" y="3480696"/>
            <a:ext cx="1132004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makes a document important for a list of entities (</a:t>
            </a:r>
            <a:r>
              <a:rPr lang="en-US" sz="2000" u="sng" dirty="0" smtClean="0"/>
              <a:t>all mentioned in the document</a:t>
            </a:r>
            <a:r>
              <a:rPr lang="en-US" sz="2000" dirty="0" smtClean="0"/>
              <a:t>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</a:t>
            </a:r>
            <a:r>
              <a:rPr lang="en-US" sz="2000" b="1" dirty="0" smtClean="0"/>
              <a:t>sentences</a:t>
            </a:r>
            <a:r>
              <a:rPr lang="en-US" sz="2000" dirty="0" smtClean="0"/>
              <a:t> containing all or many of the  entities?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associations with other entities (exploit external knowledge bases</a:t>
            </a:r>
            <a:r>
              <a:rPr lang="en-US" sz="2000" dirty="0" smtClean="0"/>
              <a:t>)?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Promote entities directly-related to all or many of the query-entities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Similar to the case of one entity: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other entities/aspects discussed in the document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Focus on diversity (</a:t>
            </a:r>
            <a:r>
              <a:rPr lang="en-US" sz="2000" b="1" dirty="0" err="1" smtClean="0"/>
              <a:t>HistDiv</a:t>
            </a:r>
            <a:r>
              <a:rPr lang="en-US" sz="2000" dirty="0" smtClean="0"/>
              <a:t>-like approach, but with no textual relevance)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Promote directly-related entities </a:t>
            </a:r>
          </a:p>
        </p:txBody>
      </p:sp>
    </p:spTree>
    <p:extLst>
      <p:ext uri="{BB962C8B-B14F-4D97-AF65-F5344CB8AC3E}">
        <p14:creationId xmlns:p14="http://schemas.microsoft.com/office/powerpoint/2010/main" val="17587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NYT Annotated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Articles published by the New York Times between 1987 and 2007</a:t>
            </a:r>
          </a:p>
          <a:p>
            <a:pPr lvl="1"/>
            <a:r>
              <a:rPr lang="en-US" dirty="0" smtClean="0"/>
              <a:t>+ metadata </a:t>
            </a:r>
          </a:p>
          <a:p>
            <a:endParaRPr lang="en-US" dirty="0" smtClean="0"/>
          </a:p>
          <a:p>
            <a:r>
              <a:rPr lang="en-US" dirty="0" smtClean="0"/>
              <a:t>In this case study:</a:t>
            </a:r>
          </a:p>
          <a:p>
            <a:pPr lvl="1"/>
            <a:r>
              <a:rPr lang="en-US" dirty="0" smtClean="0"/>
              <a:t>Articles of 12 years (1987-1998)</a:t>
            </a:r>
          </a:p>
          <a:p>
            <a:pPr lvl="2"/>
            <a:r>
              <a:rPr lang="en-US" sz="2400" dirty="0" smtClean="0"/>
              <a:t>≈ 1m articles</a:t>
            </a:r>
          </a:p>
          <a:p>
            <a:pPr lvl="1"/>
            <a:r>
              <a:rPr lang="en-US" dirty="0" smtClean="0"/>
              <a:t>Metadata:</a:t>
            </a:r>
          </a:p>
          <a:p>
            <a:pPr lvl="2"/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Publication 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10" y="316967"/>
            <a:ext cx="111184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Ranking the results of </a:t>
            </a:r>
            <a:r>
              <a:rPr lang="en-US" sz="4000" u="sng" dirty="0"/>
              <a:t>structured</a:t>
            </a:r>
            <a:r>
              <a:rPr lang="en-US" sz="4000" dirty="0"/>
              <a:t> (SPARQL) </a:t>
            </a:r>
            <a:r>
              <a:rPr lang="en-US" sz="4000" dirty="0" smtClean="0"/>
              <a:t>queries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10" y="1903231"/>
            <a:ext cx="11558286" cy="13376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</a:t>
            </a:r>
            <a:r>
              <a:rPr lang="en-US" i="1" dirty="0" smtClean="0"/>
              <a:t>entities</a:t>
            </a:r>
            <a:endParaRPr lang="en-US" dirty="0" smtClean="0"/>
          </a:p>
          <a:p>
            <a:pPr marL="914400" lvl="1" indent="-457200">
              <a:buFont typeface="+mj-lt"/>
              <a:buAutoNum type="alphaLcParenR" startAt="3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to rank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documents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related to a time period and 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a list of entities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disjunctively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“Articles of 1990 discussing about US politicians” (at least one)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633" y="3480696"/>
            <a:ext cx="1132004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makes a document important for a </a:t>
            </a:r>
            <a:r>
              <a:rPr lang="en-US" sz="2000" u="sng" dirty="0" smtClean="0"/>
              <a:t>category</a:t>
            </a:r>
            <a:r>
              <a:rPr lang="en-US" sz="2000" dirty="0" smtClean="0"/>
              <a:t> of entities?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Discussing for many of these entities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</a:t>
            </a:r>
            <a:r>
              <a:rPr lang="en-US" sz="2000" b="1" dirty="0" smtClean="0"/>
              <a:t>sentences</a:t>
            </a:r>
            <a:r>
              <a:rPr lang="en-US" sz="2000" dirty="0" smtClean="0"/>
              <a:t> containing all or many of the 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associations with other entities (exploit external knowledge bases</a:t>
            </a:r>
            <a:r>
              <a:rPr lang="en-US" sz="20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Promote entities directly-related to all or many of the query-entities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Similar to the case of one entity: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other entities/aspects discussed in the document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Focus on diversity (</a:t>
            </a:r>
            <a:r>
              <a:rPr lang="en-US" sz="2000" b="1" dirty="0" err="1" smtClean="0"/>
              <a:t>HistDiv</a:t>
            </a:r>
            <a:r>
              <a:rPr lang="en-US" sz="2000" dirty="0" smtClean="0"/>
              <a:t>-like approach with no textual relevance)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Promote directly-related entities </a:t>
            </a:r>
          </a:p>
        </p:txBody>
      </p:sp>
    </p:spTree>
    <p:extLst>
      <p:ext uri="{BB962C8B-B14F-4D97-AF65-F5344CB8AC3E}">
        <p14:creationId xmlns:p14="http://schemas.microsoft.com/office/powerpoint/2010/main" val="30406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30" y="1847849"/>
            <a:ext cx="11373092" cy="4367755"/>
          </a:xfrm>
        </p:spPr>
        <p:txBody>
          <a:bodyPr>
            <a:normAutofit/>
          </a:bodyPr>
          <a:lstStyle/>
          <a:p>
            <a:r>
              <a:rPr lang="en-US" dirty="0" smtClean="0"/>
              <a:t>Ranking </a:t>
            </a:r>
            <a:r>
              <a:rPr lang="en-US" dirty="0"/>
              <a:t>the results of </a:t>
            </a:r>
            <a:r>
              <a:rPr lang="en-US" u="sng" dirty="0"/>
              <a:t>structured</a:t>
            </a:r>
            <a:r>
              <a:rPr lang="en-US" dirty="0"/>
              <a:t> (SPARQL) queries: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rank </a:t>
            </a:r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documents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related to a </a:t>
            </a:r>
            <a:r>
              <a:rPr lang="en-US" i="1" u="sng" dirty="0">
                <a:solidFill>
                  <a:schemeClr val="bg2">
                    <a:lumMod val="75000"/>
                  </a:schemeClr>
                </a:solidFill>
              </a:rPr>
              <a:t>time period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i="1" u="sng" dirty="0">
                <a:solidFill>
                  <a:schemeClr val="bg2">
                    <a:lumMod val="75000"/>
                  </a:schemeClr>
                </a:solidFill>
              </a:rPr>
              <a:t>one or more entities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to rank </a:t>
            </a:r>
            <a:r>
              <a:rPr lang="en-US" b="1" i="1" dirty="0">
                <a:solidFill>
                  <a:srgbClr val="0070C0"/>
                </a:solidFill>
              </a:rPr>
              <a:t>entities</a:t>
            </a:r>
            <a:r>
              <a:rPr lang="en-US" dirty="0">
                <a:solidFill>
                  <a:srgbClr val="0070C0"/>
                </a:solidFill>
              </a:rPr>
              <a:t> related to a </a:t>
            </a:r>
            <a:r>
              <a:rPr lang="en-US" i="1" u="sng" dirty="0">
                <a:solidFill>
                  <a:srgbClr val="0070C0"/>
                </a:solidFill>
              </a:rPr>
              <a:t>time period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i="1" u="sng" dirty="0">
                <a:solidFill>
                  <a:srgbClr val="0070C0"/>
                </a:solidFill>
              </a:rPr>
              <a:t>one or more other entities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How </a:t>
            </a:r>
            <a:r>
              <a:rPr lang="en-US" dirty="0"/>
              <a:t>to rank </a:t>
            </a:r>
            <a:r>
              <a:rPr lang="en-US" b="1" i="1" dirty="0" smtClean="0"/>
              <a:t>entities </a:t>
            </a:r>
            <a:r>
              <a:rPr lang="en-US" dirty="0" smtClean="0"/>
              <a:t>related </a:t>
            </a:r>
            <a:r>
              <a:rPr lang="en-US" dirty="0"/>
              <a:t>to a time period and </a:t>
            </a:r>
            <a:r>
              <a:rPr lang="en-US" b="1" u="sng" dirty="0"/>
              <a:t>one entity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“Entities/events discussed in articles of </a:t>
            </a:r>
            <a:r>
              <a:rPr lang="en-US" i="1" dirty="0"/>
              <a:t>1990 </a:t>
            </a:r>
            <a:r>
              <a:rPr lang="en-US" i="1" dirty="0" smtClean="0"/>
              <a:t>related to Bill </a:t>
            </a:r>
            <a:r>
              <a:rPr lang="en-US" i="1" dirty="0"/>
              <a:t>Clinton”</a:t>
            </a:r>
          </a:p>
          <a:p>
            <a:pPr marL="1371600" lvl="2" indent="-457200">
              <a:buFont typeface="+mj-lt"/>
              <a:buAutoNum type="alphaLcParenR"/>
            </a:pPr>
            <a:endParaRPr lang="en-US" i="1" dirty="0"/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How to rank </a:t>
            </a:r>
            <a:r>
              <a:rPr lang="en-US" b="1" i="1" dirty="0" smtClean="0"/>
              <a:t>entities </a:t>
            </a:r>
            <a:r>
              <a:rPr lang="en-US" dirty="0" smtClean="0"/>
              <a:t>related </a:t>
            </a:r>
            <a:r>
              <a:rPr lang="en-US" dirty="0"/>
              <a:t>to a time period and </a:t>
            </a:r>
            <a:r>
              <a:rPr lang="en-US" u="sng" dirty="0"/>
              <a:t>a list of entities </a:t>
            </a:r>
            <a:r>
              <a:rPr lang="en-US" dirty="0"/>
              <a:t>(</a:t>
            </a:r>
            <a:r>
              <a:rPr lang="en-US" b="1" dirty="0"/>
              <a:t>conjunctively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 smtClean="0"/>
              <a:t>“Entities/events </a:t>
            </a:r>
            <a:r>
              <a:rPr lang="en-US" i="1" dirty="0"/>
              <a:t>discussed in articles of 1990 </a:t>
            </a:r>
            <a:r>
              <a:rPr lang="en-US" i="1" dirty="0" smtClean="0"/>
              <a:t>related to Bill </a:t>
            </a:r>
            <a:r>
              <a:rPr lang="en-US" i="1" dirty="0"/>
              <a:t>Clinton </a:t>
            </a:r>
            <a:r>
              <a:rPr lang="en-US" b="1" i="1" dirty="0"/>
              <a:t>and</a:t>
            </a:r>
            <a:r>
              <a:rPr lang="en-US" i="1" dirty="0"/>
              <a:t>  Al Gore </a:t>
            </a:r>
            <a:r>
              <a:rPr lang="en-US" b="1" i="1" dirty="0"/>
              <a:t>and</a:t>
            </a:r>
            <a:r>
              <a:rPr lang="en-US" i="1" dirty="0"/>
              <a:t> </a:t>
            </a:r>
            <a:r>
              <a:rPr lang="en-US" i="1" dirty="0" smtClean="0"/>
              <a:t>Bush</a:t>
            </a:r>
            <a:r>
              <a:rPr lang="en-US" i="1" dirty="0"/>
              <a:t>”</a:t>
            </a:r>
          </a:p>
          <a:p>
            <a:pPr marL="1371600" lvl="2" indent="-457200">
              <a:buFont typeface="+mj-lt"/>
              <a:buAutoNum type="alphaLcParenR"/>
            </a:pPr>
            <a:endParaRPr lang="en-US" i="1" dirty="0"/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How to rank </a:t>
            </a:r>
            <a:r>
              <a:rPr lang="en-US" b="1" i="1" dirty="0" smtClean="0"/>
              <a:t>entities </a:t>
            </a:r>
            <a:r>
              <a:rPr lang="en-US" dirty="0" smtClean="0"/>
              <a:t>related </a:t>
            </a:r>
            <a:r>
              <a:rPr lang="en-US" dirty="0"/>
              <a:t>to a time period and </a:t>
            </a:r>
            <a:r>
              <a:rPr lang="en-US" u="sng" dirty="0"/>
              <a:t>a list of entities </a:t>
            </a:r>
            <a:r>
              <a:rPr lang="en-US" dirty="0"/>
              <a:t>(</a:t>
            </a:r>
            <a:r>
              <a:rPr lang="en-US" b="1" dirty="0"/>
              <a:t>disjunctively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 smtClean="0"/>
              <a:t>“Entities/events discussed in articles of 1990 related to drugs” </a:t>
            </a:r>
            <a:r>
              <a:rPr lang="en-US" i="1" dirty="0"/>
              <a:t>(at least one)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ranking model for each case </a:t>
            </a:r>
          </a:p>
          <a:p>
            <a:r>
              <a:rPr lang="en-US" dirty="0" smtClean="0"/>
              <a:t>Evaluate</a:t>
            </a:r>
          </a:p>
          <a:p>
            <a:pPr lvl="1"/>
            <a:r>
              <a:rPr lang="en-US" dirty="0" smtClean="0"/>
              <a:t>For document ranking: probably using the </a:t>
            </a:r>
            <a:r>
              <a:rPr lang="en-US" dirty="0" err="1" smtClean="0"/>
              <a:t>HistDiv</a:t>
            </a:r>
            <a:r>
              <a:rPr lang="en-US" dirty="0" smtClean="0"/>
              <a:t> test collection (in case we focus on diversity)</a:t>
            </a:r>
          </a:p>
          <a:p>
            <a:r>
              <a:rPr lang="en-US" dirty="0" smtClean="0"/>
              <a:t>Study </a:t>
            </a:r>
            <a:r>
              <a:rPr lang="en-US" dirty="0"/>
              <a:t>the case of </a:t>
            </a:r>
            <a:r>
              <a:rPr lang="en-US" b="1" dirty="0"/>
              <a:t>versioned</a:t>
            </a:r>
            <a:r>
              <a:rPr lang="en-US" dirty="0"/>
              <a:t> URLs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122363"/>
            <a:ext cx="1161142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513" y="3906836"/>
            <a:ext cx="9144000" cy="1655762"/>
          </a:xfrm>
        </p:spPr>
        <p:txBody>
          <a:bodyPr/>
          <a:lstStyle/>
          <a:p>
            <a:r>
              <a:rPr lang="en-US" sz="3200" dirty="0" smtClean="0"/>
              <a:t>Comments/Questions/Suggestions?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2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TagMe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https://tagme.d4science.org/tagme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each entity annotation:</a:t>
            </a:r>
          </a:p>
          <a:p>
            <a:pPr lvl="2"/>
            <a:r>
              <a:rPr lang="en-US" dirty="0" smtClean="0"/>
              <a:t>Surface </a:t>
            </a:r>
            <a:r>
              <a:rPr lang="en-US" dirty="0"/>
              <a:t>form</a:t>
            </a:r>
          </a:p>
          <a:p>
            <a:pPr lvl="2"/>
            <a:r>
              <a:rPr lang="en-US" dirty="0" err="1"/>
              <a:t>DBpedia</a:t>
            </a:r>
            <a:r>
              <a:rPr lang="en-US" dirty="0"/>
              <a:t> URI</a:t>
            </a:r>
          </a:p>
          <a:p>
            <a:pPr lvl="2"/>
            <a:r>
              <a:rPr lang="en-US" dirty="0" smtClean="0"/>
              <a:t>Confidence (</a:t>
            </a:r>
            <a:r>
              <a:rPr lang="en-US" u="sng" dirty="0" smtClean="0"/>
              <a:t>threshold</a:t>
            </a:r>
            <a:r>
              <a:rPr lang="en-US" u="sng" dirty="0"/>
              <a:t>: </a:t>
            </a:r>
            <a:r>
              <a:rPr lang="en-US" u="sng" dirty="0" smtClean="0"/>
              <a:t>0.2)</a:t>
            </a:r>
          </a:p>
          <a:p>
            <a:pPr lvl="2"/>
            <a:endParaRPr lang="en-US" u="sng" dirty="0"/>
          </a:p>
          <a:p>
            <a:r>
              <a:rPr lang="en-US" dirty="0" smtClean="0"/>
              <a:t>≈ 640,000 distinct entity URIs in all articles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4" y="292393"/>
            <a:ext cx="10515600" cy="1325563"/>
          </a:xfrm>
        </p:spPr>
        <p:txBody>
          <a:bodyPr/>
          <a:lstStyle/>
          <a:p>
            <a:r>
              <a:rPr lang="en-US" dirty="0" smtClean="0"/>
              <a:t>Semantic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0589" y="4559218"/>
            <a:ext cx="10896600" cy="184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</a:t>
            </a:r>
          </a:p>
          <a:p>
            <a:pPr lvl="1"/>
            <a:r>
              <a:rPr lang="en-US" sz="2000" dirty="0" err="1" smtClean="0"/>
              <a:t>OpenLink</a:t>
            </a:r>
            <a:r>
              <a:rPr lang="en-US" sz="2000" dirty="0" smtClean="0"/>
              <a:t> Virtuoso</a:t>
            </a:r>
          </a:p>
          <a:p>
            <a:pPr lvl="1"/>
            <a:r>
              <a:rPr lang="en-US" dirty="0"/>
              <a:t>≈ 114M triples </a:t>
            </a:r>
          </a:p>
          <a:p>
            <a:pPr lvl="1"/>
            <a:endParaRPr lang="en-US" dirty="0"/>
          </a:p>
        </p:txBody>
      </p:sp>
      <p:sp>
        <p:nvSpPr>
          <p:cNvPr id="36" name="TextBox 55"/>
          <p:cNvSpPr txBox="1"/>
          <p:nvPr/>
        </p:nvSpPr>
        <p:spPr>
          <a:xfrm>
            <a:off x="1655463" y="2847611"/>
            <a:ext cx="2911151" cy="519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22136" y="2922620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http://www.nytimes.com/...</a:t>
            </a: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34805" y="1919331"/>
            <a:ext cx="1456824" cy="2742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YY.MM.DDDD</a:t>
            </a:r>
            <a:endParaRPr lang="el-GR" sz="1600" dirty="0">
              <a:solidFill>
                <a:schemeClr val="tx1"/>
              </a:solidFill>
            </a:endParaRPr>
          </a:p>
        </p:txBody>
      </p:sp>
      <p:sp>
        <p:nvSpPr>
          <p:cNvPr id="39" name="TextBox 78"/>
          <p:cNvSpPr txBox="1"/>
          <p:nvPr/>
        </p:nvSpPr>
        <p:spPr>
          <a:xfrm>
            <a:off x="3108976" y="1752825"/>
            <a:ext cx="56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Calibri" panose="020F0502020204030204" pitchFamily="34" charset="0"/>
              </a:rPr>
              <a:t>:date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38250" y="2419134"/>
            <a:ext cx="1249935" cy="29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“… …”@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50"/>
          <p:cNvCxnSpPr>
            <a:stCxn id="36" idx="0"/>
            <a:endCxn id="40" idx="1"/>
          </p:cNvCxnSpPr>
          <p:nvPr/>
        </p:nvCxnSpPr>
        <p:spPr>
          <a:xfrm rot="5400000" flipH="1" flipV="1">
            <a:off x="3333781" y="2343143"/>
            <a:ext cx="281727" cy="7272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8"/>
          <p:cNvSpPr txBox="1"/>
          <p:nvPr/>
        </p:nvSpPr>
        <p:spPr>
          <a:xfrm>
            <a:off x="3146327" y="228513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Calibri" panose="020F0502020204030204" pitchFamily="34" charset="0"/>
              </a:rPr>
              <a:t>:title</a:t>
            </a:r>
            <a:endParaRPr lang="en-GB" sz="1400" i="1" dirty="0">
              <a:latin typeface="Calibri" panose="020F0502020204030204" pitchFamily="34" charset="0"/>
            </a:endParaRPr>
          </a:p>
        </p:txBody>
      </p:sp>
      <p:sp>
        <p:nvSpPr>
          <p:cNvPr id="43" name="TextBox 64"/>
          <p:cNvSpPr txBox="1"/>
          <p:nvPr/>
        </p:nvSpPr>
        <p:spPr>
          <a:xfrm>
            <a:off x="921703" y="2159370"/>
            <a:ext cx="146154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:</a:t>
            </a:r>
            <a:r>
              <a:rPr lang="en-US" dirty="0" err="1" smtClean="0">
                <a:latin typeface="Calibri" panose="020F0502020204030204" pitchFamily="34" charset="0"/>
              </a:rPr>
              <a:t>ArchivedURL</a:t>
            </a:r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45" name="TextBox 69"/>
          <p:cNvSpPr txBox="1"/>
          <p:nvPr/>
        </p:nvSpPr>
        <p:spPr>
          <a:xfrm>
            <a:off x="2484687" y="205726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:type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cxnSp>
        <p:nvCxnSpPr>
          <p:cNvPr id="47" name="Straight Arrow Connector 50"/>
          <p:cNvCxnSpPr>
            <a:stCxn id="36" idx="0"/>
            <a:endCxn id="38" idx="1"/>
          </p:cNvCxnSpPr>
          <p:nvPr/>
        </p:nvCxnSpPr>
        <p:spPr>
          <a:xfrm rot="5400000" flipH="1" flipV="1">
            <a:off x="3027357" y="2140163"/>
            <a:ext cx="791131" cy="62376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0"/>
          <p:cNvCxnSpPr>
            <a:stCxn id="36" idx="0"/>
            <a:endCxn id="43" idx="3"/>
          </p:cNvCxnSpPr>
          <p:nvPr/>
        </p:nvCxnSpPr>
        <p:spPr>
          <a:xfrm rot="16200000" flipV="1">
            <a:off x="2495358" y="2231930"/>
            <a:ext cx="503575" cy="7277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4"/>
          <p:cNvSpPr txBox="1"/>
          <p:nvPr/>
        </p:nvSpPr>
        <p:spPr>
          <a:xfrm>
            <a:off x="6661750" y="2848212"/>
            <a:ext cx="852418" cy="5193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_:e1</a:t>
            </a:r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398040" y="2531936"/>
            <a:ext cx="470239" cy="1978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0.7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50"/>
          <p:cNvCxnSpPr>
            <a:stCxn id="62" idx="6"/>
            <a:endCxn id="68" idx="1"/>
          </p:cNvCxnSpPr>
          <p:nvPr/>
        </p:nvCxnSpPr>
        <p:spPr>
          <a:xfrm flipV="1">
            <a:off x="7514168" y="2630878"/>
            <a:ext cx="2883872" cy="477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70138" y="2619979"/>
            <a:ext cx="1017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:</a:t>
            </a:r>
            <a:r>
              <a:rPr lang="en-US" sz="1400" i="1" dirty="0">
                <a:latin typeface="Calibri" panose="020F0502020204030204" pitchFamily="34" charset="0"/>
              </a:rPr>
              <a:t>confidence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730892" y="3240804"/>
            <a:ext cx="1191548" cy="234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US" sz="1600" kern="0" dirty="0" smtClean="0">
                <a:solidFill>
                  <a:prstClr val="black"/>
                </a:solidFill>
              </a:rPr>
              <a:t>Mandela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50"/>
          <p:cNvCxnSpPr>
            <a:stCxn id="62" idx="6"/>
            <a:endCxn id="74" idx="1"/>
          </p:cNvCxnSpPr>
          <p:nvPr/>
        </p:nvCxnSpPr>
        <p:spPr>
          <a:xfrm>
            <a:off x="7514168" y="3107888"/>
            <a:ext cx="2216724" cy="250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69"/>
          <p:cNvSpPr txBox="1"/>
          <p:nvPr/>
        </p:nvSpPr>
        <p:spPr>
          <a:xfrm>
            <a:off x="8678545" y="33527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:</a:t>
            </a:r>
            <a:r>
              <a:rPr lang="en-US" sz="1400" i="1" dirty="0" err="1">
                <a:latin typeface="Calibri" panose="020F0502020204030204" pitchFamily="34" charset="0"/>
              </a:rPr>
              <a:t>detectedAs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33901" y="1700738"/>
            <a:ext cx="3753439" cy="4292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42371" y="1760810"/>
            <a:ext cx="3586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kern="0" dirty="0">
                <a:solidFill>
                  <a:prstClr val="black"/>
                </a:solidFill>
              </a:rPr>
              <a:t>http://</a:t>
            </a:r>
            <a:r>
              <a:rPr lang="en-US" sz="1400" kern="0" dirty="0" smtClean="0">
                <a:solidFill>
                  <a:prstClr val="black"/>
                </a:solidFill>
              </a:rPr>
              <a:t>dbpedia.org/resource/Nelson_Mandela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79" name="TextBox 69"/>
          <p:cNvSpPr txBox="1"/>
          <p:nvPr/>
        </p:nvSpPr>
        <p:spPr>
          <a:xfrm>
            <a:off x="8252948" y="2300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:</a:t>
            </a:r>
            <a:r>
              <a:rPr lang="en-US" sz="1400" i="1" dirty="0" err="1" smtClean="0">
                <a:latin typeface="Calibri" panose="020F0502020204030204" pitchFamily="34" charset="0"/>
              </a:rPr>
              <a:t>uri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80" name="TextBox 64"/>
          <p:cNvSpPr txBox="1"/>
          <p:nvPr/>
        </p:nvSpPr>
        <p:spPr>
          <a:xfrm>
            <a:off x="7299395" y="3600702"/>
            <a:ext cx="11677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anose="020F0502020204030204" pitchFamily="34" charset="0"/>
              </a:rPr>
              <a:t>oae:Entity</a:t>
            </a:r>
            <a:endParaRPr lang="el-GR" dirty="0">
              <a:latin typeface="Calibri" panose="020F0502020204030204" pitchFamily="34" charset="0"/>
            </a:endParaRPr>
          </a:p>
        </p:txBody>
      </p:sp>
      <p:cxnSp>
        <p:nvCxnSpPr>
          <p:cNvPr id="81" name="Straight Arrow Connector 50"/>
          <p:cNvCxnSpPr>
            <a:stCxn id="62" idx="4"/>
            <a:endCxn id="80" idx="0"/>
          </p:cNvCxnSpPr>
          <p:nvPr/>
        </p:nvCxnSpPr>
        <p:spPr>
          <a:xfrm rot="16200000" flipH="1">
            <a:off x="7369036" y="3086485"/>
            <a:ext cx="233139" cy="795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50"/>
          <p:cNvCxnSpPr>
            <a:stCxn id="62" idx="6"/>
            <a:endCxn id="77" idx="4"/>
          </p:cNvCxnSpPr>
          <p:nvPr/>
        </p:nvCxnSpPr>
        <p:spPr>
          <a:xfrm flipV="1">
            <a:off x="7514168" y="2129953"/>
            <a:ext cx="796453" cy="9779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9"/>
          <p:cNvSpPr txBox="1"/>
          <p:nvPr/>
        </p:nvSpPr>
        <p:spPr>
          <a:xfrm>
            <a:off x="7656901" y="301849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:type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cxnSp>
        <p:nvCxnSpPr>
          <p:cNvPr id="95" name="Straight Arrow Connector 50"/>
          <p:cNvCxnSpPr>
            <a:stCxn id="36" idx="6"/>
            <a:endCxn id="62" idx="2"/>
          </p:cNvCxnSpPr>
          <p:nvPr/>
        </p:nvCxnSpPr>
        <p:spPr>
          <a:xfrm>
            <a:off x="4566614" y="3107287"/>
            <a:ext cx="2095136" cy="6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8"/>
          <p:cNvSpPr txBox="1"/>
          <p:nvPr/>
        </p:nvSpPr>
        <p:spPr>
          <a:xfrm>
            <a:off x="5088126" y="3095529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smtClean="0">
                <a:latin typeface="Calibri" panose="020F0502020204030204" pitchFamily="34" charset="0"/>
              </a:rPr>
              <a:t>:mentions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33" name="TextBox 78"/>
          <p:cNvSpPr txBox="1"/>
          <p:nvPr/>
        </p:nvSpPr>
        <p:spPr>
          <a:xfrm>
            <a:off x="6303420" y="3114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*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/>
      <p:bldP spid="62" grpId="0" animBg="1"/>
      <p:bldP spid="68" grpId="0" animBg="1"/>
      <p:bldP spid="70" grpId="0"/>
      <p:bldP spid="74" grpId="0" animBg="1"/>
      <p:bldP spid="76" grpId="0"/>
      <p:bldP spid="77" grpId="0" animBg="1"/>
      <p:bldP spid="78" grpId="0"/>
      <p:bldP spid="79" grpId="0"/>
      <p:bldP spid="80" grpId="0" animBg="1"/>
      <p:bldP spid="98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47" y="1744654"/>
            <a:ext cx="12068538" cy="836552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Articles of </a:t>
            </a:r>
            <a:r>
              <a:rPr lang="en-US" sz="2700" b="1" dirty="0" smtClean="0"/>
              <a:t>summer</a:t>
            </a:r>
            <a:r>
              <a:rPr lang="en-US" sz="2700" dirty="0" smtClean="0"/>
              <a:t> </a:t>
            </a:r>
            <a:r>
              <a:rPr lang="en-US" sz="2700" b="1" dirty="0" smtClean="0"/>
              <a:t>1988</a:t>
            </a:r>
            <a:r>
              <a:rPr lang="en-US" sz="2700" dirty="0" smtClean="0"/>
              <a:t> discussing about </a:t>
            </a:r>
            <a:r>
              <a:rPr lang="en-US" sz="2700" b="1" dirty="0" err="1" smtClean="0"/>
              <a:t>Michail</a:t>
            </a:r>
            <a:r>
              <a:rPr lang="en-US" sz="2700" b="1" dirty="0" smtClean="0"/>
              <a:t> </a:t>
            </a:r>
            <a:r>
              <a:rPr lang="en-US" sz="2700" b="1" dirty="0"/>
              <a:t>Gorbachev </a:t>
            </a:r>
            <a:r>
              <a:rPr lang="en-US" sz="2700" dirty="0"/>
              <a:t>and </a:t>
            </a:r>
            <a:r>
              <a:rPr lang="en-US" sz="2700" b="1" dirty="0" smtClean="0"/>
              <a:t>Ronald Reagan</a:t>
            </a:r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988" y="2673752"/>
            <a:ext cx="10787604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?title ?date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1988-06-01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?date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1988-08-31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entity1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?entity1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http://dbpedia.org/resource/Mikhail_Gorbachev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?entity2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http://dbpedia.org/resource/Ronald_Reagan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?article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dc:title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?title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5182" y="5305241"/>
            <a:ext cx="238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Result: 86 articles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8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5521" y="3061663"/>
            <a:ext cx="8247927" cy="178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/>
          <a:lstStyle/>
          <a:p>
            <a:r>
              <a:rPr lang="en-US" dirty="0" smtClean="0"/>
              <a:t>Query Examples – </a:t>
            </a:r>
            <a:r>
              <a:rPr lang="en-US" sz="4000" dirty="0" smtClean="0"/>
              <a:t>Integrating external information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24" y="1690688"/>
            <a:ext cx="10979552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Articles of </a:t>
            </a:r>
            <a:r>
              <a:rPr lang="en-US" b="1" dirty="0" smtClean="0"/>
              <a:t>summer 1989</a:t>
            </a:r>
            <a:r>
              <a:rPr lang="en-US" dirty="0" smtClean="0"/>
              <a:t> discussing </a:t>
            </a:r>
            <a:r>
              <a:rPr lang="en-US" b="1" dirty="0" smtClean="0"/>
              <a:t>New York lawyers born in Brooklyn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(and for each lawyer show its </a:t>
            </a:r>
            <a:r>
              <a:rPr lang="en-US" sz="2400" b="1" dirty="0" smtClean="0"/>
              <a:t>birth date</a:t>
            </a:r>
            <a:r>
              <a:rPr lang="en-US" sz="2400" dirty="0" smtClean="0"/>
              <a:t> and a </a:t>
            </a:r>
            <a:r>
              <a:rPr lang="en-US" sz="2400" b="1" dirty="0" smtClean="0"/>
              <a:t>description in French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3545" y="2746652"/>
            <a:ext cx="10162573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?title ?date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&lt;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http://dbpedia.org/sparql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dc:subject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dbc:New_York_lawyers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dbo:birthPlace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dbr:Brooklyn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OPTIONAL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dbo:birthDate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dbo:abstract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)='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(?date &gt;=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1989-06-01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?date &lt;=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1989-08-31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8518" y="6150360"/>
            <a:ext cx="254371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Result: 184 articles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518" y="3554698"/>
            <a:ext cx="151381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44 lawyers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/>
          <a:lstStyle/>
          <a:p>
            <a:r>
              <a:rPr lang="en-US" dirty="0" smtClean="0"/>
              <a:t>Query Examples – </a:t>
            </a:r>
            <a:r>
              <a:rPr lang="en-US" sz="4000" dirty="0" smtClean="0"/>
              <a:t>Integrating external information 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1394"/>
              </p:ext>
            </p:extLst>
          </p:nvPr>
        </p:nvGraphicFramePr>
        <p:xfrm>
          <a:off x="696796" y="3153449"/>
          <a:ext cx="10888980" cy="3078480"/>
        </p:xfrm>
        <a:graphic>
          <a:graphicData uri="http://schemas.openxmlformats.org/drawingml/2006/table">
            <a:tbl>
              <a:tblPr/>
              <a:tblGrid>
                <a:gridCol w="563118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  <a:latin typeface="+mn-lt"/>
                        </a:rPr>
                        <a:t>Lawyer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  <a:latin typeface="+mn-lt"/>
                        </a:rPr>
                        <a:t>Number of articles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3"/>
                        </a:rPr>
                        <a:t>http://dbpedia.org/resource/Rudy_Giuliani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http://dbpedia.org/resource/Elizabeth_Holtzman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effectLst/>
                          <a:latin typeface="+mn-lt"/>
                          <a:hlinkClick r:id="rId5"/>
                        </a:rPr>
                        <a:t>http://dbpedia.org/resource/Theodore_W._Kheel</a:t>
                      </a:r>
                      <a:endParaRPr lang="en-US" sz="16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6"/>
                        </a:rPr>
                        <a:t>http://dbpedia.org/resource/Lynne_Stewart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7"/>
                        </a:rPr>
                        <a:t>http://dbpedia.org/resource/Benjamin_Brafman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8"/>
                        </a:rPr>
                        <a:t>http://dbpedia.org/resource/Evan_Wolfson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9"/>
                        </a:rPr>
                        <a:t>http://dbpedia.org/resource/William_Nelson_Cromwell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10"/>
                        </a:rPr>
                        <a:t>http://dbpedia.org/resource/John_E._Sprizzo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6224" y="1690688"/>
            <a:ext cx="10979552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Articles of </a:t>
            </a:r>
            <a:r>
              <a:rPr lang="en-US" b="1" dirty="0" smtClean="0"/>
              <a:t>summer 1989</a:t>
            </a:r>
            <a:r>
              <a:rPr lang="en-US" dirty="0" smtClean="0"/>
              <a:t> mentioning </a:t>
            </a:r>
            <a:r>
              <a:rPr lang="en-US" b="1" dirty="0" smtClean="0"/>
              <a:t>New York lawyers born in Brooklyn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(and for each lawyer show its </a:t>
            </a:r>
            <a:r>
              <a:rPr lang="en-US" sz="2400" b="1" dirty="0" smtClean="0"/>
              <a:t>birth date</a:t>
            </a:r>
            <a:r>
              <a:rPr lang="en-US" sz="2400" dirty="0" smtClean="0"/>
              <a:t> and a </a:t>
            </a:r>
            <a:r>
              <a:rPr lang="en-US" sz="2400" b="1" dirty="0" smtClean="0"/>
              <a:t>description in French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9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6156" y="3096387"/>
            <a:ext cx="5364652" cy="625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8919" cy="1325563"/>
          </a:xfrm>
        </p:spPr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/>
          <a:lstStyle/>
          <a:p>
            <a:r>
              <a:rPr lang="en-US" dirty="0"/>
              <a:t>Most </a:t>
            </a:r>
            <a:r>
              <a:rPr lang="en-US" dirty="0" smtClean="0"/>
              <a:t>discussed </a:t>
            </a:r>
            <a:r>
              <a:rPr lang="en-US" b="1" dirty="0" smtClean="0"/>
              <a:t>politicians</a:t>
            </a:r>
            <a:r>
              <a:rPr lang="en-US" dirty="0" smtClean="0"/>
              <a:t> during the </a:t>
            </a:r>
            <a:r>
              <a:rPr lang="en-US" b="1" dirty="0" smtClean="0"/>
              <a:t>summer </a:t>
            </a:r>
            <a:r>
              <a:rPr lang="en-US" b="1" dirty="0"/>
              <a:t>of 1989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196" y="2797114"/>
            <a:ext cx="10787604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?politician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(count(distinct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WHERE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SERVICE &lt;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http://dbpedia.org/sparql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?politician a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yago:Politician110451263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&gt;= "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1989-06-01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&lt;= "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1989-08-31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?politician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GROUP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?politician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DESC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8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/>
          <a:lstStyle/>
          <a:p>
            <a:r>
              <a:rPr lang="en-US" dirty="0"/>
              <a:t>Most discussed </a:t>
            </a:r>
            <a:r>
              <a:rPr lang="en-US" b="1" dirty="0" smtClean="0"/>
              <a:t>politicians</a:t>
            </a:r>
            <a:r>
              <a:rPr lang="en-US" dirty="0" smtClean="0"/>
              <a:t> </a:t>
            </a:r>
            <a:r>
              <a:rPr lang="en-US" dirty="0"/>
              <a:t>during the </a:t>
            </a:r>
            <a:r>
              <a:rPr lang="en-US" b="1" dirty="0"/>
              <a:t>summer of 1989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September 22, 2016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11988"/>
              </p:ext>
            </p:extLst>
          </p:nvPr>
        </p:nvGraphicFramePr>
        <p:xfrm>
          <a:off x="1192192" y="2662177"/>
          <a:ext cx="9284825" cy="3236840"/>
        </p:xfrm>
        <a:graphic>
          <a:graphicData uri="http://schemas.openxmlformats.org/drawingml/2006/table">
            <a:tbl>
              <a:tblPr/>
              <a:tblGrid>
                <a:gridCol w="5764499"/>
                <a:gridCol w="3520326"/>
              </a:tblGrid>
              <a:tr h="2637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Politician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Number of articles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3"/>
                        </a:rPr>
                        <a:t>http://dbpedia.org/resource/Richard_Ravitch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134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http://dbpedia.org/resource/Mayor_of_New_York_City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115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5"/>
                        </a:rPr>
                        <a:t>http://dbpedia.org/resource/Jim_Wright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78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6"/>
                        </a:rPr>
                        <a:t>http://dbpedia.org/resource/John_H._Sununu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45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7"/>
                        </a:rPr>
                        <a:t>http://dbpedia.org/resource/Chuck_Schumer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44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effectLst/>
                          <a:latin typeface="+mn-lt"/>
                          <a:hlinkClick r:id="rId8"/>
                        </a:rPr>
                        <a:t>http://dbpedia.org/resource/Michel_Aoun</a:t>
                      </a:r>
                      <a:endParaRPr lang="en-US" sz="160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44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9"/>
                        </a:rPr>
                        <a:t>http://dbpedia.org/resource/Elizabeth_Holtzman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41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2878</Words>
  <Application>Microsoft Office PowerPoint</Application>
  <PresentationFormat>Widescreen</PresentationFormat>
  <Paragraphs>430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Building and Querying a  Semantic Layer for a News Archive</vt:lpstr>
      <vt:lpstr>NYT Annotated Corpus</vt:lpstr>
      <vt:lpstr>Annotations</vt:lpstr>
      <vt:lpstr>Semantic Layer</vt:lpstr>
      <vt:lpstr>Query Examples</vt:lpstr>
      <vt:lpstr>Query Examples – Integrating external information </vt:lpstr>
      <vt:lpstr>Query Examples – Integrating external information 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Pros and Cons</vt:lpstr>
      <vt:lpstr>Challenges</vt:lpstr>
      <vt:lpstr>Ranking the results of structured (SPARQL) queries</vt:lpstr>
      <vt:lpstr>Ranking the results of structured (SPARQL) queries</vt:lpstr>
      <vt:lpstr>Ranking the results of structured (SPARQL) queries</vt:lpstr>
      <vt:lpstr>Ranking the results of structured (SPARQL) queries</vt:lpstr>
      <vt:lpstr>Challenges</vt:lpstr>
      <vt:lpstr>Next Steps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Fafalios</dc:creator>
  <cp:lastModifiedBy>Fafalios</cp:lastModifiedBy>
  <cp:revision>1171</cp:revision>
  <cp:lastPrinted>2016-06-17T08:54:53Z</cp:lastPrinted>
  <dcterms:created xsi:type="dcterms:W3CDTF">2016-06-08T09:05:19Z</dcterms:created>
  <dcterms:modified xsi:type="dcterms:W3CDTF">2017-06-15T16:04:43Z</dcterms:modified>
</cp:coreProperties>
</file>