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85" r:id="rId2"/>
    <p:sldId id="289" r:id="rId3"/>
    <p:sldId id="279" r:id="rId4"/>
    <p:sldId id="287" r:id="rId5"/>
    <p:sldId id="291" r:id="rId6"/>
    <p:sldId id="286" r:id="rId7"/>
    <p:sldId id="290" r:id="rId8"/>
    <p:sldId id="284" r:id="rId9"/>
    <p:sldId id="288" r:id="rId10"/>
    <p:sldId id="283" r:id="rId1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74653" autoAdjust="0"/>
  </p:normalViewPr>
  <p:slideViewPr>
    <p:cSldViewPr snapToGrid="0">
      <p:cViewPr varScale="1">
        <p:scale>
          <a:sx n="83" d="100"/>
          <a:sy n="83" d="100"/>
        </p:scale>
        <p:origin x="17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855EF99-6704-4535-91DD-7C7205B552FC}" type="datetimeFigureOut">
              <a:rPr lang="en-US" smtClean="0"/>
              <a:t>06-Jun-17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AAA69E7-9F40-444A-8266-1F23A3892302}" type="slidenum">
              <a:rPr lang="en-US" smtClean="0"/>
              <a:t>‹#›</a:t>
            </a:fld>
            <a:endParaRPr lang="en-US"/>
          </a:p>
        </p:txBody>
      </p:sp>
    </p:spTree>
    <p:extLst>
      <p:ext uri="{BB962C8B-B14F-4D97-AF65-F5344CB8AC3E}">
        <p14:creationId xmlns:p14="http://schemas.microsoft.com/office/powerpoint/2010/main" val="1620936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4710B54-F7E0-44B3-B9A6-EC36CD4592A7}" type="datetimeFigureOut">
              <a:rPr lang="en-US" smtClean="0"/>
              <a:t>06-Jun-17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710EFB1-920E-4BD0-ABF0-44BA62D53ABB}" type="slidenum">
              <a:rPr lang="en-US" smtClean="0"/>
              <a:t>‹#›</a:t>
            </a:fld>
            <a:endParaRPr lang="en-US"/>
          </a:p>
        </p:txBody>
      </p:sp>
    </p:spTree>
    <p:extLst>
      <p:ext uri="{BB962C8B-B14F-4D97-AF65-F5344CB8AC3E}">
        <p14:creationId xmlns:p14="http://schemas.microsoft.com/office/powerpoint/2010/main" val="123201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possible RDF/S</a:t>
            </a:r>
            <a:r>
              <a:rPr lang="en-US" baseline="0" dirty="0" smtClean="0"/>
              <a:t> model. </a:t>
            </a:r>
          </a:p>
          <a:p>
            <a:r>
              <a:rPr lang="en-US" baseline="0" dirty="0" smtClean="0"/>
              <a:t>We can see that for an archived URL we have some metadata information, like the date of the first capture, the date of the last capture and the total number of captures.</a:t>
            </a:r>
          </a:p>
          <a:p>
            <a:r>
              <a:rPr lang="en-US" baseline="0" dirty="0" smtClean="0"/>
              <a:t>Now, each archived URL has a number of versions. </a:t>
            </a:r>
          </a:p>
          <a:p>
            <a:r>
              <a:rPr lang="en-US" baseline="0" dirty="0" smtClean="0"/>
              <a:t>For each version, we can keep some metadata like its timestamp, the title of the web page and tis mime type, as well as its links to other versioned or not URLs. </a:t>
            </a:r>
          </a:p>
          <a:p>
            <a:r>
              <a:rPr lang="en-US" baseline="0" dirty="0" smtClean="0"/>
              <a:t>Of course, we can extend it to also keep any other desired information.</a:t>
            </a:r>
          </a:p>
          <a:p>
            <a:r>
              <a:rPr lang="en-US" baseline="0" dirty="0" smtClean="0"/>
              <a:t>Now, the most important part is the annotations.</a:t>
            </a:r>
          </a:p>
          <a:p>
            <a:r>
              <a:rPr lang="en-US" baseline="0" dirty="0" smtClean="0"/>
              <a:t>We can add information about entities and events that are referenced in that specific version. </a:t>
            </a:r>
          </a:p>
          <a:p>
            <a:r>
              <a:rPr lang="en-US" baseline="0" dirty="0" smtClean="0"/>
              <a:t>And for each such entity or event, we can keep information like its name, its positions in the text, a confidence score, an importance score and the corresponding RDF resource.</a:t>
            </a:r>
          </a:p>
          <a:p>
            <a:r>
              <a:rPr lang="en-US" baseline="0" dirty="0" smtClean="0"/>
              <a:t>The RDF resource is very important since it allows us to retrieve even more information about an entity or an event from an external knowledge base, like properties and related entities.</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1</a:t>
            </a:fld>
            <a:endParaRPr lang="en-US"/>
          </a:p>
        </p:txBody>
      </p:sp>
    </p:spTree>
    <p:extLst>
      <p:ext uri="{BB962C8B-B14F-4D97-AF65-F5344CB8AC3E}">
        <p14:creationId xmlns:p14="http://schemas.microsoft.com/office/powerpoint/2010/main" val="4076839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process for constructing such a repository.</a:t>
            </a:r>
          </a:p>
          <a:p>
            <a:r>
              <a:rPr lang="en-US" baseline="0" dirty="0" smtClean="0"/>
              <a:t>We analyze each WARC file by extracting its metadata and by performing entity extraction. </a:t>
            </a:r>
          </a:p>
          <a:p>
            <a:r>
              <a:rPr lang="en-US" baseline="0" dirty="0" smtClean="0"/>
              <a:t>For entity extraction we can use a tool like </a:t>
            </a:r>
            <a:r>
              <a:rPr lang="en-US" baseline="0" dirty="0" err="1" smtClean="0"/>
              <a:t>Babelfy</a:t>
            </a:r>
            <a:r>
              <a:rPr lang="en-US" baseline="0" dirty="0" smtClean="0"/>
              <a:t> which is very good in entity disambiguation.</a:t>
            </a:r>
          </a:p>
          <a:p>
            <a:r>
              <a:rPr lang="en-US" baseline="0" dirty="0" smtClean="0"/>
              <a:t>Then, we transform the metadata and the identified entities to RDF using the proposed RDF/S Model. </a:t>
            </a:r>
          </a:p>
          <a:p>
            <a:r>
              <a:rPr lang="en-US" baseline="0" dirty="0" smtClean="0"/>
              <a:t>In this step, we can also enrich the entities with more information coming from the Linked Data cloud.</a:t>
            </a:r>
          </a:p>
          <a:p>
            <a:r>
              <a:rPr lang="en-US" baseline="0" dirty="0" smtClean="0"/>
              <a:t>The last step is to ingest the triples </a:t>
            </a:r>
            <a:r>
              <a:rPr lang="en-US" baseline="0" dirty="0" err="1" smtClean="0"/>
              <a:t>triples</a:t>
            </a:r>
            <a:r>
              <a:rPr lang="en-US" baseline="0" dirty="0" smtClean="0"/>
              <a:t> to a </a:t>
            </a:r>
            <a:r>
              <a:rPr lang="en-US" baseline="0" dirty="0" err="1" smtClean="0"/>
              <a:t>triplestore</a:t>
            </a:r>
            <a:r>
              <a:rPr lang="en-US" baseline="0" dirty="0" smtClean="0"/>
              <a:t> and to make the </a:t>
            </a:r>
            <a:r>
              <a:rPr lang="en-US" baseline="0" dirty="0" err="1" smtClean="0"/>
              <a:t>triplestore</a:t>
            </a:r>
            <a:r>
              <a:rPr lang="en-US" baseline="0" dirty="0" smtClean="0"/>
              <a:t> Web accessible. </a:t>
            </a:r>
          </a:p>
          <a:p>
            <a:endParaRPr lang="en-US" baseline="0" dirty="0" smtClean="0"/>
          </a:p>
          <a:p>
            <a:r>
              <a:rPr lang="en-US" baseline="0" dirty="0" smtClean="0"/>
              <a:t>For the construction we can use </a:t>
            </a:r>
            <a:r>
              <a:rPr lang="en-US" baseline="0" dirty="0" err="1" smtClean="0"/>
              <a:t>ArchiveSpark</a:t>
            </a:r>
            <a:r>
              <a:rPr lang="en-US" baseline="0" dirty="0" smtClean="0"/>
              <a:t> that facilitates fast access to Web archives. </a:t>
            </a:r>
          </a:p>
          <a:p>
            <a:endParaRPr lang="en-US" baseline="0" smtClean="0"/>
          </a:p>
          <a:p>
            <a:endParaRPr lang="en-US" baseline="0" dirty="0" smtClean="0"/>
          </a:p>
          <a:p>
            <a:r>
              <a:rPr lang="en-US" dirty="0" smtClean="0"/>
              <a:t>https://www.w3.org/wiki/LargeTripleStores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10</a:t>
            </a:fld>
            <a:endParaRPr lang="en-US"/>
          </a:p>
        </p:txBody>
      </p:sp>
    </p:spTree>
    <p:extLst>
      <p:ext uri="{BB962C8B-B14F-4D97-AF65-F5344CB8AC3E}">
        <p14:creationId xmlns:p14="http://schemas.microsoft.com/office/powerpoint/2010/main" val="211967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possible RDF/S</a:t>
            </a:r>
            <a:r>
              <a:rPr lang="en-US" baseline="0" dirty="0" smtClean="0"/>
              <a:t> model. </a:t>
            </a:r>
          </a:p>
          <a:p>
            <a:r>
              <a:rPr lang="en-US" baseline="0" dirty="0" smtClean="0"/>
              <a:t>We can see that for an archived URL we have some metadata information, like the date of the first capture, the date of the last capture and the total number of captures.</a:t>
            </a:r>
          </a:p>
          <a:p>
            <a:r>
              <a:rPr lang="en-US" baseline="0" dirty="0" smtClean="0"/>
              <a:t>Now, each archived URL has a number of versions. </a:t>
            </a:r>
          </a:p>
          <a:p>
            <a:r>
              <a:rPr lang="en-US" baseline="0" dirty="0" smtClean="0"/>
              <a:t>For each version, we can keep some metadata like its timestamp, the title of the web page and tis mime type, as well as its links to other versioned or not URLs. </a:t>
            </a:r>
          </a:p>
          <a:p>
            <a:r>
              <a:rPr lang="en-US" baseline="0" dirty="0" smtClean="0"/>
              <a:t>Of course, we can extend it to also keep any other desired information.</a:t>
            </a:r>
          </a:p>
          <a:p>
            <a:r>
              <a:rPr lang="en-US" baseline="0" dirty="0" smtClean="0"/>
              <a:t>Now, the most important part is the annotations.</a:t>
            </a:r>
          </a:p>
          <a:p>
            <a:r>
              <a:rPr lang="en-US" baseline="0" dirty="0" smtClean="0"/>
              <a:t>We can add information about entities and events that are referenced in that specific version. </a:t>
            </a:r>
          </a:p>
          <a:p>
            <a:r>
              <a:rPr lang="en-US" baseline="0" dirty="0" smtClean="0"/>
              <a:t>And for each such entity or event, we can keep information like its name, its positions in the text, a confidence score, an importance score and the corresponding RDF resource.</a:t>
            </a:r>
          </a:p>
          <a:p>
            <a:r>
              <a:rPr lang="en-US" baseline="0" dirty="0" smtClean="0"/>
              <a:t>The RDF resource is very important since it allows us to retrieve even more information about an entity or an event from an external knowledge base, like properties and related entities.</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2</a:t>
            </a:fld>
            <a:endParaRPr lang="en-US"/>
          </a:p>
        </p:txBody>
      </p:sp>
    </p:spTree>
    <p:extLst>
      <p:ext uri="{BB962C8B-B14F-4D97-AF65-F5344CB8AC3E}">
        <p14:creationId xmlns:p14="http://schemas.microsoft.com/office/powerpoint/2010/main" val="3783155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an instantiation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a:t>
            </a:r>
            <a:r>
              <a:rPr lang="en-US" sz="1200" baseline="0" dirty="0" smtClean="0"/>
              <a:t> a URL we first have some metadata information like the first and the last capture.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Now each</a:t>
            </a:r>
            <a:r>
              <a:rPr lang="en-US" sz="1200" baseline="0" dirty="0" smtClean="0"/>
              <a:t> archived </a:t>
            </a:r>
            <a:r>
              <a:rPr lang="en-US" sz="1200" baseline="0" dirty="0" err="1" smtClean="0"/>
              <a:t>url</a:t>
            </a:r>
            <a:r>
              <a:rPr lang="en-US" sz="1200" baseline="0" dirty="0" smtClean="0"/>
              <a:t> is associated with one ore more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For a specific version, we keep some metadata information like its timestamp and its mime types, </a:t>
            </a:r>
            <a:br>
              <a:rPr lang="en-US" sz="1200" baseline="0" dirty="0" smtClean="0"/>
            </a:br>
            <a:r>
              <a:rPr lang="en-US" sz="1200" baseline="0" dirty="0" smtClean="0"/>
              <a:t>as well as links to other archived or not URLs.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for each version we have a list of annotations. In this example, the entity name Germany is referenced.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keep some information about that entity, like its positions in the documents and a confidence score,</a:t>
            </a:r>
            <a:br>
              <a:rPr lang="en-US" sz="1200" baseline="0" dirty="0" smtClean="0"/>
            </a:br>
            <a:r>
              <a:rPr lang="en-US" sz="1200" baseline="0" dirty="0" smtClean="0"/>
              <a:t>and we can also link it with a semantic resource. In this example, the entity name Germany is linked with a </a:t>
            </a:r>
            <a:r>
              <a:rPr lang="en-US" sz="1200" baseline="0" dirty="0" err="1" smtClean="0"/>
              <a:t>Dbpedia</a:t>
            </a:r>
            <a:r>
              <a:rPr lang="en-US" sz="1200" baseline="0" dirty="0" smtClean="0"/>
              <a:t> resource of type Country.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a:t>
            </a:r>
            <a:r>
              <a:rPr lang="en-US" sz="1200" baseline="0" dirty="0" smtClean="0"/>
              <a:t> the same way we can include more annotations, like events or even </a:t>
            </a:r>
            <a:r>
              <a:rPr lang="en-US" sz="1200" dirty="0" smtClean="0"/>
              <a:t>tweets discussing that URL</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 for</a:t>
            </a:r>
            <a:r>
              <a:rPr lang="en-US" sz="1200" baseline="0" dirty="0" smtClean="0"/>
              <a:t> each archived URL, we have a set of RDF triples that describe information and annotations for different versions of this URL.</a:t>
            </a:r>
            <a:endParaRPr lang="en-US" sz="1200" dirty="0" smtClean="0"/>
          </a:p>
          <a:p>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3</a:t>
            </a:fld>
            <a:endParaRPr lang="en-US"/>
          </a:p>
        </p:txBody>
      </p:sp>
    </p:spTree>
    <p:extLst>
      <p:ext uri="{BB962C8B-B14F-4D97-AF65-F5344CB8AC3E}">
        <p14:creationId xmlns:p14="http://schemas.microsoft.com/office/powerpoint/2010/main" val="1158404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an instantiation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a:t>
            </a:r>
            <a:r>
              <a:rPr lang="en-US" sz="1200" baseline="0" dirty="0" smtClean="0"/>
              <a:t> a URL we first have some metadata information like the first and the last capture.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Now each</a:t>
            </a:r>
            <a:r>
              <a:rPr lang="en-US" sz="1200" baseline="0" dirty="0" smtClean="0"/>
              <a:t> archived </a:t>
            </a:r>
            <a:r>
              <a:rPr lang="en-US" sz="1200" baseline="0" dirty="0" err="1" smtClean="0"/>
              <a:t>url</a:t>
            </a:r>
            <a:r>
              <a:rPr lang="en-US" sz="1200" baseline="0" dirty="0" smtClean="0"/>
              <a:t> is associated with one ore more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For a specific version, we keep some metadata information like its timestamp and its mime types, </a:t>
            </a:r>
            <a:br>
              <a:rPr lang="en-US" sz="1200" baseline="0" dirty="0" smtClean="0"/>
            </a:br>
            <a:r>
              <a:rPr lang="en-US" sz="1200" baseline="0" dirty="0" smtClean="0"/>
              <a:t>as well as links to other archived or not URLs.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for each version we have a list of annotations. In this example, the entity name Germany is referenced.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keep some information about that entity, like its positions in the documents and a confidence score,</a:t>
            </a:r>
            <a:br>
              <a:rPr lang="en-US" sz="1200" baseline="0" dirty="0" smtClean="0"/>
            </a:br>
            <a:r>
              <a:rPr lang="en-US" sz="1200" baseline="0" dirty="0" smtClean="0"/>
              <a:t>and we can also link it with a semantic resource. In this example, the entity name Germany is linked with a </a:t>
            </a:r>
            <a:r>
              <a:rPr lang="en-US" sz="1200" baseline="0" dirty="0" err="1" smtClean="0"/>
              <a:t>Dbpedia</a:t>
            </a:r>
            <a:r>
              <a:rPr lang="en-US" sz="1200" baseline="0" dirty="0" smtClean="0"/>
              <a:t> resource of type Country.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a:t>
            </a:r>
            <a:r>
              <a:rPr lang="en-US" sz="1200" baseline="0" dirty="0" smtClean="0"/>
              <a:t> the same way we can include more annotations, like events or even </a:t>
            </a:r>
            <a:r>
              <a:rPr lang="en-US" sz="1200" dirty="0" smtClean="0"/>
              <a:t>tweets discussing that URL</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 for</a:t>
            </a:r>
            <a:r>
              <a:rPr lang="en-US" sz="1200" baseline="0" dirty="0" smtClean="0"/>
              <a:t> each archived URL, we have a set of RDF triples that describe information and annotations for different versions of this URL.</a:t>
            </a:r>
            <a:endParaRPr lang="en-US" sz="1200" dirty="0" smtClean="0"/>
          </a:p>
          <a:p>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4</a:t>
            </a:fld>
            <a:endParaRPr lang="en-US"/>
          </a:p>
        </p:txBody>
      </p:sp>
    </p:spTree>
    <p:extLst>
      <p:ext uri="{BB962C8B-B14F-4D97-AF65-F5344CB8AC3E}">
        <p14:creationId xmlns:p14="http://schemas.microsoft.com/office/powerpoint/2010/main" val="45116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an instantiation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a:t>
            </a:r>
            <a:r>
              <a:rPr lang="en-US" sz="1200" baseline="0" dirty="0" smtClean="0"/>
              <a:t> a URL we first have some metadata information like the first and the last capture.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Now each</a:t>
            </a:r>
            <a:r>
              <a:rPr lang="en-US" sz="1200" baseline="0" dirty="0" smtClean="0"/>
              <a:t> archived </a:t>
            </a:r>
            <a:r>
              <a:rPr lang="en-US" sz="1200" baseline="0" dirty="0" err="1" smtClean="0"/>
              <a:t>url</a:t>
            </a:r>
            <a:r>
              <a:rPr lang="en-US" sz="1200" baseline="0" dirty="0" smtClean="0"/>
              <a:t> is associated with one ore more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For a specific version, we keep some metadata information like its timestamp and its mime types, </a:t>
            </a:r>
            <a:br>
              <a:rPr lang="en-US" sz="1200" baseline="0" dirty="0" smtClean="0"/>
            </a:br>
            <a:r>
              <a:rPr lang="en-US" sz="1200" baseline="0" dirty="0" smtClean="0"/>
              <a:t>as well as links to other archived or not URLs.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for each version we have a list of annotations. In this example, the entity name Germany is referenced.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keep some information about that entity, like its positions in the documents and a confidence score,</a:t>
            </a:r>
            <a:br>
              <a:rPr lang="en-US" sz="1200" baseline="0" dirty="0" smtClean="0"/>
            </a:br>
            <a:r>
              <a:rPr lang="en-US" sz="1200" baseline="0" dirty="0" smtClean="0"/>
              <a:t>and we can also link it with a semantic resource. In this example, the entity name Germany is linked with a </a:t>
            </a:r>
            <a:r>
              <a:rPr lang="en-US" sz="1200" baseline="0" dirty="0" err="1" smtClean="0"/>
              <a:t>Dbpedia</a:t>
            </a:r>
            <a:r>
              <a:rPr lang="en-US" sz="1200" baseline="0" dirty="0" smtClean="0"/>
              <a:t> resource of type Country.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a:t>
            </a:r>
            <a:r>
              <a:rPr lang="en-US" sz="1200" baseline="0" dirty="0" smtClean="0"/>
              <a:t> the same way we can include more annotations, like events or even </a:t>
            </a:r>
            <a:r>
              <a:rPr lang="en-US" sz="1200" dirty="0" smtClean="0"/>
              <a:t>tweets discussing that URL</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 for</a:t>
            </a:r>
            <a:r>
              <a:rPr lang="en-US" sz="1200" baseline="0" dirty="0" smtClean="0"/>
              <a:t> each archived URL, we have a set of RDF triples that describe information and annotations for different versions of this URL.</a:t>
            </a:r>
            <a:endParaRPr lang="en-US" sz="1200" dirty="0" smtClean="0"/>
          </a:p>
          <a:p>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5</a:t>
            </a:fld>
            <a:endParaRPr lang="en-US"/>
          </a:p>
        </p:txBody>
      </p:sp>
    </p:spTree>
    <p:extLst>
      <p:ext uri="{BB962C8B-B14F-4D97-AF65-F5344CB8AC3E}">
        <p14:creationId xmlns:p14="http://schemas.microsoft.com/office/powerpoint/2010/main" val="2089886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an instantiation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a:t>
            </a:r>
            <a:r>
              <a:rPr lang="en-US" sz="1200" baseline="0" dirty="0" smtClean="0"/>
              <a:t> a URL we first have some metadata information like the first and the last capture.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Now each</a:t>
            </a:r>
            <a:r>
              <a:rPr lang="en-US" sz="1200" baseline="0" dirty="0" smtClean="0"/>
              <a:t> archived </a:t>
            </a:r>
            <a:r>
              <a:rPr lang="en-US" sz="1200" baseline="0" dirty="0" err="1" smtClean="0"/>
              <a:t>url</a:t>
            </a:r>
            <a:r>
              <a:rPr lang="en-US" sz="1200" baseline="0" dirty="0" smtClean="0"/>
              <a:t> is associated with one ore more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For a specific version, we keep some metadata information like its timestamp and its mime types, </a:t>
            </a:r>
            <a:br>
              <a:rPr lang="en-US" sz="1200" baseline="0" dirty="0" smtClean="0"/>
            </a:br>
            <a:r>
              <a:rPr lang="en-US" sz="1200" baseline="0" dirty="0" smtClean="0"/>
              <a:t>as well as links to other archived or not URLs.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for each version we have a list of annotations. In this example, the entity name Germany is referenced.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keep some information about that entity, like its positions in the documents and a confidence score,</a:t>
            </a:r>
            <a:br>
              <a:rPr lang="en-US" sz="1200" baseline="0" dirty="0" smtClean="0"/>
            </a:br>
            <a:r>
              <a:rPr lang="en-US" sz="1200" baseline="0" dirty="0" smtClean="0"/>
              <a:t>and we can also link it with a semantic resource. In this example, the entity name Germany is linked with a </a:t>
            </a:r>
            <a:r>
              <a:rPr lang="en-US" sz="1200" baseline="0" dirty="0" err="1" smtClean="0"/>
              <a:t>Dbpedia</a:t>
            </a:r>
            <a:r>
              <a:rPr lang="en-US" sz="1200" baseline="0" dirty="0" smtClean="0"/>
              <a:t> resource of type Country.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a:t>
            </a:r>
            <a:r>
              <a:rPr lang="en-US" sz="1200" baseline="0" dirty="0" smtClean="0"/>
              <a:t> the same way we can include more annotations, like events or even </a:t>
            </a:r>
            <a:r>
              <a:rPr lang="en-US" sz="1200" dirty="0" smtClean="0"/>
              <a:t>tweets discussing that URL</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 for</a:t>
            </a:r>
            <a:r>
              <a:rPr lang="en-US" sz="1200" baseline="0" dirty="0" smtClean="0"/>
              <a:t> each archived URL, we have a set of RDF triples that describe information and annotations for different versions of this URL.</a:t>
            </a:r>
            <a:endParaRPr lang="en-US" sz="1200" dirty="0" smtClean="0"/>
          </a:p>
          <a:p>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6</a:t>
            </a:fld>
            <a:endParaRPr lang="en-US"/>
          </a:p>
        </p:txBody>
      </p:sp>
    </p:spTree>
    <p:extLst>
      <p:ext uri="{BB962C8B-B14F-4D97-AF65-F5344CB8AC3E}">
        <p14:creationId xmlns:p14="http://schemas.microsoft.com/office/powerpoint/2010/main" val="619703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an instantiation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a:t>
            </a:r>
            <a:r>
              <a:rPr lang="en-US" sz="1200" baseline="0" dirty="0" smtClean="0"/>
              <a:t> a URL we first have some metadata information like the first and the last capture.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Now each</a:t>
            </a:r>
            <a:r>
              <a:rPr lang="en-US" sz="1200" baseline="0" dirty="0" smtClean="0"/>
              <a:t> archived </a:t>
            </a:r>
            <a:r>
              <a:rPr lang="en-US" sz="1200" baseline="0" dirty="0" err="1" smtClean="0"/>
              <a:t>url</a:t>
            </a:r>
            <a:r>
              <a:rPr lang="en-US" sz="1200" baseline="0" dirty="0" smtClean="0"/>
              <a:t> is associated with one ore more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For a specific version, we keep some metadata information like its timestamp and its mime types, </a:t>
            </a:r>
            <a:br>
              <a:rPr lang="en-US" sz="1200" baseline="0" dirty="0" smtClean="0"/>
            </a:br>
            <a:r>
              <a:rPr lang="en-US" sz="1200" baseline="0" dirty="0" smtClean="0"/>
              <a:t>as well as links to other archived or not URLs.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for each version we have a list of annotations. In this example, the entity name Germany is referenced.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keep some information about that entity, like its positions in the documents and a confidence score,</a:t>
            </a:r>
            <a:br>
              <a:rPr lang="en-US" sz="1200" baseline="0" dirty="0" smtClean="0"/>
            </a:br>
            <a:r>
              <a:rPr lang="en-US" sz="1200" baseline="0" dirty="0" smtClean="0"/>
              <a:t>and we can also link it with a semantic resource. In this example, the entity name Germany is linked with a </a:t>
            </a:r>
            <a:r>
              <a:rPr lang="en-US" sz="1200" baseline="0" dirty="0" err="1" smtClean="0"/>
              <a:t>Dbpedia</a:t>
            </a:r>
            <a:r>
              <a:rPr lang="en-US" sz="1200" baseline="0" dirty="0" smtClean="0"/>
              <a:t> resource of type Country.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a:t>
            </a:r>
            <a:r>
              <a:rPr lang="en-US" sz="1200" baseline="0" dirty="0" smtClean="0"/>
              <a:t> the same way we can include more annotations, like events or even </a:t>
            </a:r>
            <a:r>
              <a:rPr lang="en-US" sz="1200" dirty="0" smtClean="0"/>
              <a:t>tweets discussing that URL</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 for</a:t>
            </a:r>
            <a:r>
              <a:rPr lang="en-US" sz="1200" baseline="0" dirty="0" smtClean="0"/>
              <a:t> each archived URL, we have a set of RDF triples that describe information and annotations for different versions of this URL.</a:t>
            </a:r>
            <a:endParaRPr lang="en-US" sz="1200" dirty="0" smtClean="0"/>
          </a:p>
          <a:p>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7</a:t>
            </a:fld>
            <a:endParaRPr lang="en-US"/>
          </a:p>
        </p:txBody>
      </p:sp>
    </p:spTree>
    <p:extLst>
      <p:ext uri="{BB962C8B-B14F-4D97-AF65-F5344CB8AC3E}">
        <p14:creationId xmlns:p14="http://schemas.microsoft.com/office/powerpoint/2010/main" val="353339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10EFB1-920E-4BD0-ABF0-44BA62D53ABB}" type="slidenum">
              <a:rPr lang="en-US" smtClean="0"/>
              <a:t>8</a:t>
            </a:fld>
            <a:endParaRPr lang="en-US"/>
          </a:p>
        </p:txBody>
      </p:sp>
    </p:spTree>
    <p:extLst>
      <p:ext uri="{BB962C8B-B14F-4D97-AF65-F5344CB8AC3E}">
        <p14:creationId xmlns:p14="http://schemas.microsoft.com/office/powerpoint/2010/main" val="189956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10EFB1-920E-4BD0-ABF0-44BA62D53ABB}" type="slidenum">
              <a:rPr lang="en-US" smtClean="0"/>
              <a:t>9</a:t>
            </a:fld>
            <a:endParaRPr lang="en-US"/>
          </a:p>
        </p:txBody>
      </p:sp>
    </p:spTree>
    <p:extLst>
      <p:ext uri="{BB962C8B-B14F-4D97-AF65-F5344CB8AC3E}">
        <p14:creationId xmlns:p14="http://schemas.microsoft.com/office/powerpoint/2010/main" val="3180696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0B225C-A46F-465B-839C-15F9DF32FC9D}" type="datetime1">
              <a:rPr lang="en-US" smtClean="0"/>
              <a:t>06-Jun-17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15769672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A5FBA-75B2-4CA6-89B6-D848FD077FF6}" type="datetime1">
              <a:rPr lang="en-US" smtClean="0"/>
              <a:t>06-Jun-17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60054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416D4-89FD-4ABA-A8D9-9AF8ACCBBD3A}" type="datetime1">
              <a:rPr lang="en-US" smtClean="0"/>
              <a:t>06-Jun-17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37575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38DC9-7F7D-4330-A50E-887321CD9592}" type="datetime1">
              <a:rPr lang="en-US" smtClean="0"/>
              <a:t>06-Jun-17</a:t>
            </a:fld>
            <a:endParaRPr lang="en-US" dirty="0"/>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0164030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877EB-0D99-49FB-9778-2DA2C8C437AD}" type="datetime1">
              <a:rPr lang="en-US" smtClean="0"/>
              <a:t>06-Jun-17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93234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51C903-A193-4B0F-A856-039DD799334A}" type="datetime1">
              <a:rPr lang="en-US" smtClean="0"/>
              <a:t>06-Jun-17</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18136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C67FF-5AA6-4145-A7FF-76F5B0EB345E}" type="datetime1">
              <a:rPr lang="en-US" smtClean="0"/>
              <a:t>06-Jun-17</a:t>
            </a:fld>
            <a:endParaRPr lang="en-US"/>
          </a:p>
        </p:txBody>
      </p:sp>
      <p:sp>
        <p:nvSpPr>
          <p:cNvPr id="8" name="Footer Placeholder 7"/>
          <p:cNvSpPr>
            <a:spLocks noGrp="1"/>
          </p:cNvSpPr>
          <p:nvPr>
            <p:ph type="ftr" sz="quarter" idx="11"/>
          </p:nvPr>
        </p:nvSpPr>
        <p:spPr/>
        <p:txBody>
          <a:bodyPr/>
          <a:lstStyle/>
          <a:p>
            <a:r>
              <a:rPr lang="en-US" smtClean="0"/>
              <a:t>Alexandria Meeting, June 23, 2016</a:t>
            </a:r>
            <a:endParaRPr lang="en-US"/>
          </a:p>
        </p:txBody>
      </p:sp>
      <p:sp>
        <p:nvSpPr>
          <p:cNvPr id="9" name="Slide Number Placeholder 8"/>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9319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56B15C-8836-41A2-8E79-0748CEF77184}" type="datetime1">
              <a:rPr lang="en-US" smtClean="0"/>
              <a:t>06-Jun-17</a:t>
            </a:fld>
            <a:endParaRPr lang="en-US"/>
          </a:p>
        </p:txBody>
      </p:sp>
      <p:sp>
        <p:nvSpPr>
          <p:cNvPr id="4" name="Footer Placeholder 3"/>
          <p:cNvSpPr>
            <a:spLocks noGrp="1"/>
          </p:cNvSpPr>
          <p:nvPr>
            <p:ph type="ftr" sz="quarter" idx="11"/>
          </p:nvPr>
        </p:nvSpPr>
        <p:spPr/>
        <p:txBody>
          <a:bodyPr/>
          <a:lstStyle/>
          <a:p>
            <a:r>
              <a:rPr lang="en-US" smtClean="0"/>
              <a:t>Alexandria Meeting, June 23, 2016</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2201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427EC-6C84-4036-BF29-4151A2677F2A}" type="datetime1">
              <a:rPr lang="en-US" smtClean="0"/>
              <a:t>06-Jun-17</a:t>
            </a:fld>
            <a:endParaRPr lang="en-US"/>
          </a:p>
        </p:txBody>
      </p:sp>
      <p:sp>
        <p:nvSpPr>
          <p:cNvPr id="3" name="Footer Placeholder 2"/>
          <p:cNvSpPr>
            <a:spLocks noGrp="1"/>
          </p:cNvSpPr>
          <p:nvPr>
            <p:ph type="ftr" sz="quarter" idx="11"/>
          </p:nvPr>
        </p:nvSpPr>
        <p:spPr/>
        <p:txBody>
          <a:bodyPr/>
          <a:lstStyle/>
          <a:p>
            <a:r>
              <a:rPr lang="en-US" smtClean="0"/>
              <a:t>Alexandria Meeting, June 23, 2016</a:t>
            </a:r>
            <a:endParaRPr lang="en-US"/>
          </a:p>
        </p:txBody>
      </p:sp>
      <p:sp>
        <p:nvSpPr>
          <p:cNvPr id="4" name="Slide Number Placeholder 3"/>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72905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B85DB-7BFD-4D59-9EBF-C56DB1F58AC4}" type="datetime1">
              <a:rPr lang="en-US" smtClean="0"/>
              <a:t>06-Jun-17</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3945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99B78-5F61-41C8-BFD7-ACD92789BAF2}" type="datetime1">
              <a:rPr lang="en-US" smtClean="0"/>
              <a:t>06-Jun-17</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7850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71-3C5C-4006-9B75-945121F8943E}" type="datetime1">
              <a:rPr lang="en-US" smtClean="0"/>
              <a:t>06-Jun-17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Alexandria Meeting, June 23, 2016</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84C49-838A-4AAE-99F9-03C44218DAC7}" type="slidenum">
              <a:rPr lang="en-US" smtClean="0"/>
              <a:t>‹#›</a:t>
            </a:fld>
            <a:endParaRPr lang="en-US"/>
          </a:p>
        </p:txBody>
      </p:sp>
    </p:spTree>
    <p:extLst>
      <p:ext uri="{BB962C8B-B14F-4D97-AF65-F5344CB8AC3E}">
        <p14:creationId xmlns:p14="http://schemas.microsoft.com/office/powerpoint/2010/main" val="387655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64"/>
          <p:cNvSpPr txBox="1"/>
          <p:nvPr/>
        </p:nvSpPr>
        <p:spPr>
          <a:xfrm>
            <a:off x="5571967" y="5545775"/>
            <a:ext cx="1938673"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owa:ArchivedURL</a:t>
            </a:r>
            <a:endParaRPr lang="el-GR" sz="1600" dirty="0">
              <a:latin typeface="Calibri" panose="020F0502020204030204" pitchFamily="34" charset="0"/>
            </a:endParaRPr>
          </a:p>
        </p:txBody>
      </p:sp>
      <p:sp>
        <p:nvSpPr>
          <p:cNvPr id="215" name="TextBox 64"/>
          <p:cNvSpPr txBox="1"/>
          <p:nvPr/>
        </p:nvSpPr>
        <p:spPr>
          <a:xfrm>
            <a:off x="5337459" y="5213719"/>
            <a:ext cx="1938673"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owa:VersionedURL</a:t>
            </a:r>
            <a:endParaRPr lang="el-GR" sz="1600" dirty="0">
              <a:latin typeface="Calibri" panose="020F0502020204030204" pitchFamily="34" charset="0"/>
            </a:endParaRPr>
          </a:p>
        </p:txBody>
      </p:sp>
      <p:sp>
        <p:nvSpPr>
          <p:cNvPr id="4" name="TextBox 64"/>
          <p:cNvSpPr txBox="1"/>
          <p:nvPr/>
        </p:nvSpPr>
        <p:spPr>
          <a:xfrm>
            <a:off x="359403" y="3661862"/>
            <a:ext cx="2013409"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owa:ArchivedURL</a:t>
            </a:r>
            <a:endParaRPr lang="el-GR" dirty="0">
              <a:latin typeface="Calibri" panose="020F0502020204030204" pitchFamily="34" charset="0"/>
            </a:endParaRPr>
          </a:p>
        </p:txBody>
      </p:sp>
      <p:sp>
        <p:nvSpPr>
          <p:cNvPr id="5" name="TextBox 64"/>
          <p:cNvSpPr txBox="1"/>
          <p:nvPr/>
        </p:nvSpPr>
        <p:spPr>
          <a:xfrm>
            <a:off x="3502530" y="3661067"/>
            <a:ext cx="2132540" cy="400110"/>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owa:VersionedURL</a:t>
            </a:r>
            <a:endParaRPr lang="el-GR" dirty="0">
              <a:latin typeface="Calibri" panose="020F0502020204030204" pitchFamily="34" charset="0"/>
            </a:endParaRPr>
          </a:p>
        </p:txBody>
      </p:sp>
      <p:sp>
        <p:nvSpPr>
          <p:cNvPr id="7" name="TextBox 78"/>
          <p:cNvSpPr txBox="1"/>
          <p:nvPr/>
        </p:nvSpPr>
        <p:spPr>
          <a:xfrm>
            <a:off x="3664334" y="1130006"/>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sp>
        <p:nvSpPr>
          <p:cNvPr id="9" name="TextBox 78"/>
          <p:cNvSpPr txBox="1"/>
          <p:nvPr/>
        </p:nvSpPr>
        <p:spPr>
          <a:xfrm>
            <a:off x="3675678" y="1879976"/>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10" name="TextBox 78"/>
          <p:cNvSpPr txBox="1"/>
          <p:nvPr/>
        </p:nvSpPr>
        <p:spPr>
          <a:xfrm>
            <a:off x="467835" y="4524602"/>
            <a:ext cx="1410514" cy="307777"/>
          </a:xfrm>
          <a:prstGeom prst="rect">
            <a:avLst/>
          </a:prstGeom>
          <a:noFill/>
        </p:spPr>
        <p:txBody>
          <a:bodyPr wrap="none" rtlCol="0">
            <a:spAutoFit/>
          </a:bodyPr>
          <a:lstStyle/>
          <a:p>
            <a:r>
              <a:rPr lang="en-GB" sz="1400" i="1" dirty="0" err="1" smtClean="0">
                <a:latin typeface="Calibri" panose="020F0502020204030204" pitchFamily="34" charset="0"/>
              </a:rPr>
              <a:t>owa:firstCapture</a:t>
            </a:r>
            <a:endParaRPr lang="el-GR" sz="1400" i="1" dirty="0">
              <a:latin typeface="Calibri" panose="020F0502020204030204" pitchFamily="34" charset="0"/>
            </a:endParaRPr>
          </a:p>
        </p:txBody>
      </p:sp>
      <p:sp>
        <p:nvSpPr>
          <p:cNvPr id="11" name="TextBox 78"/>
          <p:cNvSpPr txBox="1"/>
          <p:nvPr/>
        </p:nvSpPr>
        <p:spPr>
          <a:xfrm>
            <a:off x="313644" y="5474703"/>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12" name="TextBox 78"/>
          <p:cNvSpPr txBox="1"/>
          <p:nvPr/>
        </p:nvSpPr>
        <p:spPr>
          <a:xfrm>
            <a:off x="457863" y="4987140"/>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15" name="TextBox 55"/>
          <p:cNvSpPr txBox="1"/>
          <p:nvPr/>
        </p:nvSpPr>
        <p:spPr>
          <a:xfrm>
            <a:off x="2200778" y="1933837"/>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16" name="TextBox 55"/>
          <p:cNvSpPr txBox="1"/>
          <p:nvPr/>
        </p:nvSpPr>
        <p:spPr>
          <a:xfrm>
            <a:off x="2200778" y="1202193"/>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17" name="Straight Arrow Connector 50"/>
          <p:cNvCxnSpPr>
            <a:stCxn id="5" idx="0"/>
            <a:endCxn id="70" idx="3"/>
          </p:cNvCxnSpPr>
          <p:nvPr/>
        </p:nvCxnSpPr>
        <p:spPr>
          <a:xfrm rot="16200000" flipV="1">
            <a:off x="3622264" y="2714531"/>
            <a:ext cx="814835" cy="10782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50"/>
          <p:cNvCxnSpPr>
            <a:stCxn id="5" idx="0"/>
            <a:endCxn id="16" idx="3"/>
          </p:cNvCxnSpPr>
          <p:nvPr/>
        </p:nvCxnSpPr>
        <p:spPr>
          <a:xfrm rot="16200000" flipV="1">
            <a:off x="2895757" y="1988024"/>
            <a:ext cx="2274208" cy="107187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64"/>
          <p:cNvSpPr txBox="1"/>
          <p:nvPr/>
        </p:nvSpPr>
        <p:spPr>
          <a:xfrm>
            <a:off x="7099078" y="2116719"/>
            <a:ext cx="1286251" cy="400110"/>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oae:Entity</a:t>
            </a:r>
            <a:endParaRPr lang="el-GR" sz="2000" dirty="0">
              <a:latin typeface="Calibri" panose="020F0502020204030204" pitchFamily="34" charset="0"/>
            </a:endParaRPr>
          </a:p>
        </p:txBody>
      </p:sp>
      <p:cxnSp>
        <p:nvCxnSpPr>
          <p:cNvPr id="37" name="Straight Arrow Connector 50"/>
          <p:cNvCxnSpPr>
            <a:stCxn id="92" idx="0"/>
            <a:endCxn id="36" idx="2"/>
          </p:cNvCxnSpPr>
          <p:nvPr/>
        </p:nvCxnSpPr>
        <p:spPr>
          <a:xfrm rot="16200000" flipV="1">
            <a:off x="7170897" y="3088136"/>
            <a:ext cx="1142616" cy="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55"/>
          <p:cNvSpPr txBox="1"/>
          <p:nvPr/>
        </p:nvSpPr>
        <p:spPr>
          <a:xfrm>
            <a:off x="10128921" y="1132270"/>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7" name="TextBox 55"/>
          <p:cNvSpPr txBox="1"/>
          <p:nvPr/>
        </p:nvSpPr>
        <p:spPr>
          <a:xfrm>
            <a:off x="10137870" y="1714875"/>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8" name="TextBox 55"/>
          <p:cNvSpPr txBox="1"/>
          <p:nvPr/>
        </p:nvSpPr>
        <p:spPr>
          <a:xfrm>
            <a:off x="10137870" y="2349709"/>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52" name="TextBox 64"/>
          <p:cNvSpPr txBox="1"/>
          <p:nvPr/>
        </p:nvSpPr>
        <p:spPr>
          <a:xfrm>
            <a:off x="9844030" y="3700669"/>
            <a:ext cx="1603327"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53" name="Straight Arrow Connector 50"/>
          <p:cNvCxnSpPr>
            <a:stCxn id="36" idx="3"/>
            <a:endCxn id="45" idx="1"/>
          </p:cNvCxnSpPr>
          <p:nvPr/>
        </p:nvCxnSpPr>
        <p:spPr>
          <a:xfrm flipV="1">
            <a:off x="8385329" y="1316936"/>
            <a:ext cx="1743592" cy="9998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69"/>
          <p:cNvSpPr txBox="1"/>
          <p:nvPr/>
        </p:nvSpPr>
        <p:spPr>
          <a:xfrm>
            <a:off x="8826393" y="1059090"/>
            <a:ext cx="108715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:position</a:t>
            </a:r>
            <a:endParaRPr lang="el-GR" sz="1400" i="1" dirty="0">
              <a:latin typeface="Calibri" panose="020F0502020204030204" pitchFamily="34" charset="0"/>
            </a:endParaRPr>
          </a:p>
        </p:txBody>
      </p:sp>
      <p:cxnSp>
        <p:nvCxnSpPr>
          <p:cNvPr id="55" name="Straight Arrow Connector 50"/>
          <p:cNvCxnSpPr>
            <a:stCxn id="36" idx="3"/>
            <a:endCxn id="48" idx="1"/>
          </p:cNvCxnSpPr>
          <p:nvPr/>
        </p:nvCxnSpPr>
        <p:spPr>
          <a:xfrm>
            <a:off x="8385329" y="2316774"/>
            <a:ext cx="1752541" cy="21760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69"/>
          <p:cNvSpPr txBox="1"/>
          <p:nvPr/>
        </p:nvSpPr>
        <p:spPr>
          <a:xfrm>
            <a:off x="8783206" y="1575280"/>
            <a:ext cx="1336200"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confidence</a:t>
            </a:r>
            <a:endParaRPr lang="el-GR" sz="1400" i="1" dirty="0">
              <a:latin typeface="Calibri" panose="020F0502020204030204" pitchFamily="34" charset="0"/>
            </a:endParaRPr>
          </a:p>
        </p:txBody>
      </p:sp>
      <p:cxnSp>
        <p:nvCxnSpPr>
          <p:cNvPr id="57" name="Straight Arrow Connector 50"/>
          <p:cNvCxnSpPr>
            <a:stCxn id="36" idx="3"/>
            <a:endCxn id="47" idx="1"/>
          </p:cNvCxnSpPr>
          <p:nvPr/>
        </p:nvCxnSpPr>
        <p:spPr>
          <a:xfrm flipV="1">
            <a:off x="8385329" y="1899541"/>
            <a:ext cx="1752541" cy="41723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69"/>
          <p:cNvSpPr txBox="1"/>
          <p:nvPr/>
        </p:nvSpPr>
        <p:spPr>
          <a:xfrm>
            <a:off x="9228145" y="2227476"/>
            <a:ext cx="88530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:score</a:t>
            </a:r>
            <a:endParaRPr lang="el-GR" sz="1400" i="1" dirty="0">
              <a:latin typeface="Calibri" panose="020F0502020204030204" pitchFamily="34" charset="0"/>
            </a:endParaRPr>
          </a:p>
        </p:txBody>
      </p:sp>
      <p:cxnSp>
        <p:nvCxnSpPr>
          <p:cNvPr id="59" name="Straight Arrow Connector 50"/>
          <p:cNvCxnSpPr>
            <a:stCxn id="4" idx="3"/>
            <a:endCxn id="5" idx="1"/>
          </p:cNvCxnSpPr>
          <p:nvPr/>
        </p:nvCxnSpPr>
        <p:spPr>
          <a:xfrm flipV="1">
            <a:off x="2372812" y="3861122"/>
            <a:ext cx="1129718" cy="79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69"/>
          <p:cNvSpPr txBox="1"/>
          <p:nvPr/>
        </p:nvSpPr>
        <p:spPr>
          <a:xfrm>
            <a:off x="8754970" y="2862141"/>
            <a:ext cx="1311578"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:detectedAs</a:t>
            </a:r>
            <a:endParaRPr lang="el-GR" sz="1400" i="1" dirty="0">
              <a:latin typeface="Calibri" panose="020F0502020204030204" pitchFamily="34" charset="0"/>
            </a:endParaRPr>
          </a:p>
        </p:txBody>
      </p:sp>
      <p:cxnSp>
        <p:nvCxnSpPr>
          <p:cNvPr id="61" name="Straight Arrow Connector 50"/>
          <p:cNvCxnSpPr>
            <a:stCxn id="36" idx="3"/>
            <a:endCxn id="52" idx="1"/>
          </p:cNvCxnSpPr>
          <p:nvPr/>
        </p:nvCxnSpPr>
        <p:spPr>
          <a:xfrm>
            <a:off x="8385329" y="2316774"/>
            <a:ext cx="1458701" cy="1583950"/>
          </a:xfrm>
          <a:prstGeom prst="bentConnector3">
            <a:avLst>
              <a:gd name="adj1" fmla="val 6031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9"/>
          <p:cNvSpPr txBox="1"/>
          <p:nvPr/>
        </p:nvSpPr>
        <p:spPr>
          <a:xfrm>
            <a:off x="8763048" y="3452982"/>
            <a:ext cx="1670265"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hasMatchedURI</a:t>
            </a:r>
            <a:endParaRPr lang="el-GR" sz="1400" i="1" dirty="0">
              <a:latin typeface="Calibri" panose="020F0502020204030204" pitchFamily="34" charset="0"/>
            </a:endParaRPr>
          </a:p>
        </p:txBody>
      </p:sp>
      <p:sp>
        <p:nvSpPr>
          <p:cNvPr id="76" name="TextBox 55"/>
          <p:cNvSpPr txBox="1"/>
          <p:nvPr/>
        </p:nvSpPr>
        <p:spPr>
          <a:xfrm>
            <a:off x="10137870" y="3010002"/>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77" name="Straight Arrow Connector 50"/>
          <p:cNvCxnSpPr>
            <a:stCxn id="36" idx="3"/>
            <a:endCxn id="76" idx="1"/>
          </p:cNvCxnSpPr>
          <p:nvPr/>
        </p:nvCxnSpPr>
        <p:spPr>
          <a:xfrm>
            <a:off x="8385329" y="2316774"/>
            <a:ext cx="1752541" cy="87789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55"/>
          <p:cNvSpPr txBox="1"/>
          <p:nvPr/>
        </p:nvSpPr>
        <p:spPr>
          <a:xfrm>
            <a:off x="2013673" y="4617292"/>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85" name="TextBox 55"/>
          <p:cNvSpPr txBox="1"/>
          <p:nvPr/>
        </p:nvSpPr>
        <p:spPr>
          <a:xfrm>
            <a:off x="2013673" y="5097306"/>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86" name="TextBox 55"/>
          <p:cNvSpPr txBox="1"/>
          <p:nvPr/>
        </p:nvSpPr>
        <p:spPr>
          <a:xfrm>
            <a:off x="2002877" y="5581005"/>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87" name="Straight Arrow Connector 50"/>
          <p:cNvCxnSpPr>
            <a:stCxn id="4" idx="1"/>
            <a:endCxn id="84" idx="1"/>
          </p:cNvCxnSpPr>
          <p:nvPr/>
        </p:nvCxnSpPr>
        <p:spPr>
          <a:xfrm rot="10800000" flipH="1" flipV="1">
            <a:off x="359403" y="3861916"/>
            <a:ext cx="1654270" cy="940041"/>
          </a:xfrm>
          <a:prstGeom prst="bentConnector3">
            <a:avLst>
              <a:gd name="adj1" fmla="val -489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50"/>
          <p:cNvCxnSpPr>
            <a:stCxn id="4" idx="1"/>
            <a:endCxn id="85" idx="1"/>
          </p:cNvCxnSpPr>
          <p:nvPr/>
        </p:nvCxnSpPr>
        <p:spPr>
          <a:xfrm rot="10800000" flipH="1" flipV="1">
            <a:off x="359403" y="3861916"/>
            <a:ext cx="1654270" cy="1420055"/>
          </a:xfrm>
          <a:prstGeom prst="bentConnector3">
            <a:avLst>
              <a:gd name="adj1" fmla="val -489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50"/>
          <p:cNvCxnSpPr>
            <a:stCxn id="4" idx="1"/>
            <a:endCxn id="86" idx="1"/>
          </p:cNvCxnSpPr>
          <p:nvPr/>
        </p:nvCxnSpPr>
        <p:spPr>
          <a:xfrm rot="10800000" flipH="1" flipV="1">
            <a:off x="359403" y="3861917"/>
            <a:ext cx="1643474" cy="1903754"/>
          </a:xfrm>
          <a:prstGeom prst="bentConnector3">
            <a:avLst>
              <a:gd name="adj1" fmla="val -49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TextBox 78"/>
          <p:cNvSpPr txBox="1"/>
          <p:nvPr/>
        </p:nvSpPr>
        <p:spPr>
          <a:xfrm>
            <a:off x="2327078" y="3834167"/>
            <a:ext cx="1193660" cy="307777"/>
          </a:xfrm>
          <a:prstGeom prst="rect">
            <a:avLst/>
          </a:prstGeom>
          <a:noFill/>
        </p:spPr>
        <p:txBody>
          <a:bodyPr wrap="none" rtlCol="0">
            <a:spAutoFit/>
          </a:bodyPr>
          <a:lstStyle/>
          <a:p>
            <a:r>
              <a:rPr lang="en-GB" sz="1400" i="1" dirty="0" err="1" smtClean="0">
                <a:latin typeface="Calibri" panose="020F0502020204030204" pitchFamily="34" charset="0"/>
              </a:rPr>
              <a:t>dc:hasVersion</a:t>
            </a:r>
            <a:endParaRPr lang="el-GR" sz="1400" i="1" dirty="0">
              <a:latin typeface="Calibri" panose="020F0502020204030204" pitchFamily="34" charset="0"/>
            </a:endParaRPr>
          </a:p>
        </p:txBody>
      </p:sp>
      <p:sp>
        <p:nvSpPr>
          <p:cNvPr id="106" name="TextBox 64"/>
          <p:cNvSpPr txBox="1"/>
          <p:nvPr/>
        </p:nvSpPr>
        <p:spPr>
          <a:xfrm>
            <a:off x="7219028" y="1765574"/>
            <a:ext cx="1377308" cy="400110"/>
          </a:xfrm>
          <a:prstGeom prst="rect">
            <a:avLst/>
          </a:prstGeom>
          <a:solidFill>
            <a:schemeClr val="accent4">
              <a:lumMod val="40000"/>
              <a:lumOff val="6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dc:Event</a:t>
            </a:r>
            <a:endParaRPr lang="el-GR" sz="2000" dirty="0">
              <a:latin typeface="Calibri" panose="020F0502020204030204" pitchFamily="34" charset="0"/>
            </a:endParaRPr>
          </a:p>
        </p:txBody>
      </p:sp>
      <p:sp>
        <p:nvSpPr>
          <p:cNvPr id="111" name="TextBox 64"/>
          <p:cNvSpPr txBox="1"/>
          <p:nvPr/>
        </p:nvSpPr>
        <p:spPr>
          <a:xfrm>
            <a:off x="5102951" y="4837218"/>
            <a:ext cx="1698623"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sp>
        <p:nvSpPr>
          <p:cNvPr id="117" name="TextBox 78"/>
          <p:cNvSpPr txBox="1"/>
          <p:nvPr/>
        </p:nvSpPr>
        <p:spPr>
          <a:xfrm>
            <a:off x="3831781" y="4995298"/>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64" name="Straight Arrow Connector 50"/>
          <p:cNvCxnSpPr>
            <a:stCxn id="5" idx="2"/>
            <a:endCxn id="111" idx="1"/>
          </p:cNvCxnSpPr>
          <p:nvPr/>
        </p:nvCxnSpPr>
        <p:spPr>
          <a:xfrm rot="16200000" flipH="1">
            <a:off x="4347827" y="4282149"/>
            <a:ext cx="976096" cy="53415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78"/>
          <p:cNvSpPr txBox="1"/>
          <p:nvPr/>
        </p:nvSpPr>
        <p:spPr>
          <a:xfrm>
            <a:off x="3262304" y="3572875"/>
            <a:ext cx="529805" cy="307777"/>
          </a:xfrm>
          <a:prstGeom prst="rect">
            <a:avLst/>
          </a:prstGeom>
          <a:noFill/>
        </p:spPr>
        <p:txBody>
          <a:bodyPr wrap="square" rtlCol="0">
            <a:spAutoFit/>
          </a:bodyPr>
          <a:lstStyle/>
          <a:p>
            <a:r>
              <a:rPr lang="en-US" sz="1400" dirty="0" smtClean="0">
                <a:latin typeface="Calibri" panose="020F0502020204030204" pitchFamily="34" charset="0"/>
              </a:rPr>
              <a:t>*</a:t>
            </a:r>
            <a:endParaRPr lang="el-GR" sz="1400" dirty="0">
              <a:latin typeface="Calibri" panose="020F0502020204030204" pitchFamily="34" charset="0"/>
            </a:endParaRPr>
          </a:p>
        </p:txBody>
      </p:sp>
      <p:sp>
        <p:nvSpPr>
          <p:cNvPr id="67" name="TextBox 78"/>
          <p:cNvSpPr txBox="1"/>
          <p:nvPr/>
        </p:nvSpPr>
        <p:spPr>
          <a:xfrm>
            <a:off x="9643058" y="1314856"/>
            <a:ext cx="662823" cy="307777"/>
          </a:xfrm>
          <a:prstGeom prst="rect">
            <a:avLst/>
          </a:prstGeom>
          <a:noFill/>
        </p:spPr>
        <p:txBody>
          <a:bodyPr wrap="square" rtlCol="0">
            <a:spAutoFit/>
          </a:bodyPr>
          <a:lstStyle/>
          <a:p>
            <a:r>
              <a:rPr lang="en-GB" sz="1400" dirty="0" smtClean="0">
                <a:latin typeface="Calibri" panose="020F0502020204030204" pitchFamily="34" charset="0"/>
              </a:rPr>
              <a:t>1…*</a:t>
            </a:r>
            <a:endParaRPr lang="el-GR" sz="1400" dirty="0">
              <a:latin typeface="Calibri" panose="020F0502020204030204" pitchFamily="34" charset="0"/>
            </a:endParaRPr>
          </a:p>
        </p:txBody>
      </p:sp>
      <p:sp>
        <p:nvSpPr>
          <p:cNvPr id="69" name="TextBox 78"/>
          <p:cNvSpPr txBox="1"/>
          <p:nvPr/>
        </p:nvSpPr>
        <p:spPr>
          <a:xfrm>
            <a:off x="4781344" y="4828511"/>
            <a:ext cx="534758" cy="307777"/>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sp>
        <p:nvSpPr>
          <p:cNvPr id="70" name="TextBox 55"/>
          <p:cNvSpPr txBox="1"/>
          <p:nvPr/>
        </p:nvSpPr>
        <p:spPr>
          <a:xfrm>
            <a:off x="2194418" y="2661566"/>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72" name="Straight Arrow Connector 50"/>
          <p:cNvCxnSpPr>
            <a:stCxn id="5" idx="0"/>
            <a:endCxn id="15" idx="3"/>
          </p:cNvCxnSpPr>
          <p:nvPr/>
        </p:nvCxnSpPr>
        <p:spPr>
          <a:xfrm rot="16200000" flipV="1">
            <a:off x="3261579" y="2353846"/>
            <a:ext cx="1542564" cy="107187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8"/>
          <p:cNvSpPr txBox="1"/>
          <p:nvPr/>
        </p:nvSpPr>
        <p:spPr>
          <a:xfrm>
            <a:off x="3623253" y="2602202"/>
            <a:ext cx="902235" cy="307777"/>
          </a:xfrm>
          <a:prstGeom prst="rect">
            <a:avLst/>
          </a:prstGeom>
          <a:noFill/>
        </p:spPr>
        <p:txBody>
          <a:bodyPr wrap="none" rtlCol="0">
            <a:spAutoFit/>
          </a:bodyPr>
          <a:lstStyle/>
          <a:p>
            <a:r>
              <a:rPr lang="en-GB" sz="1400" i="1" dirty="0" err="1" smtClean="0">
                <a:latin typeface="Calibri" panose="020F0502020204030204" pitchFamily="34" charset="0"/>
              </a:rPr>
              <a:t>dc:format</a:t>
            </a:r>
            <a:endParaRPr lang="el-GR" sz="1400" i="1" dirty="0">
              <a:latin typeface="Calibri" panose="020F0502020204030204" pitchFamily="34" charset="0"/>
            </a:endParaRPr>
          </a:p>
        </p:txBody>
      </p:sp>
      <p:sp>
        <p:nvSpPr>
          <p:cNvPr id="19" name="Rectangle 18"/>
          <p:cNvSpPr/>
          <p:nvPr/>
        </p:nvSpPr>
        <p:spPr>
          <a:xfrm>
            <a:off x="7825637" y="4915575"/>
            <a:ext cx="3634841" cy="1118255"/>
          </a:xfrm>
          <a:prstGeom prst="rect">
            <a:avLst/>
          </a:prstGeom>
        </p:spPr>
        <p:txBody>
          <a:bodyPr wrap="none">
            <a:spAutoFit/>
          </a:bodyPr>
          <a:lstStyle/>
          <a:p>
            <a:pPr>
              <a:lnSpc>
                <a:spcPts val="1600"/>
              </a:lnSpc>
            </a:pPr>
            <a:r>
              <a:rPr lang="en-US" sz="1400" dirty="0" err="1" smtClean="0"/>
              <a:t>owa</a:t>
            </a:r>
            <a:r>
              <a:rPr lang="en-US" sz="1400" dirty="0" smtClean="0"/>
              <a:t>: http://l3s.de/</a:t>
            </a:r>
            <a:r>
              <a:rPr lang="en-US" sz="1400" dirty="0"/>
              <a:t>owa</a:t>
            </a:r>
            <a:r>
              <a:rPr lang="en-US" sz="1400" dirty="0" smtClean="0"/>
              <a:t>#</a:t>
            </a:r>
          </a:p>
          <a:p>
            <a:pPr>
              <a:lnSpc>
                <a:spcPts val="1600"/>
              </a:lnSpc>
            </a:pPr>
            <a:r>
              <a:rPr lang="en-US" sz="1400" dirty="0" err="1"/>
              <a:t>oa</a:t>
            </a:r>
            <a:r>
              <a:rPr lang="en-US" sz="1400" dirty="0"/>
              <a:t>: http://</a:t>
            </a:r>
            <a:r>
              <a:rPr lang="en-US" sz="1400" dirty="0" smtClean="0"/>
              <a:t>www.w3.org/ns/oa</a:t>
            </a:r>
            <a:r>
              <a:rPr lang="en-US" sz="1400" dirty="0"/>
              <a:t>#</a:t>
            </a:r>
          </a:p>
          <a:p>
            <a:pPr>
              <a:lnSpc>
                <a:spcPts val="1600"/>
              </a:lnSpc>
            </a:pPr>
            <a:r>
              <a:rPr lang="en-US" sz="1400" dirty="0" err="1" smtClean="0"/>
              <a:t>oae</a:t>
            </a:r>
            <a:r>
              <a:rPr lang="en-US" sz="1400" dirty="0"/>
              <a:t>: http://</a:t>
            </a:r>
            <a:r>
              <a:rPr lang="en-US" sz="1400" dirty="0" smtClean="0"/>
              <a:t>www.ics.forth.gr/isl/oae/core</a:t>
            </a:r>
            <a:r>
              <a:rPr lang="en-US" sz="1400" dirty="0"/>
              <a:t>#</a:t>
            </a:r>
            <a:br>
              <a:rPr lang="en-US" sz="1400" dirty="0"/>
            </a:br>
            <a:r>
              <a:rPr lang="en-US" sz="1400" dirty="0"/>
              <a:t>dc: http://</a:t>
            </a:r>
            <a:r>
              <a:rPr lang="en-US" sz="1400" dirty="0" smtClean="0"/>
              <a:t>purl.org/dc/terms/</a:t>
            </a:r>
            <a:r>
              <a:rPr lang="en-US" sz="1400" dirty="0"/>
              <a:t/>
            </a:r>
            <a:br>
              <a:rPr lang="en-US" sz="1400" dirty="0"/>
            </a:br>
            <a:r>
              <a:rPr lang="en-US" sz="1400" dirty="0" err="1" smtClean="0"/>
              <a:t>rdfs</a:t>
            </a:r>
            <a:r>
              <a:rPr lang="en-US" sz="1400" dirty="0"/>
              <a:t>: http://www.w3.org/2000/01/rdf-schema</a:t>
            </a:r>
            <a:r>
              <a:rPr lang="en-US" sz="1400" dirty="0" smtClean="0"/>
              <a:t>#</a:t>
            </a:r>
            <a:endParaRPr lang="en-US" sz="1400" dirty="0"/>
          </a:p>
        </p:txBody>
      </p:sp>
      <p:sp>
        <p:nvSpPr>
          <p:cNvPr id="92" name="TextBox 64"/>
          <p:cNvSpPr txBox="1"/>
          <p:nvPr/>
        </p:nvSpPr>
        <p:spPr>
          <a:xfrm>
            <a:off x="6784272" y="3659445"/>
            <a:ext cx="1915865" cy="400110"/>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oa:Annotation</a:t>
            </a:r>
            <a:endParaRPr lang="el-GR" sz="2000" dirty="0">
              <a:latin typeface="Calibri" panose="020F0502020204030204" pitchFamily="34" charset="0"/>
            </a:endParaRPr>
          </a:p>
        </p:txBody>
      </p:sp>
      <p:sp>
        <p:nvSpPr>
          <p:cNvPr id="99" name="TextBox 69"/>
          <p:cNvSpPr txBox="1"/>
          <p:nvPr/>
        </p:nvSpPr>
        <p:spPr>
          <a:xfrm>
            <a:off x="7181246" y="3265098"/>
            <a:ext cx="1032655"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cxnSp>
        <p:nvCxnSpPr>
          <p:cNvPr id="100" name="Straight Arrow Connector 50"/>
          <p:cNvCxnSpPr>
            <a:stCxn id="92" idx="1"/>
            <a:endCxn id="5" idx="3"/>
          </p:cNvCxnSpPr>
          <p:nvPr/>
        </p:nvCxnSpPr>
        <p:spPr>
          <a:xfrm rot="10800000" flipV="1">
            <a:off x="5635070" y="3859500"/>
            <a:ext cx="1149202" cy="162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TextBox 69"/>
          <p:cNvSpPr txBox="1"/>
          <p:nvPr/>
        </p:nvSpPr>
        <p:spPr>
          <a:xfrm>
            <a:off x="5690815" y="3560182"/>
            <a:ext cx="1194077"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sp>
        <p:nvSpPr>
          <p:cNvPr id="180" name="TextBox 78"/>
          <p:cNvSpPr txBox="1"/>
          <p:nvPr/>
        </p:nvSpPr>
        <p:spPr>
          <a:xfrm>
            <a:off x="6532567" y="3849708"/>
            <a:ext cx="529805" cy="307777"/>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cxnSp>
        <p:nvCxnSpPr>
          <p:cNvPr id="63" name="Straight Arrow Connector 50"/>
          <p:cNvCxnSpPr>
            <a:stCxn id="92" idx="2"/>
            <a:endCxn id="4" idx="2"/>
          </p:cNvCxnSpPr>
          <p:nvPr/>
        </p:nvCxnSpPr>
        <p:spPr>
          <a:xfrm rot="5400000">
            <a:off x="4552949" y="872715"/>
            <a:ext cx="2417" cy="6376097"/>
          </a:xfrm>
          <a:prstGeom prst="bentConnector3">
            <a:avLst>
              <a:gd name="adj1" fmla="val 955800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9337" y="6897"/>
            <a:ext cx="1869423" cy="461665"/>
          </a:xfrm>
          <a:prstGeom prst="rect">
            <a:avLst/>
          </a:prstGeom>
        </p:spPr>
        <p:txBody>
          <a:bodyPr wrap="none">
            <a:spAutoFit/>
          </a:bodyPr>
          <a:lstStyle/>
          <a:p>
            <a:pPr lvl="0" algn="ctr">
              <a:defRPr/>
            </a:pPr>
            <a:r>
              <a:rPr lang="en-US" sz="2400" kern="0" dirty="0" smtClean="0">
                <a:solidFill>
                  <a:prstClr val="black"/>
                </a:solidFill>
              </a:rPr>
              <a:t>RDD/S Model</a:t>
            </a:r>
            <a:endParaRPr kumimoji="0" lang="el-GR" sz="2400" b="0" i="0" u="none" strike="noStrike" kern="0" cap="none" spc="0" normalizeH="0" baseline="0" noProof="0" dirty="0" smtClean="0">
              <a:ln>
                <a:noFill/>
              </a:ln>
              <a:solidFill>
                <a:prstClr val="black"/>
              </a:solidFill>
              <a:effectLst/>
              <a:uLnTx/>
              <a:uFillTx/>
            </a:endParaRPr>
          </a:p>
        </p:txBody>
      </p:sp>
      <p:sp>
        <p:nvSpPr>
          <p:cNvPr id="66" name="TextBox 69"/>
          <p:cNvSpPr txBox="1"/>
          <p:nvPr/>
        </p:nvSpPr>
        <p:spPr>
          <a:xfrm>
            <a:off x="6584207" y="4221877"/>
            <a:ext cx="1194077"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cxnSp>
        <p:nvCxnSpPr>
          <p:cNvPr id="82" name="Straight Arrow Connector 50"/>
          <p:cNvCxnSpPr>
            <a:stCxn id="4" idx="0"/>
            <a:endCxn id="16" idx="1"/>
          </p:cNvCxnSpPr>
          <p:nvPr/>
        </p:nvCxnSpPr>
        <p:spPr>
          <a:xfrm rot="5400000" flipH="1" flipV="1">
            <a:off x="645942" y="2107026"/>
            <a:ext cx="2275003" cy="83467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50"/>
          <p:cNvCxnSpPr>
            <a:stCxn id="4" idx="0"/>
            <a:endCxn id="15" idx="1"/>
          </p:cNvCxnSpPr>
          <p:nvPr/>
        </p:nvCxnSpPr>
        <p:spPr>
          <a:xfrm rot="5400000" flipH="1" flipV="1">
            <a:off x="1011764" y="2472848"/>
            <a:ext cx="1543359" cy="83467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50"/>
          <p:cNvCxnSpPr>
            <a:stCxn id="4" idx="0"/>
            <a:endCxn id="70" idx="1"/>
          </p:cNvCxnSpPr>
          <p:nvPr/>
        </p:nvCxnSpPr>
        <p:spPr>
          <a:xfrm rot="5400000" flipH="1" flipV="1">
            <a:off x="1372448" y="2839892"/>
            <a:ext cx="815630" cy="8283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xtBox 78"/>
          <p:cNvSpPr txBox="1"/>
          <p:nvPr/>
        </p:nvSpPr>
        <p:spPr>
          <a:xfrm>
            <a:off x="1285823" y="2554834"/>
            <a:ext cx="902235" cy="307777"/>
          </a:xfrm>
          <a:prstGeom prst="rect">
            <a:avLst/>
          </a:prstGeom>
          <a:noFill/>
        </p:spPr>
        <p:txBody>
          <a:bodyPr wrap="none" rtlCol="0">
            <a:spAutoFit/>
          </a:bodyPr>
          <a:lstStyle/>
          <a:p>
            <a:r>
              <a:rPr lang="en-GB" sz="1400" i="1" dirty="0" err="1" smtClean="0">
                <a:latin typeface="Calibri" panose="020F0502020204030204" pitchFamily="34" charset="0"/>
              </a:rPr>
              <a:t>dc:format</a:t>
            </a:r>
            <a:endParaRPr lang="el-GR" sz="1400" i="1" dirty="0">
              <a:latin typeface="Calibri" panose="020F0502020204030204" pitchFamily="34" charset="0"/>
            </a:endParaRPr>
          </a:p>
        </p:txBody>
      </p:sp>
      <p:sp>
        <p:nvSpPr>
          <p:cNvPr id="95" name="TextBox 78"/>
          <p:cNvSpPr txBox="1"/>
          <p:nvPr/>
        </p:nvSpPr>
        <p:spPr>
          <a:xfrm>
            <a:off x="1373717" y="1857567"/>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96" name="TextBox 78"/>
          <p:cNvSpPr txBox="1"/>
          <p:nvPr/>
        </p:nvSpPr>
        <p:spPr>
          <a:xfrm>
            <a:off x="1374213" y="1139085"/>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sp>
        <p:nvSpPr>
          <p:cNvPr id="68" name="TextBox 78"/>
          <p:cNvSpPr txBox="1"/>
          <p:nvPr/>
        </p:nvSpPr>
        <p:spPr>
          <a:xfrm>
            <a:off x="7713446" y="4045043"/>
            <a:ext cx="529805" cy="307777"/>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spTree>
    <p:extLst>
      <p:ext uri="{BB962C8B-B14F-4D97-AF65-F5344CB8AC3E}">
        <p14:creationId xmlns:p14="http://schemas.microsoft.com/office/powerpoint/2010/main" val="2095762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vladimiralexiev.github.io/pres/20160329-OpenData-and-Ontologies/img/Culture-datacloud-large.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5432"/>
          <a:stretch/>
        </p:blipFill>
        <p:spPr bwMode="auto">
          <a:xfrm>
            <a:off x="6596037" y="4410387"/>
            <a:ext cx="1032097" cy="754121"/>
          </a:xfrm>
          <a:prstGeom prst="rect">
            <a:avLst/>
          </a:prstGeom>
          <a:noFill/>
          <a:extLst>
            <a:ext uri="{909E8E84-426E-40DD-AFC4-6F175D3DCCD1}">
              <a14:hiddenFill xmlns:a14="http://schemas.microsoft.com/office/drawing/2010/main">
                <a:solidFill>
                  <a:srgbClr val="FFFFFF"/>
                </a:solidFill>
              </a14:hiddenFill>
            </a:ext>
          </a:extLst>
        </p:spPr>
      </p:pic>
      <p:sp>
        <p:nvSpPr>
          <p:cNvPr id="18" name="Snip Single Corner Rectangle 17"/>
          <p:cNvSpPr/>
          <p:nvPr/>
        </p:nvSpPr>
        <p:spPr>
          <a:xfrm>
            <a:off x="7037488" y="3788238"/>
            <a:ext cx="1519628" cy="378656"/>
          </a:xfrm>
          <a:prstGeom prst="snip1Rect">
            <a:avLst>
              <a:gd name="adj" fmla="val 26847"/>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C8B84C49-838A-4AAE-99F9-03C44218DAC7}" type="slidenum">
              <a:rPr lang="en-US" smtClean="0"/>
              <a:t>10</a:t>
            </a:fld>
            <a:endParaRPr lang="en-US"/>
          </a:p>
        </p:txBody>
      </p:sp>
      <p:sp>
        <p:nvSpPr>
          <p:cNvPr id="7" name="Rectangle 6"/>
          <p:cNvSpPr/>
          <p:nvPr/>
        </p:nvSpPr>
        <p:spPr>
          <a:xfrm>
            <a:off x="4993950" y="6057266"/>
            <a:ext cx="2143536" cy="523220"/>
          </a:xfrm>
          <a:prstGeom prst="rect">
            <a:avLst/>
          </a:prstGeom>
        </p:spPr>
        <p:txBody>
          <a:bodyPr wrap="none">
            <a:spAutoFit/>
          </a:bodyPr>
          <a:lstStyle/>
          <a:p>
            <a:r>
              <a:rPr lang="en-US" sz="2800" b="1" i="1" dirty="0" err="1"/>
              <a:t>ArchiveSpark</a:t>
            </a:r>
            <a:endParaRPr lang="en-US" sz="2800" b="1" i="1" dirty="0"/>
          </a:p>
        </p:txBody>
      </p:sp>
      <p:sp>
        <p:nvSpPr>
          <p:cNvPr id="10" name="Flowchart: Multidocument 9"/>
          <p:cNvSpPr/>
          <p:nvPr/>
        </p:nvSpPr>
        <p:spPr>
          <a:xfrm>
            <a:off x="149988" y="2432842"/>
            <a:ext cx="2322672" cy="1553369"/>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evron 13"/>
          <p:cNvSpPr/>
          <p:nvPr/>
        </p:nvSpPr>
        <p:spPr>
          <a:xfrm>
            <a:off x="2711914" y="2770029"/>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41103" y="2990227"/>
            <a:ext cx="2112298" cy="523220"/>
          </a:xfrm>
          <a:prstGeom prst="rect">
            <a:avLst/>
          </a:prstGeom>
        </p:spPr>
        <p:txBody>
          <a:bodyPr wrap="square">
            <a:spAutoFit/>
          </a:bodyPr>
          <a:lstStyle/>
          <a:p>
            <a:r>
              <a:rPr lang="en-US" sz="2800" b="1" i="1" dirty="0" smtClean="0"/>
              <a:t>Web Archive</a:t>
            </a:r>
            <a:endParaRPr lang="en-US" sz="2800" b="1" i="1" dirty="0"/>
          </a:p>
        </p:txBody>
      </p:sp>
      <p:pic>
        <p:nvPicPr>
          <p:cNvPr id="1030" name="Picture 6" descr=" Προβολή εικόνας πλήρους μεγέθους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4898" y="2217772"/>
            <a:ext cx="1730944" cy="17309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0434745" y="3867489"/>
            <a:ext cx="1542474" cy="461665"/>
          </a:xfrm>
          <a:prstGeom prst="rect">
            <a:avLst/>
          </a:prstGeom>
        </p:spPr>
        <p:txBody>
          <a:bodyPr wrap="none">
            <a:spAutoFit/>
          </a:bodyPr>
          <a:lstStyle/>
          <a:p>
            <a:r>
              <a:rPr lang="en-US" sz="2400" b="1" i="1" dirty="0" err="1" smtClean="0"/>
              <a:t>Triplestore</a:t>
            </a:r>
            <a:endParaRPr lang="en-US" sz="2400" b="1" i="1" dirty="0"/>
          </a:p>
        </p:txBody>
      </p:sp>
      <p:sp>
        <p:nvSpPr>
          <p:cNvPr id="30" name="Title 29"/>
          <p:cNvSpPr>
            <a:spLocks noGrp="1"/>
          </p:cNvSpPr>
          <p:nvPr>
            <p:ph type="title"/>
          </p:nvPr>
        </p:nvSpPr>
        <p:spPr/>
        <p:txBody>
          <a:bodyPr/>
          <a:lstStyle/>
          <a:p>
            <a:r>
              <a:rPr lang="en-US" dirty="0" smtClean="0"/>
              <a:t>The Construction Process</a:t>
            </a:r>
            <a:endParaRPr lang="en-US" dirty="0"/>
          </a:p>
        </p:txBody>
      </p:sp>
      <p:sp>
        <p:nvSpPr>
          <p:cNvPr id="31" name="Rectangle 30"/>
          <p:cNvSpPr/>
          <p:nvPr/>
        </p:nvSpPr>
        <p:spPr>
          <a:xfrm>
            <a:off x="6924198" y="3791669"/>
            <a:ext cx="1698436" cy="400110"/>
          </a:xfrm>
          <a:prstGeom prst="rect">
            <a:avLst/>
          </a:prstGeom>
        </p:spPr>
        <p:txBody>
          <a:bodyPr wrap="square">
            <a:spAutoFit/>
          </a:bodyPr>
          <a:lstStyle/>
          <a:p>
            <a:pPr algn="ctr"/>
            <a:r>
              <a:rPr lang="en-US" sz="2000" b="1" dirty="0" smtClean="0">
                <a:solidFill>
                  <a:schemeClr val="bg1"/>
                </a:solidFill>
              </a:rPr>
              <a:t>RDF/S </a:t>
            </a:r>
            <a:r>
              <a:rPr lang="en-US" sz="2000" b="1" dirty="0">
                <a:solidFill>
                  <a:schemeClr val="bg1"/>
                </a:solidFill>
              </a:rPr>
              <a:t>Model</a:t>
            </a:r>
          </a:p>
        </p:txBody>
      </p:sp>
      <p:sp>
        <p:nvSpPr>
          <p:cNvPr id="32" name="Rectangle 31"/>
          <p:cNvSpPr/>
          <p:nvPr/>
        </p:nvSpPr>
        <p:spPr>
          <a:xfrm>
            <a:off x="7369899" y="3451976"/>
            <a:ext cx="1373157" cy="400110"/>
          </a:xfrm>
          <a:prstGeom prst="rect">
            <a:avLst/>
          </a:prstGeom>
        </p:spPr>
        <p:txBody>
          <a:bodyPr wrap="square">
            <a:spAutoFit/>
          </a:bodyPr>
          <a:lstStyle/>
          <a:p>
            <a:pPr algn="ctr"/>
            <a:r>
              <a:rPr lang="en-US" sz="2000" dirty="0">
                <a:solidFill>
                  <a:schemeClr val="bg1"/>
                </a:solidFill>
              </a:rPr>
              <a:t>NER Tool</a:t>
            </a:r>
          </a:p>
        </p:txBody>
      </p:sp>
      <p:sp>
        <p:nvSpPr>
          <p:cNvPr id="28" name="TextBox 69"/>
          <p:cNvSpPr txBox="1"/>
          <p:nvPr/>
        </p:nvSpPr>
        <p:spPr>
          <a:xfrm>
            <a:off x="2511158" y="3340700"/>
            <a:ext cx="1193275" cy="369332"/>
          </a:xfrm>
          <a:prstGeom prst="rect">
            <a:avLst/>
          </a:prstGeom>
          <a:noFill/>
        </p:spPr>
        <p:txBody>
          <a:bodyPr wrap="none" rtlCol="0">
            <a:spAutoFit/>
          </a:bodyPr>
          <a:lstStyle/>
          <a:p>
            <a:r>
              <a:rPr lang="en-US" dirty="0" smtClean="0">
                <a:latin typeface="Calibri" panose="020F0502020204030204" pitchFamily="34" charset="0"/>
              </a:rPr>
              <a:t>WARC files</a:t>
            </a:r>
            <a:endParaRPr lang="el-GR" dirty="0">
              <a:latin typeface="Calibri" panose="020F0502020204030204" pitchFamily="34" charset="0"/>
            </a:endParaRPr>
          </a:p>
        </p:txBody>
      </p:sp>
      <p:sp>
        <p:nvSpPr>
          <p:cNvPr id="2" name="Flowchart: Process 1"/>
          <p:cNvSpPr/>
          <p:nvPr/>
        </p:nvSpPr>
        <p:spPr>
          <a:xfrm>
            <a:off x="3822429" y="2254258"/>
            <a:ext cx="1736541" cy="1587727"/>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Entity Extraction</a:t>
            </a:r>
            <a:endParaRPr lang="en-US" sz="2800" b="1" dirty="0"/>
          </a:p>
        </p:txBody>
      </p:sp>
      <p:sp>
        <p:nvSpPr>
          <p:cNvPr id="37" name="TextBox 69"/>
          <p:cNvSpPr txBox="1"/>
          <p:nvPr/>
        </p:nvSpPr>
        <p:spPr>
          <a:xfrm>
            <a:off x="5639890" y="3295329"/>
            <a:ext cx="1193596" cy="646331"/>
          </a:xfrm>
          <a:prstGeom prst="rect">
            <a:avLst/>
          </a:prstGeom>
          <a:noFill/>
        </p:spPr>
        <p:txBody>
          <a:bodyPr wrap="none" rtlCol="0">
            <a:spAutoFit/>
          </a:bodyPr>
          <a:lstStyle/>
          <a:p>
            <a:pPr algn="ctr"/>
            <a:r>
              <a:rPr lang="en-US" dirty="0" smtClean="0">
                <a:latin typeface="Calibri" panose="020F0502020204030204" pitchFamily="34" charset="0"/>
              </a:rPr>
              <a:t>metadata, </a:t>
            </a:r>
            <a:br>
              <a:rPr lang="en-US" dirty="0" smtClean="0">
                <a:latin typeface="Calibri" panose="020F0502020204030204" pitchFamily="34" charset="0"/>
              </a:rPr>
            </a:br>
            <a:r>
              <a:rPr lang="en-US" dirty="0" smtClean="0">
                <a:latin typeface="Calibri" panose="020F0502020204030204" pitchFamily="34" charset="0"/>
              </a:rPr>
              <a:t>entities</a:t>
            </a:r>
            <a:endParaRPr lang="el-GR" dirty="0">
              <a:latin typeface="Calibri" panose="020F0502020204030204" pitchFamily="34" charset="0"/>
            </a:endParaRPr>
          </a:p>
        </p:txBody>
      </p:sp>
      <p:pic>
        <p:nvPicPr>
          <p:cNvPr id="1032" name="Picture 8" descr="File:Babelf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2248" y="3902516"/>
            <a:ext cx="552175" cy="57248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4301637" y="4160936"/>
            <a:ext cx="990656" cy="400110"/>
          </a:xfrm>
          <a:prstGeom prst="rect">
            <a:avLst/>
          </a:prstGeom>
          <a:noFill/>
        </p:spPr>
        <p:txBody>
          <a:bodyPr wrap="none" rtlCol="0">
            <a:spAutoFit/>
          </a:bodyPr>
          <a:lstStyle/>
          <a:p>
            <a:r>
              <a:rPr lang="en-US" sz="2000" b="1" dirty="0" err="1" smtClean="0">
                <a:solidFill>
                  <a:schemeClr val="tx1">
                    <a:lumMod val="50000"/>
                    <a:lumOff val="50000"/>
                  </a:schemeClr>
                </a:solidFill>
              </a:rPr>
              <a:t>Babelfy</a:t>
            </a:r>
            <a:endParaRPr lang="en-US" sz="2000" b="1" dirty="0">
              <a:solidFill>
                <a:schemeClr val="tx1">
                  <a:lumMod val="50000"/>
                  <a:lumOff val="50000"/>
                </a:schemeClr>
              </a:solidFill>
            </a:endParaRPr>
          </a:p>
        </p:txBody>
      </p:sp>
      <p:sp>
        <p:nvSpPr>
          <p:cNvPr id="38" name="Flowchart: Process 37"/>
          <p:cNvSpPr/>
          <p:nvPr/>
        </p:nvSpPr>
        <p:spPr>
          <a:xfrm>
            <a:off x="7022427" y="2360865"/>
            <a:ext cx="1881652" cy="1374512"/>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Transform</a:t>
            </a:r>
            <a:br>
              <a:rPr lang="en-US" sz="2800" b="1" dirty="0" smtClean="0"/>
            </a:br>
            <a:r>
              <a:rPr lang="en-US" sz="2800" b="1" dirty="0" smtClean="0"/>
              <a:t>to RDF</a:t>
            </a:r>
            <a:endParaRPr lang="en-US" sz="2800" b="1" dirty="0"/>
          </a:p>
        </p:txBody>
      </p:sp>
      <p:sp>
        <p:nvSpPr>
          <p:cNvPr id="39" name="Chevron 38"/>
          <p:cNvSpPr/>
          <p:nvPr/>
        </p:nvSpPr>
        <p:spPr>
          <a:xfrm>
            <a:off x="5828831" y="2779018"/>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69"/>
          <p:cNvSpPr txBox="1"/>
          <p:nvPr/>
        </p:nvSpPr>
        <p:spPr>
          <a:xfrm>
            <a:off x="9045942" y="3310065"/>
            <a:ext cx="1200970" cy="646331"/>
          </a:xfrm>
          <a:prstGeom prst="rect">
            <a:avLst/>
          </a:prstGeom>
          <a:noFill/>
        </p:spPr>
        <p:txBody>
          <a:bodyPr wrap="none" rtlCol="0">
            <a:spAutoFit/>
          </a:bodyPr>
          <a:lstStyle/>
          <a:p>
            <a:pPr algn="ctr"/>
            <a:r>
              <a:rPr lang="en-US" dirty="0" smtClean="0">
                <a:latin typeface="Calibri" panose="020F0502020204030204" pitchFamily="34" charset="0"/>
              </a:rPr>
              <a:t>RDF triples</a:t>
            </a:r>
            <a:br>
              <a:rPr lang="en-US" dirty="0" smtClean="0">
                <a:latin typeface="Calibri" panose="020F0502020204030204" pitchFamily="34" charset="0"/>
              </a:rPr>
            </a:br>
            <a:r>
              <a:rPr lang="en-US" dirty="0" smtClean="0">
                <a:latin typeface="Calibri" panose="020F0502020204030204" pitchFamily="34" charset="0"/>
              </a:rPr>
              <a:t>(.n3 files)</a:t>
            </a:r>
            <a:endParaRPr lang="el-GR" dirty="0">
              <a:latin typeface="Calibri" panose="020F0502020204030204" pitchFamily="34" charset="0"/>
            </a:endParaRPr>
          </a:p>
        </p:txBody>
      </p:sp>
      <p:sp>
        <p:nvSpPr>
          <p:cNvPr id="41" name="Chevron 40"/>
          <p:cNvSpPr/>
          <p:nvPr/>
        </p:nvSpPr>
        <p:spPr>
          <a:xfrm>
            <a:off x="9238569" y="2766530"/>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Snip Single Corner Rectangle 42"/>
          <p:cNvSpPr/>
          <p:nvPr/>
        </p:nvSpPr>
        <p:spPr>
          <a:xfrm>
            <a:off x="7036985" y="4234311"/>
            <a:ext cx="2066867" cy="365464"/>
          </a:xfrm>
          <a:prstGeom prst="snip1Rect">
            <a:avLst>
              <a:gd name="adj" fmla="val 32553"/>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p>
        </p:txBody>
      </p:sp>
      <p:sp>
        <p:nvSpPr>
          <p:cNvPr id="5" name="Right Brace 4"/>
          <p:cNvSpPr/>
          <p:nvPr/>
        </p:nvSpPr>
        <p:spPr>
          <a:xfrm rot="5400000">
            <a:off x="5760918" y="5939"/>
            <a:ext cx="609600" cy="11318635"/>
          </a:xfrm>
          <a:prstGeom prst="rightBrace">
            <a:avLst>
              <a:gd name="adj1" fmla="val 29761"/>
              <a:gd name="adj2" fmla="val 50000"/>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7001843" y="4231502"/>
            <a:ext cx="2087495" cy="400110"/>
          </a:xfrm>
          <a:prstGeom prst="rect">
            <a:avLst/>
          </a:prstGeom>
        </p:spPr>
        <p:txBody>
          <a:bodyPr wrap="none">
            <a:spAutoFit/>
          </a:bodyPr>
          <a:lstStyle/>
          <a:p>
            <a:r>
              <a:rPr lang="en-US" sz="2000" b="1" dirty="0">
                <a:solidFill>
                  <a:schemeClr val="bg1"/>
                </a:solidFill>
              </a:rPr>
              <a:t>Entity Enrichment</a:t>
            </a:r>
          </a:p>
        </p:txBody>
      </p:sp>
      <p:sp>
        <p:nvSpPr>
          <p:cNvPr id="44" name="Rectangle 43"/>
          <p:cNvSpPr/>
          <p:nvPr/>
        </p:nvSpPr>
        <p:spPr>
          <a:xfrm>
            <a:off x="10434745" y="4238421"/>
            <a:ext cx="1643207" cy="369332"/>
          </a:xfrm>
          <a:prstGeom prst="rect">
            <a:avLst/>
          </a:prstGeom>
        </p:spPr>
        <p:txBody>
          <a:bodyPr wrap="none">
            <a:spAutoFit/>
          </a:bodyPr>
          <a:lstStyle/>
          <a:p>
            <a:r>
              <a:rPr lang="en-US" i="1" dirty="0" smtClean="0"/>
              <a:t>Web Accessible</a:t>
            </a:r>
            <a:endParaRPr lang="en-US" i="1" dirty="0"/>
          </a:p>
        </p:txBody>
      </p:sp>
    </p:spTree>
    <p:extLst>
      <p:ext uri="{BB962C8B-B14F-4D97-AF65-F5344CB8AC3E}">
        <p14:creationId xmlns:p14="http://schemas.microsoft.com/office/powerpoint/2010/main" val="275730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64"/>
          <p:cNvSpPr txBox="1"/>
          <p:nvPr/>
        </p:nvSpPr>
        <p:spPr>
          <a:xfrm>
            <a:off x="6659572" y="2494243"/>
            <a:ext cx="1548953" cy="400110"/>
          </a:xfrm>
          <a:prstGeom prst="rect">
            <a:avLst/>
          </a:prstGeom>
          <a:solidFill>
            <a:schemeClr val="accent2">
              <a:lumMod val="20000"/>
              <a:lumOff val="8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skos:Concept</a:t>
            </a:r>
            <a:endParaRPr lang="el-GR" sz="2000" dirty="0">
              <a:latin typeface="Calibri" panose="020F0502020204030204" pitchFamily="34" charset="0"/>
            </a:endParaRPr>
          </a:p>
        </p:txBody>
      </p:sp>
      <p:sp>
        <p:nvSpPr>
          <p:cNvPr id="112" name="TextBox 64"/>
          <p:cNvSpPr txBox="1"/>
          <p:nvPr/>
        </p:nvSpPr>
        <p:spPr>
          <a:xfrm>
            <a:off x="5155272" y="5545775"/>
            <a:ext cx="2591199"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a:latin typeface="Calibri" panose="020F0502020204030204" pitchFamily="34" charset="0"/>
              </a:rPr>
              <a:t>owa:VersionedDocument</a:t>
            </a:r>
            <a:endParaRPr lang="el-GR" sz="1600" dirty="0">
              <a:latin typeface="Calibri" panose="020F0502020204030204" pitchFamily="34" charset="0"/>
            </a:endParaRPr>
          </a:p>
        </p:txBody>
      </p:sp>
      <p:sp>
        <p:nvSpPr>
          <p:cNvPr id="215" name="TextBox 64"/>
          <p:cNvSpPr txBox="1"/>
          <p:nvPr/>
        </p:nvSpPr>
        <p:spPr>
          <a:xfrm>
            <a:off x="5024934" y="5202144"/>
            <a:ext cx="2591199"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t>
            </a:r>
            <a:r>
              <a:rPr lang="en-US" dirty="0" err="1">
                <a:latin typeface="Calibri" panose="020F0502020204030204" pitchFamily="34" charset="0"/>
              </a:rPr>
              <a:t>Archived</a:t>
            </a:r>
            <a:r>
              <a:rPr lang="en-US" dirty="0" err="1" smtClean="0">
                <a:latin typeface="Calibri" panose="020F0502020204030204" pitchFamily="34" charset="0"/>
              </a:rPr>
              <a:t>Document</a:t>
            </a:r>
            <a:endParaRPr lang="el-GR" sz="1600" dirty="0">
              <a:latin typeface="Calibri" panose="020F0502020204030204" pitchFamily="34" charset="0"/>
            </a:endParaRPr>
          </a:p>
        </p:txBody>
      </p:sp>
      <p:sp>
        <p:nvSpPr>
          <p:cNvPr id="4" name="TextBox 64"/>
          <p:cNvSpPr txBox="1"/>
          <p:nvPr/>
        </p:nvSpPr>
        <p:spPr>
          <a:xfrm>
            <a:off x="326958" y="3362073"/>
            <a:ext cx="2476964"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owa:ArchivedDocument</a:t>
            </a:r>
            <a:endParaRPr lang="en-US" dirty="0" smtClean="0">
              <a:latin typeface="Calibri" panose="020F0502020204030204" pitchFamily="34" charset="0"/>
            </a:endParaRPr>
          </a:p>
        </p:txBody>
      </p:sp>
      <p:sp>
        <p:nvSpPr>
          <p:cNvPr id="5" name="TextBox 64"/>
          <p:cNvSpPr txBox="1"/>
          <p:nvPr/>
        </p:nvSpPr>
        <p:spPr>
          <a:xfrm>
            <a:off x="3410715" y="3496648"/>
            <a:ext cx="2558342"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owa:VersionedDocument</a:t>
            </a:r>
            <a:endParaRPr lang="el-GR" dirty="0">
              <a:latin typeface="Calibri" panose="020F0502020204030204" pitchFamily="34" charset="0"/>
            </a:endParaRPr>
          </a:p>
        </p:txBody>
      </p:sp>
      <p:sp>
        <p:nvSpPr>
          <p:cNvPr id="7" name="TextBox 78"/>
          <p:cNvSpPr txBox="1"/>
          <p:nvPr/>
        </p:nvSpPr>
        <p:spPr>
          <a:xfrm>
            <a:off x="3664334" y="1130006"/>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sp>
        <p:nvSpPr>
          <p:cNvPr id="9" name="TextBox 78"/>
          <p:cNvSpPr txBox="1"/>
          <p:nvPr/>
        </p:nvSpPr>
        <p:spPr>
          <a:xfrm>
            <a:off x="3629378" y="1868401"/>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10" name="TextBox 78"/>
          <p:cNvSpPr txBox="1"/>
          <p:nvPr/>
        </p:nvSpPr>
        <p:spPr>
          <a:xfrm>
            <a:off x="467835" y="4524602"/>
            <a:ext cx="1410514" cy="307777"/>
          </a:xfrm>
          <a:prstGeom prst="rect">
            <a:avLst/>
          </a:prstGeom>
          <a:noFill/>
        </p:spPr>
        <p:txBody>
          <a:bodyPr wrap="none" rtlCol="0">
            <a:spAutoFit/>
          </a:bodyPr>
          <a:lstStyle/>
          <a:p>
            <a:r>
              <a:rPr lang="en-GB" sz="1400" i="1" dirty="0" err="1" smtClean="0">
                <a:latin typeface="Calibri" panose="020F0502020204030204" pitchFamily="34" charset="0"/>
              </a:rPr>
              <a:t>owa:firstCapture</a:t>
            </a:r>
            <a:endParaRPr lang="el-GR" sz="1400" i="1" dirty="0">
              <a:latin typeface="Calibri" panose="020F0502020204030204" pitchFamily="34" charset="0"/>
            </a:endParaRPr>
          </a:p>
        </p:txBody>
      </p:sp>
      <p:sp>
        <p:nvSpPr>
          <p:cNvPr id="11" name="TextBox 78"/>
          <p:cNvSpPr txBox="1"/>
          <p:nvPr/>
        </p:nvSpPr>
        <p:spPr>
          <a:xfrm>
            <a:off x="313644" y="5474703"/>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12" name="TextBox 78"/>
          <p:cNvSpPr txBox="1"/>
          <p:nvPr/>
        </p:nvSpPr>
        <p:spPr>
          <a:xfrm>
            <a:off x="457863" y="4987140"/>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15" name="TextBox 55"/>
          <p:cNvSpPr txBox="1"/>
          <p:nvPr/>
        </p:nvSpPr>
        <p:spPr>
          <a:xfrm>
            <a:off x="2200778" y="1933837"/>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16" name="TextBox 55"/>
          <p:cNvSpPr txBox="1"/>
          <p:nvPr/>
        </p:nvSpPr>
        <p:spPr>
          <a:xfrm>
            <a:off x="2200778" y="1202193"/>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17" name="Straight Arrow Connector 50"/>
          <p:cNvCxnSpPr>
            <a:endCxn id="70" idx="3"/>
          </p:cNvCxnSpPr>
          <p:nvPr/>
        </p:nvCxnSpPr>
        <p:spPr>
          <a:xfrm rot="10800000">
            <a:off x="3490563" y="2846232"/>
            <a:ext cx="828935" cy="650416"/>
          </a:xfrm>
          <a:prstGeom prst="bentConnector3">
            <a:avLst>
              <a:gd name="adj1" fmla="val -26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50"/>
          <p:cNvCxnSpPr>
            <a:endCxn id="16" idx="3"/>
          </p:cNvCxnSpPr>
          <p:nvPr/>
        </p:nvCxnSpPr>
        <p:spPr>
          <a:xfrm rot="16200000" flipV="1">
            <a:off x="2858843" y="2024938"/>
            <a:ext cx="2107740" cy="83158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64"/>
          <p:cNvSpPr txBox="1"/>
          <p:nvPr/>
        </p:nvSpPr>
        <p:spPr>
          <a:xfrm>
            <a:off x="7099078" y="2116719"/>
            <a:ext cx="1286251" cy="400110"/>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oae:Entity</a:t>
            </a:r>
            <a:endParaRPr lang="el-GR" sz="2000" dirty="0">
              <a:latin typeface="Calibri" panose="020F0502020204030204" pitchFamily="34" charset="0"/>
            </a:endParaRPr>
          </a:p>
        </p:txBody>
      </p:sp>
      <p:cxnSp>
        <p:nvCxnSpPr>
          <p:cNvPr id="37" name="Straight Arrow Connector 50"/>
          <p:cNvCxnSpPr>
            <a:stCxn id="92" idx="0"/>
          </p:cNvCxnSpPr>
          <p:nvPr/>
        </p:nvCxnSpPr>
        <p:spPr>
          <a:xfrm rot="5400000" flipH="1" flipV="1">
            <a:off x="7388085" y="3247450"/>
            <a:ext cx="708240" cy="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55"/>
          <p:cNvSpPr txBox="1"/>
          <p:nvPr/>
        </p:nvSpPr>
        <p:spPr>
          <a:xfrm>
            <a:off x="10128921" y="1132270"/>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7" name="TextBox 55"/>
          <p:cNvSpPr txBox="1"/>
          <p:nvPr/>
        </p:nvSpPr>
        <p:spPr>
          <a:xfrm>
            <a:off x="10137870" y="1714875"/>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8" name="TextBox 55"/>
          <p:cNvSpPr txBox="1"/>
          <p:nvPr/>
        </p:nvSpPr>
        <p:spPr>
          <a:xfrm>
            <a:off x="10137870" y="2349709"/>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52" name="TextBox 64"/>
          <p:cNvSpPr txBox="1"/>
          <p:nvPr/>
        </p:nvSpPr>
        <p:spPr>
          <a:xfrm>
            <a:off x="9844030" y="3700669"/>
            <a:ext cx="1603327"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53" name="Straight Arrow Connector 50"/>
          <p:cNvCxnSpPr>
            <a:stCxn id="36" idx="3"/>
            <a:endCxn id="45" idx="1"/>
          </p:cNvCxnSpPr>
          <p:nvPr/>
        </p:nvCxnSpPr>
        <p:spPr>
          <a:xfrm flipV="1">
            <a:off x="8385329" y="1316936"/>
            <a:ext cx="1743592" cy="9998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69"/>
          <p:cNvSpPr txBox="1"/>
          <p:nvPr/>
        </p:nvSpPr>
        <p:spPr>
          <a:xfrm>
            <a:off x="8826393" y="1059090"/>
            <a:ext cx="108715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:position</a:t>
            </a:r>
            <a:endParaRPr lang="el-GR" sz="1400" i="1" dirty="0">
              <a:latin typeface="Calibri" panose="020F0502020204030204" pitchFamily="34" charset="0"/>
            </a:endParaRPr>
          </a:p>
        </p:txBody>
      </p:sp>
      <p:cxnSp>
        <p:nvCxnSpPr>
          <p:cNvPr id="55" name="Straight Arrow Connector 50"/>
          <p:cNvCxnSpPr>
            <a:stCxn id="36" idx="3"/>
            <a:endCxn id="48" idx="1"/>
          </p:cNvCxnSpPr>
          <p:nvPr/>
        </p:nvCxnSpPr>
        <p:spPr>
          <a:xfrm>
            <a:off x="8385329" y="2316774"/>
            <a:ext cx="1752541" cy="21760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69"/>
          <p:cNvSpPr txBox="1"/>
          <p:nvPr/>
        </p:nvSpPr>
        <p:spPr>
          <a:xfrm>
            <a:off x="8783206" y="1575280"/>
            <a:ext cx="1336200"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confidence</a:t>
            </a:r>
            <a:endParaRPr lang="el-GR" sz="1400" i="1" dirty="0">
              <a:latin typeface="Calibri" panose="020F0502020204030204" pitchFamily="34" charset="0"/>
            </a:endParaRPr>
          </a:p>
        </p:txBody>
      </p:sp>
      <p:cxnSp>
        <p:nvCxnSpPr>
          <p:cNvPr id="57" name="Straight Arrow Connector 50"/>
          <p:cNvCxnSpPr>
            <a:stCxn id="36" idx="3"/>
            <a:endCxn id="47" idx="1"/>
          </p:cNvCxnSpPr>
          <p:nvPr/>
        </p:nvCxnSpPr>
        <p:spPr>
          <a:xfrm flipV="1">
            <a:off x="8385329" y="1899541"/>
            <a:ext cx="1752541" cy="41723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69"/>
          <p:cNvSpPr txBox="1"/>
          <p:nvPr/>
        </p:nvSpPr>
        <p:spPr>
          <a:xfrm>
            <a:off x="9228145" y="2227476"/>
            <a:ext cx="88530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:score</a:t>
            </a:r>
            <a:endParaRPr lang="el-GR" sz="1400" i="1" dirty="0">
              <a:latin typeface="Calibri" panose="020F0502020204030204" pitchFamily="34" charset="0"/>
            </a:endParaRPr>
          </a:p>
        </p:txBody>
      </p:sp>
      <p:cxnSp>
        <p:nvCxnSpPr>
          <p:cNvPr id="59" name="Straight Arrow Connector 50"/>
          <p:cNvCxnSpPr>
            <a:stCxn id="4" idx="3"/>
            <a:endCxn id="5" idx="1"/>
          </p:cNvCxnSpPr>
          <p:nvPr/>
        </p:nvCxnSpPr>
        <p:spPr>
          <a:xfrm>
            <a:off x="2803922" y="3546739"/>
            <a:ext cx="606793" cy="1345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69"/>
          <p:cNvSpPr txBox="1"/>
          <p:nvPr/>
        </p:nvSpPr>
        <p:spPr>
          <a:xfrm>
            <a:off x="8754970" y="2862141"/>
            <a:ext cx="1311578"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:detectedAs</a:t>
            </a:r>
            <a:endParaRPr lang="el-GR" sz="1400" i="1" dirty="0">
              <a:latin typeface="Calibri" panose="020F0502020204030204" pitchFamily="34" charset="0"/>
            </a:endParaRPr>
          </a:p>
        </p:txBody>
      </p:sp>
      <p:cxnSp>
        <p:nvCxnSpPr>
          <p:cNvPr id="61" name="Straight Arrow Connector 50"/>
          <p:cNvCxnSpPr>
            <a:stCxn id="36" idx="3"/>
            <a:endCxn id="52" idx="1"/>
          </p:cNvCxnSpPr>
          <p:nvPr/>
        </p:nvCxnSpPr>
        <p:spPr>
          <a:xfrm>
            <a:off x="8385329" y="2316774"/>
            <a:ext cx="1458701" cy="1583950"/>
          </a:xfrm>
          <a:prstGeom prst="bentConnector3">
            <a:avLst>
              <a:gd name="adj1" fmla="val 6031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9"/>
          <p:cNvSpPr txBox="1"/>
          <p:nvPr/>
        </p:nvSpPr>
        <p:spPr>
          <a:xfrm>
            <a:off x="8763048" y="3452982"/>
            <a:ext cx="1670265"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hasMatchedURI</a:t>
            </a:r>
            <a:endParaRPr lang="el-GR" sz="1400" i="1" dirty="0">
              <a:latin typeface="Calibri" panose="020F0502020204030204" pitchFamily="34" charset="0"/>
            </a:endParaRPr>
          </a:p>
        </p:txBody>
      </p:sp>
      <p:sp>
        <p:nvSpPr>
          <p:cNvPr id="76" name="TextBox 55"/>
          <p:cNvSpPr txBox="1"/>
          <p:nvPr/>
        </p:nvSpPr>
        <p:spPr>
          <a:xfrm>
            <a:off x="10137870" y="3010002"/>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77" name="Straight Arrow Connector 50"/>
          <p:cNvCxnSpPr>
            <a:stCxn id="36" idx="3"/>
            <a:endCxn id="76" idx="1"/>
          </p:cNvCxnSpPr>
          <p:nvPr/>
        </p:nvCxnSpPr>
        <p:spPr>
          <a:xfrm>
            <a:off x="8385329" y="2316774"/>
            <a:ext cx="1752541" cy="87789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55"/>
          <p:cNvSpPr txBox="1"/>
          <p:nvPr/>
        </p:nvSpPr>
        <p:spPr>
          <a:xfrm>
            <a:off x="2013673" y="4617292"/>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85" name="TextBox 55"/>
          <p:cNvSpPr txBox="1"/>
          <p:nvPr/>
        </p:nvSpPr>
        <p:spPr>
          <a:xfrm>
            <a:off x="2013673" y="5097306"/>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86" name="TextBox 55"/>
          <p:cNvSpPr txBox="1"/>
          <p:nvPr/>
        </p:nvSpPr>
        <p:spPr>
          <a:xfrm>
            <a:off x="2002877" y="5581005"/>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87" name="Straight Arrow Connector 50"/>
          <p:cNvCxnSpPr>
            <a:stCxn id="4" idx="1"/>
            <a:endCxn id="84" idx="1"/>
          </p:cNvCxnSpPr>
          <p:nvPr/>
        </p:nvCxnSpPr>
        <p:spPr>
          <a:xfrm rot="10800000" flipH="1" flipV="1">
            <a:off x="326957" y="3546738"/>
            <a:ext cx="1686715" cy="1255219"/>
          </a:xfrm>
          <a:prstGeom prst="bentConnector3">
            <a:avLst>
              <a:gd name="adj1" fmla="val -1355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50"/>
          <p:cNvCxnSpPr>
            <a:stCxn id="4" idx="1"/>
            <a:endCxn id="85" idx="1"/>
          </p:cNvCxnSpPr>
          <p:nvPr/>
        </p:nvCxnSpPr>
        <p:spPr>
          <a:xfrm rot="10800000" flipH="1" flipV="1">
            <a:off x="326957" y="3546738"/>
            <a:ext cx="1686715" cy="1735233"/>
          </a:xfrm>
          <a:prstGeom prst="bentConnector3">
            <a:avLst>
              <a:gd name="adj1" fmla="val -1355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50"/>
          <p:cNvCxnSpPr>
            <a:stCxn id="4" idx="1"/>
            <a:endCxn id="86" idx="1"/>
          </p:cNvCxnSpPr>
          <p:nvPr/>
        </p:nvCxnSpPr>
        <p:spPr>
          <a:xfrm rot="10800000" flipH="1" flipV="1">
            <a:off x="326957" y="3546739"/>
            <a:ext cx="1675919" cy="2218932"/>
          </a:xfrm>
          <a:prstGeom prst="bentConnector3">
            <a:avLst>
              <a:gd name="adj1" fmla="val -1364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TextBox 78"/>
          <p:cNvSpPr txBox="1"/>
          <p:nvPr/>
        </p:nvSpPr>
        <p:spPr>
          <a:xfrm>
            <a:off x="2304043" y="3681524"/>
            <a:ext cx="1193660" cy="409652"/>
          </a:xfrm>
          <a:prstGeom prst="rect">
            <a:avLst/>
          </a:prstGeom>
          <a:noFill/>
        </p:spPr>
        <p:txBody>
          <a:bodyPr wrap="none" rtlCol="0">
            <a:spAutoFit/>
          </a:bodyPr>
          <a:lstStyle/>
          <a:p>
            <a:r>
              <a:rPr lang="en-GB" sz="1400" i="1" dirty="0" err="1" smtClean="0">
                <a:latin typeface="Calibri" panose="020F0502020204030204" pitchFamily="34" charset="0"/>
              </a:rPr>
              <a:t>dc:hasVersion</a:t>
            </a:r>
            <a:endParaRPr lang="el-GR" sz="1400" i="1" dirty="0">
              <a:latin typeface="Calibri" panose="020F0502020204030204" pitchFamily="34" charset="0"/>
            </a:endParaRPr>
          </a:p>
        </p:txBody>
      </p:sp>
      <p:sp>
        <p:nvSpPr>
          <p:cNvPr id="106" name="TextBox 64"/>
          <p:cNvSpPr txBox="1"/>
          <p:nvPr/>
        </p:nvSpPr>
        <p:spPr>
          <a:xfrm>
            <a:off x="7219028" y="1765574"/>
            <a:ext cx="1377308" cy="400110"/>
          </a:xfrm>
          <a:prstGeom prst="rect">
            <a:avLst/>
          </a:prstGeom>
          <a:solidFill>
            <a:schemeClr val="accent4">
              <a:lumMod val="40000"/>
              <a:lumOff val="6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dc:Event</a:t>
            </a:r>
            <a:endParaRPr lang="el-GR" sz="2000" dirty="0">
              <a:latin typeface="Calibri" panose="020F0502020204030204" pitchFamily="34" charset="0"/>
            </a:endParaRPr>
          </a:p>
        </p:txBody>
      </p:sp>
      <p:sp>
        <p:nvSpPr>
          <p:cNvPr id="111" name="TextBox 64"/>
          <p:cNvSpPr txBox="1"/>
          <p:nvPr/>
        </p:nvSpPr>
        <p:spPr>
          <a:xfrm>
            <a:off x="4917751" y="4837218"/>
            <a:ext cx="1698623"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sp>
        <p:nvSpPr>
          <p:cNvPr id="117" name="TextBox 78"/>
          <p:cNvSpPr txBox="1"/>
          <p:nvPr/>
        </p:nvSpPr>
        <p:spPr>
          <a:xfrm>
            <a:off x="3831781" y="4995298"/>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64" name="Straight Arrow Connector 50"/>
          <p:cNvCxnSpPr>
            <a:stCxn id="5" idx="2"/>
            <a:endCxn id="111" idx="1"/>
          </p:cNvCxnSpPr>
          <p:nvPr/>
        </p:nvCxnSpPr>
        <p:spPr>
          <a:xfrm rot="16200000" flipH="1">
            <a:off x="4218172" y="4337693"/>
            <a:ext cx="1171293" cy="22786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78"/>
          <p:cNvSpPr txBox="1"/>
          <p:nvPr/>
        </p:nvSpPr>
        <p:spPr>
          <a:xfrm>
            <a:off x="3180955" y="3468701"/>
            <a:ext cx="437855" cy="307777"/>
          </a:xfrm>
          <a:prstGeom prst="rect">
            <a:avLst/>
          </a:prstGeom>
          <a:noFill/>
        </p:spPr>
        <p:txBody>
          <a:bodyPr wrap="square" rtlCol="0">
            <a:spAutoFit/>
          </a:bodyPr>
          <a:lstStyle/>
          <a:p>
            <a:r>
              <a:rPr lang="en-US" sz="1400" dirty="0" smtClean="0">
                <a:latin typeface="Calibri" panose="020F0502020204030204" pitchFamily="34" charset="0"/>
              </a:rPr>
              <a:t>*</a:t>
            </a:r>
            <a:endParaRPr lang="el-GR" sz="1400" dirty="0">
              <a:latin typeface="Calibri" panose="020F0502020204030204" pitchFamily="34" charset="0"/>
            </a:endParaRPr>
          </a:p>
        </p:txBody>
      </p:sp>
      <p:sp>
        <p:nvSpPr>
          <p:cNvPr id="69" name="TextBox 78"/>
          <p:cNvSpPr txBox="1"/>
          <p:nvPr/>
        </p:nvSpPr>
        <p:spPr>
          <a:xfrm>
            <a:off x="4715625" y="4784619"/>
            <a:ext cx="365247" cy="372411"/>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sp>
        <p:nvSpPr>
          <p:cNvPr id="70" name="TextBox 55"/>
          <p:cNvSpPr txBox="1"/>
          <p:nvPr/>
        </p:nvSpPr>
        <p:spPr>
          <a:xfrm>
            <a:off x="2194418" y="2661566"/>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72" name="Straight Arrow Connector 50"/>
          <p:cNvCxnSpPr>
            <a:endCxn id="15" idx="3"/>
          </p:cNvCxnSpPr>
          <p:nvPr/>
        </p:nvCxnSpPr>
        <p:spPr>
          <a:xfrm rot="16200000" flipV="1">
            <a:off x="3224015" y="2391410"/>
            <a:ext cx="1378144" cy="83232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8"/>
          <p:cNvSpPr txBox="1"/>
          <p:nvPr/>
        </p:nvSpPr>
        <p:spPr>
          <a:xfrm>
            <a:off x="3507503" y="2569886"/>
            <a:ext cx="902235" cy="372411"/>
          </a:xfrm>
          <a:prstGeom prst="rect">
            <a:avLst/>
          </a:prstGeom>
          <a:noFill/>
        </p:spPr>
        <p:txBody>
          <a:bodyPr wrap="none" rtlCol="0">
            <a:spAutoFit/>
          </a:bodyPr>
          <a:lstStyle/>
          <a:p>
            <a:r>
              <a:rPr lang="en-GB" sz="1400" i="1" dirty="0" err="1" smtClean="0">
                <a:latin typeface="Calibri" panose="020F0502020204030204" pitchFamily="34" charset="0"/>
              </a:rPr>
              <a:t>dc:format</a:t>
            </a:r>
            <a:endParaRPr lang="el-GR" sz="1400" i="1" dirty="0">
              <a:latin typeface="Calibri" panose="020F0502020204030204" pitchFamily="34" charset="0"/>
            </a:endParaRPr>
          </a:p>
        </p:txBody>
      </p:sp>
      <p:sp>
        <p:nvSpPr>
          <p:cNvPr id="19" name="Rectangle 18"/>
          <p:cNvSpPr/>
          <p:nvPr/>
        </p:nvSpPr>
        <p:spPr>
          <a:xfrm>
            <a:off x="8026609" y="4517659"/>
            <a:ext cx="3634841" cy="1528624"/>
          </a:xfrm>
          <a:prstGeom prst="rect">
            <a:avLst/>
          </a:prstGeom>
        </p:spPr>
        <p:txBody>
          <a:bodyPr wrap="none">
            <a:spAutoFit/>
          </a:bodyPr>
          <a:lstStyle/>
          <a:p>
            <a:pPr>
              <a:lnSpc>
                <a:spcPts val="1600"/>
              </a:lnSpc>
            </a:pPr>
            <a:r>
              <a:rPr lang="en-US" sz="1400" dirty="0" err="1" smtClean="0"/>
              <a:t>owa</a:t>
            </a:r>
            <a:r>
              <a:rPr lang="en-US" sz="1400" dirty="0" smtClean="0"/>
              <a:t>: http://l3s.de/owa</a:t>
            </a:r>
            <a:r>
              <a:rPr lang="en-US" sz="1400" dirty="0"/>
              <a:t>/</a:t>
            </a:r>
            <a:endParaRPr lang="en-US" sz="1400" dirty="0" smtClean="0"/>
          </a:p>
          <a:p>
            <a:pPr>
              <a:lnSpc>
                <a:spcPts val="1600"/>
              </a:lnSpc>
            </a:pPr>
            <a:r>
              <a:rPr lang="en-US" sz="1400" dirty="0" err="1"/>
              <a:t>oa</a:t>
            </a:r>
            <a:r>
              <a:rPr lang="en-US" sz="1400" dirty="0"/>
              <a:t>: http://</a:t>
            </a:r>
            <a:r>
              <a:rPr lang="en-US" sz="1400" dirty="0" smtClean="0"/>
              <a:t>www.w3.org/ns/oa</a:t>
            </a:r>
            <a:r>
              <a:rPr lang="en-US" sz="1400" dirty="0"/>
              <a:t>#</a:t>
            </a:r>
          </a:p>
          <a:p>
            <a:pPr>
              <a:lnSpc>
                <a:spcPts val="1600"/>
              </a:lnSpc>
            </a:pPr>
            <a:r>
              <a:rPr lang="en-US" sz="1400" dirty="0" err="1" smtClean="0"/>
              <a:t>oae</a:t>
            </a:r>
            <a:r>
              <a:rPr lang="en-US" sz="1400" dirty="0"/>
              <a:t>: http://</a:t>
            </a:r>
            <a:r>
              <a:rPr lang="en-US" sz="1400" dirty="0" smtClean="0"/>
              <a:t>www.ics.forth.gr/isl/oae/core</a:t>
            </a:r>
            <a:r>
              <a:rPr lang="en-US" sz="1400" dirty="0"/>
              <a:t>#</a:t>
            </a:r>
            <a:br>
              <a:rPr lang="en-US" sz="1400" dirty="0"/>
            </a:br>
            <a:r>
              <a:rPr lang="en-US" sz="1400" dirty="0"/>
              <a:t>dc: http://</a:t>
            </a:r>
            <a:r>
              <a:rPr lang="en-US" sz="1400" dirty="0" smtClean="0"/>
              <a:t>purl.org/dc/terms/</a:t>
            </a:r>
          </a:p>
          <a:p>
            <a:pPr>
              <a:lnSpc>
                <a:spcPts val="1600"/>
              </a:lnSpc>
            </a:pPr>
            <a:r>
              <a:rPr lang="en-US" sz="1400" dirty="0" err="1" smtClean="0"/>
              <a:t>skos</a:t>
            </a:r>
            <a:r>
              <a:rPr lang="en-US" sz="1400" dirty="0" smtClean="0"/>
              <a:t>: </a:t>
            </a:r>
            <a:r>
              <a:rPr lang="en-US" sz="1400" dirty="0"/>
              <a:t>http://</a:t>
            </a:r>
            <a:r>
              <a:rPr lang="en-US" sz="1400" dirty="0" smtClean="0"/>
              <a:t>www.w3.org/2004/02/skos/core#</a:t>
            </a:r>
          </a:p>
          <a:p>
            <a:pPr>
              <a:lnSpc>
                <a:spcPts val="1600"/>
              </a:lnSpc>
            </a:pPr>
            <a:r>
              <a:rPr lang="en-US" sz="1400" dirty="0"/>
              <a:t>schema: http://</a:t>
            </a:r>
            <a:r>
              <a:rPr lang="en-US" sz="1400" dirty="0" smtClean="0"/>
              <a:t>schema.org/</a:t>
            </a:r>
            <a:r>
              <a:rPr lang="en-US" sz="1400" dirty="0"/>
              <a:t/>
            </a:r>
            <a:br>
              <a:rPr lang="en-US" sz="1400" dirty="0"/>
            </a:br>
            <a:r>
              <a:rPr lang="en-US" sz="1400" dirty="0" err="1" smtClean="0"/>
              <a:t>rdfs</a:t>
            </a:r>
            <a:r>
              <a:rPr lang="en-US" sz="1400" dirty="0"/>
              <a:t>: http://www.w3.org/2000/01/rdf-schema</a:t>
            </a:r>
            <a:r>
              <a:rPr lang="en-US" sz="1400" dirty="0" smtClean="0"/>
              <a:t>#</a:t>
            </a:r>
            <a:endParaRPr lang="en-US" sz="1400" dirty="0"/>
          </a:p>
        </p:txBody>
      </p:sp>
      <p:sp>
        <p:nvSpPr>
          <p:cNvPr id="92" name="TextBox 64"/>
          <p:cNvSpPr txBox="1"/>
          <p:nvPr/>
        </p:nvSpPr>
        <p:spPr>
          <a:xfrm>
            <a:off x="6784272" y="3601570"/>
            <a:ext cx="1915865" cy="400110"/>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oa:Annotation</a:t>
            </a:r>
            <a:endParaRPr lang="el-GR" sz="2000" dirty="0">
              <a:latin typeface="Calibri" panose="020F0502020204030204" pitchFamily="34" charset="0"/>
            </a:endParaRPr>
          </a:p>
        </p:txBody>
      </p:sp>
      <p:sp>
        <p:nvSpPr>
          <p:cNvPr id="99" name="TextBox 69"/>
          <p:cNvSpPr txBox="1"/>
          <p:nvPr/>
        </p:nvSpPr>
        <p:spPr>
          <a:xfrm>
            <a:off x="7181246" y="3294594"/>
            <a:ext cx="1032655"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cxnSp>
        <p:nvCxnSpPr>
          <p:cNvPr id="100" name="Straight Arrow Connector 50"/>
          <p:cNvCxnSpPr>
            <a:stCxn id="92" idx="1"/>
            <a:endCxn id="5" idx="3"/>
          </p:cNvCxnSpPr>
          <p:nvPr/>
        </p:nvCxnSpPr>
        <p:spPr>
          <a:xfrm rot="10800000">
            <a:off x="5969058" y="3681315"/>
            <a:ext cx="815215" cy="12031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TextBox 69"/>
          <p:cNvSpPr txBox="1"/>
          <p:nvPr/>
        </p:nvSpPr>
        <p:spPr>
          <a:xfrm>
            <a:off x="5704761" y="3827085"/>
            <a:ext cx="1194077" cy="27979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sp>
        <p:nvSpPr>
          <p:cNvPr id="180" name="TextBox 78"/>
          <p:cNvSpPr txBox="1"/>
          <p:nvPr/>
        </p:nvSpPr>
        <p:spPr>
          <a:xfrm>
            <a:off x="6545637" y="3587581"/>
            <a:ext cx="529805" cy="307777"/>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cxnSp>
        <p:nvCxnSpPr>
          <p:cNvPr id="63" name="Straight Arrow Connector 50"/>
          <p:cNvCxnSpPr>
            <a:stCxn id="92" idx="2"/>
            <a:endCxn id="4" idx="2"/>
          </p:cNvCxnSpPr>
          <p:nvPr/>
        </p:nvCxnSpPr>
        <p:spPr>
          <a:xfrm rot="5400000" flipH="1">
            <a:off x="4518685" y="778161"/>
            <a:ext cx="270275" cy="6176765"/>
          </a:xfrm>
          <a:prstGeom prst="bentConnector3">
            <a:avLst>
              <a:gd name="adj1" fmla="val -8458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9337" y="6897"/>
            <a:ext cx="4762007" cy="461665"/>
          </a:xfrm>
          <a:prstGeom prst="rect">
            <a:avLst/>
          </a:prstGeom>
        </p:spPr>
        <p:txBody>
          <a:bodyPr wrap="square">
            <a:spAutoFit/>
          </a:bodyPr>
          <a:lstStyle/>
          <a:p>
            <a:pPr lvl="0" algn="ctr">
              <a:defRPr/>
            </a:pPr>
            <a:r>
              <a:rPr lang="en-US" sz="2400" kern="0" dirty="0" smtClean="0">
                <a:solidFill>
                  <a:prstClr val="black"/>
                </a:solidFill>
              </a:rPr>
              <a:t>RDD/S Model - NEW</a:t>
            </a:r>
            <a:endParaRPr kumimoji="0" lang="el-GR" sz="2400" b="0" i="0" u="none" strike="noStrike" kern="0" cap="none" spc="0" normalizeH="0" baseline="0" noProof="0" dirty="0" smtClean="0">
              <a:ln>
                <a:noFill/>
              </a:ln>
              <a:solidFill>
                <a:prstClr val="black"/>
              </a:solidFill>
              <a:effectLst/>
              <a:uLnTx/>
              <a:uFillTx/>
            </a:endParaRPr>
          </a:p>
        </p:txBody>
      </p:sp>
      <p:sp>
        <p:nvSpPr>
          <p:cNvPr id="66" name="TextBox 69"/>
          <p:cNvSpPr txBox="1"/>
          <p:nvPr/>
        </p:nvSpPr>
        <p:spPr>
          <a:xfrm>
            <a:off x="6584207" y="4221877"/>
            <a:ext cx="1194077"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cxnSp>
        <p:nvCxnSpPr>
          <p:cNvPr id="82" name="Straight Arrow Connector 50"/>
          <p:cNvCxnSpPr>
            <a:stCxn id="4" idx="0"/>
            <a:endCxn id="16" idx="1"/>
          </p:cNvCxnSpPr>
          <p:nvPr/>
        </p:nvCxnSpPr>
        <p:spPr>
          <a:xfrm rot="5400000" flipH="1" flipV="1">
            <a:off x="895502" y="2056797"/>
            <a:ext cx="1975214" cy="6353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50"/>
          <p:cNvCxnSpPr>
            <a:stCxn id="4" idx="0"/>
            <a:endCxn id="15" idx="1"/>
          </p:cNvCxnSpPr>
          <p:nvPr/>
        </p:nvCxnSpPr>
        <p:spPr>
          <a:xfrm rot="5400000" flipH="1" flipV="1">
            <a:off x="1261324" y="2422619"/>
            <a:ext cx="1243570" cy="6353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50"/>
          <p:cNvCxnSpPr>
            <a:stCxn id="4" idx="0"/>
            <a:endCxn id="70" idx="1"/>
          </p:cNvCxnSpPr>
          <p:nvPr/>
        </p:nvCxnSpPr>
        <p:spPr>
          <a:xfrm rot="5400000" flipH="1" flipV="1">
            <a:off x="1622009" y="2789664"/>
            <a:ext cx="515841" cy="62897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xtBox 78"/>
          <p:cNvSpPr txBox="1"/>
          <p:nvPr/>
        </p:nvSpPr>
        <p:spPr>
          <a:xfrm>
            <a:off x="1285823" y="2554834"/>
            <a:ext cx="902235" cy="307777"/>
          </a:xfrm>
          <a:prstGeom prst="rect">
            <a:avLst/>
          </a:prstGeom>
          <a:noFill/>
        </p:spPr>
        <p:txBody>
          <a:bodyPr wrap="none" rtlCol="0">
            <a:spAutoFit/>
          </a:bodyPr>
          <a:lstStyle/>
          <a:p>
            <a:r>
              <a:rPr lang="en-GB" sz="1400" i="1" dirty="0" err="1" smtClean="0">
                <a:latin typeface="Calibri" panose="020F0502020204030204" pitchFamily="34" charset="0"/>
              </a:rPr>
              <a:t>dc:format</a:t>
            </a:r>
            <a:endParaRPr lang="el-GR" sz="1400" i="1" dirty="0">
              <a:latin typeface="Calibri" panose="020F0502020204030204" pitchFamily="34" charset="0"/>
            </a:endParaRPr>
          </a:p>
        </p:txBody>
      </p:sp>
      <p:sp>
        <p:nvSpPr>
          <p:cNvPr id="95" name="TextBox 78"/>
          <p:cNvSpPr txBox="1"/>
          <p:nvPr/>
        </p:nvSpPr>
        <p:spPr>
          <a:xfrm>
            <a:off x="1373717" y="1857567"/>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96" name="TextBox 78"/>
          <p:cNvSpPr txBox="1"/>
          <p:nvPr/>
        </p:nvSpPr>
        <p:spPr>
          <a:xfrm>
            <a:off x="1374213" y="1139085"/>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sp>
        <p:nvSpPr>
          <p:cNvPr id="68" name="TextBox 78"/>
          <p:cNvSpPr txBox="1"/>
          <p:nvPr/>
        </p:nvSpPr>
        <p:spPr>
          <a:xfrm>
            <a:off x="7713446" y="4045043"/>
            <a:ext cx="529805" cy="307777"/>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cxnSp>
        <p:nvCxnSpPr>
          <p:cNvPr id="113" name="Straight Arrow Connector 50"/>
          <p:cNvCxnSpPr>
            <a:stCxn id="4" idx="0"/>
            <a:endCxn id="71" idx="2"/>
          </p:cNvCxnSpPr>
          <p:nvPr/>
        </p:nvCxnSpPr>
        <p:spPr>
          <a:xfrm rot="5400000" flipH="1" flipV="1">
            <a:off x="4265884" y="193909"/>
            <a:ext cx="467720" cy="5868609"/>
          </a:xfrm>
          <a:prstGeom prst="bentConnector3">
            <a:avLst>
              <a:gd name="adj1" fmla="val 33707"/>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7" name="TextBox 78"/>
          <p:cNvSpPr txBox="1"/>
          <p:nvPr/>
        </p:nvSpPr>
        <p:spPr>
          <a:xfrm>
            <a:off x="5095033" y="2930549"/>
            <a:ext cx="1468544" cy="307777"/>
          </a:xfrm>
          <a:prstGeom prst="rect">
            <a:avLst/>
          </a:prstGeom>
          <a:noFill/>
        </p:spPr>
        <p:txBody>
          <a:bodyPr wrap="none" rtlCol="0">
            <a:spAutoFit/>
          </a:bodyPr>
          <a:lstStyle/>
          <a:p>
            <a:r>
              <a:rPr lang="en-GB" sz="1400" i="1" dirty="0" smtClean="0">
                <a:solidFill>
                  <a:schemeClr val="bg2">
                    <a:lumMod val="25000"/>
                  </a:schemeClr>
                </a:solidFill>
                <a:latin typeface="Calibri" panose="020F0502020204030204" pitchFamily="34" charset="0"/>
              </a:rPr>
              <a:t>schema:mentions</a:t>
            </a:r>
            <a:endParaRPr lang="el-GR" sz="1400" i="1" dirty="0">
              <a:solidFill>
                <a:schemeClr val="bg2">
                  <a:lumMod val="25000"/>
                </a:schemeClr>
              </a:solidFill>
              <a:latin typeface="Calibri" panose="020F0502020204030204" pitchFamily="34" charset="0"/>
            </a:endParaRPr>
          </a:p>
        </p:txBody>
      </p:sp>
      <p:cxnSp>
        <p:nvCxnSpPr>
          <p:cNvPr id="133" name="Straight Arrow Connector 50"/>
          <p:cNvCxnSpPr>
            <a:stCxn id="5" idx="0"/>
            <a:endCxn id="71" idx="2"/>
          </p:cNvCxnSpPr>
          <p:nvPr/>
        </p:nvCxnSpPr>
        <p:spPr>
          <a:xfrm rot="5400000" flipH="1" flipV="1">
            <a:off x="5760820" y="1823420"/>
            <a:ext cx="602295" cy="2744163"/>
          </a:xfrm>
          <a:prstGeom prst="bentConnector3">
            <a:avLst>
              <a:gd name="adj1" fmla="val 30596"/>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8"/>
          <p:cNvSpPr txBox="1"/>
          <p:nvPr/>
        </p:nvSpPr>
        <p:spPr>
          <a:xfrm>
            <a:off x="7159808" y="2888305"/>
            <a:ext cx="365247" cy="372411"/>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spTree>
    <p:extLst>
      <p:ext uri="{BB962C8B-B14F-4D97-AF65-F5344CB8AC3E}">
        <p14:creationId xmlns:p14="http://schemas.microsoft.com/office/powerpoint/2010/main" val="2336211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5"/>
          <p:cNvSpPr txBox="1"/>
          <p:nvPr/>
        </p:nvSpPr>
        <p:spPr>
          <a:xfrm>
            <a:off x="157649" y="2899776"/>
            <a:ext cx="2534123"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191157" y="3010506"/>
            <a:ext cx="244009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http://www.example.com/</a:t>
            </a:r>
            <a:endParaRPr kumimoji="0" lang="el-GR" sz="1600" b="0" i="0" u="none" strike="noStrike" kern="0" cap="none" spc="0" normalizeH="0" baseline="0" noProof="0" dirty="0" smtClean="0">
              <a:ln>
                <a:noFill/>
              </a:ln>
              <a:solidFill>
                <a:prstClr val="black"/>
              </a:solidFill>
              <a:effectLst/>
              <a:uLnTx/>
              <a:uFillTx/>
            </a:endParaRPr>
          </a:p>
        </p:txBody>
      </p:sp>
      <p:sp>
        <p:nvSpPr>
          <p:cNvPr id="14" name="Rectangle 13"/>
          <p:cNvSpPr/>
          <p:nvPr/>
        </p:nvSpPr>
        <p:spPr>
          <a:xfrm>
            <a:off x="4551001" y="1614458"/>
            <a:ext cx="46839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rPr>
              <a:t>:v1</a:t>
            </a:r>
            <a:endParaRPr kumimoji="0" lang="el-GR" sz="1800" b="0" i="0" u="none" strike="noStrike" kern="0" cap="none" spc="0" normalizeH="0" baseline="0" noProof="0" dirty="0" smtClean="0">
              <a:ln>
                <a:noFill/>
              </a:ln>
              <a:solidFill>
                <a:schemeClr val="bg1"/>
              </a:solidFill>
              <a:effectLst/>
              <a:uLnTx/>
              <a:uFillTx/>
            </a:endParaRPr>
          </a:p>
        </p:txBody>
      </p:sp>
      <p:cxnSp>
        <p:nvCxnSpPr>
          <p:cNvPr id="19" name="Straight Arrow Connector 50"/>
          <p:cNvCxnSpPr>
            <a:stCxn id="7" idx="6"/>
            <a:endCxn id="56" idx="2"/>
          </p:cNvCxnSpPr>
          <p:nvPr/>
        </p:nvCxnSpPr>
        <p:spPr>
          <a:xfrm flipV="1">
            <a:off x="2691772" y="2075264"/>
            <a:ext cx="950475" cy="10841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50"/>
          <p:cNvCxnSpPr>
            <a:stCxn id="7" idx="6"/>
            <a:endCxn id="127" idx="2"/>
          </p:cNvCxnSpPr>
          <p:nvPr/>
        </p:nvCxnSpPr>
        <p:spPr>
          <a:xfrm>
            <a:off x="2691772" y="3159452"/>
            <a:ext cx="942142" cy="25318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50"/>
          <p:cNvCxnSpPr>
            <a:stCxn id="56" idx="6"/>
            <a:endCxn id="31" idx="1"/>
          </p:cNvCxnSpPr>
          <p:nvPr/>
        </p:nvCxnSpPr>
        <p:spPr>
          <a:xfrm flipV="1">
            <a:off x="5905015" y="847579"/>
            <a:ext cx="1057610" cy="1227685"/>
          </a:xfrm>
          <a:prstGeom prst="bentConnector3">
            <a:avLst>
              <a:gd name="adj1" fmla="val 3559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962625" y="710430"/>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46" name="TextBox 78"/>
          <p:cNvSpPr txBox="1"/>
          <p:nvPr/>
        </p:nvSpPr>
        <p:spPr>
          <a:xfrm>
            <a:off x="5921586" y="539044"/>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56" name="TextBox 55"/>
          <p:cNvSpPr txBox="1"/>
          <p:nvPr/>
        </p:nvSpPr>
        <p:spPr>
          <a:xfrm>
            <a:off x="3642247" y="1880166"/>
            <a:ext cx="2262768"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57" name="Rectangle 56"/>
          <p:cNvSpPr/>
          <p:nvPr/>
        </p:nvSpPr>
        <p:spPr>
          <a:xfrm>
            <a:off x="3751224" y="1905833"/>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1</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85" name="Rounded Rectangle 84"/>
          <p:cNvSpPr/>
          <p:nvPr/>
        </p:nvSpPr>
        <p:spPr>
          <a:xfrm>
            <a:off x="7746577" y="1627566"/>
            <a:ext cx="2014616"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86" name="Straight Arrow Connector 50"/>
          <p:cNvCxnSpPr>
            <a:stCxn id="56" idx="6"/>
            <a:endCxn id="85" idx="1"/>
          </p:cNvCxnSpPr>
          <p:nvPr/>
        </p:nvCxnSpPr>
        <p:spPr>
          <a:xfrm flipV="1">
            <a:off x="5905015" y="1774316"/>
            <a:ext cx="1841562" cy="30094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78"/>
          <p:cNvSpPr txBox="1"/>
          <p:nvPr/>
        </p:nvSpPr>
        <p:spPr>
          <a:xfrm>
            <a:off x="6930649" y="1501326"/>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92" name="TextBox 78"/>
          <p:cNvSpPr txBox="1"/>
          <p:nvPr/>
        </p:nvSpPr>
        <p:spPr>
          <a:xfrm>
            <a:off x="379434" y="633845"/>
            <a:ext cx="1410514" cy="307777"/>
          </a:xfrm>
          <a:prstGeom prst="rect">
            <a:avLst/>
          </a:prstGeom>
          <a:noFill/>
        </p:spPr>
        <p:txBody>
          <a:bodyPr wrap="none" rtlCol="0">
            <a:spAutoFit/>
          </a:bodyPr>
          <a:lstStyle/>
          <a:p>
            <a:r>
              <a:rPr lang="en-GB" sz="1400" i="1" dirty="0" err="1">
                <a:latin typeface="Calibri" panose="020F0502020204030204" pitchFamily="34" charset="0"/>
              </a:rPr>
              <a:t>owa:firstCapture</a:t>
            </a:r>
            <a:endParaRPr lang="el-GR" sz="1400" i="1" dirty="0">
              <a:latin typeface="Calibri" panose="020F0502020204030204" pitchFamily="34" charset="0"/>
            </a:endParaRPr>
          </a:p>
        </p:txBody>
      </p:sp>
      <p:sp>
        <p:nvSpPr>
          <p:cNvPr id="93" name="TextBox 78"/>
          <p:cNvSpPr txBox="1"/>
          <p:nvPr/>
        </p:nvSpPr>
        <p:spPr>
          <a:xfrm>
            <a:off x="201988" y="1880166"/>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94" name="TextBox 78"/>
          <p:cNvSpPr txBox="1"/>
          <p:nvPr/>
        </p:nvSpPr>
        <p:spPr>
          <a:xfrm>
            <a:off x="379434" y="1197786"/>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97" name="Rounded Rectangle 96"/>
          <p:cNvSpPr/>
          <p:nvPr/>
        </p:nvSpPr>
        <p:spPr>
          <a:xfrm>
            <a:off x="1769545" y="831786"/>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06.01.2012 06:40</a:t>
            </a:r>
            <a:endParaRPr lang="el-GR" sz="1600" dirty="0">
              <a:solidFill>
                <a:schemeClr val="tx1"/>
              </a:solidFill>
            </a:endParaRPr>
          </a:p>
        </p:txBody>
      </p:sp>
      <p:sp>
        <p:nvSpPr>
          <p:cNvPr id="99" name="Rounded Rectangle 98"/>
          <p:cNvSpPr/>
          <p:nvPr/>
        </p:nvSpPr>
        <p:spPr>
          <a:xfrm>
            <a:off x="1757969" y="1428955"/>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22.05.2016 18:01</a:t>
            </a:r>
            <a:endParaRPr lang="el-GR" sz="1600" dirty="0">
              <a:solidFill>
                <a:schemeClr val="tx1"/>
              </a:solidFill>
            </a:endParaRPr>
          </a:p>
        </p:txBody>
      </p:sp>
      <p:sp>
        <p:nvSpPr>
          <p:cNvPr id="100" name="Rounded Rectangle 99"/>
          <p:cNvSpPr/>
          <p:nvPr/>
        </p:nvSpPr>
        <p:spPr>
          <a:xfrm>
            <a:off x="1930447" y="2083590"/>
            <a:ext cx="512431" cy="34800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17</a:t>
            </a:r>
            <a:endParaRPr lang="el-GR" sz="1600" dirty="0">
              <a:solidFill>
                <a:schemeClr val="tx1"/>
              </a:solidFill>
            </a:endParaRPr>
          </a:p>
        </p:txBody>
      </p:sp>
      <p:cxnSp>
        <p:nvCxnSpPr>
          <p:cNvPr id="101" name="Straight Arrow Connector 50"/>
          <p:cNvCxnSpPr>
            <a:stCxn id="7" idx="0"/>
            <a:endCxn id="97" idx="1"/>
          </p:cNvCxnSpPr>
          <p:nvPr/>
        </p:nvCxnSpPr>
        <p:spPr>
          <a:xfrm rot="5400000" flipH="1" flipV="1">
            <a:off x="634758" y="1764989"/>
            <a:ext cx="1924741" cy="34483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50"/>
          <p:cNvCxnSpPr>
            <a:stCxn id="7" idx="0"/>
            <a:endCxn id="99" idx="1"/>
          </p:cNvCxnSpPr>
          <p:nvPr/>
        </p:nvCxnSpPr>
        <p:spPr>
          <a:xfrm rot="5400000" flipH="1" flipV="1">
            <a:off x="927554" y="2069361"/>
            <a:ext cx="1327572" cy="33325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50"/>
          <p:cNvCxnSpPr>
            <a:stCxn id="7" idx="0"/>
            <a:endCxn id="100" idx="1"/>
          </p:cNvCxnSpPr>
          <p:nvPr/>
        </p:nvCxnSpPr>
        <p:spPr>
          <a:xfrm rot="5400000" flipH="1" flipV="1">
            <a:off x="1356487" y="2325816"/>
            <a:ext cx="642184" cy="50573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3" name="TextBox 64"/>
          <p:cNvSpPr txBox="1"/>
          <p:nvPr/>
        </p:nvSpPr>
        <p:spPr>
          <a:xfrm>
            <a:off x="8921555" y="4062082"/>
            <a:ext cx="852418" cy="519351"/>
          </a:xfrm>
          <a:prstGeom prst="ellipse">
            <a:avLst/>
          </a:prstGeom>
          <a:solidFill>
            <a:schemeClr val="accent4">
              <a:lumMod val="20000"/>
              <a:lumOff val="8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_:e2</a:t>
            </a:r>
            <a:endParaRPr lang="el-GR" dirty="0">
              <a:latin typeface="Calibri" panose="020F0502020204030204" pitchFamily="34" charset="0"/>
            </a:endParaRPr>
          </a:p>
        </p:txBody>
      </p:sp>
      <p:cxnSp>
        <p:nvCxnSpPr>
          <p:cNvPr id="299" name="Straight Arrow Connector 50"/>
          <p:cNvCxnSpPr>
            <a:stCxn id="7" idx="6"/>
          </p:cNvCxnSpPr>
          <p:nvPr/>
        </p:nvCxnSpPr>
        <p:spPr>
          <a:xfrm>
            <a:off x="2691772" y="3159452"/>
            <a:ext cx="952872" cy="331408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6" name="TextBox 69"/>
          <p:cNvSpPr txBox="1"/>
          <p:nvPr/>
        </p:nvSpPr>
        <p:spPr>
          <a:xfrm>
            <a:off x="9607714" y="4454712"/>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313" name="Straight Arrow Connector 50"/>
          <p:cNvCxnSpPr>
            <a:stCxn id="213" idx="4"/>
            <a:endCxn id="359" idx="3"/>
          </p:cNvCxnSpPr>
          <p:nvPr/>
        </p:nvCxnSpPr>
        <p:spPr>
          <a:xfrm rot="16200000" flipH="1">
            <a:off x="9194403" y="4734794"/>
            <a:ext cx="413402" cy="106680"/>
          </a:xfrm>
          <a:prstGeom prst="bentConnector4">
            <a:avLst>
              <a:gd name="adj1" fmla="val 27665"/>
              <a:gd name="adj2" fmla="val 613807"/>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59" name="TextBox 64"/>
          <p:cNvSpPr txBox="1"/>
          <p:nvPr/>
        </p:nvSpPr>
        <p:spPr>
          <a:xfrm>
            <a:off x="8388666" y="4810169"/>
            <a:ext cx="1065778" cy="369332"/>
          </a:xfrm>
          <a:prstGeom prst="rect">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dc:Event</a:t>
            </a:r>
            <a:endParaRPr lang="el-GR" dirty="0">
              <a:latin typeface="Calibri" panose="020F0502020204030204" pitchFamily="34" charset="0"/>
            </a:endParaRPr>
          </a:p>
        </p:txBody>
      </p:sp>
      <p:sp>
        <p:nvSpPr>
          <p:cNvPr id="372" name="TextBox 78"/>
          <p:cNvSpPr txBox="1"/>
          <p:nvPr/>
        </p:nvSpPr>
        <p:spPr>
          <a:xfrm>
            <a:off x="2600512" y="2235589"/>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375" name="TextBox 64"/>
          <p:cNvSpPr txBox="1"/>
          <p:nvPr/>
        </p:nvSpPr>
        <p:spPr>
          <a:xfrm>
            <a:off x="3524751" y="3261236"/>
            <a:ext cx="1992709"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a:latin typeface="Calibri" panose="020F0502020204030204" pitchFamily="34" charset="0"/>
              </a:rPr>
              <a:t>owa:VersionedURL</a:t>
            </a:r>
            <a:endParaRPr lang="el-GR" dirty="0">
              <a:latin typeface="Calibri" panose="020F0502020204030204" pitchFamily="34" charset="0"/>
            </a:endParaRPr>
          </a:p>
        </p:txBody>
      </p:sp>
      <p:cxnSp>
        <p:nvCxnSpPr>
          <p:cNvPr id="376" name="Straight Arrow Connector 50"/>
          <p:cNvCxnSpPr>
            <a:stCxn id="56" idx="4"/>
            <a:endCxn id="375" idx="0"/>
          </p:cNvCxnSpPr>
          <p:nvPr/>
        </p:nvCxnSpPr>
        <p:spPr>
          <a:xfrm rot="5400000">
            <a:off x="4151932" y="2639536"/>
            <a:ext cx="990875" cy="252525"/>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0" name="TextBox 69"/>
          <p:cNvSpPr txBox="1"/>
          <p:nvPr/>
        </p:nvSpPr>
        <p:spPr>
          <a:xfrm>
            <a:off x="4452071" y="2423705"/>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381" name="TextBox 64"/>
          <p:cNvSpPr txBox="1"/>
          <p:nvPr/>
        </p:nvSpPr>
        <p:spPr>
          <a:xfrm>
            <a:off x="253207" y="4039528"/>
            <a:ext cx="2020741"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owa:ArchivedURL</a:t>
            </a:r>
            <a:endParaRPr lang="el-GR" dirty="0">
              <a:latin typeface="Calibri" panose="020F0502020204030204" pitchFamily="34" charset="0"/>
            </a:endParaRPr>
          </a:p>
        </p:txBody>
      </p:sp>
      <p:cxnSp>
        <p:nvCxnSpPr>
          <p:cNvPr id="383" name="Straight Arrow Connector 50"/>
          <p:cNvCxnSpPr>
            <a:stCxn id="7" idx="4"/>
            <a:endCxn id="381" idx="0"/>
          </p:cNvCxnSpPr>
          <p:nvPr/>
        </p:nvCxnSpPr>
        <p:spPr>
          <a:xfrm rot="5400000">
            <a:off x="1033945" y="3648761"/>
            <a:ext cx="620401" cy="161133"/>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7" name="TextBox 69"/>
          <p:cNvSpPr txBox="1"/>
          <p:nvPr/>
        </p:nvSpPr>
        <p:spPr>
          <a:xfrm>
            <a:off x="1377466" y="3576916"/>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403" name="Straight Arrow Connector 50"/>
          <p:cNvCxnSpPr>
            <a:stCxn id="56" idx="0"/>
            <a:endCxn id="116" idx="6"/>
          </p:cNvCxnSpPr>
          <p:nvPr/>
        </p:nvCxnSpPr>
        <p:spPr>
          <a:xfrm rot="16200000" flipV="1">
            <a:off x="4174776" y="1281311"/>
            <a:ext cx="932886" cy="2648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3744535" y="1334461"/>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18" name="Rectangle 417"/>
          <p:cNvSpPr/>
          <p:nvPr/>
        </p:nvSpPr>
        <p:spPr>
          <a:xfrm>
            <a:off x="3744535" y="1347438"/>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433" name="TextBox 78"/>
          <p:cNvSpPr txBox="1"/>
          <p:nvPr/>
        </p:nvSpPr>
        <p:spPr>
          <a:xfrm>
            <a:off x="4773060" y="1519464"/>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113" name="Straight Arrow Connector 50"/>
          <p:cNvCxnSpPr>
            <a:stCxn id="56" idx="0"/>
            <a:endCxn id="417" idx="6"/>
          </p:cNvCxnSpPr>
          <p:nvPr/>
        </p:nvCxnSpPr>
        <p:spPr>
          <a:xfrm rot="16200000" flipV="1">
            <a:off x="4445509" y="1552043"/>
            <a:ext cx="384467" cy="2717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751490" y="786042"/>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7" name="Rectangle 116"/>
          <p:cNvSpPr/>
          <p:nvPr/>
        </p:nvSpPr>
        <p:spPr>
          <a:xfrm>
            <a:off x="3744535" y="812016"/>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123" name="TextBox 122"/>
          <p:cNvSpPr txBox="1"/>
          <p:nvPr/>
        </p:nvSpPr>
        <p:spPr>
          <a:xfrm>
            <a:off x="3259094" y="4508466"/>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4" name="Rectangle 123"/>
          <p:cNvSpPr/>
          <p:nvPr/>
        </p:nvSpPr>
        <p:spPr>
          <a:xfrm>
            <a:off x="3287227" y="4545303"/>
            <a:ext cx="2097049"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2</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127" name="TextBox 126"/>
          <p:cNvSpPr txBox="1"/>
          <p:nvPr/>
        </p:nvSpPr>
        <p:spPr>
          <a:xfrm>
            <a:off x="3633914" y="5496183"/>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8" name="Rectangle 127"/>
          <p:cNvSpPr/>
          <p:nvPr/>
        </p:nvSpPr>
        <p:spPr>
          <a:xfrm>
            <a:off x="3647524" y="5523036"/>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3</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cxnSp>
        <p:nvCxnSpPr>
          <p:cNvPr id="89" name="Straight Arrow Connector 50"/>
          <p:cNvCxnSpPr>
            <a:stCxn id="123" idx="0"/>
            <a:endCxn id="375" idx="2"/>
          </p:cNvCxnSpPr>
          <p:nvPr/>
        </p:nvCxnSpPr>
        <p:spPr>
          <a:xfrm rot="5400000" flipH="1" flipV="1">
            <a:off x="3965416" y="3952777"/>
            <a:ext cx="877898" cy="23348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50"/>
          <p:cNvCxnSpPr>
            <a:stCxn id="127" idx="6"/>
          </p:cNvCxnSpPr>
          <p:nvPr/>
        </p:nvCxnSpPr>
        <p:spPr>
          <a:xfrm flipH="1" flipV="1">
            <a:off x="5223016" y="3637202"/>
            <a:ext cx="467960" cy="2054079"/>
          </a:xfrm>
          <a:prstGeom prst="bentConnector4">
            <a:avLst>
              <a:gd name="adj1" fmla="val -48850"/>
              <a:gd name="adj2" fmla="val 70839"/>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TextBox 69"/>
          <p:cNvSpPr txBox="1"/>
          <p:nvPr/>
        </p:nvSpPr>
        <p:spPr>
          <a:xfrm>
            <a:off x="4265667" y="4165978"/>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08" name="TextBox 69"/>
          <p:cNvSpPr txBox="1"/>
          <p:nvPr/>
        </p:nvSpPr>
        <p:spPr>
          <a:xfrm>
            <a:off x="5560206" y="5265589"/>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114" name="TextBox 113"/>
          <p:cNvSpPr txBox="1"/>
          <p:nvPr/>
        </p:nvSpPr>
        <p:spPr>
          <a:xfrm>
            <a:off x="5068151" y="977996"/>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5" name="Rectangle 114"/>
          <p:cNvSpPr/>
          <p:nvPr/>
        </p:nvSpPr>
        <p:spPr>
          <a:xfrm>
            <a:off x="5061196" y="1003970"/>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cxnSp>
        <p:nvCxnSpPr>
          <p:cNvPr id="118" name="Straight Arrow Connector 50"/>
          <p:cNvCxnSpPr>
            <a:stCxn id="56" idx="0"/>
            <a:endCxn id="114" idx="2"/>
          </p:cNvCxnSpPr>
          <p:nvPr/>
        </p:nvCxnSpPr>
        <p:spPr>
          <a:xfrm rot="5400000" flipH="1" flipV="1">
            <a:off x="4550425" y="1362440"/>
            <a:ext cx="740932" cy="2945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7621864" y="1196062"/>
            <a:ext cx="1168968" cy="25630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“text/html”</a:t>
            </a:r>
            <a:endParaRPr lang="el-GR" sz="1600" dirty="0">
              <a:solidFill>
                <a:schemeClr val="tx1"/>
              </a:solidFill>
            </a:endParaRPr>
          </a:p>
        </p:txBody>
      </p:sp>
      <p:cxnSp>
        <p:nvCxnSpPr>
          <p:cNvPr id="126" name="Straight Arrow Connector 50"/>
          <p:cNvCxnSpPr>
            <a:stCxn id="56" idx="6"/>
            <a:endCxn id="125" idx="1"/>
          </p:cNvCxnSpPr>
          <p:nvPr/>
        </p:nvCxnSpPr>
        <p:spPr>
          <a:xfrm flipV="1">
            <a:off x="5905015" y="1324216"/>
            <a:ext cx="1716849" cy="751048"/>
          </a:xfrm>
          <a:prstGeom prst="bentConnector3">
            <a:avLst>
              <a:gd name="adj1" fmla="val 3964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TextBox 78"/>
          <p:cNvSpPr txBox="1"/>
          <p:nvPr/>
        </p:nvSpPr>
        <p:spPr>
          <a:xfrm>
            <a:off x="6702618" y="1048693"/>
            <a:ext cx="902235" cy="307777"/>
          </a:xfrm>
          <a:prstGeom prst="rect">
            <a:avLst/>
          </a:prstGeom>
          <a:noFill/>
        </p:spPr>
        <p:txBody>
          <a:bodyPr wrap="none" rtlCol="0">
            <a:spAutoFit/>
          </a:bodyPr>
          <a:lstStyle/>
          <a:p>
            <a:r>
              <a:rPr lang="en-GB" sz="1400" i="1" dirty="0" err="1">
                <a:latin typeface="Calibri" panose="020F0502020204030204" pitchFamily="34" charset="0"/>
              </a:rPr>
              <a:t>dc:format</a:t>
            </a:r>
            <a:endParaRPr lang="el-GR" sz="1400" i="1" dirty="0">
              <a:latin typeface="Calibri" panose="020F0502020204030204" pitchFamily="34" charset="0"/>
            </a:endParaRPr>
          </a:p>
        </p:txBody>
      </p:sp>
      <p:cxnSp>
        <p:nvCxnSpPr>
          <p:cNvPr id="54" name="Straight Connector 53"/>
          <p:cNvCxnSpPr/>
          <p:nvPr/>
        </p:nvCxnSpPr>
        <p:spPr>
          <a:xfrm>
            <a:off x="4781251" y="677872"/>
            <a:ext cx="0" cy="12022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64"/>
          <p:cNvSpPr txBox="1"/>
          <p:nvPr/>
        </p:nvSpPr>
        <p:spPr>
          <a:xfrm>
            <a:off x="6875804" y="2346130"/>
            <a:ext cx="852418" cy="519351"/>
          </a:xfrm>
          <a:prstGeom prst="ellipse">
            <a:avLst/>
          </a:prstGeom>
          <a:solidFill>
            <a:schemeClr val="accent6">
              <a:lumMod val="40000"/>
              <a:lumOff val="6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_:a1</a:t>
            </a:r>
            <a:endParaRPr lang="el-GR" dirty="0">
              <a:latin typeface="Calibri" panose="020F0502020204030204" pitchFamily="34" charset="0"/>
            </a:endParaRPr>
          </a:p>
        </p:txBody>
      </p:sp>
      <p:sp>
        <p:nvSpPr>
          <p:cNvPr id="109" name="TextBox 64"/>
          <p:cNvSpPr txBox="1"/>
          <p:nvPr/>
        </p:nvSpPr>
        <p:spPr>
          <a:xfrm>
            <a:off x="6609795" y="3202375"/>
            <a:ext cx="1583359" cy="369332"/>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oa:Annotation</a:t>
            </a:r>
            <a:endParaRPr lang="el-GR" dirty="0">
              <a:latin typeface="Calibri" panose="020F0502020204030204" pitchFamily="34" charset="0"/>
            </a:endParaRPr>
          </a:p>
        </p:txBody>
      </p:sp>
      <p:cxnSp>
        <p:nvCxnSpPr>
          <p:cNvPr id="110" name="Straight Arrow Connector 50"/>
          <p:cNvCxnSpPr>
            <a:stCxn id="103" idx="4"/>
            <a:endCxn id="109" idx="0"/>
          </p:cNvCxnSpPr>
          <p:nvPr/>
        </p:nvCxnSpPr>
        <p:spPr>
          <a:xfrm rot="16200000" flipH="1">
            <a:off x="7183297" y="2984197"/>
            <a:ext cx="336894" cy="99462"/>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19" name="TextBox 64"/>
          <p:cNvSpPr txBox="1"/>
          <p:nvPr/>
        </p:nvSpPr>
        <p:spPr>
          <a:xfrm>
            <a:off x="6871725" y="4064838"/>
            <a:ext cx="852418" cy="519351"/>
          </a:xfrm>
          <a:prstGeom prst="ellipse">
            <a:avLst/>
          </a:prstGeom>
          <a:solidFill>
            <a:schemeClr val="accent6">
              <a:lumMod val="40000"/>
              <a:lumOff val="6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_:a2</a:t>
            </a:r>
            <a:endParaRPr lang="el-GR" dirty="0">
              <a:latin typeface="Calibri" panose="020F0502020204030204" pitchFamily="34" charset="0"/>
            </a:endParaRPr>
          </a:p>
        </p:txBody>
      </p:sp>
      <p:cxnSp>
        <p:nvCxnSpPr>
          <p:cNvPr id="120" name="Straight Arrow Connector 50"/>
          <p:cNvCxnSpPr>
            <a:stCxn id="119" idx="0"/>
            <a:endCxn id="109" idx="2"/>
          </p:cNvCxnSpPr>
          <p:nvPr/>
        </p:nvCxnSpPr>
        <p:spPr>
          <a:xfrm rot="5400000" flipH="1" flipV="1">
            <a:off x="7103139" y="3766503"/>
            <a:ext cx="493131" cy="10354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50"/>
          <p:cNvCxnSpPr>
            <a:stCxn id="103" idx="2"/>
            <a:endCxn id="56" idx="6"/>
          </p:cNvCxnSpPr>
          <p:nvPr/>
        </p:nvCxnSpPr>
        <p:spPr>
          <a:xfrm rot="10800000">
            <a:off x="5905016" y="2075264"/>
            <a:ext cx="970789" cy="53054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50"/>
          <p:cNvCxnSpPr>
            <a:stCxn id="119" idx="2"/>
            <a:endCxn id="56" idx="6"/>
          </p:cNvCxnSpPr>
          <p:nvPr/>
        </p:nvCxnSpPr>
        <p:spPr>
          <a:xfrm rot="10800000">
            <a:off x="5905015" y="2075264"/>
            <a:ext cx="966710" cy="224925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50"/>
          <p:cNvCxnSpPr>
            <a:stCxn id="127" idx="0"/>
            <a:endCxn id="123" idx="4"/>
          </p:cNvCxnSpPr>
          <p:nvPr/>
        </p:nvCxnSpPr>
        <p:spPr>
          <a:xfrm rot="16200000" flipV="1">
            <a:off x="4176274" y="5010012"/>
            <a:ext cx="597522" cy="374820"/>
          </a:xfrm>
          <a:prstGeom prst="bentConnector3">
            <a:avLst>
              <a:gd name="adj1" fmla="val 50000"/>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8" name="TextBox 69"/>
          <p:cNvSpPr txBox="1"/>
          <p:nvPr/>
        </p:nvSpPr>
        <p:spPr>
          <a:xfrm>
            <a:off x="4612493" y="5011538"/>
            <a:ext cx="1085554" cy="307777"/>
          </a:xfrm>
          <a:prstGeom prst="rect">
            <a:avLst/>
          </a:prstGeom>
          <a:noFill/>
        </p:spPr>
        <p:txBody>
          <a:bodyPr wrap="none" rtlCol="0">
            <a:spAutoFit/>
          </a:bodyPr>
          <a:lstStyle/>
          <a:p>
            <a:r>
              <a:rPr lang="en-US" sz="1400" i="1" dirty="0" err="1" smtClean="0">
                <a:solidFill>
                  <a:srgbClr val="C00000"/>
                </a:solidFill>
                <a:latin typeface="Calibri" panose="020F0502020204030204" pitchFamily="34" charset="0"/>
              </a:rPr>
              <a:t>owl:sameAs</a:t>
            </a:r>
            <a:endParaRPr lang="el-GR" sz="1400" i="1" dirty="0">
              <a:solidFill>
                <a:srgbClr val="C00000"/>
              </a:solidFill>
              <a:latin typeface="Calibri" panose="020F0502020204030204" pitchFamily="34" charset="0"/>
            </a:endParaRPr>
          </a:p>
        </p:txBody>
      </p:sp>
      <p:sp>
        <p:nvSpPr>
          <p:cNvPr id="141" name="TextBox 69"/>
          <p:cNvSpPr txBox="1"/>
          <p:nvPr/>
        </p:nvSpPr>
        <p:spPr>
          <a:xfrm>
            <a:off x="5785234" y="2160165"/>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sp>
        <p:nvSpPr>
          <p:cNvPr id="158" name="TextBox 69"/>
          <p:cNvSpPr txBox="1"/>
          <p:nvPr/>
        </p:nvSpPr>
        <p:spPr>
          <a:xfrm>
            <a:off x="7354880" y="2796021"/>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59" name="TextBox 69"/>
          <p:cNvSpPr txBox="1"/>
          <p:nvPr/>
        </p:nvSpPr>
        <p:spPr>
          <a:xfrm>
            <a:off x="7321287" y="3741170"/>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01" name="TextBox 64"/>
          <p:cNvSpPr txBox="1"/>
          <p:nvPr/>
        </p:nvSpPr>
        <p:spPr>
          <a:xfrm>
            <a:off x="8944398" y="2342829"/>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cxnSp>
        <p:nvCxnSpPr>
          <p:cNvPr id="202" name="Straight Arrow Connector 50"/>
          <p:cNvCxnSpPr>
            <a:stCxn id="201" idx="6"/>
            <a:endCxn id="203" idx="2"/>
          </p:cNvCxnSpPr>
          <p:nvPr/>
        </p:nvCxnSpPr>
        <p:spPr>
          <a:xfrm flipV="1">
            <a:off x="9796816" y="2258095"/>
            <a:ext cx="1992078" cy="3444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3" name="Rounded Rectangle 202"/>
          <p:cNvSpPr/>
          <p:nvPr/>
        </p:nvSpPr>
        <p:spPr>
          <a:xfrm>
            <a:off x="11533360" y="2060212"/>
            <a:ext cx="511067"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68</a:t>
            </a:r>
            <a:endParaRPr lang="el-GR" sz="1600" dirty="0">
              <a:solidFill>
                <a:schemeClr val="tx1"/>
              </a:solidFill>
            </a:endParaRPr>
          </a:p>
        </p:txBody>
      </p:sp>
      <p:sp>
        <p:nvSpPr>
          <p:cNvPr id="204" name="Rounded Rectangle 203"/>
          <p:cNvSpPr/>
          <p:nvPr/>
        </p:nvSpPr>
        <p:spPr>
          <a:xfrm>
            <a:off x="12127523" y="2047411"/>
            <a:ext cx="52167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512</a:t>
            </a:r>
            <a:endParaRPr lang="el-GR" sz="1600" dirty="0">
              <a:solidFill>
                <a:schemeClr val="tx1"/>
              </a:solidFill>
            </a:endParaRPr>
          </a:p>
        </p:txBody>
      </p:sp>
      <p:cxnSp>
        <p:nvCxnSpPr>
          <p:cNvPr id="205" name="Straight Arrow Connector 50"/>
          <p:cNvCxnSpPr>
            <a:stCxn id="201" idx="6"/>
            <a:endCxn id="204" idx="2"/>
          </p:cNvCxnSpPr>
          <p:nvPr/>
        </p:nvCxnSpPr>
        <p:spPr>
          <a:xfrm flipV="1">
            <a:off x="9796816" y="2258403"/>
            <a:ext cx="2591546" cy="34410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 name="TextBox 69"/>
          <p:cNvSpPr txBox="1"/>
          <p:nvPr/>
        </p:nvSpPr>
        <p:spPr>
          <a:xfrm>
            <a:off x="11369599" y="2321693"/>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207" name="Rounded Rectangle 206"/>
          <p:cNvSpPr/>
          <p:nvPr/>
        </p:nvSpPr>
        <p:spPr>
          <a:xfrm>
            <a:off x="11847737" y="2905116"/>
            <a:ext cx="562174"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0.9</a:t>
            </a:r>
            <a:endParaRPr lang="el-GR" sz="1600" dirty="0">
              <a:solidFill>
                <a:schemeClr val="tx1"/>
              </a:solidFill>
            </a:endParaRPr>
          </a:p>
        </p:txBody>
      </p:sp>
      <p:cxnSp>
        <p:nvCxnSpPr>
          <p:cNvPr id="209" name="Straight Arrow Connector 50"/>
          <p:cNvCxnSpPr>
            <a:stCxn id="201" idx="6"/>
            <a:endCxn id="207" idx="1"/>
          </p:cNvCxnSpPr>
          <p:nvPr/>
        </p:nvCxnSpPr>
        <p:spPr>
          <a:xfrm>
            <a:off x="9796816" y="2602505"/>
            <a:ext cx="2050921" cy="401553"/>
          </a:xfrm>
          <a:prstGeom prst="bentConnector3">
            <a:avLst>
              <a:gd name="adj1" fmla="val 3811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0" name="TextBox 69"/>
          <p:cNvSpPr txBox="1"/>
          <p:nvPr/>
        </p:nvSpPr>
        <p:spPr>
          <a:xfrm>
            <a:off x="10545119" y="2737720"/>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cxnSp>
        <p:nvCxnSpPr>
          <p:cNvPr id="211" name="Straight Arrow Connector 50"/>
          <p:cNvCxnSpPr>
            <a:stCxn id="201" idx="6"/>
            <a:endCxn id="212" idx="1"/>
          </p:cNvCxnSpPr>
          <p:nvPr/>
        </p:nvCxnSpPr>
        <p:spPr>
          <a:xfrm>
            <a:off x="9796816" y="2602505"/>
            <a:ext cx="2018752" cy="748761"/>
          </a:xfrm>
          <a:prstGeom prst="bentConnector3">
            <a:avLst>
              <a:gd name="adj1" fmla="val 3225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2" name="Rounded Rectangle 211"/>
          <p:cNvSpPr/>
          <p:nvPr/>
        </p:nvSpPr>
        <p:spPr>
          <a:xfrm>
            <a:off x="11815568" y="3252324"/>
            <a:ext cx="562174"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a:t>
            </a:r>
            <a:endParaRPr lang="el-GR" sz="1600" dirty="0">
              <a:solidFill>
                <a:schemeClr val="tx1"/>
              </a:solidFill>
            </a:endParaRPr>
          </a:p>
        </p:txBody>
      </p:sp>
      <p:sp>
        <p:nvSpPr>
          <p:cNvPr id="215" name="TextBox 69"/>
          <p:cNvSpPr txBox="1"/>
          <p:nvPr/>
        </p:nvSpPr>
        <p:spPr>
          <a:xfrm>
            <a:off x="10809214" y="3088758"/>
            <a:ext cx="88530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:score</a:t>
            </a:r>
            <a:endParaRPr lang="el-GR" sz="1400" i="1" dirty="0">
              <a:latin typeface="Calibri" panose="020F0502020204030204" pitchFamily="34" charset="0"/>
            </a:endParaRPr>
          </a:p>
        </p:txBody>
      </p:sp>
      <p:sp>
        <p:nvSpPr>
          <p:cNvPr id="216" name="Rounded Rectangle 215"/>
          <p:cNvSpPr/>
          <p:nvPr/>
        </p:nvSpPr>
        <p:spPr>
          <a:xfrm>
            <a:off x="10896258" y="3555515"/>
            <a:ext cx="1203813" cy="312154"/>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a:solidFill>
                  <a:prstClr val="black"/>
                </a:solidFill>
              </a:rPr>
              <a:t>Federer</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217" name="Straight Arrow Connector 50"/>
          <p:cNvCxnSpPr>
            <a:stCxn id="201" idx="6"/>
            <a:endCxn id="216" idx="1"/>
          </p:cNvCxnSpPr>
          <p:nvPr/>
        </p:nvCxnSpPr>
        <p:spPr>
          <a:xfrm>
            <a:off x="9796816" y="2602505"/>
            <a:ext cx="1099442" cy="1109087"/>
          </a:xfrm>
          <a:prstGeom prst="bentConnector3">
            <a:avLst>
              <a:gd name="adj1" fmla="val 4653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8" name="TextBox 69"/>
          <p:cNvSpPr txBox="1"/>
          <p:nvPr/>
        </p:nvSpPr>
        <p:spPr>
          <a:xfrm>
            <a:off x="9588775" y="3441884"/>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219" name="TextBox 218"/>
          <p:cNvSpPr txBox="1"/>
          <p:nvPr/>
        </p:nvSpPr>
        <p:spPr>
          <a:xfrm>
            <a:off x="9974455" y="1596422"/>
            <a:ext cx="1870056"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224" name="Rectangle 223"/>
          <p:cNvSpPr/>
          <p:nvPr/>
        </p:nvSpPr>
        <p:spPr>
          <a:xfrm>
            <a:off x="10024565" y="1607618"/>
            <a:ext cx="1798890" cy="338554"/>
          </a:xfrm>
          <a:prstGeom prst="rect">
            <a:avLst/>
          </a:prstGeom>
        </p:spPr>
        <p:txBody>
          <a:bodyPr wrap="none">
            <a:spAutoFit/>
          </a:bodyPr>
          <a:lstStyle/>
          <a:p>
            <a:pPr lvl="0" algn="ctr"/>
            <a:r>
              <a:rPr lang="en-US" sz="1600" b="1" kern="0" dirty="0" err="1">
                <a:solidFill>
                  <a:prstClr val="black"/>
                </a:solidFill>
              </a:rPr>
              <a:t>dbr:Roger_Federer</a:t>
            </a:r>
            <a:endParaRPr lang="en-US" sz="1600" b="1" kern="0" dirty="0">
              <a:solidFill>
                <a:prstClr val="black"/>
              </a:solidFill>
            </a:endParaRPr>
          </a:p>
        </p:txBody>
      </p:sp>
      <p:sp>
        <p:nvSpPr>
          <p:cNvPr id="226" name="TextBox 69"/>
          <p:cNvSpPr txBox="1"/>
          <p:nvPr/>
        </p:nvSpPr>
        <p:spPr>
          <a:xfrm>
            <a:off x="9750846" y="2075064"/>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sp>
        <p:nvSpPr>
          <p:cNvPr id="227" name="TextBox 64"/>
          <p:cNvSpPr txBox="1"/>
          <p:nvPr/>
        </p:nvSpPr>
        <p:spPr>
          <a:xfrm>
            <a:off x="8422852" y="3067909"/>
            <a:ext cx="1167714"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oae:Entity</a:t>
            </a:r>
            <a:endParaRPr lang="el-GR" dirty="0">
              <a:latin typeface="Calibri" panose="020F0502020204030204" pitchFamily="34" charset="0"/>
            </a:endParaRPr>
          </a:p>
        </p:txBody>
      </p:sp>
      <p:cxnSp>
        <p:nvCxnSpPr>
          <p:cNvPr id="232" name="Straight Arrow Connector 50"/>
          <p:cNvCxnSpPr>
            <a:stCxn id="201" idx="4"/>
            <a:endCxn id="227" idx="3"/>
          </p:cNvCxnSpPr>
          <p:nvPr/>
        </p:nvCxnSpPr>
        <p:spPr>
          <a:xfrm rot="16200000" flipH="1">
            <a:off x="9285389" y="2947397"/>
            <a:ext cx="390395" cy="219959"/>
          </a:xfrm>
          <a:prstGeom prst="bentConnector4">
            <a:avLst>
              <a:gd name="adj1" fmla="val 26349"/>
              <a:gd name="adj2" fmla="val 297696"/>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3" name="TextBox 69"/>
          <p:cNvSpPr txBox="1"/>
          <p:nvPr/>
        </p:nvSpPr>
        <p:spPr>
          <a:xfrm>
            <a:off x="9581041" y="2727800"/>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234" name="Straight Arrow Connector 50"/>
          <p:cNvCxnSpPr>
            <a:stCxn id="219" idx="0"/>
            <a:endCxn id="239" idx="2"/>
          </p:cNvCxnSpPr>
          <p:nvPr/>
        </p:nvCxnSpPr>
        <p:spPr>
          <a:xfrm rot="5400000" flipH="1" flipV="1">
            <a:off x="10657720" y="1342851"/>
            <a:ext cx="505334" cy="1809"/>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5" name="TextBox 69"/>
          <p:cNvSpPr txBox="1"/>
          <p:nvPr/>
        </p:nvSpPr>
        <p:spPr>
          <a:xfrm>
            <a:off x="10186419" y="1196301"/>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39" name="TextBox 64"/>
          <p:cNvSpPr txBox="1"/>
          <p:nvPr/>
        </p:nvSpPr>
        <p:spPr>
          <a:xfrm>
            <a:off x="10007016" y="721756"/>
            <a:ext cx="1808552"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dbo:TennisPlayer</a:t>
            </a:r>
            <a:endParaRPr lang="el-GR" dirty="0">
              <a:latin typeface="Calibri" panose="020F0502020204030204" pitchFamily="34" charset="0"/>
            </a:endParaRPr>
          </a:p>
        </p:txBody>
      </p:sp>
      <p:cxnSp>
        <p:nvCxnSpPr>
          <p:cNvPr id="240" name="Straight Arrow Connector 50"/>
          <p:cNvCxnSpPr>
            <a:stCxn id="103" idx="6"/>
            <a:endCxn id="201" idx="2"/>
          </p:cNvCxnSpPr>
          <p:nvPr/>
        </p:nvCxnSpPr>
        <p:spPr>
          <a:xfrm flipV="1">
            <a:off x="7728222" y="2602505"/>
            <a:ext cx="1216176" cy="330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2" name="TextBox 69"/>
          <p:cNvSpPr txBox="1"/>
          <p:nvPr/>
        </p:nvSpPr>
        <p:spPr>
          <a:xfrm>
            <a:off x="7840025" y="2291450"/>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sp>
        <p:nvSpPr>
          <p:cNvPr id="243" name="TextBox 78"/>
          <p:cNvSpPr txBox="1"/>
          <p:nvPr/>
        </p:nvSpPr>
        <p:spPr>
          <a:xfrm>
            <a:off x="2594448" y="5134871"/>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244" name="TextBox 78"/>
          <p:cNvSpPr txBox="1"/>
          <p:nvPr/>
        </p:nvSpPr>
        <p:spPr>
          <a:xfrm>
            <a:off x="2618071" y="6081635"/>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cxnSp>
        <p:nvCxnSpPr>
          <p:cNvPr id="247" name="Straight Arrow Connector 50"/>
          <p:cNvCxnSpPr>
            <a:stCxn id="119" idx="6"/>
            <a:endCxn id="213" idx="2"/>
          </p:cNvCxnSpPr>
          <p:nvPr/>
        </p:nvCxnSpPr>
        <p:spPr>
          <a:xfrm flipV="1">
            <a:off x="7724143" y="4321758"/>
            <a:ext cx="1197412" cy="275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8" name="TextBox 69"/>
          <p:cNvSpPr txBox="1"/>
          <p:nvPr/>
        </p:nvSpPr>
        <p:spPr>
          <a:xfrm>
            <a:off x="7862560" y="4009023"/>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sp>
        <p:nvSpPr>
          <p:cNvPr id="276" name="Rectangle 275"/>
          <p:cNvSpPr/>
          <p:nvPr/>
        </p:nvSpPr>
        <p:spPr>
          <a:xfrm>
            <a:off x="8872212" y="5344074"/>
            <a:ext cx="3664145" cy="1316130"/>
          </a:xfrm>
          <a:prstGeom prst="rect">
            <a:avLst/>
          </a:prstGeom>
        </p:spPr>
        <p:txBody>
          <a:bodyPr wrap="none">
            <a:spAutoFit/>
          </a:bodyPr>
          <a:lstStyle/>
          <a:p>
            <a:pPr>
              <a:lnSpc>
                <a:spcPts val="1600"/>
              </a:lnSpc>
            </a:pPr>
            <a:r>
              <a:rPr lang="en-US" sz="1300" dirty="0" err="1" smtClean="0"/>
              <a:t>owa</a:t>
            </a:r>
            <a:r>
              <a:rPr lang="en-US" sz="1300" dirty="0" smtClean="0"/>
              <a:t>: http://l3s.de/</a:t>
            </a:r>
            <a:r>
              <a:rPr lang="en-US" sz="1300" dirty="0"/>
              <a:t>owa</a:t>
            </a:r>
            <a:r>
              <a:rPr lang="en-US" sz="1300" dirty="0" smtClean="0"/>
              <a:t>#</a:t>
            </a:r>
          </a:p>
          <a:p>
            <a:pPr>
              <a:lnSpc>
                <a:spcPts val="1600"/>
              </a:lnSpc>
            </a:pPr>
            <a:r>
              <a:rPr lang="en-US" sz="1300" dirty="0" err="1"/>
              <a:t>oa</a:t>
            </a:r>
            <a:r>
              <a:rPr lang="en-US" sz="1300" dirty="0"/>
              <a:t>: http://</a:t>
            </a:r>
            <a:r>
              <a:rPr lang="en-US" sz="1300" dirty="0" smtClean="0"/>
              <a:t>www.w3.org/ns/oa</a:t>
            </a:r>
            <a:r>
              <a:rPr lang="en-US" sz="1300" dirty="0"/>
              <a:t>#</a:t>
            </a:r>
          </a:p>
          <a:p>
            <a:pPr>
              <a:lnSpc>
                <a:spcPts val="1600"/>
              </a:lnSpc>
            </a:pPr>
            <a:r>
              <a:rPr lang="en-US" sz="1300" dirty="0" err="1" smtClean="0"/>
              <a:t>oae</a:t>
            </a:r>
            <a:r>
              <a:rPr lang="en-US" sz="1300" dirty="0"/>
              <a:t>: http://</a:t>
            </a:r>
            <a:r>
              <a:rPr lang="en-US" sz="1300" dirty="0" smtClean="0"/>
              <a:t>www.ics.forth.gr/isl/oae/core</a:t>
            </a:r>
            <a:r>
              <a:rPr lang="en-US" sz="1300" dirty="0"/>
              <a:t>#</a:t>
            </a:r>
            <a:br>
              <a:rPr lang="en-US" sz="1300" dirty="0"/>
            </a:br>
            <a:r>
              <a:rPr lang="en-US" sz="1300" dirty="0"/>
              <a:t>dc: http://</a:t>
            </a:r>
            <a:r>
              <a:rPr lang="en-US" sz="1300" dirty="0" smtClean="0"/>
              <a:t>purl.org/dc/terms/</a:t>
            </a:r>
            <a:r>
              <a:rPr lang="en-US" sz="1300" dirty="0"/>
              <a:t/>
            </a:r>
            <a:br>
              <a:rPr lang="en-US" sz="1300" dirty="0"/>
            </a:br>
            <a:r>
              <a:rPr lang="en-US" sz="1300" dirty="0" err="1" smtClean="0"/>
              <a:t>rdf</a:t>
            </a:r>
            <a:r>
              <a:rPr lang="en-US" sz="1300" dirty="0"/>
              <a:t>: http://www.w3.org/1999/02/22-rdf-syntax-ns</a:t>
            </a:r>
            <a:r>
              <a:rPr lang="en-US" sz="1300" dirty="0" smtClean="0"/>
              <a:t>#</a:t>
            </a:r>
            <a:br>
              <a:rPr lang="en-US" sz="1300" dirty="0" smtClean="0"/>
            </a:br>
            <a:r>
              <a:rPr lang="en-US" sz="1300" dirty="0" err="1" smtClean="0"/>
              <a:t>owl:http</a:t>
            </a:r>
            <a:r>
              <a:rPr lang="en-US" sz="1300" dirty="0"/>
              <a:t>://</a:t>
            </a:r>
            <a:r>
              <a:rPr lang="en-US" sz="1300" dirty="0" smtClean="0"/>
              <a:t>www.w3.org/2002/07/owl#</a:t>
            </a:r>
          </a:p>
        </p:txBody>
      </p:sp>
      <p:sp>
        <p:nvSpPr>
          <p:cNvPr id="289" name="TextBox 288"/>
          <p:cNvSpPr txBox="1"/>
          <p:nvPr/>
        </p:nvSpPr>
        <p:spPr>
          <a:xfrm rot="10800000">
            <a:off x="4440944" y="628348"/>
            <a:ext cx="743649" cy="531845"/>
          </a:xfrm>
          <a:prstGeom prst="rect">
            <a:avLst/>
          </a:prstGeom>
          <a:noFill/>
        </p:spPr>
        <p:txBody>
          <a:bodyPr wrap="square" rtlCol="0">
            <a:spAutoFit/>
          </a:bodyPr>
          <a:lstStyle/>
          <a:p>
            <a:r>
              <a:rPr lang="en-US" sz="4000" b="1" dirty="0" smtClean="0"/>
              <a:t>…</a:t>
            </a:r>
            <a:endParaRPr lang="en-US" sz="4000" b="1" dirty="0"/>
          </a:p>
        </p:txBody>
      </p:sp>
      <p:cxnSp>
        <p:nvCxnSpPr>
          <p:cNvPr id="265" name="Straight Connector 264"/>
          <p:cNvCxnSpPr>
            <a:stCxn id="213" idx="6"/>
          </p:cNvCxnSpPr>
          <p:nvPr/>
        </p:nvCxnSpPr>
        <p:spPr>
          <a:xfrm flipV="1">
            <a:off x="9773973" y="4319866"/>
            <a:ext cx="379677" cy="1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7" name="TextBox 296"/>
          <p:cNvSpPr txBox="1"/>
          <p:nvPr/>
        </p:nvSpPr>
        <p:spPr>
          <a:xfrm rot="10800000">
            <a:off x="9960636" y="4267865"/>
            <a:ext cx="743649" cy="531845"/>
          </a:xfrm>
          <a:prstGeom prst="rect">
            <a:avLst/>
          </a:prstGeom>
          <a:noFill/>
        </p:spPr>
        <p:txBody>
          <a:bodyPr wrap="square" rtlCol="0">
            <a:spAutoFit/>
          </a:bodyPr>
          <a:lstStyle/>
          <a:p>
            <a:r>
              <a:rPr lang="en-US" sz="4000" b="1" dirty="0" smtClean="0"/>
              <a:t>…</a:t>
            </a:r>
            <a:endParaRPr lang="en-US" sz="4000" b="1" dirty="0"/>
          </a:p>
        </p:txBody>
      </p:sp>
      <p:cxnSp>
        <p:nvCxnSpPr>
          <p:cNvPr id="312" name="Straight Arrow Connector 50"/>
          <p:cNvCxnSpPr>
            <a:stCxn id="318" idx="2"/>
            <a:endCxn id="56" idx="6"/>
          </p:cNvCxnSpPr>
          <p:nvPr/>
        </p:nvCxnSpPr>
        <p:spPr>
          <a:xfrm rot="10800000">
            <a:off x="5905015" y="2075264"/>
            <a:ext cx="966710" cy="316124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8" name="TextBox 64"/>
          <p:cNvSpPr txBox="1"/>
          <p:nvPr/>
        </p:nvSpPr>
        <p:spPr>
          <a:xfrm>
            <a:off x="6871725" y="4976832"/>
            <a:ext cx="852418" cy="519351"/>
          </a:xfrm>
          <a:prstGeom prst="ellipse">
            <a:avLst/>
          </a:prstGeom>
          <a:solidFill>
            <a:schemeClr val="bg1"/>
          </a:solidFill>
          <a:ln>
            <a:solidFill>
              <a:schemeClr val="bg1"/>
            </a:solidFill>
          </a:ln>
        </p:spPr>
        <p:txBody>
          <a:bodyPr wrap="square" rtlCol="0">
            <a:spAutoFit/>
          </a:bodyPr>
          <a:lstStyle/>
          <a:p>
            <a:pPr algn="ctr"/>
            <a:endParaRPr lang="el-GR" dirty="0">
              <a:latin typeface="Calibri" panose="020F0502020204030204" pitchFamily="34" charset="0"/>
            </a:endParaRPr>
          </a:p>
        </p:txBody>
      </p:sp>
      <p:sp>
        <p:nvSpPr>
          <p:cNvPr id="323" name="TextBox 322"/>
          <p:cNvSpPr txBox="1"/>
          <p:nvPr/>
        </p:nvSpPr>
        <p:spPr>
          <a:xfrm rot="10800000">
            <a:off x="6732415" y="5171983"/>
            <a:ext cx="743649" cy="531845"/>
          </a:xfrm>
          <a:prstGeom prst="rect">
            <a:avLst/>
          </a:prstGeom>
          <a:noFill/>
        </p:spPr>
        <p:txBody>
          <a:bodyPr wrap="square" rtlCol="0">
            <a:spAutoFit/>
          </a:bodyPr>
          <a:lstStyle/>
          <a:p>
            <a:r>
              <a:rPr lang="en-US" sz="4000" b="1" dirty="0" smtClean="0"/>
              <a:t>…</a:t>
            </a:r>
            <a:endParaRPr lang="en-US" sz="4000" b="1" dirty="0"/>
          </a:p>
        </p:txBody>
      </p:sp>
      <p:cxnSp>
        <p:nvCxnSpPr>
          <p:cNvPr id="324" name="Straight Arrow Connector 50"/>
          <p:cNvCxnSpPr>
            <a:stCxn id="201" idx="6"/>
            <a:endCxn id="219" idx="4"/>
          </p:cNvCxnSpPr>
          <p:nvPr/>
        </p:nvCxnSpPr>
        <p:spPr>
          <a:xfrm flipV="1">
            <a:off x="9796816" y="1951145"/>
            <a:ext cx="1112667" cy="6513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8" name="TextBox 337"/>
          <p:cNvSpPr txBox="1"/>
          <p:nvPr/>
        </p:nvSpPr>
        <p:spPr>
          <a:xfrm rot="10800000">
            <a:off x="5093709" y="4664241"/>
            <a:ext cx="743649" cy="531845"/>
          </a:xfrm>
          <a:prstGeom prst="rect">
            <a:avLst/>
          </a:prstGeom>
          <a:noFill/>
        </p:spPr>
        <p:txBody>
          <a:bodyPr wrap="square" rtlCol="0">
            <a:spAutoFit/>
          </a:bodyPr>
          <a:lstStyle/>
          <a:p>
            <a:r>
              <a:rPr lang="en-US" sz="4000" b="1" dirty="0" smtClean="0"/>
              <a:t>…</a:t>
            </a:r>
            <a:endParaRPr lang="en-US" sz="4000" b="1" dirty="0"/>
          </a:p>
        </p:txBody>
      </p:sp>
      <p:sp>
        <p:nvSpPr>
          <p:cNvPr id="130" name="Rectangle 129"/>
          <p:cNvSpPr/>
          <p:nvPr/>
        </p:nvSpPr>
        <p:spPr>
          <a:xfrm>
            <a:off x="-422919" y="26464"/>
            <a:ext cx="984565" cy="646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dirty="0" smtClean="0">
                <a:solidFill>
                  <a:prstClr val="black"/>
                </a:solidFill>
              </a:rPr>
              <a:t>OLD</a:t>
            </a:r>
            <a:endParaRPr kumimoji="0" lang="el-GR" sz="3600" b="1" i="0" u="none" strike="noStrike" kern="0" cap="none" spc="0" normalizeH="0" baseline="0" noProof="0" dirty="0" smtClean="0">
              <a:ln>
                <a:noFill/>
              </a:ln>
              <a:solidFill>
                <a:prstClr val="black"/>
              </a:solidFill>
              <a:effectLst/>
              <a:uLnTx/>
              <a:uFillTx/>
            </a:endParaRPr>
          </a:p>
        </p:txBody>
      </p:sp>
      <p:pic>
        <p:nvPicPr>
          <p:cNvPr id="20" name="Picture 19"/>
          <p:cNvPicPr>
            <a:picLocks noChangeAspect="1"/>
          </p:cNvPicPr>
          <p:nvPr/>
        </p:nvPicPr>
        <p:blipFill>
          <a:blip r:embed="rId3"/>
          <a:stretch>
            <a:fillRect/>
          </a:stretch>
        </p:blipFill>
        <p:spPr>
          <a:xfrm>
            <a:off x="3744984" y="6395877"/>
            <a:ext cx="371475" cy="133350"/>
          </a:xfrm>
          <a:prstGeom prst="rect">
            <a:avLst/>
          </a:prstGeom>
        </p:spPr>
      </p:pic>
    </p:spTree>
    <p:extLst>
      <p:ext uri="{BB962C8B-B14F-4D97-AF65-F5344CB8AC3E}">
        <p14:creationId xmlns:p14="http://schemas.microsoft.com/office/powerpoint/2010/main" val="71457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animEffect transition="in" filter="fade">
                                      <p:cBhvr>
                                        <p:cTn id="33" dur="500"/>
                                        <p:tgtEl>
                                          <p:spTgt spid="12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99"/>
                                        </p:tgtEl>
                                        <p:attrNameLst>
                                          <p:attrName>style.visibility</p:attrName>
                                        </p:attrNameLst>
                                      </p:cBhvr>
                                      <p:to>
                                        <p:strVal val="visible"/>
                                      </p:to>
                                    </p:set>
                                    <p:animEffect transition="in" filter="fade">
                                      <p:cBhvr>
                                        <p:cTn id="39" dur="500"/>
                                        <p:tgtEl>
                                          <p:spTgt spid="299"/>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2"/>
                                        </p:tgtEl>
                                        <p:attrNameLst>
                                          <p:attrName>style.visibility</p:attrName>
                                        </p:attrNameLst>
                                      </p:cBhvr>
                                      <p:to>
                                        <p:strVal val="visible"/>
                                      </p:to>
                                    </p:set>
                                    <p:animEffect transition="in" filter="fade">
                                      <p:cBhvr>
                                        <p:cTn id="45" dur="500"/>
                                        <p:tgtEl>
                                          <p:spTgt spid="372"/>
                                        </p:tgtEl>
                                      </p:cBhvr>
                                    </p:animEffect>
                                  </p:childTnLst>
                                </p:cTn>
                              </p:par>
                              <p:par>
                                <p:cTn id="46" presetID="10" presetClass="entr" presetSubtype="0" fill="hold"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500"/>
                                        <p:tgtEl>
                                          <p:spTgt spid="10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fade">
                                      <p:cBhvr>
                                        <p:cTn id="54" dur="500"/>
                                        <p:tgtEl>
                                          <p:spTgt spid="106"/>
                                        </p:tgtEl>
                                      </p:cBhvr>
                                    </p:animEffect>
                                  </p:childTnLst>
                                </p:cTn>
                              </p:par>
                              <p:par>
                                <p:cTn id="55" presetID="10"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376"/>
                                        </p:tgtEl>
                                        <p:attrNameLst>
                                          <p:attrName>style.visibility</p:attrName>
                                        </p:attrNameLst>
                                      </p:cBhvr>
                                      <p:to>
                                        <p:strVal val="visible"/>
                                      </p:to>
                                    </p:set>
                                    <p:animEffect transition="in" filter="fade">
                                      <p:cBhvr>
                                        <p:cTn id="60" dur="500"/>
                                        <p:tgtEl>
                                          <p:spTgt spid="37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0"/>
                                        </p:tgtEl>
                                        <p:attrNameLst>
                                          <p:attrName>style.visibility</p:attrName>
                                        </p:attrNameLst>
                                      </p:cBhvr>
                                      <p:to>
                                        <p:strVal val="visible"/>
                                      </p:to>
                                    </p:set>
                                    <p:animEffect transition="in" filter="fade">
                                      <p:cBhvr>
                                        <p:cTn id="63" dur="500"/>
                                        <p:tgtEl>
                                          <p:spTgt spid="3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5"/>
                                        </p:tgtEl>
                                        <p:attrNameLst>
                                          <p:attrName>style.visibility</p:attrName>
                                        </p:attrNameLst>
                                      </p:cBhvr>
                                      <p:to>
                                        <p:strVal val="visible"/>
                                      </p:to>
                                    </p:set>
                                    <p:animEffect transition="in" filter="fade">
                                      <p:cBhvr>
                                        <p:cTn id="66" dur="500"/>
                                        <p:tgtEl>
                                          <p:spTgt spid="37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fade">
                                      <p:cBhvr>
                                        <p:cTn id="69" dur="500"/>
                                        <p:tgtEl>
                                          <p:spTgt spid="1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fade">
                                      <p:cBhvr>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9" presetClass="emph" presetSubtype="0" fill="hold" grpId="1" nodeType="withEffect">
                                  <p:stCondLst>
                                    <p:cond delay="0"/>
                                  </p:stCondLst>
                                  <p:childTnLst>
                                    <p:animClr clrSpc="rgb" dir="cw">
                                      <p:cBhvr override="childStyle">
                                        <p:cTn id="82" dur="500" fill="hold"/>
                                        <p:tgtEl>
                                          <p:spTgt spid="56"/>
                                        </p:tgtEl>
                                        <p:attrNameLst>
                                          <p:attrName>style.color</p:attrName>
                                        </p:attrNameLst>
                                      </p:cBhvr>
                                      <p:to>
                                        <a:srgbClr val="F4AD7C"/>
                                      </p:to>
                                    </p:animClr>
                                    <p:animClr clrSpc="rgb" dir="cw">
                                      <p:cBhvr>
                                        <p:cTn id="83" dur="500" fill="hold"/>
                                        <p:tgtEl>
                                          <p:spTgt spid="56"/>
                                        </p:tgtEl>
                                        <p:attrNameLst>
                                          <p:attrName>fillcolor</p:attrName>
                                        </p:attrNameLst>
                                      </p:cBhvr>
                                      <p:to>
                                        <a:srgbClr val="F4AD7C"/>
                                      </p:to>
                                    </p:animClr>
                                    <p:set>
                                      <p:cBhvr>
                                        <p:cTn id="84" dur="500" fill="hold"/>
                                        <p:tgtEl>
                                          <p:spTgt spid="56"/>
                                        </p:tgtEl>
                                        <p:attrNameLst>
                                          <p:attrName>fill.type</p:attrName>
                                        </p:attrNameLst>
                                      </p:cBhvr>
                                      <p:to>
                                        <p:strVal val="solid"/>
                                      </p:to>
                                    </p:set>
                                    <p:set>
                                      <p:cBhvr>
                                        <p:cTn id="85" dur="500" fill="hold"/>
                                        <p:tgtEl>
                                          <p:spTgt spid="56"/>
                                        </p:tgtEl>
                                        <p:attrNameLst>
                                          <p:attrName>fill.on</p:attrName>
                                        </p:attrNameLst>
                                      </p:cBhvr>
                                      <p:to>
                                        <p:strVal val="true"/>
                                      </p:to>
                                    </p:se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500"/>
                                        <p:tgtEl>
                                          <p:spTgt spid="85"/>
                                        </p:tgtEl>
                                      </p:cBhvr>
                                    </p:animEffect>
                                  </p:childTnLst>
                                </p:cTn>
                              </p:par>
                              <p:par>
                                <p:cTn id="95" presetID="10" presetClass="entr" presetSubtype="0" fill="hold" nodeType="with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500"/>
                                        <p:tgtEl>
                                          <p:spTgt spid="9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animEffect transition="in" filter="fade">
                                      <p:cBhvr>
                                        <p:cTn id="103" dur="500"/>
                                        <p:tgtEl>
                                          <p:spTgt spid="125"/>
                                        </p:tgtEl>
                                      </p:cBhvr>
                                    </p:animEffect>
                                  </p:childTnLst>
                                </p:cTn>
                              </p:par>
                              <p:par>
                                <p:cTn id="104" presetID="10" presetClass="entr" presetSubtype="0" fill="hold" nodeType="withEffect">
                                  <p:stCondLst>
                                    <p:cond delay="0"/>
                                  </p:stCondLst>
                                  <p:childTnLst>
                                    <p:set>
                                      <p:cBhvr>
                                        <p:cTn id="105" dur="1" fill="hold">
                                          <p:stCondLst>
                                            <p:cond delay="0"/>
                                          </p:stCondLst>
                                        </p:cTn>
                                        <p:tgtEl>
                                          <p:spTgt spid="126"/>
                                        </p:tgtEl>
                                        <p:attrNameLst>
                                          <p:attrName>style.visibility</p:attrName>
                                        </p:attrNameLst>
                                      </p:cBhvr>
                                      <p:to>
                                        <p:strVal val="visible"/>
                                      </p:to>
                                    </p:set>
                                    <p:animEffect transition="in" filter="fade">
                                      <p:cBhvr>
                                        <p:cTn id="106" dur="500"/>
                                        <p:tgtEl>
                                          <p:spTgt spid="12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4"/>
                                        </p:tgtEl>
                                        <p:attrNameLst>
                                          <p:attrName>style.visibility</p:attrName>
                                        </p:attrNameLst>
                                      </p:cBhvr>
                                      <p:to>
                                        <p:strVal val="visible"/>
                                      </p:to>
                                    </p:set>
                                    <p:animEffect transition="in" filter="fade">
                                      <p:cBhvr>
                                        <p:cTn id="109" dur="500"/>
                                        <p:tgtEl>
                                          <p:spTgt spid="13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fade">
                                      <p:cBhvr>
                                        <p:cTn id="114" dur="500"/>
                                        <p:tgtEl>
                                          <p:spTgt spid="14"/>
                                        </p:tgtEl>
                                      </p:cBhvr>
                                    </p:animEffect>
                                  </p:childTnLst>
                                </p:cTn>
                              </p:par>
                              <p:par>
                                <p:cTn id="115" presetID="10" presetClass="entr" presetSubtype="0" fill="hold" nodeType="withEffect">
                                  <p:stCondLst>
                                    <p:cond delay="0"/>
                                  </p:stCondLst>
                                  <p:childTnLst>
                                    <p:set>
                                      <p:cBhvr>
                                        <p:cTn id="116" dur="1" fill="hold">
                                          <p:stCondLst>
                                            <p:cond delay="0"/>
                                          </p:stCondLst>
                                        </p:cTn>
                                        <p:tgtEl>
                                          <p:spTgt spid="403"/>
                                        </p:tgtEl>
                                        <p:attrNameLst>
                                          <p:attrName>style.visibility</p:attrName>
                                        </p:attrNameLst>
                                      </p:cBhvr>
                                      <p:to>
                                        <p:strVal val="visible"/>
                                      </p:to>
                                    </p:set>
                                    <p:animEffect transition="in" filter="fade">
                                      <p:cBhvr>
                                        <p:cTn id="117" dur="500"/>
                                        <p:tgtEl>
                                          <p:spTgt spid="40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17"/>
                                        </p:tgtEl>
                                        <p:attrNameLst>
                                          <p:attrName>style.visibility</p:attrName>
                                        </p:attrNameLst>
                                      </p:cBhvr>
                                      <p:to>
                                        <p:strVal val="visible"/>
                                      </p:to>
                                    </p:set>
                                    <p:animEffect transition="in" filter="fade">
                                      <p:cBhvr>
                                        <p:cTn id="120" dur="500"/>
                                        <p:tgtEl>
                                          <p:spTgt spid="41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8"/>
                                        </p:tgtEl>
                                        <p:attrNameLst>
                                          <p:attrName>style.visibility</p:attrName>
                                        </p:attrNameLst>
                                      </p:cBhvr>
                                      <p:to>
                                        <p:strVal val="visible"/>
                                      </p:to>
                                    </p:set>
                                    <p:animEffect transition="in" filter="fade">
                                      <p:cBhvr>
                                        <p:cTn id="123" dur="500"/>
                                        <p:tgtEl>
                                          <p:spTgt spid="41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33"/>
                                        </p:tgtEl>
                                        <p:attrNameLst>
                                          <p:attrName>style.visibility</p:attrName>
                                        </p:attrNameLst>
                                      </p:cBhvr>
                                      <p:to>
                                        <p:strVal val="visible"/>
                                      </p:to>
                                    </p:set>
                                    <p:animEffect transition="in" filter="fade">
                                      <p:cBhvr>
                                        <p:cTn id="126" dur="500"/>
                                        <p:tgtEl>
                                          <p:spTgt spid="433"/>
                                        </p:tgtEl>
                                      </p:cBhvr>
                                    </p:animEffect>
                                  </p:childTnLst>
                                </p:cTn>
                              </p:par>
                              <p:par>
                                <p:cTn id="127" presetID="10" presetClass="entr" presetSubtype="0" fill="hold"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500"/>
                                        <p:tgtEl>
                                          <p:spTgt spid="54"/>
                                        </p:tgtEl>
                                      </p:cBhvr>
                                    </p:animEffect>
                                  </p:childTnLst>
                                </p:cTn>
                              </p:par>
                              <p:par>
                                <p:cTn id="130" presetID="10" presetClass="entr" presetSubtype="0" fill="hold" nodeType="with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6"/>
                                        </p:tgtEl>
                                        <p:attrNameLst>
                                          <p:attrName>style.visibility</p:attrName>
                                        </p:attrNameLst>
                                      </p:cBhvr>
                                      <p:to>
                                        <p:strVal val="visible"/>
                                      </p:to>
                                    </p:set>
                                    <p:animEffect transition="in" filter="fade">
                                      <p:cBhvr>
                                        <p:cTn id="135" dur="500"/>
                                        <p:tgtEl>
                                          <p:spTgt spid="11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17"/>
                                        </p:tgtEl>
                                        <p:attrNameLst>
                                          <p:attrName>style.visibility</p:attrName>
                                        </p:attrNameLst>
                                      </p:cBhvr>
                                      <p:to>
                                        <p:strVal val="visible"/>
                                      </p:to>
                                    </p:set>
                                    <p:animEffect transition="in" filter="fade">
                                      <p:cBhvr>
                                        <p:cTn id="138" dur="500"/>
                                        <p:tgtEl>
                                          <p:spTgt spid="11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animEffect transition="in" filter="fade">
                                      <p:cBhvr>
                                        <p:cTn id="141" dur="500"/>
                                        <p:tgtEl>
                                          <p:spTgt spid="11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fade">
                                      <p:cBhvr>
                                        <p:cTn id="144" dur="500"/>
                                        <p:tgtEl>
                                          <p:spTgt spid="115"/>
                                        </p:tgtEl>
                                      </p:cBhvr>
                                    </p:animEffect>
                                  </p:childTnLst>
                                </p:cTn>
                              </p:par>
                              <p:par>
                                <p:cTn id="145" presetID="10" presetClass="entr" presetSubtype="0" fill="hold" nodeType="withEffect">
                                  <p:stCondLst>
                                    <p:cond delay="0"/>
                                  </p:stCondLst>
                                  <p:childTnLst>
                                    <p:set>
                                      <p:cBhvr>
                                        <p:cTn id="146" dur="1" fill="hold">
                                          <p:stCondLst>
                                            <p:cond delay="0"/>
                                          </p:stCondLst>
                                        </p:cTn>
                                        <p:tgtEl>
                                          <p:spTgt spid="118"/>
                                        </p:tgtEl>
                                        <p:attrNameLst>
                                          <p:attrName>style.visibility</p:attrName>
                                        </p:attrNameLst>
                                      </p:cBhvr>
                                      <p:to>
                                        <p:strVal val="visible"/>
                                      </p:to>
                                    </p:set>
                                    <p:animEffect transition="in" filter="fade">
                                      <p:cBhvr>
                                        <p:cTn id="147" dur="500"/>
                                        <p:tgtEl>
                                          <p:spTgt spid="11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213"/>
                                        </p:tgtEl>
                                        <p:attrNameLst>
                                          <p:attrName>style.visibility</p:attrName>
                                        </p:attrNameLst>
                                      </p:cBhvr>
                                      <p:to>
                                        <p:strVal val="visible"/>
                                      </p:to>
                                    </p:set>
                                    <p:animEffect transition="in" filter="fade">
                                      <p:cBhvr>
                                        <p:cTn id="152" dur="500"/>
                                        <p:tgtEl>
                                          <p:spTgt spid="21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06"/>
                                        </p:tgtEl>
                                        <p:attrNameLst>
                                          <p:attrName>style.visibility</p:attrName>
                                        </p:attrNameLst>
                                      </p:cBhvr>
                                      <p:to>
                                        <p:strVal val="visible"/>
                                      </p:to>
                                    </p:set>
                                    <p:animEffect transition="in" filter="fade">
                                      <p:cBhvr>
                                        <p:cTn id="155" dur="500"/>
                                        <p:tgtEl>
                                          <p:spTgt spid="306"/>
                                        </p:tgtEl>
                                      </p:cBhvr>
                                    </p:animEffect>
                                  </p:childTnLst>
                                </p:cTn>
                              </p:par>
                              <p:par>
                                <p:cTn id="156" presetID="10" presetClass="entr" presetSubtype="0" fill="hold" nodeType="withEffect">
                                  <p:stCondLst>
                                    <p:cond delay="0"/>
                                  </p:stCondLst>
                                  <p:childTnLst>
                                    <p:set>
                                      <p:cBhvr>
                                        <p:cTn id="157" dur="1" fill="hold">
                                          <p:stCondLst>
                                            <p:cond delay="0"/>
                                          </p:stCondLst>
                                        </p:cTn>
                                        <p:tgtEl>
                                          <p:spTgt spid="313"/>
                                        </p:tgtEl>
                                        <p:attrNameLst>
                                          <p:attrName>style.visibility</p:attrName>
                                        </p:attrNameLst>
                                      </p:cBhvr>
                                      <p:to>
                                        <p:strVal val="visible"/>
                                      </p:to>
                                    </p:set>
                                    <p:animEffect transition="in" filter="fade">
                                      <p:cBhvr>
                                        <p:cTn id="158" dur="500"/>
                                        <p:tgtEl>
                                          <p:spTgt spid="31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59"/>
                                        </p:tgtEl>
                                        <p:attrNameLst>
                                          <p:attrName>style.visibility</p:attrName>
                                        </p:attrNameLst>
                                      </p:cBhvr>
                                      <p:to>
                                        <p:strVal val="visible"/>
                                      </p:to>
                                    </p:set>
                                    <p:animEffect transition="in" filter="fade">
                                      <p:cBhvr>
                                        <p:cTn id="161" dur="500"/>
                                        <p:tgtEl>
                                          <p:spTgt spid="359"/>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03"/>
                                        </p:tgtEl>
                                        <p:attrNameLst>
                                          <p:attrName>style.visibility</p:attrName>
                                        </p:attrNameLst>
                                      </p:cBhvr>
                                      <p:to>
                                        <p:strVal val="visible"/>
                                      </p:to>
                                    </p:set>
                                    <p:animEffect transition="in" filter="fade">
                                      <p:cBhvr>
                                        <p:cTn id="164" dur="500"/>
                                        <p:tgtEl>
                                          <p:spTgt spid="103"/>
                                        </p:tgtEl>
                                      </p:cBhvr>
                                    </p:animEffect>
                                  </p:childTnLst>
                                </p:cTn>
                              </p:par>
                              <p:par>
                                <p:cTn id="165" presetID="10" presetClass="entr" presetSubtype="0" fill="hold" nodeType="withEffect">
                                  <p:stCondLst>
                                    <p:cond delay="0"/>
                                  </p:stCondLst>
                                  <p:childTnLst>
                                    <p:set>
                                      <p:cBhvr>
                                        <p:cTn id="166" dur="1" fill="hold">
                                          <p:stCondLst>
                                            <p:cond delay="0"/>
                                          </p:stCondLst>
                                        </p:cTn>
                                        <p:tgtEl>
                                          <p:spTgt spid="110"/>
                                        </p:tgtEl>
                                        <p:attrNameLst>
                                          <p:attrName>style.visibility</p:attrName>
                                        </p:attrNameLst>
                                      </p:cBhvr>
                                      <p:to>
                                        <p:strVal val="visible"/>
                                      </p:to>
                                    </p:set>
                                    <p:animEffect transition="in" filter="fade">
                                      <p:cBhvr>
                                        <p:cTn id="167" dur="500"/>
                                        <p:tgtEl>
                                          <p:spTgt spid="110"/>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19"/>
                                        </p:tgtEl>
                                        <p:attrNameLst>
                                          <p:attrName>style.visibility</p:attrName>
                                        </p:attrNameLst>
                                      </p:cBhvr>
                                      <p:to>
                                        <p:strVal val="visible"/>
                                      </p:to>
                                    </p:set>
                                    <p:animEffect transition="in" filter="fade">
                                      <p:cBhvr>
                                        <p:cTn id="170" dur="500"/>
                                        <p:tgtEl>
                                          <p:spTgt spid="119"/>
                                        </p:tgtEl>
                                      </p:cBhvr>
                                    </p:animEffect>
                                  </p:childTnLst>
                                </p:cTn>
                              </p:par>
                              <p:par>
                                <p:cTn id="171" presetID="10" presetClass="entr" presetSubtype="0" fill="hold" nodeType="withEffect">
                                  <p:stCondLst>
                                    <p:cond delay="0"/>
                                  </p:stCondLst>
                                  <p:childTnLst>
                                    <p:set>
                                      <p:cBhvr>
                                        <p:cTn id="172" dur="1" fill="hold">
                                          <p:stCondLst>
                                            <p:cond delay="0"/>
                                          </p:stCondLst>
                                        </p:cTn>
                                        <p:tgtEl>
                                          <p:spTgt spid="120"/>
                                        </p:tgtEl>
                                        <p:attrNameLst>
                                          <p:attrName>style.visibility</p:attrName>
                                        </p:attrNameLst>
                                      </p:cBhvr>
                                      <p:to>
                                        <p:strVal val="visible"/>
                                      </p:to>
                                    </p:set>
                                    <p:animEffect transition="in" filter="fade">
                                      <p:cBhvr>
                                        <p:cTn id="173" dur="500"/>
                                        <p:tgtEl>
                                          <p:spTgt spid="120"/>
                                        </p:tgtEl>
                                      </p:cBhvr>
                                    </p:animEffect>
                                  </p:childTnLst>
                                </p:cTn>
                              </p:par>
                              <p:par>
                                <p:cTn id="174" presetID="10" presetClass="entr" presetSubtype="0" fill="hold" nodeType="withEffect">
                                  <p:stCondLst>
                                    <p:cond delay="0"/>
                                  </p:stCondLst>
                                  <p:childTnLst>
                                    <p:set>
                                      <p:cBhvr>
                                        <p:cTn id="175" dur="1" fill="hold">
                                          <p:stCondLst>
                                            <p:cond delay="0"/>
                                          </p:stCondLst>
                                        </p:cTn>
                                        <p:tgtEl>
                                          <p:spTgt spid="121"/>
                                        </p:tgtEl>
                                        <p:attrNameLst>
                                          <p:attrName>style.visibility</p:attrName>
                                        </p:attrNameLst>
                                      </p:cBhvr>
                                      <p:to>
                                        <p:strVal val="visible"/>
                                      </p:to>
                                    </p:set>
                                    <p:animEffect transition="in" filter="fade">
                                      <p:cBhvr>
                                        <p:cTn id="176" dur="500"/>
                                        <p:tgtEl>
                                          <p:spTgt spid="121"/>
                                        </p:tgtEl>
                                      </p:cBhvr>
                                    </p:animEffect>
                                  </p:childTnLst>
                                </p:cTn>
                              </p:par>
                              <p:par>
                                <p:cTn id="177" presetID="10" presetClass="entr" presetSubtype="0" fill="hold" nodeType="withEffect">
                                  <p:stCondLst>
                                    <p:cond delay="0"/>
                                  </p:stCondLst>
                                  <p:childTnLst>
                                    <p:set>
                                      <p:cBhvr>
                                        <p:cTn id="178" dur="1" fill="hold">
                                          <p:stCondLst>
                                            <p:cond delay="0"/>
                                          </p:stCondLst>
                                        </p:cTn>
                                        <p:tgtEl>
                                          <p:spTgt spid="122"/>
                                        </p:tgtEl>
                                        <p:attrNameLst>
                                          <p:attrName>style.visibility</p:attrName>
                                        </p:attrNameLst>
                                      </p:cBhvr>
                                      <p:to>
                                        <p:strVal val="visible"/>
                                      </p:to>
                                    </p:set>
                                    <p:animEffect transition="in" filter="fade">
                                      <p:cBhvr>
                                        <p:cTn id="179" dur="500"/>
                                        <p:tgtEl>
                                          <p:spTgt spid="122"/>
                                        </p:tgtEl>
                                      </p:cBhvr>
                                    </p:animEffect>
                                  </p:childTnLst>
                                </p:cTn>
                              </p:par>
                              <p:par>
                                <p:cTn id="180" presetID="10" presetClass="entr" presetSubtype="0" fill="hold" nodeType="withEffect">
                                  <p:stCondLst>
                                    <p:cond delay="0"/>
                                  </p:stCondLst>
                                  <p:childTnLst>
                                    <p:set>
                                      <p:cBhvr>
                                        <p:cTn id="181" dur="1" fill="hold">
                                          <p:stCondLst>
                                            <p:cond delay="0"/>
                                          </p:stCondLst>
                                        </p:cTn>
                                        <p:tgtEl>
                                          <p:spTgt spid="135"/>
                                        </p:tgtEl>
                                        <p:attrNameLst>
                                          <p:attrName>style.visibility</p:attrName>
                                        </p:attrNameLst>
                                      </p:cBhvr>
                                      <p:to>
                                        <p:strVal val="visible"/>
                                      </p:to>
                                    </p:set>
                                    <p:animEffect transition="in" filter="fade">
                                      <p:cBhvr>
                                        <p:cTn id="182" dur="500"/>
                                        <p:tgtEl>
                                          <p:spTgt spid="135"/>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38"/>
                                        </p:tgtEl>
                                        <p:attrNameLst>
                                          <p:attrName>style.visibility</p:attrName>
                                        </p:attrNameLst>
                                      </p:cBhvr>
                                      <p:to>
                                        <p:strVal val="visible"/>
                                      </p:to>
                                    </p:set>
                                    <p:animEffect transition="in" filter="fade">
                                      <p:cBhvr>
                                        <p:cTn id="185" dur="500"/>
                                        <p:tgtEl>
                                          <p:spTgt spid="138"/>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201"/>
                                        </p:tgtEl>
                                        <p:attrNameLst>
                                          <p:attrName>style.visibility</p:attrName>
                                        </p:attrNameLst>
                                      </p:cBhvr>
                                      <p:to>
                                        <p:strVal val="visible"/>
                                      </p:to>
                                    </p:set>
                                    <p:animEffect transition="in" filter="fade">
                                      <p:cBhvr>
                                        <p:cTn id="188" dur="500"/>
                                        <p:tgtEl>
                                          <p:spTgt spid="201"/>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227"/>
                                        </p:tgtEl>
                                        <p:attrNameLst>
                                          <p:attrName>style.visibility</p:attrName>
                                        </p:attrNameLst>
                                      </p:cBhvr>
                                      <p:to>
                                        <p:strVal val="visible"/>
                                      </p:to>
                                    </p:set>
                                    <p:animEffect transition="in" filter="fade">
                                      <p:cBhvr>
                                        <p:cTn id="191" dur="500"/>
                                        <p:tgtEl>
                                          <p:spTgt spid="227"/>
                                        </p:tgtEl>
                                      </p:cBhvr>
                                    </p:animEffect>
                                  </p:childTnLst>
                                </p:cTn>
                              </p:par>
                              <p:par>
                                <p:cTn id="192" presetID="10" presetClass="entr" presetSubtype="0" fill="hold" nodeType="withEffect">
                                  <p:stCondLst>
                                    <p:cond delay="0"/>
                                  </p:stCondLst>
                                  <p:childTnLst>
                                    <p:set>
                                      <p:cBhvr>
                                        <p:cTn id="193" dur="1" fill="hold">
                                          <p:stCondLst>
                                            <p:cond delay="0"/>
                                          </p:stCondLst>
                                        </p:cTn>
                                        <p:tgtEl>
                                          <p:spTgt spid="232"/>
                                        </p:tgtEl>
                                        <p:attrNameLst>
                                          <p:attrName>style.visibility</p:attrName>
                                        </p:attrNameLst>
                                      </p:cBhvr>
                                      <p:to>
                                        <p:strVal val="visible"/>
                                      </p:to>
                                    </p:set>
                                    <p:animEffect transition="in" filter="fade">
                                      <p:cBhvr>
                                        <p:cTn id="194" dur="500"/>
                                        <p:tgtEl>
                                          <p:spTgt spid="232"/>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233"/>
                                        </p:tgtEl>
                                        <p:attrNameLst>
                                          <p:attrName>style.visibility</p:attrName>
                                        </p:attrNameLst>
                                      </p:cBhvr>
                                      <p:to>
                                        <p:strVal val="visible"/>
                                      </p:to>
                                    </p:set>
                                    <p:animEffect transition="in" filter="fade">
                                      <p:cBhvr>
                                        <p:cTn id="197" dur="500"/>
                                        <p:tgtEl>
                                          <p:spTgt spid="233"/>
                                        </p:tgtEl>
                                      </p:cBhvr>
                                    </p:animEffect>
                                  </p:childTnLst>
                                </p:cTn>
                              </p:par>
                              <p:par>
                                <p:cTn id="198" presetID="1" presetClass="entr" presetSubtype="0" fill="hold" grpId="0" nodeType="withEffect">
                                  <p:stCondLst>
                                    <p:cond delay="0"/>
                                  </p:stCondLst>
                                  <p:childTnLst>
                                    <p:set>
                                      <p:cBhvr>
                                        <p:cTn id="199" dur="1" fill="hold">
                                          <p:stCondLst>
                                            <p:cond delay="0"/>
                                          </p:stCondLst>
                                        </p:cTn>
                                        <p:tgtEl>
                                          <p:spTgt spid="216"/>
                                        </p:tgtEl>
                                        <p:attrNameLst>
                                          <p:attrName>style.visibility</p:attrName>
                                        </p:attrNameLst>
                                      </p:cBhvr>
                                      <p:to>
                                        <p:strVal val="visible"/>
                                      </p:to>
                                    </p:set>
                                  </p:childTnLst>
                                </p:cTn>
                              </p:par>
                              <p:par>
                                <p:cTn id="200" presetID="1" presetClass="entr" presetSubtype="0" fill="hold" nodeType="withEffect">
                                  <p:stCondLst>
                                    <p:cond delay="0"/>
                                  </p:stCondLst>
                                  <p:childTnLst>
                                    <p:set>
                                      <p:cBhvr>
                                        <p:cTn id="201" dur="1" fill="hold">
                                          <p:stCondLst>
                                            <p:cond delay="0"/>
                                          </p:stCondLst>
                                        </p:cTn>
                                        <p:tgtEl>
                                          <p:spTgt spid="217"/>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218"/>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nodeType="clickEffect">
                                  <p:stCondLst>
                                    <p:cond delay="0"/>
                                  </p:stCondLst>
                                  <p:childTnLst>
                                    <p:set>
                                      <p:cBhvr>
                                        <p:cTn id="207" dur="1" fill="hold">
                                          <p:stCondLst>
                                            <p:cond delay="0"/>
                                          </p:stCondLst>
                                        </p:cTn>
                                        <p:tgtEl>
                                          <p:spTgt spid="202"/>
                                        </p:tgtEl>
                                        <p:attrNameLst>
                                          <p:attrName>style.visibility</p:attrName>
                                        </p:attrNameLst>
                                      </p:cBhvr>
                                      <p:to>
                                        <p:strVal val="visible"/>
                                      </p:to>
                                    </p:set>
                                    <p:animEffect transition="in" filter="fade">
                                      <p:cBhvr>
                                        <p:cTn id="208" dur="500"/>
                                        <p:tgtEl>
                                          <p:spTgt spid="202"/>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203"/>
                                        </p:tgtEl>
                                        <p:attrNameLst>
                                          <p:attrName>style.visibility</p:attrName>
                                        </p:attrNameLst>
                                      </p:cBhvr>
                                      <p:to>
                                        <p:strVal val="visible"/>
                                      </p:to>
                                    </p:set>
                                    <p:animEffect transition="in" filter="fade">
                                      <p:cBhvr>
                                        <p:cTn id="211" dur="500"/>
                                        <p:tgtEl>
                                          <p:spTgt spid="203"/>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204"/>
                                        </p:tgtEl>
                                        <p:attrNameLst>
                                          <p:attrName>style.visibility</p:attrName>
                                        </p:attrNameLst>
                                      </p:cBhvr>
                                      <p:to>
                                        <p:strVal val="visible"/>
                                      </p:to>
                                    </p:set>
                                    <p:animEffect transition="in" filter="fade">
                                      <p:cBhvr>
                                        <p:cTn id="214" dur="500"/>
                                        <p:tgtEl>
                                          <p:spTgt spid="204"/>
                                        </p:tgtEl>
                                      </p:cBhvr>
                                    </p:animEffect>
                                  </p:childTnLst>
                                </p:cTn>
                              </p:par>
                              <p:par>
                                <p:cTn id="215" presetID="10" presetClass="entr" presetSubtype="0" fill="hold" nodeType="withEffect">
                                  <p:stCondLst>
                                    <p:cond delay="0"/>
                                  </p:stCondLst>
                                  <p:childTnLst>
                                    <p:set>
                                      <p:cBhvr>
                                        <p:cTn id="216" dur="1" fill="hold">
                                          <p:stCondLst>
                                            <p:cond delay="0"/>
                                          </p:stCondLst>
                                        </p:cTn>
                                        <p:tgtEl>
                                          <p:spTgt spid="205"/>
                                        </p:tgtEl>
                                        <p:attrNameLst>
                                          <p:attrName>style.visibility</p:attrName>
                                        </p:attrNameLst>
                                      </p:cBhvr>
                                      <p:to>
                                        <p:strVal val="visible"/>
                                      </p:to>
                                    </p:set>
                                    <p:animEffect transition="in" filter="fade">
                                      <p:cBhvr>
                                        <p:cTn id="217" dur="500"/>
                                        <p:tgtEl>
                                          <p:spTgt spid="205"/>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206"/>
                                        </p:tgtEl>
                                        <p:attrNameLst>
                                          <p:attrName>style.visibility</p:attrName>
                                        </p:attrNameLst>
                                      </p:cBhvr>
                                      <p:to>
                                        <p:strVal val="visible"/>
                                      </p:to>
                                    </p:set>
                                    <p:animEffect transition="in" filter="fade">
                                      <p:cBhvr>
                                        <p:cTn id="220" dur="500"/>
                                        <p:tgtEl>
                                          <p:spTgt spid="206"/>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207"/>
                                        </p:tgtEl>
                                        <p:attrNameLst>
                                          <p:attrName>style.visibility</p:attrName>
                                        </p:attrNameLst>
                                      </p:cBhvr>
                                      <p:to>
                                        <p:strVal val="visible"/>
                                      </p:to>
                                    </p:set>
                                    <p:animEffect transition="in" filter="fade">
                                      <p:cBhvr>
                                        <p:cTn id="223" dur="500"/>
                                        <p:tgtEl>
                                          <p:spTgt spid="207"/>
                                        </p:tgtEl>
                                      </p:cBhvr>
                                    </p:animEffect>
                                  </p:childTnLst>
                                </p:cTn>
                              </p:par>
                              <p:par>
                                <p:cTn id="224" presetID="10" presetClass="entr" presetSubtype="0" fill="hold" nodeType="withEffect">
                                  <p:stCondLst>
                                    <p:cond delay="0"/>
                                  </p:stCondLst>
                                  <p:childTnLst>
                                    <p:set>
                                      <p:cBhvr>
                                        <p:cTn id="225" dur="1" fill="hold">
                                          <p:stCondLst>
                                            <p:cond delay="0"/>
                                          </p:stCondLst>
                                        </p:cTn>
                                        <p:tgtEl>
                                          <p:spTgt spid="209"/>
                                        </p:tgtEl>
                                        <p:attrNameLst>
                                          <p:attrName>style.visibility</p:attrName>
                                        </p:attrNameLst>
                                      </p:cBhvr>
                                      <p:to>
                                        <p:strVal val="visible"/>
                                      </p:to>
                                    </p:set>
                                    <p:animEffect transition="in" filter="fade">
                                      <p:cBhvr>
                                        <p:cTn id="226" dur="500"/>
                                        <p:tgtEl>
                                          <p:spTgt spid="209"/>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10"/>
                                        </p:tgtEl>
                                        <p:attrNameLst>
                                          <p:attrName>style.visibility</p:attrName>
                                        </p:attrNameLst>
                                      </p:cBhvr>
                                      <p:to>
                                        <p:strVal val="visible"/>
                                      </p:to>
                                    </p:set>
                                    <p:animEffect transition="in" filter="fade">
                                      <p:cBhvr>
                                        <p:cTn id="229" dur="500"/>
                                        <p:tgtEl>
                                          <p:spTgt spid="210"/>
                                        </p:tgtEl>
                                      </p:cBhvr>
                                    </p:animEffect>
                                  </p:childTnLst>
                                </p:cTn>
                              </p:par>
                              <p:par>
                                <p:cTn id="230" presetID="10" presetClass="entr" presetSubtype="0" fill="hold" nodeType="withEffect">
                                  <p:stCondLst>
                                    <p:cond delay="0"/>
                                  </p:stCondLst>
                                  <p:childTnLst>
                                    <p:set>
                                      <p:cBhvr>
                                        <p:cTn id="231" dur="1" fill="hold">
                                          <p:stCondLst>
                                            <p:cond delay="0"/>
                                          </p:stCondLst>
                                        </p:cTn>
                                        <p:tgtEl>
                                          <p:spTgt spid="211"/>
                                        </p:tgtEl>
                                        <p:attrNameLst>
                                          <p:attrName>style.visibility</p:attrName>
                                        </p:attrNameLst>
                                      </p:cBhvr>
                                      <p:to>
                                        <p:strVal val="visible"/>
                                      </p:to>
                                    </p:set>
                                    <p:animEffect transition="in" filter="fade">
                                      <p:cBhvr>
                                        <p:cTn id="232" dur="500"/>
                                        <p:tgtEl>
                                          <p:spTgt spid="211"/>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212"/>
                                        </p:tgtEl>
                                        <p:attrNameLst>
                                          <p:attrName>style.visibility</p:attrName>
                                        </p:attrNameLst>
                                      </p:cBhvr>
                                      <p:to>
                                        <p:strVal val="visible"/>
                                      </p:to>
                                    </p:set>
                                    <p:animEffect transition="in" filter="fade">
                                      <p:cBhvr>
                                        <p:cTn id="235" dur="500"/>
                                        <p:tgtEl>
                                          <p:spTgt spid="212"/>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215"/>
                                        </p:tgtEl>
                                        <p:attrNameLst>
                                          <p:attrName>style.visibility</p:attrName>
                                        </p:attrNameLst>
                                      </p:cBhvr>
                                      <p:to>
                                        <p:strVal val="visible"/>
                                      </p:to>
                                    </p:set>
                                    <p:animEffect transition="in" filter="fade">
                                      <p:cBhvr>
                                        <p:cTn id="238" dur="500"/>
                                        <p:tgtEl>
                                          <p:spTgt spid="215"/>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219"/>
                                        </p:tgtEl>
                                        <p:attrNameLst>
                                          <p:attrName>style.visibility</p:attrName>
                                        </p:attrNameLst>
                                      </p:cBhvr>
                                      <p:to>
                                        <p:strVal val="visible"/>
                                      </p:to>
                                    </p:set>
                                    <p:animEffect transition="in" filter="fade">
                                      <p:cBhvr>
                                        <p:cTn id="243" dur="500"/>
                                        <p:tgtEl>
                                          <p:spTgt spid="219"/>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224"/>
                                        </p:tgtEl>
                                        <p:attrNameLst>
                                          <p:attrName>style.visibility</p:attrName>
                                        </p:attrNameLst>
                                      </p:cBhvr>
                                      <p:to>
                                        <p:strVal val="visible"/>
                                      </p:to>
                                    </p:set>
                                    <p:animEffect transition="in" filter="fade">
                                      <p:cBhvr>
                                        <p:cTn id="246" dur="500"/>
                                        <p:tgtEl>
                                          <p:spTgt spid="224"/>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226"/>
                                        </p:tgtEl>
                                        <p:attrNameLst>
                                          <p:attrName>style.visibility</p:attrName>
                                        </p:attrNameLst>
                                      </p:cBhvr>
                                      <p:to>
                                        <p:strVal val="visible"/>
                                      </p:to>
                                    </p:set>
                                    <p:animEffect transition="in" filter="fade">
                                      <p:cBhvr>
                                        <p:cTn id="249" dur="500"/>
                                        <p:tgtEl>
                                          <p:spTgt spid="226"/>
                                        </p:tgtEl>
                                      </p:cBhvr>
                                    </p:animEffect>
                                  </p:childTnLst>
                                </p:cTn>
                              </p:par>
                              <p:par>
                                <p:cTn id="250" presetID="10" presetClass="entr" presetSubtype="0" fill="hold" nodeType="withEffect">
                                  <p:stCondLst>
                                    <p:cond delay="0"/>
                                  </p:stCondLst>
                                  <p:childTnLst>
                                    <p:set>
                                      <p:cBhvr>
                                        <p:cTn id="251" dur="1" fill="hold">
                                          <p:stCondLst>
                                            <p:cond delay="0"/>
                                          </p:stCondLst>
                                        </p:cTn>
                                        <p:tgtEl>
                                          <p:spTgt spid="234"/>
                                        </p:tgtEl>
                                        <p:attrNameLst>
                                          <p:attrName>style.visibility</p:attrName>
                                        </p:attrNameLst>
                                      </p:cBhvr>
                                      <p:to>
                                        <p:strVal val="visible"/>
                                      </p:to>
                                    </p:set>
                                    <p:animEffect transition="in" filter="fade">
                                      <p:cBhvr>
                                        <p:cTn id="252" dur="500"/>
                                        <p:tgtEl>
                                          <p:spTgt spid="234"/>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235"/>
                                        </p:tgtEl>
                                        <p:attrNameLst>
                                          <p:attrName>style.visibility</p:attrName>
                                        </p:attrNameLst>
                                      </p:cBhvr>
                                      <p:to>
                                        <p:strVal val="visible"/>
                                      </p:to>
                                    </p:set>
                                    <p:animEffect transition="in" filter="fade">
                                      <p:cBhvr>
                                        <p:cTn id="255" dur="500"/>
                                        <p:tgtEl>
                                          <p:spTgt spid="235"/>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239"/>
                                        </p:tgtEl>
                                        <p:attrNameLst>
                                          <p:attrName>style.visibility</p:attrName>
                                        </p:attrNameLst>
                                      </p:cBhvr>
                                      <p:to>
                                        <p:strVal val="visible"/>
                                      </p:to>
                                    </p:set>
                                    <p:animEffect transition="in" filter="fade">
                                      <p:cBhvr>
                                        <p:cTn id="258" dur="500"/>
                                        <p:tgtEl>
                                          <p:spTgt spid="239"/>
                                        </p:tgtEl>
                                      </p:cBhvr>
                                    </p:animEffect>
                                  </p:childTnLst>
                                </p:cTn>
                              </p:par>
                              <p:par>
                                <p:cTn id="259" presetID="10" presetClass="entr" presetSubtype="0" fill="hold" nodeType="withEffect">
                                  <p:stCondLst>
                                    <p:cond delay="0"/>
                                  </p:stCondLst>
                                  <p:childTnLst>
                                    <p:set>
                                      <p:cBhvr>
                                        <p:cTn id="260" dur="1" fill="hold">
                                          <p:stCondLst>
                                            <p:cond delay="0"/>
                                          </p:stCondLst>
                                        </p:cTn>
                                        <p:tgtEl>
                                          <p:spTgt spid="240"/>
                                        </p:tgtEl>
                                        <p:attrNameLst>
                                          <p:attrName>style.visibility</p:attrName>
                                        </p:attrNameLst>
                                      </p:cBhvr>
                                      <p:to>
                                        <p:strVal val="visible"/>
                                      </p:to>
                                    </p:set>
                                    <p:animEffect transition="in" filter="fade">
                                      <p:cBhvr>
                                        <p:cTn id="261" dur="500"/>
                                        <p:tgtEl>
                                          <p:spTgt spid="240"/>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243"/>
                                        </p:tgtEl>
                                        <p:attrNameLst>
                                          <p:attrName>style.visibility</p:attrName>
                                        </p:attrNameLst>
                                      </p:cBhvr>
                                      <p:to>
                                        <p:strVal val="visible"/>
                                      </p:to>
                                    </p:set>
                                    <p:animEffect transition="in" filter="fade">
                                      <p:cBhvr>
                                        <p:cTn id="264" dur="500"/>
                                        <p:tgtEl>
                                          <p:spTgt spid="243"/>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244"/>
                                        </p:tgtEl>
                                        <p:attrNameLst>
                                          <p:attrName>style.visibility</p:attrName>
                                        </p:attrNameLst>
                                      </p:cBhvr>
                                      <p:to>
                                        <p:strVal val="visible"/>
                                      </p:to>
                                    </p:set>
                                    <p:animEffect transition="in" filter="fade">
                                      <p:cBhvr>
                                        <p:cTn id="267" dur="500"/>
                                        <p:tgtEl>
                                          <p:spTgt spid="244"/>
                                        </p:tgtEl>
                                      </p:cBhvr>
                                    </p:animEffect>
                                  </p:childTnLst>
                                </p:cTn>
                              </p:par>
                              <p:par>
                                <p:cTn id="268" presetID="10" presetClass="entr" presetSubtype="0" fill="hold" nodeType="withEffect">
                                  <p:stCondLst>
                                    <p:cond delay="0"/>
                                  </p:stCondLst>
                                  <p:childTnLst>
                                    <p:set>
                                      <p:cBhvr>
                                        <p:cTn id="269" dur="1" fill="hold">
                                          <p:stCondLst>
                                            <p:cond delay="0"/>
                                          </p:stCondLst>
                                        </p:cTn>
                                        <p:tgtEl>
                                          <p:spTgt spid="247"/>
                                        </p:tgtEl>
                                        <p:attrNameLst>
                                          <p:attrName>style.visibility</p:attrName>
                                        </p:attrNameLst>
                                      </p:cBhvr>
                                      <p:to>
                                        <p:strVal val="visible"/>
                                      </p:to>
                                    </p:set>
                                    <p:animEffect transition="in" filter="fade">
                                      <p:cBhvr>
                                        <p:cTn id="270" dur="500"/>
                                        <p:tgtEl>
                                          <p:spTgt spid="247"/>
                                        </p:tgtEl>
                                      </p:cBhvr>
                                    </p:animEffect>
                                  </p:childTnLst>
                                </p:cTn>
                              </p:par>
                              <p:par>
                                <p:cTn id="271" presetID="10" presetClass="entr" presetSubtype="0" fill="hold" nodeType="withEffect">
                                  <p:stCondLst>
                                    <p:cond delay="0"/>
                                  </p:stCondLst>
                                  <p:childTnLst>
                                    <p:set>
                                      <p:cBhvr>
                                        <p:cTn id="272" dur="1" fill="hold">
                                          <p:stCondLst>
                                            <p:cond delay="0"/>
                                          </p:stCondLst>
                                        </p:cTn>
                                        <p:tgtEl>
                                          <p:spTgt spid="312"/>
                                        </p:tgtEl>
                                        <p:attrNameLst>
                                          <p:attrName>style.visibility</p:attrName>
                                        </p:attrNameLst>
                                      </p:cBhvr>
                                      <p:to>
                                        <p:strVal val="visible"/>
                                      </p:to>
                                    </p:set>
                                    <p:animEffect transition="in" filter="fade">
                                      <p:cBhvr>
                                        <p:cTn id="273" dur="500"/>
                                        <p:tgtEl>
                                          <p:spTgt spid="312"/>
                                        </p:tgtEl>
                                      </p:cBhvr>
                                    </p:animEffect>
                                  </p:childTnLst>
                                </p:cTn>
                              </p:par>
                              <p:par>
                                <p:cTn id="274" presetID="10" presetClass="entr" presetSubtype="0" fill="hold" grpId="0" nodeType="withEffect">
                                  <p:stCondLst>
                                    <p:cond delay="0"/>
                                  </p:stCondLst>
                                  <p:childTnLst>
                                    <p:set>
                                      <p:cBhvr>
                                        <p:cTn id="275" dur="1" fill="hold">
                                          <p:stCondLst>
                                            <p:cond delay="0"/>
                                          </p:stCondLst>
                                        </p:cTn>
                                        <p:tgtEl>
                                          <p:spTgt spid="318"/>
                                        </p:tgtEl>
                                        <p:attrNameLst>
                                          <p:attrName>style.visibility</p:attrName>
                                        </p:attrNameLst>
                                      </p:cBhvr>
                                      <p:to>
                                        <p:strVal val="visible"/>
                                      </p:to>
                                    </p:set>
                                    <p:animEffect transition="in" filter="fade">
                                      <p:cBhvr>
                                        <p:cTn id="276" dur="500"/>
                                        <p:tgtEl>
                                          <p:spTgt spid="318"/>
                                        </p:tgtEl>
                                      </p:cBhvr>
                                    </p:animEffect>
                                  </p:childTnLst>
                                </p:cTn>
                              </p:par>
                              <p:par>
                                <p:cTn id="277" presetID="1" presetClass="entr" presetSubtype="0" fill="hold" nodeType="withEffect">
                                  <p:stCondLst>
                                    <p:cond delay="0"/>
                                  </p:stCondLst>
                                  <p:childTnLst>
                                    <p:set>
                                      <p:cBhvr>
                                        <p:cTn id="278"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1" grpId="0" animBg="1"/>
      <p:bldP spid="46" grpId="0"/>
      <p:bldP spid="56" grpId="0" animBg="1"/>
      <p:bldP spid="56" grpId="1" animBg="1"/>
      <p:bldP spid="57" grpId="0"/>
      <p:bldP spid="85" grpId="0" animBg="1"/>
      <p:bldP spid="91" grpId="0"/>
      <p:bldP spid="92" grpId="0"/>
      <p:bldP spid="93" grpId="0"/>
      <p:bldP spid="94" grpId="0"/>
      <p:bldP spid="97" grpId="0" animBg="1"/>
      <p:bldP spid="99" grpId="0" animBg="1"/>
      <p:bldP spid="100" grpId="0" animBg="1"/>
      <p:bldP spid="213" grpId="0" animBg="1"/>
      <p:bldP spid="306" grpId="0"/>
      <p:bldP spid="359" grpId="0" animBg="1"/>
      <p:bldP spid="372" grpId="0"/>
      <p:bldP spid="375" grpId="0" animBg="1"/>
      <p:bldP spid="380" grpId="0"/>
      <p:bldP spid="417" grpId="0" animBg="1"/>
      <p:bldP spid="418" grpId="0"/>
      <p:bldP spid="433" grpId="0"/>
      <p:bldP spid="116" grpId="0" animBg="1"/>
      <p:bldP spid="117" grpId="0"/>
      <p:bldP spid="123" grpId="0" animBg="1"/>
      <p:bldP spid="124" grpId="0"/>
      <p:bldP spid="127" grpId="0" animBg="1"/>
      <p:bldP spid="128" grpId="0"/>
      <p:bldP spid="106" grpId="0"/>
      <p:bldP spid="108" grpId="0"/>
      <p:bldP spid="114" grpId="0" animBg="1"/>
      <p:bldP spid="115" grpId="0"/>
      <p:bldP spid="125" grpId="0" animBg="1"/>
      <p:bldP spid="134" grpId="0"/>
      <p:bldP spid="103" grpId="0" animBg="1"/>
      <p:bldP spid="119" grpId="0" animBg="1"/>
      <p:bldP spid="138" grpId="0"/>
      <p:bldP spid="201" grpId="0" animBg="1"/>
      <p:bldP spid="203" grpId="0" animBg="1"/>
      <p:bldP spid="204" grpId="0" animBg="1"/>
      <p:bldP spid="206" grpId="0"/>
      <p:bldP spid="207" grpId="0" animBg="1"/>
      <p:bldP spid="210" grpId="0"/>
      <p:bldP spid="212" grpId="0" animBg="1"/>
      <p:bldP spid="215" grpId="0"/>
      <p:bldP spid="216" grpId="0" animBg="1"/>
      <p:bldP spid="218" grpId="0"/>
      <p:bldP spid="219" grpId="0" animBg="1"/>
      <p:bldP spid="224" grpId="0"/>
      <p:bldP spid="226" grpId="0"/>
      <p:bldP spid="227" grpId="0" animBg="1"/>
      <p:bldP spid="233" grpId="0"/>
      <p:bldP spid="235" grpId="0"/>
      <p:bldP spid="239" grpId="0" animBg="1"/>
      <p:bldP spid="243" grpId="0"/>
      <p:bldP spid="244" grpId="0"/>
      <p:bldP spid="3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5"/>
          <p:cNvSpPr txBox="1"/>
          <p:nvPr/>
        </p:nvSpPr>
        <p:spPr>
          <a:xfrm>
            <a:off x="288275" y="2899776"/>
            <a:ext cx="2534123"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321783" y="2985106"/>
            <a:ext cx="244009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http://www.example.com/</a:t>
            </a:r>
            <a:endParaRPr kumimoji="0" lang="el-GR" sz="1600" b="0" i="0" u="none" strike="noStrike" kern="0" cap="none" spc="0" normalizeH="0" baseline="0" noProof="0" dirty="0" smtClean="0">
              <a:ln>
                <a:noFill/>
              </a:ln>
              <a:solidFill>
                <a:prstClr val="black"/>
              </a:solidFill>
              <a:effectLst/>
              <a:uLnTx/>
              <a:uFillTx/>
            </a:endParaRPr>
          </a:p>
        </p:txBody>
      </p:sp>
      <p:sp>
        <p:nvSpPr>
          <p:cNvPr id="14" name="Rectangle 13"/>
          <p:cNvSpPr/>
          <p:nvPr/>
        </p:nvSpPr>
        <p:spPr>
          <a:xfrm>
            <a:off x="4551001" y="1614458"/>
            <a:ext cx="46839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rPr>
              <a:t>:v1</a:t>
            </a:r>
            <a:endParaRPr kumimoji="0" lang="el-GR" sz="1800" b="0" i="0" u="none" strike="noStrike" kern="0" cap="none" spc="0" normalizeH="0" baseline="0" noProof="0" dirty="0" smtClean="0">
              <a:ln>
                <a:noFill/>
              </a:ln>
              <a:solidFill>
                <a:schemeClr val="bg1"/>
              </a:solidFill>
              <a:effectLst/>
              <a:uLnTx/>
              <a:uFillTx/>
            </a:endParaRPr>
          </a:p>
        </p:txBody>
      </p:sp>
      <p:cxnSp>
        <p:nvCxnSpPr>
          <p:cNvPr id="19" name="Straight Arrow Connector 50"/>
          <p:cNvCxnSpPr>
            <a:stCxn id="7" idx="6"/>
            <a:endCxn id="56" idx="2"/>
          </p:cNvCxnSpPr>
          <p:nvPr/>
        </p:nvCxnSpPr>
        <p:spPr>
          <a:xfrm flipV="1">
            <a:off x="2822398" y="2075264"/>
            <a:ext cx="819849" cy="10841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50"/>
          <p:cNvCxnSpPr>
            <a:stCxn id="7" idx="6"/>
            <a:endCxn id="127" idx="2"/>
          </p:cNvCxnSpPr>
          <p:nvPr/>
        </p:nvCxnSpPr>
        <p:spPr>
          <a:xfrm>
            <a:off x="2822398" y="3159452"/>
            <a:ext cx="811516" cy="25318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50"/>
          <p:cNvCxnSpPr>
            <a:stCxn id="56" idx="6"/>
            <a:endCxn id="31" idx="1"/>
          </p:cNvCxnSpPr>
          <p:nvPr/>
        </p:nvCxnSpPr>
        <p:spPr>
          <a:xfrm flipV="1">
            <a:off x="5905015" y="847579"/>
            <a:ext cx="1057610" cy="1227685"/>
          </a:xfrm>
          <a:prstGeom prst="bentConnector3">
            <a:avLst>
              <a:gd name="adj1" fmla="val 3559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962625" y="710430"/>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46" name="TextBox 78"/>
          <p:cNvSpPr txBox="1"/>
          <p:nvPr/>
        </p:nvSpPr>
        <p:spPr>
          <a:xfrm>
            <a:off x="5921586" y="539044"/>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56" name="TextBox 55"/>
          <p:cNvSpPr txBox="1"/>
          <p:nvPr/>
        </p:nvSpPr>
        <p:spPr>
          <a:xfrm>
            <a:off x="3642247" y="1880166"/>
            <a:ext cx="2262768"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57" name="Rectangle 56"/>
          <p:cNvSpPr/>
          <p:nvPr/>
        </p:nvSpPr>
        <p:spPr>
          <a:xfrm>
            <a:off x="3751224" y="1905833"/>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1</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85" name="Rounded Rectangle 84"/>
          <p:cNvSpPr/>
          <p:nvPr/>
        </p:nvSpPr>
        <p:spPr>
          <a:xfrm>
            <a:off x="7642402" y="1627566"/>
            <a:ext cx="1848836"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86" name="Straight Arrow Connector 50"/>
          <p:cNvCxnSpPr>
            <a:stCxn id="56" idx="6"/>
            <a:endCxn id="85" idx="1"/>
          </p:cNvCxnSpPr>
          <p:nvPr/>
        </p:nvCxnSpPr>
        <p:spPr>
          <a:xfrm flipV="1">
            <a:off x="5905015" y="1774316"/>
            <a:ext cx="1737387" cy="30094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78"/>
          <p:cNvSpPr txBox="1"/>
          <p:nvPr/>
        </p:nvSpPr>
        <p:spPr>
          <a:xfrm>
            <a:off x="6930649" y="1501326"/>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92" name="TextBox 78"/>
          <p:cNvSpPr txBox="1"/>
          <p:nvPr/>
        </p:nvSpPr>
        <p:spPr>
          <a:xfrm>
            <a:off x="415065" y="620755"/>
            <a:ext cx="1410514" cy="307777"/>
          </a:xfrm>
          <a:prstGeom prst="rect">
            <a:avLst/>
          </a:prstGeom>
          <a:noFill/>
        </p:spPr>
        <p:txBody>
          <a:bodyPr wrap="none" rtlCol="0">
            <a:spAutoFit/>
          </a:bodyPr>
          <a:lstStyle/>
          <a:p>
            <a:r>
              <a:rPr lang="en-GB" sz="1400" i="1" dirty="0" err="1">
                <a:latin typeface="Calibri" panose="020F0502020204030204" pitchFamily="34" charset="0"/>
              </a:rPr>
              <a:t>owa:firstCapture</a:t>
            </a:r>
            <a:endParaRPr lang="el-GR" sz="1400" i="1" dirty="0">
              <a:latin typeface="Calibri" panose="020F0502020204030204" pitchFamily="34" charset="0"/>
            </a:endParaRPr>
          </a:p>
        </p:txBody>
      </p:sp>
      <p:sp>
        <p:nvSpPr>
          <p:cNvPr id="93" name="TextBox 78"/>
          <p:cNvSpPr txBox="1"/>
          <p:nvPr/>
        </p:nvSpPr>
        <p:spPr>
          <a:xfrm>
            <a:off x="288275" y="1910531"/>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94" name="TextBox 78"/>
          <p:cNvSpPr txBox="1"/>
          <p:nvPr/>
        </p:nvSpPr>
        <p:spPr>
          <a:xfrm>
            <a:off x="441554" y="1198059"/>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97" name="Rounded Rectangle 96"/>
          <p:cNvSpPr/>
          <p:nvPr/>
        </p:nvSpPr>
        <p:spPr>
          <a:xfrm>
            <a:off x="1769545" y="831786"/>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06.01.2012 06:40</a:t>
            </a:r>
            <a:endParaRPr lang="el-GR" sz="1600" dirty="0">
              <a:solidFill>
                <a:schemeClr val="tx1"/>
              </a:solidFill>
            </a:endParaRPr>
          </a:p>
        </p:txBody>
      </p:sp>
      <p:sp>
        <p:nvSpPr>
          <p:cNvPr id="99" name="Rounded Rectangle 98"/>
          <p:cNvSpPr/>
          <p:nvPr/>
        </p:nvSpPr>
        <p:spPr>
          <a:xfrm>
            <a:off x="1757969" y="1428955"/>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22.05.2016 18:01</a:t>
            </a:r>
            <a:endParaRPr lang="el-GR" sz="1600" dirty="0">
              <a:solidFill>
                <a:schemeClr val="tx1"/>
              </a:solidFill>
            </a:endParaRPr>
          </a:p>
        </p:txBody>
      </p:sp>
      <p:sp>
        <p:nvSpPr>
          <p:cNvPr id="100" name="Rounded Rectangle 99"/>
          <p:cNvSpPr/>
          <p:nvPr/>
        </p:nvSpPr>
        <p:spPr>
          <a:xfrm>
            <a:off x="1930447" y="2083590"/>
            <a:ext cx="512431" cy="34800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17</a:t>
            </a:r>
            <a:endParaRPr lang="el-GR" sz="1600" dirty="0">
              <a:solidFill>
                <a:schemeClr val="tx1"/>
              </a:solidFill>
            </a:endParaRPr>
          </a:p>
        </p:txBody>
      </p:sp>
      <p:cxnSp>
        <p:nvCxnSpPr>
          <p:cNvPr id="101" name="Straight Arrow Connector 50"/>
          <p:cNvCxnSpPr>
            <a:stCxn id="7" idx="0"/>
            <a:endCxn id="97" idx="1"/>
          </p:cNvCxnSpPr>
          <p:nvPr/>
        </p:nvCxnSpPr>
        <p:spPr>
          <a:xfrm rot="5400000" flipH="1" flipV="1">
            <a:off x="700071" y="1830302"/>
            <a:ext cx="1924741" cy="21420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50"/>
          <p:cNvCxnSpPr>
            <a:stCxn id="7" idx="0"/>
            <a:endCxn id="99" idx="1"/>
          </p:cNvCxnSpPr>
          <p:nvPr/>
        </p:nvCxnSpPr>
        <p:spPr>
          <a:xfrm rot="5400000" flipH="1" flipV="1">
            <a:off x="992867" y="2134674"/>
            <a:ext cx="1327572" cy="20263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50"/>
          <p:cNvCxnSpPr>
            <a:stCxn id="7" idx="0"/>
            <a:endCxn id="100" idx="1"/>
          </p:cNvCxnSpPr>
          <p:nvPr/>
        </p:nvCxnSpPr>
        <p:spPr>
          <a:xfrm rot="5400000" flipH="1" flipV="1">
            <a:off x="1421800" y="2391129"/>
            <a:ext cx="642184" cy="3751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50"/>
          <p:cNvCxnSpPr>
            <a:stCxn id="7" idx="6"/>
          </p:cNvCxnSpPr>
          <p:nvPr/>
        </p:nvCxnSpPr>
        <p:spPr>
          <a:xfrm>
            <a:off x="2822398" y="3159452"/>
            <a:ext cx="952872" cy="3314087"/>
          </a:xfrm>
          <a:prstGeom prst="bentConnector3">
            <a:avLst>
              <a:gd name="adj1" fmla="val 4280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9" name="TextBox 64"/>
          <p:cNvSpPr txBox="1"/>
          <p:nvPr/>
        </p:nvSpPr>
        <p:spPr>
          <a:xfrm>
            <a:off x="8423031" y="3088758"/>
            <a:ext cx="1065778" cy="369332"/>
          </a:xfrm>
          <a:prstGeom prst="rect">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dc:Event</a:t>
            </a:r>
            <a:endParaRPr lang="el-GR" dirty="0">
              <a:latin typeface="Calibri" panose="020F0502020204030204" pitchFamily="34" charset="0"/>
            </a:endParaRPr>
          </a:p>
        </p:txBody>
      </p:sp>
      <p:sp>
        <p:nvSpPr>
          <p:cNvPr id="372" name="TextBox 78"/>
          <p:cNvSpPr txBox="1"/>
          <p:nvPr/>
        </p:nvSpPr>
        <p:spPr>
          <a:xfrm>
            <a:off x="2600512" y="2235589"/>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375" name="TextBox 64"/>
          <p:cNvSpPr txBox="1"/>
          <p:nvPr/>
        </p:nvSpPr>
        <p:spPr>
          <a:xfrm>
            <a:off x="3524751" y="3261236"/>
            <a:ext cx="1992709"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owa:VersionedURL</a:t>
            </a:r>
            <a:endParaRPr lang="el-GR" dirty="0">
              <a:latin typeface="Calibri" panose="020F0502020204030204" pitchFamily="34" charset="0"/>
            </a:endParaRPr>
          </a:p>
        </p:txBody>
      </p:sp>
      <p:cxnSp>
        <p:nvCxnSpPr>
          <p:cNvPr id="376" name="Straight Arrow Connector 50"/>
          <p:cNvCxnSpPr>
            <a:stCxn id="56" idx="4"/>
            <a:endCxn id="375" idx="0"/>
          </p:cNvCxnSpPr>
          <p:nvPr/>
        </p:nvCxnSpPr>
        <p:spPr>
          <a:xfrm rot="5400000">
            <a:off x="4151932" y="2639536"/>
            <a:ext cx="990875" cy="252525"/>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0" name="TextBox 69"/>
          <p:cNvSpPr txBox="1"/>
          <p:nvPr/>
        </p:nvSpPr>
        <p:spPr>
          <a:xfrm>
            <a:off x="4452071" y="2423705"/>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381" name="TextBox 64"/>
          <p:cNvSpPr txBox="1"/>
          <p:nvPr/>
        </p:nvSpPr>
        <p:spPr>
          <a:xfrm>
            <a:off x="383833" y="4039528"/>
            <a:ext cx="2020741"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owa:ArchivedURL</a:t>
            </a:r>
            <a:endParaRPr lang="el-GR" dirty="0">
              <a:latin typeface="Calibri" panose="020F0502020204030204" pitchFamily="34" charset="0"/>
            </a:endParaRPr>
          </a:p>
        </p:txBody>
      </p:sp>
      <p:cxnSp>
        <p:nvCxnSpPr>
          <p:cNvPr id="383" name="Straight Arrow Connector 50"/>
          <p:cNvCxnSpPr>
            <a:stCxn id="7" idx="4"/>
            <a:endCxn id="381" idx="0"/>
          </p:cNvCxnSpPr>
          <p:nvPr/>
        </p:nvCxnSpPr>
        <p:spPr>
          <a:xfrm rot="5400000">
            <a:off x="1164571" y="3648761"/>
            <a:ext cx="620401" cy="161133"/>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7" name="TextBox 69"/>
          <p:cNvSpPr txBox="1"/>
          <p:nvPr/>
        </p:nvSpPr>
        <p:spPr>
          <a:xfrm>
            <a:off x="1508092" y="3576916"/>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403" name="Straight Arrow Connector 50"/>
          <p:cNvCxnSpPr>
            <a:stCxn id="56" idx="0"/>
            <a:endCxn id="116" idx="6"/>
          </p:cNvCxnSpPr>
          <p:nvPr/>
        </p:nvCxnSpPr>
        <p:spPr>
          <a:xfrm rot="16200000" flipV="1">
            <a:off x="4174776" y="1281311"/>
            <a:ext cx="932886" cy="2648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3744535" y="1334461"/>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18" name="Rectangle 417"/>
          <p:cNvSpPr/>
          <p:nvPr/>
        </p:nvSpPr>
        <p:spPr>
          <a:xfrm>
            <a:off x="3744535" y="1347438"/>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433" name="TextBox 78"/>
          <p:cNvSpPr txBox="1"/>
          <p:nvPr/>
        </p:nvSpPr>
        <p:spPr>
          <a:xfrm>
            <a:off x="4773060" y="1519464"/>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113" name="Straight Arrow Connector 50"/>
          <p:cNvCxnSpPr>
            <a:stCxn id="56" idx="0"/>
            <a:endCxn id="417" idx="6"/>
          </p:cNvCxnSpPr>
          <p:nvPr/>
        </p:nvCxnSpPr>
        <p:spPr>
          <a:xfrm rot="16200000" flipV="1">
            <a:off x="4445509" y="1552043"/>
            <a:ext cx="384467" cy="2717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751490" y="786042"/>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7" name="Rectangle 116"/>
          <p:cNvSpPr/>
          <p:nvPr/>
        </p:nvSpPr>
        <p:spPr>
          <a:xfrm>
            <a:off x="3744535" y="812016"/>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123" name="TextBox 122"/>
          <p:cNvSpPr txBox="1"/>
          <p:nvPr/>
        </p:nvSpPr>
        <p:spPr>
          <a:xfrm>
            <a:off x="3259094" y="4508466"/>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4" name="Rectangle 123"/>
          <p:cNvSpPr/>
          <p:nvPr/>
        </p:nvSpPr>
        <p:spPr>
          <a:xfrm>
            <a:off x="3287227" y="4545303"/>
            <a:ext cx="2097049"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2</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127" name="TextBox 126"/>
          <p:cNvSpPr txBox="1"/>
          <p:nvPr/>
        </p:nvSpPr>
        <p:spPr>
          <a:xfrm>
            <a:off x="3633914" y="5496183"/>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8" name="Rectangle 127"/>
          <p:cNvSpPr/>
          <p:nvPr/>
        </p:nvSpPr>
        <p:spPr>
          <a:xfrm>
            <a:off x="3647524" y="5523036"/>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3</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cxnSp>
        <p:nvCxnSpPr>
          <p:cNvPr id="89" name="Straight Arrow Connector 50"/>
          <p:cNvCxnSpPr>
            <a:stCxn id="123" idx="0"/>
            <a:endCxn id="375" idx="2"/>
          </p:cNvCxnSpPr>
          <p:nvPr/>
        </p:nvCxnSpPr>
        <p:spPr>
          <a:xfrm rot="5400000" flipH="1" flipV="1">
            <a:off x="3965416" y="3952777"/>
            <a:ext cx="877898" cy="23348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50"/>
          <p:cNvCxnSpPr>
            <a:stCxn id="127" idx="6"/>
          </p:cNvCxnSpPr>
          <p:nvPr/>
        </p:nvCxnSpPr>
        <p:spPr>
          <a:xfrm flipH="1" flipV="1">
            <a:off x="5223016" y="3637202"/>
            <a:ext cx="467960" cy="2054079"/>
          </a:xfrm>
          <a:prstGeom prst="bentConnector4">
            <a:avLst>
              <a:gd name="adj1" fmla="val -48850"/>
              <a:gd name="adj2" fmla="val 70839"/>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TextBox 69"/>
          <p:cNvSpPr txBox="1"/>
          <p:nvPr/>
        </p:nvSpPr>
        <p:spPr>
          <a:xfrm>
            <a:off x="4265667" y="4165978"/>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08" name="TextBox 69"/>
          <p:cNvSpPr txBox="1"/>
          <p:nvPr/>
        </p:nvSpPr>
        <p:spPr>
          <a:xfrm>
            <a:off x="5560206" y="5265589"/>
            <a:ext cx="760144" cy="307777"/>
          </a:xfrm>
          <a:prstGeom prst="rect">
            <a:avLst/>
          </a:prstGeom>
          <a:noFill/>
        </p:spPr>
        <p:txBody>
          <a:bodyPr wrap="none" rtlCol="0">
            <a:spAutoFit/>
          </a:bodyPr>
          <a:lstStyle/>
          <a:p>
            <a:r>
              <a:rPr lang="en-US" sz="1400" i="1" dirty="0" err="1" smtClean="0">
                <a:latin typeface="Calibri" panose="020F0502020204030204" pitchFamily="34" charset="0"/>
              </a:rPr>
              <a:t>rdf:type</a:t>
            </a:r>
            <a:endParaRPr lang="el-GR" sz="1400" i="1" dirty="0">
              <a:latin typeface="Calibri" panose="020F0502020204030204" pitchFamily="34" charset="0"/>
            </a:endParaRPr>
          </a:p>
        </p:txBody>
      </p:sp>
      <p:sp>
        <p:nvSpPr>
          <p:cNvPr id="114" name="TextBox 113"/>
          <p:cNvSpPr txBox="1"/>
          <p:nvPr/>
        </p:nvSpPr>
        <p:spPr>
          <a:xfrm>
            <a:off x="5068151" y="977996"/>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5" name="Rectangle 114"/>
          <p:cNvSpPr/>
          <p:nvPr/>
        </p:nvSpPr>
        <p:spPr>
          <a:xfrm>
            <a:off x="5061196" y="1003970"/>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cxnSp>
        <p:nvCxnSpPr>
          <p:cNvPr id="118" name="Straight Arrow Connector 50"/>
          <p:cNvCxnSpPr>
            <a:stCxn id="56" idx="0"/>
            <a:endCxn id="114" idx="2"/>
          </p:cNvCxnSpPr>
          <p:nvPr/>
        </p:nvCxnSpPr>
        <p:spPr>
          <a:xfrm rot="5400000" flipH="1" flipV="1">
            <a:off x="4550425" y="1362440"/>
            <a:ext cx="740932" cy="2945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7621864" y="1196062"/>
            <a:ext cx="1168968" cy="25630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“text/html”</a:t>
            </a:r>
            <a:endParaRPr lang="el-GR" sz="1600" dirty="0">
              <a:solidFill>
                <a:schemeClr val="tx1"/>
              </a:solidFill>
            </a:endParaRPr>
          </a:p>
        </p:txBody>
      </p:sp>
      <p:cxnSp>
        <p:nvCxnSpPr>
          <p:cNvPr id="126" name="Straight Arrow Connector 50"/>
          <p:cNvCxnSpPr>
            <a:stCxn id="56" idx="6"/>
            <a:endCxn id="125" idx="1"/>
          </p:cNvCxnSpPr>
          <p:nvPr/>
        </p:nvCxnSpPr>
        <p:spPr>
          <a:xfrm flipV="1">
            <a:off x="5905015" y="1324216"/>
            <a:ext cx="1716849" cy="751048"/>
          </a:xfrm>
          <a:prstGeom prst="bentConnector3">
            <a:avLst>
              <a:gd name="adj1" fmla="val 3964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TextBox 78"/>
          <p:cNvSpPr txBox="1"/>
          <p:nvPr/>
        </p:nvSpPr>
        <p:spPr>
          <a:xfrm>
            <a:off x="6702618" y="1048693"/>
            <a:ext cx="902235" cy="307777"/>
          </a:xfrm>
          <a:prstGeom prst="rect">
            <a:avLst/>
          </a:prstGeom>
          <a:noFill/>
        </p:spPr>
        <p:txBody>
          <a:bodyPr wrap="none" rtlCol="0">
            <a:spAutoFit/>
          </a:bodyPr>
          <a:lstStyle/>
          <a:p>
            <a:r>
              <a:rPr lang="en-GB" sz="1400" i="1" dirty="0" err="1">
                <a:latin typeface="Calibri" panose="020F0502020204030204" pitchFamily="34" charset="0"/>
              </a:rPr>
              <a:t>dc:format</a:t>
            </a:r>
            <a:endParaRPr lang="el-GR" sz="1400" i="1" dirty="0">
              <a:latin typeface="Calibri" panose="020F0502020204030204" pitchFamily="34" charset="0"/>
            </a:endParaRPr>
          </a:p>
        </p:txBody>
      </p:sp>
      <p:cxnSp>
        <p:nvCxnSpPr>
          <p:cNvPr id="54" name="Straight Connector 53"/>
          <p:cNvCxnSpPr/>
          <p:nvPr/>
        </p:nvCxnSpPr>
        <p:spPr>
          <a:xfrm>
            <a:off x="4781251" y="677872"/>
            <a:ext cx="0" cy="12022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64"/>
          <p:cNvSpPr txBox="1"/>
          <p:nvPr/>
        </p:nvSpPr>
        <p:spPr>
          <a:xfrm>
            <a:off x="6875804" y="2346130"/>
            <a:ext cx="852418" cy="519351"/>
          </a:xfrm>
          <a:prstGeom prst="ellipse">
            <a:avLst/>
          </a:prstGeom>
          <a:solidFill>
            <a:schemeClr val="accent6">
              <a:lumMod val="40000"/>
              <a:lumOff val="6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_:a1</a:t>
            </a:r>
            <a:endParaRPr lang="el-GR" dirty="0">
              <a:latin typeface="Calibri" panose="020F0502020204030204" pitchFamily="34" charset="0"/>
            </a:endParaRPr>
          </a:p>
        </p:txBody>
      </p:sp>
      <p:sp>
        <p:nvSpPr>
          <p:cNvPr id="109" name="TextBox 64"/>
          <p:cNvSpPr txBox="1"/>
          <p:nvPr/>
        </p:nvSpPr>
        <p:spPr>
          <a:xfrm>
            <a:off x="6626734" y="3377044"/>
            <a:ext cx="1583359" cy="369332"/>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oa:Annotation</a:t>
            </a:r>
            <a:endParaRPr lang="el-GR" dirty="0">
              <a:latin typeface="Calibri" panose="020F0502020204030204" pitchFamily="34" charset="0"/>
            </a:endParaRPr>
          </a:p>
        </p:txBody>
      </p:sp>
      <p:cxnSp>
        <p:nvCxnSpPr>
          <p:cNvPr id="110" name="Straight Arrow Connector 50"/>
          <p:cNvCxnSpPr>
            <a:stCxn id="103" idx="4"/>
            <a:endCxn id="109" idx="0"/>
          </p:cNvCxnSpPr>
          <p:nvPr/>
        </p:nvCxnSpPr>
        <p:spPr>
          <a:xfrm rot="16200000" flipH="1">
            <a:off x="7104432" y="3063061"/>
            <a:ext cx="511563" cy="11640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50"/>
          <p:cNvCxnSpPr>
            <a:stCxn id="103" idx="2"/>
            <a:endCxn id="56" idx="6"/>
          </p:cNvCxnSpPr>
          <p:nvPr/>
        </p:nvCxnSpPr>
        <p:spPr>
          <a:xfrm rot="10800000">
            <a:off x="5905016" y="2075264"/>
            <a:ext cx="970789" cy="53054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50"/>
          <p:cNvCxnSpPr>
            <a:stCxn id="142" idx="2"/>
            <a:endCxn id="56" idx="6"/>
          </p:cNvCxnSpPr>
          <p:nvPr/>
        </p:nvCxnSpPr>
        <p:spPr>
          <a:xfrm rot="10800000">
            <a:off x="5905016" y="2075265"/>
            <a:ext cx="970789" cy="249197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50"/>
          <p:cNvCxnSpPr>
            <a:stCxn id="127" idx="0"/>
            <a:endCxn id="123" idx="4"/>
          </p:cNvCxnSpPr>
          <p:nvPr/>
        </p:nvCxnSpPr>
        <p:spPr>
          <a:xfrm rot="16200000" flipV="1">
            <a:off x="4176274" y="5010012"/>
            <a:ext cx="597522" cy="374820"/>
          </a:xfrm>
          <a:prstGeom prst="bentConnector3">
            <a:avLst>
              <a:gd name="adj1" fmla="val 50000"/>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8" name="TextBox 69"/>
          <p:cNvSpPr txBox="1"/>
          <p:nvPr/>
        </p:nvSpPr>
        <p:spPr>
          <a:xfrm>
            <a:off x="4612493" y="5011538"/>
            <a:ext cx="1085554" cy="307777"/>
          </a:xfrm>
          <a:prstGeom prst="rect">
            <a:avLst/>
          </a:prstGeom>
          <a:noFill/>
        </p:spPr>
        <p:txBody>
          <a:bodyPr wrap="none" rtlCol="0">
            <a:spAutoFit/>
          </a:bodyPr>
          <a:lstStyle/>
          <a:p>
            <a:r>
              <a:rPr lang="en-US" sz="1400" i="1" dirty="0" err="1" smtClean="0">
                <a:solidFill>
                  <a:srgbClr val="C00000"/>
                </a:solidFill>
                <a:latin typeface="Calibri" panose="020F0502020204030204" pitchFamily="34" charset="0"/>
              </a:rPr>
              <a:t>owl:sameAs</a:t>
            </a:r>
            <a:endParaRPr lang="el-GR" sz="1400" i="1" dirty="0">
              <a:solidFill>
                <a:srgbClr val="C00000"/>
              </a:solidFill>
              <a:latin typeface="Calibri" panose="020F0502020204030204" pitchFamily="34" charset="0"/>
            </a:endParaRPr>
          </a:p>
        </p:txBody>
      </p:sp>
      <p:sp>
        <p:nvSpPr>
          <p:cNvPr id="141" name="TextBox 69"/>
          <p:cNvSpPr txBox="1"/>
          <p:nvPr/>
        </p:nvSpPr>
        <p:spPr>
          <a:xfrm>
            <a:off x="5785234" y="2160165"/>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sp>
        <p:nvSpPr>
          <p:cNvPr id="158" name="TextBox 69"/>
          <p:cNvSpPr txBox="1"/>
          <p:nvPr/>
        </p:nvSpPr>
        <p:spPr>
          <a:xfrm>
            <a:off x="7358190" y="2876041"/>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01" name="TextBox 64"/>
          <p:cNvSpPr txBox="1"/>
          <p:nvPr/>
        </p:nvSpPr>
        <p:spPr>
          <a:xfrm>
            <a:off x="8944398" y="2342829"/>
            <a:ext cx="852418" cy="519351"/>
          </a:xfrm>
          <a:prstGeom prst="ellipse">
            <a:avLst/>
          </a:prstGeom>
          <a:solidFill>
            <a:schemeClr val="accent4">
              <a:lumMod val="20000"/>
              <a:lumOff val="8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cxnSp>
        <p:nvCxnSpPr>
          <p:cNvPr id="202" name="Straight Arrow Connector 50"/>
          <p:cNvCxnSpPr>
            <a:stCxn id="201" idx="6"/>
            <a:endCxn id="203" idx="2"/>
          </p:cNvCxnSpPr>
          <p:nvPr/>
        </p:nvCxnSpPr>
        <p:spPr>
          <a:xfrm flipV="1">
            <a:off x="9796816" y="2362270"/>
            <a:ext cx="1687089" cy="24023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3" name="Rounded Rectangle 202"/>
          <p:cNvSpPr/>
          <p:nvPr/>
        </p:nvSpPr>
        <p:spPr>
          <a:xfrm>
            <a:off x="11228371" y="2164387"/>
            <a:ext cx="511067"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12</a:t>
            </a:r>
            <a:endParaRPr lang="el-GR" sz="1600" dirty="0">
              <a:solidFill>
                <a:schemeClr val="tx1"/>
              </a:solidFill>
            </a:endParaRPr>
          </a:p>
        </p:txBody>
      </p:sp>
      <p:sp>
        <p:nvSpPr>
          <p:cNvPr id="204" name="Rounded Rectangle 203"/>
          <p:cNvSpPr/>
          <p:nvPr/>
        </p:nvSpPr>
        <p:spPr>
          <a:xfrm>
            <a:off x="11822534" y="2151586"/>
            <a:ext cx="51709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728</a:t>
            </a:r>
            <a:endParaRPr lang="el-GR" sz="1600" dirty="0">
              <a:solidFill>
                <a:schemeClr val="tx1"/>
              </a:solidFill>
            </a:endParaRPr>
          </a:p>
        </p:txBody>
      </p:sp>
      <p:cxnSp>
        <p:nvCxnSpPr>
          <p:cNvPr id="205" name="Straight Arrow Connector 50"/>
          <p:cNvCxnSpPr>
            <a:stCxn id="201" idx="6"/>
            <a:endCxn id="204" idx="2"/>
          </p:cNvCxnSpPr>
          <p:nvPr/>
        </p:nvCxnSpPr>
        <p:spPr>
          <a:xfrm flipV="1">
            <a:off x="9796816" y="2362578"/>
            <a:ext cx="2284267" cy="2399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 name="TextBox 69"/>
          <p:cNvSpPr txBox="1"/>
          <p:nvPr/>
        </p:nvSpPr>
        <p:spPr>
          <a:xfrm>
            <a:off x="11137394" y="2579134"/>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207" name="Rounded Rectangle 206"/>
          <p:cNvSpPr/>
          <p:nvPr/>
        </p:nvSpPr>
        <p:spPr>
          <a:xfrm>
            <a:off x="11730680" y="3156477"/>
            <a:ext cx="568080"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0.85</a:t>
            </a:r>
            <a:endParaRPr lang="el-GR" sz="1600" dirty="0">
              <a:solidFill>
                <a:schemeClr val="tx1"/>
              </a:solidFill>
            </a:endParaRPr>
          </a:p>
        </p:txBody>
      </p:sp>
      <p:cxnSp>
        <p:nvCxnSpPr>
          <p:cNvPr id="209" name="Straight Arrow Connector 50"/>
          <p:cNvCxnSpPr>
            <a:stCxn id="201" idx="6"/>
            <a:endCxn id="207" idx="1"/>
          </p:cNvCxnSpPr>
          <p:nvPr/>
        </p:nvCxnSpPr>
        <p:spPr>
          <a:xfrm>
            <a:off x="9796816" y="2602505"/>
            <a:ext cx="1933864" cy="65291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0" name="TextBox 69"/>
          <p:cNvSpPr txBox="1"/>
          <p:nvPr/>
        </p:nvSpPr>
        <p:spPr>
          <a:xfrm>
            <a:off x="10481861" y="2970509"/>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cxnSp>
        <p:nvCxnSpPr>
          <p:cNvPr id="211" name="Straight Arrow Connector 50"/>
          <p:cNvCxnSpPr>
            <a:stCxn id="201" idx="6"/>
            <a:endCxn id="212" idx="1"/>
          </p:cNvCxnSpPr>
          <p:nvPr/>
        </p:nvCxnSpPr>
        <p:spPr>
          <a:xfrm>
            <a:off x="9796816" y="2602505"/>
            <a:ext cx="1476116" cy="106880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2" name="Rounded Rectangle 211"/>
          <p:cNvSpPr/>
          <p:nvPr/>
        </p:nvSpPr>
        <p:spPr>
          <a:xfrm>
            <a:off x="11272932" y="3572372"/>
            <a:ext cx="562174"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0.9</a:t>
            </a:r>
            <a:endParaRPr lang="el-GR" sz="1600" dirty="0">
              <a:solidFill>
                <a:schemeClr val="tx1"/>
              </a:solidFill>
            </a:endParaRPr>
          </a:p>
        </p:txBody>
      </p:sp>
      <p:sp>
        <p:nvSpPr>
          <p:cNvPr id="215" name="TextBox 69"/>
          <p:cNvSpPr txBox="1"/>
          <p:nvPr/>
        </p:nvSpPr>
        <p:spPr>
          <a:xfrm>
            <a:off x="10466828" y="3377044"/>
            <a:ext cx="88530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:score</a:t>
            </a:r>
            <a:endParaRPr lang="el-GR" sz="1400" i="1" dirty="0">
              <a:latin typeface="Calibri" panose="020F0502020204030204" pitchFamily="34" charset="0"/>
            </a:endParaRPr>
          </a:p>
        </p:txBody>
      </p:sp>
      <p:sp>
        <p:nvSpPr>
          <p:cNvPr id="216" name="Rounded Rectangle 215"/>
          <p:cNvSpPr/>
          <p:nvPr/>
        </p:nvSpPr>
        <p:spPr>
          <a:xfrm>
            <a:off x="10961330" y="3913440"/>
            <a:ext cx="1245675" cy="312154"/>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Euro 2008</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217" name="Straight Arrow Connector 50"/>
          <p:cNvCxnSpPr>
            <a:stCxn id="201" idx="6"/>
            <a:endCxn id="216" idx="1"/>
          </p:cNvCxnSpPr>
          <p:nvPr/>
        </p:nvCxnSpPr>
        <p:spPr>
          <a:xfrm>
            <a:off x="9796816" y="2602505"/>
            <a:ext cx="1164514" cy="146701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8" name="TextBox 69"/>
          <p:cNvSpPr txBox="1"/>
          <p:nvPr/>
        </p:nvSpPr>
        <p:spPr>
          <a:xfrm>
            <a:off x="9616801" y="3763929"/>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219" name="TextBox 218"/>
          <p:cNvSpPr txBox="1"/>
          <p:nvPr/>
        </p:nvSpPr>
        <p:spPr>
          <a:xfrm>
            <a:off x="9661030" y="1596422"/>
            <a:ext cx="205706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224" name="Rectangle 223"/>
          <p:cNvSpPr/>
          <p:nvPr/>
        </p:nvSpPr>
        <p:spPr>
          <a:xfrm>
            <a:off x="9701249" y="1607618"/>
            <a:ext cx="2005678" cy="338554"/>
          </a:xfrm>
          <a:prstGeom prst="rect">
            <a:avLst/>
          </a:prstGeom>
        </p:spPr>
        <p:txBody>
          <a:bodyPr wrap="none">
            <a:spAutoFit/>
          </a:bodyPr>
          <a:lstStyle/>
          <a:p>
            <a:pPr lvl="0" algn="ctr"/>
            <a:r>
              <a:rPr lang="en-US" sz="1600" b="1" kern="0" dirty="0">
                <a:solidFill>
                  <a:prstClr val="black"/>
                </a:solidFill>
              </a:rPr>
              <a:t>dbr:UEFA_Euro_2008</a:t>
            </a:r>
          </a:p>
        </p:txBody>
      </p:sp>
      <p:sp>
        <p:nvSpPr>
          <p:cNvPr id="226" name="TextBox 69"/>
          <p:cNvSpPr txBox="1"/>
          <p:nvPr/>
        </p:nvSpPr>
        <p:spPr>
          <a:xfrm>
            <a:off x="9543940" y="2027773"/>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cxnSp>
        <p:nvCxnSpPr>
          <p:cNvPr id="232" name="Straight Arrow Connector 50"/>
          <p:cNvCxnSpPr>
            <a:stCxn id="201" idx="4"/>
            <a:endCxn id="359" idx="3"/>
          </p:cNvCxnSpPr>
          <p:nvPr/>
        </p:nvCxnSpPr>
        <p:spPr>
          <a:xfrm rot="16200000" flipH="1">
            <a:off x="9224086" y="3008701"/>
            <a:ext cx="411244" cy="118202"/>
          </a:xfrm>
          <a:prstGeom prst="bentConnector4">
            <a:avLst>
              <a:gd name="adj1" fmla="val 27548"/>
              <a:gd name="adj2" fmla="val 36792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3" name="TextBox 69"/>
          <p:cNvSpPr txBox="1"/>
          <p:nvPr/>
        </p:nvSpPr>
        <p:spPr>
          <a:xfrm>
            <a:off x="9476968" y="2774067"/>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234" name="Straight Arrow Connector 50"/>
          <p:cNvCxnSpPr>
            <a:stCxn id="219" idx="0"/>
            <a:endCxn id="239" idx="2"/>
          </p:cNvCxnSpPr>
          <p:nvPr/>
        </p:nvCxnSpPr>
        <p:spPr>
          <a:xfrm rot="16200000" flipV="1">
            <a:off x="10412498" y="1319358"/>
            <a:ext cx="526287" cy="2784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5" name="TextBox 69"/>
          <p:cNvSpPr txBox="1"/>
          <p:nvPr/>
        </p:nvSpPr>
        <p:spPr>
          <a:xfrm>
            <a:off x="9966497" y="1196301"/>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39" name="TextBox 64"/>
          <p:cNvSpPr txBox="1"/>
          <p:nvPr/>
        </p:nvSpPr>
        <p:spPr>
          <a:xfrm>
            <a:off x="9390023" y="700803"/>
            <a:ext cx="2543393"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dbo:SoccerTournament</a:t>
            </a:r>
            <a:endParaRPr lang="el-GR" dirty="0">
              <a:latin typeface="Calibri" panose="020F0502020204030204" pitchFamily="34" charset="0"/>
            </a:endParaRPr>
          </a:p>
        </p:txBody>
      </p:sp>
      <p:cxnSp>
        <p:nvCxnSpPr>
          <p:cNvPr id="240" name="Straight Arrow Connector 50"/>
          <p:cNvCxnSpPr>
            <a:stCxn id="103" idx="6"/>
            <a:endCxn id="201" idx="2"/>
          </p:cNvCxnSpPr>
          <p:nvPr/>
        </p:nvCxnSpPr>
        <p:spPr>
          <a:xfrm flipV="1">
            <a:off x="7728222" y="2602505"/>
            <a:ext cx="1216176" cy="330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2" name="TextBox 69"/>
          <p:cNvSpPr txBox="1"/>
          <p:nvPr/>
        </p:nvSpPr>
        <p:spPr>
          <a:xfrm>
            <a:off x="7840025" y="2291450"/>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sp>
        <p:nvSpPr>
          <p:cNvPr id="243" name="TextBox 78"/>
          <p:cNvSpPr txBox="1"/>
          <p:nvPr/>
        </p:nvSpPr>
        <p:spPr>
          <a:xfrm>
            <a:off x="2594448" y="5134871"/>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244" name="TextBox 78"/>
          <p:cNvSpPr txBox="1"/>
          <p:nvPr/>
        </p:nvSpPr>
        <p:spPr>
          <a:xfrm>
            <a:off x="2618071" y="6081635"/>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276" name="Rectangle 275"/>
          <p:cNvSpPr/>
          <p:nvPr/>
        </p:nvSpPr>
        <p:spPr>
          <a:xfrm>
            <a:off x="8336310" y="5226873"/>
            <a:ext cx="3928191" cy="1323439"/>
          </a:xfrm>
          <a:prstGeom prst="rect">
            <a:avLst/>
          </a:prstGeom>
        </p:spPr>
        <p:txBody>
          <a:bodyPr wrap="none">
            <a:spAutoFit/>
          </a:bodyPr>
          <a:lstStyle/>
          <a:p>
            <a:pPr>
              <a:lnSpc>
                <a:spcPts val="1600"/>
              </a:lnSpc>
            </a:pPr>
            <a:r>
              <a:rPr lang="en-US" sz="1400" dirty="0" err="1" smtClean="0"/>
              <a:t>owa</a:t>
            </a:r>
            <a:r>
              <a:rPr lang="en-US" sz="1400" dirty="0" smtClean="0"/>
              <a:t>: http://l3s.de/</a:t>
            </a:r>
            <a:r>
              <a:rPr lang="en-US" sz="1400" dirty="0"/>
              <a:t>owa</a:t>
            </a:r>
            <a:r>
              <a:rPr lang="en-US" sz="1400" dirty="0" smtClean="0"/>
              <a:t>#</a:t>
            </a:r>
          </a:p>
          <a:p>
            <a:pPr>
              <a:lnSpc>
                <a:spcPts val="1600"/>
              </a:lnSpc>
            </a:pPr>
            <a:r>
              <a:rPr lang="en-US" sz="1400" dirty="0" err="1"/>
              <a:t>oa</a:t>
            </a:r>
            <a:r>
              <a:rPr lang="en-US" sz="1400" dirty="0"/>
              <a:t>: http://</a:t>
            </a:r>
            <a:r>
              <a:rPr lang="en-US" sz="1400" dirty="0" smtClean="0"/>
              <a:t>www.w3.org/ns/oa</a:t>
            </a:r>
            <a:r>
              <a:rPr lang="en-US" sz="1400" dirty="0"/>
              <a:t>#</a:t>
            </a:r>
          </a:p>
          <a:p>
            <a:pPr>
              <a:lnSpc>
                <a:spcPts val="1600"/>
              </a:lnSpc>
            </a:pPr>
            <a:r>
              <a:rPr lang="en-US" sz="1400" dirty="0" err="1" smtClean="0"/>
              <a:t>oae</a:t>
            </a:r>
            <a:r>
              <a:rPr lang="en-US" sz="1400" dirty="0"/>
              <a:t>: http://</a:t>
            </a:r>
            <a:r>
              <a:rPr lang="en-US" sz="1400" dirty="0" smtClean="0"/>
              <a:t>www.ics.forth.gr/isl/oae/core</a:t>
            </a:r>
            <a:r>
              <a:rPr lang="en-US" sz="1400" dirty="0"/>
              <a:t>#</a:t>
            </a:r>
            <a:br>
              <a:rPr lang="en-US" sz="1400" dirty="0"/>
            </a:br>
            <a:r>
              <a:rPr lang="en-US" sz="1400" dirty="0"/>
              <a:t>dc: http://</a:t>
            </a:r>
            <a:r>
              <a:rPr lang="en-US" sz="1400" dirty="0" smtClean="0"/>
              <a:t>purl.org/dc/terms/</a:t>
            </a:r>
            <a:r>
              <a:rPr lang="en-US" sz="1400" dirty="0"/>
              <a:t/>
            </a:r>
            <a:br>
              <a:rPr lang="en-US" sz="1400" dirty="0"/>
            </a:br>
            <a:r>
              <a:rPr lang="en-US" sz="1400" dirty="0" err="1" smtClean="0"/>
              <a:t>rdf</a:t>
            </a:r>
            <a:r>
              <a:rPr lang="en-US" sz="1400" dirty="0"/>
              <a:t>: http://www.w3.org/1999/02/22-rdf-syntax-ns</a:t>
            </a:r>
            <a:r>
              <a:rPr lang="en-US" sz="1400" dirty="0" smtClean="0"/>
              <a:t>#</a:t>
            </a:r>
            <a:br>
              <a:rPr lang="en-US" sz="1400" dirty="0" smtClean="0"/>
            </a:br>
            <a:r>
              <a:rPr lang="en-US" sz="1400" dirty="0" err="1" smtClean="0"/>
              <a:t>owl:http</a:t>
            </a:r>
            <a:r>
              <a:rPr lang="en-US" sz="1400" dirty="0"/>
              <a:t>://</a:t>
            </a:r>
            <a:r>
              <a:rPr lang="en-US" sz="1400" dirty="0" smtClean="0"/>
              <a:t>www.w3.org/2002/07/owl#</a:t>
            </a:r>
          </a:p>
        </p:txBody>
      </p:sp>
      <p:sp>
        <p:nvSpPr>
          <p:cNvPr id="318" name="TextBox 64"/>
          <p:cNvSpPr txBox="1"/>
          <p:nvPr/>
        </p:nvSpPr>
        <p:spPr>
          <a:xfrm>
            <a:off x="6871725" y="4976832"/>
            <a:ext cx="852418" cy="519351"/>
          </a:xfrm>
          <a:prstGeom prst="ellipse">
            <a:avLst/>
          </a:prstGeom>
          <a:solidFill>
            <a:schemeClr val="bg1"/>
          </a:solidFill>
          <a:ln>
            <a:solidFill>
              <a:schemeClr val="bg1"/>
            </a:solidFill>
          </a:ln>
        </p:spPr>
        <p:txBody>
          <a:bodyPr wrap="square" rtlCol="0">
            <a:spAutoFit/>
          </a:bodyPr>
          <a:lstStyle/>
          <a:p>
            <a:pPr algn="ctr"/>
            <a:endParaRPr lang="el-GR" dirty="0">
              <a:latin typeface="Calibri" panose="020F0502020204030204" pitchFamily="34" charset="0"/>
            </a:endParaRPr>
          </a:p>
        </p:txBody>
      </p:sp>
      <p:cxnSp>
        <p:nvCxnSpPr>
          <p:cNvPr id="324" name="Straight Arrow Connector 50"/>
          <p:cNvCxnSpPr>
            <a:stCxn id="201" idx="6"/>
            <a:endCxn id="219" idx="4"/>
          </p:cNvCxnSpPr>
          <p:nvPr/>
        </p:nvCxnSpPr>
        <p:spPr>
          <a:xfrm flipV="1">
            <a:off x="9796816" y="1951145"/>
            <a:ext cx="892745" cy="6513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8" name="TextBox 337"/>
          <p:cNvSpPr txBox="1"/>
          <p:nvPr/>
        </p:nvSpPr>
        <p:spPr>
          <a:xfrm rot="10800000">
            <a:off x="5093709" y="4664241"/>
            <a:ext cx="743649" cy="531845"/>
          </a:xfrm>
          <a:prstGeom prst="rect">
            <a:avLst/>
          </a:prstGeom>
          <a:noFill/>
        </p:spPr>
        <p:txBody>
          <a:bodyPr wrap="square" rtlCol="0">
            <a:spAutoFit/>
          </a:bodyPr>
          <a:lstStyle/>
          <a:p>
            <a:r>
              <a:rPr lang="en-US" sz="4000" b="1" dirty="0" smtClean="0"/>
              <a:t>…</a:t>
            </a:r>
            <a:endParaRPr lang="en-US" sz="4000" b="1" dirty="0"/>
          </a:p>
        </p:txBody>
      </p:sp>
      <p:sp>
        <p:nvSpPr>
          <p:cNvPr id="130" name="Rectangle 129"/>
          <p:cNvSpPr/>
          <p:nvPr/>
        </p:nvSpPr>
        <p:spPr>
          <a:xfrm>
            <a:off x="208762" y="-58778"/>
            <a:ext cx="4347665"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smtClean="0">
                <a:solidFill>
                  <a:prstClr val="black"/>
                </a:solidFill>
              </a:rPr>
              <a:t>Archived Web Page with versions</a:t>
            </a:r>
            <a:endParaRPr kumimoji="0" lang="el-GR" sz="2400" b="0" i="0" u="none" strike="noStrike" kern="0" cap="none" spc="0" normalizeH="0" baseline="0" noProof="0" dirty="0" smtClean="0">
              <a:ln>
                <a:noFill/>
              </a:ln>
              <a:solidFill>
                <a:prstClr val="black"/>
              </a:solidFill>
              <a:effectLst/>
              <a:uLnTx/>
              <a:uFillTx/>
            </a:endParaRPr>
          </a:p>
        </p:txBody>
      </p:sp>
      <p:pic>
        <p:nvPicPr>
          <p:cNvPr id="20" name="Picture 19"/>
          <p:cNvPicPr>
            <a:picLocks noChangeAspect="1"/>
          </p:cNvPicPr>
          <p:nvPr/>
        </p:nvPicPr>
        <p:blipFill>
          <a:blip r:embed="rId3"/>
          <a:stretch>
            <a:fillRect/>
          </a:stretch>
        </p:blipFill>
        <p:spPr>
          <a:xfrm>
            <a:off x="3744984" y="6408577"/>
            <a:ext cx="371475" cy="133350"/>
          </a:xfrm>
          <a:prstGeom prst="rect">
            <a:avLst/>
          </a:prstGeom>
        </p:spPr>
      </p:pic>
      <p:sp>
        <p:nvSpPr>
          <p:cNvPr id="142" name="TextBox 64"/>
          <p:cNvSpPr txBox="1"/>
          <p:nvPr/>
        </p:nvSpPr>
        <p:spPr>
          <a:xfrm>
            <a:off x="6875804" y="4307561"/>
            <a:ext cx="852418" cy="519351"/>
          </a:xfrm>
          <a:prstGeom prst="ellipse">
            <a:avLst/>
          </a:prstGeom>
          <a:solidFill>
            <a:schemeClr val="accent6">
              <a:lumMod val="40000"/>
              <a:lumOff val="6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_:a2</a:t>
            </a:r>
            <a:endParaRPr lang="el-GR" dirty="0">
              <a:latin typeface="Calibri" panose="020F0502020204030204" pitchFamily="34" charset="0"/>
            </a:endParaRPr>
          </a:p>
        </p:txBody>
      </p:sp>
      <p:sp>
        <p:nvSpPr>
          <p:cNvPr id="145" name="TextBox 69"/>
          <p:cNvSpPr txBox="1"/>
          <p:nvPr/>
        </p:nvSpPr>
        <p:spPr>
          <a:xfrm>
            <a:off x="5766112" y="3814072"/>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sp>
        <p:nvSpPr>
          <p:cNvPr id="155" name="TextBox 64"/>
          <p:cNvSpPr txBox="1"/>
          <p:nvPr/>
        </p:nvSpPr>
        <p:spPr>
          <a:xfrm>
            <a:off x="8948859" y="4307196"/>
            <a:ext cx="852418" cy="519351"/>
          </a:xfrm>
          <a:prstGeom prst="ellipse">
            <a:avLst/>
          </a:prstGeom>
          <a:solidFill>
            <a:schemeClr val="accent4">
              <a:lumMod val="20000"/>
              <a:lumOff val="8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_:e2</a:t>
            </a:r>
            <a:endParaRPr lang="el-GR" dirty="0">
              <a:latin typeface="Calibri" panose="020F0502020204030204" pitchFamily="34" charset="0"/>
            </a:endParaRPr>
          </a:p>
        </p:txBody>
      </p:sp>
      <p:cxnSp>
        <p:nvCxnSpPr>
          <p:cNvPr id="156" name="Straight Arrow Connector 50"/>
          <p:cNvCxnSpPr>
            <a:stCxn id="142" idx="6"/>
            <a:endCxn id="155" idx="2"/>
          </p:cNvCxnSpPr>
          <p:nvPr/>
        </p:nvCxnSpPr>
        <p:spPr>
          <a:xfrm flipV="1">
            <a:off x="7728222" y="4566872"/>
            <a:ext cx="1220637" cy="36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TextBox 69"/>
          <p:cNvSpPr txBox="1"/>
          <p:nvPr/>
        </p:nvSpPr>
        <p:spPr>
          <a:xfrm>
            <a:off x="7805898" y="4248535"/>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cxnSp>
        <p:nvCxnSpPr>
          <p:cNvPr id="164" name="Straight Arrow Connector 50"/>
          <p:cNvCxnSpPr>
            <a:stCxn id="142" idx="0"/>
            <a:endCxn id="109" idx="2"/>
          </p:cNvCxnSpPr>
          <p:nvPr/>
        </p:nvCxnSpPr>
        <p:spPr>
          <a:xfrm rot="5400000" flipH="1" flipV="1">
            <a:off x="7079621" y="3968769"/>
            <a:ext cx="561185" cy="11640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69" name="TextBox 69"/>
          <p:cNvSpPr txBox="1"/>
          <p:nvPr/>
        </p:nvSpPr>
        <p:spPr>
          <a:xfrm>
            <a:off x="7380483" y="3893997"/>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pic>
        <p:nvPicPr>
          <p:cNvPr id="170" name="Picture 169"/>
          <p:cNvPicPr>
            <a:picLocks noChangeAspect="1"/>
          </p:cNvPicPr>
          <p:nvPr/>
        </p:nvPicPr>
        <p:blipFill>
          <a:blip r:embed="rId3"/>
          <a:stretch>
            <a:fillRect/>
          </a:stretch>
        </p:blipFill>
        <p:spPr>
          <a:xfrm>
            <a:off x="9865637" y="4493296"/>
            <a:ext cx="371475" cy="133350"/>
          </a:xfrm>
          <a:prstGeom prst="rect">
            <a:avLst/>
          </a:prstGeom>
        </p:spPr>
      </p:pic>
      <p:pic>
        <p:nvPicPr>
          <p:cNvPr id="171" name="Picture 170"/>
          <p:cNvPicPr>
            <a:picLocks noChangeAspect="1"/>
          </p:cNvPicPr>
          <p:nvPr/>
        </p:nvPicPr>
        <p:blipFill>
          <a:blip r:embed="rId3"/>
          <a:stretch>
            <a:fillRect/>
          </a:stretch>
        </p:blipFill>
        <p:spPr>
          <a:xfrm>
            <a:off x="4595513" y="592299"/>
            <a:ext cx="371475" cy="133350"/>
          </a:xfrm>
          <a:prstGeom prst="rect">
            <a:avLst/>
          </a:prstGeom>
        </p:spPr>
      </p:pic>
    </p:spTree>
    <p:extLst>
      <p:ext uri="{BB962C8B-B14F-4D97-AF65-F5344CB8AC3E}">
        <p14:creationId xmlns:p14="http://schemas.microsoft.com/office/powerpoint/2010/main" val="228148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animEffect transition="in" filter="fade">
                                      <p:cBhvr>
                                        <p:cTn id="33" dur="500"/>
                                        <p:tgtEl>
                                          <p:spTgt spid="12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99"/>
                                        </p:tgtEl>
                                        <p:attrNameLst>
                                          <p:attrName>style.visibility</p:attrName>
                                        </p:attrNameLst>
                                      </p:cBhvr>
                                      <p:to>
                                        <p:strVal val="visible"/>
                                      </p:to>
                                    </p:set>
                                    <p:animEffect transition="in" filter="fade">
                                      <p:cBhvr>
                                        <p:cTn id="39" dur="500"/>
                                        <p:tgtEl>
                                          <p:spTgt spid="299"/>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2"/>
                                        </p:tgtEl>
                                        <p:attrNameLst>
                                          <p:attrName>style.visibility</p:attrName>
                                        </p:attrNameLst>
                                      </p:cBhvr>
                                      <p:to>
                                        <p:strVal val="visible"/>
                                      </p:to>
                                    </p:set>
                                    <p:animEffect transition="in" filter="fade">
                                      <p:cBhvr>
                                        <p:cTn id="45" dur="500"/>
                                        <p:tgtEl>
                                          <p:spTgt spid="372"/>
                                        </p:tgtEl>
                                      </p:cBhvr>
                                    </p:animEffect>
                                  </p:childTnLst>
                                </p:cTn>
                              </p:par>
                              <p:par>
                                <p:cTn id="46" presetID="10" presetClass="entr" presetSubtype="0" fill="hold"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500"/>
                                        <p:tgtEl>
                                          <p:spTgt spid="10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fade">
                                      <p:cBhvr>
                                        <p:cTn id="54" dur="500"/>
                                        <p:tgtEl>
                                          <p:spTgt spid="106"/>
                                        </p:tgtEl>
                                      </p:cBhvr>
                                    </p:animEffect>
                                  </p:childTnLst>
                                </p:cTn>
                              </p:par>
                              <p:par>
                                <p:cTn id="55" presetID="10"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376"/>
                                        </p:tgtEl>
                                        <p:attrNameLst>
                                          <p:attrName>style.visibility</p:attrName>
                                        </p:attrNameLst>
                                      </p:cBhvr>
                                      <p:to>
                                        <p:strVal val="visible"/>
                                      </p:to>
                                    </p:set>
                                    <p:animEffect transition="in" filter="fade">
                                      <p:cBhvr>
                                        <p:cTn id="60" dur="500"/>
                                        <p:tgtEl>
                                          <p:spTgt spid="37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0"/>
                                        </p:tgtEl>
                                        <p:attrNameLst>
                                          <p:attrName>style.visibility</p:attrName>
                                        </p:attrNameLst>
                                      </p:cBhvr>
                                      <p:to>
                                        <p:strVal val="visible"/>
                                      </p:to>
                                    </p:set>
                                    <p:animEffect transition="in" filter="fade">
                                      <p:cBhvr>
                                        <p:cTn id="63" dur="500"/>
                                        <p:tgtEl>
                                          <p:spTgt spid="3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5"/>
                                        </p:tgtEl>
                                        <p:attrNameLst>
                                          <p:attrName>style.visibility</p:attrName>
                                        </p:attrNameLst>
                                      </p:cBhvr>
                                      <p:to>
                                        <p:strVal val="visible"/>
                                      </p:to>
                                    </p:set>
                                    <p:animEffect transition="in" filter="fade">
                                      <p:cBhvr>
                                        <p:cTn id="66" dur="500"/>
                                        <p:tgtEl>
                                          <p:spTgt spid="37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fade">
                                      <p:cBhvr>
                                        <p:cTn id="69" dur="500"/>
                                        <p:tgtEl>
                                          <p:spTgt spid="1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fade">
                                      <p:cBhvr>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9" presetClass="emph" presetSubtype="0" fill="hold" grpId="1" nodeType="withEffect">
                                  <p:stCondLst>
                                    <p:cond delay="0"/>
                                  </p:stCondLst>
                                  <p:childTnLst>
                                    <p:animClr clrSpc="rgb" dir="cw">
                                      <p:cBhvr override="childStyle">
                                        <p:cTn id="82" dur="500" fill="hold"/>
                                        <p:tgtEl>
                                          <p:spTgt spid="56"/>
                                        </p:tgtEl>
                                        <p:attrNameLst>
                                          <p:attrName>style.color</p:attrName>
                                        </p:attrNameLst>
                                      </p:cBhvr>
                                      <p:to>
                                        <a:srgbClr val="F4AD7C"/>
                                      </p:to>
                                    </p:animClr>
                                    <p:animClr clrSpc="rgb" dir="cw">
                                      <p:cBhvr>
                                        <p:cTn id="83" dur="500" fill="hold"/>
                                        <p:tgtEl>
                                          <p:spTgt spid="56"/>
                                        </p:tgtEl>
                                        <p:attrNameLst>
                                          <p:attrName>fillcolor</p:attrName>
                                        </p:attrNameLst>
                                      </p:cBhvr>
                                      <p:to>
                                        <a:srgbClr val="F4AD7C"/>
                                      </p:to>
                                    </p:animClr>
                                    <p:set>
                                      <p:cBhvr>
                                        <p:cTn id="84" dur="500" fill="hold"/>
                                        <p:tgtEl>
                                          <p:spTgt spid="56"/>
                                        </p:tgtEl>
                                        <p:attrNameLst>
                                          <p:attrName>fill.type</p:attrName>
                                        </p:attrNameLst>
                                      </p:cBhvr>
                                      <p:to>
                                        <p:strVal val="solid"/>
                                      </p:to>
                                    </p:set>
                                    <p:set>
                                      <p:cBhvr>
                                        <p:cTn id="85" dur="500" fill="hold"/>
                                        <p:tgtEl>
                                          <p:spTgt spid="56"/>
                                        </p:tgtEl>
                                        <p:attrNameLst>
                                          <p:attrName>fill.on</p:attrName>
                                        </p:attrNameLst>
                                      </p:cBhvr>
                                      <p:to>
                                        <p:strVal val="true"/>
                                      </p:to>
                                    </p:se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500"/>
                                        <p:tgtEl>
                                          <p:spTgt spid="85"/>
                                        </p:tgtEl>
                                      </p:cBhvr>
                                    </p:animEffect>
                                  </p:childTnLst>
                                </p:cTn>
                              </p:par>
                              <p:par>
                                <p:cTn id="95" presetID="10" presetClass="entr" presetSubtype="0" fill="hold" nodeType="with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500"/>
                                        <p:tgtEl>
                                          <p:spTgt spid="9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animEffect transition="in" filter="fade">
                                      <p:cBhvr>
                                        <p:cTn id="103" dur="500"/>
                                        <p:tgtEl>
                                          <p:spTgt spid="125"/>
                                        </p:tgtEl>
                                      </p:cBhvr>
                                    </p:animEffect>
                                  </p:childTnLst>
                                </p:cTn>
                              </p:par>
                              <p:par>
                                <p:cTn id="104" presetID="10" presetClass="entr" presetSubtype="0" fill="hold" nodeType="withEffect">
                                  <p:stCondLst>
                                    <p:cond delay="0"/>
                                  </p:stCondLst>
                                  <p:childTnLst>
                                    <p:set>
                                      <p:cBhvr>
                                        <p:cTn id="105" dur="1" fill="hold">
                                          <p:stCondLst>
                                            <p:cond delay="0"/>
                                          </p:stCondLst>
                                        </p:cTn>
                                        <p:tgtEl>
                                          <p:spTgt spid="126"/>
                                        </p:tgtEl>
                                        <p:attrNameLst>
                                          <p:attrName>style.visibility</p:attrName>
                                        </p:attrNameLst>
                                      </p:cBhvr>
                                      <p:to>
                                        <p:strVal val="visible"/>
                                      </p:to>
                                    </p:set>
                                    <p:animEffect transition="in" filter="fade">
                                      <p:cBhvr>
                                        <p:cTn id="106" dur="500"/>
                                        <p:tgtEl>
                                          <p:spTgt spid="12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4"/>
                                        </p:tgtEl>
                                        <p:attrNameLst>
                                          <p:attrName>style.visibility</p:attrName>
                                        </p:attrNameLst>
                                      </p:cBhvr>
                                      <p:to>
                                        <p:strVal val="visible"/>
                                      </p:to>
                                    </p:set>
                                    <p:animEffect transition="in" filter="fade">
                                      <p:cBhvr>
                                        <p:cTn id="109" dur="500"/>
                                        <p:tgtEl>
                                          <p:spTgt spid="13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fade">
                                      <p:cBhvr>
                                        <p:cTn id="114" dur="500"/>
                                        <p:tgtEl>
                                          <p:spTgt spid="14"/>
                                        </p:tgtEl>
                                      </p:cBhvr>
                                    </p:animEffect>
                                  </p:childTnLst>
                                </p:cTn>
                              </p:par>
                              <p:par>
                                <p:cTn id="115" presetID="10" presetClass="entr" presetSubtype="0" fill="hold" nodeType="withEffect">
                                  <p:stCondLst>
                                    <p:cond delay="0"/>
                                  </p:stCondLst>
                                  <p:childTnLst>
                                    <p:set>
                                      <p:cBhvr>
                                        <p:cTn id="116" dur="1" fill="hold">
                                          <p:stCondLst>
                                            <p:cond delay="0"/>
                                          </p:stCondLst>
                                        </p:cTn>
                                        <p:tgtEl>
                                          <p:spTgt spid="403"/>
                                        </p:tgtEl>
                                        <p:attrNameLst>
                                          <p:attrName>style.visibility</p:attrName>
                                        </p:attrNameLst>
                                      </p:cBhvr>
                                      <p:to>
                                        <p:strVal val="visible"/>
                                      </p:to>
                                    </p:set>
                                    <p:animEffect transition="in" filter="fade">
                                      <p:cBhvr>
                                        <p:cTn id="117" dur="500"/>
                                        <p:tgtEl>
                                          <p:spTgt spid="40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17"/>
                                        </p:tgtEl>
                                        <p:attrNameLst>
                                          <p:attrName>style.visibility</p:attrName>
                                        </p:attrNameLst>
                                      </p:cBhvr>
                                      <p:to>
                                        <p:strVal val="visible"/>
                                      </p:to>
                                    </p:set>
                                    <p:animEffect transition="in" filter="fade">
                                      <p:cBhvr>
                                        <p:cTn id="120" dur="500"/>
                                        <p:tgtEl>
                                          <p:spTgt spid="41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8"/>
                                        </p:tgtEl>
                                        <p:attrNameLst>
                                          <p:attrName>style.visibility</p:attrName>
                                        </p:attrNameLst>
                                      </p:cBhvr>
                                      <p:to>
                                        <p:strVal val="visible"/>
                                      </p:to>
                                    </p:set>
                                    <p:animEffect transition="in" filter="fade">
                                      <p:cBhvr>
                                        <p:cTn id="123" dur="500"/>
                                        <p:tgtEl>
                                          <p:spTgt spid="41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33"/>
                                        </p:tgtEl>
                                        <p:attrNameLst>
                                          <p:attrName>style.visibility</p:attrName>
                                        </p:attrNameLst>
                                      </p:cBhvr>
                                      <p:to>
                                        <p:strVal val="visible"/>
                                      </p:to>
                                    </p:set>
                                    <p:animEffect transition="in" filter="fade">
                                      <p:cBhvr>
                                        <p:cTn id="126" dur="500"/>
                                        <p:tgtEl>
                                          <p:spTgt spid="433"/>
                                        </p:tgtEl>
                                      </p:cBhvr>
                                    </p:animEffect>
                                  </p:childTnLst>
                                </p:cTn>
                              </p:par>
                              <p:par>
                                <p:cTn id="127" presetID="10" presetClass="entr" presetSubtype="0" fill="hold"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500"/>
                                        <p:tgtEl>
                                          <p:spTgt spid="54"/>
                                        </p:tgtEl>
                                      </p:cBhvr>
                                    </p:animEffect>
                                  </p:childTnLst>
                                </p:cTn>
                              </p:par>
                              <p:par>
                                <p:cTn id="130" presetID="10" presetClass="entr" presetSubtype="0" fill="hold" nodeType="with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6"/>
                                        </p:tgtEl>
                                        <p:attrNameLst>
                                          <p:attrName>style.visibility</p:attrName>
                                        </p:attrNameLst>
                                      </p:cBhvr>
                                      <p:to>
                                        <p:strVal val="visible"/>
                                      </p:to>
                                    </p:set>
                                    <p:animEffect transition="in" filter="fade">
                                      <p:cBhvr>
                                        <p:cTn id="135" dur="500"/>
                                        <p:tgtEl>
                                          <p:spTgt spid="11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17"/>
                                        </p:tgtEl>
                                        <p:attrNameLst>
                                          <p:attrName>style.visibility</p:attrName>
                                        </p:attrNameLst>
                                      </p:cBhvr>
                                      <p:to>
                                        <p:strVal val="visible"/>
                                      </p:to>
                                    </p:set>
                                    <p:animEffect transition="in" filter="fade">
                                      <p:cBhvr>
                                        <p:cTn id="138" dur="500"/>
                                        <p:tgtEl>
                                          <p:spTgt spid="11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animEffect transition="in" filter="fade">
                                      <p:cBhvr>
                                        <p:cTn id="141" dur="500"/>
                                        <p:tgtEl>
                                          <p:spTgt spid="11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fade">
                                      <p:cBhvr>
                                        <p:cTn id="144" dur="500"/>
                                        <p:tgtEl>
                                          <p:spTgt spid="115"/>
                                        </p:tgtEl>
                                      </p:cBhvr>
                                    </p:animEffect>
                                  </p:childTnLst>
                                </p:cTn>
                              </p:par>
                              <p:par>
                                <p:cTn id="145" presetID="10" presetClass="entr" presetSubtype="0" fill="hold" nodeType="withEffect">
                                  <p:stCondLst>
                                    <p:cond delay="0"/>
                                  </p:stCondLst>
                                  <p:childTnLst>
                                    <p:set>
                                      <p:cBhvr>
                                        <p:cTn id="146" dur="1" fill="hold">
                                          <p:stCondLst>
                                            <p:cond delay="0"/>
                                          </p:stCondLst>
                                        </p:cTn>
                                        <p:tgtEl>
                                          <p:spTgt spid="118"/>
                                        </p:tgtEl>
                                        <p:attrNameLst>
                                          <p:attrName>style.visibility</p:attrName>
                                        </p:attrNameLst>
                                      </p:cBhvr>
                                      <p:to>
                                        <p:strVal val="visible"/>
                                      </p:to>
                                    </p:set>
                                    <p:animEffect transition="in" filter="fade">
                                      <p:cBhvr>
                                        <p:cTn id="147" dur="500"/>
                                        <p:tgtEl>
                                          <p:spTgt spid="118"/>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359"/>
                                        </p:tgtEl>
                                        <p:attrNameLst>
                                          <p:attrName>style.visibility</p:attrName>
                                        </p:attrNameLst>
                                      </p:cBhvr>
                                      <p:to>
                                        <p:strVal val="visible"/>
                                      </p:to>
                                    </p:set>
                                    <p:animEffect transition="in" filter="fade">
                                      <p:cBhvr>
                                        <p:cTn id="150" dur="500"/>
                                        <p:tgtEl>
                                          <p:spTgt spid="35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03"/>
                                        </p:tgtEl>
                                        <p:attrNameLst>
                                          <p:attrName>style.visibility</p:attrName>
                                        </p:attrNameLst>
                                      </p:cBhvr>
                                      <p:to>
                                        <p:strVal val="visible"/>
                                      </p:to>
                                    </p:set>
                                    <p:animEffect transition="in" filter="fade">
                                      <p:cBhvr>
                                        <p:cTn id="153" dur="500"/>
                                        <p:tgtEl>
                                          <p:spTgt spid="103"/>
                                        </p:tgtEl>
                                      </p:cBhvr>
                                    </p:animEffect>
                                  </p:childTnLst>
                                </p:cTn>
                              </p:par>
                              <p:par>
                                <p:cTn id="154" presetID="10" presetClass="entr" presetSubtype="0" fill="hold" nodeType="withEffect">
                                  <p:stCondLst>
                                    <p:cond delay="0"/>
                                  </p:stCondLst>
                                  <p:childTnLst>
                                    <p:set>
                                      <p:cBhvr>
                                        <p:cTn id="155" dur="1" fill="hold">
                                          <p:stCondLst>
                                            <p:cond delay="0"/>
                                          </p:stCondLst>
                                        </p:cTn>
                                        <p:tgtEl>
                                          <p:spTgt spid="110"/>
                                        </p:tgtEl>
                                        <p:attrNameLst>
                                          <p:attrName>style.visibility</p:attrName>
                                        </p:attrNameLst>
                                      </p:cBhvr>
                                      <p:to>
                                        <p:strVal val="visible"/>
                                      </p:to>
                                    </p:set>
                                    <p:animEffect transition="in" filter="fade">
                                      <p:cBhvr>
                                        <p:cTn id="156" dur="500"/>
                                        <p:tgtEl>
                                          <p:spTgt spid="110"/>
                                        </p:tgtEl>
                                      </p:cBhvr>
                                    </p:animEffect>
                                  </p:childTnLst>
                                </p:cTn>
                              </p:par>
                              <p:par>
                                <p:cTn id="157" presetID="10" presetClass="entr" presetSubtype="0" fill="hold" nodeType="withEffect">
                                  <p:stCondLst>
                                    <p:cond delay="0"/>
                                  </p:stCondLst>
                                  <p:childTnLst>
                                    <p:set>
                                      <p:cBhvr>
                                        <p:cTn id="158" dur="1" fill="hold">
                                          <p:stCondLst>
                                            <p:cond delay="0"/>
                                          </p:stCondLst>
                                        </p:cTn>
                                        <p:tgtEl>
                                          <p:spTgt spid="121"/>
                                        </p:tgtEl>
                                        <p:attrNameLst>
                                          <p:attrName>style.visibility</p:attrName>
                                        </p:attrNameLst>
                                      </p:cBhvr>
                                      <p:to>
                                        <p:strVal val="visible"/>
                                      </p:to>
                                    </p:set>
                                    <p:animEffect transition="in" filter="fade">
                                      <p:cBhvr>
                                        <p:cTn id="159" dur="500"/>
                                        <p:tgtEl>
                                          <p:spTgt spid="121"/>
                                        </p:tgtEl>
                                      </p:cBhvr>
                                    </p:animEffect>
                                  </p:childTnLst>
                                </p:cTn>
                              </p:par>
                              <p:par>
                                <p:cTn id="160" presetID="10" presetClass="entr" presetSubtype="0" fill="hold" nodeType="withEffect">
                                  <p:stCondLst>
                                    <p:cond delay="0"/>
                                  </p:stCondLst>
                                  <p:childTnLst>
                                    <p:set>
                                      <p:cBhvr>
                                        <p:cTn id="161" dur="1" fill="hold">
                                          <p:stCondLst>
                                            <p:cond delay="0"/>
                                          </p:stCondLst>
                                        </p:cTn>
                                        <p:tgtEl>
                                          <p:spTgt spid="122"/>
                                        </p:tgtEl>
                                        <p:attrNameLst>
                                          <p:attrName>style.visibility</p:attrName>
                                        </p:attrNameLst>
                                      </p:cBhvr>
                                      <p:to>
                                        <p:strVal val="visible"/>
                                      </p:to>
                                    </p:set>
                                    <p:animEffect transition="in" filter="fade">
                                      <p:cBhvr>
                                        <p:cTn id="162" dur="500"/>
                                        <p:tgtEl>
                                          <p:spTgt spid="122"/>
                                        </p:tgtEl>
                                      </p:cBhvr>
                                    </p:animEffect>
                                  </p:childTnLst>
                                </p:cTn>
                              </p:par>
                              <p:par>
                                <p:cTn id="163" presetID="10" presetClass="entr" presetSubtype="0" fill="hold" nodeType="withEffect">
                                  <p:stCondLst>
                                    <p:cond delay="0"/>
                                  </p:stCondLst>
                                  <p:childTnLst>
                                    <p:set>
                                      <p:cBhvr>
                                        <p:cTn id="164" dur="1" fill="hold">
                                          <p:stCondLst>
                                            <p:cond delay="0"/>
                                          </p:stCondLst>
                                        </p:cTn>
                                        <p:tgtEl>
                                          <p:spTgt spid="135"/>
                                        </p:tgtEl>
                                        <p:attrNameLst>
                                          <p:attrName>style.visibility</p:attrName>
                                        </p:attrNameLst>
                                      </p:cBhvr>
                                      <p:to>
                                        <p:strVal val="visible"/>
                                      </p:to>
                                    </p:set>
                                    <p:animEffect transition="in" filter="fade">
                                      <p:cBhvr>
                                        <p:cTn id="165" dur="500"/>
                                        <p:tgtEl>
                                          <p:spTgt spid="135"/>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38"/>
                                        </p:tgtEl>
                                        <p:attrNameLst>
                                          <p:attrName>style.visibility</p:attrName>
                                        </p:attrNameLst>
                                      </p:cBhvr>
                                      <p:to>
                                        <p:strVal val="visible"/>
                                      </p:to>
                                    </p:set>
                                    <p:animEffect transition="in" filter="fade">
                                      <p:cBhvr>
                                        <p:cTn id="168" dur="500"/>
                                        <p:tgtEl>
                                          <p:spTgt spid="138"/>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01"/>
                                        </p:tgtEl>
                                        <p:attrNameLst>
                                          <p:attrName>style.visibility</p:attrName>
                                        </p:attrNameLst>
                                      </p:cBhvr>
                                      <p:to>
                                        <p:strVal val="visible"/>
                                      </p:to>
                                    </p:set>
                                    <p:animEffect transition="in" filter="fade">
                                      <p:cBhvr>
                                        <p:cTn id="171" dur="500"/>
                                        <p:tgtEl>
                                          <p:spTgt spid="201"/>
                                        </p:tgtEl>
                                      </p:cBhvr>
                                    </p:animEffect>
                                  </p:childTnLst>
                                </p:cTn>
                              </p:par>
                              <p:par>
                                <p:cTn id="172" presetID="10" presetClass="entr" presetSubtype="0" fill="hold" nodeType="withEffect">
                                  <p:stCondLst>
                                    <p:cond delay="0"/>
                                  </p:stCondLst>
                                  <p:childTnLst>
                                    <p:set>
                                      <p:cBhvr>
                                        <p:cTn id="173" dur="1" fill="hold">
                                          <p:stCondLst>
                                            <p:cond delay="0"/>
                                          </p:stCondLst>
                                        </p:cTn>
                                        <p:tgtEl>
                                          <p:spTgt spid="232"/>
                                        </p:tgtEl>
                                        <p:attrNameLst>
                                          <p:attrName>style.visibility</p:attrName>
                                        </p:attrNameLst>
                                      </p:cBhvr>
                                      <p:to>
                                        <p:strVal val="visible"/>
                                      </p:to>
                                    </p:set>
                                    <p:animEffect transition="in" filter="fade">
                                      <p:cBhvr>
                                        <p:cTn id="174" dur="500"/>
                                        <p:tgtEl>
                                          <p:spTgt spid="232"/>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233"/>
                                        </p:tgtEl>
                                        <p:attrNameLst>
                                          <p:attrName>style.visibility</p:attrName>
                                        </p:attrNameLst>
                                      </p:cBhvr>
                                      <p:to>
                                        <p:strVal val="visible"/>
                                      </p:to>
                                    </p:set>
                                    <p:animEffect transition="in" filter="fade">
                                      <p:cBhvr>
                                        <p:cTn id="177" dur="500"/>
                                        <p:tgtEl>
                                          <p:spTgt spid="233"/>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216"/>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0"/>
                                          </p:stCondLst>
                                        </p:cTn>
                                        <p:tgtEl>
                                          <p:spTgt spid="217"/>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18"/>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nodeType="clickEffect">
                                  <p:stCondLst>
                                    <p:cond delay="0"/>
                                  </p:stCondLst>
                                  <p:childTnLst>
                                    <p:set>
                                      <p:cBhvr>
                                        <p:cTn id="187" dur="1" fill="hold">
                                          <p:stCondLst>
                                            <p:cond delay="0"/>
                                          </p:stCondLst>
                                        </p:cTn>
                                        <p:tgtEl>
                                          <p:spTgt spid="202"/>
                                        </p:tgtEl>
                                        <p:attrNameLst>
                                          <p:attrName>style.visibility</p:attrName>
                                        </p:attrNameLst>
                                      </p:cBhvr>
                                      <p:to>
                                        <p:strVal val="visible"/>
                                      </p:to>
                                    </p:set>
                                    <p:animEffect transition="in" filter="fade">
                                      <p:cBhvr>
                                        <p:cTn id="188" dur="500"/>
                                        <p:tgtEl>
                                          <p:spTgt spid="202"/>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203"/>
                                        </p:tgtEl>
                                        <p:attrNameLst>
                                          <p:attrName>style.visibility</p:attrName>
                                        </p:attrNameLst>
                                      </p:cBhvr>
                                      <p:to>
                                        <p:strVal val="visible"/>
                                      </p:to>
                                    </p:set>
                                    <p:animEffect transition="in" filter="fade">
                                      <p:cBhvr>
                                        <p:cTn id="191" dur="500"/>
                                        <p:tgtEl>
                                          <p:spTgt spid="203"/>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204"/>
                                        </p:tgtEl>
                                        <p:attrNameLst>
                                          <p:attrName>style.visibility</p:attrName>
                                        </p:attrNameLst>
                                      </p:cBhvr>
                                      <p:to>
                                        <p:strVal val="visible"/>
                                      </p:to>
                                    </p:set>
                                    <p:animEffect transition="in" filter="fade">
                                      <p:cBhvr>
                                        <p:cTn id="194" dur="500"/>
                                        <p:tgtEl>
                                          <p:spTgt spid="204"/>
                                        </p:tgtEl>
                                      </p:cBhvr>
                                    </p:animEffect>
                                  </p:childTnLst>
                                </p:cTn>
                              </p:par>
                              <p:par>
                                <p:cTn id="195" presetID="10" presetClass="entr" presetSubtype="0" fill="hold" nodeType="withEffect">
                                  <p:stCondLst>
                                    <p:cond delay="0"/>
                                  </p:stCondLst>
                                  <p:childTnLst>
                                    <p:set>
                                      <p:cBhvr>
                                        <p:cTn id="196" dur="1" fill="hold">
                                          <p:stCondLst>
                                            <p:cond delay="0"/>
                                          </p:stCondLst>
                                        </p:cTn>
                                        <p:tgtEl>
                                          <p:spTgt spid="205"/>
                                        </p:tgtEl>
                                        <p:attrNameLst>
                                          <p:attrName>style.visibility</p:attrName>
                                        </p:attrNameLst>
                                      </p:cBhvr>
                                      <p:to>
                                        <p:strVal val="visible"/>
                                      </p:to>
                                    </p:set>
                                    <p:animEffect transition="in" filter="fade">
                                      <p:cBhvr>
                                        <p:cTn id="197" dur="500"/>
                                        <p:tgtEl>
                                          <p:spTgt spid="205"/>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206"/>
                                        </p:tgtEl>
                                        <p:attrNameLst>
                                          <p:attrName>style.visibility</p:attrName>
                                        </p:attrNameLst>
                                      </p:cBhvr>
                                      <p:to>
                                        <p:strVal val="visible"/>
                                      </p:to>
                                    </p:set>
                                    <p:animEffect transition="in" filter="fade">
                                      <p:cBhvr>
                                        <p:cTn id="200" dur="500"/>
                                        <p:tgtEl>
                                          <p:spTgt spid="206"/>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07"/>
                                        </p:tgtEl>
                                        <p:attrNameLst>
                                          <p:attrName>style.visibility</p:attrName>
                                        </p:attrNameLst>
                                      </p:cBhvr>
                                      <p:to>
                                        <p:strVal val="visible"/>
                                      </p:to>
                                    </p:set>
                                    <p:animEffect transition="in" filter="fade">
                                      <p:cBhvr>
                                        <p:cTn id="203" dur="500"/>
                                        <p:tgtEl>
                                          <p:spTgt spid="207"/>
                                        </p:tgtEl>
                                      </p:cBhvr>
                                    </p:animEffect>
                                  </p:childTnLst>
                                </p:cTn>
                              </p:par>
                              <p:par>
                                <p:cTn id="204" presetID="10" presetClass="entr" presetSubtype="0" fill="hold" nodeType="withEffect">
                                  <p:stCondLst>
                                    <p:cond delay="0"/>
                                  </p:stCondLst>
                                  <p:childTnLst>
                                    <p:set>
                                      <p:cBhvr>
                                        <p:cTn id="205" dur="1" fill="hold">
                                          <p:stCondLst>
                                            <p:cond delay="0"/>
                                          </p:stCondLst>
                                        </p:cTn>
                                        <p:tgtEl>
                                          <p:spTgt spid="209"/>
                                        </p:tgtEl>
                                        <p:attrNameLst>
                                          <p:attrName>style.visibility</p:attrName>
                                        </p:attrNameLst>
                                      </p:cBhvr>
                                      <p:to>
                                        <p:strVal val="visible"/>
                                      </p:to>
                                    </p:set>
                                    <p:animEffect transition="in" filter="fade">
                                      <p:cBhvr>
                                        <p:cTn id="206" dur="500"/>
                                        <p:tgtEl>
                                          <p:spTgt spid="209"/>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210"/>
                                        </p:tgtEl>
                                        <p:attrNameLst>
                                          <p:attrName>style.visibility</p:attrName>
                                        </p:attrNameLst>
                                      </p:cBhvr>
                                      <p:to>
                                        <p:strVal val="visible"/>
                                      </p:to>
                                    </p:set>
                                    <p:animEffect transition="in" filter="fade">
                                      <p:cBhvr>
                                        <p:cTn id="209" dur="500"/>
                                        <p:tgtEl>
                                          <p:spTgt spid="210"/>
                                        </p:tgtEl>
                                      </p:cBhvr>
                                    </p:animEffect>
                                  </p:childTnLst>
                                </p:cTn>
                              </p:par>
                              <p:par>
                                <p:cTn id="210" presetID="10" presetClass="entr" presetSubtype="0" fill="hold" nodeType="withEffect">
                                  <p:stCondLst>
                                    <p:cond delay="0"/>
                                  </p:stCondLst>
                                  <p:childTnLst>
                                    <p:set>
                                      <p:cBhvr>
                                        <p:cTn id="211" dur="1" fill="hold">
                                          <p:stCondLst>
                                            <p:cond delay="0"/>
                                          </p:stCondLst>
                                        </p:cTn>
                                        <p:tgtEl>
                                          <p:spTgt spid="211"/>
                                        </p:tgtEl>
                                        <p:attrNameLst>
                                          <p:attrName>style.visibility</p:attrName>
                                        </p:attrNameLst>
                                      </p:cBhvr>
                                      <p:to>
                                        <p:strVal val="visible"/>
                                      </p:to>
                                    </p:set>
                                    <p:animEffect transition="in" filter="fade">
                                      <p:cBhvr>
                                        <p:cTn id="212" dur="500"/>
                                        <p:tgtEl>
                                          <p:spTgt spid="211"/>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212"/>
                                        </p:tgtEl>
                                        <p:attrNameLst>
                                          <p:attrName>style.visibility</p:attrName>
                                        </p:attrNameLst>
                                      </p:cBhvr>
                                      <p:to>
                                        <p:strVal val="visible"/>
                                      </p:to>
                                    </p:set>
                                    <p:animEffect transition="in" filter="fade">
                                      <p:cBhvr>
                                        <p:cTn id="215" dur="500"/>
                                        <p:tgtEl>
                                          <p:spTgt spid="212"/>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215"/>
                                        </p:tgtEl>
                                        <p:attrNameLst>
                                          <p:attrName>style.visibility</p:attrName>
                                        </p:attrNameLst>
                                      </p:cBhvr>
                                      <p:to>
                                        <p:strVal val="visible"/>
                                      </p:to>
                                    </p:set>
                                    <p:animEffect transition="in" filter="fade">
                                      <p:cBhvr>
                                        <p:cTn id="218" dur="500"/>
                                        <p:tgtEl>
                                          <p:spTgt spid="215"/>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grpId="0" nodeType="clickEffect">
                                  <p:stCondLst>
                                    <p:cond delay="0"/>
                                  </p:stCondLst>
                                  <p:childTnLst>
                                    <p:set>
                                      <p:cBhvr>
                                        <p:cTn id="222" dur="1" fill="hold">
                                          <p:stCondLst>
                                            <p:cond delay="0"/>
                                          </p:stCondLst>
                                        </p:cTn>
                                        <p:tgtEl>
                                          <p:spTgt spid="219"/>
                                        </p:tgtEl>
                                        <p:attrNameLst>
                                          <p:attrName>style.visibility</p:attrName>
                                        </p:attrNameLst>
                                      </p:cBhvr>
                                      <p:to>
                                        <p:strVal val="visible"/>
                                      </p:to>
                                    </p:set>
                                    <p:animEffect transition="in" filter="fade">
                                      <p:cBhvr>
                                        <p:cTn id="223" dur="500"/>
                                        <p:tgtEl>
                                          <p:spTgt spid="219"/>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224"/>
                                        </p:tgtEl>
                                        <p:attrNameLst>
                                          <p:attrName>style.visibility</p:attrName>
                                        </p:attrNameLst>
                                      </p:cBhvr>
                                      <p:to>
                                        <p:strVal val="visible"/>
                                      </p:to>
                                    </p:set>
                                    <p:animEffect transition="in" filter="fade">
                                      <p:cBhvr>
                                        <p:cTn id="226" dur="500"/>
                                        <p:tgtEl>
                                          <p:spTgt spid="224"/>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26"/>
                                        </p:tgtEl>
                                        <p:attrNameLst>
                                          <p:attrName>style.visibility</p:attrName>
                                        </p:attrNameLst>
                                      </p:cBhvr>
                                      <p:to>
                                        <p:strVal val="visible"/>
                                      </p:to>
                                    </p:set>
                                    <p:animEffect transition="in" filter="fade">
                                      <p:cBhvr>
                                        <p:cTn id="229" dur="500"/>
                                        <p:tgtEl>
                                          <p:spTgt spid="226"/>
                                        </p:tgtEl>
                                      </p:cBhvr>
                                    </p:animEffect>
                                  </p:childTnLst>
                                </p:cTn>
                              </p:par>
                              <p:par>
                                <p:cTn id="230" presetID="10" presetClass="entr" presetSubtype="0" fill="hold" nodeType="withEffect">
                                  <p:stCondLst>
                                    <p:cond delay="0"/>
                                  </p:stCondLst>
                                  <p:childTnLst>
                                    <p:set>
                                      <p:cBhvr>
                                        <p:cTn id="231" dur="1" fill="hold">
                                          <p:stCondLst>
                                            <p:cond delay="0"/>
                                          </p:stCondLst>
                                        </p:cTn>
                                        <p:tgtEl>
                                          <p:spTgt spid="234"/>
                                        </p:tgtEl>
                                        <p:attrNameLst>
                                          <p:attrName>style.visibility</p:attrName>
                                        </p:attrNameLst>
                                      </p:cBhvr>
                                      <p:to>
                                        <p:strVal val="visible"/>
                                      </p:to>
                                    </p:set>
                                    <p:animEffect transition="in" filter="fade">
                                      <p:cBhvr>
                                        <p:cTn id="232" dur="500"/>
                                        <p:tgtEl>
                                          <p:spTgt spid="234"/>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235"/>
                                        </p:tgtEl>
                                        <p:attrNameLst>
                                          <p:attrName>style.visibility</p:attrName>
                                        </p:attrNameLst>
                                      </p:cBhvr>
                                      <p:to>
                                        <p:strVal val="visible"/>
                                      </p:to>
                                    </p:set>
                                    <p:animEffect transition="in" filter="fade">
                                      <p:cBhvr>
                                        <p:cTn id="235" dur="500"/>
                                        <p:tgtEl>
                                          <p:spTgt spid="235"/>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239"/>
                                        </p:tgtEl>
                                        <p:attrNameLst>
                                          <p:attrName>style.visibility</p:attrName>
                                        </p:attrNameLst>
                                      </p:cBhvr>
                                      <p:to>
                                        <p:strVal val="visible"/>
                                      </p:to>
                                    </p:set>
                                    <p:animEffect transition="in" filter="fade">
                                      <p:cBhvr>
                                        <p:cTn id="238" dur="500"/>
                                        <p:tgtEl>
                                          <p:spTgt spid="239"/>
                                        </p:tgtEl>
                                      </p:cBhvr>
                                    </p:animEffect>
                                  </p:childTnLst>
                                </p:cTn>
                              </p:par>
                              <p:par>
                                <p:cTn id="239" presetID="10" presetClass="entr" presetSubtype="0" fill="hold" nodeType="withEffect">
                                  <p:stCondLst>
                                    <p:cond delay="0"/>
                                  </p:stCondLst>
                                  <p:childTnLst>
                                    <p:set>
                                      <p:cBhvr>
                                        <p:cTn id="240" dur="1" fill="hold">
                                          <p:stCondLst>
                                            <p:cond delay="0"/>
                                          </p:stCondLst>
                                        </p:cTn>
                                        <p:tgtEl>
                                          <p:spTgt spid="240"/>
                                        </p:tgtEl>
                                        <p:attrNameLst>
                                          <p:attrName>style.visibility</p:attrName>
                                        </p:attrNameLst>
                                      </p:cBhvr>
                                      <p:to>
                                        <p:strVal val="visible"/>
                                      </p:to>
                                    </p:set>
                                    <p:animEffect transition="in" filter="fade">
                                      <p:cBhvr>
                                        <p:cTn id="241" dur="500"/>
                                        <p:tgtEl>
                                          <p:spTgt spid="240"/>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243"/>
                                        </p:tgtEl>
                                        <p:attrNameLst>
                                          <p:attrName>style.visibility</p:attrName>
                                        </p:attrNameLst>
                                      </p:cBhvr>
                                      <p:to>
                                        <p:strVal val="visible"/>
                                      </p:to>
                                    </p:set>
                                    <p:animEffect transition="in" filter="fade">
                                      <p:cBhvr>
                                        <p:cTn id="244" dur="500"/>
                                        <p:tgtEl>
                                          <p:spTgt spid="243"/>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244"/>
                                        </p:tgtEl>
                                        <p:attrNameLst>
                                          <p:attrName>style.visibility</p:attrName>
                                        </p:attrNameLst>
                                      </p:cBhvr>
                                      <p:to>
                                        <p:strVal val="visible"/>
                                      </p:to>
                                    </p:set>
                                    <p:animEffect transition="in" filter="fade">
                                      <p:cBhvr>
                                        <p:cTn id="247" dur="500"/>
                                        <p:tgtEl>
                                          <p:spTgt spid="244"/>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318"/>
                                        </p:tgtEl>
                                        <p:attrNameLst>
                                          <p:attrName>style.visibility</p:attrName>
                                        </p:attrNameLst>
                                      </p:cBhvr>
                                      <p:to>
                                        <p:strVal val="visible"/>
                                      </p:to>
                                    </p:set>
                                    <p:animEffect transition="in" filter="fade">
                                      <p:cBhvr>
                                        <p:cTn id="250" dur="500"/>
                                        <p:tgtEl>
                                          <p:spTgt spid="318"/>
                                        </p:tgtEl>
                                      </p:cBhvr>
                                    </p:animEffect>
                                  </p:childTnLst>
                                </p:cTn>
                              </p:par>
                              <p:par>
                                <p:cTn id="251" presetID="1" presetClass="entr" presetSubtype="0" fill="hold" nodeType="withEffect">
                                  <p:stCondLst>
                                    <p:cond delay="0"/>
                                  </p:stCondLst>
                                  <p:childTnLst>
                                    <p:set>
                                      <p:cBhvr>
                                        <p:cTn id="252" dur="1" fill="hold">
                                          <p:stCondLst>
                                            <p:cond delay="0"/>
                                          </p:stCondLst>
                                        </p:cTn>
                                        <p:tgtEl>
                                          <p:spTgt spid="324"/>
                                        </p:tgtEl>
                                        <p:attrNameLst>
                                          <p:attrName>style.visibility</p:attrName>
                                        </p:attrNameLst>
                                      </p:cBhvr>
                                      <p:to>
                                        <p:strVal val="visible"/>
                                      </p:to>
                                    </p:set>
                                  </p:childTnLst>
                                </p:cTn>
                              </p:par>
                              <p:par>
                                <p:cTn id="253" presetID="10" presetClass="entr" presetSubtype="0" fill="hold" grpId="0" nodeType="withEffect">
                                  <p:stCondLst>
                                    <p:cond delay="0"/>
                                  </p:stCondLst>
                                  <p:childTnLst>
                                    <p:set>
                                      <p:cBhvr>
                                        <p:cTn id="254" dur="1" fill="hold">
                                          <p:stCondLst>
                                            <p:cond delay="0"/>
                                          </p:stCondLst>
                                        </p:cTn>
                                        <p:tgtEl>
                                          <p:spTgt spid="142"/>
                                        </p:tgtEl>
                                        <p:attrNameLst>
                                          <p:attrName>style.visibility</p:attrName>
                                        </p:attrNameLst>
                                      </p:cBhvr>
                                      <p:to>
                                        <p:strVal val="visible"/>
                                      </p:to>
                                    </p:set>
                                    <p:animEffect transition="in" filter="fade">
                                      <p:cBhvr>
                                        <p:cTn id="255" dur="500"/>
                                        <p:tgtEl>
                                          <p:spTgt spid="142"/>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55"/>
                                        </p:tgtEl>
                                        <p:attrNameLst>
                                          <p:attrName>style.visibility</p:attrName>
                                        </p:attrNameLst>
                                      </p:cBhvr>
                                      <p:to>
                                        <p:strVal val="visible"/>
                                      </p:to>
                                    </p:set>
                                    <p:animEffect transition="in" filter="fade">
                                      <p:cBhvr>
                                        <p:cTn id="258" dur="500"/>
                                        <p:tgtEl>
                                          <p:spTgt spid="155"/>
                                        </p:tgtEl>
                                      </p:cBhvr>
                                    </p:animEffect>
                                  </p:childTnLst>
                                </p:cTn>
                              </p:par>
                              <p:par>
                                <p:cTn id="259" presetID="10" presetClass="entr" presetSubtype="0" fill="hold" nodeType="withEffect">
                                  <p:stCondLst>
                                    <p:cond delay="0"/>
                                  </p:stCondLst>
                                  <p:childTnLst>
                                    <p:set>
                                      <p:cBhvr>
                                        <p:cTn id="260" dur="1" fill="hold">
                                          <p:stCondLst>
                                            <p:cond delay="0"/>
                                          </p:stCondLst>
                                        </p:cTn>
                                        <p:tgtEl>
                                          <p:spTgt spid="156"/>
                                        </p:tgtEl>
                                        <p:attrNameLst>
                                          <p:attrName>style.visibility</p:attrName>
                                        </p:attrNameLst>
                                      </p:cBhvr>
                                      <p:to>
                                        <p:strVal val="visible"/>
                                      </p:to>
                                    </p:set>
                                    <p:animEffect transition="in" filter="fade">
                                      <p:cBhvr>
                                        <p:cTn id="261" dur="500"/>
                                        <p:tgtEl>
                                          <p:spTgt spid="156"/>
                                        </p:tgtEl>
                                      </p:cBhvr>
                                    </p:animEffect>
                                  </p:childTnLst>
                                </p:cTn>
                              </p:par>
                              <p:par>
                                <p:cTn id="262" presetID="10" presetClass="entr" presetSubtype="0" fill="hold" nodeType="withEffect">
                                  <p:stCondLst>
                                    <p:cond delay="0"/>
                                  </p:stCondLst>
                                  <p:childTnLst>
                                    <p:set>
                                      <p:cBhvr>
                                        <p:cTn id="263" dur="1" fill="hold">
                                          <p:stCondLst>
                                            <p:cond delay="0"/>
                                          </p:stCondLst>
                                        </p:cTn>
                                        <p:tgtEl>
                                          <p:spTgt spid="164"/>
                                        </p:tgtEl>
                                        <p:attrNameLst>
                                          <p:attrName>style.visibility</p:attrName>
                                        </p:attrNameLst>
                                      </p:cBhvr>
                                      <p:to>
                                        <p:strVal val="visible"/>
                                      </p:to>
                                    </p:set>
                                    <p:animEffect transition="in" filter="fade">
                                      <p:cBhvr>
                                        <p:cTn id="264"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1" grpId="0" animBg="1"/>
      <p:bldP spid="46" grpId="0"/>
      <p:bldP spid="56" grpId="0" animBg="1"/>
      <p:bldP spid="56" grpId="1" animBg="1"/>
      <p:bldP spid="57" grpId="0"/>
      <p:bldP spid="85" grpId="0" animBg="1"/>
      <p:bldP spid="91" grpId="0"/>
      <p:bldP spid="92" grpId="0"/>
      <p:bldP spid="93" grpId="0"/>
      <p:bldP spid="94" grpId="0"/>
      <p:bldP spid="97" grpId="0" animBg="1"/>
      <p:bldP spid="99" grpId="0" animBg="1"/>
      <p:bldP spid="100" grpId="0" animBg="1"/>
      <p:bldP spid="359" grpId="0" animBg="1"/>
      <p:bldP spid="372" grpId="0"/>
      <p:bldP spid="375" grpId="0" animBg="1"/>
      <p:bldP spid="380" grpId="0"/>
      <p:bldP spid="417" grpId="0" animBg="1"/>
      <p:bldP spid="418" grpId="0"/>
      <p:bldP spid="433" grpId="0"/>
      <p:bldP spid="116" grpId="0" animBg="1"/>
      <p:bldP spid="117" grpId="0"/>
      <p:bldP spid="123" grpId="0" animBg="1"/>
      <p:bldP spid="124" grpId="0"/>
      <p:bldP spid="127" grpId="0" animBg="1"/>
      <p:bldP spid="128" grpId="0"/>
      <p:bldP spid="106" grpId="0"/>
      <p:bldP spid="108" grpId="0"/>
      <p:bldP spid="114" grpId="0" animBg="1"/>
      <p:bldP spid="115" grpId="0"/>
      <p:bldP spid="125" grpId="0" animBg="1"/>
      <p:bldP spid="134" grpId="0"/>
      <p:bldP spid="103" grpId="0" animBg="1"/>
      <p:bldP spid="138" grpId="0"/>
      <p:bldP spid="201" grpId="0" animBg="1"/>
      <p:bldP spid="203" grpId="0" animBg="1"/>
      <p:bldP spid="204" grpId="0" animBg="1"/>
      <p:bldP spid="206" grpId="0"/>
      <p:bldP spid="207" grpId="0" animBg="1"/>
      <p:bldP spid="210" grpId="0"/>
      <p:bldP spid="212" grpId="0" animBg="1"/>
      <p:bldP spid="215" grpId="0"/>
      <p:bldP spid="216" grpId="0" animBg="1"/>
      <p:bldP spid="218" grpId="0"/>
      <p:bldP spid="219" grpId="0" animBg="1"/>
      <p:bldP spid="224" grpId="0"/>
      <p:bldP spid="226" grpId="0"/>
      <p:bldP spid="233" grpId="0"/>
      <p:bldP spid="235" grpId="0"/>
      <p:bldP spid="239" grpId="0" animBg="1"/>
      <p:bldP spid="243" grpId="0"/>
      <p:bldP spid="244" grpId="0"/>
      <p:bldP spid="318" grpId="0" animBg="1"/>
      <p:bldP spid="142" grpId="0" animBg="1"/>
      <p:bldP spid="1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5"/>
          <p:cNvSpPr txBox="1"/>
          <p:nvPr/>
        </p:nvSpPr>
        <p:spPr>
          <a:xfrm>
            <a:off x="288275" y="2899776"/>
            <a:ext cx="2534123"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321783" y="2985106"/>
            <a:ext cx="244009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http://www.example.com/</a:t>
            </a:r>
            <a:endParaRPr kumimoji="0" lang="el-GR" sz="1600" b="0" i="0" u="none" strike="noStrike" kern="0" cap="none" spc="0" normalizeH="0" baseline="0" noProof="0" dirty="0" smtClean="0">
              <a:ln>
                <a:noFill/>
              </a:ln>
              <a:solidFill>
                <a:prstClr val="black"/>
              </a:solidFill>
              <a:effectLst/>
              <a:uLnTx/>
              <a:uFillTx/>
            </a:endParaRPr>
          </a:p>
        </p:txBody>
      </p:sp>
      <p:sp>
        <p:nvSpPr>
          <p:cNvPr id="14" name="Rectangle 13"/>
          <p:cNvSpPr/>
          <p:nvPr/>
        </p:nvSpPr>
        <p:spPr>
          <a:xfrm>
            <a:off x="4551001" y="1614458"/>
            <a:ext cx="46839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rPr>
              <a:t>:v1</a:t>
            </a:r>
            <a:endParaRPr kumimoji="0" lang="el-GR" sz="1800" b="0" i="0" u="none" strike="noStrike" kern="0" cap="none" spc="0" normalizeH="0" baseline="0" noProof="0" dirty="0" smtClean="0">
              <a:ln>
                <a:noFill/>
              </a:ln>
              <a:solidFill>
                <a:schemeClr val="bg1"/>
              </a:solidFill>
              <a:effectLst/>
              <a:uLnTx/>
              <a:uFillTx/>
            </a:endParaRPr>
          </a:p>
        </p:txBody>
      </p:sp>
      <p:cxnSp>
        <p:nvCxnSpPr>
          <p:cNvPr id="19" name="Straight Arrow Connector 50"/>
          <p:cNvCxnSpPr>
            <a:stCxn id="7" idx="6"/>
            <a:endCxn id="56" idx="2"/>
          </p:cNvCxnSpPr>
          <p:nvPr/>
        </p:nvCxnSpPr>
        <p:spPr>
          <a:xfrm flipV="1">
            <a:off x="2822398" y="2075264"/>
            <a:ext cx="819849" cy="10841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50"/>
          <p:cNvCxnSpPr>
            <a:stCxn id="7" idx="6"/>
            <a:endCxn id="127" idx="2"/>
          </p:cNvCxnSpPr>
          <p:nvPr/>
        </p:nvCxnSpPr>
        <p:spPr>
          <a:xfrm>
            <a:off x="2822398" y="3159452"/>
            <a:ext cx="811516" cy="25318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50"/>
          <p:cNvCxnSpPr>
            <a:stCxn id="56" idx="6"/>
            <a:endCxn id="31" idx="1"/>
          </p:cNvCxnSpPr>
          <p:nvPr/>
        </p:nvCxnSpPr>
        <p:spPr>
          <a:xfrm flipV="1">
            <a:off x="5905015" y="847579"/>
            <a:ext cx="1057610" cy="1227685"/>
          </a:xfrm>
          <a:prstGeom prst="bentConnector3">
            <a:avLst>
              <a:gd name="adj1" fmla="val 3559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962625" y="710430"/>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46" name="TextBox 78"/>
          <p:cNvSpPr txBox="1"/>
          <p:nvPr/>
        </p:nvSpPr>
        <p:spPr>
          <a:xfrm>
            <a:off x="5921586" y="539044"/>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56" name="TextBox 55"/>
          <p:cNvSpPr txBox="1"/>
          <p:nvPr/>
        </p:nvSpPr>
        <p:spPr>
          <a:xfrm>
            <a:off x="3642247" y="1880166"/>
            <a:ext cx="2262768"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57" name="Rectangle 56"/>
          <p:cNvSpPr/>
          <p:nvPr/>
        </p:nvSpPr>
        <p:spPr>
          <a:xfrm>
            <a:off x="3751224" y="1905833"/>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1</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85" name="Rounded Rectangle 84"/>
          <p:cNvSpPr/>
          <p:nvPr/>
        </p:nvSpPr>
        <p:spPr>
          <a:xfrm>
            <a:off x="7642402" y="1627566"/>
            <a:ext cx="1848836"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86" name="Straight Arrow Connector 50"/>
          <p:cNvCxnSpPr>
            <a:stCxn id="56" idx="6"/>
            <a:endCxn id="85" idx="1"/>
          </p:cNvCxnSpPr>
          <p:nvPr/>
        </p:nvCxnSpPr>
        <p:spPr>
          <a:xfrm flipV="1">
            <a:off x="5905015" y="1774316"/>
            <a:ext cx="1737387" cy="30094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78"/>
          <p:cNvSpPr txBox="1"/>
          <p:nvPr/>
        </p:nvSpPr>
        <p:spPr>
          <a:xfrm>
            <a:off x="6930649" y="1501326"/>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92" name="TextBox 78"/>
          <p:cNvSpPr txBox="1"/>
          <p:nvPr/>
        </p:nvSpPr>
        <p:spPr>
          <a:xfrm>
            <a:off x="415065" y="620755"/>
            <a:ext cx="1410514" cy="307777"/>
          </a:xfrm>
          <a:prstGeom prst="rect">
            <a:avLst/>
          </a:prstGeom>
          <a:noFill/>
        </p:spPr>
        <p:txBody>
          <a:bodyPr wrap="none" rtlCol="0">
            <a:spAutoFit/>
          </a:bodyPr>
          <a:lstStyle/>
          <a:p>
            <a:r>
              <a:rPr lang="en-GB" sz="1400" i="1" dirty="0" err="1">
                <a:latin typeface="Calibri" panose="020F0502020204030204" pitchFamily="34" charset="0"/>
              </a:rPr>
              <a:t>owa:firstCapture</a:t>
            </a:r>
            <a:endParaRPr lang="el-GR" sz="1400" i="1" dirty="0">
              <a:latin typeface="Calibri" panose="020F0502020204030204" pitchFamily="34" charset="0"/>
            </a:endParaRPr>
          </a:p>
        </p:txBody>
      </p:sp>
      <p:sp>
        <p:nvSpPr>
          <p:cNvPr id="93" name="TextBox 78"/>
          <p:cNvSpPr txBox="1"/>
          <p:nvPr/>
        </p:nvSpPr>
        <p:spPr>
          <a:xfrm>
            <a:off x="288275" y="1910531"/>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94" name="TextBox 78"/>
          <p:cNvSpPr txBox="1"/>
          <p:nvPr/>
        </p:nvSpPr>
        <p:spPr>
          <a:xfrm>
            <a:off x="441554" y="1198059"/>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97" name="Rounded Rectangle 96"/>
          <p:cNvSpPr/>
          <p:nvPr/>
        </p:nvSpPr>
        <p:spPr>
          <a:xfrm>
            <a:off x="1769545" y="831786"/>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06.01.2008 06:40</a:t>
            </a:r>
            <a:endParaRPr lang="el-GR" sz="1600" dirty="0">
              <a:solidFill>
                <a:schemeClr val="tx1"/>
              </a:solidFill>
            </a:endParaRPr>
          </a:p>
        </p:txBody>
      </p:sp>
      <p:sp>
        <p:nvSpPr>
          <p:cNvPr id="99" name="Rounded Rectangle 98"/>
          <p:cNvSpPr/>
          <p:nvPr/>
        </p:nvSpPr>
        <p:spPr>
          <a:xfrm>
            <a:off x="1757969" y="1428955"/>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22.05.2014 18:01</a:t>
            </a:r>
            <a:endParaRPr lang="el-GR" sz="1600" dirty="0">
              <a:solidFill>
                <a:schemeClr val="tx1"/>
              </a:solidFill>
            </a:endParaRPr>
          </a:p>
        </p:txBody>
      </p:sp>
      <p:sp>
        <p:nvSpPr>
          <p:cNvPr id="100" name="Rounded Rectangle 99"/>
          <p:cNvSpPr/>
          <p:nvPr/>
        </p:nvSpPr>
        <p:spPr>
          <a:xfrm>
            <a:off x="1930447" y="2083590"/>
            <a:ext cx="512431" cy="34800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17</a:t>
            </a:r>
            <a:endParaRPr lang="el-GR" sz="1600" dirty="0">
              <a:solidFill>
                <a:schemeClr val="tx1"/>
              </a:solidFill>
            </a:endParaRPr>
          </a:p>
        </p:txBody>
      </p:sp>
      <p:cxnSp>
        <p:nvCxnSpPr>
          <p:cNvPr id="101" name="Straight Arrow Connector 50"/>
          <p:cNvCxnSpPr>
            <a:stCxn id="7" idx="0"/>
            <a:endCxn id="97" idx="1"/>
          </p:cNvCxnSpPr>
          <p:nvPr/>
        </p:nvCxnSpPr>
        <p:spPr>
          <a:xfrm rot="5400000" flipH="1" flipV="1">
            <a:off x="700071" y="1830302"/>
            <a:ext cx="1924741" cy="21420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50"/>
          <p:cNvCxnSpPr>
            <a:stCxn id="7" idx="0"/>
            <a:endCxn id="99" idx="1"/>
          </p:cNvCxnSpPr>
          <p:nvPr/>
        </p:nvCxnSpPr>
        <p:spPr>
          <a:xfrm rot="5400000" flipH="1" flipV="1">
            <a:off x="992867" y="2134674"/>
            <a:ext cx="1327572" cy="20263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50"/>
          <p:cNvCxnSpPr>
            <a:stCxn id="7" idx="0"/>
            <a:endCxn id="100" idx="1"/>
          </p:cNvCxnSpPr>
          <p:nvPr/>
        </p:nvCxnSpPr>
        <p:spPr>
          <a:xfrm rot="5400000" flipH="1" flipV="1">
            <a:off x="1421800" y="2391129"/>
            <a:ext cx="642184" cy="3751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50"/>
          <p:cNvCxnSpPr>
            <a:stCxn id="7" idx="6"/>
          </p:cNvCxnSpPr>
          <p:nvPr/>
        </p:nvCxnSpPr>
        <p:spPr>
          <a:xfrm>
            <a:off x="2822398" y="3159452"/>
            <a:ext cx="952872" cy="3314087"/>
          </a:xfrm>
          <a:prstGeom prst="bentConnector3">
            <a:avLst>
              <a:gd name="adj1" fmla="val 4280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9" name="TextBox 64"/>
          <p:cNvSpPr txBox="1"/>
          <p:nvPr/>
        </p:nvSpPr>
        <p:spPr>
          <a:xfrm>
            <a:off x="7855627" y="3004453"/>
            <a:ext cx="1065778" cy="369332"/>
          </a:xfrm>
          <a:prstGeom prst="rect">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dc:Event</a:t>
            </a:r>
            <a:endParaRPr lang="el-GR" dirty="0">
              <a:latin typeface="Calibri" panose="020F0502020204030204" pitchFamily="34" charset="0"/>
            </a:endParaRPr>
          </a:p>
        </p:txBody>
      </p:sp>
      <p:sp>
        <p:nvSpPr>
          <p:cNvPr id="372" name="TextBox 78"/>
          <p:cNvSpPr txBox="1"/>
          <p:nvPr/>
        </p:nvSpPr>
        <p:spPr>
          <a:xfrm>
            <a:off x="2554398" y="2143873"/>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375" name="TextBox 64"/>
          <p:cNvSpPr txBox="1"/>
          <p:nvPr/>
        </p:nvSpPr>
        <p:spPr>
          <a:xfrm>
            <a:off x="3455605" y="3259611"/>
            <a:ext cx="2643286"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owa:VersionedDocument</a:t>
            </a:r>
            <a:endParaRPr lang="el-GR" dirty="0">
              <a:latin typeface="Calibri" panose="020F0502020204030204" pitchFamily="34" charset="0"/>
            </a:endParaRPr>
          </a:p>
        </p:txBody>
      </p:sp>
      <p:cxnSp>
        <p:nvCxnSpPr>
          <p:cNvPr id="376" name="Straight Arrow Connector 50"/>
          <p:cNvCxnSpPr>
            <a:stCxn id="56" idx="4"/>
            <a:endCxn id="375" idx="0"/>
          </p:cNvCxnSpPr>
          <p:nvPr/>
        </p:nvCxnSpPr>
        <p:spPr>
          <a:xfrm rot="16200000" flipH="1">
            <a:off x="4280814" y="2763177"/>
            <a:ext cx="989250" cy="3617"/>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0" name="TextBox 69"/>
          <p:cNvSpPr txBox="1"/>
          <p:nvPr/>
        </p:nvSpPr>
        <p:spPr>
          <a:xfrm>
            <a:off x="4452071" y="2423705"/>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381" name="TextBox 64"/>
          <p:cNvSpPr txBox="1"/>
          <p:nvPr/>
        </p:nvSpPr>
        <p:spPr>
          <a:xfrm>
            <a:off x="339589" y="4039525"/>
            <a:ext cx="2431494"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owa:ArchivedDocument</a:t>
            </a:r>
            <a:endParaRPr lang="el-GR" dirty="0">
              <a:latin typeface="Calibri" panose="020F0502020204030204" pitchFamily="34" charset="0"/>
            </a:endParaRPr>
          </a:p>
        </p:txBody>
      </p:sp>
      <p:cxnSp>
        <p:nvCxnSpPr>
          <p:cNvPr id="383" name="Straight Arrow Connector 50"/>
          <p:cNvCxnSpPr>
            <a:stCxn id="7" idx="4"/>
            <a:endCxn id="381" idx="0"/>
          </p:cNvCxnSpPr>
          <p:nvPr/>
        </p:nvCxnSpPr>
        <p:spPr>
          <a:xfrm rot="5400000">
            <a:off x="1245138" y="3729326"/>
            <a:ext cx="620398" cy="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7" name="TextBox 69"/>
          <p:cNvSpPr txBox="1"/>
          <p:nvPr/>
        </p:nvSpPr>
        <p:spPr>
          <a:xfrm>
            <a:off x="1508092" y="3576916"/>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403" name="Straight Arrow Connector 50"/>
          <p:cNvCxnSpPr>
            <a:stCxn id="56" idx="0"/>
            <a:endCxn id="116" idx="6"/>
          </p:cNvCxnSpPr>
          <p:nvPr/>
        </p:nvCxnSpPr>
        <p:spPr>
          <a:xfrm rot="16200000" flipV="1">
            <a:off x="4174776" y="1281311"/>
            <a:ext cx="932886" cy="2648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3744535" y="1334461"/>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18" name="Rectangle 417"/>
          <p:cNvSpPr/>
          <p:nvPr/>
        </p:nvSpPr>
        <p:spPr>
          <a:xfrm>
            <a:off x="3744535" y="1347438"/>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433" name="TextBox 78"/>
          <p:cNvSpPr txBox="1"/>
          <p:nvPr/>
        </p:nvSpPr>
        <p:spPr>
          <a:xfrm>
            <a:off x="4773060" y="1519464"/>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113" name="Straight Arrow Connector 50"/>
          <p:cNvCxnSpPr>
            <a:stCxn id="56" idx="0"/>
            <a:endCxn id="417" idx="6"/>
          </p:cNvCxnSpPr>
          <p:nvPr/>
        </p:nvCxnSpPr>
        <p:spPr>
          <a:xfrm rot="16200000" flipV="1">
            <a:off x="4445509" y="1552043"/>
            <a:ext cx="384467" cy="2717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751490" y="786042"/>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7" name="Rectangle 116"/>
          <p:cNvSpPr/>
          <p:nvPr/>
        </p:nvSpPr>
        <p:spPr>
          <a:xfrm>
            <a:off x="3744535" y="812016"/>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123" name="TextBox 122"/>
          <p:cNvSpPr txBox="1"/>
          <p:nvPr/>
        </p:nvSpPr>
        <p:spPr>
          <a:xfrm>
            <a:off x="3328544" y="4508466"/>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4" name="Rectangle 123"/>
          <p:cNvSpPr/>
          <p:nvPr/>
        </p:nvSpPr>
        <p:spPr>
          <a:xfrm>
            <a:off x="3356677" y="4545303"/>
            <a:ext cx="2097049"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2</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127" name="TextBox 126"/>
          <p:cNvSpPr txBox="1"/>
          <p:nvPr/>
        </p:nvSpPr>
        <p:spPr>
          <a:xfrm>
            <a:off x="3633914" y="5496183"/>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8" name="Rectangle 127"/>
          <p:cNvSpPr/>
          <p:nvPr/>
        </p:nvSpPr>
        <p:spPr>
          <a:xfrm>
            <a:off x="3647524" y="5523036"/>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3</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cxnSp>
        <p:nvCxnSpPr>
          <p:cNvPr id="89" name="Straight Arrow Connector 50"/>
          <p:cNvCxnSpPr>
            <a:stCxn id="123" idx="0"/>
            <a:endCxn id="375" idx="2"/>
          </p:cNvCxnSpPr>
          <p:nvPr/>
        </p:nvCxnSpPr>
        <p:spPr>
          <a:xfrm rot="5400000" flipH="1" flipV="1">
            <a:off x="4127400" y="3858619"/>
            <a:ext cx="879523" cy="420173"/>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50"/>
          <p:cNvCxnSpPr>
            <a:stCxn id="127" idx="6"/>
          </p:cNvCxnSpPr>
          <p:nvPr/>
        </p:nvCxnSpPr>
        <p:spPr>
          <a:xfrm flipH="1" flipV="1">
            <a:off x="5223016" y="3637202"/>
            <a:ext cx="467960" cy="2054079"/>
          </a:xfrm>
          <a:prstGeom prst="bentConnector4">
            <a:avLst>
              <a:gd name="adj1" fmla="val -48850"/>
              <a:gd name="adj2" fmla="val 70839"/>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TextBox 69"/>
          <p:cNvSpPr txBox="1"/>
          <p:nvPr/>
        </p:nvSpPr>
        <p:spPr>
          <a:xfrm>
            <a:off x="4265667" y="4165978"/>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08" name="TextBox 69"/>
          <p:cNvSpPr txBox="1"/>
          <p:nvPr/>
        </p:nvSpPr>
        <p:spPr>
          <a:xfrm>
            <a:off x="5560206" y="5265589"/>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14" name="TextBox 113"/>
          <p:cNvSpPr txBox="1"/>
          <p:nvPr/>
        </p:nvSpPr>
        <p:spPr>
          <a:xfrm>
            <a:off x="5068151" y="977996"/>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5" name="Rectangle 114"/>
          <p:cNvSpPr/>
          <p:nvPr/>
        </p:nvSpPr>
        <p:spPr>
          <a:xfrm>
            <a:off x="5061196" y="1003970"/>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cxnSp>
        <p:nvCxnSpPr>
          <p:cNvPr id="118" name="Straight Arrow Connector 50"/>
          <p:cNvCxnSpPr>
            <a:stCxn id="56" idx="0"/>
            <a:endCxn id="114" idx="2"/>
          </p:cNvCxnSpPr>
          <p:nvPr/>
        </p:nvCxnSpPr>
        <p:spPr>
          <a:xfrm rot="5400000" flipH="1" flipV="1">
            <a:off x="4550425" y="1362440"/>
            <a:ext cx="740932" cy="2945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7621864" y="1196062"/>
            <a:ext cx="1168968" cy="25630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“text/html”</a:t>
            </a:r>
            <a:endParaRPr lang="el-GR" sz="1600" dirty="0">
              <a:solidFill>
                <a:schemeClr val="tx1"/>
              </a:solidFill>
            </a:endParaRPr>
          </a:p>
        </p:txBody>
      </p:sp>
      <p:cxnSp>
        <p:nvCxnSpPr>
          <p:cNvPr id="126" name="Straight Arrow Connector 50"/>
          <p:cNvCxnSpPr>
            <a:stCxn id="56" idx="6"/>
            <a:endCxn id="125" idx="1"/>
          </p:cNvCxnSpPr>
          <p:nvPr/>
        </p:nvCxnSpPr>
        <p:spPr>
          <a:xfrm flipV="1">
            <a:off x="5905015" y="1324216"/>
            <a:ext cx="1716849" cy="751048"/>
          </a:xfrm>
          <a:prstGeom prst="bentConnector3">
            <a:avLst>
              <a:gd name="adj1" fmla="val 3964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TextBox 78"/>
          <p:cNvSpPr txBox="1"/>
          <p:nvPr/>
        </p:nvSpPr>
        <p:spPr>
          <a:xfrm>
            <a:off x="6702618" y="1048693"/>
            <a:ext cx="902235" cy="307777"/>
          </a:xfrm>
          <a:prstGeom prst="rect">
            <a:avLst/>
          </a:prstGeom>
          <a:noFill/>
        </p:spPr>
        <p:txBody>
          <a:bodyPr wrap="none" rtlCol="0">
            <a:spAutoFit/>
          </a:bodyPr>
          <a:lstStyle/>
          <a:p>
            <a:r>
              <a:rPr lang="en-GB" sz="1400" i="1" dirty="0" err="1">
                <a:latin typeface="Calibri" panose="020F0502020204030204" pitchFamily="34" charset="0"/>
              </a:rPr>
              <a:t>dc:format</a:t>
            </a:r>
            <a:endParaRPr lang="el-GR" sz="1400" i="1" dirty="0">
              <a:latin typeface="Calibri" panose="020F0502020204030204" pitchFamily="34" charset="0"/>
            </a:endParaRPr>
          </a:p>
        </p:txBody>
      </p:sp>
      <p:cxnSp>
        <p:nvCxnSpPr>
          <p:cNvPr id="54" name="Straight Connector 53"/>
          <p:cNvCxnSpPr/>
          <p:nvPr/>
        </p:nvCxnSpPr>
        <p:spPr>
          <a:xfrm>
            <a:off x="4781251" y="677872"/>
            <a:ext cx="0" cy="12022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50"/>
          <p:cNvCxnSpPr>
            <a:stCxn id="127" idx="0"/>
            <a:endCxn id="123" idx="4"/>
          </p:cNvCxnSpPr>
          <p:nvPr/>
        </p:nvCxnSpPr>
        <p:spPr>
          <a:xfrm rot="16200000" flipV="1">
            <a:off x="4210999" y="5044737"/>
            <a:ext cx="597522" cy="305370"/>
          </a:xfrm>
          <a:prstGeom prst="bentConnector3">
            <a:avLst>
              <a:gd name="adj1" fmla="val 50000"/>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8" name="TextBox 69"/>
          <p:cNvSpPr txBox="1"/>
          <p:nvPr/>
        </p:nvSpPr>
        <p:spPr>
          <a:xfrm>
            <a:off x="4612493" y="5011538"/>
            <a:ext cx="1085554" cy="307777"/>
          </a:xfrm>
          <a:prstGeom prst="rect">
            <a:avLst/>
          </a:prstGeom>
          <a:noFill/>
        </p:spPr>
        <p:txBody>
          <a:bodyPr wrap="none" rtlCol="0">
            <a:spAutoFit/>
          </a:bodyPr>
          <a:lstStyle/>
          <a:p>
            <a:r>
              <a:rPr lang="en-US" sz="1400" i="1" dirty="0" err="1" smtClean="0">
                <a:solidFill>
                  <a:srgbClr val="C00000"/>
                </a:solidFill>
                <a:latin typeface="Calibri" panose="020F0502020204030204" pitchFamily="34" charset="0"/>
              </a:rPr>
              <a:t>owl:sameAs</a:t>
            </a:r>
            <a:endParaRPr lang="el-GR" sz="1400" i="1" dirty="0">
              <a:solidFill>
                <a:srgbClr val="C00000"/>
              </a:solidFill>
              <a:latin typeface="Calibri" panose="020F0502020204030204" pitchFamily="34" charset="0"/>
            </a:endParaRPr>
          </a:p>
        </p:txBody>
      </p:sp>
      <p:sp>
        <p:nvSpPr>
          <p:cNvPr id="201" name="TextBox 64"/>
          <p:cNvSpPr txBox="1"/>
          <p:nvPr/>
        </p:nvSpPr>
        <p:spPr>
          <a:xfrm>
            <a:off x="8944398" y="2342829"/>
            <a:ext cx="852418" cy="519351"/>
          </a:xfrm>
          <a:prstGeom prst="ellipse">
            <a:avLst/>
          </a:prstGeom>
          <a:solidFill>
            <a:schemeClr val="accent4">
              <a:lumMod val="20000"/>
              <a:lumOff val="8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sp>
        <p:nvSpPr>
          <p:cNvPr id="204" name="Rounded Rectangle 203"/>
          <p:cNvSpPr/>
          <p:nvPr/>
        </p:nvSpPr>
        <p:spPr>
          <a:xfrm>
            <a:off x="11468569" y="2151586"/>
            <a:ext cx="51709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728</a:t>
            </a:r>
            <a:endParaRPr lang="el-GR" sz="1600" dirty="0">
              <a:solidFill>
                <a:schemeClr val="tx1"/>
              </a:solidFill>
            </a:endParaRPr>
          </a:p>
        </p:txBody>
      </p:sp>
      <p:cxnSp>
        <p:nvCxnSpPr>
          <p:cNvPr id="205" name="Straight Arrow Connector 50"/>
          <p:cNvCxnSpPr>
            <a:stCxn id="201" idx="6"/>
            <a:endCxn id="204" idx="2"/>
          </p:cNvCxnSpPr>
          <p:nvPr/>
        </p:nvCxnSpPr>
        <p:spPr>
          <a:xfrm flipV="1">
            <a:off x="9796816" y="2362578"/>
            <a:ext cx="1930302" cy="2399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 name="TextBox 69"/>
          <p:cNvSpPr txBox="1"/>
          <p:nvPr/>
        </p:nvSpPr>
        <p:spPr>
          <a:xfrm>
            <a:off x="11078402" y="2549638"/>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207" name="Rounded Rectangle 206"/>
          <p:cNvSpPr/>
          <p:nvPr/>
        </p:nvSpPr>
        <p:spPr>
          <a:xfrm>
            <a:off x="11455398" y="2975151"/>
            <a:ext cx="568080"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0.85</a:t>
            </a:r>
            <a:endParaRPr lang="el-GR" sz="1600" dirty="0">
              <a:solidFill>
                <a:schemeClr val="tx1"/>
              </a:solidFill>
            </a:endParaRPr>
          </a:p>
        </p:txBody>
      </p:sp>
      <p:cxnSp>
        <p:nvCxnSpPr>
          <p:cNvPr id="209" name="Straight Arrow Connector 50"/>
          <p:cNvCxnSpPr>
            <a:stCxn id="201" idx="6"/>
            <a:endCxn id="207" idx="1"/>
          </p:cNvCxnSpPr>
          <p:nvPr/>
        </p:nvCxnSpPr>
        <p:spPr>
          <a:xfrm>
            <a:off x="9796816" y="2602505"/>
            <a:ext cx="1658582" cy="47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0" name="TextBox 69"/>
          <p:cNvSpPr txBox="1"/>
          <p:nvPr/>
        </p:nvSpPr>
        <p:spPr>
          <a:xfrm>
            <a:off x="10227962" y="3051521"/>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sp>
        <p:nvSpPr>
          <p:cNvPr id="216" name="Rounded Rectangle 215"/>
          <p:cNvSpPr/>
          <p:nvPr/>
        </p:nvSpPr>
        <p:spPr>
          <a:xfrm>
            <a:off x="10689561" y="3553451"/>
            <a:ext cx="1245675" cy="312154"/>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Euro 2008</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217" name="Straight Arrow Connector 50"/>
          <p:cNvCxnSpPr>
            <a:stCxn id="201" idx="6"/>
            <a:endCxn id="216" idx="1"/>
          </p:cNvCxnSpPr>
          <p:nvPr/>
        </p:nvCxnSpPr>
        <p:spPr>
          <a:xfrm>
            <a:off x="9796816" y="2602505"/>
            <a:ext cx="892745" cy="1107023"/>
          </a:xfrm>
          <a:prstGeom prst="bentConnector3">
            <a:avLst>
              <a:gd name="adj1" fmla="val 2795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8" name="TextBox 69"/>
          <p:cNvSpPr txBox="1"/>
          <p:nvPr/>
        </p:nvSpPr>
        <p:spPr>
          <a:xfrm>
            <a:off x="9395585" y="3695960"/>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219" name="TextBox 218"/>
          <p:cNvSpPr txBox="1"/>
          <p:nvPr/>
        </p:nvSpPr>
        <p:spPr>
          <a:xfrm>
            <a:off x="9661030" y="1596422"/>
            <a:ext cx="205706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224" name="Rectangle 223"/>
          <p:cNvSpPr/>
          <p:nvPr/>
        </p:nvSpPr>
        <p:spPr>
          <a:xfrm>
            <a:off x="9701249" y="1607618"/>
            <a:ext cx="2005678" cy="338554"/>
          </a:xfrm>
          <a:prstGeom prst="rect">
            <a:avLst/>
          </a:prstGeom>
        </p:spPr>
        <p:txBody>
          <a:bodyPr wrap="none">
            <a:spAutoFit/>
          </a:bodyPr>
          <a:lstStyle/>
          <a:p>
            <a:pPr lvl="0" algn="ctr"/>
            <a:r>
              <a:rPr lang="en-US" sz="1600" b="1" kern="0" dirty="0">
                <a:solidFill>
                  <a:prstClr val="black"/>
                </a:solidFill>
              </a:rPr>
              <a:t>dbr:UEFA_Euro_2008</a:t>
            </a:r>
          </a:p>
        </p:txBody>
      </p:sp>
      <p:sp>
        <p:nvSpPr>
          <p:cNvPr id="226" name="TextBox 69"/>
          <p:cNvSpPr txBox="1"/>
          <p:nvPr/>
        </p:nvSpPr>
        <p:spPr>
          <a:xfrm>
            <a:off x="9543940" y="2027773"/>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cxnSp>
        <p:nvCxnSpPr>
          <p:cNvPr id="232" name="Straight Arrow Connector 50"/>
          <p:cNvCxnSpPr>
            <a:stCxn id="201" idx="4"/>
            <a:endCxn id="359" idx="3"/>
          </p:cNvCxnSpPr>
          <p:nvPr/>
        </p:nvCxnSpPr>
        <p:spPr>
          <a:xfrm rot="5400000">
            <a:off x="8982537" y="2801048"/>
            <a:ext cx="326939" cy="449202"/>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3" name="TextBox 69"/>
          <p:cNvSpPr txBox="1"/>
          <p:nvPr/>
        </p:nvSpPr>
        <p:spPr>
          <a:xfrm>
            <a:off x="9003999" y="3145580"/>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234" name="Straight Arrow Connector 50"/>
          <p:cNvCxnSpPr>
            <a:stCxn id="219" idx="0"/>
            <a:endCxn id="239" idx="2"/>
          </p:cNvCxnSpPr>
          <p:nvPr/>
        </p:nvCxnSpPr>
        <p:spPr>
          <a:xfrm rot="16200000" flipV="1">
            <a:off x="10412498" y="1319358"/>
            <a:ext cx="526287" cy="2784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5" name="TextBox 69"/>
          <p:cNvSpPr txBox="1"/>
          <p:nvPr/>
        </p:nvSpPr>
        <p:spPr>
          <a:xfrm>
            <a:off x="9966497" y="1196301"/>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39" name="TextBox 64"/>
          <p:cNvSpPr txBox="1"/>
          <p:nvPr/>
        </p:nvSpPr>
        <p:spPr>
          <a:xfrm>
            <a:off x="9390023" y="700803"/>
            <a:ext cx="2543393"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dbo:SoccerTournament</a:t>
            </a:r>
            <a:endParaRPr lang="el-GR" dirty="0">
              <a:latin typeface="Calibri" panose="020F0502020204030204" pitchFamily="34" charset="0"/>
            </a:endParaRPr>
          </a:p>
        </p:txBody>
      </p:sp>
      <p:cxnSp>
        <p:nvCxnSpPr>
          <p:cNvPr id="240" name="Straight Arrow Connector 50"/>
          <p:cNvCxnSpPr>
            <a:stCxn id="56" idx="6"/>
            <a:endCxn id="201" idx="2"/>
          </p:cNvCxnSpPr>
          <p:nvPr/>
        </p:nvCxnSpPr>
        <p:spPr>
          <a:xfrm>
            <a:off x="5905015" y="2075264"/>
            <a:ext cx="3039383" cy="527241"/>
          </a:xfrm>
          <a:prstGeom prst="bentConnector3">
            <a:avLst>
              <a:gd name="adj1" fmla="val 4847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3" name="TextBox 78"/>
          <p:cNvSpPr txBox="1"/>
          <p:nvPr/>
        </p:nvSpPr>
        <p:spPr>
          <a:xfrm>
            <a:off x="2524478" y="5342294"/>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244" name="TextBox 78"/>
          <p:cNvSpPr txBox="1"/>
          <p:nvPr/>
        </p:nvSpPr>
        <p:spPr>
          <a:xfrm>
            <a:off x="2574483" y="6151085"/>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276" name="Rectangle 275"/>
          <p:cNvSpPr/>
          <p:nvPr/>
        </p:nvSpPr>
        <p:spPr>
          <a:xfrm>
            <a:off x="8382473" y="5467393"/>
            <a:ext cx="3928191" cy="1131079"/>
          </a:xfrm>
          <a:prstGeom prst="rect">
            <a:avLst/>
          </a:prstGeom>
        </p:spPr>
        <p:txBody>
          <a:bodyPr wrap="none">
            <a:spAutoFit/>
          </a:bodyPr>
          <a:lstStyle/>
          <a:p>
            <a:pPr>
              <a:lnSpc>
                <a:spcPts val="1300"/>
              </a:lnSpc>
            </a:pPr>
            <a:r>
              <a:rPr lang="en-US" sz="1400" dirty="0" err="1"/>
              <a:t>owa</a:t>
            </a:r>
            <a:r>
              <a:rPr lang="en-US" sz="1400" dirty="0"/>
              <a:t>: http://</a:t>
            </a:r>
            <a:r>
              <a:rPr lang="en-US" sz="1400" dirty="0" smtClean="0"/>
              <a:t>l3s.de/owa/</a:t>
            </a:r>
            <a:endParaRPr lang="en-US" sz="1400" dirty="0"/>
          </a:p>
          <a:p>
            <a:pPr>
              <a:lnSpc>
                <a:spcPts val="1300"/>
              </a:lnSpc>
            </a:pPr>
            <a:r>
              <a:rPr lang="en-US" sz="1400" dirty="0"/>
              <a:t>dc: http://purl.org/dc/terms/</a:t>
            </a:r>
            <a:br>
              <a:rPr lang="en-US" sz="1400" dirty="0"/>
            </a:br>
            <a:r>
              <a:rPr lang="en-US" sz="1400" dirty="0" err="1"/>
              <a:t>rdf</a:t>
            </a:r>
            <a:r>
              <a:rPr lang="en-US" sz="1400" dirty="0"/>
              <a:t>: http://www.w3.org/1999/02/22-rdf-syntax-ns#</a:t>
            </a:r>
            <a:br>
              <a:rPr lang="en-US" sz="1400" dirty="0"/>
            </a:br>
            <a:r>
              <a:rPr lang="en-US" sz="1400" dirty="0"/>
              <a:t>schema: http://schema.org/</a:t>
            </a:r>
          </a:p>
          <a:p>
            <a:pPr>
              <a:lnSpc>
                <a:spcPts val="1300"/>
              </a:lnSpc>
            </a:pPr>
            <a:r>
              <a:rPr lang="en-US" sz="1400" dirty="0" err="1"/>
              <a:t>oae</a:t>
            </a:r>
            <a:r>
              <a:rPr lang="en-US" sz="1400" dirty="0"/>
              <a:t>: http://www.ics.forth.gr/isl/oae/core#</a:t>
            </a:r>
          </a:p>
          <a:p>
            <a:pPr>
              <a:lnSpc>
                <a:spcPts val="1600"/>
              </a:lnSpc>
            </a:pPr>
            <a:r>
              <a:rPr lang="en-US" sz="1400" dirty="0" err="1" smtClean="0"/>
              <a:t>owl:http</a:t>
            </a:r>
            <a:r>
              <a:rPr lang="en-US" sz="1400" dirty="0" smtClean="0"/>
              <a:t>://www.w3.org/2002/07/owl#</a:t>
            </a:r>
          </a:p>
        </p:txBody>
      </p:sp>
      <p:sp>
        <p:nvSpPr>
          <p:cNvPr id="318" name="TextBox 64"/>
          <p:cNvSpPr txBox="1"/>
          <p:nvPr/>
        </p:nvSpPr>
        <p:spPr>
          <a:xfrm>
            <a:off x="6871725" y="4976832"/>
            <a:ext cx="852418" cy="519351"/>
          </a:xfrm>
          <a:prstGeom prst="ellipse">
            <a:avLst/>
          </a:prstGeom>
          <a:solidFill>
            <a:schemeClr val="bg1"/>
          </a:solidFill>
          <a:ln>
            <a:solidFill>
              <a:schemeClr val="bg1"/>
            </a:solidFill>
          </a:ln>
        </p:spPr>
        <p:txBody>
          <a:bodyPr wrap="square" rtlCol="0">
            <a:spAutoFit/>
          </a:bodyPr>
          <a:lstStyle/>
          <a:p>
            <a:pPr algn="ctr"/>
            <a:endParaRPr lang="el-GR" dirty="0">
              <a:latin typeface="Calibri" panose="020F0502020204030204" pitchFamily="34" charset="0"/>
            </a:endParaRPr>
          </a:p>
        </p:txBody>
      </p:sp>
      <p:cxnSp>
        <p:nvCxnSpPr>
          <p:cNvPr id="324" name="Straight Arrow Connector 50"/>
          <p:cNvCxnSpPr>
            <a:stCxn id="201" idx="6"/>
            <a:endCxn id="219" idx="4"/>
          </p:cNvCxnSpPr>
          <p:nvPr/>
        </p:nvCxnSpPr>
        <p:spPr>
          <a:xfrm flipV="1">
            <a:off x="9796816" y="1951145"/>
            <a:ext cx="892745" cy="6513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8" name="TextBox 337"/>
          <p:cNvSpPr txBox="1"/>
          <p:nvPr/>
        </p:nvSpPr>
        <p:spPr>
          <a:xfrm rot="10800000">
            <a:off x="5163159" y="4664241"/>
            <a:ext cx="743649" cy="531845"/>
          </a:xfrm>
          <a:prstGeom prst="rect">
            <a:avLst/>
          </a:prstGeom>
          <a:noFill/>
        </p:spPr>
        <p:txBody>
          <a:bodyPr wrap="square" rtlCol="0">
            <a:spAutoFit/>
          </a:bodyPr>
          <a:lstStyle/>
          <a:p>
            <a:r>
              <a:rPr lang="en-US" sz="4000" b="1" dirty="0" smtClean="0"/>
              <a:t>…</a:t>
            </a:r>
            <a:endParaRPr lang="en-US" sz="4000" b="1" dirty="0"/>
          </a:p>
        </p:txBody>
      </p:sp>
      <p:sp>
        <p:nvSpPr>
          <p:cNvPr id="130" name="Rectangle 129"/>
          <p:cNvSpPr/>
          <p:nvPr/>
        </p:nvSpPr>
        <p:spPr>
          <a:xfrm>
            <a:off x="-48399" y="-37877"/>
            <a:ext cx="5203669"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smtClean="0">
                <a:solidFill>
                  <a:prstClr val="black"/>
                </a:solidFill>
              </a:rPr>
              <a:t>Archived Web Page with versions - NEW</a:t>
            </a:r>
            <a:endParaRPr kumimoji="0" lang="el-GR" sz="2400" b="0" i="0" u="none" strike="noStrike" kern="0" cap="none" spc="0" normalizeH="0" baseline="0" noProof="0" dirty="0" smtClean="0">
              <a:ln>
                <a:noFill/>
              </a:ln>
              <a:solidFill>
                <a:prstClr val="black"/>
              </a:solidFill>
              <a:effectLst/>
              <a:uLnTx/>
              <a:uFillTx/>
            </a:endParaRPr>
          </a:p>
        </p:txBody>
      </p:sp>
      <p:pic>
        <p:nvPicPr>
          <p:cNvPr id="20" name="Picture 19"/>
          <p:cNvPicPr>
            <a:picLocks noChangeAspect="1"/>
          </p:cNvPicPr>
          <p:nvPr/>
        </p:nvPicPr>
        <p:blipFill>
          <a:blip r:embed="rId3"/>
          <a:stretch>
            <a:fillRect/>
          </a:stretch>
        </p:blipFill>
        <p:spPr>
          <a:xfrm>
            <a:off x="3744984" y="6408577"/>
            <a:ext cx="371475" cy="133350"/>
          </a:xfrm>
          <a:prstGeom prst="rect">
            <a:avLst/>
          </a:prstGeom>
        </p:spPr>
      </p:pic>
      <p:sp>
        <p:nvSpPr>
          <p:cNvPr id="155" name="TextBox 64"/>
          <p:cNvSpPr txBox="1"/>
          <p:nvPr/>
        </p:nvSpPr>
        <p:spPr>
          <a:xfrm>
            <a:off x="8173355" y="4029400"/>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_:e2</a:t>
            </a:r>
            <a:endParaRPr lang="el-GR" dirty="0">
              <a:latin typeface="Calibri" panose="020F0502020204030204" pitchFamily="34" charset="0"/>
            </a:endParaRPr>
          </a:p>
        </p:txBody>
      </p:sp>
      <p:cxnSp>
        <p:nvCxnSpPr>
          <p:cNvPr id="156" name="Straight Arrow Connector 50"/>
          <p:cNvCxnSpPr>
            <a:stCxn id="56" idx="6"/>
            <a:endCxn id="155" idx="2"/>
          </p:cNvCxnSpPr>
          <p:nvPr/>
        </p:nvCxnSpPr>
        <p:spPr>
          <a:xfrm>
            <a:off x="5905015" y="2075264"/>
            <a:ext cx="2268340" cy="221381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70" name="Picture 169"/>
          <p:cNvPicPr>
            <a:picLocks noChangeAspect="1"/>
          </p:cNvPicPr>
          <p:nvPr/>
        </p:nvPicPr>
        <p:blipFill>
          <a:blip r:embed="rId3"/>
          <a:stretch>
            <a:fillRect/>
          </a:stretch>
        </p:blipFill>
        <p:spPr>
          <a:xfrm>
            <a:off x="9090133" y="4215500"/>
            <a:ext cx="371475" cy="133350"/>
          </a:xfrm>
          <a:prstGeom prst="rect">
            <a:avLst/>
          </a:prstGeom>
        </p:spPr>
      </p:pic>
      <p:pic>
        <p:nvPicPr>
          <p:cNvPr id="171" name="Picture 170"/>
          <p:cNvPicPr>
            <a:picLocks noChangeAspect="1"/>
          </p:cNvPicPr>
          <p:nvPr/>
        </p:nvPicPr>
        <p:blipFill>
          <a:blip r:embed="rId3"/>
          <a:stretch>
            <a:fillRect/>
          </a:stretch>
        </p:blipFill>
        <p:spPr>
          <a:xfrm>
            <a:off x="4595513" y="592299"/>
            <a:ext cx="371475" cy="133350"/>
          </a:xfrm>
          <a:prstGeom prst="rect">
            <a:avLst/>
          </a:prstGeom>
        </p:spPr>
      </p:pic>
      <p:sp>
        <p:nvSpPr>
          <p:cNvPr id="112" name="TextBox 69"/>
          <p:cNvSpPr txBox="1"/>
          <p:nvPr/>
        </p:nvSpPr>
        <p:spPr>
          <a:xfrm>
            <a:off x="7421129" y="2321387"/>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119" name="TextBox 69"/>
          <p:cNvSpPr txBox="1"/>
          <p:nvPr/>
        </p:nvSpPr>
        <p:spPr>
          <a:xfrm>
            <a:off x="6656259" y="4002741"/>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120" name="TextBox 69"/>
          <p:cNvSpPr txBox="1"/>
          <p:nvPr/>
        </p:nvSpPr>
        <p:spPr>
          <a:xfrm>
            <a:off x="8280459" y="4740157"/>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29" name="TextBox 64"/>
          <p:cNvSpPr txBox="1"/>
          <p:nvPr/>
        </p:nvSpPr>
        <p:spPr>
          <a:xfrm>
            <a:off x="6948639" y="4588808"/>
            <a:ext cx="1167714"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oae:Entity</a:t>
            </a:r>
            <a:endParaRPr lang="el-GR" dirty="0">
              <a:latin typeface="Calibri" panose="020F0502020204030204" pitchFamily="34" charset="0"/>
            </a:endParaRPr>
          </a:p>
        </p:txBody>
      </p:sp>
      <p:cxnSp>
        <p:nvCxnSpPr>
          <p:cNvPr id="131" name="Straight Arrow Connector 50"/>
          <p:cNvCxnSpPr>
            <a:stCxn id="155" idx="4"/>
            <a:endCxn id="129" idx="3"/>
          </p:cNvCxnSpPr>
          <p:nvPr/>
        </p:nvCxnSpPr>
        <p:spPr>
          <a:xfrm rot="5400000">
            <a:off x="8245598" y="4419507"/>
            <a:ext cx="224723" cy="483211"/>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18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animEffect transition="in" filter="fade">
                                      <p:cBhvr>
                                        <p:cTn id="33" dur="500"/>
                                        <p:tgtEl>
                                          <p:spTgt spid="12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99"/>
                                        </p:tgtEl>
                                        <p:attrNameLst>
                                          <p:attrName>style.visibility</p:attrName>
                                        </p:attrNameLst>
                                      </p:cBhvr>
                                      <p:to>
                                        <p:strVal val="visible"/>
                                      </p:to>
                                    </p:set>
                                    <p:animEffect transition="in" filter="fade">
                                      <p:cBhvr>
                                        <p:cTn id="39" dur="500"/>
                                        <p:tgtEl>
                                          <p:spTgt spid="299"/>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2"/>
                                        </p:tgtEl>
                                        <p:attrNameLst>
                                          <p:attrName>style.visibility</p:attrName>
                                        </p:attrNameLst>
                                      </p:cBhvr>
                                      <p:to>
                                        <p:strVal val="visible"/>
                                      </p:to>
                                    </p:set>
                                    <p:animEffect transition="in" filter="fade">
                                      <p:cBhvr>
                                        <p:cTn id="45" dur="500"/>
                                        <p:tgtEl>
                                          <p:spTgt spid="372"/>
                                        </p:tgtEl>
                                      </p:cBhvr>
                                    </p:animEffect>
                                  </p:childTnLst>
                                </p:cTn>
                              </p:par>
                              <p:par>
                                <p:cTn id="46" presetID="10" presetClass="entr" presetSubtype="0" fill="hold"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500"/>
                                        <p:tgtEl>
                                          <p:spTgt spid="10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fade">
                                      <p:cBhvr>
                                        <p:cTn id="54" dur="500"/>
                                        <p:tgtEl>
                                          <p:spTgt spid="106"/>
                                        </p:tgtEl>
                                      </p:cBhvr>
                                    </p:animEffect>
                                  </p:childTnLst>
                                </p:cTn>
                              </p:par>
                              <p:par>
                                <p:cTn id="55" presetID="10"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376"/>
                                        </p:tgtEl>
                                        <p:attrNameLst>
                                          <p:attrName>style.visibility</p:attrName>
                                        </p:attrNameLst>
                                      </p:cBhvr>
                                      <p:to>
                                        <p:strVal val="visible"/>
                                      </p:to>
                                    </p:set>
                                    <p:animEffect transition="in" filter="fade">
                                      <p:cBhvr>
                                        <p:cTn id="60" dur="500"/>
                                        <p:tgtEl>
                                          <p:spTgt spid="37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0"/>
                                        </p:tgtEl>
                                        <p:attrNameLst>
                                          <p:attrName>style.visibility</p:attrName>
                                        </p:attrNameLst>
                                      </p:cBhvr>
                                      <p:to>
                                        <p:strVal val="visible"/>
                                      </p:to>
                                    </p:set>
                                    <p:animEffect transition="in" filter="fade">
                                      <p:cBhvr>
                                        <p:cTn id="63" dur="500"/>
                                        <p:tgtEl>
                                          <p:spTgt spid="3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5"/>
                                        </p:tgtEl>
                                        <p:attrNameLst>
                                          <p:attrName>style.visibility</p:attrName>
                                        </p:attrNameLst>
                                      </p:cBhvr>
                                      <p:to>
                                        <p:strVal val="visible"/>
                                      </p:to>
                                    </p:set>
                                    <p:animEffect transition="in" filter="fade">
                                      <p:cBhvr>
                                        <p:cTn id="66" dur="500"/>
                                        <p:tgtEl>
                                          <p:spTgt spid="37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fade">
                                      <p:cBhvr>
                                        <p:cTn id="69" dur="500"/>
                                        <p:tgtEl>
                                          <p:spTgt spid="1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fade">
                                      <p:cBhvr>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9" presetClass="emph" presetSubtype="0" fill="hold" grpId="1" nodeType="withEffect">
                                  <p:stCondLst>
                                    <p:cond delay="0"/>
                                  </p:stCondLst>
                                  <p:childTnLst>
                                    <p:animClr clrSpc="rgb" dir="cw">
                                      <p:cBhvr override="childStyle">
                                        <p:cTn id="82" dur="500" fill="hold"/>
                                        <p:tgtEl>
                                          <p:spTgt spid="56"/>
                                        </p:tgtEl>
                                        <p:attrNameLst>
                                          <p:attrName>style.color</p:attrName>
                                        </p:attrNameLst>
                                      </p:cBhvr>
                                      <p:to>
                                        <a:srgbClr val="F4AD7C"/>
                                      </p:to>
                                    </p:animClr>
                                    <p:animClr clrSpc="rgb" dir="cw">
                                      <p:cBhvr>
                                        <p:cTn id="83" dur="500" fill="hold"/>
                                        <p:tgtEl>
                                          <p:spTgt spid="56"/>
                                        </p:tgtEl>
                                        <p:attrNameLst>
                                          <p:attrName>fillcolor</p:attrName>
                                        </p:attrNameLst>
                                      </p:cBhvr>
                                      <p:to>
                                        <a:srgbClr val="F4AD7C"/>
                                      </p:to>
                                    </p:animClr>
                                    <p:set>
                                      <p:cBhvr>
                                        <p:cTn id="84" dur="500" fill="hold"/>
                                        <p:tgtEl>
                                          <p:spTgt spid="56"/>
                                        </p:tgtEl>
                                        <p:attrNameLst>
                                          <p:attrName>fill.type</p:attrName>
                                        </p:attrNameLst>
                                      </p:cBhvr>
                                      <p:to>
                                        <p:strVal val="solid"/>
                                      </p:to>
                                    </p:set>
                                    <p:set>
                                      <p:cBhvr>
                                        <p:cTn id="85" dur="500" fill="hold"/>
                                        <p:tgtEl>
                                          <p:spTgt spid="56"/>
                                        </p:tgtEl>
                                        <p:attrNameLst>
                                          <p:attrName>fill.on</p:attrName>
                                        </p:attrNameLst>
                                      </p:cBhvr>
                                      <p:to>
                                        <p:strVal val="true"/>
                                      </p:to>
                                    </p:se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500"/>
                                        <p:tgtEl>
                                          <p:spTgt spid="85"/>
                                        </p:tgtEl>
                                      </p:cBhvr>
                                    </p:animEffect>
                                  </p:childTnLst>
                                </p:cTn>
                              </p:par>
                              <p:par>
                                <p:cTn id="95" presetID="10" presetClass="entr" presetSubtype="0" fill="hold" nodeType="with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500"/>
                                        <p:tgtEl>
                                          <p:spTgt spid="9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animEffect transition="in" filter="fade">
                                      <p:cBhvr>
                                        <p:cTn id="103" dur="500"/>
                                        <p:tgtEl>
                                          <p:spTgt spid="125"/>
                                        </p:tgtEl>
                                      </p:cBhvr>
                                    </p:animEffect>
                                  </p:childTnLst>
                                </p:cTn>
                              </p:par>
                              <p:par>
                                <p:cTn id="104" presetID="10" presetClass="entr" presetSubtype="0" fill="hold" nodeType="withEffect">
                                  <p:stCondLst>
                                    <p:cond delay="0"/>
                                  </p:stCondLst>
                                  <p:childTnLst>
                                    <p:set>
                                      <p:cBhvr>
                                        <p:cTn id="105" dur="1" fill="hold">
                                          <p:stCondLst>
                                            <p:cond delay="0"/>
                                          </p:stCondLst>
                                        </p:cTn>
                                        <p:tgtEl>
                                          <p:spTgt spid="126"/>
                                        </p:tgtEl>
                                        <p:attrNameLst>
                                          <p:attrName>style.visibility</p:attrName>
                                        </p:attrNameLst>
                                      </p:cBhvr>
                                      <p:to>
                                        <p:strVal val="visible"/>
                                      </p:to>
                                    </p:set>
                                    <p:animEffect transition="in" filter="fade">
                                      <p:cBhvr>
                                        <p:cTn id="106" dur="500"/>
                                        <p:tgtEl>
                                          <p:spTgt spid="12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4"/>
                                        </p:tgtEl>
                                        <p:attrNameLst>
                                          <p:attrName>style.visibility</p:attrName>
                                        </p:attrNameLst>
                                      </p:cBhvr>
                                      <p:to>
                                        <p:strVal val="visible"/>
                                      </p:to>
                                    </p:set>
                                    <p:animEffect transition="in" filter="fade">
                                      <p:cBhvr>
                                        <p:cTn id="109" dur="500"/>
                                        <p:tgtEl>
                                          <p:spTgt spid="13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fade">
                                      <p:cBhvr>
                                        <p:cTn id="114" dur="500"/>
                                        <p:tgtEl>
                                          <p:spTgt spid="14"/>
                                        </p:tgtEl>
                                      </p:cBhvr>
                                    </p:animEffect>
                                  </p:childTnLst>
                                </p:cTn>
                              </p:par>
                              <p:par>
                                <p:cTn id="115" presetID="10" presetClass="entr" presetSubtype="0" fill="hold" nodeType="withEffect">
                                  <p:stCondLst>
                                    <p:cond delay="0"/>
                                  </p:stCondLst>
                                  <p:childTnLst>
                                    <p:set>
                                      <p:cBhvr>
                                        <p:cTn id="116" dur="1" fill="hold">
                                          <p:stCondLst>
                                            <p:cond delay="0"/>
                                          </p:stCondLst>
                                        </p:cTn>
                                        <p:tgtEl>
                                          <p:spTgt spid="403"/>
                                        </p:tgtEl>
                                        <p:attrNameLst>
                                          <p:attrName>style.visibility</p:attrName>
                                        </p:attrNameLst>
                                      </p:cBhvr>
                                      <p:to>
                                        <p:strVal val="visible"/>
                                      </p:to>
                                    </p:set>
                                    <p:animEffect transition="in" filter="fade">
                                      <p:cBhvr>
                                        <p:cTn id="117" dur="500"/>
                                        <p:tgtEl>
                                          <p:spTgt spid="40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17"/>
                                        </p:tgtEl>
                                        <p:attrNameLst>
                                          <p:attrName>style.visibility</p:attrName>
                                        </p:attrNameLst>
                                      </p:cBhvr>
                                      <p:to>
                                        <p:strVal val="visible"/>
                                      </p:to>
                                    </p:set>
                                    <p:animEffect transition="in" filter="fade">
                                      <p:cBhvr>
                                        <p:cTn id="120" dur="500"/>
                                        <p:tgtEl>
                                          <p:spTgt spid="41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8"/>
                                        </p:tgtEl>
                                        <p:attrNameLst>
                                          <p:attrName>style.visibility</p:attrName>
                                        </p:attrNameLst>
                                      </p:cBhvr>
                                      <p:to>
                                        <p:strVal val="visible"/>
                                      </p:to>
                                    </p:set>
                                    <p:animEffect transition="in" filter="fade">
                                      <p:cBhvr>
                                        <p:cTn id="123" dur="500"/>
                                        <p:tgtEl>
                                          <p:spTgt spid="41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33"/>
                                        </p:tgtEl>
                                        <p:attrNameLst>
                                          <p:attrName>style.visibility</p:attrName>
                                        </p:attrNameLst>
                                      </p:cBhvr>
                                      <p:to>
                                        <p:strVal val="visible"/>
                                      </p:to>
                                    </p:set>
                                    <p:animEffect transition="in" filter="fade">
                                      <p:cBhvr>
                                        <p:cTn id="126" dur="500"/>
                                        <p:tgtEl>
                                          <p:spTgt spid="433"/>
                                        </p:tgtEl>
                                      </p:cBhvr>
                                    </p:animEffect>
                                  </p:childTnLst>
                                </p:cTn>
                              </p:par>
                              <p:par>
                                <p:cTn id="127" presetID="10" presetClass="entr" presetSubtype="0" fill="hold"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500"/>
                                        <p:tgtEl>
                                          <p:spTgt spid="54"/>
                                        </p:tgtEl>
                                      </p:cBhvr>
                                    </p:animEffect>
                                  </p:childTnLst>
                                </p:cTn>
                              </p:par>
                              <p:par>
                                <p:cTn id="130" presetID="10" presetClass="entr" presetSubtype="0" fill="hold" nodeType="with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6"/>
                                        </p:tgtEl>
                                        <p:attrNameLst>
                                          <p:attrName>style.visibility</p:attrName>
                                        </p:attrNameLst>
                                      </p:cBhvr>
                                      <p:to>
                                        <p:strVal val="visible"/>
                                      </p:to>
                                    </p:set>
                                    <p:animEffect transition="in" filter="fade">
                                      <p:cBhvr>
                                        <p:cTn id="135" dur="500"/>
                                        <p:tgtEl>
                                          <p:spTgt spid="11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17"/>
                                        </p:tgtEl>
                                        <p:attrNameLst>
                                          <p:attrName>style.visibility</p:attrName>
                                        </p:attrNameLst>
                                      </p:cBhvr>
                                      <p:to>
                                        <p:strVal val="visible"/>
                                      </p:to>
                                    </p:set>
                                    <p:animEffect transition="in" filter="fade">
                                      <p:cBhvr>
                                        <p:cTn id="138" dur="500"/>
                                        <p:tgtEl>
                                          <p:spTgt spid="11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animEffect transition="in" filter="fade">
                                      <p:cBhvr>
                                        <p:cTn id="141" dur="500"/>
                                        <p:tgtEl>
                                          <p:spTgt spid="11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fade">
                                      <p:cBhvr>
                                        <p:cTn id="144" dur="500"/>
                                        <p:tgtEl>
                                          <p:spTgt spid="115"/>
                                        </p:tgtEl>
                                      </p:cBhvr>
                                    </p:animEffect>
                                  </p:childTnLst>
                                </p:cTn>
                              </p:par>
                              <p:par>
                                <p:cTn id="145" presetID="10" presetClass="entr" presetSubtype="0" fill="hold" nodeType="withEffect">
                                  <p:stCondLst>
                                    <p:cond delay="0"/>
                                  </p:stCondLst>
                                  <p:childTnLst>
                                    <p:set>
                                      <p:cBhvr>
                                        <p:cTn id="146" dur="1" fill="hold">
                                          <p:stCondLst>
                                            <p:cond delay="0"/>
                                          </p:stCondLst>
                                        </p:cTn>
                                        <p:tgtEl>
                                          <p:spTgt spid="118"/>
                                        </p:tgtEl>
                                        <p:attrNameLst>
                                          <p:attrName>style.visibility</p:attrName>
                                        </p:attrNameLst>
                                      </p:cBhvr>
                                      <p:to>
                                        <p:strVal val="visible"/>
                                      </p:to>
                                    </p:set>
                                    <p:animEffect transition="in" filter="fade">
                                      <p:cBhvr>
                                        <p:cTn id="147" dur="500"/>
                                        <p:tgtEl>
                                          <p:spTgt spid="118"/>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359"/>
                                        </p:tgtEl>
                                        <p:attrNameLst>
                                          <p:attrName>style.visibility</p:attrName>
                                        </p:attrNameLst>
                                      </p:cBhvr>
                                      <p:to>
                                        <p:strVal val="visible"/>
                                      </p:to>
                                    </p:set>
                                    <p:animEffect transition="in" filter="fade">
                                      <p:cBhvr>
                                        <p:cTn id="150" dur="500"/>
                                        <p:tgtEl>
                                          <p:spTgt spid="359"/>
                                        </p:tgtEl>
                                      </p:cBhvr>
                                    </p:animEffect>
                                  </p:childTnLst>
                                </p:cTn>
                              </p:par>
                              <p:par>
                                <p:cTn id="151" presetID="10" presetClass="entr" presetSubtype="0" fill="hold" nodeType="withEffect">
                                  <p:stCondLst>
                                    <p:cond delay="0"/>
                                  </p:stCondLst>
                                  <p:childTnLst>
                                    <p:set>
                                      <p:cBhvr>
                                        <p:cTn id="152" dur="1" fill="hold">
                                          <p:stCondLst>
                                            <p:cond delay="0"/>
                                          </p:stCondLst>
                                        </p:cTn>
                                        <p:tgtEl>
                                          <p:spTgt spid="135"/>
                                        </p:tgtEl>
                                        <p:attrNameLst>
                                          <p:attrName>style.visibility</p:attrName>
                                        </p:attrNameLst>
                                      </p:cBhvr>
                                      <p:to>
                                        <p:strVal val="visible"/>
                                      </p:to>
                                    </p:set>
                                    <p:animEffect transition="in" filter="fade">
                                      <p:cBhvr>
                                        <p:cTn id="153" dur="500"/>
                                        <p:tgtEl>
                                          <p:spTgt spid="13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38"/>
                                        </p:tgtEl>
                                        <p:attrNameLst>
                                          <p:attrName>style.visibility</p:attrName>
                                        </p:attrNameLst>
                                      </p:cBhvr>
                                      <p:to>
                                        <p:strVal val="visible"/>
                                      </p:to>
                                    </p:set>
                                    <p:animEffect transition="in" filter="fade">
                                      <p:cBhvr>
                                        <p:cTn id="156" dur="500"/>
                                        <p:tgtEl>
                                          <p:spTgt spid="138"/>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01"/>
                                        </p:tgtEl>
                                        <p:attrNameLst>
                                          <p:attrName>style.visibility</p:attrName>
                                        </p:attrNameLst>
                                      </p:cBhvr>
                                      <p:to>
                                        <p:strVal val="visible"/>
                                      </p:to>
                                    </p:set>
                                    <p:animEffect transition="in" filter="fade">
                                      <p:cBhvr>
                                        <p:cTn id="159" dur="500"/>
                                        <p:tgtEl>
                                          <p:spTgt spid="201"/>
                                        </p:tgtEl>
                                      </p:cBhvr>
                                    </p:animEffect>
                                  </p:childTnLst>
                                </p:cTn>
                              </p:par>
                              <p:par>
                                <p:cTn id="160" presetID="10" presetClass="entr" presetSubtype="0" fill="hold" nodeType="withEffect">
                                  <p:stCondLst>
                                    <p:cond delay="0"/>
                                  </p:stCondLst>
                                  <p:childTnLst>
                                    <p:set>
                                      <p:cBhvr>
                                        <p:cTn id="161" dur="1" fill="hold">
                                          <p:stCondLst>
                                            <p:cond delay="0"/>
                                          </p:stCondLst>
                                        </p:cTn>
                                        <p:tgtEl>
                                          <p:spTgt spid="232"/>
                                        </p:tgtEl>
                                        <p:attrNameLst>
                                          <p:attrName>style.visibility</p:attrName>
                                        </p:attrNameLst>
                                      </p:cBhvr>
                                      <p:to>
                                        <p:strVal val="visible"/>
                                      </p:to>
                                    </p:set>
                                    <p:animEffect transition="in" filter="fade">
                                      <p:cBhvr>
                                        <p:cTn id="162" dur="500"/>
                                        <p:tgtEl>
                                          <p:spTgt spid="232"/>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33"/>
                                        </p:tgtEl>
                                        <p:attrNameLst>
                                          <p:attrName>style.visibility</p:attrName>
                                        </p:attrNameLst>
                                      </p:cBhvr>
                                      <p:to>
                                        <p:strVal val="visible"/>
                                      </p:to>
                                    </p:set>
                                    <p:animEffect transition="in" filter="fade">
                                      <p:cBhvr>
                                        <p:cTn id="165" dur="500"/>
                                        <p:tgtEl>
                                          <p:spTgt spid="233"/>
                                        </p:tgtEl>
                                      </p:cBhvr>
                                    </p:animEffect>
                                  </p:childTnLst>
                                </p:cTn>
                              </p:par>
                              <p:par>
                                <p:cTn id="166" presetID="1" presetClass="entr" presetSubtype="0" fill="hold" grpId="0" nodeType="withEffect">
                                  <p:stCondLst>
                                    <p:cond delay="0"/>
                                  </p:stCondLst>
                                  <p:childTnLst>
                                    <p:set>
                                      <p:cBhvr>
                                        <p:cTn id="167" dur="1" fill="hold">
                                          <p:stCondLst>
                                            <p:cond delay="0"/>
                                          </p:stCondLst>
                                        </p:cTn>
                                        <p:tgtEl>
                                          <p:spTgt spid="216"/>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21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18"/>
                                        </p:tgtEl>
                                        <p:attrNameLst>
                                          <p:attrName>style.visibility</p:attrName>
                                        </p:attrNameLst>
                                      </p:cBhvr>
                                      <p:to>
                                        <p:strVal val="visible"/>
                                      </p:to>
                                    </p:set>
                                  </p:childTnLst>
                                </p:cTn>
                              </p:par>
                              <p:par>
                                <p:cTn id="172" presetID="10" presetClass="entr" presetSubtype="0" fill="hold" grpId="0" nodeType="withEffect">
                                  <p:stCondLst>
                                    <p:cond delay="0"/>
                                  </p:stCondLst>
                                  <p:childTnLst>
                                    <p:set>
                                      <p:cBhvr>
                                        <p:cTn id="173" dur="1" fill="hold">
                                          <p:stCondLst>
                                            <p:cond delay="0"/>
                                          </p:stCondLst>
                                        </p:cTn>
                                        <p:tgtEl>
                                          <p:spTgt spid="204"/>
                                        </p:tgtEl>
                                        <p:attrNameLst>
                                          <p:attrName>style.visibility</p:attrName>
                                        </p:attrNameLst>
                                      </p:cBhvr>
                                      <p:to>
                                        <p:strVal val="visible"/>
                                      </p:to>
                                    </p:set>
                                    <p:animEffect transition="in" filter="fade">
                                      <p:cBhvr>
                                        <p:cTn id="174" dur="500"/>
                                        <p:tgtEl>
                                          <p:spTgt spid="204"/>
                                        </p:tgtEl>
                                      </p:cBhvr>
                                    </p:animEffect>
                                  </p:childTnLst>
                                </p:cTn>
                              </p:par>
                              <p:par>
                                <p:cTn id="175" presetID="10" presetClass="entr" presetSubtype="0" fill="hold" nodeType="withEffect">
                                  <p:stCondLst>
                                    <p:cond delay="0"/>
                                  </p:stCondLst>
                                  <p:childTnLst>
                                    <p:set>
                                      <p:cBhvr>
                                        <p:cTn id="176" dur="1" fill="hold">
                                          <p:stCondLst>
                                            <p:cond delay="0"/>
                                          </p:stCondLst>
                                        </p:cTn>
                                        <p:tgtEl>
                                          <p:spTgt spid="205"/>
                                        </p:tgtEl>
                                        <p:attrNameLst>
                                          <p:attrName>style.visibility</p:attrName>
                                        </p:attrNameLst>
                                      </p:cBhvr>
                                      <p:to>
                                        <p:strVal val="visible"/>
                                      </p:to>
                                    </p:set>
                                    <p:animEffect transition="in" filter="fade">
                                      <p:cBhvr>
                                        <p:cTn id="177" dur="500"/>
                                        <p:tgtEl>
                                          <p:spTgt spid="205"/>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206"/>
                                        </p:tgtEl>
                                        <p:attrNameLst>
                                          <p:attrName>style.visibility</p:attrName>
                                        </p:attrNameLst>
                                      </p:cBhvr>
                                      <p:to>
                                        <p:strVal val="visible"/>
                                      </p:to>
                                    </p:set>
                                    <p:animEffect transition="in" filter="fade">
                                      <p:cBhvr>
                                        <p:cTn id="180" dur="500"/>
                                        <p:tgtEl>
                                          <p:spTgt spid="206"/>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animEffect transition="in" filter="fade">
                                      <p:cBhvr>
                                        <p:cTn id="183" dur="500"/>
                                        <p:tgtEl>
                                          <p:spTgt spid="207"/>
                                        </p:tgtEl>
                                      </p:cBhvr>
                                    </p:animEffect>
                                  </p:childTnLst>
                                </p:cTn>
                              </p:par>
                              <p:par>
                                <p:cTn id="184" presetID="10" presetClass="entr" presetSubtype="0" fill="hold" nodeType="withEffect">
                                  <p:stCondLst>
                                    <p:cond delay="0"/>
                                  </p:stCondLst>
                                  <p:childTnLst>
                                    <p:set>
                                      <p:cBhvr>
                                        <p:cTn id="185" dur="1" fill="hold">
                                          <p:stCondLst>
                                            <p:cond delay="0"/>
                                          </p:stCondLst>
                                        </p:cTn>
                                        <p:tgtEl>
                                          <p:spTgt spid="209"/>
                                        </p:tgtEl>
                                        <p:attrNameLst>
                                          <p:attrName>style.visibility</p:attrName>
                                        </p:attrNameLst>
                                      </p:cBhvr>
                                      <p:to>
                                        <p:strVal val="visible"/>
                                      </p:to>
                                    </p:set>
                                    <p:animEffect transition="in" filter="fade">
                                      <p:cBhvr>
                                        <p:cTn id="186" dur="500"/>
                                        <p:tgtEl>
                                          <p:spTgt spid="209"/>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10"/>
                                        </p:tgtEl>
                                        <p:attrNameLst>
                                          <p:attrName>style.visibility</p:attrName>
                                        </p:attrNameLst>
                                      </p:cBhvr>
                                      <p:to>
                                        <p:strVal val="visible"/>
                                      </p:to>
                                    </p:set>
                                    <p:animEffect transition="in" filter="fade">
                                      <p:cBhvr>
                                        <p:cTn id="189" dur="500"/>
                                        <p:tgtEl>
                                          <p:spTgt spid="210"/>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219"/>
                                        </p:tgtEl>
                                        <p:attrNameLst>
                                          <p:attrName>style.visibility</p:attrName>
                                        </p:attrNameLst>
                                      </p:cBhvr>
                                      <p:to>
                                        <p:strVal val="visible"/>
                                      </p:to>
                                    </p:set>
                                    <p:animEffect transition="in" filter="fade">
                                      <p:cBhvr>
                                        <p:cTn id="194" dur="500"/>
                                        <p:tgtEl>
                                          <p:spTgt spid="219"/>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224"/>
                                        </p:tgtEl>
                                        <p:attrNameLst>
                                          <p:attrName>style.visibility</p:attrName>
                                        </p:attrNameLst>
                                      </p:cBhvr>
                                      <p:to>
                                        <p:strVal val="visible"/>
                                      </p:to>
                                    </p:set>
                                    <p:animEffect transition="in" filter="fade">
                                      <p:cBhvr>
                                        <p:cTn id="197" dur="500"/>
                                        <p:tgtEl>
                                          <p:spTgt spid="224"/>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226"/>
                                        </p:tgtEl>
                                        <p:attrNameLst>
                                          <p:attrName>style.visibility</p:attrName>
                                        </p:attrNameLst>
                                      </p:cBhvr>
                                      <p:to>
                                        <p:strVal val="visible"/>
                                      </p:to>
                                    </p:set>
                                    <p:animEffect transition="in" filter="fade">
                                      <p:cBhvr>
                                        <p:cTn id="200" dur="500"/>
                                        <p:tgtEl>
                                          <p:spTgt spid="226"/>
                                        </p:tgtEl>
                                      </p:cBhvr>
                                    </p:animEffect>
                                  </p:childTnLst>
                                </p:cTn>
                              </p:par>
                              <p:par>
                                <p:cTn id="201" presetID="10" presetClass="entr" presetSubtype="0" fill="hold" nodeType="withEffect">
                                  <p:stCondLst>
                                    <p:cond delay="0"/>
                                  </p:stCondLst>
                                  <p:childTnLst>
                                    <p:set>
                                      <p:cBhvr>
                                        <p:cTn id="202" dur="1" fill="hold">
                                          <p:stCondLst>
                                            <p:cond delay="0"/>
                                          </p:stCondLst>
                                        </p:cTn>
                                        <p:tgtEl>
                                          <p:spTgt spid="234"/>
                                        </p:tgtEl>
                                        <p:attrNameLst>
                                          <p:attrName>style.visibility</p:attrName>
                                        </p:attrNameLst>
                                      </p:cBhvr>
                                      <p:to>
                                        <p:strVal val="visible"/>
                                      </p:to>
                                    </p:set>
                                    <p:animEffect transition="in" filter="fade">
                                      <p:cBhvr>
                                        <p:cTn id="203" dur="500"/>
                                        <p:tgtEl>
                                          <p:spTgt spid="234"/>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35"/>
                                        </p:tgtEl>
                                        <p:attrNameLst>
                                          <p:attrName>style.visibility</p:attrName>
                                        </p:attrNameLst>
                                      </p:cBhvr>
                                      <p:to>
                                        <p:strVal val="visible"/>
                                      </p:to>
                                    </p:set>
                                    <p:animEffect transition="in" filter="fade">
                                      <p:cBhvr>
                                        <p:cTn id="206" dur="500"/>
                                        <p:tgtEl>
                                          <p:spTgt spid="235"/>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239"/>
                                        </p:tgtEl>
                                        <p:attrNameLst>
                                          <p:attrName>style.visibility</p:attrName>
                                        </p:attrNameLst>
                                      </p:cBhvr>
                                      <p:to>
                                        <p:strVal val="visible"/>
                                      </p:to>
                                    </p:set>
                                    <p:animEffect transition="in" filter="fade">
                                      <p:cBhvr>
                                        <p:cTn id="209" dur="500"/>
                                        <p:tgtEl>
                                          <p:spTgt spid="239"/>
                                        </p:tgtEl>
                                      </p:cBhvr>
                                    </p:animEffect>
                                  </p:childTnLst>
                                </p:cTn>
                              </p:par>
                              <p:par>
                                <p:cTn id="210" presetID="10" presetClass="entr" presetSubtype="0" fill="hold" nodeType="withEffect">
                                  <p:stCondLst>
                                    <p:cond delay="0"/>
                                  </p:stCondLst>
                                  <p:childTnLst>
                                    <p:set>
                                      <p:cBhvr>
                                        <p:cTn id="211" dur="1" fill="hold">
                                          <p:stCondLst>
                                            <p:cond delay="0"/>
                                          </p:stCondLst>
                                        </p:cTn>
                                        <p:tgtEl>
                                          <p:spTgt spid="240"/>
                                        </p:tgtEl>
                                        <p:attrNameLst>
                                          <p:attrName>style.visibility</p:attrName>
                                        </p:attrNameLst>
                                      </p:cBhvr>
                                      <p:to>
                                        <p:strVal val="visible"/>
                                      </p:to>
                                    </p:set>
                                    <p:animEffect transition="in" filter="fade">
                                      <p:cBhvr>
                                        <p:cTn id="212" dur="500"/>
                                        <p:tgtEl>
                                          <p:spTgt spid="240"/>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243"/>
                                        </p:tgtEl>
                                        <p:attrNameLst>
                                          <p:attrName>style.visibility</p:attrName>
                                        </p:attrNameLst>
                                      </p:cBhvr>
                                      <p:to>
                                        <p:strVal val="visible"/>
                                      </p:to>
                                    </p:set>
                                    <p:animEffect transition="in" filter="fade">
                                      <p:cBhvr>
                                        <p:cTn id="215" dur="500"/>
                                        <p:tgtEl>
                                          <p:spTgt spid="243"/>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244"/>
                                        </p:tgtEl>
                                        <p:attrNameLst>
                                          <p:attrName>style.visibility</p:attrName>
                                        </p:attrNameLst>
                                      </p:cBhvr>
                                      <p:to>
                                        <p:strVal val="visible"/>
                                      </p:to>
                                    </p:set>
                                    <p:animEffect transition="in" filter="fade">
                                      <p:cBhvr>
                                        <p:cTn id="218" dur="500"/>
                                        <p:tgtEl>
                                          <p:spTgt spid="244"/>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18"/>
                                        </p:tgtEl>
                                        <p:attrNameLst>
                                          <p:attrName>style.visibility</p:attrName>
                                        </p:attrNameLst>
                                      </p:cBhvr>
                                      <p:to>
                                        <p:strVal val="visible"/>
                                      </p:to>
                                    </p:set>
                                    <p:animEffect transition="in" filter="fade">
                                      <p:cBhvr>
                                        <p:cTn id="221" dur="500"/>
                                        <p:tgtEl>
                                          <p:spTgt spid="318"/>
                                        </p:tgtEl>
                                      </p:cBhvr>
                                    </p:animEffect>
                                  </p:childTnLst>
                                </p:cTn>
                              </p:par>
                              <p:par>
                                <p:cTn id="222" presetID="1" presetClass="entr" presetSubtype="0" fill="hold" nodeType="withEffect">
                                  <p:stCondLst>
                                    <p:cond delay="0"/>
                                  </p:stCondLst>
                                  <p:childTnLst>
                                    <p:set>
                                      <p:cBhvr>
                                        <p:cTn id="223" dur="1" fill="hold">
                                          <p:stCondLst>
                                            <p:cond delay="0"/>
                                          </p:stCondLst>
                                        </p:cTn>
                                        <p:tgtEl>
                                          <p:spTgt spid="324"/>
                                        </p:tgtEl>
                                        <p:attrNameLst>
                                          <p:attrName>style.visibility</p:attrName>
                                        </p:attrNameLst>
                                      </p:cBhvr>
                                      <p:to>
                                        <p:strVal val="visible"/>
                                      </p:to>
                                    </p:set>
                                  </p:childTnLst>
                                </p:cTn>
                              </p:par>
                              <p:par>
                                <p:cTn id="224" presetID="10" presetClass="entr" presetSubtype="0" fill="hold" grpId="0" nodeType="withEffect">
                                  <p:stCondLst>
                                    <p:cond delay="0"/>
                                  </p:stCondLst>
                                  <p:childTnLst>
                                    <p:set>
                                      <p:cBhvr>
                                        <p:cTn id="225" dur="1" fill="hold">
                                          <p:stCondLst>
                                            <p:cond delay="0"/>
                                          </p:stCondLst>
                                        </p:cTn>
                                        <p:tgtEl>
                                          <p:spTgt spid="155"/>
                                        </p:tgtEl>
                                        <p:attrNameLst>
                                          <p:attrName>style.visibility</p:attrName>
                                        </p:attrNameLst>
                                      </p:cBhvr>
                                      <p:to>
                                        <p:strVal val="visible"/>
                                      </p:to>
                                    </p:set>
                                    <p:animEffect transition="in" filter="fade">
                                      <p:cBhvr>
                                        <p:cTn id="226" dur="500"/>
                                        <p:tgtEl>
                                          <p:spTgt spid="155"/>
                                        </p:tgtEl>
                                      </p:cBhvr>
                                    </p:animEffect>
                                  </p:childTnLst>
                                </p:cTn>
                              </p:par>
                              <p:par>
                                <p:cTn id="227" presetID="10" presetClass="entr" presetSubtype="0" fill="hold" nodeType="withEffect">
                                  <p:stCondLst>
                                    <p:cond delay="0"/>
                                  </p:stCondLst>
                                  <p:childTnLst>
                                    <p:set>
                                      <p:cBhvr>
                                        <p:cTn id="228" dur="1" fill="hold">
                                          <p:stCondLst>
                                            <p:cond delay="0"/>
                                          </p:stCondLst>
                                        </p:cTn>
                                        <p:tgtEl>
                                          <p:spTgt spid="156"/>
                                        </p:tgtEl>
                                        <p:attrNameLst>
                                          <p:attrName>style.visibility</p:attrName>
                                        </p:attrNameLst>
                                      </p:cBhvr>
                                      <p:to>
                                        <p:strVal val="visible"/>
                                      </p:to>
                                    </p:set>
                                    <p:animEffect transition="in" filter="fade">
                                      <p:cBhvr>
                                        <p:cTn id="229" dur="500"/>
                                        <p:tgtEl>
                                          <p:spTgt spid="156"/>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0"/>
                                        </p:tgtEl>
                                        <p:attrNameLst>
                                          <p:attrName>style.visibility</p:attrName>
                                        </p:attrNameLst>
                                      </p:cBhvr>
                                      <p:to>
                                        <p:strVal val="visible"/>
                                      </p:to>
                                    </p:set>
                                    <p:animEffect transition="in" filter="fade">
                                      <p:cBhvr>
                                        <p:cTn id="232" dur="500"/>
                                        <p:tgtEl>
                                          <p:spTgt spid="120"/>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9"/>
                                        </p:tgtEl>
                                        <p:attrNameLst>
                                          <p:attrName>style.visibility</p:attrName>
                                        </p:attrNameLst>
                                      </p:cBhvr>
                                      <p:to>
                                        <p:strVal val="visible"/>
                                      </p:to>
                                    </p:set>
                                    <p:animEffect transition="in" filter="fade">
                                      <p:cBhvr>
                                        <p:cTn id="235" dur="500"/>
                                        <p:tgtEl>
                                          <p:spTgt spid="129"/>
                                        </p:tgtEl>
                                      </p:cBhvr>
                                    </p:animEffect>
                                  </p:childTnLst>
                                </p:cTn>
                              </p:par>
                              <p:par>
                                <p:cTn id="236" presetID="10" presetClass="entr" presetSubtype="0" fill="hold" nodeType="withEffect">
                                  <p:stCondLst>
                                    <p:cond delay="0"/>
                                  </p:stCondLst>
                                  <p:childTnLst>
                                    <p:set>
                                      <p:cBhvr>
                                        <p:cTn id="237" dur="1" fill="hold">
                                          <p:stCondLst>
                                            <p:cond delay="0"/>
                                          </p:stCondLst>
                                        </p:cTn>
                                        <p:tgtEl>
                                          <p:spTgt spid="131"/>
                                        </p:tgtEl>
                                        <p:attrNameLst>
                                          <p:attrName>style.visibility</p:attrName>
                                        </p:attrNameLst>
                                      </p:cBhvr>
                                      <p:to>
                                        <p:strVal val="visible"/>
                                      </p:to>
                                    </p:set>
                                    <p:animEffect transition="in" filter="fade">
                                      <p:cBhvr>
                                        <p:cTn id="238"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1" grpId="0" animBg="1"/>
      <p:bldP spid="46" grpId="0"/>
      <p:bldP spid="56" grpId="0" animBg="1"/>
      <p:bldP spid="56" grpId="1" animBg="1"/>
      <p:bldP spid="57" grpId="0"/>
      <p:bldP spid="85" grpId="0" animBg="1"/>
      <p:bldP spid="91" grpId="0"/>
      <p:bldP spid="92" grpId="0"/>
      <p:bldP spid="93" grpId="0"/>
      <p:bldP spid="94" grpId="0"/>
      <p:bldP spid="97" grpId="0" animBg="1"/>
      <p:bldP spid="99" grpId="0" animBg="1"/>
      <p:bldP spid="100" grpId="0" animBg="1"/>
      <p:bldP spid="359" grpId="0" animBg="1"/>
      <p:bldP spid="372" grpId="0"/>
      <p:bldP spid="375" grpId="0" animBg="1"/>
      <p:bldP spid="380" grpId="0"/>
      <p:bldP spid="417" grpId="0" animBg="1"/>
      <p:bldP spid="418" grpId="0"/>
      <p:bldP spid="433" grpId="0"/>
      <p:bldP spid="116" grpId="0" animBg="1"/>
      <p:bldP spid="117" grpId="0"/>
      <p:bldP spid="123" grpId="0" animBg="1"/>
      <p:bldP spid="124" grpId="0"/>
      <p:bldP spid="127" grpId="0" animBg="1"/>
      <p:bldP spid="128" grpId="0"/>
      <p:bldP spid="106" grpId="0"/>
      <p:bldP spid="108" grpId="0"/>
      <p:bldP spid="114" grpId="0" animBg="1"/>
      <p:bldP spid="115" grpId="0"/>
      <p:bldP spid="125" grpId="0" animBg="1"/>
      <p:bldP spid="134" grpId="0"/>
      <p:bldP spid="138" grpId="0"/>
      <p:bldP spid="201" grpId="0" animBg="1"/>
      <p:bldP spid="204" grpId="0" animBg="1"/>
      <p:bldP spid="206" grpId="0"/>
      <p:bldP spid="207" grpId="0" animBg="1"/>
      <p:bldP spid="210" grpId="0"/>
      <p:bldP spid="216" grpId="0" animBg="1"/>
      <p:bldP spid="218" grpId="0"/>
      <p:bldP spid="219" grpId="0" animBg="1"/>
      <p:bldP spid="224" grpId="0"/>
      <p:bldP spid="226" grpId="0"/>
      <p:bldP spid="233" grpId="0"/>
      <p:bldP spid="235" grpId="0"/>
      <p:bldP spid="239" grpId="0" animBg="1"/>
      <p:bldP spid="243" grpId="0"/>
      <p:bldP spid="244" grpId="0"/>
      <p:bldP spid="318" grpId="0" animBg="1"/>
      <p:bldP spid="155" grpId="0" animBg="1"/>
      <p:bldP spid="120" grpId="0"/>
      <p:bldP spid="1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5"/>
          <p:cNvSpPr txBox="1"/>
          <p:nvPr/>
        </p:nvSpPr>
        <p:spPr>
          <a:xfrm>
            <a:off x="995709" y="3510347"/>
            <a:ext cx="2911151"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1062382" y="3585356"/>
            <a:ext cx="2847254"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http://www.nytimes.com/...</a:t>
            </a:r>
            <a:endParaRPr kumimoji="0" lang="el-GR" sz="1800" b="0" i="0" u="none" strike="noStrike" kern="0" cap="none" spc="0" normalizeH="0" baseline="0" noProof="0" dirty="0" smtClean="0">
              <a:ln>
                <a:noFill/>
              </a:ln>
              <a:solidFill>
                <a:prstClr val="black"/>
              </a:solidFill>
              <a:effectLst/>
              <a:uLnTx/>
              <a:uFillTx/>
            </a:endParaRPr>
          </a:p>
        </p:txBody>
      </p:sp>
      <p:cxnSp>
        <p:nvCxnSpPr>
          <p:cNvPr id="29" name="Straight Arrow Connector 50"/>
          <p:cNvCxnSpPr>
            <a:stCxn id="7" idx="0"/>
            <a:endCxn id="31" idx="1"/>
          </p:cNvCxnSpPr>
          <p:nvPr/>
        </p:nvCxnSpPr>
        <p:spPr>
          <a:xfrm rot="5400000" flipH="1" flipV="1">
            <a:off x="1725490" y="1920426"/>
            <a:ext cx="2315717" cy="86412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315411" y="1057481"/>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46" name="TextBox 78"/>
          <p:cNvSpPr txBox="1"/>
          <p:nvPr/>
        </p:nvSpPr>
        <p:spPr>
          <a:xfrm>
            <a:off x="2418929" y="882952"/>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85" name="Rounded Rectangle 84"/>
          <p:cNvSpPr/>
          <p:nvPr/>
        </p:nvSpPr>
        <p:spPr>
          <a:xfrm>
            <a:off x="3286962" y="2018191"/>
            <a:ext cx="1800791"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86" name="Straight Arrow Connector 50"/>
          <p:cNvCxnSpPr>
            <a:stCxn id="7" idx="0"/>
            <a:endCxn id="85" idx="1"/>
          </p:cNvCxnSpPr>
          <p:nvPr/>
        </p:nvCxnSpPr>
        <p:spPr>
          <a:xfrm rot="5400000" flipH="1" flipV="1">
            <a:off x="2196420" y="2419806"/>
            <a:ext cx="1345406" cy="83567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78"/>
          <p:cNvSpPr txBox="1"/>
          <p:nvPr/>
        </p:nvSpPr>
        <p:spPr>
          <a:xfrm>
            <a:off x="2487858" y="1858894"/>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306" name="TextBox 69"/>
          <p:cNvSpPr txBox="1"/>
          <p:nvPr/>
        </p:nvSpPr>
        <p:spPr>
          <a:xfrm>
            <a:off x="7406156" y="1629740"/>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381" name="TextBox 64"/>
          <p:cNvSpPr txBox="1"/>
          <p:nvPr/>
        </p:nvSpPr>
        <p:spPr>
          <a:xfrm>
            <a:off x="1448783" y="4550689"/>
            <a:ext cx="2020741"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owa:ArchivedURL</a:t>
            </a:r>
            <a:endParaRPr lang="el-GR" dirty="0">
              <a:latin typeface="Calibri" panose="020F0502020204030204" pitchFamily="34" charset="0"/>
            </a:endParaRPr>
          </a:p>
        </p:txBody>
      </p:sp>
      <p:cxnSp>
        <p:nvCxnSpPr>
          <p:cNvPr id="383" name="Straight Arrow Connector 50"/>
          <p:cNvCxnSpPr>
            <a:stCxn id="7" idx="4"/>
            <a:endCxn id="381" idx="0"/>
          </p:cNvCxnSpPr>
          <p:nvPr/>
        </p:nvCxnSpPr>
        <p:spPr>
          <a:xfrm rot="16200000" flipH="1">
            <a:off x="2194724" y="4286258"/>
            <a:ext cx="520991" cy="7869"/>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7" name="TextBox 69"/>
          <p:cNvSpPr txBox="1"/>
          <p:nvPr/>
        </p:nvSpPr>
        <p:spPr>
          <a:xfrm>
            <a:off x="2565482" y="4136304"/>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403" name="Straight Arrow Connector 50"/>
          <p:cNvCxnSpPr>
            <a:stCxn id="7" idx="0"/>
            <a:endCxn id="116" idx="6"/>
          </p:cNvCxnSpPr>
          <p:nvPr/>
        </p:nvCxnSpPr>
        <p:spPr>
          <a:xfrm rot="16200000" flipV="1">
            <a:off x="1445760" y="2504821"/>
            <a:ext cx="930525" cy="10805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638175" y="1390003"/>
            <a:ext cx="716358"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18" name="Rectangle 417"/>
          <p:cNvSpPr/>
          <p:nvPr/>
        </p:nvSpPr>
        <p:spPr>
          <a:xfrm>
            <a:off x="597216" y="1402980"/>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433" name="TextBox 78"/>
          <p:cNvSpPr txBox="1"/>
          <p:nvPr/>
        </p:nvSpPr>
        <p:spPr>
          <a:xfrm>
            <a:off x="1347330" y="2314350"/>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113" name="Straight Arrow Connector 50"/>
          <p:cNvCxnSpPr>
            <a:stCxn id="7" idx="0"/>
            <a:endCxn id="417" idx="6"/>
          </p:cNvCxnSpPr>
          <p:nvPr/>
        </p:nvCxnSpPr>
        <p:spPr>
          <a:xfrm rot="16200000" flipV="1">
            <a:off x="923356" y="1982418"/>
            <a:ext cx="1959106" cy="109675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61988" y="2418584"/>
            <a:ext cx="708770"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4" name="TextBox 113"/>
          <p:cNvSpPr txBox="1"/>
          <p:nvPr/>
        </p:nvSpPr>
        <p:spPr>
          <a:xfrm>
            <a:off x="648857" y="1885269"/>
            <a:ext cx="696533"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5" name="Rectangle 114"/>
          <p:cNvSpPr/>
          <p:nvPr/>
        </p:nvSpPr>
        <p:spPr>
          <a:xfrm>
            <a:off x="612495" y="2420280"/>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cxnSp>
        <p:nvCxnSpPr>
          <p:cNvPr id="118" name="Straight Arrow Connector 50"/>
          <p:cNvCxnSpPr>
            <a:stCxn id="7" idx="0"/>
            <a:endCxn id="114" idx="6"/>
          </p:cNvCxnSpPr>
          <p:nvPr/>
        </p:nvCxnSpPr>
        <p:spPr>
          <a:xfrm rot="16200000" flipV="1">
            <a:off x="1166418" y="2225479"/>
            <a:ext cx="1463840" cy="11058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3315411" y="1549728"/>
            <a:ext cx="1168968" cy="25630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“text/html”</a:t>
            </a:r>
            <a:endParaRPr lang="el-GR" sz="1600" dirty="0">
              <a:solidFill>
                <a:schemeClr val="tx1"/>
              </a:solidFill>
            </a:endParaRPr>
          </a:p>
        </p:txBody>
      </p:sp>
      <p:cxnSp>
        <p:nvCxnSpPr>
          <p:cNvPr id="126" name="Straight Arrow Connector 50"/>
          <p:cNvCxnSpPr>
            <a:stCxn id="7" idx="0"/>
            <a:endCxn id="125" idx="1"/>
          </p:cNvCxnSpPr>
          <p:nvPr/>
        </p:nvCxnSpPr>
        <p:spPr>
          <a:xfrm rot="5400000" flipH="1" flipV="1">
            <a:off x="1967116" y="2162052"/>
            <a:ext cx="1832465" cy="86412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TextBox 78"/>
          <p:cNvSpPr txBox="1"/>
          <p:nvPr/>
        </p:nvSpPr>
        <p:spPr>
          <a:xfrm>
            <a:off x="2396302" y="1395839"/>
            <a:ext cx="902235" cy="307777"/>
          </a:xfrm>
          <a:prstGeom prst="rect">
            <a:avLst/>
          </a:prstGeom>
          <a:noFill/>
        </p:spPr>
        <p:txBody>
          <a:bodyPr wrap="none" rtlCol="0">
            <a:spAutoFit/>
          </a:bodyPr>
          <a:lstStyle/>
          <a:p>
            <a:r>
              <a:rPr lang="en-GB" sz="1400" i="1" dirty="0" err="1">
                <a:latin typeface="Calibri" panose="020F0502020204030204" pitchFamily="34" charset="0"/>
              </a:rPr>
              <a:t>dc:format</a:t>
            </a:r>
            <a:endParaRPr lang="el-GR" sz="1400" i="1" dirty="0">
              <a:latin typeface="Calibri" panose="020F0502020204030204" pitchFamily="34" charset="0"/>
            </a:endParaRPr>
          </a:p>
        </p:txBody>
      </p:sp>
      <p:sp>
        <p:nvSpPr>
          <p:cNvPr id="103" name="TextBox 64"/>
          <p:cNvSpPr txBox="1"/>
          <p:nvPr/>
        </p:nvSpPr>
        <p:spPr>
          <a:xfrm>
            <a:off x="5225978" y="2587413"/>
            <a:ext cx="852418" cy="519351"/>
          </a:xfrm>
          <a:prstGeom prst="ellipse">
            <a:avLst/>
          </a:prstGeom>
          <a:solidFill>
            <a:schemeClr val="accent6">
              <a:lumMod val="40000"/>
              <a:lumOff val="6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_:a1</a:t>
            </a:r>
            <a:endParaRPr lang="el-GR" dirty="0">
              <a:latin typeface="Calibri" panose="020F0502020204030204" pitchFamily="34" charset="0"/>
            </a:endParaRPr>
          </a:p>
        </p:txBody>
      </p:sp>
      <p:sp>
        <p:nvSpPr>
          <p:cNvPr id="109" name="TextBox 64"/>
          <p:cNvSpPr txBox="1"/>
          <p:nvPr/>
        </p:nvSpPr>
        <p:spPr>
          <a:xfrm>
            <a:off x="4959969" y="3443658"/>
            <a:ext cx="1583359" cy="369332"/>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oa:Annotation</a:t>
            </a:r>
            <a:endParaRPr lang="el-GR" dirty="0">
              <a:latin typeface="Calibri" panose="020F0502020204030204" pitchFamily="34" charset="0"/>
            </a:endParaRPr>
          </a:p>
        </p:txBody>
      </p:sp>
      <p:cxnSp>
        <p:nvCxnSpPr>
          <p:cNvPr id="110" name="Straight Arrow Connector 50"/>
          <p:cNvCxnSpPr>
            <a:stCxn id="103" idx="4"/>
            <a:endCxn id="109" idx="0"/>
          </p:cNvCxnSpPr>
          <p:nvPr/>
        </p:nvCxnSpPr>
        <p:spPr>
          <a:xfrm rot="16200000" flipH="1">
            <a:off x="5533471" y="3225480"/>
            <a:ext cx="336894" cy="99462"/>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50"/>
          <p:cNvCxnSpPr>
            <a:stCxn id="103" idx="2"/>
            <a:endCxn id="7" idx="6"/>
          </p:cNvCxnSpPr>
          <p:nvPr/>
        </p:nvCxnSpPr>
        <p:spPr>
          <a:xfrm rot="10800000" flipV="1">
            <a:off x="3906860" y="2847089"/>
            <a:ext cx="1319118" cy="92293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1" name="TextBox 69"/>
          <p:cNvSpPr txBox="1"/>
          <p:nvPr/>
        </p:nvSpPr>
        <p:spPr>
          <a:xfrm>
            <a:off x="4079567" y="2571468"/>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sp>
        <p:nvSpPr>
          <p:cNvPr id="158" name="TextBox 69"/>
          <p:cNvSpPr txBox="1"/>
          <p:nvPr/>
        </p:nvSpPr>
        <p:spPr>
          <a:xfrm>
            <a:off x="5705054" y="3037304"/>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01" name="TextBox 64"/>
          <p:cNvSpPr txBox="1"/>
          <p:nvPr/>
        </p:nvSpPr>
        <p:spPr>
          <a:xfrm>
            <a:off x="7294572" y="2584112"/>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cxnSp>
        <p:nvCxnSpPr>
          <p:cNvPr id="202" name="Straight Arrow Connector 50"/>
          <p:cNvCxnSpPr>
            <a:stCxn id="201" idx="6"/>
            <a:endCxn id="203" idx="2"/>
          </p:cNvCxnSpPr>
          <p:nvPr/>
        </p:nvCxnSpPr>
        <p:spPr>
          <a:xfrm flipV="1">
            <a:off x="8146990" y="2499378"/>
            <a:ext cx="1992078" cy="3444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3" name="Rounded Rectangle 202"/>
          <p:cNvSpPr/>
          <p:nvPr/>
        </p:nvSpPr>
        <p:spPr>
          <a:xfrm>
            <a:off x="9883534" y="2301495"/>
            <a:ext cx="511067"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68</a:t>
            </a:r>
            <a:endParaRPr lang="el-GR" sz="1600" dirty="0">
              <a:solidFill>
                <a:schemeClr val="tx1"/>
              </a:solidFill>
            </a:endParaRPr>
          </a:p>
        </p:txBody>
      </p:sp>
      <p:sp>
        <p:nvSpPr>
          <p:cNvPr id="204" name="Rounded Rectangle 203"/>
          <p:cNvSpPr/>
          <p:nvPr/>
        </p:nvSpPr>
        <p:spPr>
          <a:xfrm>
            <a:off x="10477697" y="2288694"/>
            <a:ext cx="52167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512</a:t>
            </a:r>
            <a:endParaRPr lang="el-GR" sz="1600" dirty="0">
              <a:solidFill>
                <a:schemeClr val="tx1"/>
              </a:solidFill>
            </a:endParaRPr>
          </a:p>
        </p:txBody>
      </p:sp>
      <p:cxnSp>
        <p:nvCxnSpPr>
          <p:cNvPr id="205" name="Straight Arrow Connector 50"/>
          <p:cNvCxnSpPr>
            <a:stCxn id="201" idx="6"/>
            <a:endCxn id="204" idx="2"/>
          </p:cNvCxnSpPr>
          <p:nvPr/>
        </p:nvCxnSpPr>
        <p:spPr>
          <a:xfrm flipV="1">
            <a:off x="8146990" y="2499686"/>
            <a:ext cx="2591546" cy="34410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 name="TextBox 69"/>
          <p:cNvSpPr txBox="1"/>
          <p:nvPr/>
        </p:nvSpPr>
        <p:spPr>
          <a:xfrm>
            <a:off x="9719773" y="2562976"/>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207" name="Rounded Rectangle 206"/>
          <p:cNvSpPr/>
          <p:nvPr/>
        </p:nvSpPr>
        <p:spPr>
          <a:xfrm>
            <a:off x="10562069" y="2997465"/>
            <a:ext cx="470239"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Calibri" panose="020F0502020204030204" pitchFamily="34" charset="0"/>
              </a:rPr>
              <a:t>0.9</a:t>
            </a:r>
            <a:endParaRPr lang="el-GR" sz="1600" dirty="0">
              <a:solidFill>
                <a:schemeClr val="tx1"/>
              </a:solidFill>
            </a:endParaRPr>
          </a:p>
        </p:txBody>
      </p:sp>
      <p:cxnSp>
        <p:nvCxnSpPr>
          <p:cNvPr id="209" name="Straight Arrow Connector 50"/>
          <p:cNvCxnSpPr>
            <a:stCxn id="201" idx="6"/>
            <a:endCxn id="207" idx="1"/>
          </p:cNvCxnSpPr>
          <p:nvPr/>
        </p:nvCxnSpPr>
        <p:spPr>
          <a:xfrm>
            <a:off x="8146990" y="2843788"/>
            <a:ext cx="2415079" cy="25261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0" name="TextBox 69"/>
          <p:cNvSpPr txBox="1"/>
          <p:nvPr/>
        </p:nvSpPr>
        <p:spPr>
          <a:xfrm>
            <a:off x="9277870" y="2829692"/>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cxnSp>
        <p:nvCxnSpPr>
          <p:cNvPr id="211" name="Straight Arrow Connector 50"/>
          <p:cNvCxnSpPr>
            <a:stCxn id="201" idx="6"/>
            <a:endCxn id="212" idx="3"/>
          </p:cNvCxnSpPr>
          <p:nvPr/>
        </p:nvCxnSpPr>
        <p:spPr>
          <a:xfrm flipH="1">
            <a:off x="7791418" y="2843788"/>
            <a:ext cx="355572" cy="563010"/>
          </a:xfrm>
          <a:prstGeom prst="bentConnector3">
            <a:avLst>
              <a:gd name="adj1" fmla="val -6429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2" name="Rounded Rectangle 211"/>
          <p:cNvSpPr/>
          <p:nvPr/>
        </p:nvSpPr>
        <p:spPr>
          <a:xfrm>
            <a:off x="7229244" y="3307856"/>
            <a:ext cx="562174"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a:t>
            </a:r>
            <a:endParaRPr lang="el-GR" sz="1600" dirty="0">
              <a:solidFill>
                <a:schemeClr val="tx1"/>
              </a:solidFill>
            </a:endParaRPr>
          </a:p>
        </p:txBody>
      </p:sp>
      <p:sp>
        <p:nvSpPr>
          <p:cNvPr id="215" name="TextBox 69"/>
          <p:cNvSpPr txBox="1"/>
          <p:nvPr/>
        </p:nvSpPr>
        <p:spPr>
          <a:xfrm>
            <a:off x="7818016" y="3098699"/>
            <a:ext cx="88530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:score</a:t>
            </a:r>
            <a:endParaRPr lang="el-GR" sz="1400" i="1" dirty="0">
              <a:latin typeface="Calibri" panose="020F0502020204030204" pitchFamily="34" charset="0"/>
            </a:endParaRPr>
          </a:p>
        </p:txBody>
      </p:sp>
      <p:sp>
        <p:nvSpPr>
          <p:cNvPr id="216" name="Rounded Rectangle 215"/>
          <p:cNvSpPr/>
          <p:nvPr/>
        </p:nvSpPr>
        <p:spPr>
          <a:xfrm>
            <a:off x="9987522" y="3327044"/>
            <a:ext cx="1083225" cy="234525"/>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Federer</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217" name="Straight Arrow Connector 50"/>
          <p:cNvCxnSpPr>
            <a:stCxn id="201" idx="6"/>
            <a:endCxn id="216" idx="1"/>
          </p:cNvCxnSpPr>
          <p:nvPr/>
        </p:nvCxnSpPr>
        <p:spPr>
          <a:xfrm>
            <a:off x="8146990" y="2843788"/>
            <a:ext cx="1840532" cy="60051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8" name="TextBox 69"/>
          <p:cNvSpPr txBox="1"/>
          <p:nvPr/>
        </p:nvSpPr>
        <p:spPr>
          <a:xfrm>
            <a:off x="8622081" y="3394489"/>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219" name="TextBox 218"/>
          <p:cNvSpPr txBox="1"/>
          <p:nvPr/>
        </p:nvSpPr>
        <p:spPr>
          <a:xfrm>
            <a:off x="8324629" y="1837705"/>
            <a:ext cx="1870056"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224" name="Rectangle 223"/>
          <p:cNvSpPr/>
          <p:nvPr/>
        </p:nvSpPr>
        <p:spPr>
          <a:xfrm>
            <a:off x="8374739" y="1848901"/>
            <a:ext cx="1798890" cy="338554"/>
          </a:xfrm>
          <a:prstGeom prst="rect">
            <a:avLst/>
          </a:prstGeom>
        </p:spPr>
        <p:txBody>
          <a:bodyPr wrap="none">
            <a:spAutoFit/>
          </a:bodyPr>
          <a:lstStyle/>
          <a:p>
            <a:pPr lvl="0" algn="ctr"/>
            <a:r>
              <a:rPr lang="en-US" sz="1600" b="1" kern="0" dirty="0" err="1">
                <a:solidFill>
                  <a:prstClr val="black"/>
                </a:solidFill>
              </a:rPr>
              <a:t>dbr:Roger_Federer</a:t>
            </a:r>
            <a:endParaRPr lang="en-US" sz="1600" b="1" kern="0" dirty="0">
              <a:solidFill>
                <a:prstClr val="black"/>
              </a:solidFill>
            </a:endParaRPr>
          </a:p>
        </p:txBody>
      </p:sp>
      <p:sp>
        <p:nvSpPr>
          <p:cNvPr id="226" name="TextBox 69"/>
          <p:cNvSpPr txBox="1"/>
          <p:nvPr/>
        </p:nvSpPr>
        <p:spPr>
          <a:xfrm>
            <a:off x="8101020" y="2316347"/>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sp>
        <p:nvSpPr>
          <p:cNvPr id="227" name="TextBox 64"/>
          <p:cNvSpPr txBox="1"/>
          <p:nvPr/>
        </p:nvSpPr>
        <p:spPr>
          <a:xfrm>
            <a:off x="6108824" y="1735479"/>
            <a:ext cx="1167714"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oae:Entity</a:t>
            </a:r>
            <a:endParaRPr lang="el-GR" dirty="0">
              <a:latin typeface="Calibri" panose="020F0502020204030204" pitchFamily="34" charset="0"/>
            </a:endParaRPr>
          </a:p>
        </p:txBody>
      </p:sp>
      <p:cxnSp>
        <p:nvCxnSpPr>
          <p:cNvPr id="232" name="Straight Arrow Connector 50"/>
          <p:cNvCxnSpPr>
            <a:stCxn id="201" idx="0"/>
            <a:endCxn id="227" idx="3"/>
          </p:cNvCxnSpPr>
          <p:nvPr/>
        </p:nvCxnSpPr>
        <p:spPr>
          <a:xfrm rot="16200000" flipV="1">
            <a:off x="7166677" y="2030007"/>
            <a:ext cx="663967" cy="444243"/>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34" name="Straight Arrow Connector 50"/>
          <p:cNvCxnSpPr>
            <a:stCxn id="219" idx="0"/>
            <a:endCxn id="239" idx="2"/>
          </p:cNvCxnSpPr>
          <p:nvPr/>
        </p:nvCxnSpPr>
        <p:spPr>
          <a:xfrm rot="5400000" flipH="1" flipV="1">
            <a:off x="9007894" y="1584134"/>
            <a:ext cx="505334" cy="1809"/>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5" name="TextBox 69"/>
          <p:cNvSpPr txBox="1"/>
          <p:nvPr/>
        </p:nvSpPr>
        <p:spPr>
          <a:xfrm>
            <a:off x="8536593" y="1437584"/>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39" name="TextBox 64"/>
          <p:cNvSpPr txBox="1"/>
          <p:nvPr/>
        </p:nvSpPr>
        <p:spPr>
          <a:xfrm>
            <a:off x="8357190" y="963039"/>
            <a:ext cx="1808552"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dbo:TennisPlayer</a:t>
            </a:r>
            <a:endParaRPr lang="el-GR" dirty="0">
              <a:latin typeface="Calibri" panose="020F0502020204030204" pitchFamily="34" charset="0"/>
            </a:endParaRPr>
          </a:p>
        </p:txBody>
      </p:sp>
      <p:cxnSp>
        <p:nvCxnSpPr>
          <p:cNvPr id="240" name="Straight Arrow Connector 50"/>
          <p:cNvCxnSpPr>
            <a:stCxn id="103" idx="6"/>
            <a:endCxn id="201" idx="2"/>
          </p:cNvCxnSpPr>
          <p:nvPr/>
        </p:nvCxnSpPr>
        <p:spPr>
          <a:xfrm flipV="1">
            <a:off x="6078396" y="2843788"/>
            <a:ext cx="1216176" cy="330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2" name="TextBox 69"/>
          <p:cNvSpPr txBox="1"/>
          <p:nvPr/>
        </p:nvSpPr>
        <p:spPr>
          <a:xfrm>
            <a:off x="6190199" y="2532733"/>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sp>
        <p:nvSpPr>
          <p:cNvPr id="276" name="Rectangle 275"/>
          <p:cNvSpPr/>
          <p:nvPr/>
        </p:nvSpPr>
        <p:spPr>
          <a:xfrm>
            <a:off x="7916027" y="3987775"/>
            <a:ext cx="3389005" cy="1092607"/>
          </a:xfrm>
          <a:prstGeom prst="rect">
            <a:avLst/>
          </a:prstGeom>
        </p:spPr>
        <p:txBody>
          <a:bodyPr wrap="none">
            <a:spAutoFit/>
          </a:bodyPr>
          <a:lstStyle/>
          <a:p>
            <a:pPr>
              <a:lnSpc>
                <a:spcPts val="1300"/>
              </a:lnSpc>
            </a:pPr>
            <a:r>
              <a:rPr lang="en-US" sz="1200" dirty="0" err="1" smtClean="0"/>
              <a:t>owa</a:t>
            </a:r>
            <a:r>
              <a:rPr lang="en-US" sz="1200" dirty="0" smtClean="0"/>
              <a:t>: http://l3s.de/owa#</a:t>
            </a:r>
          </a:p>
          <a:p>
            <a:pPr>
              <a:lnSpc>
                <a:spcPts val="1300"/>
              </a:lnSpc>
            </a:pPr>
            <a:r>
              <a:rPr lang="en-US" sz="1200" dirty="0" err="1" smtClean="0"/>
              <a:t>oa</a:t>
            </a:r>
            <a:r>
              <a:rPr lang="en-US" sz="1200" dirty="0" smtClean="0"/>
              <a:t>: http://www.w3.org/ns/oa#</a:t>
            </a:r>
          </a:p>
          <a:p>
            <a:pPr>
              <a:lnSpc>
                <a:spcPts val="1300"/>
              </a:lnSpc>
            </a:pPr>
            <a:r>
              <a:rPr lang="en-US" sz="1200" dirty="0" err="1" smtClean="0"/>
              <a:t>oae</a:t>
            </a:r>
            <a:r>
              <a:rPr lang="en-US" sz="1200" dirty="0" smtClean="0"/>
              <a:t>: http://www.ics.forth.gr/isl/oae/core#</a:t>
            </a:r>
            <a:br>
              <a:rPr lang="en-US" sz="1200" dirty="0" smtClean="0"/>
            </a:br>
            <a:r>
              <a:rPr lang="en-US" sz="1200" dirty="0" smtClean="0"/>
              <a:t>dc: http://purl.org/dc/terms/</a:t>
            </a:r>
            <a:br>
              <a:rPr lang="en-US" sz="1200" dirty="0" smtClean="0"/>
            </a:br>
            <a:r>
              <a:rPr lang="en-US" sz="1200" dirty="0" err="1" smtClean="0"/>
              <a:t>rdf</a:t>
            </a:r>
            <a:r>
              <a:rPr lang="en-US" sz="1200" dirty="0" smtClean="0"/>
              <a:t>: http://www.w3.org/1999/02/22-rdf-syntax-ns#</a:t>
            </a:r>
            <a:br>
              <a:rPr lang="en-US" sz="1200" dirty="0" smtClean="0"/>
            </a:br>
            <a:r>
              <a:rPr lang="en-US" sz="1200" dirty="0" err="1" smtClean="0"/>
              <a:t>owl:http</a:t>
            </a:r>
            <a:r>
              <a:rPr lang="en-US" sz="1200" dirty="0" smtClean="0"/>
              <a:t>://www.w3.org/2002/07/owl#</a:t>
            </a:r>
          </a:p>
        </p:txBody>
      </p:sp>
      <p:cxnSp>
        <p:nvCxnSpPr>
          <p:cNvPr id="312" name="Straight Arrow Connector 50"/>
          <p:cNvCxnSpPr>
            <a:stCxn id="170" idx="2"/>
            <a:endCxn id="7" idx="6"/>
          </p:cNvCxnSpPr>
          <p:nvPr/>
        </p:nvCxnSpPr>
        <p:spPr>
          <a:xfrm rot="10800000">
            <a:off x="3906860" y="3770024"/>
            <a:ext cx="1326396" cy="85801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4" name="Straight Arrow Connector 50"/>
          <p:cNvCxnSpPr>
            <a:stCxn id="201" idx="6"/>
            <a:endCxn id="219" idx="4"/>
          </p:cNvCxnSpPr>
          <p:nvPr/>
        </p:nvCxnSpPr>
        <p:spPr>
          <a:xfrm flipV="1">
            <a:off x="8146990" y="2192428"/>
            <a:ext cx="1112667" cy="6513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272100" y="-47145"/>
            <a:ext cx="6925294"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smtClean="0">
                <a:solidFill>
                  <a:prstClr val="black"/>
                </a:solidFill>
              </a:rPr>
              <a:t>Archived Web Page with no versions (e.g., news page)</a:t>
            </a:r>
            <a:endParaRPr kumimoji="0" lang="el-GR" sz="2400" b="0" i="0" strike="noStrike" kern="0" cap="none" spc="0" normalizeH="0" baseline="0" noProof="0" dirty="0" smtClean="0">
              <a:ln>
                <a:noFill/>
              </a:ln>
              <a:solidFill>
                <a:prstClr val="black"/>
              </a:solidFill>
              <a:effectLst/>
              <a:uLnTx/>
              <a:uFillTx/>
            </a:endParaRPr>
          </a:p>
        </p:txBody>
      </p:sp>
      <p:sp>
        <p:nvSpPr>
          <p:cNvPr id="132" name="TextBox 69"/>
          <p:cNvSpPr txBox="1"/>
          <p:nvPr/>
        </p:nvSpPr>
        <p:spPr>
          <a:xfrm>
            <a:off x="4138183" y="4354110"/>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sp>
        <p:nvSpPr>
          <p:cNvPr id="117" name="Rectangle 116"/>
          <p:cNvSpPr/>
          <p:nvPr/>
        </p:nvSpPr>
        <p:spPr>
          <a:xfrm>
            <a:off x="612495" y="1898271"/>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140" name="TextBox 78"/>
          <p:cNvSpPr txBox="1"/>
          <p:nvPr/>
        </p:nvSpPr>
        <p:spPr>
          <a:xfrm>
            <a:off x="1358905" y="1781227"/>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sp>
        <p:nvSpPr>
          <p:cNvPr id="142" name="TextBox 78"/>
          <p:cNvSpPr txBox="1"/>
          <p:nvPr/>
        </p:nvSpPr>
        <p:spPr>
          <a:xfrm>
            <a:off x="1356142" y="1282414"/>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143" name="Straight Arrow Connector 50"/>
          <p:cNvCxnSpPr>
            <a:stCxn id="7" idx="0"/>
          </p:cNvCxnSpPr>
          <p:nvPr/>
        </p:nvCxnSpPr>
        <p:spPr>
          <a:xfrm rot="16200000" flipV="1">
            <a:off x="1623387" y="2682448"/>
            <a:ext cx="465262" cy="119053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TextBox 78"/>
          <p:cNvSpPr txBox="1"/>
          <p:nvPr/>
        </p:nvSpPr>
        <p:spPr>
          <a:xfrm>
            <a:off x="1346095" y="2788630"/>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sp>
        <p:nvSpPr>
          <p:cNvPr id="170" name="TextBox 64"/>
          <p:cNvSpPr txBox="1"/>
          <p:nvPr/>
        </p:nvSpPr>
        <p:spPr>
          <a:xfrm>
            <a:off x="5233256" y="4368358"/>
            <a:ext cx="852418" cy="519351"/>
          </a:xfrm>
          <a:prstGeom prst="ellipse">
            <a:avLst/>
          </a:prstGeom>
          <a:solidFill>
            <a:schemeClr val="accent6">
              <a:lumMod val="40000"/>
              <a:lumOff val="6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_:a1</a:t>
            </a:r>
            <a:endParaRPr lang="el-GR" dirty="0">
              <a:latin typeface="Calibri" panose="020F0502020204030204" pitchFamily="34" charset="0"/>
            </a:endParaRPr>
          </a:p>
        </p:txBody>
      </p:sp>
      <p:cxnSp>
        <p:nvCxnSpPr>
          <p:cNvPr id="173" name="Straight Arrow Connector 50"/>
          <p:cNvCxnSpPr>
            <a:stCxn id="170" idx="0"/>
            <a:endCxn id="109" idx="2"/>
          </p:cNvCxnSpPr>
          <p:nvPr/>
        </p:nvCxnSpPr>
        <p:spPr>
          <a:xfrm rot="5400000" flipH="1" flipV="1">
            <a:off x="5427873" y="4044582"/>
            <a:ext cx="555368" cy="92184"/>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79" name="TextBox 69"/>
          <p:cNvSpPr txBox="1"/>
          <p:nvPr/>
        </p:nvSpPr>
        <p:spPr>
          <a:xfrm>
            <a:off x="5728752" y="3950925"/>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90" name="TextBox 64"/>
          <p:cNvSpPr txBox="1"/>
          <p:nvPr/>
        </p:nvSpPr>
        <p:spPr>
          <a:xfrm>
            <a:off x="6442154" y="4534079"/>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_:e2</a:t>
            </a:r>
            <a:endParaRPr lang="el-GR" dirty="0">
              <a:latin typeface="Calibri" panose="020F0502020204030204" pitchFamily="34" charset="0"/>
            </a:endParaRPr>
          </a:p>
        </p:txBody>
      </p:sp>
      <p:cxnSp>
        <p:nvCxnSpPr>
          <p:cNvPr id="191" name="Straight Arrow Connector 50"/>
          <p:cNvCxnSpPr>
            <a:stCxn id="170" idx="6"/>
            <a:endCxn id="190" idx="2"/>
          </p:cNvCxnSpPr>
          <p:nvPr/>
        </p:nvCxnSpPr>
        <p:spPr>
          <a:xfrm>
            <a:off x="6085674" y="4628034"/>
            <a:ext cx="356480" cy="16572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5" name="TextBox 69"/>
          <p:cNvSpPr txBox="1"/>
          <p:nvPr/>
        </p:nvSpPr>
        <p:spPr>
          <a:xfrm>
            <a:off x="5968536" y="4266654"/>
            <a:ext cx="1294523"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pic>
        <p:nvPicPr>
          <p:cNvPr id="214" name="Picture 213"/>
          <p:cNvPicPr>
            <a:picLocks noChangeAspect="1"/>
          </p:cNvPicPr>
          <p:nvPr/>
        </p:nvPicPr>
        <p:blipFill>
          <a:blip r:embed="rId3"/>
          <a:stretch>
            <a:fillRect/>
          </a:stretch>
        </p:blipFill>
        <p:spPr>
          <a:xfrm>
            <a:off x="7349306" y="4721485"/>
            <a:ext cx="371475" cy="133350"/>
          </a:xfrm>
          <a:prstGeom prst="rect">
            <a:avLst/>
          </a:prstGeom>
        </p:spPr>
      </p:pic>
      <p:pic>
        <p:nvPicPr>
          <p:cNvPr id="84" name="Picture 83"/>
          <p:cNvPicPr>
            <a:picLocks noChangeAspect="1"/>
          </p:cNvPicPr>
          <p:nvPr/>
        </p:nvPicPr>
        <p:blipFill>
          <a:blip r:embed="rId3"/>
          <a:stretch>
            <a:fillRect/>
          </a:stretch>
        </p:blipFill>
        <p:spPr>
          <a:xfrm>
            <a:off x="832501" y="2970097"/>
            <a:ext cx="371475" cy="133350"/>
          </a:xfrm>
          <a:prstGeom prst="rect">
            <a:avLst/>
          </a:prstGeom>
        </p:spPr>
      </p:pic>
    </p:spTree>
    <p:extLst>
      <p:ext uri="{BB962C8B-B14F-4D97-AF65-F5344CB8AC3E}">
        <p14:creationId xmlns:p14="http://schemas.microsoft.com/office/powerpoint/2010/main" val="404478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fade">
                                      <p:cBhvr>
                                        <p:cTn id="16" dur="500"/>
                                        <p:tgtEl>
                                          <p:spTgt spid="85"/>
                                        </p:tgtEl>
                                      </p:cBhvr>
                                    </p:animEffect>
                                  </p:childTnLst>
                                </p:cTn>
                              </p:par>
                              <p:par>
                                <p:cTn id="17" presetID="10"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4"/>
                                        </p:tgtEl>
                                        <p:attrNameLst>
                                          <p:attrName>style.visibility</p:attrName>
                                        </p:attrNameLst>
                                      </p:cBhvr>
                                      <p:to>
                                        <p:strVal val="visible"/>
                                      </p:to>
                                    </p:set>
                                    <p:animEffect transition="in" filter="fade">
                                      <p:cBhvr>
                                        <p:cTn id="31" dur="500"/>
                                        <p:tgtEl>
                                          <p:spTgt spid="134"/>
                                        </p:tgtEl>
                                      </p:cBhvr>
                                    </p:animEffect>
                                  </p:childTnLst>
                                </p:cTn>
                              </p:par>
                              <p:par>
                                <p:cTn id="32" presetID="10" presetClass="entr" presetSubtype="0" fill="hold" nodeType="withEffect">
                                  <p:stCondLst>
                                    <p:cond delay="0"/>
                                  </p:stCondLst>
                                  <p:childTnLst>
                                    <p:set>
                                      <p:cBhvr>
                                        <p:cTn id="33" dur="1" fill="hold">
                                          <p:stCondLst>
                                            <p:cond delay="0"/>
                                          </p:stCondLst>
                                        </p:cTn>
                                        <p:tgtEl>
                                          <p:spTgt spid="403"/>
                                        </p:tgtEl>
                                        <p:attrNameLst>
                                          <p:attrName>style.visibility</p:attrName>
                                        </p:attrNameLst>
                                      </p:cBhvr>
                                      <p:to>
                                        <p:strVal val="visible"/>
                                      </p:to>
                                    </p:set>
                                    <p:animEffect transition="in" filter="fade">
                                      <p:cBhvr>
                                        <p:cTn id="34" dur="500"/>
                                        <p:tgtEl>
                                          <p:spTgt spid="40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7"/>
                                        </p:tgtEl>
                                        <p:attrNameLst>
                                          <p:attrName>style.visibility</p:attrName>
                                        </p:attrNameLst>
                                      </p:cBhvr>
                                      <p:to>
                                        <p:strVal val="visible"/>
                                      </p:to>
                                    </p:set>
                                    <p:animEffect transition="in" filter="fade">
                                      <p:cBhvr>
                                        <p:cTn id="37" dur="500"/>
                                        <p:tgtEl>
                                          <p:spTgt spid="4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8"/>
                                        </p:tgtEl>
                                        <p:attrNameLst>
                                          <p:attrName>style.visibility</p:attrName>
                                        </p:attrNameLst>
                                      </p:cBhvr>
                                      <p:to>
                                        <p:strVal val="visible"/>
                                      </p:to>
                                    </p:set>
                                    <p:animEffect transition="in" filter="fade">
                                      <p:cBhvr>
                                        <p:cTn id="40" dur="500"/>
                                        <p:tgtEl>
                                          <p:spTgt spid="4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3"/>
                                        </p:tgtEl>
                                        <p:attrNameLst>
                                          <p:attrName>style.visibility</p:attrName>
                                        </p:attrNameLst>
                                      </p:cBhvr>
                                      <p:to>
                                        <p:strVal val="visible"/>
                                      </p:to>
                                    </p:set>
                                    <p:animEffect transition="in" filter="fade">
                                      <p:cBhvr>
                                        <p:cTn id="43" dur="500"/>
                                        <p:tgtEl>
                                          <p:spTgt spid="433"/>
                                        </p:tgtEl>
                                      </p:cBhvr>
                                    </p:animEffect>
                                  </p:childTnLst>
                                </p:cTn>
                              </p:par>
                              <p:par>
                                <p:cTn id="44" presetID="10" presetClass="entr" presetSubtype="0" fill="hold"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fade">
                                      <p:cBhvr>
                                        <p:cTn id="46" dur="500"/>
                                        <p:tgtEl>
                                          <p:spTgt spid="1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fade">
                                      <p:cBhvr>
                                        <p:cTn id="49" dur="500"/>
                                        <p:tgtEl>
                                          <p:spTgt spid="1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fade">
                                      <p:cBhvr>
                                        <p:cTn id="52" dur="500"/>
                                        <p:tgtEl>
                                          <p:spTgt spid="1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fade">
                                      <p:cBhvr>
                                        <p:cTn id="55" dur="500"/>
                                        <p:tgtEl>
                                          <p:spTgt spid="11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fade">
                                      <p:cBhvr>
                                        <p:cTn id="58" dur="500"/>
                                        <p:tgtEl>
                                          <p:spTgt spid="115"/>
                                        </p:tgtEl>
                                      </p:cBhvr>
                                    </p:animEffect>
                                  </p:childTnLst>
                                </p:cTn>
                              </p:par>
                              <p:par>
                                <p:cTn id="59" presetID="10" presetClass="entr" presetSubtype="0" fill="hold" nodeType="withEffect">
                                  <p:stCondLst>
                                    <p:cond delay="0"/>
                                  </p:stCondLst>
                                  <p:childTnLst>
                                    <p:set>
                                      <p:cBhvr>
                                        <p:cTn id="60" dur="1" fill="hold">
                                          <p:stCondLst>
                                            <p:cond delay="0"/>
                                          </p:stCondLst>
                                        </p:cTn>
                                        <p:tgtEl>
                                          <p:spTgt spid="118"/>
                                        </p:tgtEl>
                                        <p:attrNameLst>
                                          <p:attrName>style.visibility</p:attrName>
                                        </p:attrNameLst>
                                      </p:cBhvr>
                                      <p:to>
                                        <p:strVal val="visible"/>
                                      </p:to>
                                    </p:set>
                                    <p:animEffect transition="in" filter="fade">
                                      <p:cBhvr>
                                        <p:cTn id="61" dur="500"/>
                                        <p:tgtEl>
                                          <p:spTgt spid="1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6"/>
                                        </p:tgtEl>
                                        <p:attrNameLst>
                                          <p:attrName>style.visibility</p:attrName>
                                        </p:attrNameLst>
                                      </p:cBhvr>
                                      <p:to>
                                        <p:strVal val="visible"/>
                                      </p:to>
                                    </p:set>
                                    <p:animEffect transition="in" filter="fade">
                                      <p:cBhvr>
                                        <p:cTn id="64" dur="500"/>
                                        <p:tgtEl>
                                          <p:spTgt spid="30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fade">
                                      <p:cBhvr>
                                        <p:cTn id="67" dur="500"/>
                                        <p:tgtEl>
                                          <p:spTgt spid="103"/>
                                        </p:tgtEl>
                                      </p:cBhvr>
                                    </p:animEffect>
                                  </p:childTnLst>
                                </p:cTn>
                              </p:par>
                              <p:par>
                                <p:cTn id="68" presetID="10" presetClass="entr" presetSubtype="0" fill="hold" nodeType="withEffect">
                                  <p:stCondLst>
                                    <p:cond delay="0"/>
                                  </p:stCondLst>
                                  <p:childTnLst>
                                    <p:set>
                                      <p:cBhvr>
                                        <p:cTn id="69" dur="1" fill="hold">
                                          <p:stCondLst>
                                            <p:cond delay="0"/>
                                          </p:stCondLst>
                                        </p:cTn>
                                        <p:tgtEl>
                                          <p:spTgt spid="110"/>
                                        </p:tgtEl>
                                        <p:attrNameLst>
                                          <p:attrName>style.visibility</p:attrName>
                                        </p:attrNameLst>
                                      </p:cBhvr>
                                      <p:to>
                                        <p:strVal val="visible"/>
                                      </p:to>
                                    </p:set>
                                    <p:animEffect transition="in" filter="fade">
                                      <p:cBhvr>
                                        <p:cTn id="70" dur="500"/>
                                        <p:tgtEl>
                                          <p:spTgt spid="110"/>
                                        </p:tgtEl>
                                      </p:cBhvr>
                                    </p:animEffect>
                                  </p:childTnLst>
                                </p:cTn>
                              </p:par>
                              <p:par>
                                <p:cTn id="71" presetID="10" presetClass="entr" presetSubtype="0" fill="hold" nodeType="withEffect">
                                  <p:stCondLst>
                                    <p:cond delay="0"/>
                                  </p:stCondLst>
                                  <p:childTnLst>
                                    <p:set>
                                      <p:cBhvr>
                                        <p:cTn id="72" dur="1" fill="hold">
                                          <p:stCondLst>
                                            <p:cond delay="0"/>
                                          </p:stCondLst>
                                        </p:cTn>
                                        <p:tgtEl>
                                          <p:spTgt spid="121"/>
                                        </p:tgtEl>
                                        <p:attrNameLst>
                                          <p:attrName>style.visibility</p:attrName>
                                        </p:attrNameLst>
                                      </p:cBhvr>
                                      <p:to>
                                        <p:strVal val="visible"/>
                                      </p:to>
                                    </p:set>
                                    <p:animEffect transition="in" filter="fade">
                                      <p:cBhvr>
                                        <p:cTn id="73" dur="500"/>
                                        <p:tgtEl>
                                          <p:spTgt spid="12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01"/>
                                        </p:tgtEl>
                                        <p:attrNameLst>
                                          <p:attrName>style.visibility</p:attrName>
                                        </p:attrNameLst>
                                      </p:cBhvr>
                                      <p:to>
                                        <p:strVal val="visible"/>
                                      </p:to>
                                    </p:set>
                                    <p:animEffect transition="in" filter="fade">
                                      <p:cBhvr>
                                        <p:cTn id="76" dur="500"/>
                                        <p:tgtEl>
                                          <p:spTgt spid="20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7"/>
                                        </p:tgtEl>
                                        <p:attrNameLst>
                                          <p:attrName>style.visibility</p:attrName>
                                        </p:attrNameLst>
                                      </p:cBhvr>
                                      <p:to>
                                        <p:strVal val="visible"/>
                                      </p:to>
                                    </p:set>
                                    <p:animEffect transition="in" filter="fade">
                                      <p:cBhvr>
                                        <p:cTn id="79" dur="500"/>
                                        <p:tgtEl>
                                          <p:spTgt spid="227"/>
                                        </p:tgtEl>
                                      </p:cBhvr>
                                    </p:animEffect>
                                  </p:childTnLst>
                                </p:cTn>
                              </p:par>
                              <p:par>
                                <p:cTn id="80" presetID="10" presetClass="entr" presetSubtype="0" fill="hold" nodeType="withEffect">
                                  <p:stCondLst>
                                    <p:cond delay="0"/>
                                  </p:stCondLst>
                                  <p:childTnLst>
                                    <p:set>
                                      <p:cBhvr>
                                        <p:cTn id="81" dur="1" fill="hold">
                                          <p:stCondLst>
                                            <p:cond delay="0"/>
                                          </p:stCondLst>
                                        </p:cTn>
                                        <p:tgtEl>
                                          <p:spTgt spid="232"/>
                                        </p:tgtEl>
                                        <p:attrNameLst>
                                          <p:attrName>style.visibility</p:attrName>
                                        </p:attrNameLst>
                                      </p:cBhvr>
                                      <p:to>
                                        <p:strVal val="visible"/>
                                      </p:to>
                                    </p:set>
                                    <p:animEffect transition="in" filter="fade">
                                      <p:cBhvr>
                                        <p:cTn id="82" dur="500"/>
                                        <p:tgtEl>
                                          <p:spTgt spid="232"/>
                                        </p:tgtEl>
                                      </p:cBhvr>
                                    </p:animEffect>
                                  </p:childTnLst>
                                </p:cTn>
                              </p:par>
                              <p:par>
                                <p:cTn id="83" presetID="1" presetClass="entr" presetSubtype="0" fill="hold" grpId="0" nodeType="withEffect">
                                  <p:stCondLst>
                                    <p:cond delay="0"/>
                                  </p:stCondLst>
                                  <p:childTnLst>
                                    <p:set>
                                      <p:cBhvr>
                                        <p:cTn id="84" dur="1" fill="hold">
                                          <p:stCondLst>
                                            <p:cond delay="0"/>
                                          </p:stCondLst>
                                        </p:cTn>
                                        <p:tgtEl>
                                          <p:spTgt spid="21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02"/>
                                        </p:tgtEl>
                                        <p:attrNameLst>
                                          <p:attrName>style.visibility</p:attrName>
                                        </p:attrNameLst>
                                      </p:cBhvr>
                                      <p:to>
                                        <p:strVal val="visible"/>
                                      </p:to>
                                    </p:set>
                                    <p:animEffect transition="in" filter="fade">
                                      <p:cBhvr>
                                        <p:cTn id="93" dur="500"/>
                                        <p:tgtEl>
                                          <p:spTgt spid="20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03"/>
                                        </p:tgtEl>
                                        <p:attrNameLst>
                                          <p:attrName>style.visibility</p:attrName>
                                        </p:attrNameLst>
                                      </p:cBhvr>
                                      <p:to>
                                        <p:strVal val="visible"/>
                                      </p:to>
                                    </p:set>
                                    <p:animEffect transition="in" filter="fade">
                                      <p:cBhvr>
                                        <p:cTn id="96" dur="500"/>
                                        <p:tgtEl>
                                          <p:spTgt spid="20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04"/>
                                        </p:tgtEl>
                                        <p:attrNameLst>
                                          <p:attrName>style.visibility</p:attrName>
                                        </p:attrNameLst>
                                      </p:cBhvr>
                                      <p:to>
                                        <p:strVal val="visible"/>
                                      </p:to>
                                    </p:set>
                                    <p:animEffect transition="in" filter="fade">
                                      <p:cBhvr>
                                        <p:cTn id="99" dur="500"/>
                                        <p:tgtEl>
                                          <p:spTgt spid="204"/>
                                        </p:tgtEl>
                                      </p:cBhvr>
                                    </p:animEffect>
                                  </p:childTnLst>
                                </p:cTn>
                              </p:par>
                              <p:par>
                                <p:cTn id="100" presetID="10" presetClass="entr" presetSubtype="0" fill="hold" nodeType="withEffect">
                                  <p:stCondLst>
                                    <p:cond delay="0"/>
                                  </p:stCondLst>
                                  <p:childTnLst>
                                    <p:set>
                                      <p:cBhvr>
                                        <p:cTn id="101" dur="1" fill="hold">
                                          <p:stCondLst>
                                            <p:cond delay="0"/>
                                          </p:stCondLst>
                                        </p:cTn>
                                        <p:tgtEl>
                                          <p:spTgt spid="205"/>
                                        </p:tgtEl>
                                        <p:attrNameLst>
                                          <p:attrName>style.visibility</p:attrName>
                                        </p:attrNameLst>
                                      </p:cBhvr>
                                      <p:to>
                                        <p:strVal val="visible"/>
                                      </p:to>
                                    </p:set>
                                    <p:animEffect transition="in" filter="fade">
                                      <p:cBhvr>
                                        <p:cTn id="102" dur="500"/>
                                        <p:tgtEl>
                                          <p:spTgt spid="20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06"/>
                                        </p:tgtEl>
                                        <p:attrNameLst>
                                          <p:attrName>style.visibility</p:attrName>
                                        </p:attrNameLst>
                                      </p:cBhvr>
                                      <p:to>
                                        <p:strVal val="visible"/>
                                      </p:to>
                                    </p:set>
                                    <p:animEffect transition="in" filter="fade">
                                      <p:cBhvr>
                                        <p:cTn id="105" dur="500"/>
                                        <p:tgtEl>
                                          <p:spTgt spid="20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07"/>
                                        </p:tgtEl>
                                        <p:attrNameLst>
                                          <p:attrName>style.visibility</p:attrName>
                                        </p:attrNameLst>
                                      </p:cBhvr>
                                      <p:to>
                                        <p:strVal val="visible"/>
                                      </p:to>
                                    </p:set>
                                    <p:animEffect transition="in" filter="fade">
                                      <p:cBhvr>
                                        <p:cTn id="108" dur="500"/>
                                        <p:tgtEl>
                                          <p:spTgt spid="207"/>
                                        </p:tgtEl>
                                      </p:cBhvr>
                                    </p:animEffect>
                                  </p:childTnLst>
                                </p:cTn>
                              </p:par>
                              <p:par>
                                <p:cTn id="109" presetID="10" presetClass="entr" presetSubtype="0" fill="hold" nodeType="withEffect">
                                  <p:stCondLst>
                                    <p:cond delay="0"/>
                                  </p:stCondLst>
                                  <p:childTnLst>
                                    <p:set>
                                      <p:cBhvr>
                                        <p:cTn id="110" dur="1" fill="hold">
                                          <p:stCondLst>
                                            <p:cond delay="0"/>
                                          </p:stCondLst>
                                        </p:cTn>
                                        <p:tgtEl>
                                          <p:spTgt spid="209"/>
                                        </p:tgtEl>
                                        <p:attrNameLst>
                                          <p:attrName>style.visibility</p:attrName>
                                        </p:attrNameLst>
                                      </p:cBhvr>
                                      <p:to>
                                        <p:strVal val="visible"/>
                                      </p:to>
                                    </p:set>
                                    <p:animEffect transition="in" filter="fade">
                                      <p:cBhvr>
                                        <p:cTn id="111" dur="500"/>
                                        <p:tgtEl>
                                          <p:spTgt spid="20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10"/>
                                        </p:tgtEl>
                                        <p:attrNameLst>
                                          <p:attrName>style.visibility</p:attrName>
                                        </p:attrNameLst>
                                      </p:cBhvr>
                                      <p:to>
                                        <p:strVal val="visible"/>
                                      </p:to>
                                    </p:set>
                                    <p:animEffect transition="in" filter="fade">
                                      <p:cBhvr>
                                        <p:cTn id="114" dur="500"/>
                                        <p:tgtEl>
                                          <p:spTgt spid="210"/>
                                        </p:tgtEl>
                                      </p:cBhvr>
                                    </p:animEffect>
                                  </p:childTnLst>
                                </p:cTn>
                              </p:par>
                              <p:par>
                                <p:cTn id="115" presetID="10" presetClass="entr" presetSubtype="0" fill="hold" nodeType="withEffect">
                                  <p:stCondLst>
                                    <p:cond delay="0"/>
                                  </p:stCondLst>
                                  <p:childTnLst>
                                    <p:set>
                                      <p:cBhvr>
                                        <p:cTn id="116" dur="1" fill="hold">
                                          <p:stCondLst>
                                            <p:cond delay="0"/>
                                          </p:stCondLst>
                                        </p:cTn>
                                        <p:tgtEl>
                                          <p:spTgt spid="211"/>
                                        </p:tgtEl>
                                        <p:attrNameLst>
                                          <p:attrName>style.visibility</p:attrName>
                                        </p:attrNameLst>
                                      </p:cBhvr>
                                      <p:to>
                                        <p:strVal val="visible"/>
                                      </p:to>
                                    </p:set>
                                    <p:animEffect transition="in" filter="fade">
                                      <p:cBhvr>
                                        <p:cTn id="117" dur="500"/>
                                        <p:tgtEl>
                                          <p:spTgt spid="21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12"/>
                                        </p:tgtEl>
                                        <p:attrNameLst>
                                          <p:attrName>style.visibility</p:attrName>
                                        </p:attrNameLst>
                                      </p:cBhvr>
                                      <p:to>
                                        <p:strVal val="visible"/>
                                      </p:to>
                                    </p:set>
                                    <p:animEffect transition="in" filter="fade">
                                      <p:cBhvr>
                                        <p:cTn id="120" dur="500"/>
                                        <p:tgtEl>
                                          <p:spTgt spid="21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15"/>
                                        </p:tgtEl>
                                        <p:attrNameLst>
                                          <p:attrName>style.visibility</p:attrName>
                                        </p:attrNameLst>
                                      </p:cBhvr>
                                      <p:to>
                                        <p:strVal val="visible"/>
                                      </p:to>
                                    </p:set>
                                    <p:animEffect transition="in" filter="fade">
                                      <p:cBhvr>
                                        <p:cTn id="123" dur="500"/>
                                        <p:tgtEl>
                                          <p:spTgt spid="215"/>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19"/>
                                        </p:tgtEl>
                                        <p:attrNameLst>
                                          <p:attrName>style.visibility</p:attrName>
                                        </p:attrNameLst>
                                      </p:cBhvr>
                                      <p:to>
                                        <p:strVal val="visible"/>
                                      </p:to>
                                    </p:set>
                                    <p:animEffect transition="in" filter="fade">
                                      <p:cBhvr>
                                        <p:cTn id="128" dur="500"/>
                                        <p:tgtEl>
                                          <p:spTgt spid="21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24"/>
                                        </p:tgtEl>
                                        <p:attrNameLst>
                                          <p:attrName>style.visibility</p:attrName>
                                        </p:attrNameLst>
                                      </p:cBhvr>
                                      <p:to>
                                        <p:strVal val="visible"/>
                                      </p:to>
                                    </p:set>
                                    <p:animEffect transition="in" filter="fade">
                                      <p:cBhvr>
                                        <p:cTn id="131" dur="500"/>
                                        <p:tgtEl>
                                          <p:spTgt spid="224"/>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26"/>
                                        </p:tgtEl>
                                        <p:attrNameLst>
                                          <p:attrName>style.visibility</p:attrName>
                                        </p:attrNameLst>
                                      </p:cBhvr>
                                      <p:to>
                                        <p:strVal val="visible"/>
                                      </p:to>
                                    </p:set>
                                    <p:animEffect transition="in" filter="fade">
                                      <p:cBhvr>
                                        <p:cTn id="134" dur="500"/>
                                        <p:tgtEl>
                                          <p:spTgt spid="226"/>
                                        </p:tgtEl>
                                      </p:cBhvr>
                                    </p:animEffect>
                                  </p:childTnLst>
                                </p:cTn>
                              </p:par>
                              <p:par>
                                <p:cTn id="135" presetID="10" presetClass="entr" presetSubtype="0" fill="hold" nodeType="withEffect">
                                  <p:stCondLst>
                                    <p:cond delay="0"/>
                                  </p:stCondLst>
                                  <p:childTnLst>
                                    <p:set>
                                      <p:cBhvr>
                                        <p:cTn id="136" dur="1" fill="hold">
                                          <p:stCondLst>
                                            <p:cond delay="0"/>
                                          </p:stCondLst>
                                        </p:cTn>
                                        <p:tgtEl>
                                          <p:spTgt spid="234"/>
                                        </p:tgtEl>
                                        <p:attrNameLst>
                                          <p:attrName>style.visibility</p:attrName>
                                        </p:attrNameLst>
                                      </p:cBhvr>
                                      <p:to>
                                        <p:strVal val="visible"/>
                                      </p:to>
                                    </p:set>
                                    <p:animEffect transition="in" filter="fade">
                                      <p:cBhvr>
                                        <p:cTn id="137" dur="500"/>
                                        <p:tgtEl>
                                          <p:spTgt spid="234"/>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35"/>
                                        </p:tgtEl>
                                        <p:attrNameLst>
                                          <p:attrName>style.visibility</p:attrName>
                                        </p:attrNameLst>
                                      </p:cBhvr>
                                      <p:to>
                                        <p:strVal val="visible"/>
                                      </p:to>
                                    </p:set>
                                    <p:animEffect transition="in" filter="fade">
                                      <p:cBhvr>
                                        <p:cTn id="140" dur="500"/>
                                        <p:tgtEl>
                                          <p:spTgt spid="235"/>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39"/>
                                        </p:tgtEl>
                                        <p:attrNameLst>
                                          <p:attrName>style.visibility</p:attrName>
                                        </p:attrNameLst>
                                      </p:cBhvr>
                                      <p:to>
                                        <p:strVal val="visible"/>
                                      </p:to>
                                    </p:set>
                                    <p:animEffect transition="in" filter="fade">
                                      <p:cBhvr>
                                        <p:cTn id="143" dur="500"/>
                                        <p:tgtEl>
                                          <p:spTgt spid="239"/>
                                        </p:tgtEl>
                                      </p:cBhvr>
                                    </p:animEffect>
                                  </p:childTnLst>
                                </p:cTn>
                              </p:par>
                              <p:par>
                                <p:cTn id="144" presetID="10" presetClass="entr" presetSubtype="0" fill="hold" nodeType="withEffect">
                                  <p:stCondLst>
                                    <p:cond delay="0"/>
                                  </p:stCondLst>
                                  <p:childTnLst>
                                    <p:set>
                                      <p:cBhvr>
                                        <p:cTn id="145" dur="1" fill="hold">
                                          <p:stCondLst>
                                            <p:cond delay="0"/>
                                          </p:stCondLst>
                                        </p:cTn>
                                        <p:tgtEl>
                                          <p:spTgt spid="240"/>
                                        </p:tgtEl>
                                        <p:attrNameLst>
                                          <p:attrName>style.visibility</p:attrName>
                                        </p:attrNameLst>
                                      </p:cBhvr>
                                      <p:to>
                                        <p:strVal val="visible"/>
                                      </p:to>
                                    </p:set>
                                    <p:animEffect transition="in" filter="fade">
                                      <p:cBhvr>
                                        <p:cTn id="146" dur="500"/>
                                        <p:tgtEl>
                                          <p:spTgt spid="240"/>
                                        </p:tgtEl>
                                      </p:cBhvr>
                                    </p:animEffect>
                                  </p:childTnLst>
                                </p:cTn>
                              </p:par>
                              <p:par>
                                <p:cTn id="147" presetID="10" presetClass="entr" presetSubtype="0" fill="hold" nodeType="withEffect">
                                  <p:stCondLst>
                                    <p:cond delay="0"/>
                                  </p:stCondLst>
                                  <p:childTnLst>
                                    <p:set>
                                      <p:cBhvr>
                                        <p:cTn id="148" dur="1" fill="hold">
                                          <p:stCondLst>
                                            <p:cond delay="0"/>
                                          </p:stCondLst>
                                        </p:cTn>
                                        <p:tgtEl>
                                          <p:spTgt spid="312"/>
                                        </p:tgtEl>
                                        <p:attrNameLst>
                                          <p:attrName>style.visibility</p:attrName>
                                        </p:attrNameLst>
                                      </p:cBhvr>
                                      <p:to>
                                        <p:strVal val="visible"/>
                                      </p:to>
                                    </p:set>
                                    <p:animEffect transition="in" filter="fade">
                                      <p:cBhvr>
                                        <p:cTn id="149" dur="500"/>
                                        <p:tgtEl>
                                          <p:spTgt spid="312"/>
                                        </p:tgtEl>
                                      </p:cBhvr>
                                    </p:animEffect>
                                  </p:childTnLst>
                                </p:cTn>
                              </p:par>
                              <p:par>
                                <p:cTn id="150" presetID="1" presetClass="entr" presetSubtype="0" fill="hold" nodeType="withEffect">
                                  <p:stCondLst>
                                    <p:cond delay="0"/>
                                  </p:stCondLst>
                                  <p:childTnLst>
                                    <p:set>
                                      <p:cBhvr>
                                        <p:cTn id="151" dur="1" fill="hold">
                                          <p:stCondLst>
                                            <p:cond delay="0"/>
                                          </p:stCondLst>
                                        </p:cTn>
                                        <p:tgtEl>
                                          <p:spTgt spid="324"/>
                                        </p:tgtEl>
                                        <p:attrNameLst>
                                          <p:attrName>style.visibility</p:attrName>
                                        </p:attrNameLst>
                                      </p:cBhvr>
                                      <p:to>
                                        <p:strVal val="visible"/>
                                      </p:to>
                                    </p:set>
                                  </p:childTnLst>
                                </p:cTn>
                              </p:par>
                              <p:par>
                                <p:cTn id="152" presetID="10" presetClass="entr" presetSubtype="0" fill="hold" grpId="0" nodeType="withEffect">
                                  <p:stCondLst>
                                    <p:cond delay="0"/>
                                  </p:stCondLst>
                                  <p:childTnLst>
                                    <p:set>
                                      <p:cBhvr>
                                        <p:cTn id="153" dur="1" fill="hold">
                                          <p:stCondLst>
                                            <p:cond delay="0"/>
                                          </p:stCondLst>
                                        </p:cTn>
                                        <p:tgtEl>
                                          <p:spTgt spid="140"/>
                                        </p:tgtEl>
                                        <p:attrNameLst>
                                          <p:attrName>style.visibility</p:attrName>
                                        </p:attrNameLst>
                                      </p:cBhvr>
                                      <p:to>
                                        <p:strVal val="visible"/>
                                      </p:to>
                                    </p:set>
                                    <p:animEffect transition="in" filter="fade">
                                      <p:cBhvr>
                                        <p:cTn id="154" dur="500"/>
                                        <p:tgtEl>
                                          <p:spTgt spid="14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42"/>
                                        </p:tgtEl>
                                        <p:attrNameLst>
                                          <p:attrName>style.visibility</p:attrName>
                                        </p:attrNameLst>
                                      </p:cBhvr>
                                      <p:to>
                                        <p:strVal val="visible"/>
                                      </p:to>
                                    </p:set>
                                    <p:animEffect transition="in" filter="fade">
                                      <p:cBhvr>
                                        <p:cTn id="157" dur="500"/>
                                        <p:tgtEl>
                                          <p:spTgt spid="142"/>
                                        </p:tgtEl>
                                      </p:cBhvr>
                                    </p:animEffect>
                                  </p:childTnLst>
                                </p:cTn>
                              </p:par>
                              <p:par>
                                <p:cTn id="158" presetID="10" presetClass="entr" presetSubtype="0" fill="hold" nodeType="withEffect">
                                  <p:stCondLst>
                                    <p:cond delay="0"/>
                                  </p:stCondLst>
                                  <p:childTnLst>
                                    <p:set>
                                      <p:cBhvr>
                                        <p:cTn id="159" dur="1" fill="hold">
                                          <p:stCondLst>
                                            <p:cond delay="0"/>
                                          </p:stCondLst>
                                        </p:cTn>
                                        <p:tgtEl>
                                          <p:spTgt spid="143"/>
                                        </p:tgtEl>
                                        <p:attrNameLst>
                                          <p:attrName>style.visibility</p:attrName>
                                        </p:attrNameLst>
                                      </p:cBhvr>
                                      <p:to>
                                        <p:strVal val="visible"/>
                                      </p:to>
                                    </p:set>
                                    <p:animEffect transition="in" filter="fade">
                                      <p:cBhvr>
                                        <p:cTn id="160" dur="500"/>
                                        <p:tgtEl>
                                          <p:spTgt spid="14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46"/>
                                        </p:tgtEl>
                                        <p:attrNameLst>
                                          <p:attrName>style.visibility</p:attrName>
                                        </p:attrNameLst>
                                      </p:cBhvr>
                                      <p:to>
                                        <p:strVal val="visible"/>
                                      </p:to>
                                    </p:set>
                                    <p:animEffect transition="in" filter="fade">
                                      <p:cBhvr>
                                        <p:cTn id="163" dur="500"/>
                                        <p:tgtEl>
                                          <p:spTgt spid="14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70"/>
                                        </p:tgtEl>
                                        <p:attrNameLst>
                                          <p:attrName>style.visibility</p:attrName>
                                        </p:attrNameLst>
                                      </p:cBhvr>
                                      <p:to>
                                        <p:strVal val="visible"/>
                                      </p:to>
                                    </p:set>
                                    <p:animEffect transition="in" filter="fade">
                                      <p:cBhvr>
                                        <p:cTn id="166" dur="500"/>
                                        <p:tgtEl>
                                          <p:spTgt spid="170"/>
                                        </p:tgtEl>
                                      </p:cBhvr>
                                    </p:animEffect>
                                  </p:childTnLst>
                                </p:cTn>
                              </p:par>
                              <p:par>
                                <p:cTn id="167" presetID="10" presetClass="entr" presetSubtype="0" fill="hold" nodeType="withEffect">
                                  <p:stCondLst>
                                    <p:cond delay="0"/>
                                  </p:stCondLst>
                                  <p:childTnLst>
                                    <p:set>
                                      <p:cBhvr>
                                        <p:cTn id="168" dur="1" fill="hold">
                                          <p:stCondLst>
                                            <p:cond delay="0"/>
                                          </p:stCondLst>
                                        </p:cTn>
                                        <p:tgtEl>
                                          <p:spTgt spid="173"/>
                                        </p:tgtEl>
                                        <p:attrNameLst>
                                          <p:attrName>style.visibility</p:attrName>
                                        </p:attrNameLst>
                                      </p:cBhvr>
                                      <p:to>
                                        <p:strVal val="visible"/>
                                      </p:to>
                                    </p:set>
                                    <p:animEffect transition="in" filter="fade">
                                      <p:cBhvr>
                                        <p:cTn id="169" dur="500"/>
                                        <p:tgtEl>
                                          <p:spTgt spid="17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90"/>
                                        </p:tgtEl>
                                        <p:attrNameLst>
                                          <p:attrName>style.visibility</p:attrName>
                                        </p:attrNameLst>
                                      </p:cBhvr>
                                      <p:to>
                                        <p:strVal val="visible"/>
                                      </p:to>
                                    </p:set>
                                    <p:animEffect transition="in" filter="fade">
                                      <p:cBhvr>
                                        <p:cTn id="172" dur="500"/>
                                        <p:tgtEl>
                                          <p:spTgt spid="190"/>
                                        </p:tgtEl>
                                      </p:cBhvr>
                                    </p:animEffect>
                                  </p:childTnLst>
                                </p:cTn>
                              </p:par>
                              <p:par>
                                <p:cTn id="173" presetID="10" presetClass="entr" presetSubtype="0" fill="hold" nodeType="withEffect">
                                  <p:stCondLst>
                                    <p:cond delay="0"/>
                                  </p:stCondLst>
                                  <p:childTnLst>
                                    <p:set>
                                      <p:cBhvr>
                                        <p:cTn id="174" dur="1" fill="hold">
                                          <p:stCondLst>
                                            <p:cond delay="0"/>
                                          </p:stCondLst>
                                        </p:cTn>
                                        <p:tgtEl>
                                          <p:spTgt spid="191"/>
                                        </p:tgtEl>
                                        <p:attrNameLst>
                                          <p:attrName>style.visibility</p:attrName>
                                        </p:attrNameLst>
                                      </p:cBhvr>
                                      <p:to>
                                        <p:strVal val="visible"/>
                                      </p:to>
                                    </p:set>
                                    <p:animEffect transition="in" filter="fade">
                                      <p:cBhvr>
                                        <p:cTn id="175"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6" grpId="0"/>
      <p:bldP spid="85" grpId="0" animBg="1"/>
      <p:bldP spid="91" grpId="0"/>
      <p:bldP spid="306" grpId="0"/>
      <p:bldP spid="417" grpId="0" animBg="1"/>
      <p:bldP spid="418" grpId="0"/>
      <p:bldP spid="433" grpId="0"/>
      <p:bldP spid="116" grpId="0" animBg="1"/>
      <p:bldP spid="114" grpId="0" animBg="1"/>
      <p:bldP spid="115" grpId="0"/>
      <p:bldP spid="125" grpId="0" animBg="1"/>
      <p:bldP spid="134" grpId="0"/>
      <p:bldP spid="103" grpId="0" animBg="1"/>
      <p:bldP spid="201" grpId="0" animBg="1"/>
      <p:bldP spid="203" grpId="0" animBg="1"/>
      <p:bldP spid="204" grpId="0" animBg="1"/>
      <p:bldP spid="206" grpId="0"/>
      <p:bldP spid="207" grpId="0" animBg="1"/>
      <p:bldP spid="210" grpId="0"/>
      <p:bldP spid="212" grpId="0" animBg="1"/>
      <p:bldP spid="215" grpId="0"/>
      <p:bldP spid="216" grpId="0" animBg="1"/>
      <p:bldP spid="218" grpId="0"/>
      <p:bldP spid="219" grpId="0" animBg="1"/>
      <p:bldP spid="224" grpId="0"/>
      <p:bldP spid="226" grpId="0"/>
      <p:bldP spid="227" grpId="0" animBg="1"/>
      <p:bldP spid="235" grpId="0"/>
      <p:bldP spid="239" grpId="0" animBg="1"/>
      <p:bldP spid="117" grpId="0"/>
      <p:bldP spid="140" grpId="0"/>
      <p:bldP spid="142" grpId="0"/>
      <p:bldP spid="146" grpId="0"/>
      <p:bldP spid="170" grpId="0" animBg="1"/>
      <p:bldP spid="1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5"/>
          <p:cNvSpPr txBox="1"/>
          <p:nvPr/>
        </p:nvSpPr>
        <p:spPr>
          <a:xfrm>
            <a:off x="995709" y="3510347"/>
            <a:ext cx="2911151"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1062382" y="3585356"/>
            <a:ext cx="2847254"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http://www.nytimes.com/...</a:t>
            </a:r>
            <a:endParaRPr kumimoji="0" lang="el-GR" sz="1800" b="0" i="0" u="none" strike="noStrike" kern="0" cap="none" spc="0" normalizeH="0" baseline="0" noProof="0" dirty="0" smtClean="0">
              <a:ln>
                <a:noFill/>
              </a:ln>
              <a:solidFill>
                <a:prstClr val="black"/>
              </a:solidFill>
              <a:effectLst/>
              <a:uLnTx/>
              <a:uFillTx/>
            </a:endParaRPr>
          </a:p>
        </p:txBody>
      </p:sp>
      <p:cxnSp>
        <p:nvCxnSpPr>
          <p:cNvPr id="29" name="Straight Arrow Connector 50"/>
          <p:cNvCxnSpPr>
            <a:stCxn id="7" idx="0"/>
            <a:endCxn id="31" idx="1"/>
          </p:cNvCxnSpPr>
          <p:nvPr/>
        </p:nvCxnSpPr>
        <p:spPr>
          <a:xfrm rot="5400000" flipH="1" flipV="1">
            <a:off x="1725490" y="1920426"/>
            <a:ext cx="2315717" cy="86412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315411" y="1057481"/>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46" name="TextBox 78"/>
          <p:cNvSpPr txBox="1"/>
          <p:nvPr/>
        </p:nvSpPr>
        <p:spPr>
          <a:xfrm>
            <a:off x="2418929" y="882952"/>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85" name="Rounded Rectangle 84"/>
          <p:cNvSpPr/>
          <p:nvPr/>
        </p:nvSpPr>
        <p:spPr>
          <a:xfrm>
            <a:off x="3286962" y="2018191"/>
            <a:ext cx="1800791"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86" name="Straight Arrow Connector 50"/>
          <p:cNvCxnSpPr>
            <a:stCxn id="7" idx="0"/>
            <a:endCxn id="85" idx="1"/>
          </p:cNvCxnSpPr>
          <p:nvPr/>
        </p:nvCxnSpPr>
        <p:spPr>
          <a:xfrm rot="5400000" flipH="1" flipV="1">
            <a:off x="2196420" y="2419806"/>
            <a:ext cx="1345406" cy="83567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78"/>
          <p:cNvSpPr txBox="1"/>
          <p:nvPr/>
        </p:nvSpPr>
        <p:spPr>
          <a:xfrm>
            <a:off x="2487858" y="1858894"/>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306" name="TextBox 69"/>
          <p:cNvSpPr txBox="1"/>
          <p:nvPr/>
        </p:nvSpPr>
        <p:spPr>
          <a:xfrm>
            <a:off x="6923210" y="3310699"/>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381" name="TextBox 64"/>
          <p:cNvSpPr txBox="1"/>
          <p:nvPr/>
        </p:nvSpPr>
        <p:spPr>
          <a:xfrm>
            <a:off x="1238002" y="4603494"/>
            <a:ext cx="2426563"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owa:ArchivedDocument</a:t>
            </a:r>
            <a:endParaRPr lang="el-GR" dirty="0">
              <a:latin typeface="Calibri" panose="020F0502020204030204" pitchFamily="34" charset="0"/>
            </a:endParaRPr>
          </a:p>
        </p:txBody>
      </p:sp>
      <p:cxnSp>
        <p:nvCxnSpPr>
          <p:cNvPr id="383" name="Straight Arrow Connector 50"/>
          <p:cNvCxnSpPr>
            <a:stCxn id="7" idx="4"/>
            <a:endCxn id="381" idx="0"/>
          </p:cNvCxnSpPr>
          <p:nvPr/>
        </p:nvCxnSpPr>
        <p:spPr>
          <a:xfrm rot="5400000">
            <a:off x="2164387" y="4316596"/>
            <a:ext cx="573796" cy="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7" name="TextBox 69"/>
          <p:cNvSpPr txBox="1"/>
          <p:nvPr/>
        </p:nvSpPr>
        <p:spPr>
          <a:xfrm>
            <a:off x="2486104" y="4137473"/>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403" name="Straight Arrow Connector 50"/>
          <p:cNvCxnSpPr>
            <a:stCxn id="7" idx="0"/>
            <a:endCxn id="116" idx="6"/>
          </p:cNvCxnSpPr>
          <p:nvPr/>
        </p:nvCxnSpPr>
        <p:spPr>
          <a:xfrm rot="16200000" flipV="1">
            <a:off x="1445760" y="2504821"/>
            <a:ext cx="930525" cy="10805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638175" y="1390003"/>
            <a:ext cx="716358"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18" name="Rectangle 417"/>
          <p:cNvSpPr/>
          <p:nvPr/>
        </p:nvSpPr>
        <p:spPr>
          <a:xfrm>
            <a:off x="597216" y="1402980"/>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433" name="TextBox 78"/>
          <p:cNvSpPr txBox="1"/>
          <p:nvPr/>
        </p:nvSpPr>
        <p:spPr>
          <a:xfrm>
            <a:off x="1347330" y="2314350"/>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113" name="Straight Arrow Connector 50"/>
          <p:cNvCxnSpPr>
            <a:stCxn id="7" idx="0"/>
            <a:endCxn id="417" idx="6"/>
          </p:cNvCxnSpPr>
          <p:nvPr/>
        </p:nvCxnSpPr>
        <p:spPr>
          <a:xfrm rot="16200000" flipV="1">
            <a:off x="923356" y="1982418"/>
            <a:ext cx="1959106" cy="109675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61988" y="2418584"/>
            <a:ext cx="708770"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4" name="TextBox 113"/>
          <p:cNvSpPr txBox="1"/>
          <p:nvPr/>
        </p:nvSpPr>
        <p:spPr>
          <a:xfrm>
            <a:off x="648857" y="1885269"/>
            <a:ext cx="696533"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5" name="Rectangle 114"/>
          <p:cNvSpPr/>
          <p:nvPr/>
        </p:nvSpPr>
        <p:spPr>
          <a:xfrm>
            <a:off x="612495" y="2420280"/>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cxnSp>
        <p:nvCxnSpPr>
          <p:cNvPr id="118" name="Straight Arrow Connector 50"/>
          <p:cNvCxnSpPr>
            <a:stCxn id="7" idx="0"/>
            <a:endCxn id="114" idx="6"/>
          </p:cNvCxnSpPr>
          <p:nvPr/>
        </p:nvCxnSpPr>
        <p:spPr>
          <a:xfrm rot="16200000" flipV="1">
            <a:off x="1166418" y="2225479"/>
            <a:ext cx="1463840" cy="11058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3315411" y="1549728"/>
            <a:ext cx="1168968" cy="25630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“text/html”</a:t>
            </a:r>
            <a:endParaRPr lang="el-GR" sz="1600" dirty="0">
              <a:solidFill>
                <a:schemeClr val="tx1"/>
              </a:solidFill>
            </a:endParaRPr>
          </a:p>
        </p:txBody>
      </p:sp>
      <p:cxnSp>
        <p:nvCxnSpPr>
          <p:cNvPr id="126" name="Straight Arrow Connector 50"/>
          <p:cNvCxnSpPr>
            <a:stCxn id="7" idx="0"/>
            <a:endCxn id="125" idx="1"/>
          </p:cNvCxnSpPr>
          <p:nvPr/>
        </p:nvCxnSpPr>
        <p:spPr>
          <a:xfrm rot="5400000" flipH="1" flipV="1">
            <a:off x="1967116" y="2162052"/>
            <a:ext cx="1832465" cy="86412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TextBox 78"/>
          <p:cNvSpPr txBox="1"/>
          <p:nvPr/>
        </p:nvSpPr>
        <p:spPr>
          <a:xfrm>
            <a:off x="2396302" y="1395839"/>
            <a:ext cx="902235" cy="307777"/>
          </a:xfrm>
          <a:prstGeom prst="rect">
            <a:avLst/>
          </a:prstGeom>
          <a:noFill/>
        </p:spPr>
        <p:txBody>
          <a:bodyPr wrap="none" rtlCol="0">
            <a:spAutoFit/>
          </a:bodyPr>
          <a:lstStyle/>
          <a:p>
            <a:r>
              <a:rPr lang="en-GB" sz="1400" i="1" dirty="0" err="1">
                <a:latin typeface="Calibri" panose="020F0502020204030204" pitchFamily="34" charset="0"/>
              </a:rPr>
              <a:t>dc:format</a:t>
            </a:r>
            <a:endParaRPr lang="el-GR" sz="1400" i="1" dirty="0">
              <a:latin typeface="Calibri" panose="020F0502020204030204" pitchFamily="34" charset="0"/>
            </a:endParaRPr>
          </a:p>
        </p:txBody>
      </p:sp>
      <p:sp>
        <p:nvSpPr>
          <p:cNvPr id="201" name="TextBox 64"/>
          <p:cNvSpPr txBox="1"/>
          <p:nvPr/>
        </p:nvSpPr>
        <p:spPr>
          <a:xfrm>
            <a:off x="6970481" y="2577056"/>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sp>
        <p:nvSpPr>
          <p:cNvPr id="204" name="Rounded Rectangle 203"/>
          <p:cNvSpPr/>
          <p:nvPr/>
        </p:nvSpPr>
        <p:spPr>
          <a:xfrm>
            <a:off x="10153606" y="2281638"/>
            <a:ext cx="52167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512</a:t>
            </a:r>
            <a:endParaRPr lang="el-GR" sz="1600" dirty="0">
              <a:solidFill>
                <a:schemeClr val="tx1"/>
              </a:solidFill>
            </a:endParaRPr>
          </a:p>
        </p:txBody>
      </p:sp>
      <p:cxnSp>
        <p:nvCxnSpPr>
          <p:cNvPr id="205" name="Straight Arrow Connector 50"/>
          <p:cNvCxnSpPr>
            <a:stCxn id="201" idx="6"/>
            <a:endCxn id="204" idx="2"/>
          </p:cNvCxnSpPr>
          <p:nvPr/>
        </p:nvCxnSpPr>
        <p:spPr>
          <a:xfrm flipV="1">
            <a:off x="7822899" y="2492630"/>
            <a:ext cx="2591546" cy="34410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 name="TextBox 69"/>
          <p:cNvSpPr txBox="1"/>
          <p:nvPr/>
        </p:nvSpPr>
        <p:spPr>
          <a:xfrm>
            <a:off x="9395682" y="2555920"/>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207" name="Rounded Rectangle 206"/>
          <p:cNvSpPr/>
          <p:nvPr/>
        </p:nvSpPr>
        <p:spPr>
          <a:xfrm>
            <a:off x="10237978" y="2990409"/>
            <a:ext cx="470239"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Calibri" panose="020F0502020204030204" pitchFamily="34" charset="0"/>
              </a:rPr>
              <a:t>0.9</a:t>
            </a:r>
            <a:endParaRPr lang="el-GR" sz="1600" dirty="0">
              <a:solidFill>
                <a:schemeClr val="tx1"/>
              </a:solidFill>
            </a:endParaRPr>
          </a:p>
        </p:txBody>
      </p:sp>
      <p:cxnSp>
        <p:nvCxnSpPr>
          <p:cNvPr id="209" name="Straight Arrow Connector 50"/>
          <p:cNvCxnSpPr>
            <a:stCxn id="201" idx="6"/>
            <a:endCxn id="207" idx="1"/>
          </p:cNvCxnSpPr>
          <p:nvPr/>
        </p:nvCxnSpPr>
        <p:spPr>
          <a:xfrm>
            <a:off x="7822899" y="2836732"/>
            <a:ext cx="2415079" cy="25261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0" name="TextBox 69"/>
          <p:cNvSpPr txBox="1"/>
          <p:nvPr/>
        </p:nvSpPr>
        <p:spPr>
          <a:xfrm>
            <a:off x="8897950" y="3001968"/>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sp>
        <p:nvSpPr>
          <p:cNvPr id="216" name="Rounded Rectangle 215"/>
          <p:cNvSpPr/>
          <p:nvPr/>
        </p:nvSpPr>
        <p:spPr>
          <a:xfrm>
            <a:off x="9682918" y="3361476"/>
            <a:ext cx="1083225" cy="234525"/>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Federer</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217" name="Straight Arrow Connector 50"/>
          <p:cNvCxnSpPr>
            <a:stCxn id="201" idx="6"/>
            <a:endCxn id="216" idx="1"/>
          </p:cNvCxnSpPr>
          <p:nvPr/>
        </p:nvCxnSpPr>
        <p:spPr>
          <a:xfrm>
            <a:off x="7822899" y="2836732"/>
            <a:ext cx="1860019" cy="64200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8" name="TextBox 69"/>
          <p:cNvSpPr txBox="1"/>
          <p:nvPr/>
        </p:nvSpPr>
        <p:spPr>
          <a:xfrm>
            <a:off x="8281586" y="3421735"/>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219" name="TextBox 218"/>
          <p:cNvSpPr txBox="1"/>
          <p:nvPr/>
        </p:nvSpPr>
        <p:spPr>
          <a:xfrm>
            <a:off x="8000538" y="1830649"/>
            <a:ext cx="206997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224" name="Rectangle 223"/>
          <p:cNvSpPr/>
          <p:nvPr/>
        </p:nvSpPr>
        <p:spPr>
          <a:xfrm>
            <a:off x="8151038" y="1846353"/>
            <a:ext cx="1798890" cy="338554"/>
          </a:xfrm>
          <a:prstGeom prst="rect">
            <a:avLst/>
          </a:prstGeom>
        </p:spPr>
        <p:txBody>
          <a:bodyPr wrap="none">
            <a:spAutoFit/>
          </a:bodyPr>
          <a:lstStyle/>
          <a:p>
            <a:pPr lvl="0" algn="ctr"/>
            <a:r>
              <a:rPr lang="en-US" sz="1600" b="1" kern="0" dirty="0" err="1">
                <a:solidFill>
                  <a:prstClr val="black"/>
                </a:solidFill>
              </a:rPr>
              <a:t>dbr:Roger_Federer</a:t>
            </a:r>
            <a:endParaRPr lang="en-US" sz="1600" b="1" kern="0" dirty="0">
              <a:solidFill>
                <a:prstClr val="black"/>
              </a:solidFill>
            </a:endParaRPr>
          </a:p>
        </p:txBody>
      </p:sp>
      <p:sp>
        <p:nvSpPr>
          <p:cNvPr id="226" name="TextBox 69"/>
          <p:cNvSpPr txBox="1"/>
          <p:nvPr/>
        </p:nvSpPr>
        <p:spPr>
          <a:xfrm>
            <a:off x="7776929" y="2309291"/>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sp>
        <p:nvSpPr>
          <p:cNvPr id="227" name="TextBox 64"/>
          <p:cNvSpPr txBox="1"/>
          <p:nvPr/>
        </p:nvSpPr>
        <p:spPr>
          <a:xfrm>
            <a:off x="5685724" y="3109406"/>
            <a:ext cx="1167714"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oae:Entity</a:t>
            </a:r>
            <a:endParaRPr lang="el-GR" dirty="0">
              <a:latin typeface="Calibri" panose="020F0502020204030204" pitchFamily="34" charset="0"/>
            </a:endParaRPr>
          </a:p>
        </p:txBody>
      </p:sp>
      <p:cxnSp>
        <p:nvCxnSpPr>
          <p:cNvPr id="232" name="Straight Arrow Connector 50"/>
          <p:cNvCxnSpPr>
            <a:stCxn id="201" idx="4"/>
            <a:endCxn id="227" idx="3"/>
          </p:cNvCxnSpPr>
          <p:nvPr/>
        </p:nvCxnSpPr>
        <p:spPr>
          <a:xfrm rot="5400000">
            <a:off x="7026232" y="2923613"/>
            <a:ext cx="197665" cy="543252"/>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34" name="Straight Arrow Connector 50"/>
          <p:cNvCxnSpPr>
            <a:stCxn id="219" idx="0"/>
            <a:endCxn id="239" idx="2"/>
          </p:cNvCxnSpPr>
          <p:nvPr/>
        </p:nvCxnSpPr>
        <p:spPr>
          <a:xfrm rot="16200000" flipV="1">
            <a:off x="8733783" y="1528907"/>
            <a:ext cx="505334" cy="98149"/>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5" name="TextBox 69"/>
          <p:cNvSpPr txBox="1"/>
          <p:nvPr/>
        </p:nvSpPr>
        <p:spPr>
          <a:xfrm>
            <a:off x="8212502" y="1430528"/>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39" name="TextBox 64"/>
          <p:cNvSpPr txBox="1"/>
          <p:nvPr/>
        </p:nvSpPr>
        <p:spPr>
          <a:xfrm>
            <a:off x="8033099" y="955983"/>
            <a:ext cx="1808552"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dbo:TennisPlayer</a:t>
            </a:r>
            <a:endParaRPr lang="el-GR" dirty="0">
              <a:latin typeface="Calibri" panose="020F0502020204030204" pitchFamily="34" charset="0"/>
            </a:endParaRPr>
          </a:p>
        </p:txBody>
      </p:sp>
      <p:cxnSp>
        <p:nvCxnSpPr>
          <p:cNvPr id="240" name="Straight Arrow Connector 50"/>
          <p:cNvCxnSpPr>
            <a:stCxn id="7" idx="6"/>
            <a:endCxn id="201" idx="2"/>
          </p:cNvCxnSpPr>
          <p:nvPr/>
        </p:nvCxnSpPr>
        <p:spPr>
          <a:xfrm flipV="1">
            <a:off x="3906860" y="2836732"/>
            <a:ext cx="3063621" cy="933291"/>
          </a:xfrm>
          <a:prstGeom prst="bentConnector3">
            <a:avLst>
              <a:gd name="adj1" fmla="val 163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2" name="TextBox 69"/>
          <p:cNvSpPr txBox="1"/>
          <p:nvPr/>
        </p:nvSpPr>
        <p:spPr>
          <a:xfrm>
            <a:off x="3892403" y="2575788"/>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276" name="Rectangle 275"/>
          <p:cNvSpPr/>
          <p:nvPr/>
        </p:nvSpPr>
        <p:spPr>
          <a:xfrm>
            <a:off x="7505291" y="3982047"/>
            <a:ext cx="3928191" cy="1054135"/>
          </a:xfrm>
          <a:prstGeom prst="rect">
            <a:avLst/>
          </a:prstGeom>
        </p:spPr>
        <p:txBody>
          <a:bodyPr wrap="none">
            <a:spAutoFit/>
          </a:bodyPr>
          <a:lstStyle/>
          <a:p>
            <a:pPr>
              <a:lnSpc>
                <a:spcPts val="1500"/>
              </a:lnSpc>
            </a:pPr>
            <a:r>
              <a:rPr lang="en-US" sz="1400" dirty="0" err="1" smtClean="0"/>
              <a:t>owa</a:t>
            </a:r>
            <a:r>
              <a:rPr lang="en-US" sz="1400" dirty="0" smtClean="0"/>
              <a:t>: http://l3s.de/owa</a:t>
            </a:r>
            <a:r>
              <a:rPr lang="en-US" sz="1400" dirty="0"/>
              <a:t>/</a:t>
            </a:r>
            <a:endParaRPr lang="en-US" sz="1400" dirty="0" smtClean="0"/>
          </a:p>
          <a:p>
            <a:pPr>
              <a:lnSpc>
                <a:spcPts val="1500"/>
              </a:lnSpc>
            </a:pPr>
            <a:r>
              <a:rPr lang="en-US" sz="1400" dirty="0"/>
              <a:t>dc: http://purl.org/dc/terms/</a:t>
            </a:r>
            <a:br>
              <a:rPr lang="en-US" sz="1400" dirty="0"/>
            </a:br>
            <a:r>
              <a:rPr lang="en-US" sz="1400" dirty="0" err="1"/>
              <a:t>rdf</a:t>
            </a:r>
            <a:r>
              <a:rPr lang="en-US" sz="1400" dirty="0"/>
              <a:t>: http://www.w3.org/1999/02/22-rdf-syntax-ns#</a:t>
            </a:r>
            <a:br>
              <a:rPr lang="en-US" sz="1400" dirty="0"/>
            </a:br>
            <a:r>
              <a:rPr lang="en-US" sz="1400" dirty="0"/>
              <a:t>schema: http://schema.org/</a:t>
            </a:r>
          </a:p>
          <a:p>
            <a:pPr>
              <a:lnSpc>
                <a:spcPts val="1500"/>
              </a:lnSpc>
            </a:pPr>
            <a:r>
              <a:rPr lang="en-US" sz="1400" dirty="0" err="1" smtClean="0"/>
              <a:t>oae</a:t>
            </a:r>
            <a:r>
              <a:rPr lang="en-US" sz="1400" dirty="0"/>
              <a:t>: http://</a:t>
            </a:r>
            <a:r>
              <a:rPr lang="en-US" sz="1400" dirty="0" smtClean="0"/>
              <a:t>www.ics.forth.gr/isl/oae/core#</a:t>
            </a:r>
          </a:p>
        </p:txBody>
      </p:sp>
      <p:cxnSp>
        <p:nvCxnSpPr>
          <p:cNvPr id="324" name="Straight Arrow Connector 50"/>
          <p:cNvCxnSpPr>
            <a:stCxn id="201" idx="6"/>
            <a:endCxn id="219" idx="4"/>
          </p:cNvCxnSpPr>
          <p:nvPr/>
        </p:nvCxnSpPr>
        <p:spPr>
          <a:xfrm flipV="1">
            <a:off x="7822899" y="2185372"/>
            <a:ext cx="1212625" cy="6513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55900" y="-47145"/>
            <a:ext cx="7781297"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smtClean="0">
                <a:solidFill>
                  <a:prstClr val="black"/>
                </a:solidFill>
              </a:rPr>
              <a:t>Archived Web Page with no versions (e.g., news page) - NEW</a:t>
            </a:r>
            <a:endParaRPr kumimoji="0" lang="el-GR" sz="2400" b="0" i="0" strike="noStrike" kern="0" cap="none" spc="0" normalizeH="0" baseline="0" noProof="0" dirty="0" smtClean="0">
              <a:ln>
                <a:noFill/>
              </a:ln>
              <a:solidFill>
                <a:prstClr val="black"/>
              </a:solidFill>
              <a:effectLst/>
              <a:uLnTx/>
              <a:uFillTx/>
            </a:endParaRPr>
          </a:p>
        </p:txBody>
      </p:sp>
      <p:sp>
        <p:nvSpPr>
          <p:cNvPr id="117" name="Rectangle 116"/>
          <p:cNvSpPr/>
          <p:nvPr/>
        </p:nvSpPr>
        <p:spPr>
          <a:xfrm>
            <a:off x="612495" y="1898271"/>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140" name="TextBox 78"/>
          <p:cNvSpPr txBox="1"/>
          <p:nvPr/>
        </p:nvSpPr>
        <p:spPr>
          <a:xfrm>
            <a:off x="1358905" y="1781227"/>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sp>
        <p:nvSpPr>
          <p:cNvPr id="142" name="TextBox 78"/>
          <p:cNvSpPr txBox="1"/>
          <p:nvPr/>
        </p:nvSpPr>
        <p:spPr>
          <a:xfrm>
            <a:off x="1356142" y="1282414"/>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143" name="Straight Arrow Connector 50"/>
          <p:cNvCxnSpPr>
            <a:stCxn id="7" idx="0"/>
          </p:cNvCxnSpPr>
          <p:nvPr/>
        </p:nvCxnSpPr>
        <p:spPr>
          <a:xfrm rot="16200000" flipV="1">
            <a:off x="1623387" y="2682448"/>
            <a:ext cx="465262" cy="119053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TextBox 78"/>
          <p:cNvSpPr txBox="1"/>
          <p:nvPr/>
        </p:nvSpPr>
        <p:spPr>
          <a:xfrm>
            <a:off x="1346095" y="2788630"/>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pic>
        <p:nvPicPr>
          <p:cNvPr id="84" name="Picture 83"/>
          <p:cNvPicPr>
            <a:picLocks noChangeAspect="1"/>
          </p:cNvPicPr>
          <p:nvPr/>
        </p:nvPicPr>
        <p:blipFill>
          <a:blip r:embed="rId3"/>
          <a:stretch>
            <a:fillRect/>
          </a:stretch>
        </p:blipFill>
        <p:spPr>
          <a:xfrm>
            <a:off x="832501" y="2970097"/>
            <a:ext cx="371475" cy="133350"/>
          </a:xfrm>
          <a:prstGeom prst="rect">
            <a:avLst/>
          </a:prstGeom>
        </p:spPr>
      </p:pic>
      <p:sp>
        <p:nvSpPr>
          <p:cNvPr id="94" name="TextBox 64"/>
          <p:cNvSpPr txBox="1"/>
          <p:nvPr/>
        </p:nvSpPr>
        <p:spPr>
          <a:xfrm>
            <a:off x="5646836" y="3828621"/>
            <a:ext cx="852418" cy="519351"/>
          </a:xfrm>
          <a:prstGeom prst="ellipse">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_:e2</a:t>
            </a:r>
            <a:endParaRPr lang="el-GR" dirty="0">
              <a:latin typeface="Calibri" panose="020F0502020204030204" pitchFamily="34" charset="0"/>
            </a:endParaRPr>
          </a:p>
        </p:txBody>
      </p:sp>
      <p:pic>
        <p:nvPicPr>
          <p:cNvPr id="95" name="Picture 94"/>
          <p:cNvPicPr>
            <a:picLocks noChangeAspect="1"/>
          </p:cNvPicPr>
          <p:nvPr/>
        </p:nvPicPr>
        <p:blipFill>
          <a:blip r:embed="rId3"/>
          <a:stretch>
            <a:fillRect/>
          </a:stretch>
        </p:blipFill>
        <p:spPr>
          <a:xfrm>
            <a:off x="6507010" y="4042697"/>
            <a:ext cx="371475" cy="133350"/>
          </a:xfrm>
          <a:prstGeom prst="rect">
            <a:avLst/>
          </a:prstGeom>
        </p:spPr>
      </p:pic>
      <p:cxnSp>
        <p:nvCxnSpPr>
          <p:cNvPr id="97" name="Straight Arrow Connector 50"/>
          <p:cNvCxnSpPr>
            <a:stCxn id="7" idx="6"/>
            <a:endCxn id="94" idx="2"/>
          </p:cNvCxnSpPr>
          <p:nvPr/>
        </p:nvCxnSpPr>
        <p:spPr>
          <a:xfrm>
            <a:off x="3906860" y="3770023"/>
            <a:ext cx="1739976" cy="31827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TextBox 69"/>
          <p:cNvSpPr txBox="1"/>
          <p:nvPr/>
        </p:nvSpPr>
        <p:spPr>
          <a:xfrm>
            <a:off x="5785720" y="4665049"/>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12" name="TextBox 69"/>
          <p:cNvSpPr txBox="1"/>
          <p:nvPr/>
        </p:nvSpPr>
        <p:spPr>
          <a:xfrm>
            <a:off x="3941928" y="4032052"/>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120" name="TextBox 64"/>
          <p:cNvSpPr txBox="1"/>
          <p:nvPr/>
        </p:nvSpPr>
        <p:spPr>
          <a:xfrm>
            <a:off x="4512256" y="4518648"/>
            <a:ext cx="1065778" cy="369332"/>
          </a:xfrm>
          <a:prstGeom prst="rect">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dc:Event</a:t>
            </a:r>
            <a:endParaRPr lang="el-GR" dirty="0">
              <a:latin typeface="Calibri" panose="020F0502020204030204" pitchFamily="34" charset="0"/>
            </a:endParaRPr>
          </a:p>
        </p:txBody>
      </p:sp>
      <p:cxnSp>
        <p:nvCxnSpPr>
          <p:cNvPr id="122" name="Straight Arrow Connector 50"/>
          <p:cNvCxnSpPr>
            <a:stCxn id="94" idx="4"/>
            <a:endCxn id="120" idx="3"/>
          </p:cNvCxnSpPr>
          <p:nvPr/>
        </p:nvCxnSpPr>
        <p:spPr>
          <a:xfrm rot="5400000">
            <a:off x="5647869" y="4278138"/>
            <a:ext cx="355342" cy="495011"/>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97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fade">
                                      <p:cBhvr>
                                        <p:cTn id="16" dur="500"/>
                                        <p:tgtEl>
                                          <p:spTgt spid="85"/>
                                        </p:tgtEl>
                                      </p:cBhvr>
                                    </p:animEffect>
                                  </p:childTnLst>
                                </p:cTn>
                              </p:par>
                              <p:par>
                                <p:cTn id="17" presetID="10"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4"/>
                                        </p:tgtEl>
                                        <p:attrNameLst>
                                          <p:attrName>style.visibility</p:attrName>
                                        </p:attrNameLst>
                                      </p:cBhvr>
                                      <p:to>
                                        <p:strVal val="visible"/>
                                      </p:to>
                                    </p:set>
                                    <p:animEffect transition="in" filter="fade">
                                      <p:cBhvr>
                                        <p:cTn id="31" dur="500"/>
                                        <p:tgtEl>
                                          <p:spTgt spid="134"/>
                                        </p:tgtEl>
                                      </p:cBhvr>
                                    </p:animEffect>
                                  </p:childTnLst>
                                </p:cTn>
                              </p:par>
                              <p:par>
                                <p:cTn id="32" presetID="10" presetClass="entr" presetSubtype="0" fill="hold" nodeType="withEffect">
                                  <p:stCondLst>
                                    <p:cond delay="0"/>
                                  </p:stCondLst>
                                  <p:childTnLst>
                                    <p:set>
                                      <p:cBhvr>
                                        <p:cTn id="33" dur="1" fill="hold">
                                          <p:stCondLst>
                                            <p:cond delay="0"/>
                                          </p:stCondLst>
                                        </p:cTn>
                                        <p:tgtEl>
                                          <p:spTgt spid="403"/>
                                        </p:tgtEl>
                                        <p:attrNameLst>
                                          <p:attrName>style.visibility</p:attrName>
                                        </p:attrNameLst>
                                      </p:cBhvr>
                                      <p:to>
                                        <p:strVal val="visible"/>
                                      </p:to>
                                    </p:set>
                                    <p:animEffect transition="in" filter="fade">
                                      <p:cBhvr>
                                        <p:cTn id="34" dur="500"/>
                                        <p:tgtEl>
                                          <p:spTgt spid="40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7"/>
                                        </p:tgtEl>
                                        <p:attrNameLst>
                                          <p:attrName>style.visibility</p:attrName>
                                        </p:attrNameLst>
                                      </p:cBhvr>
                                      <p:to>
                                        <p:strVal val="visible"/>
                                      </p:to>
                                    </p:set>
                                    <p:animEffect transition="in" filter="fade">
                                      <p:cBhvr>
                                        <p:cTn id="37" dur="500"/>
                                        <p:tgtEl>
                                          <p:spTgt spid="4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8"/>
                                        </p:tgtEl>
                                        <p:attrNameLst>
                                          <p:attrName>style.visibility</p:attrName>
                                        </p:attrNameLst>
                                      </p:cBhvr>
                                      <p:to>
                                        <p:strVal val="visible"/>
                                      </p:to>
                                    </p:set>
                                    <p:animEffect transition="in" filter="fade">
                                      <p:cBhvr>
                                        <p:cTn id="40" dur="500"/>
                                        <p:tgtEl>
                                          <p:spTgt spid="4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3"/>
                                        </p:tgtEl>
                                        <p:attrNameLst>
                                          <p:attrName>style.visibility</p:attrName>
                                        </p:attrNameLst>
                                      </p:cBhvr>
                                      <p:to>
                                        <p:strVal val="visible"/>
                                      </p:to>
                                    </p:set>
                                    <p:animEffect transition="in" filter="fade">
                                      <p:cBhvr>
                                        <p:cTn id="43" dur="500"/>
                                        <p:tgtEl>
                                          <p:spTgt spid="433"/>
                                        </p:tgtEl>
                                      </p:cBhvr>
                                    </p:animEffect>
                                  </p:childTnLst>
                                </p:cTn>
                              </p:par>
                              <p:par>
                                <p:cTn id="44" presetID="10" presetClass="entr" presetSubtype="0" fill="hold"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fade">
                                      <p:cBhvr>
                                        <p:cTn id="46" dur="500"/>
                                        <p:tgtEl>
                                          <p:spTgt spid="1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fade">
                                      <p:cBhvr>
                                        <p:cTn id="49" dur="500"/>
                                        <p:tgtEl>
                                          <p:spTgt spid="1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fade">
                                      <p:cBhvr>
                                        <p:cTn id="52" dur="500"/>
                                        <p:tgtEl>
                                          <p:spTgt spid="1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fade">
                                      <p:cBhvr>
                                        <p:cTn id="55" dur="500"/>
                                        <p:tgtEl>
                                          <p:spTgt spid="11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fade">
                                      <p:cBhvr>
                                        <p:cTn id="58" dur="500"/>
                                        <p:tgtEl>
                                          <p:spTgt spid="115"/>
                                        </p:tgtEl>
                                      </p:cBhvr>
                                    </p:animEffect>
                                  </p:childTnLst>
                                </p:cTn>
                              </p:par>
                              <p:par>
                                <p:cTn id="59" presetID="10" presetClass="entr" presetSubtype="0" fill="hold" nodeType="withEffect">
                                  <p:stCondLst>
                                    <p:cond delay="0"/>
                                  </p:stCondLst>
                                  <p:childTnLst>
                                    <p:set>
                                      <p:cBhvr>
                                        <p:cTn id="60" dur="1" fill="hold">
                                          <p:stCondLst>
                                            <p:cond delay="0"/>
                                          </p:stCondLst>
                                        </p:cTn>
                                        <p:tgtEl>
                                          <p:spTgt spid="118"/>
                                        </p:tgtEl>
                                        <p:attrNameLst>
                                          <p:attrName>style.visibility</p:attrName>
                                        </p:attrNameLst>
                                      </p:cBhvr>
                                      <p:to>
                                        <p:strVal val="visible"/>
                                      </p:to>
                                    </p:set>
                                    <p:animEffect transition="in" filter="fade">
                                      <p:cBhvr>
                                        <p:cTn id="61" dur="500"/>
                                        <p:tgtEl>
                                          <p:spTgt spid="1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6"/>
                                        </p:tgtEl>
                                        <p:attrNameLst>
                                          <p:attrName>style.visibility</p:attrName>
                                        </p:attrNameLst>
                                      </p:cBhvr>
                                      <p:to>
                                        <p:strVal val="visible"/>
                                      </p:to>
                                    </p:set>
                                    <p:animEffect transition="in" filter="fade">
                                      <p:cBhvr>
                                        <p:cTn id="64" dur="500"/>
                                        <p:tgtEl>
                                          <p:spTgt spid="30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1"/>
                                        </p:tgtEl>
                                        <p:attrNameLst>
                                          <p:attrName>style.visibility</p:attrName>
                                        </p:attrNameLst>
                                      </p:cBhvr>
                                      <p:to>
                                        <p:strVal val="visible"/>
                                      </p:to>
                                    </p:set>
                                    <p:animEffect transition="in" filter="fade">
                                      <p:cBhvr>
                                        <p:cTn id="67" dur="500"/>
                                        <p:tgtEl>
                                          <p:spTgt spid="20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7"/>
                                        </p:tgtEl>
                                        <p:attrNameLst>
                                          <p:attrName>style.visibility</p:attrName>
                                        </p:attrNameLst>
                                      </p:cBhvr>
                                      <p:to>
                                        <p:strVal val="visible"/>
                                      </p:to>
                                    </p:set>
                                    <p:animEffect transition="in" filter="fade">
                                      <p:cBhvr>
                                        <p:cTn id="70" dur="500"/>
                                        <p:tgtEl>
                                          <p:spTgt spid="227"/>
                                        </p:tgtEl>
                                      </p:cBhvr>
                                    </p:animEffect>
                                  </p:childTnLst>
                                </p:cTn>
                              </p:par>
                              <p:par>
                                <p:cTn id="71" presetID="10" presetClass="entr" presetSubtype="0" fill="hold" nodeType="withEffect">
                                  <p:stCondLst>
                                    <p:cond delay="0"/>
                                  </p:stCondLst>
                                  <p:childTnLst>
                                    <p:set>
                                      <p:cBhvr>
                                        <p:cTn id="72" dur="1" fill="hold">
                                          <p:stCondLst>
                                            <p:cond delay="0"/>
                                          </p:stCondLst>
                                        </p:cTn>
                                        <p:tgtEl>
                                          <p:spTgt spid="232"/>
                                        </p:tgtEl>
                                        <p:attrNameLst>
                                          <p:attrName>style.visibility</p:attrName>
                                        </p:attrNameLst>
                                      </p:cBhvr>
                                      <p:to>
                                        <p:strVal val="visible"/>
                                      </p:to>
                                    </p:set>
                                    <p:animEffect transition="in" filter="fade">
                                      <p:cBhvr>
                                        <p:cTn id="73" dur="500"/>
                                        <p:tgtEl>
                                          <p:spTgt spid="232"/>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216"/>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1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18"/>
                                        </p:tgtEl>
                                        <p:attrNameLst>
                                          <p:attrName>style.visibility</p:attrName>
                                        </p:attrNameLst>
                                      </p:cBhvr>
                                      <p:to>
                                        <p:strVal val="visible"/>
                                      </p:to>
                                    </p:set>
                                  </p:childTnLst>
                                </p:cTn>
                              </p:par>
                              <p:par>
                                <p:cTn id="80" presetID="10" presetClass="entr" presetSubtype="0" fill="hold" grpId="0" nodeType="withEffect">
                                  <p:stCondLst>
                                    <p:cond delay="0"/>
                                  </p:stCondLst>
                                  <p:childTnLst>
                                    <p:set>
                                      <p:cBhvr>
                                        <p:cTn id="81" dur="1" fill="hold">
                                          <p:stCondLst>
                                            <p:cond delay="0"/>
                                          </p:stCondLst>
                                        </p:cTn>
                                        <p:tgtEl>
                                          <p:spTgt spid="204"/>
                                        </p:tgtEl>
                                        <p:attrNameLst>
                                          <p:attrName>style.visibility</p:attrName>
                                        </p:attrNameLst>
                                      </p:cBhvr>
                                      <p:to>
                                        <p:strVal val="visible"/>
                                      </p:to>
                                    </p:set>
                                    <p:animEffect transition="in" filter="fade">
                                      <p:cBhvr>
                                        <p:cTn id="82" dur="500"/>
                                        <p:tgtEl>
                                          <p:spTgt spid="204"/>
                                        </p:tgtEl>
                                      </p:cBhvr>
                                    </p:animEffect>
                                  </p:childTnLst>
                                </p:cTn>
                              </p:par>
                              <p:par>
                                <p:cTn id="83" presetID="10" presetClass="entr" presetSubtype="0" fill="hold" nodeType="withEffect">
                                  <p:stCondLst>
                                    <p:cond delay="0"/>
                                  </p:stCondLst>
                                  <p:childTnLst>
                                    <p:set>
                                      <p:cBhvr>
                                        <p:cTn id="84" dur="1" fill="hold">
                                          <p:stCondLst>
                                            <p:cond delay="0"/>
                                          </p:stCondLst>
                                        </p:cTn>
                                        <p:tgtEl>
                                          <p:spTgt spid="205"/>
                                        </p:tgtEl>
                                        <p:attrNameLst>
                                          <p:attrName>style.visibility</p:attrName>
                                        </p:attrNameLst>
                                      </p:cBhvr>
                                      <p:to>
                                        <p:strVal val="visible"/>
                                      </p:to>
                                    </p:set>
                                    <p:animEffect transition="in" filter="fade">
                                      <p:cBhvr>
                                        <p:cTn id="85" dur="500"/>
                                        <p:tgtEl>
                                          <p:spTgt spid="20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06"/>
                                        </p:tgtEl>
                                        <p:attrNameLst>
                                          <p:attrName>style.visibility</p:attrName>
                                        </p:attrNameLst>
                                      </p:cBhvr>
                                      <p:to>
                                        <p:strVal val="visible"/>
                                      </p:to>
                                    </p:set>
                                    <p:animEffect transition="in" filter="fade">
                                      <p:cBhvr>
                                        <p:cTn id="88" dur="500"/>
                                        <p:tgtEl>
                                          <p:spTgt spid="20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07"/>
                                        </p:tgtEl>
                                        <p:attrNameLst>
                                          <p:attrName>style.visibility</p:attrName>
                                        </p:attrNameLst>
                                      </p:cBhvr>
                                      <p:to>
                                        <p:strVal val="visible"/>
                                      </p:to>
                                    </p:set>
                                    <p:animEffect transition="in" filter="fade">
                                      <p:cBhvr>
                                        <p:cTn id="91" dur="500"/>
                                        <p:tgtEl>
                                          <p:spTgt spid="207"/>
                                        </p:tgtEl>
                                      </p:cBhvr>
                                    </p:animEffect>
                                  </p:childTnLst>
                                </p:cTn>
                              </p:par>
                              <p:par>
                                <p:cTn id="92" presetID="10" presetClass="entr" presetSubtype="0" fill="hold" nodeType="withEffect">
                                  <p:stCondLst>
                                    <p:cond delay="0"/>
                                  </p:stCondLst>
                                  <p:childTnLst>
                                    <p:set>
                                      <p:cBhvr>
                                        <p:cTn id="93" dur="1" fill="hold">
                                          <p:stCondLst>
                                            <p:cond delay="0"/>
                                          </p:stCondLst>
                                        </p:cTn>
                                        <p:tgtEl>
                                          <p:spTgt spid="209"/>
                                        </p:tgtEl>
                                        <p:attrNameLst>
                                          <p:attrName>style.visibility</p:attrName>
                                        </p:attrNameLst>
                                      </p:cBhvr>
                                      <p:to>
                                        <p:strVal val="visible"/>
                                      </p:to>
                                    </p:set>
                                    <p:animEffect transition="in" filter="fade">
                                      <p:cBhvr>
                                        <p:cTn id="94" dur="500"/>
                                        <p:tgtEl>
                                          <p:spTgt spid="20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10"/>
                                        </p:tgtEl>
                                        <p:attrNameLst>
                                          <p:attrName>style.visibility</p:attrName>
                                        </p:attrNameLst>
                                      </p:cBhvr>
                                      <p:to>
                                        <p:strVal val="visible"/>
                                      </p:to>
                                    </p:set>
                                    <p:animEffect transition="in" filter="fade">
                                      <p:cBhvr>
                                        <p:cTn id="97" dur="500"/>
                                        <p:tgtEl>
                                          <p:spTgt spid="21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19"/>
                                        </p:tgtEl>
                                        <p:attrNameLst>
                                          <p:attrName>style.visibility</p:attrName>
                                        </p:attrNameLst>
                                      </p:cBhvr>
                                      <p:to>
                                        <p:strVal val="visible"/>
                                      </p:to>
                                    </p:set>
                                    <p:animEffect transition="in" filter="fade">
                                      <p:cBhvr>
                                        <p:cTn id="102" dur="500"/>
                                        <p:tgtEl>
                                          <p:spTgt spid="21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24"/>
                                        </p:tgtEl>
                                        <p:attrNameLst>
                                          <p:attrName>style.visibility</p:attrName>
                                        </p:attrNameLst>
                                      </p:cBhvr>
                                      <p:to>
                                        <p:strVal val="visible"/>
                                      </p:to>
                                    </p:set>
                                    <p:animEffect transition="in" filter="fade">
                                      <p:cBhvr>
                                        <p:cTn id="105" dur="500"/>
                                        <p:tgtEl>
                                          <p:spTgt spid="2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26"/>
                                        </p:tgtEl>
                                        <p:attrNameLst>
                                          <p:attrName>style.visibility</p:attrName>
                                        </p:attrNameLst>
                                      </p:cBhvr>
                                      <p:to>
                                        <p:strVal val="visible"/>
                                      </p:to>
                                    </p:set>
                                    <p:animEffect transition="in" filter="fade">
                                      <p:cBhvr>
                                        <p:cTn id="108" dur="500"/>
                                        <p:tgtEl>
                                          <p:spTgt spid="226"/>
                                        </p:tgtEl>
                                      </p:cBhvr>
                                    </p:animEffect>
                                  </p:childTnLst>
                                </p:cTn>
                              </p:par>
                              <p:par>
                                <p:cTn id="109" presetID="10" presetClass="entr" presetSubtype="0" fill="hold" nodeType="withEffect">
                                  <p:stCondLst>
                                    <p:cond delay="0"/>
                                  </p:stCondLst>
                                  <p:childTnLst>
                                    <p:set>
                                      <p:cBhvr>
                                        <p:cTn id="110" dur="1" fill="hold">
                                          <p:stCondLst>
                                            <p:cond delay="0"/>
                                          </p:stCondLst>
                                        </p:cTn>
                                        <p:tgtEl>
                                          <p:spTgt spid="234"/>
                                        </p:tgtEl>
                                        <p:attrNameLst>
                                          <p:attrName>style.visibility</p:attrName>
                                        </p:attrNameLst>
                                      </p:cBhvr>
                                      <p:to>
                                        <p:strVal val="visible"/>
                                      </p:to>
                                    </p:set>
                                    <p:animEffect transition="in" filter="fade">
                                      <p:cBhvr>
                                        <p:cTn id="111" dur="500"/>
                                        <p:tgtEl>
                                          <p:spTgt spid="23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35"/>
                                        </p:tgtEl>
                                        <p:attrNameLst>
                                          <p:attrName>style.visibility</p:attrName>
                                        </p:attrNameLst>
                                      </p:cBhvr>
                                      <p:to>
                                        <p:strVal val="visible"/>
                                      </p:to>
                                    </p:set>
                                    <p:animEffect transition="in" filter="fade">
                                      <p:cBhvr>
                                        <p:cTn id="114" dur="500"/>
                                        <p:tgtEl>
                                          <p:spTgt spid="23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39"/>
                                        </p:tgtEl>
                                        <p:attrNameLst>
                                          <p:attrName>style.visibility</p:attrName>
                                        </p:attrNameLst>
                                      </p:cBhvr>
                                      <p:to>
                                        <p:strVal val="visible"/>
                                      </p:to>
                                    </p:set>
                                    <p:animEffect transition="in" filter="fade">
                                      <p:cBhvr>
                                        <p:cTn id="117" dur="500"/>
                                        <p:tgtEl>
                                          <p:spTgt spid="239"/>
                                        </p:tgtEl>
                                      </p:cBhvr>
                                    </p:animEffect>
                                  </p:childTnLst>
                                </p:cTn>
                              </p:par>
                              <p:par>
                                <p:cTn id="118" presetID="10" presetClass="entr" presetSubtype="0" fill="hold" nodeType="withEffect">
                                  <p:stCondLst>
                                    <p:cond delay="0"/>
                                  </p:stCondLst>
                                  <p:childTnLst>
                                    <p:set>
                                      <p:cBhvr>
                                        <p:cTn id="119" dur="1" fill="hold">
                                          <p:stCondLst>
                                            <p:cond delay="0"/>
                                          </p:stCondLst>
                                        </p:cTn>
                                        <p:tgtEl>
                                          <p:spTgt spid="240"/>
                                        </p:tgtEl>
                                        <p:attrNameLst>
                                          <p:attrName>style.visibility</p:attrName>
                                        </p:attrNameLst>
                                      </p:cBhvr>
                                      <p:to>
                                        <p:strVal val="visible"/>
                                      </p:to>
                                    </p:set>
                                    <p:animEffect transition="in" filter="fade">
                                      <p:cBhvr>
                                        <p:cTn id="120" dur="500"/>
                                        <p:tgtEl>
                                          <p:spTgt spid="240"/>
                                        </p:tgtEl>
                                      </p:cBhvr>
                                    </p:animEffect>
                                  </p:childTnLst>
                                </p:cTn>
                              </p:par>
                              <p:par>
                                <p:cTn id="121" presetID="1" presetClass="entr" presetSubtype="0" fill="hold" nodeType="withEffect">
                                  <p:stCondLst>
                                    <p:cond delay="0"/>
                                  </p:stCondLst>
                                  <p:childTnLst>
                                    <p:set>
                                      <p:cBhvr>
                                        <p:cTn id="122" dur="1" fill="hold">
                                          <p:stCondLst>
                                            <p:cond delay="0"/>
                                          </p:stCondLst>
                                        </p:cTn>
                                        <p:tgtEl>
                                          <p:spTgt spid="324"/>
                                        </p:tgtEl>
                                        <p:attrNameLst>
                                          <p:attrName>style.visibility</p:attrName>
                                        </p:attrNameLst>
                                      </p:cBhvr>
                                      <p:to>
                                        <p:strVal val="visible"/>
                                      </p:to>
                                    </p:set>
                                  </p:childTnLst>
                                </p:cTn>
                              </p:par>
                              <p:par>
                                <p:cTn id="123" presetID="10" presetClass="entr" presetSubtype="0" fill="hold" grpId="0" nodeType="withEffect">
                                  <p:stCondLst>
                                    <p:cond delay="0"/>
                                  </p:stCondLst>
                                  <p:childTnLst>
                                    <p:set>
                                      <p:cBhvr>
                                        <p:cTn id="124" dur="1" fill="hold">
                                          <p:stCondLst>
                                            <p:cond delay="0"/>
                                          </p:stCondLst>
                                        </p:cTn>
                                        <p:tgtEl>
                                          <p:spTgt spid="140"/>
                                        </p:tgtEl>
                                        <p:attrNameLst>
                                          <p:attrName>style.visibility</p:attrName>
                                        </p:attrNameLst>
                                      </p:cBhvr>
                                      <p:to>
                                        <p:strVal val="visible"/>
                                      </p:to>
                                    </p:set>
                                    <p:animEffect transition="in" filter="fade">
                                      <p:cBhvr>
                                        <p:cTn id="125" dur="500"/>
                                        <p:tgtEl>
                                          <p:spTgt spid="140"/>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42"/>
                                        </p:tgtEl>
                                        <p:attrNameLst>
                                          <p:attrName>style.visibility</p:attrName>
                                        </p:attrNameLst>
                                      </p:cBhvr>
                                      <p:to>
                                        <p:strVal val="visible"/>
                                      </p:to>
                                    </p:set>
                                    <p:animEffect transition="in" filter="fade">
                                      <p:cBhvr>
                                        <p:cTn id="128" dur="500"/>
                                        <p:tgtEl>
                                          <p:spTgt spid="142"/>
                                        </p:tgtEl>
                                      </p:cBhvr>
                                    </p:animEffect>
                                  </p:childTnLst>
                                </p:cTn>
                              </p:par>
                              <p:par>
                                <p:cTn id="129" presetID="10" presetClass="entr" presetSubtype="0" fill="hold" nodeType="withEffect">
                                  <p:stCondLst>
                                    <p:cond delay="0"/>
                                  </p:stCondLst>
                                  <p:childTnLst>
                                    <p:set>
                                      <p:cBhvr>
                                        <p:cTn id="130" dur="1" fill="hold">
                                          <p:stCondLst>
                                            <p:cond delay="0"/>
                                          </p:stCondLst>
                                        </p:cTn>
                                        <p:tgtEl>
                                          <p:spTgt spid="143"/>
                                        </p:tgtEl>
                                        <p:attrNameLst>
                                          <p:attrName>style.visibility</p:attrName>
                                        </p:attrNameLst>
                                      </p:cBhvr>
                                      <p:to>
                                        <p:strVal val="visible"/>
                                      </p:to>
                                    </p:set>
                                    <p:animEffect transition="in" filter="fade">
                                      <p:cBhvr>
                                        <p:cTn id="131" dur="500"/>
                                        <p:tgtEl>
                                          <p:spTgt spid="143"/>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46"/>
                                        </p:tgtEl>
                                        <p:attrNameLst>
                                          <p:attrName>style.visibility</p:attrName>
                                        </p:attrNameLst>
                                      </p:cBhvr>
                                      <p:to>
                                        <p:strVal val="visible"/>
                                      </p:to>
                                    </p:set>
                                    <p:animEffect transition="in" filter="fade">
                                      <p:cBhvr>
                                        <p:cTn id="134" dur="500"/>
                                        <p:tgtEl>
                                          <p:spTgt spid="146"/>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94"/>
                                        </p:tgtEl>
                                        <p:attrNameLst>
                                          <p:attrName>style.visibility</p:attrName>
                                        </p:attrNameLst>
                                      </p:cBhvr>
                                      <p:to>
                                        <p:strVal val="visible"/>
                                      </p:to>
                                    </p:set>
                                    <p:animEffect transition="in" filter="fade">
                                      <p:cBhvr>
                                        <p:cTn id="137" dur="500"/>
                                        <p:tgtEl>
                                          <p:spTgt spid="94"/>
                                        </p:tgtEl>
                                      </p:cBhvr>
                                    </p:animEffect>
                                  </p:childTnLst>
                                </p:cTn>
                              </p:par>
                              <p:par>
                                <p:cTn id="138" presetID="10" presetClass="entr" presetSubtype="0" fill="hold" nodeType="withEffect">
                                  <p:stCondLst>
                                    <p:cond delay="0"/>
                                  </p:stCondLst>
                                  <p:childTnLst>
                                    <p:set>
                                      <p:cBhvr>
                                        <p:cTn id="139" dur="1" fill="hold">
                                          <p:stCondLst>
                                            <p:cond delay="0"/>
                                          </p:stCondLst>
                                        </p:cTn>
                                        <p:tgtEl>
                                          <p:spTgt spid="97"/>
                                        </p:tgtEl>
                                        <p:attrNameLst>
                                          <p:attrName>style.visibility</p:attrName>
                                        </p:attrNameLst>
                                      </p:cBhvr>
                                      <p:to>
                                        <p:strVal val="visible"/>
                                      </p:to>
                                    </p:set>
                                    <p:animEffect transition="in" filter="fade">
                                      <p:cBhvr>
                                        <p:cTn id="140" dur="500"/>
                                        <p:tgtEl>
                                          <p:spTgt spid="97"/>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06"/>
                                        </p:tgtEl>
                                        <p:attrNameLst>
                                          <p:attrName>style.visibility</p:attrName>
                                        </p:attrNameLst>
                                      </p:cBhvr>
                                      <p:to>
                                        <p:strVal val="visible"/>
                                      </p:to>
                                    </p:set>
                                    <p:animEffect transition="in" filter="fade">
                                      <p:cBhvr>
                                        <p:cTn id="143" dur="500"/>
                                        <p:tgtEl>
                                          <p:spTgt spid="106"/>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20"/>
                                        </p:tgtEl>
                                        <p:attrNameLst>
                                          <p:attrName>style.visibility</p:attrName>
                                        </p:attrNameLst>
                                      </p:cBhvr>
                                      <p:to>
                                        <p:strVal val="visible"/>
                                      </p:to>
                                    </p:set>
                                    <p:animEffect transition="in" filter="fade">
                                      <p:cBhvr>
                                        <p:cTn id="146" dur="500"/>
                                        <p:tgtEl>
                                          <p:spTgt spid="120"/>
                                        </p:tgtEl>
                                      </p:cBhvr>
                                    </p:animEffect>
                                  </p:childTnLst>
                                </p:cTn>
                              </p:par>
                              <p:par>
                                <p:cTn id="147" presetID="10" presetClass="entr" presetSubtype="0" fill="hold" nodeType="withEffect">
                                  <p:stCondLst>
                                    <p:cond delay="0"/>
                                  </p:stCondLst>
                                  <p:childTnLst>
                                    <p:set>
                                      <p:cBhvr>
                                        <p:cTn id="148" dur="1" fill="hold">
                                          <p:stCondLst>
                                            <p:cond delay="0"/>
                                          </p:stCondLst>
                                        </p:cTn>
                                        <p:tgtEl>
                                          <p:spTgt spid="122"/>
                                        </p:tgtEl>
                                        <p:attrNameLst>
                                          <p:attrName>style.visibility</p:attrName>
                                        </p:attrNameLst>
                                      </p:cBhvr>
                                      <p:to>
                                        <p:strVal val="visible"/>
                                      </p:to>
                                    </p:set>
                                    <p:animEffect transition="in" filter="fade">
                                      <p:cBhvr>
                                        <p:cTn id="149"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6" grpId="0"/>
      <p:bldP spid="85" grpId="0" animBg="1"/>
      <p:bldP spid="91" grpId="0"/>
      <p:bldP spid="306" grpId="0"/>
      <p:bldP spid="417" grpId="0" animBg="1"/>
      <p:bldP spid="418" grpId="0"/>
      <p:bldP spid="433" grpId="0"/>
      <p:bldP spid="116" grpId="0" animBg="1"/>
      <p:bldP spid="114" grpId="0" animBg="1"/>
      <p:bldP spid="115" grpId="0"/>
      <p:bldP spid="125" grpId="0" animBg="1"/>
      <p:bldP spid="134" grpId="0"/>
      <p:bldP spid="201" grpId="0" animBg="1"/>
      <p:bldP spid="204" grpId="0" animBg="1"/>
      <p:bldP spid="206" grpId="0"/>
      <p:bldP spid="207" grpId="0" animBg="1"/>
      <p:bldP spid="210" grpId="0"/>
      <p:bldP spid="216" grpId="0" animBg="1"/>
      <p:bldP spid="218" grpId="0"/>
      <p:bldP spid="219" grpId="0" animBg="1"/>
      <p:bldP spid="224" grpId="0"/>
      <p:bldP spid="226" grpId="0"/>
      <p:bldP spid="227" grpId="0" animBg="1"/>
      <p:bldP spid="235" grpId="0"/>
      <p:bldP spid="239" grpId="0" animBg="1"/>
      <p:bldP spid="117" grpId="0"/>
      <p:bldP spid="140" grpId="0"/>
      <p:bldP spid="142" grpId="0"/>
      <p:bldP spid="146" grpId="0"/>
      <p:bldP spid="94" grpId="0" animBg="1"/>
      <p:bldP spid="106" grpId="0"/>
      <p:bldP spid="1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Freeform 158"/>
          <p:cNvSpPr/>
          <p:nvPr/>
        </p:nvSpPr>
        <p:spPr>
          <a:xfrm>
            <a:off x="7187835" y="2761922"/>
            <a:ext cx="2315237" cy="2570410"/>
          </a:xfrm>
          <a:custGeom>
            <a:avLst/>
            <a:gdLst>
              <a:gd name="connsiteX0" fmla="*/ 222378 w 2315237"/>
              <a:gd name="connsiteY0" fmla="*/ 252323 h 2570410"/>
              <a:gd name="connsiteX1" fmla="*/ 32597 w 2315237"/>
              <a:gd name="connsiteY1" fmla="*/ 355840 h 2570410"/>
              <a:gd name="connsiteX2" fmla="*/ 49849 w 2315237"/>
              <a:gd name="connsiteY2" fmla="*/ 890678 h 2570410"/>
              <a:gd name="connsiteX3" fmla="*/ 515676 w 2315237"/>
              <a:gd name="connsiteY3" fmla="*/ 1201228 h 2570410"/>
              <a:gd name="connsiteX4" fmla="*/ 429412 w 2315237"/>
              <a:gd name="connsiteY4" fmla="*/ 1598044 h 2570410"/>
              <a:gd name="connsiteX5" fmla="*/ 32597 w 2315237"/>
              <a:gd name="connsiteY5" fmla="*/ 2081123 h 2570410"/>
              <a:gd name="connsiteX6" fmla="*/ 187872 w 2315237"/>
              <a:gd name="connsiteY6" fmla="*/ 2546949 h 2570410"/>
              <a:gd name="connsiteX7" fmla="*/ 1395570 w 2315237"/>
              <a:gd name="connsiteY7" fmla="*/ 2495191 h 2570410"/>
              <a:gd name="connsiteX8" fmla="*/ 2258212 w 2315237"/>
              <a:gd name="connsiteY8" fmla="*/ 2443432 h 2570410"/>
              <a:gd name="connsiteX9" fmla="*/ 2171947 w 2315237"/>
              <a:gd name="connsiteY9" fmla="*/ 2132881 h 2570410"/>
              <a:gd name="connsiteX10" fmla="*/ 1671615 w 2315237"/>
              <a:gd name="connsiteY10" fmla="*/ 1891342 h 2570410"/>
              <a:gd name="connsiteX11" fmla="*/ 1809638 w 2315237"/>
              <a:gd name="connsiteY11" fmla="*/ 1598044 h 2570410"/>
              <a:gd name="connsiteX12" fmla="*/ 2206453 w 2315237"/>
              <a:gd name="connsiteY12" fmla="*/ 1408262 h 2570410"/>
              <a:gd name="connsiteX13" fmla="*/ 1947661 w 2315237"/>
              <a:gd name="connsiteY13" fmla="*/ 1097711 h 2570410"/>
              <a:gd name="connsiteX14" fmla="*/ 1740627 w 2315237"/>
              <a:gd name="connsiteY14" fmla="*/ 528368 h 2570410"/>
              <a:gd name="connsiteX15" fmla="*/ 1274800 w 2315237"/>
              <a:gd name="connsiteY15" fmla="*/ 97047 h 2570410"/>
              <a:gd name="connsiteX16" fmla="*/ 515676 w 2315237"/>
              <a:gd name="connsiteY16" fmla="*/ 10783 h 2570410"/>
              <a:gd name="connsiteX17" fmla="*/ 222378 w 2315237"/>
              <a:gd name="connsiteY17" fmla="*/ 252323 h 2570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15237" h="2570410">
                <a:moveTo>
                  <a:pt x="222378" y="252323"/>
                </a:moveTo>
                <a:cubicBezTo>
                  <a:pt x="141865" y="309832"/>
                  <a:pt x="61352" y="249448"/>
                  <a:pt x="32597" y="355840"/>
                </a:cubicBezTo>
                <a:cubicBezTo>
                  <a:pt x="3842" y="462232"/>
                  <a:pt x="-30664" y="749780"/>
                  <a:pt x="49849" y="890678"/>
                </a:cubicBezTo>
                <a:cubicBezTo>
                  <a:pt x="130362" y="1031576"/>
                  <a:pt x="452416" y="1083334"/>
                  <a:pt x="515676" y="1201228"/>
                </a:cubicBezTo>
                <a:cubicBezTo>
                  <a:pt x="578937" y="1319122"/>
                  <a:pt x="509925" y="1451395"/>
                  <a:pt x="429412" y="1598044"/>
                </a:cubicBezTo>
                <a:cubicBezTo>
                  <a:pt x="348899" y="1744693"/>
                  <a:pt x="72854" y="1922972"/>
                  <a:pt x="32597" y="2081123"/>
                </a:cubicBezTo>
                <a:cubicBezTo>
                  <a:pt x="-7660" y="2239274"/>
                  <a:pt x="-39290" y="2477938"/>
                  <a:pt x="187872" y="2546949"/>
                </a:cubicBezTo>
                <a:cubicBezTo>
                  <a:pt x="415034" y="2615960"/>
                  <a:pt x="1050513" y="2512444"/>
                  <a:pt x="1395570" y="2495191"/>
                </a:cubicBezTo>
                <a:cubicBezTo>
                  <a:pt x="1740627" y="2477938"/>
                  <a:pt x="2128816" y="2503817"/>
                  <a:pt x="2258212" y="2443432"/>
                </a:cubicBezTo>
                <a:cubicBezTo>
                  <a:pt x="2387608" y="2383047"/>
                  <a:pt x="2269713" y="2224896"/>
                  <a:pt x="2171947" y="2132881"/>
                </a:cubicBezTo>
                <a:cubicBezTo>
                  <a:pt x="2074181" y="2040866"/>
                  <a:pt x="1732000" y="1980481"/>
                  <a:pt x="1671615" y="1891342"/>
                </a:cubicBezTo>
                <a:cubicBezTo>
                  <a:pt x="1611230" y="1802203"/>
                  <a:pt x="1720498" y="1678557"/>
                  <a:pt x="1809638" y="1598044"/>
                </a:cubicBezTo>
                <a:cubicBezTo>
                  <a:pt x="1898778" y="1517531"/>
                  <a:pt x="2183449" y="1491651"/>
                  <a:pt x="2206453" y="1408262"/>
                </a:cubicBezTo>
                <a:cubicBezTo>
                  <a:pt x="2229457" y="1324873"/>
                  <a:pt x="2025299" y="1244360"/>
                  <a:pt x="1947661" y="1097711"/>
                </a:cubicBezTo>
                <a:cubicBezTo>
                  <a:pt x="1870023" y="951062"/>
                  <a:pt x="1852770" y="695145"/>
                  <a:pt x="1740627" y="528368"/>
                </a:cubicBezTo>
                <a:cubicBezTo>
                  <a:pt x="1628484" y="361591"/>
                  <a:pt x="1478958" y="183311"/>
                  <a:pt x="1274800" y="97047"/>
                </a:cubicBezTo>
                <a:cubicBezTo>
                  <a:pt x="1070642" y="10783"/>
                  <a:pt x="685329" y="-17972"/>
                  <a:pt x="515676" y="10783"/>
                </a:cubicBezTo>
                <a:cubicBezTo>
                  <a:pt x="346023" y="39538"/>
                  <a:pt x="302891" y="194814"/>
                  <a:pt x="222378" y="252323"/>
                </a:cubicBezTo>
                <a:close/>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0" name="Freeform 159"/>
          <p:cNvSpPr/>
          <p:nvPr/>
        </p:nvSpPr>
        <p:spPr>
          <a:xfrm>
            <a:off x="7243358" y="1122356"/>
            <a:ext cx="2084846" cy="2454100"/>
          </a:xfrm>
          <a:custGeom>
            <a:avLst/>
            <a:gdLst>
              <a:gd name="connsiteX0" fmla="*/ 628777 w 2084846"/>
              <a:gd name="connsiteY0" fmla="*/ 1397779 h 2454100"/>
              <a:gd name="connsiteX1" fmla="*/ 421743 w 2084846"/>
              <a:gd name="connsiteY1" fmla="*/ 1518549 h 2454100"/>
              <a:gd name="connsiteX2" fmla="*/ 24928 w 2084846"/>
              <a:gd name="connsiteY2" fmla="*/ 1863606 h 2454100"/>
              <a:gd name="connsiteX3" fmla="*/ 128445 w 2084846"/>
              <a:gd name="connsiteY3" fmla="*/ 2415696 h 2454100"/>
              <a:gd name="connsiteX4" fmla="*/ 835811 w 2084846"/>
              <a:gd name="connsiteY4" fmla="*/ 2398444 h 2454100"/>
              <a:gd name="connsiteX5" fmla="*/ 1387902 w 2084846"/>
              <a:gd name="connsiteY5" fmla="*/ 2329432 h 2454100"/>
              <a:gd name="connsiteX6" fmla="*/ 1715706 w 2084846"/>
              <a:gd name="connsiteY6" fmla="*/ 2225915 h 2454100"/>
              <a:gd name="connsiteX7" fmla="*/ 1715706 w 2084846"/>
              <a:gd name="connsiteY7" fmla="*/ 1846353 h 2454100"/>
              <a:gd name="connsiteX8" fmla="*/ 1991751 w 2084846"/>
              <a:gd name="connsiteY8" fmla="*/ 1708330 h 2454100"/>
              <a:gd name="connsiteX9" fmla="*/ 2078015 w 2084846"/>
              <a:gd name="connsiteY9" fmla="*/ 1363274 h 2454100"/>
              <a:gd name="connsiteX10" fmla="*/ 1836475 w 2084846"/>
              <a:gd name="connsiteY10" fmla="*/ 931953 h 2454100"/>
              <a:gd name="connsiteX11" fmla="*/ 1767464 w 2084846"/>
              <a:gd name="connsiteY11" fmla="*/ 500632 h 2454100"/>
              <a:gd name="connsiteX12" fmla="*/ 1508672 w 2084846"/>
              <a:gd name="connsiteY12" fmla="*/ 155576 h 2454100"/>
              <a:gd name="connsiteX13" fmla="*/ 887570 w 2084846"/>
              <a:gd name="connsiteY13" fmla="*/ 300 h 2454100"/>
              <a:gd name="connsiteX14" fmla="*/ 369985 w 2084846"/>
              <a:gd name="connsiteY14" fmla="*/ 190081 h 2454100"/>
              <a:gd name="connsiteX15" fmla="*/ 318226 w 2084846"/>
              <a:gd name="connsiteY15" fmla="*/ 655908 h 2454100"/>
              <a:gd name="connsiteX16" fmla="*/ 438996 w 2084846"/>
              <a:gd name="connsiteY16" fmla="*/ 931953 h 2454100"/>
              <a:gd name="connsiteX17" fmla="*/ 715041 w 2084846"/>
              <a:gd name="connsiteY17" fmla="*/ 1121734 h 2454100"/>
              <a:gd name="connsiteX18" fmla="*/ 628777 w 2084846"/>
              <a:gd name="connsiteY18" fmla="*/ 1397779 h 24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84846" h="2454100">
                <a:moveTo>
                  <a:pt x="628777" y="1397779"/>
                </a:moveTo>
                <a:cubicBezTo>
                  <a:pt x="579894" y="1463915"/>
                  <a:pt x="522384" y="1440911"/>
                  <a:pt x="421743" y="1518549"/>
                </a:cubicBezTo>
                <a:cubicBezTo>
                  <a:pt x="321102" y="1596187"/>
                  <a:pt x="73811" y="1714082"/>
                  <a:pt x="24928" y="1863606"/>
                </a:cubicBezTo>
                <a:cubicBezTo>
                  <a:pt x="-23955" y="2013130"/>
                  <a:pt x="-6702" y="2326556"/>
                  <a:pt x="128445" y="2415696"/>
                </a:cubicBezTo>
                <a:cubicBezTo>
                  <a:pt x="263592" y="2504836"/>
                  <a:pt x="625902" y="2412821"/>
                  <a:pt x="835811" y="2398444"/>
                </a:cubicBezTo>
                <a:cubicBezTo>
                  <a:pt x="1045720" y="2384067"/>
                  <a:pt x="1241253" y="2358187"/>
                  <a:pt x="1387902" y="2329432"/>
                </a:cubicBezTo>
                <a:cubicBezTo>
                  <a:pt x="1534551" y="2300677"/>
                  <a:pt x="1661072" y="2306428"/>
                  <a:pt x="1715706" y="2225915"/>
                </a:cubicBezTo>
                <a:cubicBezTo>
                  <a:pt x="1770340" y="2145402"/>
                  <a:pt x="1669699" y="1932617"/>
                  <a:pt x="1715706" y="1846353"/>
                </a:cubicBezTo>
                <a:cubicBezTo>
                  <a:pt x="1761713" y="1760089"/>
                  <a:pt x="1931366" y="1788843"/>
                  <a:pt x="1991751" y="1708330"/>
                </a:cubicBezTo>
                <a:cubicBezTo>
                  <a:pt x="2052136" y="1627817"/>
                  <a:pt x="2103894" y="1492670"/>
                  <a:pt x="2078015" y="1363274"/>
                </a:cubicBezTo>
                <a:cubicBezTo>
                  <a:pt x="2052136" y="1233878"/>
                  <a:pt x="1888233" y="1075727"/>
                  <a:pt x="1836475" y="931953"/>
                </a:cubicBezTo>
                <a:cubicBezTo>
                  <a:pt x="1784717" y="788179"/>
                  <a:pt x="1822098" y="630028"/>
                  <a:pt x="1767464" y="500632"/>
                </a:cubicBezTo>
                <a:cubicBezTo>
                  <a:pt x="1712830" y="371236"/>
                  <a:pt x="1655321" y="238965"/>
                  <a:pt x="1508672" y="155576"/>
                </a:cubicBezTo>
                <a:cubicBezTo>
                  <a:pt x="1362023" y="72187"/>
                  <a:pt x="1077351" y="-5451"/>
                  <a:pt x="887570" y="300"/>
                </a:cubicBezTo>
                <a:cubicBezTo>
                  <a:pt x="697789" y="6051"/>
                  <a:pt x="464876" y="80813"/>
                  <a:pt x="369985" y="190081"/>
                </a:cubicBezTo>
                <a:cubicBezTo>
                  <a:pt x="275094" y="299349"/>
                  <a:pt x="306724" y="532263"/>
                  <a:pt x="318226" y="655908"/>
                </a:cubicBezTo>
                <a:cubicBezTo>
                  <a:pt x="329728" y="779553"/>
                  <a:pt x="372860" y="854315"/>
                  <a:pt x="438996" y="931953"/>
                </a:cubicBezTo>
                <a:cubicBezTo>
                  <a:pt x="505132" y="1009591"/>
                  <a:pt x="686286" y="1038345"/>
                  <a:pt x="715041" y="1121734"/>
                </a:cubicBezTo>
                <a:cubicBezTo>
                  <a:pt x="743796" y="1205123"/>
                  <a:pt x="677660" y="1331643"/>
                  <a:pt x="628777" y="1397779"/>
                </a:cubicBezTo>
                <a:close/>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7" name="Freeform 136"/>
          <p:cNvSpPr/>
          <p:nvPr/>
        </p:nvSpPr>
        <p:spPr>
          <a:xfrm>
            <a:off x="4288706" y="1121325"/>
            <a:ext cx="1285788" cy="2208697"/>
          </a:xfrm>
          <a:custGeom>
            <a:avLst/>
            <a:gdLst>
              <a:gd name="connsiteX0" fmla="*/ 544421 w 1285788"/>
              <a:gd name="connsiteY0" fmla="*/ 63 h 2208697"/>
              <a:gd name="connsiteX1" fmla="*/ 475410 w 1285788"/>
              <a:gd name="connsiteY1" fmla="*/ 172591 h 2208697"/>
              <a:gd name="connsiteX2" fmla="*/ 371893 w 1285788"/>
              <a:gd name="connsiteY2" fmla="*/ 483142 h 2208697"/>
              <a:gd name="connsiteX3" fmla="*/ 182112 w 1285788"/>
              <a:gd name="connsiteY3" fmla="*/ 724682 h 2208697"/>
              <a:gd name="connsiteX4" fmla="*/ 44089 w 1285788"/>
              <a:gd name="connsiteY4" fmla="*/ 948968 h 2208697"/>
              <a:gd name="connsiteX5" fmla="*/ 9584 w 1285788"/>
              <a:gd name="connsiteY5" fmla="*/ 1294025 h 2208697"/>
              <a:gd name="connsiteX6" fmla="*/ 199365 w 1285788"/>
              <a:gd name="connsiteY6" fmla="*/ 1846115 h 2208697"/>
              <a:gd name="connsiteX7" fmla="*/ 492663 w 1285788"/>
              <a:gd name="connsiteY7" fmla="*/ 2208425 h 2208697"/>
              <a:gd name="connsiteX8" fmla="*/ 1010248 w 1285788"/>
              <a:gd name="connsiteY8" fmla="*/ 1897874 h 2208697"/>
              <a:gd name="connsiteX9" fmla="*/ 1096512 w 1285788"/>
              <a:gd name="connsiteY9" fmla="*/ 1483806 h 2208697"/>
              <a:gd name="connsiteX10" fmla="*/ 906731 w 1285788"/>
              <a:gd name="connsiteY10" fmla="*/ 1173255 h 2208697"/>
              <a:gd name="connsiteX11" fmla="*/ 941237 w 1285788"/>
              <a:gd name="connsiteY11" fmla="*/ 879957 h 2208697"/>
              <a:gd name="connsiteX12" fmla="*/ 1234535 w 1285788"/>
              <a:gd name="connsiteY12" fmla="*/ 569406 h 2208697"/>
              <a:gd name="connsiteX13" fmla="*/ 1217282 w 1285788"/>
              <a:gd name="connsiteY13" fmla="*/ 189844 h 2208697"/>
              <a:gd name="connsiteX14" fmla="*/ 544421 w 1285788"/>
              <a:gd name="connsiteY14" fmla="*/ 63 h 22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5788" h="2208697">
                <a:moveTo>
                  <a:pt x="544421" y="63"/>
                </a:moveTo>
                <a:cubicBezTo>
                  <a:pt x="420776" y="-2813"/>
                  <a:pt x="504165" y="92078"/>
                  <a:pt x="475410" y="172591"/>
                </a:cubicBezTo>
                <a:cubicBezTo>
                  <a:pt x="446655" y="253104"/>
                  <a:pt x="420776" y="391127"/>
                  <a:pt x="371893" y="483142"/>
                </a:cubicBezTo>
                <a:cubicBezTo>
                  <a:pt x="323010" y="575157"/>
                  <a:pt x="236746" y="647044"/>
                  <a:pt x="182112" y="724682"/>
                </a:cubicBezTo>
                <a:cubicBezTo>
                  <a:pt x="127478" y="802320"/>
                  <a:pt x="72844" y="854078"/>
                  <a:pt x="44089" y="948968"/>
                </a:cubicBezTo>
                <a:cubicBezTo>
                  <a:pt x="15334" y="1043858"/>
                  <a:pt x="-16295" y="1144501"/>
                  <a:pt x="9584" y="1294025"/>
                </a:cubicBezTo>
                <a:cubicBezTo>
                  <a:pt x="35463" y="1443549"/>
                  <a:pt x="118852" y="1693715"/>
                  <a:pt x="199365" y="1846115"/>
                </a:cubicBezTo>
                <a:cubicBezTo>
                  <a:pt x="279878" y="1998515"/>
                  <a:pt x="357516" y="2199799"/>
                  <a:pt x="492663" y="2208425"/>
                </a:cubicBezTo>
                <a:cubicBezTo>
                  <a:pt x="627810" y="2217051"/>
                  <a:pt x="909607" y="2018644"/>
                  <a:pt x="1010248" y="1897874"/>
                </a:cubicBezTo>
                <a:cubicBezTo>
                  <a:pt x="1110889" y="1777104"/>
                  <a:pt x="1113765" y="1604576"/>
                  <a:pt x="1096512" y="1483806"/>
                </a:cubicBezTo>
                <a:cubicBezTo>
                  <a:pt x="1079259" y="1363036"/>
                  <a:pt x="932610" y="1273897"/>
                  <a:pt x="906731" y="1173255"/>
                </a:cubicBezTo>
                <a:cubicBezTo>
                  <a:pt x="880852" y="1072614"/>
                  <a:pt x="886603" y="980598"/>
                  <a:pt x="941237" y="879957"/>
                </a:cubicBezTo>
                <a:cubicBezTo>
                  <a:pt x="995871" y="779316"/>
                  <a:pt x="1188528" y="684425"/>
                  <a:pt x="1234535" y="569406"/>
                </a:cubicBezTo>
                <a:cubicBezTo>
                  <a:pt x="1280542" y="454387"/>
                  <a:pt x="1329425" y="290485"/>
                  <a:pt x="1217282" y="189844"/>
                </a:cubicBezTo>
                <a:cubicBezTo>
                  <a:pt x="1105139" y="89203"/>
                  <a:pt x="668066" y="2939"/>
                  <a:pt x="544421" y="63"/>
                </a:cubicBezTo>
                <a:close/>
              </a:path>
            </a:pathLst>
          </a:cu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1" name="Freeform 130"/>
          <p:cNvSpPr/>
          <p:nvPr/>
        </p:nvSpPr>
        <p:spPr>
          <a:xfrm>
            <a:off x="4467028" y="3588576"/>
            <a:ext cx="1306126" cy="2255856"/>
          </a:xfrm>
          <a:custGeom>
            <a:avLst/>
            <a:gdLst>
              <a:gd name="connsiteX0" fmla="*/ 605304 w 1306126"/>
              <a:gd name="connsiteY0" fmla="*/ 17266 h 2255856"/>
              <a:gd name="connsiteX1" fmla="*/ 294753 w 1306126"/>
              <a:gd name="connsiteY1" fmla="*/ 51771 h 2255856"/>
              <a:gd name="connsiteX2" fmla="*/ 173983 w 1306126"/>
              <a:gd name="connsiteY2" fmla="*/ 276058 h 2255856"/>
              <a:gd name="connsiteX3" fmla="*/ 1455 w 1306126"/>
              <a:gd name="connsiteY3" fmla="*/ 603862 h 2255856"/>
              <a:gd name="connsiteX4" fmla="*/ 277500 w 1306126"/>
              <a:gd name="connsiteY4" fmla="*/ 931666 h 2255856"/>
              <a:gd name="connsiteX5" fmla="*/ 415523 w 1306126"/>
              <a:gd name="connsiteY5" fmla="*/ 1242216 h 2255856"/>
              <a:gd name="connsiteX6" fmla="*/ 346512 w 1306126"/>
              <a:gd name="connsiteY6" fmla="*/ 1656284 h 2255856"/>
              <a:gd name="connsiteX7" fmla="*/ 329259 w 1306126"/>
              <a:gd name="connsiteY7" fmla="*/ 2173869 h 2255856"/>
              <a:gd name="connsiteX8" fmla="*/ 864097 w 1306126"/>
              <a:gd name="connsiteY8" fmla="*/ 2225628 h 2255856"/>
              <a:gd name="connsiteX9" fmla="*/ 1088383 w 1306126"/>
              <a:gd name="connsiteY9" fmla="*/ 1880571 h 2255856"/>
              <a:gd name="connsiteX10" fmla="*/ 1191900 w 1306126"/>
              <a:gd name="connsiteY10" fmla="*/ 1224964 h 2255856"/>
              <a:gd name="connsiteX11" fmla="*/ 1295417 w 1306126"/>
              <a:gd name="connsiteY11" fmla="*/ 724632 h 2255856"/>
              <a:gd name="connsiteX12" fmla="*/ 915855 w 1306126"/>
              <a:gd name="connsiteY12" fmla="*/ 276058 h 2255856"/>
              <a:gd name="connsiteX13" fmla="*/ 605304 w 1306126"/>
              <a:gd name="connsiteY13" fmla="*/ 17266 h 225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6126" h="2255856">
                <a:moveTo>
                  <a:pt x="605304" y="17266"/>
                </a:moveTo>
                <a:cubicBezTo>
                  <a:pt x="501787" y="-20115"/>
                  <a:pt x="366640" y="8639"/>
                  <a:pt x="294753" y="51771"/>
                </a:cubicBezTo>
                <a:cubicBezTo>
                  <a:pt x="222866" y="94903"/>
                  <a:pt x="222866" y="184043"/>
                  <a:pt x="173983" y="276058"/>
                </a:cubicBezTo>
                <a:cubicBezTo>
                  <a:pt x="125100" y="368073"/>
                  <a:pt x="-15798" y="494594"/>
                  <a:pt x="1455" y="603862"/>
                </a:cubicBezTo>
                <a:cubicBezTo>
                  <a:pt x="18708" y="713130"/>
                  <a:pt x="208489" y="825274"/>
                  <a:pt x="277500" y="931666"/>
                </a:cubicBezTo>
                <a:cubicBezTo>
                  <a:pt x="346511" y="1038058"/>
                  <a:pt x="404021" y="1121446"/>
                  <a:pt x="415523" y="1242216"/>
                </a:cubicBezTo>
                <a:cubicBezTo>
                  <a:pt x="427025" y="1362986"/>
                  <a:pt x="360889" y="1501009"/>
                  <a:pt x="346512" y="1656284"/>
                </a:cubicBezTo>
                <a:cubicBezTo>
                  <a:pt x="332135" y="1811559"/>
                  <a:pt x="242995" y="2078978"/>
                  <a:pt x="329259" y="2173869"/>
                </a:cubicBezTo>
                <a:cubicBezTo>
                  <a:pt x="415523" y="2268760"/>
                  <a:pt x="737576" y="2274511"/>
                  <a:pt x="864097" y="2225628"/>
                </a:cubicBezTo>
                <a:cubicBezTo>
                  <a:pt x="990618" y="2176745"/>
                  <a:pt x="1033749" y="2047348"/>
                  <a:pt x="1088383" y="1880571"/>
                </a:cubicBezTo>
                <a:cubicBezTo>
                  <a:pt x="1143017" y="1713794"/>
                  <a:pt x="1157394" y="1417620"/>
                  <a:pt x="1191900" y="1224964"/>
                </a:cubicBezTo>
                <a:cubicBezTo>
                  <a:pt x="1226406" y="1032308"/>
                  <a:pt x="1341425" y="882783"/>
                  <a:pt x="1295417" y="724632"/>
                </a:cubicBezTo>
                <a:cubicBezTo>
                  <a:pt x="1249410" y="566481"/>
                  <a:pt x="1025123" y="391077"/>
                  <a:pt x="915855" y="276058"/>
                </a:cubicBezTo>
                <a:cubicBezTo>
                  <a:pt x="806587" y="161039"/>
                  <a:pt x="708821" y="54647"/>
                  <a:pt x="605304" y="17266"/>
                </a:cubicBezTo>
                <a:close/>
              </a:path>
            </a:pathLst>
          </a:cu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Oval 1"/>
          <p:cNvSpPr/>
          <p:nvPr/>
        </p:nvSpPr>
        <p:spPr>
          <a:xfrm>
            <a:off x="1860439" y="2001328"/>
            <a:ext cx="310551" cy="3105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TextBox 2"/>
          <p:cNvSpPr txBox="1"/>
          <p:nvPr/>
        </p:nvSpPr>
        <p:spPr>
          <a:xfrm>
            <a:off x="1263746" y="517585"/>
            <a:ext cx="1503938" cy="400110"/>
          </a:xfrm>
          <a:prstGeom prst="rect">
            <a:avLst/>
          </a:prstGeom>
          <a:noFill/>
        </p:spPr>
        <p:txBody>
          <a:bodyPr wrap="none" rtlCol="0">
            <a:spAutoFit/>
          </a:bodyPr>
          <a:lstStyle/>
          <a:p>
            <a:r>
              <a:rPr lang="en-US" sz="2000" i="1" dirty="0" smtClean="0"/>
              <a:t>time periods</a:t>
            </a:r>
            <a:endParaRPr lang="el-GR" sz="2000" i="1" dirty="0"/>
          </a:p>
        </p:txBody>
      </p:sp>
      <p:sp>
        <p:nvSpPr>
          <p:cNvPr id="4" name="Oval 3"/>
          <p:cNvSpPr/>
          <p:nvPr/>
        </p:nvSpPr>
        <p:spPr>
          <a:xfrm>
            <a:off x="4905873" y="1391309"/>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p:cNvSpPr txBox="1"/>
          <p:nvPr/>
        </p:nvSpPr>
        <p:spPr>
          <a:xfrm>
            <a:off x="4267285" y="500549"/>
            <a:ext cx="1880643" cy="400110"/>
          </a:xfrm>
          <a:prstGeom prst="rect">
            <a:avLst/>
          </a:prstGeom>
          <a:noFill/>
        </p:spPr>
        <p:txBody>
          <a:bodyPr wrap="none" rtlCol="0">
            <a:spAutoFit/>
          </a:bodyPr>
          <a:lstStyle/>
          <a:p>
            <a:r>
              <a:rPr lang="en-US" sz="2000" i="1" dirty="0" smtClean="0"/>
              <a:t>archived articles</a:t>
            </a:r>
            <a:endParaRPr lang="el-GR" sz="2000" i="1" dirty="0"/>
          </a:p>
        </p:txBody>
      </p:sp>
      <p:sp>
        <p:nvSpPr>
          <p:cNvPr id="6" name="TextBox 5"/>
          <p:cNvSpPr txBox="1"/>
          <p:nvPr/>
        </p:nvSpPr>
        <p:spPr>
          <a:xfrm>
            <a:off x="7336742" y="517585"/>
            <a:ext cx="1718547" cy="400110"/>
          </a:xfrm>
          <a:prstGeom prst="rect">
            <a:avLst/>
          </a:prstGeom>
          <a:noFill/>
        </p:spPr>
        <p:txBody>
          <a:bodyPr wrap="none" rtlCol="0">
            <a:spAutoFit/>
          </a:bodyPr>
          <a:lstStyle/>
          <a:p>
            <a:r>
              <a:rPr lang="en-US" sz="2000" i="1" dirty="0" smtClean="0"/>
              <a:t>Entities/Events</a:t>
            </a:r>
            <a:endParaRPr lang="el-GR" sz="2000" i="1" dirty="0"/>
          </a:p>
        </p:txBody>
      </p:sp>
      <p:sp>
        <p:nvSpPr>
          <p:cNvPr id="7" name="Oval 6"/>
          <p:cNvSpPr/>
          <p:nvPr/>
        </p:nvSpPr>
        <p:spPr>
          <a:xfrm>
            <a:off x="4750597" y="2716054"/>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Oval 7"/>
          <p:cNvSpPr/>
          <p:nvPr/>
        </p:nvSpPr>
        <p:spPr>
          <a:xfrm>
            <a:off x="4514850" y="2042550"/>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0" name="Straight Connector 9"/>
          <p:cNvCxnSpPr>
            <a:stCxn id="2" idx="6"/>
            <a:endCxn id="4" idx="3"/>
          </p:cNvCxnSpPr>
          <p:nvPr/>
        </p:nvCxnSpPr>
        <p:spPr>
          <a:xfrm flipV="1">
            <a:off x="2170990" y="1656381"/>
            <a:ext cx="2780362" cy="500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 idx="6"/>
            <a:endCxn id="8" idx="2"/>
          </p:cNvCxnSpPr>
          <p:nvPr/>
        </p:nvCxnSpPr>
        <p:spPr>
          <a:xfrm>
            <a:off x="2170990" y="2156604"/>
            <a:ext cx="2343860" cy="41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 idx="6"/>
            <a:endCxn id="7" idx="2"/>
          </p:cNvCxnSpPr>
          <p:nvPr/>
        </p:nvCxnSpPr>
        <p:spPr>
          <a:xfrm>
            <a:off x="2170990" y="2156604"/>
            <a:ext cx="2579607" cy="714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015714" y="4316919"/>
            <a:ext cx="310551" cy="3105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Oval 21"/>
          <p:cNvSpPr/>
          <p:nvPr/>
        </p:nvSpPr>
        <p:spPr>
          <a:xfrm>
            <a:off x="4751034" y="3810760"/>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Oval 22"/>
          <p:cNvSpPr/>
          <p:nvPr/>
        </p:nvSpPr>
        <p:spPr>
          <a:xfrm>
            <a:off x="5050079" y="5283669"/>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Oval 23"/>
          <p:cNvSpPr/>
          <p:nvPr/>
        </p:nvSpPr>
        <p:spPr>
          <a:xfrm>
            <a:off x="5050080" y="4450501"/>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5" name="Straight Connector 24"/>
          <p:cNvCxnSpPr>
            <a:stCxn id="21" idx="6"/>
            <a:endCxn id="22" idx="2"/>
          </p:cNvCxnSpPr>
          <p:nvPr/>
        </p:nvCxnSpPr>
        <p:spPr>
          <a:xfrm flipV="1">
            <a:off x="2326265" y="3966036"/>
            <a:ext cx="2424769" cy="506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6"/>
            <a:endCxn id="24" idx="2"/>
          </p:cNvCxnSpPr>
          <p:nvPr/>
        </p:nvCxnSpPr>
        <p:spPr>
          <a:xfrm>
            <a:off x="2326265" y="4472195"/>
            <a:ext cx="2723815" cy="1335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6"/>
            <a:endCxn id="23" idx="2"/>
          </p:cNvCxnSpPr>
          <p:nvPr/>
        </p:nvCxnSpPr>
        <p:spPr>
          <a:xfrm>
            <a:off x="2326265" y="4472195"/>
            <a:ext cx="2723814" cy="966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385471" y="3090402"/>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5" name="Oval 34"/>
          <p:cNvSpPr/>
          <p:nvPr/>
        </p:nvSpPr>
        <p:spPr>
          <a:xfrm>
            <a:off x="4257701" y="3417786"/>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6" name="Oval 35"/>
          <p:cNvSpPr/>
          <p:nvPr/>
        </p:nvSpPr>
        <p:spPr>
          <a:xfrm>
            <a:off x="4127716" y="1151625"/>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4" name="Oval 43"/>
          <p:cNvSpPr/>
          <p:nvPr/>
        </p:nvSpPr>
        <p:spPr>
          <a:xfrm>
            <a:off x="4417994" y="4772552"/>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9" name="Oval 48"/>
          <p:cNvSpPr/>
          <p:nvPr/>
        </p:nvSpPr>
        <p:spPr>
          <a:xfrm>
            <a:off x="8079423" y="1292301"/>
            <a:ext cx="310551" cy="31055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0" name="Oval 49"/>
          <p:cNvSpPr/>
          <p:nvPr/>
        </p:nvSpPr>
        <p:spPr>
          <a:xfrm>
            <a:off x="8535140" y="2129482"/>
            <a:ext cx="310551" cy="31055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1" name="Oval 50"/>
          <p:cNvSpPr/>
          <p:nvPr/>
        </p:nvSpPr>
        <p:spPr>
          <a:xfrm>
            <a:off x="7876502" y="2790918"/>
            <a:ext cx="310551" cy="31055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2" name="TextBox 51"/>
          <p:cNvSpPr txBox="1"/>
          <p:nvPr/>
        </p:nvSpPr>
        <p:spPr>
          <a:xfrm>
            <a:off x="8065132" y="2410266"/>
            <a:ext cx="1188595" cy="369332"/>
          </a:xfrm>
          <a:prstGeom prst="rect">
            <a:avLst/>
          </a:prstGeom>
          <a:noFill/>
        </p:spPr>
        <p:txBody>
          <a:bodyPr wrap="none" rtlCol="0">
            <a:spAutoFit/>
          </a:bodyPr>
          <a:lstStyle/>
          <a:p>
            <a:r>
              <a:rPr lang="en-US" dirty="0" smtClean="0"/>
              <a:t>Bill Clinton</a:t>
            </a:r>
            <a:endParaRPr lang="el-GR" dirty="0"/>
          </a:p>
        </p:txBody>
      </p:sp>
      <p:sp>
        <p:nvSpPr>
          <p:cNvPr id="53" name="TextBox 52"/>
          <p:cNvSpPr txBox="1"/>
          <p:nvPr/>
        </p:nvSpPr>
        <p:spPr>
          <a:xfrm>
            <a:off x="1844617" y="4605776"/>
            <a:ext cx="652743" cy="369332"/>
          </a:xfrm>
          <a:prstGeom prst="rect">
            <a:avLst/>
          </a:prstGeom>
          <a:noFill/>
        </p:spPr>
        <p:txBody>
          <a:bodyPr wrap="none" rtlCol="0">
            <a:spAutoFit/>
          </a:bodyPr>
          <a:lstStyle/>
          <a:p>
            <a:r>
              <a:rPr lang="en-US" dirty="0" smtClean="0"/>
              <a:t>2016</a:t>
            </a:r>
            <a:endParaRPr lang="el-GR" dirty="0"/>
          </a:p>
        </p:txBody>
      </p:sp>
      <p:cxnSp>
        <p:nvCxnSpPr>
          <p:cNvPr id="54" name="Straight Connector 53"/>
          <p:cNvCxnSpPr>
            <a:stCxn id="4" idx="6"/>
            <a:endCxn id="49" idx="2"/>
          </p:cNvCxnSpPr>
          <p:nvPr/>
        </p:nvCxnSpPr>
        <p:spPr>
          <a:xfrm flipV="1">
            <a:off x="5216424" y="1447577"/>
            <a:ext cx="2862999" cy="9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 idx="6"/>
            <a:endCxn id="50" idx="2"/>
          </p:cNvCxnSpPr>
          <p:nvPr/>
        </p:nvCxnSpPr>
        <p:spPr>
          <a:xfrm>
            <a:off x="5216424" y="1546585"/>
            <a:ext cx="3318716" cy="7381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 idx="6"/>
            <a:endCxn id="51" idx="2"/>
          </p:cNvCxnSpPr>
          <p:nvPr/>
        </p:nvCxnSpPr>
        <p:spPr>
          <a:xfrm>
            <a:off x="5216424" y="1546585"/>
            <a:ext cx="2660078" cy="1399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8" idx="6"/>
            <a:endCxn id="49" idx="2"/>
          </p:cNvCxnSpPr>
          <p:nvPr/>
        </p:nvCxnSpPr>
        <p:spPr>
          <a:xfrm flipV="1">
            <a:off x="4825401" y="1447577"/>
            <a:ext cx="3254022" cy="750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8" idx="6"/>
            <a:endCxn id="50" idx="2"/>
          </p:cNvCxnSpPr>
          <p:nvPr/>
        </p:nvCxnSpPr>
        <p:spPr>
          <a:xfrm>
            <a:off x="4825401" y="2197826"/>
            <a:ext cx="3709739" cy="86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8" idx="6"/>
            <a:endCxn id="51" idx="2"/>
          </p:cNvCxnSpPr>
          <p:nvPr/>
        </p:nvCxnSpPr>
        <p:spPr>
          <a:xfrm>
            <a:off x="4825401" y="2197826"/>
            <a:ext cx="3051101" cy="748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681685" y="1552705"/>
            <a:ext cx="1400448" cy="369332"/>
          </a:xfrm>
          <a:prstGeom prst="rect">
            <a:avLst/>
          </a:prstGeom>
          <a:noFill/>
        </p:spPr>
        <p:txBody>
          <a:bodyPr wrap="none" rtlCol="0">
            <a:spAutoFit/>
          </a:bodyPr>
          <a:lstStyle/>
          <a:p>
            <a:r>
              <a:rPr lang="en-US" dirty="0" smtClean="0"/>
              <a:t>White House</a:t>
            </a:r>
            <a:endParaRPr lang="el-GR" dirty="0"/>
          </a:p>
        </p:txBody>
      </p:sp>
      <p:cxnSp>
        <p:nvCxnSpPr>
          <p:cNvPr id="91" name="Straight Connector 90"/>
          <p:cNvCxnSpPr>
            <a:stCxn id="22" idx="6"/>
            <a:endCxn id="94" idx="2"/>
          </p:cNvCxnSpPr>
          <p:nvPr/>
        </p:nvCxnSpPr>
        <p:spPr>
          <a:xfrm flipV="1">
            <a:off x="5061585" y="3779362"/>
            <a:ext cx="3205940" cy="18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8267525" y="3624086"/>
            <a:ext cx="310551" cy="31055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5" name="Oval 94"/>
          <p:cNvSpPr/>
          <p:nvPr/>
        </p:nvSpPr>
        <p:spPr>
          <a:xfrm>
            <a:off x="7975230" y="4520024"/>
            <a:ext cx="310551" cy="31055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6" name="TextBox 95"/>
          <p:cNvSpPr txBox="1"/>
          <p:nvPr/>
        </p:nvSpPr>
        <p:spPr>
          <a:xfrm>
            <a:off x="7848989" y="3899731"/>
            <a:ext cx="1515287" cy="369332"/>
          </a:xfrm>
          <a:prstGeom prst="rect">
            <a:avLst/>
          </a:prstGeom>
          <a:noFill/>
        </p:spPr>
        <p:txBody>
          <a:bodyPr wrap="none" rtlCol="0">
            <a:spAutoFit/>
          </a:bodyPr>
          <a:lstStyle/>
          <a:p>
            <a:r>
              <a:rPr lang="en-US" dirty="0"/>
              <a:t>Donald Trump</a:t>
            </a:r>
            <a:endParaRPr lang="el-GR" dirty="0"/>
          </a:p>
        </p:txBody>
      </p:sp>
      <p:sp>
        <p:nvSpPr>
          <p:cNvPr id="97" name="TextBox 96"/>
          <p:cNvSpPr txBox="1"/>
          <p:nvPr/>
        </p:nvSpPr>
        <p:spPr>
          <a:xfrm>
            <a:off x="7336742" y="4810438"/>
            <a:ext cx="2036327" cy="369332"/>
          </a:xfrm>
          <a:prstGeom prst="rect">
            <a:avLst/>
          </a:prstGeom>
          <a:noFill/>
        </p:spPr>
        <p:txBody>
          <a:bodyPr wrap="none" rtlCol="0">
            <a:spAutoFit/>
          </a:bodyPr>
          <a:lstStyle/>
          <a:p>
            <a:r>
              <a:rPr lang="en-US" dirty="0" smtClean="0"/>
              <a:t>US Pres. Elect. 2016</a:t>
            </a:r>
            <a:endParaRPr lang="en-US" dirty="0"/>
          </a:p>
        </p:txBody>
      </p:sp>
      <p:cxnSp>
        <p:nvCxnSpPr>
          <p:cNvPr id="103" name="Straight Connector 102"/>
          <p:cNvCxnSpPr>
            <a:stCxn id="24" idx="6"/>
            <a:endCxn id="94" idx="2"/>
          </p:cNvCxnSpPr>
          <p:nvPr/>
        </p:nvCxnSpPr>
        <p:spPr>
          <a:xfrm flipV="1">
            <a:off x="5360631" y="3779362"/>
            <a:ext cx="2906894" cy="826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23" idx="6"/>
            <a:endCxn id="94" idx="2"/>
          </p:cNvCxnSpPr>
          <p:nvPr/>
        </p:nvCxnSpPr>
        <p:spPr>
          <a:xfrm flipV="1">
            <a:off x="5360630" y="3779362"/>
            <a:ext cx="2906895" cy="1659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22" idx="6"/>
            <a:endCxn id="51" idx="2"/>
          </p:cNvCxnSpPr>
          <p:nvPr/>
        </p:nvCxnSpPr>
        <p:spPr>
          <a:xfrm flipV="1">
            <a:off x="5061585" y="2946194"/>
            <a:ext cx="2814917" cy="1019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22" idx="6"/>
            <a:endCxn id="95" idx="2"/>
          </p:cNvCxnSpPr>
          <p:nvPr/>
        </p:nvCxnSpPr>
        <p:spPr>
          <a:xfrm>
            <a:off x="5061585" y="3966036"/>
            <a:ext cx="2913645" cy="709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24" idx="6"/>
            <a:endCxn id="51" idx="2"/>
          </p:cNvCxnSpPr>
          <p:nvPr/>
        </p:nvCxnSpPr>
        <p:spPr>
          <a:xfrm flipV="1">
            <a:off x="5360631" y="2946194"/>
            <a:ext cx="2515871" cy="1659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23" idx="6"/>
            <a:endCxn id="51" idx="2"/>
          </p:cNvCxnSpPr>
          <p:nvPr/>
        </p:nvCxnSpPr>
        <p:spPr>
          <a:xfrm flipV="1">
            <a:off x="5360630" y="2946194"/>
            <a:ext cx="2515872" cy="2492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24" idx="6"/>
            <a:endCxn id="95" idx="2"/>
          </p:cNvCxnSpPr>
          <p:nvPr/>
        </p:nvCxnSpPr>
        <p:spPr>
          <a:xfrm>
            <a:off x="5360631" y="4605777"/>
            <a:ext cx="2614599" cy="695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23" idx="6"/>
            <a:endCxn id="95" idx="2"/>
          </p:cNvCxnSpPr>
          <p:nvPr/>
        </p:nvCxnSpPr>
        <p:spPr>
          <a:xfrm flipV="1">
            <a:off x="5360630" y="4675300"/>
            <a:ext cx="2614600" cy="763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4254827" y="5479278"/>
            <a:ext cx="310551" cy="3105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5" name="Oval 144"/>
          <p:cNvSpPr/>
          <p:nvPr/>
        </p:nvSpPr>
        <p:spPr>
          <a:xfrm>
            <a:off x="9342235" y="3528995"/>
            <a:ext cx="310551" cy="3105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6" name="Oval 145"/>
          <p:cNvSpPr/>
          <p:nvPr/>
        </p:nvSpPr>
        <p:spPr>
          <a:xfrm>
            <a:off x="9112285" y="2917962"/>
            <a:ext cx="310551" cy="3105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7" name="Oval 146"/>
          <p:cNvSpPr/>
          <p:nvPr/>
        </p:nvSpPr>
        <p:spPr>
          <a:xfrm>
            <a:off x="9387430" y="1974207"/>
            <a:ext cx="310551" cy="3105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8" name="Oval 147"/>
          <p:cNvSpPr/>
          <p:nvPr/>
        </p:nvSpPr>
        <p:spPr>
          <a:xfrm>
            <a:off x="9160521" y="1244435"/>
            <a:ext cx="310551" cy="3105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0" name="Oval 149"/>
          <p:cNvSpPr/>
          <p:nvPr/>
        </p:nvSpPr>
        <p:spPr>
          <a:xfrm>
            <a:off x="9057391" y="4389432"/>
            <a:ext cx="310551" cy="3105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1" name="Oval 150"/>
          <p:cNvSpPr/>
          <p:nvPr/>
        </p:nvSpPr>
        <p:spPr>
          <a:xfrm>
            <a:off x="8535353" y="5394596"/>
            <a:ext cx="310551" cy="3105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0" name="TextBox 89"/>
          <p:cNvSpPr txBox="1"/>
          <p:nvPr/>
        </p:nvSpPr>
        <p:spPr>
          <a:xfrm>
            <a:off x="7465962" y="3083637"/>
            <a:ext cx="1537472" cy="369332"/>
          </a:xfrm>
          <a:prstGeom prst="rect">
            <a:avLst/>
          </a:prstGeom>
          <a:noFill/>
        </p:spPr>
        <p:txBody>
          <a:bodyPr wrap="none" rtlCol="0">
            <a:spAutoFit/>
          </a:bodyPr>
          <a:lstStyle/>
          <a:p>
            <a:r>
              <a:rPr lang="en-US" b="1" dirty="0"/>
              <a:t>Hillary Clinton</a:t>
            </a:r>
            <a:endParaRPr lang="el-GR" b="1" dirty="0"/>
          </a:p>
        </p:txBody>
      </p:sp>
      <p:sp>
        <p:nvSpPr>
          <p:cNvPr id="163" name="TextBox 162"/>
          <p:cNvSpPr txBox="1"/>
          <p:nvPr/>
        </p:nvSpPr>
        <p:spPr>
          <a:xfrm>
            <a:off x="1669750" y="2325400"/>
            <a:ext cx="652743" cy="369332"/>
          </a:xfrm>
          <a:prstGeom prst="rect">
            <a:avLst/>
          </a:prstGeom>
          <a:noFill/>
        </p:spPr>
        <p:txBody>
          <a:bodyPr wrap="none" rtlCol="0">
            <a:spAutoFit/>
          </a:bodyPr>
          <a:lstStyle/>
          <a:p>
            <a:r>
              <a:rPr lang="en-US" dirty="0" smtClean="0"/>
              <a:t>1993</a:t>
            </a:r>
            <a:endParaRPr lang="el-GR" dirty="0"/>
          </a:p>
        </p:txBody>
      </p:sp>
      <p:cxnSp>
        <p:nvCxnSpPr>
          <p:cNvPr id="164" name="Straight Connector 163"/>
          <p:cNvCxnSpPr>
            <a:stCxn id="7" idx="6"/>
            <a:endCxn id="51" idx="2"/>
          </p:cNvCxnSpPr>
          <p:nvPr/>
        </p:nvCxnSpPr>
        <p:spPr>
          <a:xfrm>
            <a:off x="5061148" y="2871330"/>
            <a:ext cx="2815354" cy="7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7" idx="6"/>
            <a:endCxn id="50" idx="2"/>
          </p:cNvCxnSpPr>
          <p:nvPr/>
        </p:nvCxnSpPr>
        <p:spPr>
          <a:xfrm flipV="1">
            <a:off x="5061148" y="2284758"/>
            <a:ext cx="3473992" cy="5865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7" idx="6"/>
            <a:endCxn id="49" idx="2"/>
          </p:cNvCxnSpPr>
          <p:nvPr/>
        </p:nvCxnSpPr>
        <p:spPr>
          <a:xfrm flipV="1">
            <a:off x="5061148" y="1447577"/>
            <a:ext cx="3018275" cy="1423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34" idx="6"/>
            <a:endCxn id="50" idx="2"/>
          </p:cNvCxnSpPr>
          <p:nvPr/>
        </p:nvCxnSpPr>
        <p:spPr>
          <a:xfrm flipV="1">
            <a:off x="5696022" y="2284758"/>
            <a:ext cx="2839118" cy="960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44" idx="6"/>
            <a:endCxn id="95" idx="2"/>
          </p:cNvCxnSpPr>
          <p:nvPr/>
        </p:nvCxnSpPr>
        <p:spPr>
          <a:xfrm flipV="1">
            <a:off x="4728545" y="4675300"/>
            <a:ext cx="3246685" cy="2525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2" idx="6"/>
            <a:endCxn id="36" idx="2"/>
          </p:cNvCxnSpPr>
          <p:nvPr/>
        </p:nvCxnSpPr>
        <p:spPr>
          <a:xfrm flipV="1">
            <a:off x="2170990" y="1306901"/>
            <a:ext cx="1956726" cy="8497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21" idx="6"/>
            <a:endCxn id="44" idx="2"/>
          </p:cNvCxnSpPr>
          <p:nvPr/>
        </p:nvCxnSpPr>
        <p:spPr>
          <a:xfrm>
            <a:off x="2326265" y="4472195"/>
            <a:ext cx="2091729" cy="455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21" idx="6"/>
            <a:endCxn id="138" idx="2"/>
          </p:cNvCxnSpPr>
          <p:nvPr/>
        </p:nvCxnSpPr>
        <p:spPr>
          <a:xfrm>
            <a:off x="2326265" y="4472195"/>
            <a:ext cx="1928562" cy="1162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33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Alexandria Meeting, June 23, 2016</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9</a:t>
            </a:fld>
            <a:endParaRPr lang="en-US"/>
          </a:p>
        </p:txBody>
      </p:sp>
    </p:spTree>
    <p:extLst>
      <p:ext uri="{BB962C8B-B14F-4D97-AF65-F5344CB8AC3E}">
        <p14:creationId xmlns:p14="http://schemas.microsoft.com/office/powerpoint/2010/main" val="2474275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4511</TotalTime>
  <Words>1468</Words>
  <Application>Microsoft Office PowerPoint</Application>
  <PresentationFormat>Widescreen</PresentationFormat>
  <Paragraphs>476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Construction Process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Fafalios</dc:creator>
  <cp:lastModifiedBy>Fafalios</cp:lastModifiedBy>
  <cp:revision>1038</cp:revision>
  <cp:lastPrinted>2016-07-28T07:52:05Z</cp:lastPrinted>
  <dcterms:created xsi:type="dcterms:W3CDTF">2016-06-08T09:05:19Z</dcterms:created>
  <dcterms:modified xsi:type="dcterms:W3CDTF">2017-06-06T15:30:36Z</dcterms:modified>
</cp:coreProperties>
</file>