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93" r:id="rId2"/>
    <p:sldId id="294" r:id="rId3"/>
    <p:sldId id="296" r:id="rId4"/>
    <p:sldId id="295" r:id="rId5"/>
    <p:sldId id="297" r:id="rId6"/>
    <p:sldId id="302" r:id="rId7"/>
    <p:sldId id="305" r:id="rId8"/>
    <p:sldId id="304" r:id="rId9"/>
    <p:sldId id="306" r:id="rId10"/>
    <p:sldId id="307" r:id="rId11"/>
    <p:sldId id="316"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68795" autoAdjust="0"/>
  </p:normalViewPr>
  <p:slideViewPr>
    <p:cSldViewPr snapToGrid="0">
      <p:cViewPr varScale="1">
        <p:scale>
          <a:sx n="76" d="100"/>
          <a:sy n="76" d="100"/>
        </p:scale>
        <p:origin x="20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855EF99-6704-4535-91DD-7C7205B552FC}" type="datetimeFigureOut">
              <a:rPr lang="en-US" smtClean="0"/>
              <a:t>08-Sep-17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AAA69E7-9F40-444A-8266-1F23A3892302}" type="slidenum">
              <a:rPr lang="en-US" smtClean="0"/>
              <a:t>‹#›</a:t>
            </a:fld>
            <a:endParaRPr lang="en-US"/>
          </a:p>
        </p:txBody>
      </p:sp>
    </p:spTree>
    <p:extLst>
      <p:ext uri="{BB962C8B-B14F-4D97-AF65-F5344CB8AC3E}">
        <p14:creationId xmlns:p14="http://schemas.microsoft.com/office/powerpoint/2010/main" val="162093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4710B54-F7E0-44B3-B9A6-EC36CD4592A7}" type="datetimeFigureOut">
              <a:rPr lang="en-US" smtClean="0"/>
              <a:t>08-Sep-17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710EFB1-920E-4BD0-ABF0-44BA62D53ABB}" type="slidenum">
              <a:rPr lang="en-US" smtClean="0"/>
              <a:t>‹#›</a:t>
            </a:fld>
            <a:endParaRPr lang="en-US"/>
          </a:p>
        </p:txBody>
      </p:sp>
    </p:spTree>
    <p:extLst>
      <p:ext uri="{BB962C8B-B14F-4D97-AF65-F5344CB8AC3E}">
        <p14:creationId xmlns:p14="http://schemas.microsoft.com/office/powerpoint/2010/main" val="123201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the next slides, we will see a data model, the process as well as a framework for constructing semantic layers.</a:t>
            </a:r>
          </a:p>
          <a:p>
            <a:r>
              <a:rPr lang="en-US" baseline="0" dirty="0" smtClean="0"/>
              <a:t>I will also present 3 case studies and query examples that demonstrate the capabilities offered by a semantic layer. </a:t>
            </a:r>
          </a:p>
          <a:p>
            <a:r>
              <a:rPr lang="en-US" baseline="0" dirty="0" smtClean="0"/>
              <a:t>Finally, I will present some evaluation results, as well as problems and limitations.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a:t>
            </a:fld>
            <a:endParaRPr lang="en-US"/>
          </a:p>
        </p:txBody>
      </p:sp>
    </p:spTree>
    <p:extLst>
      <p:ext uri="{BB962C8B-B14F-4D97-AF65-F5344CB8AC3E}">
        <p14:creationId xmlns:p14="http://schemas.microsoft.com/office/powerpoint/2010/main" val="3039096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query requesting the most discussed drugs in </a:t>
            </a:r>
            <a:r>
              <a:rPr lang="en-US" baseline="0" dirty="0" err="1" smtClean="0"/>
              <a:t>NYTimes</a:t>
            </a:r>
            <a:r>
              <a:rPr lang="en-US" baseline="0" dirty="0" smtClean="0"/>
              <a:t> articles. You can see the top-5 results in two different time periods, in 1987 and in 1997</a:t>
            </a:r>
          </a:p>
          <a:p>
            <a:r>
              <a:rPr lang="en-US" baseline="0" dirty="0" smtClean="0"/>
              <a:t>We notice that the top-2 drugs are the same, however the remaining three are different. For example, we see that Nicotine is highly discussed in 1997 but not in 1987.</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10</a:t>
            </a:fld>
            <a:endParaRPr lang="en-US"/>
          </a:p>
        </p:txBody>
      </p:sp>
    </p:spTree>
    <p:extLst>
      <p:ext uri="{BB962C8B-B14F-4D97-AF65-F5344CB8AC3E}">
        <p14:creationId xmlns:p14="http://schemas.microsoft.com/office/powerpoint/2010/main" val="3090191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the results for SPARQL queries.  In the 2</a:t>
            </a:r>
            <a:r>
              <a:rPr lang="en-US" baseline="30000" dirty="0" smtClean="0"/>
              <a:t>nd</a:t>
            </a:r>
            <a:r>
              <a:rPr lang="en-US" baseline="0" dirty="0" smtClean="0"/>
              <a:t> row we can see the number of results returned by the SPARQL query and in the 3</a:t>
            </a:r>
            <a:r>
              <a:rPr lang="en-US" baseline="30000" dirty="0" smtClean="0"/>
              <a:t>rd</a:t>
            </a:r>
            <a:r>
              <a:rPr lang="en-US" baseline="0" dirty="0" smtClean="0"/>
              <a:t> row the corresponding number of RELEVANT results.</a:t>
            </a:r>
          </a:p>
          <a:p>
            <a:r>
              <a:rPr lang="en-US" baseline="0" dirty="0" smtClean="0"/>
              <a:t>We notice that, for most cases, the majority of results are relevant. However for 3 information needs, almost all results are not relevant. This is due to disambiguation error of the entity linking system. </a:t>
            </a:r>
          </a:p>
          <a:p>
            <a:endParaRPr lang="en-US" baseline="0" dirty="0" smtClean="0"/>
          </a:p>
          <a:p>
            <a:r>
              <a:rPr lang="en-US" baseline="0" dirty="0" smtClean="0"/>
              <a:t>Here you can see the case of Google News. We notice that, for the majority of information needs, Google returned very few results and the majority of them are not relevant. </a:t>
            </a:r>
          </a:p>
          <a:p>
            <a:r>
              <a:rPr lang="en-US" baseline="0" dirty="0" smtClean="0"/>
              <a:t>In the third row, we can see that the number of relevant results returned by Google but not by SPARQL. We notice that for 2 information needs, Google returned one relevant result that SPARQL did not manage to return. This reveals again a possible disambiguation problem.</a:t>
            </a:r>
          </a:p>
          <a:p>
            <a:endParaRPr lang="en-US" baseline="0" dirty="0" smtClean="0"/>
          </a:p>
          <a:p>
            <a:r>
              <a:rPr lang="en-US" baseline="0" dirty="0" err="1" smtClean="0"/>
              <a:t>HistDiv</a:t>
            </a:r>
            <a:r>
              <a:rPr lang="en-US" baseline="0" dirty="0" smtClean="0"/>
              <a:t> managed to retrieve some more relevant results compared to Google. Specifically, we notice that for 3 information needs, </a:t>
            </a:r>
            <a:r>
              <a:rPr lang="en-US" baseline="0" dirty="0" err="1" smtClean="0"/>
              <a:t>HistDiv</a:t>
            </a:r>
            <a:r>
              <a:rPr lang="en-US" baseline="0" dirty="0" smtClean="0"/>
              <a:t> returned totally 7 relevant results that SPARQL did not manage to retrieve.</a:t>
            </a:r>
          </a:p>
          <a:p>
            <a:endParaRPr lang="en-US" dirty="0" smtClean="0"/>
          </a:p>
          <a:p>
            <a:r>
              <a:rPr lang="en-US" dirty="0" smtClean="0"/>
              <a:t>These</a:t>
            </a:r>
            <a:r>
              <a:rPr lang="en-US" baseline="0" dirty="0" smtClean="0"/>
              <a:t> results show that the effectiveness of keyword-based search systems is very poor for a bit </a:t>
            </a:r>
            <a:r>
              <a:rPr lang="en-US" sz="1200" b="0" i="0" u="none" strike="noStrike" kern="1200" baseline="0" dirty="0" smtClean="0">
                <a:solidFill>
                  <a:schemeClr val="tx1"/>
                </a:solidFill>
                <a:latin typeface="+mn-lt"/>
                <a:ea typeface="+mn-ea"/>
                <a:cs typeface="+mn-cs"/>
              </a:rPr>
              <a:t>more advanced information needs. </a:t>
            </a:r>
          </a:p>
          <a:p>
            <a:r>
              <a:rPr lang="en-US" sz="1200" b="1" i="0" u="none" strike="noStrike" kern="1200" baseline="0" dirty="0" smtClean="0">
                <a:solidFill>
                  <a:schemeClr val="tx1"/>
                </a:solidFill>
                <a:latin typeface="+mn-lt"/>
                <a:ea typeface="+mn-ea"/>
                <a:cs typeface="+mn-cs"/>
              </a:rPr>
              <a:t>The reason for this poor performance is the fact that each information need describes a category of entities which refers to a possible big number of entities that may be unknown to the user. </a:t>
            </a:r>
          </a:p>
          <a:p>
            <a:r>
              <a:rPr lang="en-US" sz="1200" b="0" i="0" u="none" strike="noStrike" kern="1200" baseline="0" dirty="0" smtClean="0">
                <a:solidFill>
                  <a:schemeClr val="tx1"/>
                </a:solidFill>
                <a:latin typeface="+mn-lt"/>
                <a:ea typeface="+mn-ea"/>
                <a:cs typeface="+mn-cs"/>
              </a:rPr>
              <a:t>For achieving a better performance, the user should probably first find entity names belonging to the corresponding information need and then submit many queries, which however may be infeasible in case of large number of entities of interest.</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11</a:t>
            </a:fld>
            <a:endParaRPr lang="en-US"/>
          </a:p>
        </p:txBody>
      </p:sp>
    </p:spTree>
    <p:extLst>
      <p:ext uri="{BB962C8B-B14F-4D97-AF65-F5344CB8AC3E}">
        <p14:creationId xmlns:p14="http://schemas.microsoft.com/office/powerpoint/2010/main" val="255520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component of ou</a:t>
            </a:r>
            <a:r>
              <a:rPr lang="en-US" baseline="0" dirty="0" smtClean="0"/>
              <a:t>r modeling is an archive document which may have or may not have some versioned documents, that is, captures in different time periods. </a:t>
            </a:r>
          </a:p>
          <a:p>
            <a:r>
              <a:rPr lang="en-US" dirty="0" smtClean="0"/>
              <a:t>For</a:t>
            </a:r>
            <a:r>
              <a:rPr lang="en-US" baseline="0" dirty="0" smtClean="0"/>
              <a:t> those familiar with the Memento Framework, an </a:t>
            </a:r>
            <a:r>
              <a:rPr lang="en-US" dirty="0" smtClean="0"/>
              <a:t>Archived document actually corresponds</a:t>
            </a:r>
            <a:r>
              <a:rPr lang="en-US" baseline="0" dirty="0" smtClean="0"/>
              <a:t> to an “Original Resource” and a versioned document to a Memento.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Each archived or versioned document is associated with some basic metadata values, like publication or capture date, and title.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case an archived document has versions, it is associated with 3 properties representing the date of first capture, the date of last capture, as well as the total number of captures.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an archived or versioned document has a set of entity annotations, that is entities that are mentioned in the document, extracted using an entity linking system. For this we make use of the Open Annotation Data Model which associates annotations to resources. For simplicity, we can also directly associate a document to an entity through the property “mentions” of schema.org. This can highly reduce the number of derived triples. </a:t>
            </a:r>
          </a:p>
          <a:p>
            <a:pPr marL="0" indent="0">
              <a:buFontTx/>
              <a:buNone/>
            </a:pPr>
            <a:endParaRPr lang="en-US" dirty="0"/>
          </a:p>
          <a:p>
            <a:pPr marL="0" indent="0">
              <a:buFontTx/>
              <a:buNone/>
            </a:pPr>
            <a:r>
              <a:rPr lang="en-US" dirty="0" smtClean="0"/>
              <a:t>Finally,</a:t>
            </a:r>
            <a:r>
              <a:rPr lang="en-US" baseline="0" dirty="0" smtClean="0"/>
              <a:t> an entity has a position in the document, a mention name, as well as a link to an entity in a knowledge base with a specific confidence score. Using this link, we can now retrieve more information about the entity like properties and associations with other entities.</a:t>
            </a:r>
          </a:p>
          <a:p>
            <a:pPr marL="0" indent="0">
              <a:buFontTx/>
              <a:buNone/>
            </a:pPr>
            <a:endParaRPr lang="en-US" baseline="0" dirty="0" smtClean="0"/>
          </a:p>
          <a:p>
            <a:pPr marL="0" indent="0">
              <a:buFontTx/>
              <a:buNone/>
            </a:pPr>
            <a:r>
              <a:rPr lang="en-US" baseline="0" dirty="0" smtClean="0"/>
              <a:t>Note that in our modeling we make use of several established vocabularies, like Dublin Core and RDF/S.</a:t>
            </a:r>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2</a:t>
            </a:fld>
            <a:endParaRPr lang="en-US"/>
          </a:p>
        </p:txBody>
      </p:sp>
    </p:spTree>
    <p:extLst>
      <p:ext uri="{BB962C8B-B14F-4D97-AF65-F5344CB8AC3E}">
        <p14:creationId xmlns:p14="http://schemas.microsoft.com/office/powerpoint/2010/main" val="152142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an example of a non-versioned web page.</a:t>
            </a:r>
            <a:r>
              <a:rPr lang="en-US" baseline="0" dirty="0" smtClean="0"/>
              <a:t> </a:t>
            </a:r>
          </a:p>
          <a:p>
            <a:r>
              <a:rPr lang="en-US" baseline="0" dirty="0" smtClean="0"/>
              <a:t>Consider an article of New York Times. The article is associated with some metadata, like its publication date and its tile, as well as a set of entities mentioned in the article. </a:t>
            </a:r>
            <a:r>
              <a:rPr lang="en-US" dirty="0" smtClean="0"/>
              <a:t>In our example, we see</a:t>
            </a:r>
            <a:r>
              <a:rPr lang="en-US" baseline="0" dirty="0" smtClean="0"/>
              <a:t> that the article mentions the entity name “Federer” which probably corresponds to the Tennis Player Roger Federer.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3</a:t>
            </a:fld>
            <a:endParaRPr lang="en-US"/>
          </a:p>
        </p:txBody>
      </p:sp>
    </p:spTree>
    <p:extLst>
      <p:ext uri="{BB962C8B-B14F-4D97-AF65-F5344CB8AC3E}">
        <p14:creationId xmlns:p14="http://schemas.microsoft.com/office/powerpoint/2010/main" val="116639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a versioned web page. In</a:t>
            </a:r>
            <a:r>
              <a:rPr lang="en-US" baseline="0" dirty="0" smtClean="0"/>
              <a:t> this case, a web page has several versions, while we know the date of first capture, the date of last capture and the total number of captures. Now, each version has its own metadata and extracted entities. For instance, in this example we see that a mention of the 2008 euro soccer tournament was identified in the first version of this web page. </a:t>
            </a:r>
          </a:p>
          <a:p>
            <a:endParaRPr lang="en-US" baseline="0" dirty="0" smtClean="0"/>
          </a:p>
          <a:p>
            <a:r>
              <a:rPr lang="en-US" baseline="0" dirty="0" smtClean="0"/>
              <a:t>An important characteristic is that we can specify same-as relationships for defining that a specific version of a web page is exactly the same as a previous version. Thereby, we can avoid storing identical information for same crawled versions.  </a:t>
            </a:r>
          </a:p>
        </p:txBody>
      </p:sp>
      <p:sp>
        <p:nvSpPr>
          <p:cNvPr id="4" name="Slide Number Placeholder 3"/>
          <p:cNvSpPr>
            <a:spLocks noGrp="1"/>
          </p:cNvSpPr>
          <p:nvPr>
            <p:ph type="sldNum" sz="quarter" idx="10"/>
          </p:nvPr>
        </p:nvSpPr>
        <p:spPr/>
        <p:txBody>
          <a:bodyPr/>
          <a:lstStyle/>
          <a:p>
            <a:fld id="{0710EFB1-920E-4BD0-ABF0-44BA62D53ABB}" type="slidenum">
              <a:rPr lang="en-US" smtClean="0"/>
              <a:t>4</a:t>
            </a:fld>
            <a:endParaRPr lang="en-US"/>
          </a:p>
        </p:txBody>
      </p:sp>
    </p:spTree>
    <p:extLst>
      <p:ext uri="{BB962C8B-B14F-4D97-AF65-F5344CB8AC3E}">
        <p14:creationId xmlns:p14="http://schemas.microsoft.com/office/powerpoint/2010/main" val="147715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process that we can follow for constructing a semantic layer. </a:t>
            </a:r>
          </a:p>
          <a:p>
            <a:r>
              <a:rPr lang="en-US" baseline="0" dirty="0" smtClean="0"/>
              <a:t>First is extraction of main content and desired metadata. This of course depends on the format of the data. For the case of web archives the standard format is WARC and CDX, while for news is NITF. Then, we apply entity extraction and linking in the main content of each document. State-of-the-art entity linking systems include </a:t>
            </a:r>
            <a:r>
              <a:rPr lang="en-US" baseline="0" dirty="0" err="1" smtClean="0"/>
              <a:t>TagMe</a:t>
            </a:r>
            <a:r>
              <a:rPr lang="en-US" baseline="0" dirty="0" smtClean="0"/>
              <a:t>, AIDA and </a:t>
            </a:r>
            <a:r>
              <a:rPr lang="en-US" baseline="0" dirty="0" err="1" smtClean="0"/>
              <a:t>Babelfy</a:t>
            </a:r>
            <a:r>
              <a:rPr lang="en-US" baseline="0" dirty="0" smtClean="0"/>
              <a:t>. </a:t>
            </a:r>
          </a:p>
          <a:p>
            <a:r>
              <a:rPr lang="en-US" baseline="0" dirty="0" smtClean="0"/>
              <a:t>The next step is to generate the RDF triples that describe metadata and annotation information about our collection. For this we can exploit the proposed Open Web Archive data model or any other vocabulary required for describing our data and metadata. </a:t>
            </a:r>
          </a:p>
          <a:p>
            <a:r>
              <a:rPr lang="en-US" baseline="0" dirty="0" smtClean="0"/>
              <a:t>Optionally, we can enrich the entities with more information coming from other knowledge bases, like DBpedia. Finally, we store the triples in a semantic repository, for instance Virtuoso, and we can also publish them as Linked Open Data or through a SPARQL endpoint.</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5</a:t>
            </a:fld>
            <a:endParaRPr lang="en-US"/>
          </a:p>
        </p:txBody>
      </p:sp>
    </p:spTree>
    <p:extLst>
      <p:ext uri="{BB962C8B-B14F-4D97-AF65-F5344CB8AC3E}">
        <p14:creationId xmlns:p14="http://schemas.microsoft.com/office/powerpoint/2010/main" val="130083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will see some query examples that demonstrate how we can satisfy our 6 motivating functionalities.</a:t>
            </a:r>
          </a:p>
          <a:p>
            <a:endParaRPr lang="en-US" dirty="0" smtClean="0"/>
          </a:p>
          <a:p>
            <a:r>
              <a:rPr lang="en-US" dirty="0" smtClean="0"/>
              <a:t>This</a:t>
            </a:r>
            <a:r>
              <a:rPr lang="en-US" baseline="0" dirty="0" smtClean="0"/>
              <a:t> query over the NYT semantic layer requests articles of summer 1989 mentioning New York lawyers born in Brooklyn.</a:t>
            </a:r>
          </a:p>
          <a:p>
            <a:r>
              <a:rPr lang="en-US" baseline="0" dirty="0" smtClean="0"/>
              <a:t>Notice that, by directly accessing DBpedia knowledge base, the query retrieves the entities that satisfy the query as well as some addition information for each entity, specifically the birth date and a description in France of each lawyer. </a:t>
            </a:r>
          </a:p>
          <a:p>
            <a:r>
              <a:rPr lang="en-US" baseline="0" dirty="0" smtClean="0"/>
              <a:t>The result is 184 articles mentioning in total 44 different lawyers.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6</a:t>
            </a:fld>
            <a:endParaRPr lang="en-US"/>
          </a:p>
        </p:txBody>
      </p:sp>
    </p:spTree>
    <p:extLst>
      <p:ext uri="{BB962C8B-B14F-4D97-AF65-F5344CB8AC3E}">
        <p14:creationId xmlns:p14="http://schemas.microsoft.com/office/powerpoint/2010/main" val="292084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another query</a:t>
            </a:r>
            <a:r>
              <a:rPr lang="en-US" baseline="0" dirty="0" smtClean="0"/>
              <a:t> example over the tweets semantic layer.</a:t>
            </a:r>
          </a:p>
          <a:p>
            <a:r>
              <a:rPr lang="en-US" baseline="0" dirty="0" smtClean="0"/>
              <a:t>The query requests popular tweets of more than 50 re-tweets posted during the summer of 2016, mentioning basketball players of the NBA team Los Angeles Lakers. </a:t>
            </a:r>
          </a:p>
          <a:p>
            <a:r>
              <a:rPr lang="en-US" baseline="0" dirty="0" smtClean="0"/>
              <a:t>Again here we access </a:t>
            </a:r>
            <a:r>
              <a:rPr lang="en-US" baseline="0" dirty="0" err="1" smtClean="0"/>
              <a:t>Dbpeda</a:t>
            </a:r>
            <a:r>
              <a:rPr lang="en-US" baseline="0" dirty="0" smtClean="0"/>
              <a:t> at query-execution time for getting the players of Los Angeles Lakers. The result is 14 tweets mentioning 7 different players.</a:t>
            </a:r>
          </a:p>
          <a:p>
            <a:endParaRPr lang="en-US" baseline="0"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7</a:t>
            </a:fld>
            <a:endParaRPr lang="en-US"/>
          </a:p>
        </p:txBody>
      </p:sp>
    </p:spTree>
    <p:extLst>
      <p:ext uri="{BB962C8B-B14F-4D97-AF65-F5344CB8AC3E}">
        <p14:creationId xmlns:p14="http://schemas.microsoft.com/office/powerpoint/2010/main" val="152130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a:t>
            </a:r>
            <a:r>
              <a:rPr lang="en-US" baseline="0" dirty="0" smtClean="0"/>
              <a:t>demonstrates how we can infer interesting information by exploiting the contents of a web archive. </a:t>
            </a:r>
          </a:p>
          <a:p>
            <a:r>
              <a:rPr lang="en-US" baseline="0" dirty="0" smtClean="0"/>
              <a:t>The query asks for the most discussed journalists in the Occupy movement collection. Again, we exploit at real time DBpedia.</a:t>
            </a:r>
          </a:p>
          <a:p>
            <a:r>
              <a:rPr lang="en-US" baseline="0" dirty="0" smtClean="0"/>
              <a:t>The result contains Ralph Nader, Chris Hedges and Dylan </a:t>
            </a:r>
            <a:r>
              <a:rPr lang="en-US" baseline="0" dirty="0" err="1" smtClean="0"/>
              <a:t>Ratigan</a:t>
            </a:r>
            <a:r>
              <a:rPr lang="en-US" baseline="0" dirty="0" smtClean="0"/>
              <a:t> as three of the most discussed journalists. </a:t>
            </a:r>
          </a:p>
        </p:txBody>
      </p:sp>
      <p:sp>
        <p:nvSpPr>
          <p:cNvPr id="4" name="Slide Number Placeholder 3"/>
          <p:cNvSpPr>
            <a:spLocks noGrp="1"/>
          </p:cNvSpPr>
          <p:nvPr>
            <p:ph type="sldNum" sz="quarter" idx="10"/>
          </p:nvPr>
        </p:nvSpPr>
        <p:spPr/>
        <p:txBody>
          <a:bodyPr/>
          <a:lstStyle/>
          <a:p>
            <a:fld id="{0710EFB1-920E-4BD0-ABF0-44BA62D53ABB}" type="slidenum">
              <a:rPr lang="en-US" smtClean="0"/>
              <a:t>8</a:t>
            </a:fld>
            <a:endParaRPr lang="en-US"/>
          </a:p>
        </p:txBody>
      </p:sp>
    </p:spTree>
    <p:extLst>
      <p:ext uri="{BB962C8B-B14F-4D97-AF65-F5344CB8AC3E}">
        <p14:creationId xmlns:p14="http://schemas.microsoft.com/office/powerpoint/2010/main" val="1048039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query over the NYT semantic layer requests the number of articles per year mentioning Nelson Mandela. We notice that in 1990 and 1994, the number of articles is much higher compared to the other years, meaning that these years were probably important for Nelson Mandel. Indeed, in 1990 Nelson Mandela was released from prison and in 1994 he became a president.</a:t>
            </a:r>
          </a:p>
        </p:txBody>
      </p:sp>
      <p:sp>
        <p:nvSpPr>
          <p:cNvPr id="4" name="Slide Number Placeholder 3"/>
          <p:cNvSpPr>
            <a:spLocks noGrp="1"/>
          </p:cNvSpPr>
          <p:nvPr>
            <p:ph type="sldNum" sz="quarter" idx="10"/>
          </p:nvPr>
        </p:nvSpPr>
        <p:spPr/>
        <p:txBody>
          <a:bodyPr/>
          <a:lstStyle/>
          <a:p>
            <a:fld id="{0710EFB1-920E-4BD0-ABF0-44BA62D53ABB}" type="slidenum">
              <a:rPr lang="en-US" smtClean="0"/>
              <a:t>9</a:t>
            </a:fld>
            <a:endParaRPr lang="en-US"/>
          </a:p>
        </p:txBody>
      </p:sp>
    </p:spTree>
    <p:extLst>
      <p:ext uri="{BB962C8B-B14F-4D97-AF65-F5344CB8AC3E}">
        <p14:creationId xmlns:p14="http://schemas.microsoft.com/office/powerpoint/2010/main" val="12214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DF7578-4765-4C8A-AE58-A870E54C97F9}" type="datetime1">
              <a:rPr lang="en-US" smtClean="0"/>
              <a:t>08-Sep-17</a:t>
            </a:fld>
            <a:endParaRPr lang="en-US"/>
          </a:p>
        </p:txBody>
      </p:sp>
      <p:sp>
        <p:nvSpPr>
          <p:cNvPr id="5" name="Footer Placeholder 4"/>
          <p:cNvSpPr>
            <a:spLocks noGrp="1"/>
          </p:cNvSpPr>
          <p:nvPr>
            <p:ph type="ftr" sz="quarter" idx="11"/>
          </p:nvPr>
        </p:nvSpPr>
        <p:spPr/>
        <p:txBody>
          <a:bodyPr/>
          <a:lstStyle/>
          <a:p>
            <a:r>
              <a:rPr lang="pt-BR" smtClean="0"/>
              <a:t>Pavlos Fafalios (fafalios@l3s.de), JCDL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15769672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48817-4E8A-47CA-9E0B-B6D3400FB7B2}" type="datetime1">
              <a:rPr lang="en-US" smtClean="0"/>
              <a:t>08-Sep-17</a:t>
            </a:fld>
            <a:endParaRPr lang="en-US"/>
          </a:p>
        </p:txBody>
      </p:sp>
      <p:sp>
        <p:nvSpPr>
          <p:cNvPr id="5" name="Footer Placeholder 4"/>
          <p:cNvSpPr>
            <a:spLocks noGrp="1"/>
          </p:cNvSpPr>
          <p:nvPr>
            <p:ph type="ftr" sz="quarter" idx="11"/>
          </p:nvPr>
        </p:nvSpPr>
        <p:spPr/>
        <p:txBody>
          <a:bodyPr/>
          <a:lstStyle/>
          <a:p>
            <a:r>
              <a:rPr lang="pt-BR" smtClean="0"/>
              <a:t>Pavlos Fafalios (fafalios@l3s.de), JCDL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60054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8CC02-2ECE-474C-B74A-12487DA3DC4E}" type="datetime1">
              <a:rPr lang="en-US" smtClean="0"/>
              <a:t>08-Sep-17</a:t>
            </a:fld>
            <a:endParaRPr lang="en-US"/>
          </a:p>
        </p:txBody>
      </p:sp>
      <p:sp>
        <p:nvSpPr>
          <p:cNvPr id="5" name="Footer Placeholder 4"/>
          <p:cNvSpPr>
            <a:spLocks noGrp="1"/>
          </p:cNvSpPr>
          <p:nvPr>
            <p:ph type="ftr" sz="quarter" idx="11"/>
          </p:nvPr>
        </p:nvSpPr>
        <p:spPr/>
        <p:txBody>
          <a:bodyPr/>
          <a:lstStyle/>
          <a:p>
            <a:r>
              <a:rPr lang="pt-BR" smtClean="0"/>
              <a:t>Pavlos Fafalios (fafalios@l3s.de), JCDL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3757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0" y="98425"/>
            <a:ext cx="11595100" cy="132556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2100" y="1612900"/>
            <a:ext cx="11595100" cy="471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5400" y="6483350"/>
            <a:ext cx="863600" cy="365125"/>
          </a:xfrm>
        </p:spPr>
        <p:txBody>
          <a:bodyPr anchor="b"/>
          <a:lstStyle/>
          <a:p>
            <a:fld id="{DD7C46FC-369F-4912-BCC5-812E419ABE20}" type="datetime1">
              <a:rPr lang="en-US" smtClean="0"/>
              <a:t>08-Sep-17</a:t>
            </a:fld>
            <a:endParaRPr lang="en-US" dirty="0"/>
          </a:p>
        </p:txBody>
      </p:sp>
      <p:sp>
        <p:nvSpPr>
          <p:cNvPr id="5" name="Footer Placeholder 4"/>
          <p:cNvSpPr>
            <a:spLocks noGrp="1"/>
          </p:cNvSpPr>
          <p:nvPr>
            <p:ph type="ftr" sz="quarter" idx="11"/>
          </p:nvPr>
        </p:nvSpPr>
        <p:spPr>
          <a:xfrm>
            <a:off x="0" y="6483350"/>
            <a:ext cx="12192000" cy="365125"/>
          </a:xfrm>
        </p:spPr>
        <p:txBody>
          <a:bodyPr anchor="b"/>
          <a:lstStyle/>
          <a:p>
            <a:r>
              <a:rPr lang="pt-BR" smtClean="0"/>
              <a:t>Pavlos Fafalios (fafalios@l3s.de), JCDL 2017</a:t>
            </a:r>
            <a:endParaRPr lang="en-US"/>
          </a:p>
        </p:txBody>
      </p:sp>
      <p:sp>
        <p:nvSpPr>
          <p:cNvPr id="6" name="Slide Number Placeholder 5"/>
          <p:cNvSpPr>
            <a:spLocks noGrp="1"/>
          </p:cNvSpPr>
          <p:nvPr>
            <p:ph type="sldNum" sz="quarter" idx="12"/>
          </p:nvPr>
        </p:nvSpPr>
        <p:spPr>
          <a:xfrm>
            <a:off x="11798300" y="6483350"/>
            <a:ext cx="393700" cy="365125"/>
          </a:xfrm>
        </p:spPr>
        <p:txBody>
          <a:bodyPr anchor="b"/>
          <a:lstStyle/>
          <a:p>
            <a:fld id="{C8B84C49-838A-4AAE-99F9-03C44218DAC7}" type="slidenum">
              <a:rPr lang="en-US" smtClean="0"/>
              <a:t>‹#›</a:t>
            </a:fld>
            <a:endParaRPr lang="en-US"/>
          </a:p>
        </p:txBody>
      </p:sp>
    </p:spTree>
    <p:extLst>
      <p:ext uri="{BB962C8B-B14F-4D97-AF65-F5344CB8AC3E}">
        <p14:creationId xmlns:p14="http://schemas.microsoft.com/office/powerpoint/2010/main" val="30164030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4AE97-721B-49FE-BE0B-7D9631BA7E2C}" type="datetime1">
              <a:rPr lang="en-US" smtClean="0"/>
              <a:t>08-Sep-17</a:t>
            </a:fld>
            <a:endParaRPr lang="en-US"/>
          </a:p>
        </p:txBody>
      </p:sp>
      <p:sp>
        <p:nvSpPr>
          <p:cNvPr id="5" name="Footer Placeholder 4"/>
          <p:cNvSpPr>
            <a:spLocks noGrp="1"/>
          </p:cNvSpPr>
          <p:nvPr>
            <p:ph type="ftr" sz="quarter" idx="11"/>
          </p:nvPr>
        </p:nvSpPr>
        <p:spPr/>
        <p:txBody>
          <a:bodyPr/>
          <a:lstStyle/>
          <a:p>
            <a:r>
              <a:rPr lang="pt-BR" smtClean="0"/>
              <a:t>Pavlos Fafalios (fafalios@l3s.de), JCDL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9323412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C3AE8A-AD8E-461B-A5AE-0C892CDDEFC8}" type="datetime1">
              <a:rPr lang="en-US" smtClean="0"/>
              <a:t>08-Sep-17</a:t>
            </a:fld>
            <a:endParaRPr lang="en-US"/>
          </a:p>
        </p:txBody>
      </p:sp>
      <p:sp>
        <p:nvSpPr>
          <p:cNvPr id="6" name="Footer Placeholder 5"/>
          <p:cNvSpPr>
            <a:spLocks noGrp="1"/>
          </p:cNvSpPr>
          <p:nvPr>
            <p:ph type="ftr" sz="quarter" idx="11"/>
          </p:nvPr>
        </p:nvSpPr>
        <p:spPr/>
        <p:txBody>
          <a:bodyPr/>
          <a:lstStyle/>
          <a:p>
            <a:r>
              <a:rPr lang="pt-BR" smtClean="0"/>
              <a:t>Pavlos Fafalios (fafalios@l3s.de), JCDL 2017</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1813644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E3F5FC-D01B-40BC-98D1-FFA00BB18BF2}" type="datetime1">
              <a:rPr lang="en-US" smtClean="0"/>
              <a:t>08-Sep-17</a:t>
            </a:fld>
            <a:endParaRPr lang="en-US"/>
          </a:p>
        </p:txBody>
      </p:sp>
      <p:sp>
        <p:nvSpPr>
          <p:cNvPr id="8" name="Footer Placeholder 7"/>
          <p:cNvSpPr>
            <a:spLocks noGrp="1"/>
          </p:cNvSpPr>
          <p:nvPr>
            <p:ph type="ftr" sz="quarter" idx="11"/>
          </p:nvPr>
        </p:nvSpPr>
        <p:spPr/>
        <p:txBody>
          <a:bodyPr/>
          <a:lstStyle/>
          <a:p>
            <a:r>
              <a:rPr lang="pt-BR" smtClean="0"/>
              <a:t>Pavlos Fafalios (fafalios@l3s.de), JCDL 2017</a:t>
            </a:r>
            <a:endParaRPr lang="en-US"/>
          </a:p>
        </p:txBody>
      </p:sp>
      <p:sp>
        <p:nvSpPr>
          <p:cNvPr id="9" name="Slide Number Placeholder 8"/>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931940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9EF05-BA19-42A9-8C17-35B5C06FE34B}" type="datetime1">
              <a:rPr lang="en-US" smtClean="0"/>
              <a:t>08-Sep-17</a:t>
            </a:fld>
            <a:endParaRPr lang="en-US"/>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2201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5755B-9633-4D0C-BFCF-2583D4EAF915}" type="datetime1">
              <a:rPr lang="en-US" smtClean="0"/>
              <a:t>08-Sep-17</a:t>
            </a:fld>
            <a:endParaRPr lang="en-US"/>
          </a:p>
        </p:txBody>
      </p:sp>
      <p:sp>
        <p:nvSpPr>
          <p:cNvPr id="3" name="Footer Placeholder 2"/>
          <p:cNvSpPr>
            <a:spLocks noGrp="1"/>
          </p:cNvSpPr>
          <p:nvPr>
            <p:ph type="ftr" sz="quarter" idx="11"/>
          </p:nvPr>
        </p:nvSpPr>
        <p:spPr/>
        <p:txBody>
          <a:bodyPr/>
          <a:lstStyle/>
          <a:p>
            <a:r>
              <a:rPr lang="pt-BR" smtClean="0"/>
              <a:t>Pavlos Fafalios (fafalios@l3s.de), JCDL 2017</a:t>
            </a:r>
            <a:endParaRPr lang="en-US"/>
          </a:p>
        </p:txBody>
      </p:sp>
      <p:sp>
        <p:nvSpPr>
          <p:cNvPr id="4" name="Slide Number Placeholder 3"/>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7290515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61167-95F1-439B-B7A6-04EBF138BC7A}" type="datetime1">
              <a:rPr lang="en-US" smtClean="0"/>
              <a:t>08-Sep-17</a:t>
            </a:fld>
            <a:endParaRPr lang="en-US"/>
          </a:p>
        </p:txBody>
      </p:sp>
      <p:sp>
        <p:nvSpPr>
          <p:cNvPr id="6" name="Footer Placeholder 5"/>
          <p:cNvSpPr>
            <a:spLocks noGrp="1"/>
          </p:cNvSpPr>
          <p:nvPr>
            <p:ph type="ftr" sz="quarter" idx="11"/>
          </p:nvPr>
        </p:nvSpPr>
        <p:spPr/>
        <p:txBody>
          <a:bodyPr/>
          <a:lstStyle/>
          <a:p>
            <a:r>
              <a:rPr lang="pt-BR" smtClean="0"/>
              <a:t>Pavlos Fafalios (fafalios@l3s.de), JCDL 2017</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3945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59260-0854-4911-A9AE-3E44D8BACDEF}" type="datetime1">
              <a:rPr lang="en-US" smtClean="0"/>
              <a:t>08-Sep-17</a:t>
            </a:fld>
            <a:endParaRPr lang="en-US"/>
          </a:p>
        </p:txBody>
      </p:sp>
      <p:sp>
        <p:nvSpPr>
          <p:cNvPr id="6" name="Footer Placeholder 5"/>
          <p:cNvSpPr>
            <a:spLocks noGrp="1"/>
          </p:cNvSpPr>
          <p:nvPr>
            <p:ph type="ftr" sz="quarter" idx="11"/>
          </p:nvPr>
        </p:nvSpPr>
        <p:spPr/>
        <p:txBody>
          <a:bodyPr/>
          <a:lstStyle/>
          <a:p>
            <a:r>
              <a:rPr lang="pt-BR" smtClean="0"/>
              <a:t>Pavlos Fafalios (fafalios@l3s.de), JCDL 2017</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7850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603" y="6483350"/>
            <a:ext cx="79460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33593-B1B4-45B1-9F33-2C10B949EC94}" type="datetime1">
              <a:rPr lang="en-US" smtClean="0"/>
              <a:t>08-Sep-17</a:t>
            </a:fld>
            <a:endParaRPr lang="en-US" dirty="0"/>
          </a:p>
        </p:txBody>
      </p:sp>
      <p:sp>
        <p:nvSpPr>
          <p:cNvPr id="5" name="Footer Placeholder 4"/>
          <p:cNvSpPr>
            <a:spLocks noGrp="1"/>
          </p:cNvSpPr>
          <p:nvPr>
            <p:ph type="ftr" sz="quarter" idx="3"/>
          </p:nvPr>
        </p:nvSpPr>
        <p:spPr>
          <a:xfrm>
            <a:off x="-3603" y="6483350"/>
            <a:ext cx="121956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Pavlos Fafalios (fafalios@l3s.de), JCDL 2017</a:t>
            </a:r>
            <a:endParaRPr lang="en-US"/>
          </a:p>
        </p:txBody>
      </p:sp>
      <p:sp>
        <p:nvSpPr>
          <p:cNvPr id="6" name="Slide Number Placeholder 5"/>
          <p:cNvSpPr>
            <a:spLocks noGrp="1"/>
          </p:cNvSpPr>
          <p:nvPr>
            <p:ph type="sldNum" sz="quarter" idx="4"/>
          </p:nvPr>
        </p:nvSpPr>
        <p:spPr>
          <a:xfrm>
            <a:off x="11709400" y="6483350"/>
            <a:ext cx="482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84C49-838A-4AAE-99F9-03C44218DAC7}" type="slidenum">
              <a:rPr lang="en-US" smtClean="0"/>
              <a:t>‹#›</a:t>
            </a:fld>
            <a:endParaRPr lang="en-US"/>
          </a:p>
        </p:txBody>
      </p:sp>
    </p:spTree>
    <p:extLst>
      <p:ext uri="{BB962C8B-B14F-4D97-AF65-F5344CB8AC3E}">
        <p14:creationId xmlns:p14="http://schemas.microsoft.com/office/powerpoint/2010/main" val="387655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dbpedia.org/resource/Nicotine" TargetMode="External"/><Relationship Id="rId3" Type="http://schemas.openxmlformats.org/officeDocument/2006/relationships/hyperlink" Target="http://dbpedia.org/resource/Cocaine" TargetMode="External"/><Relationship Id="rId7" Type="http://schemas.openxmlformats.org/officeDocument/2006/relationships/hyperlink" Target="http://dbpedia.org/resource/Furosemid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dbpedia.org/resource/Zidovudine" TargetMode="External"/><Relationship Id="rId5" Type="http://schemas.openxmlformats.org/officeDocument/2006/relationships/hyperlink" Target="http://dbpedia.org/resource/Aspirin" TargetMode="External"/><Relationship Id="rId10" Type="http://schemas.openxmlformats.org/officeDocument/2006/relationships/hyperlink" Target="http://dbpedia.org/resource/Caffeine" TargetMode="External"/><Relationship Id="rId4" Type="http://schemas.openxmlformats.org/officeDocument/2006/relationships/hyperlink" Target="http://dbpedia.org/resource/Heroin" TargetMode="External"/><Relationship Id="rId9" Type="http://schemas.openxmlformats.org/officeDocument/2006/relationships/hyperlink" Target="http://dbpedia.org/resource/Fluoxetin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Layers</a:t>
            </a:r>
            <a:endParaRPr lang="en-US" dirty="0"/>
          </a:p>
        </p:txBody>
      </p:sp>
      <p:sp>
        <p:nvSpPr>
          <p:cNvPr id="3" name="Content Placeholder 2"/>
          <p:cNvSpPr>
            <a:spLocks noGrp="1"/>
          </p:cNvSpPr>
          <p:nvPr>
            <p:ph idx="1"/>
          </p:nvPr>
        </p:nvSpPr>
        <p:spPr>
          <a:xfrm>
            <a:off x="5596164" y="1597819"/>
            <a:ext cx="6398986" cy="3921238"/>
          </a:xfrm>
        </p:spPr>
        <p:txBody>
          <a:bodyPr/>
          <a:lstStyle/>
          <a:p>
            <a:r>
              <a:rPr lang="en-US" sz="2400" dirty="0" smtClean="0"/>
              <a:t>Building Semantic Layers</a:t>
            </a:r>
          </a:p>
          <a:p>
            <a:pPr lvl="1"/>
            <a:r>
              <a:rPr lang="en-US" sz="2000" dirty="0" smtClean="0"/>
              <a:t>RDF/S </a:t>
            </a:r>
            <a:r>
              <a:rPr lang="en-US" sz="2000" b="1" dirty="0" smtClean="0"/>
              <a:t>data model</a:t>
            </a:r>
            <a:r>
              <a:rPr lang="en-US" sz="2000" dirty="0" smtClean="0"/>
              <a:t>: “Open Web Archive”</a:t>
            </a:r>
          </a:p>
          <a:p>
            <a:pPr lvl="1"/>
            <a:r>
              <a:rPr lang="en-US" sz="2000" dirty="0" smtClean="0"/>
              <a:t>Construction </a:t>
            </a:r>
            <a:r>
              <a:rPr lang="en-US" sz="2000" b="1" dirty="0" smtClean="0"/>
              <a:t>process</a:t>
            </a:r>
          </a:p>
          <a:p>
            <a:pPr lvl="1"/>
            <a:r>
              <a:rPr lang="en-US" sz="2000" dirty="0" smtClean="0"/>
              <a:t>Open source </a:t>
            </a:r>
            <a:r>
              <a:rPr lang="en-US" sz="2000" b="1" dirty="0" smtClean="0"/>
              <a:t>framework</a:t>
            </a:r>
            <a:r>
              <a:rPr lang="en-US" sz="2000" dirty="0" smtClean="0"/>
              <a:t>: “ArchiveSpark2Triples”</a:t>
            </a:r>
            <a:endParaRPr lang="en-US" sz="2000" b="1" dirty="0" smtClean="0"/>
          </a:p>
          <a:p>
            <a:r>
              <a:rPr lang="en-US" sz="2400" dirty="0" smtClean="0"/>
              <a:t>Case Studies and Query Capabilities</a:t>
            </a:r>
          </a:p>
          <a:p>
            <a:pPr lvl="1"/>
            <a:r>
              <a:rPr lang="en-US" sz="2000" dirty="0" smtClean="0"/>
              <a:t>Semantic Layer over a </a:t>
            </a:r>
            <a:r>
              <a:rPr lang="en-US" sz="2000" b="1" dirty="0" smtClean="0"/>
              <a:t>Web Archive </a:t>
            </a:r>
            <a:r>
              <a:rPr lang="en-US" sz="2000" dirty="0" smtClean="0"/>
              <a:t>(versioned)</a:t>
            </a:r>
          </a:p>
          <a:p>
            <a:pPr lvl="1"/>
            <a:r>
              <a:rPr lang="en-US" sz="2000" dirty="0" smtClean="0"/>
              <a:t>Semantic </a:t>
            </a:r>
            <a:r>
              <a:rPr lang="en-US" sz="2000" dirty="0"/>
              <a:t>Layer over </a:t>
            </a:r>
            <a:r>
              <a:rPr lang="en-US" sz="2000" dirty="0" smtClean="0"/>
              <a:t>a </a:t>
            </a:r>
            <a:r>
              <a:rPr lang="en-US" sz="2000" b="1" dirty="0"/>
              <a:t>News </a:t>
            </a:r>
            <a:r>
              <a:rPr lang="en-US" sz="2000" b="1" dirty="0" smtClean="0"/>
              <a:t>Archive </a:t>
            </a:r>
            <a:r>
              <a:rPr lang="en-US" sz="2000" dirty="0" smtClean="0"/>
              <a:t>(non-versioned)</a:t>
            </a:r>
            <a:endParaRPr lang="en-US" sz="2000" dirty="0"/>
          </a:p>
          <a:p>
            <a:pPr lvl="1"/>
            <a:r>
              <a:rPr lang="en-US" sz="2000" dirty="0" smtClean="0"/>
              <a:t>Semantic </a:t>
            </a:r>
            <a:r>
              <a:rPr lang="en-US" sz="2000" dirty="0"/>
              <a:t>Layer over </a:t>
            </a:r>
            <a:r>
              <a:rPr lang="en-US" sz="2000" dirty="0" smtClean="0"/>
              <a:t>a </a:t>
            </a:r>
            <a:r>
              <a:rPr lang="en-US" sz="2000" b="1" dirty="0"/>
              <a:t>Social </a:t>
            </a:r>
            <a:r>
              <a:rPr lang="en-US" sz="2000" b="1" dirty="0" smtClean="0"/>
              <a:t>Media Archive</a:t>
            </a:r>
            <a:endParaRPr lang="en-US" sz="2000" b="1" dirty="0"/>
          </a:p>
          <a:p>
            <a:r>
              <a:rPr lang="en-US" sz="2400" dirty="0" smtClean="0"/>
              <a:t>Evaluation</a:t>
            </a:r>
          </a:p>
          <a:p>
            <a:r>
              <a:rPr lang="en-US" sz="2400" dirty="0" smtClean="0"/>
              <a:t>Problems and Limitations </a:t>
            </a:r>
          </a:p>
          <a:p>
            <a:pPr lvl="1"/>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a:t>
            </a:fld>
            <a:endParaRPr lang="en-US"/>
          </a:p>
        </p:txBody>
      </p:sp>
      <p:pic>
        <p:nvPicPr>
          <p:cNvPr id="87" name="Picture 86"/>
          <p:cNvPicPr>
            <a:picLocks noChangeAspect="1"/>
          </p:cNvPicPr>
          <p:nvPr/>
        </p:nvPicPr>
        <p:blipFill>
          <a:blip r:embed="rId3"/>
          <a:stretch>
            <a:fillRect/>
          </a:stretch>
        </p:blipFill>
        <p:spPr>
          <a:xfrm>
            <a:off x="373745" y="1597819"/>
            <a:ext cx="4913639" cy="3137467"/>
          </a:xfrm>
          <a:prstGeom prst="rect">
            <a:avLst/>
          </a:prstGeom>
        </p:spPr>
      </p:pic>
    </p:spTree>
    <p:extLst>
      <p:ext uri="{BB962C8B-B14F-4D97-AF65-F5344CB8AC3E}">
        <p14:creationId xmlns:p14="http://schemas.microsoft.com/office/powerpoint/2010/main" val="1921361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11431" y="2623347"/>
            <a:ext cx="9556437" cy="1169551"/>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DISTINCT </a:t>
            </a:r>
            <a:r>
              <a:rPr lang="en-US" sz="1400" dirty="0" smtClean="0">
                <a:latin typeface="Consolas" panose="020B0609020204030204" pitchFamily="49" charset="0"/>
                <a:cs typeface="Consolas" panose="020B0609020204030204" pitchFamily="49" charset="0"/>
              </a:rPr>
              <a:t>?drug </a:t>
            </a:r>
            <a:r>
              <a:rPr lang="en-US" sz="1400" dirty="0">
                <a:latin typeface="Consolas" panose="020B0609020204030204" pitchFamily="49" charset="0"/>
                <a:cs typeface="Consolas" panose="020B0609020204030204" pitchFamily="49" charset="0"/>
              </a:rPr>
              <a:t>(count(DISTINCT ?article) as ?</a:t>
            </a:r>
            <a:r>
              <a:rPr lang="en-US" sz="1400" dirty="0" err="1">
                <a:latin typeface="Consolas" panose="020B0609020204030204" pitchFamily="49" charset="0"/>
                <a:cs typeface="Consolas" panose="020B0609020204030204" pitchFamily="49" charset="0"/>
              </a:rPr>
              <a:t>numOfArticles</a:t>
            </a:r>
            <a:r>
              <a:rPr lang="en-US" sz="1400" dirty="0">
                <a:latin typeface="Consolas" panose="020B0609020204030204" pitchFamily="49" charset="0"/>
                <a:cs typeface="Consolas" panose="020B0609020204030204" pitchFamily="49" charset="0"/>
              </a:rPr>
              <a:t>) WHERE {</a:t>
            </a:r>
          </a:p>
          <a:p>
            <a:r>
              <a:rPr lang="en-US" sz="1400" dirty="0">
                <a:latin typeface="Consolas" panose="020B0609020204030204" pitchFamily="49" charset="0"/>
                <a:cs typeface="Consolas" panose="020B0609020204030204" pitchFamily="49" charset="0"/>
              </a:rPr>
              <a:t>  SERVICE &lt;</a:t>
            </a:r>
            <a:r>
              <a:rPr lang="en-US" sz="1400" b="1" dirty="0">
                <a:solidFill>
                  <a:schemeClr val="accent4">
                    <a:lumMod val="75000"/>
                  </a:schemeClr>
                </a:solidFill>
                <a:latin typeface="Consolas" panose="020B0609020204030204" pitchFamily="49" charset="0"/>
                <a:cs typeface="Consolas" panose="020B0609020204030204" pitchFamily="49" charset="0"/>
              </a:rPr>
              <a:t>http://dbpedia.org/sparql</a:t>
            </a:r>
            <a:r>
              <a:rPr lang="en-US" sz="1400" dirty="0">
                <a:latin typeface="Consolas" panose="020B0609020204030204" pitchFamily="49" charset="0"/>
                <a:cs typeface="Consolas" panose="020B0609020204030204" pitchFamily="49" charset="0"/>
              </a:rPr>
              <a:t>&gt; </a:t>
            </a:r>
            <a:r>
              <a:rPr lang="en-US" sz="1400" dirty="0" smtClean="0">
                <a:latin typeface="Consolas" panose="020B0609020204030204" pitchFamily="49" charset="0"/>
                <a:cs typeface="Consolas" panose="020B0609020204030204" pitchFamily="49" charset="0"/>
              </a:rPr>
              <a:t>{ ?drug </a:t>
            </a:r>
            <a:r>
              <a:rPr lang="en-US" sz="1400" dirty="0">
                <a:latin typeface="Consolas" panose="020B0609020204030204" pitchFamily="49" charset="0"/>
                <a:cs typeface="Consolas" panose="020B0609020204030204" pitchFamily="49" charset="0"/>
              </a:rPr>
              <a:t>a </a:t>
            </a:r>
            <a:r>
              <a:rPr lang="en-US" sz="1400" b="1" dirty="0" err="1">
                <a:solidFill>
                  <a:srgbClr val="00B050"/>
                </a:solidFill>
                <a:latin typeface="Consolas" panose="020B0609020204030204" pitchFamily="49" charset="0"/>
                <a:cs typeface="Consolas" panose="020B0609020204030204" pitchFamily="49" charset="0"/>
              </a:rPr>
              <a:t>dbo:Drug</a:t>
            </a:r>
            <a:r>
              <a:rPr lang="en-US" sz="1400" dirty="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dc:date</a:t>
            </a:r>
            <a:r>
              <a:rPr lang="en-US" sz="1400" dirty="0">
                <a:latin typeface="Consolas" panose="020B0609020204030204" pitchFamily="49" charset="0"/>
                <a:cs typeface="Consolas" panose="020B0609020204030204" pitchFamily="49" charset="0"/>
              </a:rPr>
              <a:t> ?date </a:t>
            </a:r>
            <a:r>
              <a:rPr lang="en-US" sz="1400" dirty="0" smtClean="0">
                <a:latin typeface="Consolas" panose="020B0609020204030204" pitchFamily="49" charset="0"/>
                <a:cs typeface="Consolas" panose="020B0609020204030204" pitchFamily="49" charset="0"/>
              </a:rPr>
              <a:t>FILTER(year(?date) = </a:t>
            </a:r>
            <a:r>
              <a:rPr lang="en-US" sz="1400" dirty="0">
                <a:latin typeface="Consolas" panose="020B0609020204030204" pitchFamily="49" charset="0"/>
                <a:cs typeface="Consolas" panose="020B0609020204030204" pitchFamily="49" charset="0"/>
              </a:rPr>
              <a:t>"</a:t>
            </a:r>
            <a:r>
              <a:rPr lang="en-US" sz="1400" b="1" dirty="0" smtClean="0">
                <a:solidFill>
                  <a:srgbClr val="FF0000"/>
                </a:solidFill>
                <a:latin typeface="Consolas" panose="020B0609020204030204" pitchFamily="49" charset="0"/>
                <a:cs typeface="Consolas" panose="020B0609020204030204" pitchFamily="49" charset="0"/>
              </a:rPr>
              <a:t>1987</a:t>
            </a:r>
            <a:r>
              <a:rPr lang="en-US" sz="1400" dirty="0" smtClean="0">
                <a:latin typeface="Consolas" panose="020B0609020204030204" pitchFamily="49" charset="0"/>
                <a:cs typeface="Consolas" panose="020B0609020204030204" pitchFamily="49" charset="0"/>
              </a:rPr>
              <a:t>") . </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?article </a:t>
            </a:r>
            <a:r>
              <a:rPr lang="en-US" sz="1400" dirty="0" err="1" smtClean="0">
                <a:latin typeface="Consolas" panose="020B0609020204030204" pitchFamily="49" charset="0"/>
                <a:cs typeface="Consolas" panose="020B0609020204030204" pitchFamily="49" charset="0"/>
              </a:rPr>
              <a:t>schema:mentions</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?drug </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GROUP BY </a:t>
            </a:r>
            <a:r>
              <a:rPr lang="en-US" sz="1400" dirty="0" smtClean="0">
                <a:latin typeface="Consolas" panose="020B0609020204030204" pitchFamily="49" charset="0"/>
                <a:cs typeface="Consolas" panose="020B0609020204030204" pitchFamily="49" charset="0"/>
              </a:rPr>
              <a:t>?drug </a:t>
            </a:r>
            <a:r>
              <a:rPr lang="en-US" sz="1400" dirty="0">
                <a:latin typeface="Consolas" panose="020B0609020204030204" pitchFamily="49" charset="0"/>
                <a:cs typeface="Consolas" panose="020B0609020204030204" pitchFamily="49" charset="0"/>
              </a:rPr>
              <a:t>ORDER BY DESC(?</a:t>
            </a:r>
            <a:r>
              <a:rPr lang="en-US" sz="1400" dirty="0" err="1">
                <a:latin typeface="Consolas" panose="020B0609020204030204" pitchFamily="49" charset="0"/>
                <a:cs typeface="Consolas" panose="020B0609020204030204" pitchFamily="49" charset="0"/>
              </a:rPr>
              <a:t>numOfArticles</a:t>
            </a:r>
            <a:r>
              <a:rPr lang="en-US" sz="1400" dirty="0" smtClean="0">
                <a:latin typeface="Consolas" panose="020B0609020204030204" pitchFamily="49" charset="0"/>
                <a:cs typeface="Consolas" panose="020B0609020204030204" pitchFamily="49" charset="0"/>
              </a:rPr>
              <a:t>) </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899"/>
            <a:ext cx="11595100" cy="1055131"/>
          </a:xfrm>
        </p:spPr>
        <p:txBody>
          <a:bodyPr/>
          <a:lstStyle/>
          <a:p>
            <a:r>
              <a:rPr lang="en-US" dirty="0" smtClean="0"/>
              <a:t>Information Inference / Knowledge Discovery</a:t>
            </a:r>
          </a:p>
          <a:p>
            <a:pPr lvl="1"/>
            <a:r>
              <a:rPr lang="en-US" dirty="0" smtClean="0"/>
              <a:t>Most </a:t>
            </a:r>
            <a:r>
              <a:rPr lang="en-US" dirty="0"/>
              <a:t>discussed </a:t>
            </a:r>
            <a:r>
              <a:rPr lang="en-US" b="1" dirty="0"/>
              <a:t>Drugs </a:t>
            </a:r>
            <a:r>
              <a:rPr lang="en-US" dirty="0"/>
              <a:t>in </a:t>
            </a:r>
            <a:r>
              <a:rPr lang="en-US" b="1" dirty="0"/>
              <a:t>1987 (left) and 1997 (right)</a:t>
            </a:r>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10</a:t>
            </a:fld>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2508507138"/>
              </p:ext>
            </p:extLst>
          </p:nvPr>
        </p:nvGraphicFramePr>
        <p:xfrm>
          <a:off x="412020" y="3980399"/>
          <a:ext cx="5366478" cy="2719674"/>
        </p:xfrm>
        <a:graphic>
          <a:graphicData uri="http://schemas.openxmlformats.org/drawingml/2006/table">
            <a:tbl>
              <a:tblPr/>
              <a:tblGrid>
                <a:gridCol w="3907940"/>
                <a:gridCol w="1458538"/>
              </a:tblGrid>
              <a:tr h="535016">
                <a:tc>
                  <a:txBody>
                    <a:bodyPr/>
                    <a:lstStyle/>
                    <a:p>
                      <a:pPr algn="l"/>
                      <a:r>
                        <a:rPr lang="en-US" sz="1600" dirty="0" smtClean="0">
                          <a:effectLst/>
                          <a:latin typeface="+mn-lt"/>
                        </a:rPr>
                        <a:t>Drug </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 </a:t>
                      </a:r>
                      <a:r>
                        <a:rPr lang="en-US" sz="1600" dirty="0" err="1" smtClean="0">
                          <a:effectLst/>
                          <a:latin typeface="+mn-lt"/>
                        </a:rPr>
                        <a:t>Num</a:t>
                      </a:r>
                      <a:r>
                        <a:rPr lang="en-US" sz="1600" baseline="0" dirty="0" smtClean="0">
                          <a:effectLst/>
                          <a:latin typeface="+mn-lt"/>
                        </a:rPr>
                        <a:t> </a:t>
                      </a:r>
                      <a:r>
                        <a:rPr lang="en-US" sz="1600" dirty="0" smtClean="0">
                          <a:effectLst/>
                          <a:latin typeface="+mn-lt"/>
                        </a:rPr>
                        <a:t>of articles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(1987)</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sng">
                          <a:effectLst/>
                          <a:latin typeface="+mn-lt"/>
                          <a:hlinkClick r:id="rId3"/>
                        </a:rPr>
                        <a:t>http://dbpedia.org/resource/Cocaine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778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dirty="0">
                          <a:effectLst/>
                          <a:latin typeface="+mn-lt"/>
                          <a:hlinkClick r:id="rId4"/>
                        </a:rPr>
                        <a:t>http://dbpedia.org/resource/Heroin</a:t>
                      </a:r>
                      <a:endParaRPr lang="en-US" sz="15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248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263717">
                <a:tc>
                  <a:txBody>
                    <a:bodyPr/>
                    <a:lstStyle/>
                    <a:p>
                      <a:r>
                        <a:rPr lang="en-US" sz="1500" u="none" strike="noStrike">
                          <a:effectLst/>
                          <a:latin typeface="+mn-lt"/>
                          <a:hlinkClick r:id="rId5"/>
                        </a:rPr>
                        <a:t>http://dbpedia.org/resource/Aspirin</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6"/>
                        </a:rPr>
                        <a:t>http://dbpedia.org/resource/Zidovudine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7"/>
                        </a:rPr>
                        <a:t>http://dbpedia.org/resource/Furosemide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dirty="0">
                          <a:latin typeface="+mn-lt"/>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932022975"/>
              </p:ext>
            </p:extLst>
          </p:nvPr>
        </p:nvGraphicFramePr>
        <p:xfrm>
          <a:off x="6089649" y="3998645"/>
          <a:ext cx="5636872" cy="2719674"/>
        </p:xfrm>
        <a:graphic>
          <a:graphicData uri="http://schemas.openxmlformats.org/drawingml/2006/table">
            <a:tbl>
              <a:tblPr/>
              <a:tblGrid>
                <a:gridCol w="4182826"/>
                <a:gridCol w="1454046"/>
              </a:tblGrid>
              <a:tr h="263717">
                <a:tc>
                  <a:txBody>
                    <a:bodyPr/>
                    <a:lstStyle/>
                    <a:p>
                      <a:pPr algn="l"/>
                      <a:r>
                        <a:rPr lang="en-US" sz="1600" dirty="0" smtClean="0">
                          <a:effectLst/>
                          <a:latin typeface="+mn-lt"/>
                        </a:rPr>
                        <a:t>Drug</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 </a:t>
                      </a:r>
                      <a:r>
                        <a:rPr lang="en-US" sz="1600" dirty="0" err="1" smtClean="0">
                          <a:effectLst/>
                          <a:latin typeface="+mn-lt"/>
                        </a:rPr>
                        <a:t>Num</a:t>
                      </a:r>
                      <a:r>
                        <a:rPr lang="en-US" sz="1600" dirty="0" smtClean="0">
                          <a:effectLst/>
                          <a:latin typeface="+mn-lt"/>
                        </a:rPr>
                        <a:t> of articles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(1997)</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3"/>
                        </a:rPr>
                        <a:t>http://dbpedia.org/resource/Cocaine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462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4"/>
                        </a:rPr>
                        <a:t>http://dbpedia.org/resource/Heroin</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275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263717">
                <a:tc>
                  <a:txBody>
                    <a:bodyPr/>
                    <a:lstStyle/>
                    <a:p>
                      <a:r>
                        <a:rPr lang="en-US" sz="1500" u="none" strike="noStrike" dirty="0">
                          <a:effectLst/>
                          <a:latin typeface="+mn-lt"/>
                          <a:hlinkClick r:id="rId8"/>
                        </a:rPr>
                        <a:t>http://dbpedia.org/resource/</a:t>
                      </a:r>
                      <a:r>
                        <a:rPr lang="en-US" sz="1500" b="1" u="none" strike="noStrike" dirty="0">
                          <a:effectLst/>
                          <a:latin typeface="+mn-lt"/>
                          <a:hlinkClick r:id="rId8"/>
                        </a:rPr>
                        <a:t>Nicotine</a:t>
                      </a:r>
                      <a:endParaRPr lang="en-US" sz="15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500">
                          <a:latin typeface="+mn-lt"/>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61506">
                <a:tc>
                  <a:txBody>
                    <a:bodyPr/>
                    <a:lstStyle/>
                    <a:p>
                      <a:r>
                        <a:rPr lang="en-US" sz="1500" u="none" strike="noStrike" dirty="0">
                          <a:effectLst/>
                          <a:latin typeface="+mn-lt"/>
                          <a:hlinkClick r:id="rId9"/>
                        </a:rPr>
                        <a:t>http://dbpedia.org/resource/</a:t>
                      </a:r>
                      <a:r>
                        <a:rPr lang="en-US" sz="1500" b="1" u="none" strike="noStrike" dirty="0">
                          <a:effectLst/>
                          <a:latin typeface="+mn-lt"/>
                          <a:hlinkClick r:id="rId9"/>
                        </a:rPr>
                        <a:t>Fluoxetine</a:t>
                      </a:r>
                      <a:endParaRPr lang="en-US" sz="15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500" dirty="0">
                          <a:latin typeface="+mn-lt"/>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61506">
                <a:tc>
                  <a:txBody>
                    <a:bodyPr/>
                    <a:lstStyle/>
                    <a:p>
                      <a:r>
                        <a:rPr lang="en-US" sz="1500" u="none" strike="noStrike" dirty="0">
                          <a:effectLst/>
                          <a:latin typeface="+mn-lt"/>
                          <a:hlinkClick r:id="rId10"/>
                        </a:rPr>
                        <a:t>http://dbpedia.org/resource/</a:t>
                      </a:r>
                      <a:r>
                        <a:rPr lang="en-US" sz="1500" b="1" u="none" strike="noStrike" dirty="0">
                          <a:effectLst/>
                          <a:latin typeface="+mn-lt"/>
                          <a:hlinkClick r:id="rId10"/>
                        </a:rPr>
                        <a:t>Caffeine</a:t>
                      </a:r>
                      <a:endParaRPr lang="en-US" sz="15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500" dirty="0">
                          <a:latin typeface="+mn-lt"/>
                        </a:rPr>
                        <a:t>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bl>
          </a:graphicData>
        </a:graphic>
      </p:graphicFrame>
      <p:sp>
        <p:nvSpPr>
          <p:cNvPr id="19" name="TextBox 18"/>
          <p:cNvSpPr txBox="1"/>
          <p:nvPr/>
        </p:nvSpPr>
        <p:spPr>
          <a:xfrm>
            <a:off x="9220049" y="2182317"/>
            <a:ext cx="2283446"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NYT articles</a:t>
            </a:r>
          </a:p>
        </p:txBody>
      </p:sp>
    </p:spTree>
    <p:extLst>
      <p:ext uri="{BB962C8B-B14F-4D97-AF65-F5344CB8AC3E}">
        <p14:creationId xmlns:p14="http://schemas.microsoft.com/office/powerpoint/2010/main" val="1562494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Results </a:t>
            </a:r>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20948802"/>
              </p:ext>
            </p:extLst>
          </p:nvPr>
        </p:nvGraphicFramePr>
        <p:xfrm>
          <a:off x="1175660" y="1549984"/>
          <a:ext cx="10880257" cy="1112520"/>
        </p:xfrm>
        <a:graphic>
          <a:graphicData uri="http://schemas.openxmlformats.org/drawingml/2006/table">
            <a:tbl>
              <a:tblPr firstRow="1" bandRow="1"/>
              <a:tblGrid>
                <a:gridCol w="2090057"/>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tblGrid>
              <a:tr h="370840">
                <a:tc>
                  <a:txBody>
                    <a:bodyPr/>
                    <a:lstStyle/>
                    <a:p>
                      <a:pPr algn="r"/>
                      <a:r>
                        <a:rPr lang="en-US" sz="1400" b="1" dirty="0" smtClean="0"/>
                        <a:t>Information need</a:t>
                      </a:r>
                      <a:endParaRPr lang="en-US" sz="1400" b="1" dirty="0"/>
                    </a:p>
                  </a:txBody>
                  <a:tcPr>
                    <a:solidFill>
                      <a:schemeClr val="bg1">
                        <a:lumMod val="95000"/>
                      </a:schemeClr>
                    </a:solidFill>
                  </a:tcPr>
                </a:tc>
                <a:tc>
                  <a:txBody>
                    <a:bodyPr/>
                    <a:lstStyle/>
                    <a:p>
                      <a:pPr algn="ctr"/>
                      <a:r>
                        <a:rPr lang="en-US" sz="1400" dirty="0" smtClean="0"/>
                        <a:t>1</a:t>
                      </a:r>
                      <a:endParaRPr lang="en-US" sz="1400" dirty="0"/>
                    </a:p>
                  </a:txBody>
                  <a:tcPr>
                    <a:solidFill>
                      <a:schemeClr val="bg1">
                        <a:lumMod val="95000"/>
                      </a:schemeClr>
                    </a:solidFill>
                  </a:tcPr>
                </a:tc>
                <a:tc>
                  <a:txBody>
                    <a:bodyPr/>
                    <a:lstStyle/>
                    <a:p>
                      <a:pPr algn="ctr"/>
                      <a:r>
                        <a:rPr lang="en-US" sz="1400" dirty="0" smtClean="0"/>
                        <a:t>2</a:t>
                      </a:r>
                      <a:endParaRPr lang="en-US" sz="1400" dirty="0"/>
                    </a:p>
                  </a:txBody>
                  <a:tcPr>
                    <a:solidFill>
                      <a:schemeClr val="bg1">
                        <a:lumMod val="95000"/>
                      </a:schemeClr>
                    </a:solidFill>
                  </a:tcPr>
                </a:tc>
                <a:tc>
                  <a:txBody>
                    <a:bodyPr/>
                    <a:lstStyle/>
                    <a:p>
                      <a:pPr algn="ctr"/>
                      <a:r>
                        <a:rPr lang="en-US" sz="1400" dirty="0" smtClean="0"/>
                        <a:t>3</a:t>
                      </a:r>
                      <a:endParaRPr lang="en-US" sz="1400" dirty="0"/>
                    </a:p>
                  </a:txBody>
                  <a:tcPr>
                    <a:solidFill>
                      <a:schemeClr val="bg1">
                        <a:lumMod val="95000"/>
                      </a:schemeClr>
                    </a:solidFill>
                  </a:tcPr>
                </a:tc>
                <a:tc>
                  <a:txBody>
                    <a:bodyPr/>
                    <a:lstStyle/>
                    <a:p>
                      <a:pPr algn="ctr"/>
                      <a:r>
                        <a:rPr lang="en-US" sz="1400" dirty="0" smtClean="0"/>
                        <a:t>4</a:t>
                      </a:r>
                      <a:endParaRPr lang="en-US" sz="1400" dirty="0"/>
                    </a:p>
                  </a:txBody>
                  <a:tcPr>
                    <a:solidFill>
                      <a:schemeClr val="bg1">
                        <a:lumMod val="95000"/>
                      </a:schemeClr>
                    </a:solidFill>
                  </a:tcPr>
                </a:tc>
                <a:tc>
                  <a:txBody>
                    <a:bodyPr/>
                    <a:lstStyle/>
                    <a:p>
                      <a:pPr algn="ctr"/>
                      <a:r>
                        <a:rPr lang="en-US" sz="1400" dirty="0" smtClean="0"/>
                        <a:t>5</a:t>
                      </a:r>
                      <a:endParaRPr lang="en-US" sz="1400" dirty="0"/>
                    </a:p>
                  </a:txBody>
                  <a:tcPr>
                    <a:solidFill>
                      <a:schemeClr val="bg1">
                        <a:lumMod val="95000"/>
                      </a:schemeClr>
                    </a:solidFill>
                  </a:tcPr>
                </a:tc>
                <a:tc>
                  <a:txBody>
                    <a:bodyPr/>
                    <a:lstStyle/>
                    <a:p>
                      <a:pPr algn="ctr"/>
                      <a:r>
                        <a:rPr lang="en-US" sz="1400" dirty="0" smtClean="0"/>
                        <a:t>6</a:t>
                      </a:r>
                      <a:endParaRPr lang="en-US" sz="1400" dirty="0"/>
                    </a:p>
                  </a:txBody>
                  <a:tcPr>
                    <a:solidFill>
                      <a:schemeClr val="bg1">
                        <a:lumMod val="95000"/>
                      </a:schemeClr>
                    </a:solidFill>
                  </a:tcPr>
                </a:tc>
                <a:tc>
                  <a:txBody>
                    <a:bodyPr/>
                    <a:lstStyle/>
                    <a:p>
                      <a:pPr algn="ctr"/>
                      <a:r>
                        <a:rPr lang="en-US" sz="1400" dirty="0" smtClean="0"/>
                        <a:t>7</a:t>
                      </a:r>
                      <a:endParaRPr lang="en-US" sz="1400" dirty="0"/>
                    </a:p>
                  </a:txBody>
                  <a:tcPr>
                    <a:solidFill>
                      <a:schemeClr val="bg1">
                        <a:lumMod val="95000"/>
                      </a:schemeClr>
                    </a:solidFill>
                  </a:tcPr>
                </a:tc>
                <a:tc>
                  <a:txBody>
                    <a:bodyPr/>
                    <a:lstStyle/>
                    <a:p>
                      <a:pPr algn="ctr"/>
                      <a:r>
                        <a:rPr lang="en-US" sz="1400" dirty="0" smtClean="0"/>
                        <a:t>8</a:t>
                      </a:r>
                      <a:endParaRPr lang="en-US" sz="1400" dirty="0"/>
                    </a:p>
                  </a:txBody>
                  <a:tcPr>
                    <a:solidFill>
                      <a:schemeClr val="bg1">
                        <a:lumMod val="95000"/>
                      </a:schemeClr>
                    </a:solidFill>
                  </a:tcPr>
                </a:tc>
                <a:tc>
                  <a:txBody>
                    <a:bodyPr/>
                    <a:lstStyle/>
                    <a:p>
                      <a:pPr algn="ctr"/>
                      <a:r>
                        <a:rPr lang="en-US" sz="1400" dirty="0" smtClean="0"/>
                        <a:t>9</a:t>
                      </a:r>
                      <a:endParaRPr lang="en-US" sz="1400" dirty="0"/>
                    </a:p>
                  </a:txBody>
                  <a:tcPr>
                    <a:solidFill>
                      <a:schemeClr val="bg1">
                        <a:lumMod val="95000"/>
                      </a:schemeClr>
                    </a:solidFill>
                  </a:tcPr>
                </a:tc>
                <a:tc>
                  <a:txBody>
                    <a:bodyPr/>
                    <a:lstStyle/>
                    <a:p>
                      <a:pPr algn="ctr"/>
                      <a:r>
                        <a:rPr lang="en-US" sz="1400" dirty="0" smtClean="0"/>
                        <a:t>10</a:t>
                      </a:r>
                      <a:endParaRPr lang="en-US" sz="1400" dirty="0"/>
                    </a:p>
                  </a:txBody>
                  <a:tcPr>
                    <a:solidFill>
                      <a:schemeClr val="bg1">
                        <a:lumMod val="95000"/>
                      </a:schemeClr>
                    </a:solidFill>
                  </a:tcPr>
                </a:tc>
                <a:tc>
                  <a:txBody>
                    <a:bodyPr/>
                    <a:lstStyle/>
                    <a:p>
                      <a:pPr algn="ctr"/>
                      <a:r>
                        <a:rPr lang="en-US" sz="1400" dirty="0" smtClean="0"/>
                        <a:t>11</a:t>
                      </a:r>
                      <a:endParaRPr lang="en-US" sz="1400" dirty="0"/>
                    </a:p>
                  </a:txBody>
                  <a:tcPr>
                    <a:solidFill>
                      <a:schemeClr val="bg1">
                        <a:lumMod val="95000"/>
                      </a:schemeClr>
                    </a:solidFill>
                  </a:tcPr>
                </a:tc>
                <a:tc>
                  <a:txBody>
                    <a:bodyPr/>
                    <a:lstStyle/>
                    <a:p>
                      <a:pPr algn="ctr"/>
                      <a:r>
                        <a:rPr lang="en-US" sz="1400" dirty="0" smtClean="0"/>
                        <a:t>12</a:t>
                      </a:r>
                      <a:endParaRPr lang="en-US" sz="1400" dirty="0"/>
                    </a:p>
                  </a:txBody>
                  <a:tcPr>
                    <a:solidFill>
                      <a:schemeClr val="bg1">
                        <a:lumMod val="95000"/>
                      </a:schemeClr>
                    </a:solidFill>
                  </a:tcPr>
                </a:tc>
                <a:tc>
                  <a:txBody>
                    <a:bodyPr/>
                    <a:lstStyle/>
                    <a:p>
                      <a:pPr algn="ctr"/>
                      <a:r>
                        <a:rPr lang="en-US" sz="1400" dirty="0" smtClean="0"/>
                        <a:t>13</a:t>
                      </a:r>
                      <a:endParaRPr lang="en-US" sz="1400" dirty="0"/>
                    </a:p>
                  </a:txBody>
                  <a:tcPr>
                    <a:solidFill>
                      <a:schemeClr val="bg1">
                        <a:lumMod val="95000"/>
                      </a:schemeClr>
                    </a:solidFill>
                  </a:tcPr>
                </a:tc>
                <a:tc>
                  <a:txBody>
                    <a:bodyPr/>
                    <a:lstStyle/>
                    <a:p>
                      <a:pPr algn="ctr"/>
                      <a:r>
                        <a:rPr lang="en-US" sz="1400" dirty="0" smtClean="0"/>
                        <a:t>14</a:t>
                      </a:r>
                      <a:endParaRPr lang="en-US" sz="1400" dirty="0"/>
                    </a:p>
                  </a:txBody>
                  <a:tcPr>
                    <a:solidFill>
                      <a:schemeClr val="bg1">
                        <a:lumMod val="95000"/>
                      </a:schemeClr>
                    </a:solidFill>
                  </a:tcPr>
                </a:tc>
                <a:tc>
                  <a:txBody>
                    <a:bodyPr/>
                    <a:lstStyle/>
                    <a:p>
                      <a:pPr algn="ctr"/>
                      <a:r>
                        <a:rPr lang="en-US" sz="1400" dirty="0" smtClean="0"/>
                        <a:t>15</a:t>
                      </a:r>
                      <a:endParaRPr lang="en-US" sz="1400" dirty="0"/>
                    </a:p>
                  </a:txBody>
                  <a:tcPr>
                    <a:solidFill>
                      <a:schemeClr val="bg1">
                        <a:lumMod val="95000"/>
                      </a:schemeClr>
                    </a:solidFill>
                  </a:tcPr>
                </a:tc>
                <a:tc>
                  <a:txBody>
                    <a:bodyPr/>
                    <a:lstStyle/>
                    <a:p>
                      <a:pPr algn="ctr"/>
                      <a:r>
                        <a:rPr lang="en-US" sz="1400" dirty="0" smtClean="0"/>
                        <a:t>16</a:t>
                      </a:r>
                      <a:endParaRPr lang="en-US" sz="1400" dirty="0"/>
                    </a:p>
                  </a:txBody>
                  <a:tcPr>
                    <a:solidFill>
                      <a:schemeClr val="bg1">
                        <a:lumMod val="95000"/>
                      </a:schemeClr>
                    </a:solidFill>
                  </a:tcPr>
                </a:tc>
                <a:tc>
                  <a:txBody>
                    <a:bodyPr/>
                    <a:lstStyle/>
                    <a:p>
                      <a:pPr algn="ctr"/>
                      <a:r>
                        <a:rPr lang="en-US" sz="1400" dirty="0" smtClean="0"/>
                        <a:t>17</a:t>
                      </a:r>
                      <a:endParaRPr lang="en-US" sz="1400" dirty="0"/>
                    </a:p>
                  </a:txBody>
                  <a:tcPr>
                    <a:solidFill>
                      <a:schemeClr val="bg1">
                        <a:lumMod val="95000"/>
                      </a:schemeClr>
                    </a:solidFill>
                  </a:tcPr>
                </a:tc>
                <a:tc>
                  <a:txBody>
                    <a:bodyPr/>
                    <a:lstStyle/>
                    <a:p>
                      <a:pPr algn="ctr"/>
                      <a:r>
                        <a:rPr lang="en-US" sz="1400" dirty="0" smtClean="0"/>
                        <a:t>18</a:t>
                      </a:r>
                      <a:endParaRPr lang="en-US" sz="1400" dirty="0"/>
                    </a:p>
                  </a:txBody>
                  <a:tcPr>
                    <a:solidFill>
                      <a:schemeClr val="bg1">
                        <a:lumMod val="95000"/>
                      </a:schemeClr>
                    </a:solidFill>
                  </a:tcPr>
                </a:tc>
                <a:tc>
                  <a:txBody>
                    <a:bodyPr/>
                    <a:lstStyle/>
                    <a:p>
                      <a:pPr algn="ctr"/>
                      <a:r>
                        <a:rPr lang="en-US" sz="1400" dirty="0" smtClean="0"/>
                        <a:t>19</a:t>
                      </a:r>
                      <a:endParaRPr lang="en-US" sz="1400" dirty="0"/>
                    </a:p>
                  </a:txBody>
                  <a:tcPr>
                    <a:solidFill>
                      <a:schemeClr val="bg1">
                        <a:lumMod val="95000"/>
                      </a:schemeClr>
                    </a:solidFill>
                  </a:tcPr>
                </a:tc>
                <a:tc>
                  <a:txBody>
                    <a:bodyPr/>
                    <a:lstStyle/>
                    <a:p>
                      <a:pPr algn="ctr"/>
                      <a:r>
                        <a:rPr lang="en-US" sz="1400" dirty="0" smtClean="0"/>
                        <a:t>20</a:t>
                      </a:r>
                      <a:endParaRPr lang="en-US" sz="1400" dirty="0"/>
                    </a:p>
                  </a:txBody>
                  <a:tcPr>
                    <a:solidFill>
                      <a:schemeClr val="bg1">
                        <a:lumMod val="95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a:t>
                      </a:r>
                      <a:r>
                        <a:rPr lang="en-US" sz="1400" dirty="0" smtClean="0"/>
                        <a:t> results</a:t>
                      </a:r>
                    </a:p>
                  </a:txBody>
                  <a:tcPr>
                    <a:solidFill>
                      <a:schemeClr val="accent6">
                        <a:lumMod val="20000"/>
                        <a:lumOff val="80000"/>
                      </a:schemeClr>
                    </a:solidFill>
                  </a:tcPr>
                </a:tc>
                <a:tc>
                  <a:txBody>
                    <a:bodyPr/>
                    <a:lstStyle/>
                    <a:p>
                      <a:pPr algn="ctr"/>
                      <a:r>
                        <a:rPr lang="en-US" sz="1400" dirty="0" smtClean="0"/>
                        <a:t>27</a:t>
                      </a:r>
                      <a:endParaRPr lang="en-US" sz="1400" dirty="0"/>
                    </a:p>
                  </a:txBody>
                  <a:tcPr>
                    <a:solidFill>
                      <a:schemeClr val="accent6">
                        <a:lumMod val="20000"/>
                        <a:lumOff val="80000"/>
                      </a:schemeClr>
                    </a:solidFill>
                  </a:tcPr>
                </a:tc>
                <a:tc>
                  <a:txBody>
                    <a:bodyPr/>
                    <a:lstStyle/>
                    <a:p>
                      <a:pPr algn="ctr"/>
                      <a:r>
                        <a:rPr lang="en-US" sz="1400" dirty="0" smtClean="0"/>
                        <a:t>34</a:t>
                      </a:r>
                      <a:endParaRPr lang="en-US" sz="1400" dirty="0"/>
                    </a:p>
                  </a:txBody>
                  <a:tcPr>
                    <a:solidFill>
                      <a:schemeClr val="accent6">
                        <a:lumMod val="20000"/>
                        <a:lumOff val="80000"/>
                      </a:schemeClr>
                    </a:solidFill>
                  </a:tcPr>
                </a:tc>
                <a:tc>
                  <a:txBody>
                    <a:bodyPr/>
                    <a:lstStyle/>
                    <a:p>
                      <a:pPr algn="ctr"/>
                      <a:r>
                        <a:rPr lang="en-US" sz="1400" dirty="0" smtClean="0"/>
                        <a:t>37</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11</a:t>
                      </a:r>
                      <a:endParaRPr lang="en-US" sz="1400" dirty="0"/>
                    </a:p>
                  </a:txBody>
                  <a:tcPr>
                    <a:solidFill>
                      <a:schemeClr val="accent6">
                        <a:lumMod val="20000"/>
                        <a:lumOff val="80000"/>
                      </a:schemeClr>
                    </a:solidFill>
                  </a:tcPr>
                </a:tc>
                <a:tc>
                  <a:txBody>
                    <a:bodyPr/>
                    <a:lstStyle/>
                    <a:p>
                      <a:pPr algn="ctr"/>
                      <a:r>
                        <a:rPr lang="en-US" sz="1400" dirty="0" smtClean="0"/>
                        <a:t>14</a:t>
                      </a:r>
                      <a:endParaRPr lang="en-US" sz="1400" dirty="0"/>
                    </a:p>
                  </a:txBody>
                  <a:tcPr>
                    <a:solidFill>
                      <a:schemeClr val="accent6">
                        <a:lumMod val="20000"/>
                        <a:lumOff val="80000"/>
                      </a:schemeClr>
                    </a:solidFill>
                  </a:tcPr>
                </a:tc>
                <a:tc>
                  <a:txBody>
                    <a:bodyPr/>
                    <a:lstStyle/>
                    <a:p>
                      <a:pPr algn="ctr"/>
                      <a:r>
                        <a:rPr lang="en-US" sz="1400" b="1" dirty="0" smtClean="0"/>
                        <a:t>18</a:t>
                      </a:r>
                      <a:endParaRPr lang="en-US" sz="1400" b="1" dirty="0"/>
                    </a:p>
                  </a:txBody>
                  <a:tcPr>
                    <a:solidFill>
                      <a:schemeClr val="accent6">
                        <a:lumMod val="40000"/>
                        <a:lumOff val="60000"/>
                      </a:schemeClr>
                    </a:solidFill>
                  </a:tcPr>
                </a:tc>
                <a:tc>
                  <a:txBody>
                    <a:bodyPr/>
                    <a:lstStyle/>
                    <a:p>
                      <a:pPr algn="ctr"/>
                      <a:r>
                        <a:rPr lang="en-US" sz="1400" dirty="0" smtClean="0"/>
                        <a:t>8</a:t>
                      </a:r>
                      <a:endParaRPr lang="en-US" sz="1400" dirty="0"/>
                    </a:p>
                  </a:txBody>
                  <a:tcPr>
                    <a:solidFill>
                      <a:schemeClr val="accent6">
                        <a:lumMod val="20000"/>
                        <a:lumOff val="80000"/>
                      </a:schemeClr>
                    </a:solidFill>
                  </a:tcPr>
                </a:tc>
                <a:tc>
                  <a:txBody>
                    <a:bodyPr/>
                    <a:lstStyle/>
                    <a:p>
                      <a:pPr algn="ctr"/>
                      <a:r>
                        <a:rPr lang="en-US" sz="1400" b="1" dirty="0" smtClean="0"/>
                        <a:t>11</a:t>
                      </a:r>
                      <a:endParaRPr lang="en-US" sz="1400" b="1" dirty="0"/>
                    </a:p>
                  </a:txBody>
                  <a:tcPr>
                    <a:solidFill>
                      <a:schemeClr val="accent6">
                        <a:lumMod val="40000"/>
                        <a:lumOff val="6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b="1" dirty="0" smtClean="0"/>
                        <a:t>15</a:t>
                      </a:r>
                      <a:endParaRPr lang="en-US" sz="1400" b="1" dirty="0"/>
                    </a:p>
                  </a:txBody>
                  <a:tcPr>
                    <a:solidFill>
                      <a:schemeClr val="accent6">
                        <a:lumMod val="40000"/>
                        <a:lumOff val="60000"/>
                      </a:schemeClr>
                    </a:solidFill>
                  </a:tcPr>
                </a:tc>
                <a:tc>
                  <a:txBody>
                    <a:bodyPr/>
                    <a:lstStyle/>
                    <a:p>
                      <a:pPr algn="ctr"/>
                      <a:r>
                        <a:rPr lang="en-US" sz="1400" dirty="0" smtClean="0"/>
                        <a:t>12</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12</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r>
              <a:tr h="370840">
                <a:tc>
                  <a:txBody>
                    <a:bodyPr/>
                    <a:lstStyle/>
                    <a:p>
                      <a:r>
                        <a:rPr lang="en-US" sz="1400" dirty="0" err="1" smtClean="0"/>
                        <a:t>Num</a:t>
                      </a:r>
                      <a:r>
                        <a:rPr lang="en-US" sz="1400" dirty="0" smtClean="0"/>
                        <a:t> of </a:t>
                      </a:r>
                      <a:r>
                        <a:rPr lang="en-US" sz="1400" b="1" dirty="0" smtClean="0"/>
                        <a:t>relevant</a:t>
                      </a:r>
                      <a:r>
                        <a:rPr lang="en-US" sz="1400" dirty="0" smtClean="0"/>
                        <a:t> results</a:t>
                      </a:r>
                    </a:p>
                  </a:txBody>
                  <a:tcPr>
                    <a:solidFill>
                      <a:schemeClr val="accent6">
                        <a:lumMod val="20000"/>
                        <a:lumOff val="80000"/>
                      </a:schemeClr>
                    </a:solidFill>
                  </a:tcPr>
                </a:tc>
                <a:tc>
                  <a:txBody>
                    <a:bodyPr/>
                    <a:lstStyle/>
                    <a:p>
                      <a:pPr algn="ctr"/>
                      <a:r>
                        <a:rPr lang="en-US" sz="1400" dirty="0" smtClean="0"/>
                        <a:t>27</a:t>
                      </a:r>
                      <a:endParaRPr lang="en-US" sz="1400" dirty="0"/>
                    </a:p>
                  </a:txBody>
                  <a:tcPr>
                    <a:solidFill>
                      <a:schemeClr val="accent6">
                        <a:lumMod val="20000"/>
                        <a:lumOff val="80000"/>
                      </a:schemeClr>
                    </a:solidFill>
                  </a:tcPr>
                </a:tc>
                <a:tc>
                  <a:txBody>
                    <a:bodyPr/>
                    <a:lstStyle/>
                    <a:p>
                      <a:pPr algn="ctr"/>
                      <a:r>
                        <a:rPr lang="en-US" sz="1400" dirty="0" smtClean="0"/>
                        <a:t>27</a:t>
                      </a:r>
                      <a:endParaRPr lang="en-US" sz="1400" dirty="0"/>
                    </a:p>
                  </a:txBody>
                  <a:tcPr>
                    <a:solidFill>
                      <a:schemeClr val="accent6">
                        <a:lumMod val="20000"/>
                        <a:lumOff val="80000"/>
                      </a:schemeClr>
                    </a:solidFill>
                  </a:tcPr>
                </a:tc>
                <a:tc>
                  <a:txBody>
                    <a:bodyPr/>
                    <a:lstStyle/>
                    <a:p>
                      <a:pPr algn="ctr"/>
                      <a:r>
                        <a:rPr lang="en-US" sz="1400" dirty="0" smtClean="0"/>
                        <a:t>33</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9</a:t>
                      </a:r>
                      <a:endParaRPr lang="en-US" sz="1400" dirty="0"/>
                    </a:p>
                  </a:txBody>
                  <a:tcPr>
                    <a:solidFill>
                      <a:schemeClr val="accent6">
                        <a:lumMod val="20000"/>
                        <a:lumOff val="80000"/>
                      </a:schemeClr>
                    </a:solidFill>
                  </a:tcPr>
                </a:tc>
                <a:tc>
                  <a:txBody>
                    <a:bodyPr/>
                    <a:lstStyle/>
                    <a:p>
                      <a:pPr algn="ctr"/>
                      <a:r>
                        <a:rPr lang="en-US" sz="1400" dirty="0" smtClean="0"/>
                        <a:t>14</a:t>
                      </a:r>
                      <a:endParaRPr lang="en-US" sz="1400" dirty="0"/>
                    </a:p>
                  </a:txBody>
                  <a:tcPr>
                    <a:solidFill>
                      <a:schemeClr val="accent6">
                        <a:lumMod val="20000"/>
                        <a:lumOff val="80000"/>
                      </a:schemeClr>
                    </a:solidFill>
                  </a:tcPr>
                </a:tc>
                <a:tc>
                  <a:txBody>
                    <a:bodyPr/>
                    <a:lstStyle/>
                    <a:p>
                      <a:pPr algn="ctr"/>
                      <a:r>
                        <a:rPr lang="en-US" sz="1400" b="1" dirty="0" smtClean="0"/>
                        <a:t>2</a:t>
                      </a:r>
                      <a:endParaRPr lang="en-US" sz="1400" b="1" dirty="0"/>
                    </a:p>
                  </a:txBody>
                  <a:tcPr>
                    <a:solidFill>
                      <a:schemeClr val="accent6">
                        <a:lumMod val="40000"/>
                        <a:lumOff val="60000"/>
                      </a:schemeClr>
                    </a:solidFill>
                  </a:tcPr>
                </a:tc>
                <a:tc>
                  <a:txBody>
                    <a:bodyPr/>
                    <a:lstStyle/>
                    <a:p>
                      <a:pPr algn="ctr"/>
                      <a:r>
                        <a:rPr lang="en-US" sz="1400" dirty="0" smtClean="0"/>
                        <a:t>8</a:t>
                      </a:r>
                      <a:endParaRPr lang="en-US" sz="1400" dirty="0"/>
                    </a:p>
                  </a:txBody>
                  <a:tcPr>
                    <a:solidFill>
                      <a:schemeClr val="accent6">
                        <a:lumMod val="20000"/>
                        <a:lumOff val="80000"/>
                      </a:schemeClr>
                    </a:solidFill>
                  </a:tcPr>
                </a:tc>
                <a:tc>
                  <a:txBody>
                    <a:bodyPr/>
                    <a:lstStyle/>
                    <a:p>
                      <a:pPr algn="ctr"/>
                      <a:r>
                        <a:rPr lang="en-US" sz="1400" b="1" dirty="0" smtClean="0"/>
                        <a:t>1</a:t>
                      </a:r>
                      <a:endParaRPr lang="en-US" sz="1400" b="1" dirty="0"/>
                    </a:p>
                  </a:txBody>
                  <a:tcPr>
                    <a:solidFill>
                      <a:schemeClr val="accent6">
                        <a:lumMod val="40000"/>
                        <a:lumOff val="60000"/>
                      </a:schemeClr>
                    </a:solidFill>
                  </a:tcPr>
                </a:tc>
                <a:tc>
                  <a:txBody>
                    <a:bodyPr/>
                    <a:lstStyle/>
                    <a:p>
                      <a:pPr algn="ctr"/>
                      <a:r>
                        <a:rPr lang="en-US" sz="1400" dirty="0" smtClean="0"/>
                        <a:t>14</a:t>
                      </a:r>
                      <a:endParaRPr lang="en-US" sz="1400" dirty="0"/>
                    </a:p>
                  </a:txBody>
                  <a:tcPr>
                    <a:solidFill>
                      <a:schemeClr val="accent6">
                        <a:lumMod val="20000"/>
                        <a:lumOff val="80000"/>
                      </a:schemeClr>
                    </a:solidFill>
                  </a:tcPr>
                </a:tc>
                <a:tc>
                  <a:txBody>
                    <a:bodyPr/>
                    <a:lstStyle/>
                    <a:p>
                      <a:pPr algn="ctr"/>
                      <a:r>
                        <a:rPr lang="en-US" sz="1400" b="1" dirty="0" smtClean="0"/>
                        <a:t>1</a:t>
                      </a:r>
                      <a:endParaRPr lang="en-US" sz="1400" b="1" dirty="0"/>
                    </a:p>
                  </a:txBody>
                  <a:tcPr>
                    <a:solidFill>
                      <a:schemeClr val="accent6">
                        <a:lumMod val="40000"/>
                        <a:lumOff val="60000"/>
                      </a:schemeClr>
                    </a:solidFill>
                  </a:tcPr>
                </a:tc>
                <a:tc>
                  <a:txBody>
                    <a:bodyPr/>
                    <a:lstStyle/>
                    <a:p>
                      <a:pPr algn="ctr"/>
                      <a:r>
                        <a:rPr lang="en-US" sz="1400" dirty="0" smtClean="0"/>
                        <a:t>8</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9</a:t>
                      </a:r>
                      <a:endParaRPr lang="en-US" sz="1400" dirty="0"/>
                    </a:p>
                  </a:txBody>
                  <a:tcPr>
                    <a:solidFill>
                      <a:schemeClr val="accent6">
                        <a:lumMod val="20000"/>
                        <a:lumOff val="80000"/>
                      </a:schemeClr>
                    </a:solidFill>
                  </a:tcPr>
                </a:tc>
                <a:tc>
                  <a:txBody>
                    <a:bodyPr/>
                    <a:lstStyle/>
                    <a:p>
                      <a:pPr algn="ctr"/>
                      <a:r>
                        <a:rPr lang="en-US" sz="1400" dirty="0" smtClean="0"/>
                        <a:t>10</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11</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08394788"/>
              </p:ext>
            </p:extLst>
          </p:nvPr>
        </p:nvGraphicFramePr>
        <p:xfrm>
          <a:off x="1175651" y="2760401"/>
          <a:ext cx="10887486" cy="1407160"/>
        </p:xfrm>
        <a:graphic>
          <a:graphicData uri="http://schemas.openxmlformats.org/drawingml/2006/table">
            <a:tbl>
              <a:tblPr firstRow="1" bandRow="1"/>
              <a:tblGrid>
                <a:gridCol w="2090066"/>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tblGrid>
              <a:tr h="370840">
                <a:tc>
                  <a:txBody>
                    <a:bodyPr/>
                    <a:lstStyle/>
                    <a:p>
                      <a:r>
                        <a:rPr lang="en-US" sz="1400" dirty="0" err="1" smtClean="0"/>
                        <a:t>Num</a:t>
                      </a:r>
                      <a:r>
                        <a:rPr lang="en-US" sz="1400" baseline="0" dirty="0" smtClean="0"/>
                        <a:t> of results</a:t>
                      </a:r>
                      <a:endParaRPr lang="en-US" sz="1400" dirty="0"/>
                    </a:p>
                  </a:txBody>
                  <a:tcPr>
                    <a:solidFill>
                      <a:schemeClr val="accent1">
                        <a:lumMod val="20000"/>
                        <a:lumOff val="80000"/>
                      </a:schemeClr>
                    </a:solidFill>
                  </a:tcPr>
                </a:tc>
                <a:tc>
                  <a:txBody>
                    <a:bodyPr/>
                    <a:lstStyle/>
                    <a:p>
                      <a:pPr algn="ctr"/>
                      <a:r>
                        <a:rPr lang="en-US" sz="1400" dirty="0" smtClean="0"/>
                        <a:t>8</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2</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6</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returned by SPARQL</a:t>
                      </a:r>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b="1" dirty="0" smtClean="0"/>
                        <a:t>1</a:t>
                      </a:r>
                      <a:endParaRPr lang="en-US" sz="1400" b="1" dirty="0"/>
                    </a:p>
                  </a:txBody>
                  <a:tcPr>
                    <a:solidFill>
                      <a:schemeClr val="accent1">
                        <a:lumMod val="40000"/>
                        <a:lumOff val="6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a:t>
                      </a:r>
                      <a:r>
                        <a:rPr lang="en-US" sz="1400" b="1" u="sng" dirty="0" smtClean="0"/>
                        <a:t>not returned by SPARQL</a:t>
                      </a:r>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b="1" dirty="0" smtClean="0"/>
                        <a:t>1</a:t>
                      </a:r>
                      <a:endParaRPr lang="en-US" sz="1400" b="1" dirty="0"/>
                    </a:p>
                  </a:txBody>
                  <a:tcPr>
                    <a:solidFill>
                      <a:schemeClr val="accent1">
                        <a:lumMod val="40000"/>
                        <a:lumOff val="6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b="1" dirty="0" smtClean="0"/>
                        <a:t>1</a:t>
                      </a:r>
                      <a:endParaRPr lang="en-US" sz="1400" b="1" dirty="0"/>
                    </a:p>
                  </a:txBody>
                  <a:tcPr>
                    <a:solidFill>
                      <a:schemeClr val="accent1">
                        <a:lumMod val="40000"/>
                        <a:lumOff val="6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75209042"/>
              </p:ext>
            </p:extLst>
          </p:nvPr>
        </p:nvGraphicFramePr>
        <p:xfrm>
          <a:off x="1175645" y="4267615"/>
          <a:ext cx="10894672" cy="1407160"/>
        </p:xfrm>
        <a:graphic>
          <a:graphicData uri="http://schemas.openxmlformats.org/drawingml/2006/table">
            <a:tbl>
              <a:tblPr firstRow="1" bandRow="1"/>
              <a:tblGrid>
                <a:gridCol w="2090072"/>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results</a:t>
                      </a:r>
                      <a:endParaRPr lang="en-US" sz="1400" dirty="0" smtClean="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1</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4</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25</a:t>
                      </a:r>
                      <a:endParaRPr lang="en-US" sz="1400" dirty="0"/>
                    </a:p>
                  </a:txBody>
                  <a:tcPr>
                    <a:solidFill>
                      <a:schemeClr val="accent4">
                        <a:lumMod val="40000"/>
                        <a:lumOff val="60000"/>
                      </a:schemeClr>
                    </a:solidFill>
                  </a:tcPr>
                </a:tc>
                <a:tc>
                  <a:txBody>
                    <a:bodyPr/>
                    <a:lstStyle/>
                    <a:p>
                      <a:pPr algn="ctr"/>
                      <a:r>
                        <a:rPr lang="en-US" sz="1400" dirty="0" smtClean="0"/>
                        <a:t>2</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returned by SPARQL</a:t>
                      </a:r>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2</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3</a:t>
                      </a:r>
                      <a:endParaRPr lang="en-US" sz="1400" b="1" dirty="0"/>
                    </a:p>
                  </a:txBody>
                  <a:tcPr>
                    <a:solidFill>
                      <a:schemeClr val="accent4">
                        <a:lumMod val="60000"/>
                        <a:lumOff val="40000"/>
                      </a:schemeClr>
                    </a:solidFill>
                  </a:tcPr>
                </a:tc>
                <a:tc>
                  <a:txBody>
                    <a:bodyPr/>
                    <a:lstStyle/>
                    <a:p>
                      <a:pPr algn="ctr"/>
                      <a:r>
                        <a:rPr lang="en-US" sz="1400" b="1" dirty="0" smtClean="0"/>
                        <a:t>1</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a:t>
                      </a:r>
                      <a:r>
                        <a:rPr lang="en-US" sz="1400" b="1" u="sng" dirty="0" smtClean="0"/>
                        <a:t>not returned by SPARQL</a:t>
                      </a:r>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1</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3</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3</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r>
            </a:tbl>
          </a:graphicData>
        </a:graphic>
      </p:graphicFrame>
      <p:sp>
        <p:nvSpPr>
          <p:cNvPr id="8" name="Rectangle 7"/>
          <p:cNvSpPr/>
          <p:nvPr/>
        </p:nvSpPr>
        <p:spPr>
          <a:xfrm>
            <a:off x="93029" y="5998672"/>
            <a:ext cx="8367034" cy="338554"/>
          </a:xfrm>
          <a:prstGeom prst="rect">
            <a:avLst/>
          </a:prstGeom>
        </p:spPr>
        <p:txBody>
          <a:bodyPr wrap="none">
            <a:spAutoFit/>
          </a:bodyPr>
          <a:lstStyle/>
          <a:p>
            <a:r>
              <a:rPr lang="en-US" sz="1600" i="1" dirty="0" smtClean="0"/>
              <a:t>Information needs and full results available at: </a:t>
            </a:r>
            <a:r>
              <a:rPr lang="en-US" sz="1600" i="1" dirty="0" smtClean="0">
                <a:solidFill>
                  <a:srgbClr val="0070C0"/>
                </a:solidFill>
              </a:rPr>
              <a:t>http</a:t>
            </a:r>
            <a:r>
              <a:rPr lang="en-US" sz="1600" i="1" dirty="0">
                <a:solidFill>
                  <a:srgbClr val="0070C0"/>
                </a:solidFill>
              </a:rPr>
              <a:t>://l3s.de/owa/semanticlayers/SemLayerEval.zip</a:t>
            </a:r>
          </a:p>
        </p:txBody>
      </p:sp>
      <p:sp>
        <p:nvSpPr>
          <p:cNvPr id="9" name="TextBox 8"/>
          <p:cNvSpPr txBox="1"/>
          <p:nvPr/>
        </p:nvSpPr>
        <p:spPr>
          <a:xfrm>
            <a:off x="6318875" y="645363"/>
            <a:ext cx="2236510" cy="369332"/>
          </a:xfrm>
          <a:prstGeom prst="rect">
            <a:avLst/>
          </a:prstGeom>
          <a:noFill/>
        </p:spPr>
        <p:txBody>
          <a:bodyPr wrap="none" rtlCol="0">
            <a:spAutoFit/>
          </a:bodyPr>
          <a:lstStyle/>
          <a:p>
            <a:r>
              <a:rPr lang="en-US" i="1" dirty="0" smtClean="0">
                <a:solidFill>
                  <a:srgbClr val="FF0000"/>
                </a:solidFill>
              </a:rPr>
              <a:t>Disambiguation error </a:t>
            </a:r>
            <a:endParaRPr lang="en-US" i="1" dirty="0">
              <a:solidFill>
                <a:srgbClr val="FF0000"/>
              </a:solidFill>
            </a:endParaRPr>
          </a:p>
        </p:txBody>
      </p:sp>
      <p:cxnSp>
        <p:nvCxnSpPr>
          <p:cNvPr id="11" name="Straight Connector 10"/>
          <p:cNvCxnSpPr>
            <a:stCxn id="22" idx="7"/>
          </p:cNvCxnSpPr>
          <p:nvPr/>
        </p:nvCxnSpPr>
        <p:spPr>
          <a:xfrm flipV="1">
            <a:off x="6258680" y="978334"/>
            <a:ext cx="880445" cy="1317892"/>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6" idx="0"/>
          </p:cNvCxnSpPr>
          <p:nvPr/>
        </p:nvCxnSpPr>
        <p:spPr>
          <a:xfrm flipV="1">
            <a:off x="6974749" y="978335"/>
            <a:ext cx="409583" cy="1239807"/>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9" idx="0"/>
          </p:cNvCxnSpPr>
          <p:nvPr/>
        </p:nvCxnSpPr>
        <p:spPr>
          <a:xfrm flipH="1" flipV="1">
            <a:off x="7685792" y="978336"/>
            <a:ext cx="179890" cy="1272894"/>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900423" y="2232563"/>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05595" y="3645769"/>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1609083" y="3661395"/>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764887" y="2218142"/>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655820" y="2251230"/>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709405" y="5173569"/>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347903" y="5157888"/>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850241" y="5157888"/>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167934278"/>
              </p:ext>
            </p:extLst>
          </p:nvPr>
        </p:nvGraphicFramePr>
        <p:xfrm>
          <a:off x="97974" y="1925691"/>
          <a:ext cx="1077671" cy="741680"/>
        </p:xfrm>
        <a:graphic>
          <a:graphicData uri="http://schemas.openxmlformats.org/drawingml/2006/table">
            <a:tbl>
              <a:tblPr firstRow="1" bandRow="1">
                <a:tableStyleId>{5940675A-B579-460E-94D1-54222C63F5DA}</a:tableStyleId>
              </a:tblPr>
              <a:tblGrid>
                <a:gridCol w="1077671"/>
              </a:tblGrid>
              <a:tr h="741680">
                <a:tc>
                  <a:txBody>
                    <a:bodyPr/>
                    <a:lstStyle/>
                    <a:p>
                      <a:pPr algn="ctr"/>
                      <a:r>
                        <a:rPr lang="en-US" sz="1800" b="1" dirty="0" smtClean="0"/>
                        <a:t>SPARQL</a:t>
                      </a:r>
                      <a:endParaRPr lang="en-US" sz="1400" dirty="0"/>
                    </a:p>
                  </a:txBody>
                  <a:tcPr anchor="ctr">
                    <a:solidFill>
                      <a:schemeClr val="accent6">
                        <a:lumMod val="20000"/>
                        <a:lumOff val="80000"/>
                      </a:schemeClr>
                    </a:solidFill>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488171125"/>
              </p:ext>
            </p:extLst>
          </p:nvPr>
        </p:nvGraphicFramePr>
        <p:xfrm>
          <a:off x="97974" y="2762557"/>
          <a:ext cx="1084709" cy="1405003"/>
        </p:xfrm>
        <a:graphic>
          <a:graphicData uri="http://schemas.openxmlformats.org/drawingml/2006/table">
            <a:tbl>
              <a:tblPr firstRow="1" bandRow="1">
                <a:tableStyleId>{5940675A-B579-460E-94D1-54222C63F5DA}</a:tableStyleId>
              </a:tblPr>
              <a:tblGrid>
                <a:gridCol w="1084709"/>
              </a:tblGrid>
              <a:tr h="1405003">
                <a:tc>
                  <a:txBody>
                    <a:bodyPr/>
                    <a:lstStyle/>
                    <a:p>
                      <a:pPr algn="ctr"/>
                      <a:r>
                        <a:rPr lang="en-US" sz="1800" b="1" dirty="0" smtClean="0"/>
                        <a:t>GOOGLE</a:t>
                      </a:r>
                      <a:br>
                        <a:rPr lang="en-US" sz="1800" b="1" dirty="0" smtClean="0"/>
                      </a:br>
                      <a:r>
                        <a:rPr lang="en-US" sz="1800" b="1" dirty="0" smtClean="0"/>
                        <a:t>NEWS</a:t>
                      </a:r>
                      <a:endParaRPr lang="en-US" sz="1400" dirty="0"/>
                    </a:p>
                  </a:txBody>
                  <a:tcPr anchor="ctr">
                    <a:solidFill>
                      <a:schemeClr val="accent5">
                        <a:lumMod val="20000"/>
                        <a:lumOff val="80000"/>
                      </a:schemeClr>
                    </a:solid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452671149"/>
              </p:ext>
            </p:extLst>
          </p:nvPr>
        </p:nvGraphicFramePr>
        <p:xfrm>
          <a:off x="98224" y="4266569"/>
          <a:ext cx="1084709" cy="1402711"/>
        </p:xfrm>
        <a:graphic>
          <a:graphicData uri="http://schemas.openxmlformats.org/drawingml/2006/table">
            <a:tbl>
              <a:tblPr firstRow="1" bandRow="1">
                <a:tableStyleId>{5940675A-B579-460E-94D1-54222C63F5DA}</a:tableStyleId>
              </a:tblPr>
              <a:tblGrid>
                <a:gridCol w="1084709"/>
              </a:tblGrid>
              <a:tr h="1402711">
                <a:tc>
                  <a:txBody>
                    <a:bodyPr/>
                    <a:lstStyle/>
                    <a:p>
                      <a:pPr algn="ctr"/>
                      <a:r>
                        <a:rPr lang="en-US" sz="1800" b="1" dirty="0" smtClean="0"/>
                        <a:t>HISTDIV</a:t>
                      </a:r>
                      <a:endParaRPr lang="en-US" sz="1400" dirty="0"/>
                    </a:p>
                  </a:txBody>
                  <a:tcPr anchor="ctr">
                    <a:solidFill>
                      <a:schemeClr val="accent4">
                        <a:lumMod val="40000"/>
                        <a:lumOff val="60000"/>
                      </a:schemeClr>
                    </a:solidFill>
                  </a:tcPr>
                </a:tc>
              </a:tr>
            </a:tbl>
          </a:graphicData>
        </a:graphic>
      </p:graphicFrame>
    </p:spTree>
    <p:extLst>
      <p:ext uri="{BB962C8B-B14F-4D97-AF65-F5344CB8AC3E}">
        <p14:creationId xmlns:p14="http://schemas.microsoft.com/office/powerpoint/2010/main" val="331652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23" grpId="0" animBg="1"/>
      <p:bldP spid="24" grpId="0" animBg="1"/>
      <p:bldP spid="26" grpId="0" animBg="1"/>
      <p:bldP spid="29" grpId="0" animBg="1"/>
      <p:bldP spid="33" grpId="0" animBg="1"/>
      <p:bldP spid="34" grpId="0"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4345"/>
            <a:ext cx="11595100" cy="1325563"/>
          </a:xfrm>
        </p:spPr>
        <p:txBody>
          <a:bodyPr>
            <a:normAutofit/>
          </a:bodyPr>
          <a:lstStyle/>
          <a:p>
            <a:r>
              <a:rPr lang="en-US" sz="4000" dirty="0" smtClean="0"/>
              <a:t>RDF/S data model: </a:t>
            </a:r>
            <a:r>
              <a:rPr lang="en-US" sz="4000" b="1" i="1" dirty="0" smtClean="0"/>
              <a:t>Open Web Archive</a:t>
            </a:r>
            <a:endParaRPr lang="en-US" sz="4000" b="1" i="1"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a:t>
            </a:fld>
            <a:endParaRPr lang="en-US"/>
          </a:p>
        </p:txBody>
      </p:sp>
      <p:sp>
        <p:nvSpPr>
          <p:cNvPr id="9" name="TextBox 64"/>
          <p:cNvSpPr txBox="1"/>
          <p:nvPr/>
        </p:nvSpPr>
        <p:spPr>
          <a:xfrm>
            <a:off x="613505" y="3543316"/>
            <a:ext cx="2476964" cy="446892"/>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n-US" dirty="0" err="1" smtClean="0">
                <a:latin typeface="Calibri" panose="020F0502020204030204" pitchFamily="34" charset="0"/>
              </a:rPr>
              <a:t>owa:ArchivedDocument</a:t>
            </a:r>
            <a:endParaRPr lang="en-US" dirty="0" smtClean="0">
              <a:latin typeface="Calibri" panose="020F0502020204030204" pitchFamily="34" charset="0"/>
            </a:endParaRPr>
          </a:p>
        </p:txBody>
      </p:sp>
      <p:sp>
        <p:nvSpPr>
          <p:cNvPr id="10" name="TextBox 64"/>
          <p:cNvSpPr txBox="1"/>
          <p:nvPr/>
        </p:nvSpPr>
        <p:spPr>
          <a:xfrm>
            <a:off x="3848813" y="3688183"/>
            <a:ext cx="2558342" cy="446892"/>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n-US" dirty="0" err="1" smtClean="0">
                <a:latin typeface="Calibri" panose="020F0502020204030204" pitchFamily="34" charset="0"/>
              </a:rPr>
              <a:t>owa:VersionedDocument</a:t>
            </a:r>
            <a:endParaRPr lang="el-GR" dirty="0">
              <a:latin typeface="Calibri" panose="020F0502020204030204" pitchFamily="34" charset="0"/>
            </a:endParaRPr>
          </a:p>
        </p:txBody>
      </p:sp>
      <p:sp>
        <p:nvSpPr>
          <p:cNvPr id="11" name="TextBox 78"/>
          <p:cNvSpPr txBox="1"/>
          <p:nvPr/>
        </p:nvSpPr>
        <p:spPr>
          <a:xfrm>
            <a:off x="4336463" y="1675961"/>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12" name="TextBox 78"/>
          <p:cNvSpPr txBox="1"/>
          <p:nvPr/>
        </p:nvSpPr>
        <p:spPr>
          <a:xfrm>
            <a:off x="4336463" y="2412681"/>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13" name="TextBox 78"/>
          <p:cNvSpPr txBox="1"/>
          <p:nvPr/>
        </p:nvSpPr>
        <p:spPr>
          <a:xfrm>
            <a:off x="898229" y="4765761"/>
            <a:ext cx="1410514" cy="307777"/>
          </a:xfrm>
          <a:prstGeom prst="rect">
            <a:avLst/>
          </a:prstGeom>
          <a:noFill/>
        </p:spPr>
        <p:txBody>
          <a:bodyPr wrap="none" rtlCol="0">
            <a:spAutoFit/>
          </a:bodyPr>
          <a:lstStyle/>
          <a:p>
            <a:r>
              <a:rPr lang="en-GB" sz="1400" i="1" dirty="0" err="1" smtClean="0">
                <a:latin typeface="Calibri" panose="020F0502020204030204" pitchFamily="34" charset="0"/>
              </a:rPr>
              <a:t>owa:firstCapture</a:t>
            </a:r>
            <a:endParaRPr lang="el-GR" sz="1400" i="1" dirty="0">
              <a:latin typeface="Calibri" panose="020F0502020204030204" pitchFamily="34" charset="0"/>
            </a:endParaRPr>
          </a:p>
        </p:txBody>
      </p:sp>
      <p:sp>
        <p:nvSpPr>
          <p:cNvPr id="14" name="TextBox 78"/>
          <p:cNvSpPr txBox="1"/>
          <p:nvPr/>
        </p:nvSpPr>
        <p:spPr>
          <a:xfrm>
            <a:off x="744038" y="5715862"/>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15" name="TextBox 78"/>
          <p:cNvSpPr txBox="1"/>
          <p:nvPr/>
        </p:nvSpPr>
        <p:spPr>
          <a:xfrm>
            <a:off x="888257" y="5228299"/>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16" name="TextBox 55"/>
          <p:cNvSpPr txBox="1"/>
          <p:nvPr/>
        </p:nvSpPr>
        <p:spPr>
          <a:xfrm>
            <a:off x="2946484" y="249030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17" name="TextBox 55"/>
          <p:cNvSpPr txBox="1"/>
          <p:nvPr/>
        </p:nvSpPr>
        <p:spPr>
          <a:xfrm>
            <a:off x="2946484" y="1758658"/>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19" name="Straight Arrow Connector 50"/>
          <p:cNvCxnSpPr>
            <a:stCxn id="10" idx="0"/>
            <a:endCxn id="17" idx="3"/>
          </p:cNvCxnSpPr>
          <p:nvPr/>
        </p:nvCxnSpPr>
        <p:spPr>
          <a:xfrm rot="16200000" flipV="1">
            <a:off x="3812877" y="2373076"/>
            <a:ext cx="1744859" cy="88535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64"/>
          <p:cNvSpPr txBox="1"/>
          <p:nvPr/>
        </p:nvSpPr>
        <p:spPr>
          <a:xfrm>
            <a:off x="7284507" y="2726127"/>
            <a:ext cx="1286251" cy="400110"/>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oae:Entity</a:t>
            </a:r>
            <a:endParaRPr lang="el-GR" sz="2000" dirty="0">
              <a:latin typeface="Calibri" panose="020F0502020204030204" pitchFamily="34" charset="0"/>
            </a:endParaRPr>
          </a:p>
        </p:txBody>
      </p:sp>
      <p:cxnSp>
        <p:nvCxnSpPr>
          <p:cNvPr id="21" name="Straight Arrow Connector 50"/>
          <p:cNvCxnSpPr>
            <a:stCxn id="55" idx="0"/>
          </p:cNvCxnSpPr>
          <p:nvPr/>
        </p:nvCxnSpPr>
        <p:spPr>
          <a:xfrm rot="16200000" flipV="1">
            <a:off x="7732229" y="3402359"/>
            <a:ext cx="726014" cy="15472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55"/>
          <p:cNvSpPr txBox="1"/>
          <p:nvPr/>
        </p:nvSpPr>
        <p:spPr>
          <a:xfrm>
            <a:off x="10396024" y="2745019"/>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23" name="TextBox 55"/>
          <p:cNvSpPr txBox="1"/>
          <p:nvPr/>
        </p:nvSpPr>
        <p:spPr>
          <a:xfrm>
            <a:off x="10404973" y="1629453"/>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25" name="TextBox 64"/>
          <p:cNvSpPr txBox="1"/>
          <p:nvPr/>
        </p:nvSpPr>
        <p:spPr>
          <a:xfrm>
            <a:off x="10404973" y="2162424"/>
            <a:ext cx="1603327"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26" name="Straight Arrow Connector 50"/>
          <p:cNvCxnSpPr>
            <a:stCxn id="20" idx="3"/>
            <a:endCxn id="22" idx="1"/>
          </p:cNvCxnSpPr>
          <p:nvPr/>
        </p:nvCxnSpPr>
        <p:spPr>
          <a:xfrm>
            <a:off x="8570758" y="2926182"/>
            <a:ext cx="1825266" cy="350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69"/>
          <p:cNvSpPr txBox="1"/>
          <p:nvPr/>
        </p:nvSpPr>
        <p:spPr>
          <a:xfrm>
            <a:off x="9308800" y="3198336"/>
            <a:ext cx="108715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:position</a:t>
            </a:r>
            <a:endParaRPr lang="el-GR" sz="1400" i="1" dirty="0">
              <a:latin typeface="Calibri" panose="020F0502020204030204" pitchFamily="34" charset="0"/>
            </a:endParaRPr>
          </a:p>
        </p:txBody>
      </p:sp>
      <p:sp>
        <p:nvSpPr>
          <p:cNvPr id="29" name="TextBox 69"/>
          <p:cNvSpPr txBox="1"/>
          <p:nvPr/>
        </p:nvSpPr>
        <p:spPr>
          <a:xfrm>
            <a:off x="9130531" y="1502064"/>
            <a:ext cx="1336200"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confidence</a:t>
            </a:r>
            <a:endParaRPr lang="el-GR" sz="1400" i="1" dirty="0">
              <a:latin typeface="Calibri" panose="020F0502020204030204" pitchFamily="34" charset="0"/>
            </a:endParaRPr>
          </a:p>
        </p:txBody>
      </p:sp>
      <p:cxnSp>
        <p:nvCxnSpPr>
          <p:cNvPr id="30" name="Straight Arrow Connector 50"/>
          <p:cNvCxnSpPr>
            <a:stCxn id="20" idx="3"/>
            <a:endCxn id="23" idx="1"/>
          </p:cNvCxnSpPr>
          <p:nvPr/>
        </p:nvCxnSpPr>
        <p:spPr>
          <a:xfrm flipV="1">
            <a:off x="8570758" y="1814119"/>
            <a:ext cx="1834215" cy="111206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50"/>
          <p:cNvCxnSpPr>
            <a:stCxn id="9" idx="3"/>
            <a:endCxn id="10" idx="1"/>
          </p:cNvCxnSpPr>
          <p:nvPr/>
        </p:nvCxnSpPr>
        <p:spPr>
          <a:xfrm>
            <a:off x="3090469" y="3766762"/>
            <a:ext cx="758344" cy="14486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69"/>
          <p:cNvSpPr txBox="1"/>
          <p:nvPr/>
        </p:nvSpPr>
        <p:spPr>
          <a:xfrm>
            <a:off x="9104913" y="2632209"/>
            <a:ext cx="1311578"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:detectedAs</a:t>
            </a:r>
            <a:endParaRPr lang="el-GR" sz="1400" i="1" dirty="0">
              <a:latin typeface="Calibri" panose="020F0502020204030204" pitchFamily="34" charset="0"/>
            </a:endParaRPr>
          </a:p>
        </p:txBody>
      </p:sp>
      <p:cxnSp>
        <p:nvCxnSpPr>
          <p:cNvPr id="34" name="Straight Arrow Connector 50"/>
          <p:cNvCxnSpPr>
            <a:stCxn id="20" idx="3"/>
            <a:endCxn id="25" idx="1"/>
          </p:cNvCxnSpPr>
          <p:nvPr/>
        </p:nvCxnSpPr>
        <p:spPr>
          <a:xfrm flipV="1">
            <a:off x="8570758" y="2362479"/>
            <a:ext cx="1834215" cy="56370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69"/>
          <p:cNvSpPr txBox="1"/>
          <p:nvPr/>
        </p:nvSpPr>
        <p:spPr>
          <a:xfrm>
            <a:off x="8783695" y="2059288"/>
            <a:ext cx="1670265"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hasMatchedURI</a:t>
            </a:r>
            <a:endParaRPr lang="el-GR" sz="1400" i="1" dirty="0">
              <a:latin typeface="Calibri" panose="020F0502020204030204" pitchFamily="34" charset="0"/>
            </a:endParaRPr>
          </a:p>
        </p:txBody>
      </p:sp>
      <p:sp>
        <p:nvSpPr>
          <p:cNvPr id="36" name="TextBox 55"/>
          <p:cNvSpPr txBox="1"/>
          <p:nvPr/>
        </p:nvSpPr>
        <p:spPr>
          <a:xfrm>
            <a:off x="10404973" y="3365454"/>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37" name="Straight Arrow Connector 50"/>
          <p:cNvCxnSpPr>
            <a:stCxn id="20" idx="3"/>
            <a:endCxn id="36" idx="1"/>
          </p:cNvCxnSpPr>
          <p:nvPr/>
        </p:nvCxnSpPr>
        <p:spPr>
          <a:xfrm>
            <a:off x="8570758" y="2926182"/>
            <a:ext cx="1834215" cy="6239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55"/>
          <p:cNvSpPr txBox="1"/>
          <p:nvPr/>
        </p:nvSpPr>
        <p:spPr>
          <a:xfrm>
            <a:off x="2391515" y="4858451"/>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39" name="TextBox 55"/>
          <p:cNvSpPr txBox="1"/>
          <p:nvPr/>
        </p:nvSpPr>
        <p:spPr>
          <a:xfrm>
            <a:off x="2391515" y="533846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0" name="TextBox 55"/>
          <p:cNvSpPr txBox="1"/>
          <p:nvPr/>
        </p:nvSpPr>
        <p:spPr>
          <a:xfrm>
            <a:off x="2380719" y="5822164"/>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41" name="Straight Arrow Connector 50"/>
          <p:cNvCxnSpPr>
            <a:stCxn id="9" idx="1"/>
            <a:endCxn id="38" idx="1"/>
          </p:cNvCxnSpPr>
          <p:nvPr/>
        </p:nvCxnSpPr>
        <p:spPr>
          <a:xfrm rot="10800000" flipH="1" flipV="1">
            <a:off x="613505" y="3766761"/>
            <a:ext cx="1778010" cy="1276355"/>
          </a:xfrm>
          <a:prstGeom prst="bentConnector3">
            <a:avLst>
              <a:gd name="adj1" fmla="val -128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50"/>
          <p:cNvCxnSpPr>
            <a:stCxn id="9" idx="1"/>
            <a:endCxn id="39" idx="1"/>
          </p:cNvCxnSpPr>
          <p:nvPr/>
        </p:nvCxnSpPr>
        <p:spPr>
          <a:xfrm rot="10800000" flipH="1" flipV="1">
            <a:off x="613505" y="3766761"/>
            <a:ext cx="1778010" cy="1756369"/>
          </a:xfrm>
          <a:prstGeom prst="bentConnector3">
            <a:avLst>
              <a:gd name="adj1" fmla="val -128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50"/>
          <p:cNvCxnSpPr>
            <a:stCxn id="9" idx="1"/>
            <a:endCxn id="40" idx="1"/>
          </p:cNvCxnSpPr>
          <p:nvPr/>
        </p:nvCxnSpPr>
        <p:spPr>
          <a:xfrm rot="10800000" flipH="1" flipV="1">
            <a:off x="613505" y="3766762"/>
            <a:ext cx="1767214" cy="2240068"/>
          </a:xfrm>
          <a:prstGeom prst="bentConnector3">
            <a:avLst>
              <a:gd name="adj1" fmla="val -129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78"/>
          <p:cNvSpPr txBox="1"/>
          <p:nvPr/>
        </p:nvSpPr>
        <p:spPr>
          <a:xfrm>
            <a:off x="3038195" y="3429544"/>
            <a:ext cx="1193660" cy="409652"/>
          </a:xfrm>
          <a:prstGeom prst="rect">
            <a:avLst/>
          </a:prstGeom>
          <a:noFill/>
        </p:spPr>
        <p:txBody>
          <a:bodyPr wrap="none" rtlCol="0">
            <a:spAutoFit/>
          </a:bodyPr>
          <a:lstStyle/>
          <a:p>
            <a:r>
              <a:rPr lang="en-GB" sz="1400" i="1" dirty="0" err="1" smtClean="0">
                <a:latin typeface="Calibri" panose="020F0502020204030204" pitchFamily="34" charset="0"/>
              </a:rPr>
              <a:t>dc:hasVersion</a:t>
            </a:r>
            <a:endParaRPr lang="el-GR" sz="1400" i="1" dirty="0">
              <a:latin typeface="Calibri" panose="020F0502020204030204" pitchFamily="34" charset="0"/>
            </a:endParaRPr>
          </a:p>
        </p:txBody>
      </p:sp>
      <p:cxnSp>
        <p:nvCxnSpPr>
          <p:cNvPr id="52" name="Straight Arrow Connector 50"/>
          <p:cNvCxnSpPr>
            <a:stCxn id="10" idx="0"/>
            <a:endCxn id="16" idx="3"/>
          </p:cNvCxnSpPr>
          <p:nvPr/>
        </p:nvCxnSpPr>
        <p:spPr>
          <a:xfrm rot="16200000" flipV="1">
            <a:off x="4178699" y="2738898"/>
            <a:ext cx="1013215" cy="88535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308800" y="5498998"/>
            <a:ext cx="2666114" cy="1015663"/>
          </a:xfrm>
          <a:prstGeom prst="rect">
            <a:avLst/>
          </a:prstGeom>
        </p:spPr>
        <p:txBody>
          <a:bodyPr wrap="none">
            <a:spAutoFit/>
          </a:bodyPr>
          <a:lstStyle/>
          <a:p>
            <a:pPr>
              <a:lnSpc>
                <a:spcPts val="1200"/>
              </a:lnSpc>
            </a:pPr>
            <a:r>
              <a:rPr lang="en-US" sz="1000" dirty="0" err="1" smtClean="0"/>
              <a:t>owa</a:t>
            </a:r>
            <a:r>
              <a:rPr lang="en-US" sz="1000" dirty="0" smtClean="0"/>
              <a:t>: http://l3s.de/owa</a:t>
            </a:r>
            <a:r>
              <a:rPr lang="en-US" sz="1000" dirty="0"/>
              <a:t>/</a:t>
            </a:r>
            <a:endParaRPr lang="en-US" sz="1000" dirty="0" smtClean="0"/>
          </a:p>
          <a:p>
            <a:pPr>
              <a:lnSpc>
                <a:spcPts val="1200"/>
              </a:lnSpc>
            </a:pPr>
            <a:r>
              <a:rPr lang="en-US" sz="1000" dirty="0" err="1"/>
              <a:t>oa</a:t>
            </a:r>
            <a:r>
              <a:rPr lang="en-US" sz="1000" dirty="0"/>
              <a:t>: http://</a:t>
            </a:r>
            <a:r>
              <a:rPr lang="en-US" sz="1000" dirty="0" smtClean="0"/>
              <a:t>www.w3.org/ns/oa</a:t>
            </a:r>
            <a:r>
              <a:rPr lang="en-US" sz="1000" dirty="0"/>
              <a:t>#</a:t>
            </a:r>
          </a:p>
          <a:p>
            <a:pPr>
              <a:lnSpc>
                <a:spcPts val="1200"/>
              </a:lnSpc>
            </a:pPr>
            <a:r>
              <a:rPr lang="en-US" sz="1000" dirty="0" err="1" smtClean="0"/>
              <a:t>oae</a:t>
            </a:r>
            <a:r>
              <a:rPr lang="en-US" sz="1000" dirty="0"/>
              <a:t>: http://</a:t>
            </a:r>
            <a:r>
              <a:rPr lang="en-US" sz="1000" dirty="0" smtClean="0"/>
              <a:t>www.ics.forth.gr/isl/oae/core</a:t>
            </a:r>
            <a:r>
              <a:rPr lang="en-US" sz="1000" dirty="0"/>
              <a:t>#</a:t>
            </a:r>
            <a:br>
              <a:rPr lang="en-US" sz="1000" dirty="0"/>
            </a:br>
            <a:r>
              <a:rPr lang="en-US" sz="1000" dirty="0"/>
              <a:t>dc: http://</a:t>
            </a:r>
            <a:r>
              <a:rPr lang="en-US" sz="1000" dirty="0" smtClean="0"/>
              <a:t>purl.org/dc/terms/</a:t>
            </a:r>
          </a:p>
          <a:p>
            <a:pPr>
              <a:lnSpc>
                <a:spcPts val="1200"/>
              </a:lnSpc>
            </a:pPr>
            <a:r>
              <a:rPr lang="en-US" sz="1000" dirty="0" smtClean="0"/>
              <a:t>schema</a:t>
            </a:r>
            <a:r>
              <a:rPr lang="en-US" sz="1000" dirty="0"/>
              <a:t>: http://</a:t>
            </a:r>
            <a:r>
              <a:rPr lang="en-US" sz="1000" dirty="0" smtClean="0"/>
              <a:t>schema.org/</a:t>
            </a:r>
            <a:r>
              <a:rPr lang="en-US" sz="1000" dirty="0"/>
              <a:t/>
            </a:r>
            <a:br>
              <a:rPr lang="en-US" sz="1000" dirty="0"/>
            </a:br>
            <a:r>
              <a:rPr lang="en-US" sz="1000" dirty="0" err="1" smtClean="0"/>
              <a:t>rdfs</a:t>
            </a:r>
            <a:r>
              <a:rPr lang="en-US" sz="1000" dirty="0"/>
              <a:t>: http://www.w3.org/2000/01/rdf-schema</a:t>
            </a:r>
            <a:r>
              <a:rPr lang="en-US" sz="1000" dirty="0" smtClean="0"/>
              <a:t>#</a:t>
            </a:r>
            <a:endParaRPr lang="en-US" sz="1000" dirty="0"/>
          </a:p>
        </p:txBody>
      </p:sp>
      <p:sp>
        <p:nvSpPr>
          <p:cNvPr id="55" name="TextBox 64"/>
          <p:cNvSpPr txBox="1"/>
          <p:nvPr/>
        </p:nvSpPr>
        <p:spPr>
          <a:xfrm>
            <a:off x="7214666" y="3842729"/>
            <a:ext cx="1915865" cy="400110"/>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oa:Annotation</a:t>
            </a:r>
            <a:endParaRPr lang="el-GR" sz="2000" dirty="0">
              <a:latin typeface="Calibri" panose="020F0502020204030204" pitchFamily="34" charset="0"/>
            </a:endParaRPr>
          </a:p>
        </p:txBody>
      </p:sp>
      <p:sp>
        <p:nvSpPr>
          <p:cNvPr id="56" name="TextBox 69"/>
          <p:cNvSpPr txBox="1"/>
          <p:nvPr/>
        </p:nvSpPr>
        <p:spPr>
          <a:xfrm>
            <a:off x="7611640" y="3535753"/>
            <a:ext cx="1032655"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cxnSp>
        <p:nvCxnSpPr>
          <p:cNvPr id="57" name="Straight Arrow Connector 50"/>
          <p:cNvCxnSpPr>
            <a:stCxn id="55" idx="2"/>
            <a:endCxn id="10" idx="3"/>
          </p:cNvCxnSpPr>
          <p:nvPr/>
        </p:nvCxnSpPr>
        <p:spPr>
          <a:xfrm rot="5400000" flipH="1">
            <a:off x="7124272" y="3194512"/>
            <a:ext cx="331210" cy="1765444"/>
          </a:xfrm>
          <a:prstGeom prst="bentConnector4">
            <a:avLst>
              <a:gd name="adj1" fmla="val -69020"/>
              <a:gd name="adj2" fmla="val 7713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0"/>
          <p:cNvCxnSpPr>
            <a:stCxn id="55" idx="2"/>
            <a:endCxn id="9" idx="2"/>
          </p:cNvCxnSpPr>
          <p:nvPr/>
        </p:nvCxnSpPr>
        <p:spPr>
          <a:xfrm rot="5400000" flipH="1">
            <a:off x="4885977" y="956218"/>
            <a:ext cx="252631" cy="6320612"/>
          </a:xfrm>
          <a:prstGeom prst="bentConnector3">
            <a:avLst>
              <a:gd name="adj1" fmla="val -9048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9"/>
          <p:cNvSpPr txBox="1"/>
          <p:nvPr/>
        </p:nvSpPr>
        <p:spPr>
          <a:xfrm>
            <a:off x="7575559" y="4433737"/>
            <a:ext cx="1194077"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cxnSp>
        <p:nvCxnSpPr>
          <p:cNvPr id="62" name="Straight Arrow Connector 50"/>
          <p:cNvCxnSpPr>
            <a:stCxn id="9" idx="0"/>
            <a:endCxn id="17" idx="1"/>
          </p:cNvCxnSpPr>
          <p:nvPr/>
        </p:nvCxnSpPr>
        <p:spPr>
          <a:xfrm rot="5400000" flipH="1" flipV="1">
            <a:off x="1599239" y="2196072"/>
            <a:ext cx="1599992" cy="109449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50"/>
          <p:cNvCxnSpPr>
            <a:stCxn id="9" idx="0"/>
            <a:endCxn id="16" idx="1"/>
          </p:cNvCxnSpPr>
          <p:nvPr/>
        </p:nvCxnSpPr>
        <p:spPr>
          <a:xfrm rot="5400000" flipH="1" flipV="1">
            <a:off x="1965061" y="2561894"/>
            <a:ext cx="868348" cy="109449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78"/>
          <p:cNvSpPr txBox="1"/>
          <p:nvPr/>
        </p:nvSpPr>
        <p:spPr>
          <a:xfrm>
            <a:off x="2045906" y="2413348"/>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67" name="TextBox 78"/>
          <p:cNvSpPr txBox="1"/>
          <p:nvPr/>
        </p:nvSpPr>
        <p:spPr>
          <a:xfrm>
            <a:off x="2039161" y="1664811"/>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cxnSp>
        <p:nvCxnSpPr>
          <p:cNvPr id="69" name="Straight Arrow Connector 50"/>
          <p:cNvCxnSpPr>
            <a:stCxn id="9" idx="0"/>
            <a:endCxn id="20" idx="2"/>
          </p:cNvCxnSpPr>
          <p:nvPr/>
        </p:nvCxnSpPr>
        <p:spPr>
          <a:xfrm rot="5400000" flipH="1" flipV="1">
            <a:off x="4681271" y="296954"/>
            <a:ext cx="417079" cy="6075646"/>
          </a:xfrm>
          <a:prstGeom prst="bentConnector3">
            <a:avLst>
              <a:gd name="adj1" fmla="val 50000"/>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78"/>
          <p:cNvSpPr txBox="1"/>
          <p:nvPr/>
        </p:nvSpPr>
        <p:spPr>
          <a:xfrm>
            <a:off x="5507754" y="3032648"/>
            <a:ext cx="1468544" cy="307777"/>
          </a:xfrm>
          <a:prstGeom prst="rect">
            <a:avLst/>
          </a:prstGeom>
          <a:noFill/>
        </p:spPr>
        <p:txBody>
          <a:bodyPr wrap="none" rtlCol="0">
            <a:spAutoFit/>
          </a:bodyPr>
          <a:lstStyle/>
          <a:p>
            <a:r>
              <a:rPr lang="en-GB" sz="1400" i="1" dirty="0" smtClean="0">
                <a:solidFill>
                  <a:schemeClr val="bg2">
                    <a:lumMod val="25000"/>
                  </a:schemeClr>
                </a:solidFill>
                <a:latin typeface="Calibri" panose="020F0502020204030204" pitchFamily="34" charset="0"/>
              </a:rPr>
              <a:t>schema:mentions</a:t>
            </a:r>
            <a:endParaRPr lang="el-GR" sz="1400" i="1" dirty="0">
              <a:solidFill>
                <a:schemeClr val="bg2">
                  <a:lumMod val="25000"/>
                </a:schemeClr>
              </a:solidFill>
              <a:latin typeface="Calibri" panose="020F0502020204030204" pitchFamily="34" charset="0"/>
            </a:endParaRPr>
          </a:p>
        </p:txBody>
      </p:sp>
      <p:cxnSp>
        <p:nvCxnSpPr>
          <p:cNvPr id="71" name="Straight Arrow Connector 50"/>
          <p:cNvCxnSpPr>
            <a:stCxn id="10" idx="0"/>
            <a:endCxn id="20" idx="2"/>
          </p:cNvCxnSpPr>
          <p:nvPr/>
        </p:nvCxnSpPr>
        <p:spPr>
          <a:xfrm rot="5400000" flipH="1" flipV="1">
            <a:off x="6246835" y="2007386"/>
            <a:ext cx="561946" cy="2799649"/>
          </a:xfrm>
          <a:prstGeom prst="bentConnector3">
            <a:avLst>
              <a:gd name="adj1" fmla="val 50000"/>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7947731" y="638204"/>
            <a:ext cx="2013693" cy="369332"/>
          </a:xfrm>
          <a:prstGeom prst="rect">
            <a:avLst/>
          </a:prstGeom>
        </p:spPr>
        <p:txBody>
          <a:bodyPr wrap="none">
            <a:spAutoFit/>
          </a:bodyPr>
          <a:lstStyle/>
          <a:p>
            <a:r>
              <a:rPr lang="en-US" dirty="0">
                <a:solidFill>
                  <a:srgbClr val="0070C0"/>
                </a:solidFill>
              </a:rPr>
              <a:t>http://l3s.de/owa/</a:t>
            </a:r>
          </a:p>
        </p:txBody>
      </p:sp>
    </p:spTree>
    <p:extLst>
      <p:ext uri="{BB962C8B-B14F-4D97-AF65-F5344CB8AC3E}">
        <p14:creationId xmlns:p14="http://schemas.microsoft.com/office/powerpoint/2010/main" val="213172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6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20" grpId="0" animBg="1"/>
      <p:bldP spid="22" grpId="0" animBg="1"/>
      <p:bldP spid="23" grpId="0" animBg="1"/>
      <p:bldP spid="25" grpId="0" animBg="1"/>
      <p:bldP spid="27" grpId="0"/>
      <p:bldP spid="29" grpId="0"/>
      <p:bldP spid="33" grpId="0"/>
      <p:bldP spid="35" grpId="0"/>
      <p:bldP spid="36" grpId="0" animBg="1"/>
      <p:bldP spid="38" grpId="0" animBg="1"/>
      <p:bldP spid="39" grpId="0" animBg="1"/>
      <p:bldP spid="40" grpId="0" animBg="1"/>
      <p:bldP spid="55" grpId="0" animBg="1"/>
      <p:bldP spid="56" grpId="0"/>
      <p:bldP spid="61" grpId="0"/>
      <p:bldP spid="66" grpId="0"/>
      <p:bldP spid="67" grpId="0"/>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4345"/>
            <a:ext cx="11595100" cy="1325563"/>
          </a:xfrm>
        </p:spPr>
        <p:txBody>
          <a:bodyPr>
            <a:normAutofit/>
          </a:bodyPr>
          <a:lstStyle/>
          <a:p>
            <a:r>
              <a:rPr lang="en-US" sz="3800" dirty="0" smtClean="0"/>
              <a:t>Open Web Archive – Example of </a:t>
            </a:r>
            <a:r>
              <a:rPr lang="en-US" sz="3800" u="sng" dirty="0" smtClean="0"/>
              <a:t>Non-versioned</a:t>
            </a:r>
            <a:r>
              <a:rPr lang="en-US" sz="3800" dirty="0" smtClean="0"/>
              <a:t> </a:t>
            </a:r>
            <a:r>
              <a:rPr lang="en-US" sz="3800" dirty="0"/>
              <a:t>Web Page</a:t>
            </a:r>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3</a:t>
            </a:fld>
            <a:endParaRPr lang="en-US"/>
          </a:p>
        </p:txBody>
      </p:sp>
      <p:sp>
        <p:nvSpPr>
          <p:cNvPr id="6" name="TextBox 55"/>
          <p:cNvSpPr txBox="1"/>
          <p:nvPr/>
        </p:nvSpPr>
        <p:spPr>
          <a:xfrm>
            <a:off x="1216427" y="3216058"/>
            <a:ext cx="2911151"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7" name="Rectangle 6"/>
          <p:cNvSpPr/>
          <p:nvPr/>
        </p:nvSpPr>
        <p:spPr>
          <a:xfrm>
            <a:off x="1283100" y="3291067"/>
            <a:ext cx="2847254"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http://www.nytimes.com/...</a:t>
            </a:r>
            <a:endParaRPr kumimoji="0" lang="el-GR" sz="1800" b="0" i="0" u="none" strike="noStrike" kern="0" cap="none" spc="0" normalizeH="0" baseline="0" noProof="0" dirty="0" smtClean="0">
              <a:ln>
                <a:noFill/>
              </a:ln>
              <a:solidFill>
                <a:prstClr val="black"/>
              </a:solidFill>
              <a:effectLst/>
              <a:uLnTx/>
              <a:uFillTx/>
            </a:endParaRPr>
          </a:p>
        </p:txBody>
      </p:sp>
      <p:cxnSp>
        <p:nvCxnSpPr>
          <p:cNvPr id="8" name="Straight Arrow Connector 50"/>
          <p:cNvCxnSpPr>
            <a:stCxn id="6" idx="0"/>
            <a:endCxn id="9" idx="3"/>
          </p:cNvCxnSpPr>
          <p:nvPr/>
        </p:nvCxnSpPr>
        <p:spPr>
          <a:xfrm rot="16200000" flipV="1">
            <a:off x="1987841" y="2531895"/>
            <a:ext cx="1044740" cy="32358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51366" y="2034169"/>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10" name="TextBox 78"/>
          <p:cNvSpPr txBox="1"/>
          <p:nvPr/>
        </p:nvSpPr>
        <p:spPr>
          <a:xfrm>
            <a:off x="2406188" y="1903907"/>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11" name="Rounded Rectangle 10"/>
          <p:cNvSpPr/>
          <p:nvPr/>
        </p:nvSpPr>
        <p:spPr>
          <a:xfrm>
            <a:off x="555984" y="2470584"/>
            <a:ext cx="1800791"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12" name="Straight Arrow Connector 50"/>
          <p:cNvCxnSpPr>
            <a:stCxn id="6" idx="0"/>
            <a:endCxn id="11" idx="3"/>
          </p:cNvCxnSpPr>
          <p:nvPr/>
        </p:nvCxnSpPr>
        <p:spPr>
          <a:xfrm rot="16200000" flipV="1">
            <a:off x="2215027" y="2759082"/>
            <a:ext cx="598724" cy="31522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78"/>
          <p:cNvSpPr txBox="1"/>
          <p:nvPr/>
        </p:nvSpPr>
        <p:spPr>
          <a:xfrm>
            <a:off x="2424528" y="2309556"/>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14" name="TextBox 69"/>
          <p:cNvSpPr txBox="1"/>
          <p:nvPr/>
        </p:nvSpPr>
        <p:spPr>
          <a:xfrm>
            <a:off x="5748033" y="283888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5" name="TextBox 64"/>
          <p:cNvSpPr txBox="1"/>
          <p:nvPr/>
        </p:nvSpPr>
        <p:spPr>
          <a:xfrm>
            <a:off x="1458720" y="4546708"/>
            <a:ext cx="2426563"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l-GR" dirty="0">
              <a:latin typeface="Calibri" panose="020F0502020204030204" pitchFamily="34" charset="0"/>
            </a:endParaRPr>
          </a:p>
        </p:txBody>
      </p:sp>
      <p:cxnSp>
        <p:nvCxnSpPr>
          <p:cNvPr id="16" name="Straight Arrow Connector 50"/>
          <p:cNvCxnSpPr>
            <a:stCxn id="6" idx="4"/>
            <a:endCxn id="15" idx="0"/>
          </p:cNvCxnSpPr>
          <p:nvPr/>
        </p:nvCxnSpPr>
        <p:spPr>
          <a:xfrm rot="5400000">
            <a:off x="2266354" y="4141058"/>
            <a:ext cx="811299" cy="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7" name="TextBox 69"/>
          <p:cNvSpPr txBox="1"/>
          <p:nvPr/>
        </p:nvSpPr>
        <p:spPr>
          <a:xfrm>
            <a:off x="2696833" y="3930064"/>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4" name="TextBox 64"/>
          <p:cNvSpPr txBox="1"/>
          <p:nvPr/>
        </p:nvSpPr>
        <p:spPr>
          <a:xfrm>
            <a:off x="6079014" y="3216332"/>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25" name="Rounded Rectangle 24"/>
          <p:cNvSpPr/>
          <p:nvPr/>
        </p:nvSpPr>
        <p:spPr>
          <a:xfrm>
            <a:off x="9320791" y="4002033"/>
            <a:ext cx="52167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512</a:t>
            </a:r>
            <a:endParaRPr lang="el-GR" sz="1600" dirty="0">
              <a:solidFill>
                <a:schemeClr val="tx1"/>
              </a:solidFill>
            </a:endParaRPr>
          </a:p>
        </p:txBody>
      </p:sp>
      <p:cxnSp>
        <p:nvCxnSpPr>
          <p:cNvPr id="26" name="Straight Arrow Connector 50"/>
          <p:cNvCxnSpPr>
            <a:stCxn id="24" idx="6"/>
            <a:endCxn id="25" idx="1"/>
          </p:cNvCxnSpPr>
          <p:nvPr/>
        </p:nvCxnSpPr>
        <p:spPr>
          <a:xfrm>
            <a:off x="6931432" y="3476008"/>
            <a:ext cx="2389359" cy="63152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69"/>
          <p:cNvSpPr txBox="1"/>
          <p:nvPr/>
        </p:nvSpPr>
        <p:spPr>
          <a:xfrm>
            <a:off x="8231269" y="3816604"/>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8" name="Rounded Rectangle 27"/>
          <p:cNvSpPr/>
          <p:nvPr/>
        </p:nvSpPr>
        <p:spPr>
          <a:xfrm>
            <a:off x="9346510" y="3525877"/>
            <a:ext cx="470239"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0.9</a:t>
            </a:r>
            <a:endParaRPr lang="el-GR" sz="1600" dirty="0">
              <a:solidFill>
                <a:schemeClr val="tx1"/>
              </a:solidFill>
            </a:endParaRPr>
          </a:p>
        </p:txBody>
      </p:sp>
      <p:cxnSp>
        <p:nvCxnSpPr>
          <p:cNvPr id="29" name="Straight Arrow Connector 50"/>
          <p:cNvCxnSpPr>
            <a:stCxn id="24" idx="6"/>
            <a:endCxn id="28" idx="1"/>
          </p:cNvCxnSpPr>
          <p:nvPr/>
        </p:nvCxnSpPr>
        <p:spPr>
          <a:xfrm>
            <a:off x="6931432" y="3476008"/>
            <a:ext cx="2415078" cy="14881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69"/>
          <p:cNvSpPr txBox="1"/>
          <p:nvPr/>
        </p:nvSpPr>
        <p:spPr>
          <a:xfrm>
            <a:off x="8118924" y="3305272"/>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31" name="Rounded Rectangle 30"/>
          <p:cNvSpPr/>
          <p:nvPr/>
        </p:nvSpPr>
        <p:spPr>
          <a:xfrm>
            <a:off x="9346510" y="4452793"/>
            <a:ext cx="1083225" cy="234525"/>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Federer</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32" name="Straight Arrow Connector 50"/>
          <p:cNvCxnSpPr>
            <a:stCxn id="24" idx="6"/>
            <a:endCxn id="31" idx="1"/>
          </p:cNvCxnSpPr>
          <p:nvPr/>
        </p:nvCxnSpPr>
        <p:spPr>
          <a:xfrm>
            <a:off x="6931432" y="3476008"/>
            <a:ext cx="2415078" cy="1094048"/>
          </a:xfrm>
          <a:prstGeom prst="bentConnector3">
            <a:avLst>
              <a:gd name="adj1" fmla="val 4956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69"/>
          <p:cNvSpPr txBox="1"/>
          <p:nvPr/>
        </p:nvSpPr>
        <p:spPr>
          <a:xfrm>
            <a:off x="8122457" y="4247818"/>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34" name="TextBox 33"/>
          <p:cNvSpPr txBox="1"/>
          <p:nvPr/>
        </p:nvSpPr>
        <p:spPr>
          <a:xfrm>
            <a:off x="9358806" y="2777546"/>
            <a:ext cx="206997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35" name="Rectangle 34"/>
          <p:cNvSpPr/>
          <p:nvPr/>
        </p:nvSpPr>
        <p:spPr>
          <a:xfrm>
            <a:off x="9509306" y="2793250"/>
            <a:ext cx="1798890" cy="338554"/>
          </a:xfrm>
          <a:prstGeom prst="rect">
            <a:avLst/>
          </a:prstGeom>
        </p:spPr>
        <p:txBody>
          <a:bodyPr wrap="none">
            <a:spAutoFit/>
          </a:bodyPr>
          <a:lstStyle/>
          <a:p>
            <a:pPr lvl="0" algn="ctr"/>
            <a:r>
              <a:rPr lang="en-US" sz="1600" b="1" kern="0" dirty="0" err="1">
                <a:solidFill>
                  <a:prstClr val="black"/>
                </a:solidFill>
              </a:rPr>
              <a:t>dbr:Roger_Federer</a:t>
            </a:r>
            <a:endParaRPr lang="en-US" sz="1600" b="1" kern="0" dirty="0">
              <a:solidFill>
                <a:prstClr val="black"/>
              </a:solidFill>
            </a:endParaRPr>
          </a:p>
        </p:txBody>
      </p:sp>
      <p:sp>
        <p:nvSpPr>
          <p:cNvPr id="36" name="TextBox 69"/>
          <p:cNvSpPr txBox="1"/>
          <p:nvPr/>
        </p:nvSpPr>
        <p:spPr>
          <a:xfrm>
            <a:off x="7761121" y="2643721"/>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sp>
        <p:nvSpPr>
          <p:cNvPr id="37" name="TextBox 64"/>
          <p:cNvSpPr txBox="1"/>
          <p:nvPr/>
        </p:nvSpPr>
        <p:spPr>
          <a:xfrm>
            <a:off x="4960391" y="2394545"/>
            <a:ext cx="1167714"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oae:Entity</a:t>
            </a:r>
            <a:endParaRPr lang="el-GR" dirty="0">
              <a:latin typeface="Calibri" panose="020F0502020204030204" pitchFamily="34" charset="0"/>
            </a:endParaRPr>
          </a:p>
        </p:txBody>
      </p:sp>
      <p:cxnSp>
        <p:nvCxnSpPr>
          <p:cNvPr id="38" name="Straight Arrow Connector 50"/>
          <p:cNvCxnSpPr>
            <a:stCxn id="24" idx="0"/>
            <a:endCxn id="37" idx="3"/>
          </p:cNvCxnSpPr>
          <p:nvPr/>
        </p:nvCxnSpPr>
        <p:spPr>
          <a:xfrm rot="16200000" flipV="1">
            <a:off x="5998104" y="2709213"/>
            <a:ext cx="637121" cy="377118"/>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50"/>
          <p:cNvCxnSpPr>
            <a:stCxn id="34" idx="0"/>
            <a:endCxn id="41" idx="3"/>
          </p:cNvCxnSpPr>
          <p:nvPr/>
        </p:nvCxnSpPr>
        <p:spPr>
          <a:xfrm rot="16200000" flipV="1">
            <a:off x="9895389" y="2279143"/>
            <a:ext cx="491137" cy="505670"/>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extBox 69"/>
          <p:cNvSpPr txBox="1"/>
          <p:nvPr/>
        </p:nvSpPr>
        <p:spPr>
          <a:xfrm>
            <a:off x="10075381" y="200661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41" name="TextBox 64"/>
          <p:cNvSpPr txBox="1"/>
          <p:nvPr/>
        </p:nvSpPr>
        <p:spPr>
          <a:xfrm>
            <a:off x="8079570" y="2101743"/>
            <a:ext cx="1808552"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dbo:TennisPlayer</a:t>
            </a:r>
            <a:endParaRPr lang="el-GR" dirty="0">
              <a:latin typeface="Calibri" panose="020F0502020204030204" pitchFamily="34" charset="0"/>
            </a:endParaRPr>
          </a:p>
        </p:txBody>
      </p:sp>
      <p:cxnSp>
        <p:nvCxnSpPr>
          <p:cNvPr id="42" name="Straight Arrow Connector 50"/>
          <p:cNvCxnSpPr>
            <a:stCxn id="6" idx="6"/>
            <a:endCxn id="24" idx="2"/>
          </p:cNvCxnSpPr>
          <p:nvPr/>
        </p:nvCxnSpPr>
        <p:spPr>
          <a:xfrm>
            <a:off x="4127578" y="3475734"/>
            <a:ext cx="1951436" cy="27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69"/>
          <p:cNvSpPr txBox="1"/>
          <p:nvPr/>
        </p:nvSpPr>
        <p:spPr>
          <a:xfrm>
            <a:off x="4608821" y="3146664"/>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44" name="Rectangle 43"/>
          <p:cNvSpPr/>
          <p:nvPr/>
        </p:nvSpPr>
        <p:spPr>
          <a:xfrm>
            <a:off x="9159567" y="5246274"/>
            <a:ext cx="2877711" cy="1039900"/>
          </a:xfrm>
          <a:prstGeom prst="rect">
            <a:avLst/>
          </a:prstGeom>
        </p:spPr>
        <p:txBody>
          <a:bodyPr wrap="none">
            <a:spAutoFit/>
          </a:bodyPr>
          <a:lstStyle/>
          <a:p>
            <a:pPr>
              <a:lnSpc>
                <a:spcPts val="1500"/>
              </a:lnSpc>
            </a:pPr>
            <a:r>
              <a:rPr lang="en-US" sz="1000" dirty="0" err="1" smtClean="0"/>
              <a:t>owa</a:t>
            </a:r>
            <a:r>
              <a:rPr lang="en-US" sz="1000" dirty="0" smtClean="0"/>
              <a:t>: http://l3s.de/owa</a:t>
            </a:r>
            <a:r>
              <a:rPr lang="en-US" sz="1000" dirty="0"/>
              <a:t>/</a:t>
            </a:r>
            <a:endParaRPr lang="en-US" sz="1000" dirty="0" smtClean="0"/>
          </a:p>
          <a:p>
            <a:pPr>
              <a:lnSpc>
                <a:spcPts val="1500"/>
              </a:lnSpc>
            </a:pPr>
            <a:r>
              <a:rPr lang="en-US" sz="1000" dirty="0"/>
              <a:t>dc: http://purl.org/dc/terms/</a:t>
            </a:r>
            <a:br>
              <a:rPr lang="en-US" sz="1000" dirty="0"/>
            </a:br>
            <a:r>
              <a:rPr lang="en-US" sz="1000" dirty="0" err="1"/>
              <a:t>rdf</a:t>
            </a:r>
            <a:r>
              <a:rPr lang="en-US" sz="1000" dirty="0"/>
              <a:t>: http://www.w3.org/1999/02/22-rdf-syntax-ns#</a:t>
            </a:r>
            <a:br>
              <a:rPr lang="en-US" sz="1000" dirty="0"/>
            </a:br>
            <a:r>
              <a:rPr lang="en-US" sz="1000" dirty="0"/>
              <a:t>schema: http://schema.org/</a:t>
            </a:r>
          </a:p>
          <a:p>
            <a:pPr>
              <a:lnSpc>
                <a:spcPts val="1500"/>
              </a:lnSpc>
            </a:pPr>
            <a:r>
              <a:rPr lang="en-US" sz="1000" dirty="0" err="1" smtClean="0"/>
              <a:t>oae</a:t>
            </a:r>
            <a:r>
              <a:rPr lang="en-US" sz="1000" dirty="0"/>
              <a:t>: http://</a:t>
            </a:r>
            <a:r>
              <a:rPr lang="en-US" sz="1000" dirty="0" smtClean="0"/>
              <a:t>www.ics.forth.gr/isl/oae/core#</a:t>
            </a:r>
          </a:p>
        </p:txBody>
      </p:sp>
      <p:cxnSp>
        <p:nvCxnSpPr>
          <p:cNvPr id="45" name="Straight Arrow Connector 50"/>
          <p:cNvCxnSpPr>
            <a:stCxn id="24" idx="6"/>
            <a:endCxn id="34" idx="2"/>
          </p:cNvCxnSpPr>
          <p:nvPr/>
        </p:nvCxnSpPr>
        <p:spPr>
          <a:xfrm flipV="1">
            <a:off x="6931432" y="2954908"/>
            <a:ext cx="2427374" cy="521100"/>
          </a:xfrm>
          <a:prstGeom prst="bentConnector3">
            <a:avLst>
              <a:gd name="adj1" fmla="val 495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64"/>
          <p:cNvSpPr txBox="1"/>
          <p:nvPr/>
        </p:nvSpPr>
        <p:spPr>
          <a:xfrm>
            <a:off x="6093488" y="4166987"/>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_:e2</a:t>
            </a:r>
            <a:endParaRPr lang="el-GR" dirty="0">
              <a:latin typeface="Calibri" panose="020F0502020204030204" pitchFamily="34" charset="0"/>
            </a:endParaRPr>
          </a:p>
        </p:txBody>
      </p:sp>
      <p:cxnSp>
        <p:nvCxnSpPr>
          <p:cNvPr id="58" name="Straight Arrow Connector 50"/>
          <p:cNvCxnSpPr>
            <a:stCxn id="6" idx="6"/>
            <a:endCxn id="57" idx="2"/>
          </p:cNvCxnSpPr>
          <p:nvPr/>
        </p:nvCxnSpPr>
        <p:spPr>
          <a:xfrm>
            <a:off x="4127578" y="3475734"/>
            <a:ext cx="1965910" cy="9509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4"/>
          <p:cNvSpPr txBox="1"/>
          <p:nvPr/>
        </p:nvSpPr>
        <p:spPr>
          <a:xfrm>
            <a:off x="6093488" y="5144768"/>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b="1" dirty="0" smtClean="0">
                <a:latin typeface="Calibri" panose="020F0502020204030204" pitchFamily="34" charset="0"/>
              </a:rPr>
              <a:t>…</a:t>
            </a:r>
            <a:endParaRPr lang="el-GR" b="1" dirty="0">
              <a:latin typeface="Calibri" panose="020F0502020204030204" pitchFamily="34" charset="0"/>
            </a:endParaRPr>
          </a:p>
        </p:txBody>
      </p:sp>
      <p:cxnSp>
        <p:nvCxnSpPr>
          <p:cNvPr id="62" name="Straight Arrow Connector 50"/>
          <p:cNvCxnSpPr>
            <a:stCxn id="6" idx="6"/>
            <a:endCxn id="61" idx="2"/>
          </p:cNvCxnSpPr>
          <p:nvPr/>
        </p:nvCxnSpPr>
        <p:spPr>
          <a:xfrm>
            <a:off x="4127578" y="3475734"/>
            <a:ext cx="1965910" cy="192871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9"/>
          <p:cNvSpPr txBox="1"/>
          <p:nvPr/>
        </p:nvSpPr>
        <p:spPr>
          <a:xfrm>
            <a:off x="4580071" y="4122530"/>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65" name="TextBox 69"/>
          <p:cNvSpPr txBox="1"/>
          <p:nvPr/>
        </p:nvSpPr>
        <p:spPr>
          <a:xfrm>
            <a:off x="4513847" y="5096666"/>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pic>
        <p:nvPicPr>
          <p:cNvPr id="87" name="Picture 86"/>
          <p:cNvPicPr>
            <a:picLocks noChangeAspect="1"/>
          </p:cNvPicPr>
          <p:nvPr/>
        </p:nvPicPr>
        <p:blipFill>
          <a:blip r:embed="rId3"/>
          <a:stretch>
            <a:fillRect/>
          </a:stretch>
        </p:blipFill>
        <p:spPr>
          <a:xfrm>
            <a:off x="7008147" y="4339007"/>
            <a:ext cx="371475" cy="133350"/>
          </a:xfrm>
          <a:prstGeom prst="rect">
            <a:avLst/>
          </a:prstGeom>
        </p:spPr>
      </p:pic>
      <p:pic>
        <p:nvPicPr>
          <p:cNvPr id="88" name="Picture 87"/>
          <p:cNvPicPr>
            <a:picLocks noChangeAspect="1"/>
          </p:cNvPicPr>
          <p:nvPr/>
        </p:nvPicPr>
        <p:blipFill>
          <a:blip r:embed="rId3"/>
          <a:stretch>
            <a:fillRect/>
          </a:stretch>
        </p:blipFill>
        <p:spPr>
          <a:xfrm>
            <a:off x="7004744" y="5337768"/>
            <a:ext cx="371475" cy="133350"/>
          </a:xfrm>
          <a:prstGeom prst="rect">
            <a:avLst/>
          </a:prstGeom>
        </p:spPr>
      </p:pic>
    </p:spTree>
    <p:extLst>
      <p:ext uri="{BB962C8B-B14F-4D97-AF65-F5344CB8AC3E}">
        <p14:creationId xmlns:p14="http://schemas.microsoft.com/office/powerpoint/2010/main" val="425817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fade">
                                      <p:cBhvr>
                                        <p:cTn id="89" dur="500"/>
                                        <p:tgtEl>
                                          <p:spTgt spid="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500"/>
                                        <p:tgtEl>
                                          <p:spTgt spid="41"/>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500"/>
                                        <p:tgtEl>
                                          <p:spTgt spid="87"/>
                                        </p:tgtEl>
                                      </p:cBhvr>
                                    </p:animEffect>
                                  </p:childTnLst>
                                </p:cTn>
                              </p:par>
                              <p:par>
                                <p:cTn id="102" presetID="10" presetClass="entr" presetSubtype="0" fill="hold" nodeType="with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3" grpId="0"/>
      <p:bldP spid="14" grpId="0"/>
      <p:bldP spid="24" grpId="0" animBg="1"/>
      <p:bldP spid="25" grpId="0" animBg="1"/>
      <p:bldP spid="27" grpId="0"/>
      <p:bldP spid="28" grpId="0" animBg="1"/>
      <p:bldP spid="30" grpId="0"/>
      <p:bldP spid="31" grpId="0" animBg="1"/>
      <p:bldP spid="33" grpId="0"/>
      <p:bldP spid="34" grpId="0" animBg="1"/>
      <p:bldP spid="35" grpId="0"/>
      <p:bldP spid="36" grpId="0"/>
      <p:bldP spid="37" grpId="0" animBg="1"/>
      <p:bldP spid="40" grpId="0"/>
      <p:bldP spid="41" grpId="0" animBg="1"/>
      <p:bldP spid="43" grpId="0"/>
      <p:bldP spid="57" grpId="0" animBg="1"/>
      <p:bldP spid="61" grpId="0" animBg="1"/>
      <p:bldP spid="64" grpId="0"/>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4345"/>
            <a:ext cx="11595100" cy="1325563"/>
          </a:xfrm>
        </p:spPr>
        <p:txBody>
          <a:bodyPr>
            <a:normAutofit/>
          </a:bodyPr>
          <a:lstStyle/>
          <a:p>
            <a:r>
              <a:rPr lang="en-US" sz="3800" dirty="0"/>
              <a:t>Open Web </a:t>
            </a:r>
            <a:r>
              <a:rPr lang="en-US" sz="3800" dirty="0" smtClean="0"/>
              <a:t>Archive – Example of </a:t>
            </a:r>
            <a:r>
              <a:rPr lang="en-US" sz="3800" u="sng" dirty="0" smtClean="0"/>
              <a:t>Versioned</a:t>
            </a:r>
            <a:r>
              <a:rPr lang="en-US" sz="3800" dirty="0" smtClean="0"/>
              <a:t> Web Page</a:t>
            </a:r>
            <a:endParaRPr lang="en-US" sz="3800"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4</a:t>
            </a:fld>
            <a:endParaRPr lang="en-US"/>
          </a:p>
        </p:txBody>
      </p:sp>
      <p:sp>
        <p:nvSpPr>
          <p:cNvPr id="6" name="TextBox 55"/>
          <p:cNvSpPr txBox="1"/>
          <p:nvPr/>
        </p:nvSpPr>
        <p:spPr>
          <a:xfrm>
            <a:off x="182241" y="3502488"/>
            <a:ext cx="2534123"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7" name="Rectangle 6"/>
          <p:cNvSpPr/>
          <p:nvPr/>
        </p:nvSpPr>
        <p:spPr>
          <a:xfrm>
            <a:off x="215749" y="3587818"/>
            <a:ext cx="244009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http://www.example.com/</a:t>
            </a:r>
            <a:endParaRPr kumimoji="0" lang="el-GR" sz="16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4560577" y="2669111"/>
            <a:ext cx="46839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rPr>
              <a:t>:v1</a:t>
            </a:r>
            <a:endParaRPr kumimoji="0" lang="el-GR" sz="1800" b="0" i="0" u="none" strike="noStrike" kern="0" cap="none" spc="0" normalizeH="0" baseline="0" noProof="0" dirty="0" smtClean="0">
              <a:ln>
                <a:noFill/>
              </a:ln>
              <a:solidFill>
                <a:schemeClr val="bg1"/>
              </a:solidFill>
              <a:effectLst/>
              <a:uLnTx/>
              <a:uFillTx/>
            </a:endParaRPr>
          </a:p>
        </p:txBody>
      </p:sp>
      <p:cxnSp>
        <p:nvCxnSpPr>
          <p:cNvPr id="9" name="Straight Arrow Connector 50"/>
          <p:cNvCxnSpPr>
            <a:stCxn id="6" idx="6"/>
            <a:endCxn id="14" idx="2"/>
          </p:cNvCxnSpPr>
          <p:nvPr/>
        </p:nvCxnSpPr>
        <p:spPr>
          <a:xfrm flipV="1">
            <a:off x="2716364" y="3319102"/>
            <a:ext cx="1019539" cy="44306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50"/>
          <p:cNvCxnSpPr>
            <a:stCxn id="6" idx="6"/>
            <a:endCxn id="46" idx="2"/>
          </p:cNvCxnSpPr>
          <p:nvPr/>
        </p:nvCxnSpPr>
        <p:spPr>
          <a:xfrm>
            <a:off x="2716364" y="3762164"/>
            <a:ext cx="1023711" cy="135295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50"/>
          <p:cNvCxnSpPr>
            <a:stCxn id="14" idx="6"/>
            <a:endCxn id="12" idx="1"/>
          </p:cNvCxnSpPr>
          <p:nvPr/>
        </p:nvCxnSpPr>
        <p:spPr>
          <a:xfrm flipV="1">
            <a:off x="5793767" y="1829463"/>
            <a:ext cx="1306572" cy="148963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00339" y="1692314"/>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06.01.2008 </a:t>
            </a:r>
            <a:r>
              <a:rPr lang="en-US" sz="1600" dirty="0">
                <a:solidFill>
                  <a:schemeClr val="tx1"/>
                </a:solidFill>
                <a:latin typeface="Calibri" panose="020F0502020204030204" pitchFamily="34" charset="0"/>
              </a:rPr>
              <a:t>06:40</a:t>
            </a:r>
            <a:endParaRPr lang="el-GR" sz="1600" dirty="0">
              <a:solidFill>
                <a:schemeClr val="tx1"/>
              </a:solidFill>
            </a:endParaRPr>
          </a:p>
        </p:txBody>
      </p:sp>
      <p:sp>
        <p:nvSpPr>
          <p:cNvPr id="13" name="TextBox 78"/>
          <p:cNvSpPr txBox="1"/>
          <p:nvPr/>
        </p:nvSpPr>
        <p:spPr>
          <a:xfrm>
            <a:off x="6275386" y="1551680"/>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14" name="TextBox 13"/>
          <p:cNvSpPr txBox="1"/>
          <p:nvPr/>
        </p:nvSpPr>
        <p:spPr>
          <a:xfrm>
            <a:off x="3735903" y="3124004"/>
            <a:ext cx="2057864"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5" name="Rectangle 14"/>
          <p:cNvSpPr/>
          <p:nvPr/>
        </p:nvSpPr>
        <p:spPr>
          <a:xfrm>
            <a:off x="3760800" y="3149671"/>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1</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16" name="Rounded Rectangle 15"/>
          <p:cNvSpPr/>
          <p:nvPr/>
        </p:nvSpPr>
        <p:spPr>
          <a:xfrm>
            <a:off x="7100339" y="2366288"/>
            <a:ext cx="1848836"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17" name="Straight Arrow Connector 50"/>
          <p:cNvCxnSpPr>
            <a:stCxn id="14" idx="6"/>
            <a:endCxn id="16" idx="1"/>
          </p:cNvCxnSpPr>
          <p:nvPr/>
        </p:nvCxnSpPr>
        <p:spPr>
          <a:xfrm flipV="1">
            <a:off x="5793767" y="2513038"/>
            <a:ext cx="1306572" cy="80606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78"/>
          <p:cNvSpPr txBox="1"/>
          <p:nvPr/>
        </p:nvSpPr>
        <p:spPr>
          <a:xfrm>
            <a:off x="6315740" y="2238970"/>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19" name="TextBox 78"/>
          <p:cNvSpPr txBox="1"/>
          <p:nvPr/>
        </p:nvSpPr>
        <p:spPr>
          <a:xfrm>
            <a:off x="371616" y="1528436"/>
            <a:ext cx="1410514" cy="307777"/>
          </a:xfrm>
          <a:prstGeom prst="rect">
            <a:avLst/>
          </a:prstGeom>
          <a:noFill/>
        </p:spPr>
        <p:txBody>
          <a:bodyPr wrap="none" rtlCol="0">
            <a:spAutoFit/>
          </a:bodyPr>
          <a:lstStyle/>
          <a:p>
            <a:r>
              <a:rPr lang="en-GB" sz="1400" i="1" dirty="0" err="1">
                <a:latin typeface="Calibri" panose="020F0502020204030204" pitchFamily="34" charset="0"/>
              </a:rPr>
              <a:t>owa:firstCapture</a:t>
            </a:r>
            <a:endParaRPr lang="el-GR" sz="1400" i="1" dirty="0">
              <a:latin typeface="Calibri" panose="020F0502020204030204" pitchFamily="34" charset="0"/>
            </a:endParaRPr>
          </a:p>
        </p:txBody>
      </p:sp>
      <p:sp>
        <p:nvSpPr>
          <p:cNvPr id="20" name="TextBox 78"/>
          <p:cNvSpPr txBox="1"/>
          <p:nvPr/>
        </p:nvSpPr>
        <p:spPr>
          <a:xfrm>
            <a:off x="349419" y="2440606"/>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21" name="TextBox 78"/>
          <p:cNvSpPr txBox="1"/>
          <p:nvPr/>
        </p:nvSpPr>
        <p:spPr>
          <a:xfrm>
            <a:off x="349419" y="1968642"/>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22" name="Rounded Rectangle 21"/>
          <p:cNvSpPr/>
          <p:nvPr/>
        </p:nvSpPr>
        <p:spPr>
          <a:xfrm>
            <a:off x="1694134" y="1707742"/>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06.01.2008 06:40</a:t>
            </a:r>
            <a:endParaRPr lang="el-GR" sz="1600" dirty="0">
              <a:solidFill>
                <a:schemeClr val="tx1"/>
              </a:solidFill>
            </a:endParaRPr>
          </a:p>
        </p:txBody>
      </p:sp>
      <p:sp>
        <p:nvSpPr>
          <p:cNvPr id="23" name="Rounded Rectangle 22"/>
          <p:cNvSpPr/>
          <p:nvPr/>
        </p:nvSpPr>
        <p:spPr>
          <a:xfrm>
            <a:off x="1694134" y="2137070"/>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22.05.2014 18:01</a:t>
            </a:r>
            <a:endParaRPr lang="el-GR" sz="1600" dirty="0">
              <a:solidFill>
                <a:schemeClr val="tx1"/>
              </a:solidFill>
            </a:endParaRPr>
          </a:p>
        </p:txBody>
      </p:sp>
      <p:sp>
        <p:nvSpPr>
          <p:cNvPr id="24" name="Rounded Rectangle 23"/>
          <p:cNvSpPr/>
          <p:nvPr/>
        </p:nvSpPr>
        <p:spPr>
          <a:xfrm>
            <a:off x="1689105" y="2725157"/>
            <a:ext cx="512431" cy="34800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17</a:t>
            </a:r>
            <a:endParaRPr lang="el-GR" sz="1600" dirty="0">
              <a:solidFill>
                <a:schemeClr val="tx1"/>
              </a:solidFill>
            </a:endParaRPr>
          </a:p>
        </p:txBody>
      </p:sp>
      <p:cxnSp>
        <p:nvCxnSpPr>
          <p:cNvPr id="25" name="Straight Arrow Connector 50"/>
          <p:cNvCxnSpPr>
            <a:stCxn id="6" idx="0"/>
            <a:endCxn id="22" idx="1"/>
          </p:cNvCxnSpPr>
          <p:nvPr/>
        </p:nvCxnSpPr>
        <p:spPr>
          <a:xfrm rot="5400000" flipH="1" flipV="1">
            <a:off x="745970" y="2554325"/>
            <a:ext cx="1651497" cy="24483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50"/>
          <p:cNvCxnSpPr>
            <a:stCxn id="6" idx="0"/>
            <a:endCxn id="23" idx="1"/>
          </p:cNvCxnSpPr>
          <p:nvPr/>
        </p:nvCxnSpPr>
        <p:spPr>
          <a:xfrm rot="5400000" flipH="1" flipV="1">
            <a:off x="960634" y="2768989"/>
            <a:ext cx="1222169" cy="24483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50"/>
          <p:cNvCxnSpPr>
            <a:stCxn id="6" idx="0"/>
            <a:endCxn id="24" idx="1"/>
          </p:cNvCxnSpPr>
          <p:nvPr/>
        </p:nvCxnSpPr>
        <p:spPr>
          <a:xfrm rot="5400000" flipH="1" flipV="1">
            <a:off x="1267540" y="3080923"/>
            <a:ext cx="603329" cy="23980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64"/>
          <p:cNvSpPr txBox="1"/>
          <p:nvPr/>
        </p:nvSpPr>
        <p:spPr>
          <a:xfrm>
            <a:off x="7749593" y="3607165"/>
            <a:ext cx="106577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dc:Event</a:t>
            </a:r>
            <a:endParaRPr lang="el-GR" dirty="0">
              <a:latin typeface="Calibri" panose="020F0502020204030204" pitchFamily="34" charset="0"/>
            </a:endParaRPr>
          </a:p>
        </p:txBody>
      </p:sp>
      <p:sp>
        <p:nvSpPr>
          <p:cNvPr id="30" name="TextBox 78"/>
          <p:cNvSpPr txBox="1"/>
          <p:nvPr/>
        </p:nvSpPr>
        <p:spPr>
          <a:xfrm>
            <a:off x="2665200" y="3008427"/>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31" name="TextBox 64"/>
          <p:cNvSpPr txBox="1"/>
          <p:nvPr/>
        </p:nvSpPr>
        <p:spPr>
          <a:xfrm>
            <a:off x="3775838" y="2191096"/>
            <a:ext cx="2270569" cy="338554"/>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1600" dirty="0" err="1" smtClean="0">
                <a:latin typeface="Calibri" panose="020F0502020204030204" pitchFamily="34" charset="0"/>
              </a:rPr>
              <a:t>owa:VersionedDocument</a:t>
            </a:r>
            <a:endParaRPr lang="el-GR" sz="1600" dirty="0">
              <a:latin typeface="Calibri" panose="020F0502020204030204" pitchFamily="34" charset="0"/>
            </a:endParaRPr>
          </a:p>
        </p:txBody>
      </p:sp>
      <p:cxnSp>
        <p:nvCxnSpPr>
          <p:cNvPr id="32" name="Straight Arrow Connector 50"/>
          <p:cNvCxnSpPr>
            <a:stCxn id="14" idx="0"/>
            <a:endCxn id="31" idx="2"/>
          </p:cNvCxnSpPr>
          <p:nvPr/>
        </p:nvCxnSpPr>
        <p:spPr>
          <a:xfrm rot="5400000" flipH="1" flipV="1">
            <a:off x="4540802" y="2753683"/>
            <a:ext cx="594354" cy="146288"/>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TextBox 69"/>
          <p:cNvSpPr txBox="1"/>
          <p:nvPr/>
        </p:nvSpPr>
        <p:spPr>
          <a:xfrm>
            <a:off x="4890463" y="2584770"/>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4" name="TextBox 64"/>
          <p:cNvSpPr txBox="1"/>
          <p:nvPr/>
        </p:nvSpPr>
        <p:spPr>
          <a:xfrm>
            <a:off x="349419" y="4505213"/>
            <a:ext cx="2194335" cy="338554"/>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1600" dirty="0" err="1" smtClean="0">
                <a:latin typeface="Calibri" panose="020F0502020204030204" pitchFamily="34" charset="0"/>
              </a:rPr>
              <a:t>owa:ArchivedDocument</a:t>
            </a:r>
            <a:endParaRPr lang="el-GR" sz="1600" dirty="0">
              <a:latin typeface="Calibri" panose="020F0502020204030204" pitchFamily="34" charset="0"/>
            </a:endParaRPr>
          </a:p>
        </p:txBody>
      </p:sp>
      <p:cxnSp>
        <p:nvCxnSpPr>
          <p:cNvPr id="35" name="Straight Arrow Connector 50"/>
          <p:cNvCxnSpPr>
            <a:stCxn id="6" idx="4"/>
            <a:endCxn id="34" idx="0"/>
          </p:cNvCxnSpPr>
          <p:nvPr/>
        </p:nvCxnSpPr>
        <p:spPr>
          <a:xfrm rot="5400000">
            <a:off x="1206258" y="4262168"/>
            <a:ext cx="483374" cy="2716"/>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6" name="TextBox 69"/>
          <p:cNvSpPr txBox="1"/>
          <p:nvPr/>
        </p:nvSpPr>
        <p:spPr>
          <a:xfrm>
            <a:off x="1465006" y="4097015"/>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44" name="TextBox 43"/>
          <p:cNvSpPr txBox="1"/>
          <p:nvPr/>
        </p:nvSpPr>
        <p:spPr>
          <a:xfrm>
            <a:off x="3736705" y="3976234"/>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5" name="Rectangle 44"/>
          <p:cNvSpPr/>
          <p:nvPr/>
        </p:nvSpPr>
        <p:spPr>
          <a:xfrm>
            <a:off x="3788020" y="4003490"/>
            <a:ext cx="2097049"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2</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46" name="TextBox 45"/>
          <p:cNvSpPr txBox="1"/>
          <p:nvPr/>
        </p:nvSpPr>
        <p:spPr>
          <a:xfrm>
            <a:off x="3740075" y="4920025"/>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7" name="Rectangle 46"/>
          <p:cNvSpPr/>
          <p:nvPr/>
        </p:nvSpPr>
        <p:spPr>
          <a:xfrm>
            <a:off x="3762720" y="4948020"/>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3</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60" name="TextBox 69"/>
          <p:cNvSpPr txBox="1"/>
          <p:nvPr/>
        </p:nvSpPr>
        <p:spPr>
          <a:xfrm>
            <a:off x="4793605" y="4478766"/>
            <a:ext cx="1085554" cy="307777"/>
          </a:xfrm>
          <a:prstGeom prst="rect">
            <a:avLst/>
          </a:prstGeom>
          <a:noFill/>
        </p:spPr>
        <p:txBody>
          <a:bodyPr wrap="none" rtlCol="0">
            <a:spAutoFit/>
          </a:bodyPr>
          <a:lstStyle/>
          <a:p>
            <a:r>
              <a:rPr lang="en-US" sz="1400" i="1" dirty="0" err="1" smtClean="0">
                <a:solidFill>
                  <a:srgbClr val="C00000"/>
                </a:solidFill>
                <a:latin typeface="Calibri" panose="020F0502020204030204" pitchFamily="34" charset="0"/>
              </a:rPr>
              <a:t>owl:sameAs</a:t>
            </a:r>
            <a:endParaRPr lang="el-GR" sz="1400" i="1" dirty="0">
              <a:solidFill>
                <a:srgbClr val="C00000"/>
              </a:solidFill>
              <a:latin typeface="Calibri" panose="020F0502020204030204" pitchFamily="34" charset="0"/>
            </a:endParaRPr>
          </a:p>
        </p:txBody>
      </p:sp>
      <p:sp>
        <p:nvSpPr>
          <p:cNvPr id="61" name="TextBox 64"/>
          <p:cNvSpPr txBox="1"/>
          <p:nvPr/>
        </p:nvSpPr>
        <p:spPr>
          <a:xfrm>
            <a:off x="8838364" y="2945541"/>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62" name="Rounded Rectangle 61"/>
          <p:cNvSpPr/>
          <p:nvPr/>
        </p:nvSpPr>
        <p:spPr>
          <a:xfrm>
            <a:off x="11362535" y="2754298"/>
            <a:ext cx="51709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728</a:t>
            </a:r>
            <a:endParaRPr lang="el-GR" sz="1600" dirty="0">
              <a:solidFill>
                <a:schemeClr val="tx1"/>
              </a:solidFill>
            </a:endParaRPr>
          </a:p>
        </p:txBody>
      </p:sp>
      <p:cxnSp>
        <p:nvCxnSpPr>
          <p:cNvPr id="63" name="Straight Arrow Connector 50"/>
          <p:cNvCxnSpPr>
            <a:stCxn id="61" idx="6"/>
            <a:endCxn id="62" idx="2"/>
          </p:cNvCxnSpPr>
          <p:nvPr/>
        </p:nvCxnSpPr>
        <p:spPr>
          <a:xfrm flipV="1">
            <a:off x="9690782" y="2965290"/>
            <a:ext cx="1930302" cy="2399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9"/>
          <p:cNvSpPr txBox="1"/>
          <p:nvPr/>
        </p:nvSpPr>
        <p:spPr>
          <a:xfrm>
            <a:off x="10972368" y="3152350"/>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65" name="Rounded Rectangle 64"/>
          <p:cNvSpPr/>
          <p:nvPr/>
        </p:nvSpPr>
        <p:spPr>
          <a:xfrm>
            <a:off x="11349364" y="3577863"/>
            <a:ext cx="568080"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0.85</a:t>
            </a:r>
            <a:endParaRPr lang="el-GR" sz="1600" dirty="0">
              <a:solidFill>
                <a:schemeClr val="tx1"/>
              </a:solidFill>
            </a:endParaRPr>
          </a:p>
        </p:txBody>
      </p:sp>
      <p:cxnSp>
        <p:nvCxnSpPr>
          <p:cNvPr id="66" name="Straight Arrow Connector 50"/>
          <p:cNvCxnSpPr>
            <a:stCxn id="61" idx="6"/>
            <a:endCxn id="65" idx="1"/>
          </p:cNvCxnSpPr>
          <p:nvPr/>
        </p:nvCxnSpPr>
        <p:spPr>
          <a:xfrm>
            <a:off x="9690782" y="3205217"/>
            <a:ext cx="1658582" cy="47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9"/>
          <p:cNvSpPr txBox="1"/>
          <p:nvPr/>
        </p:nvSpPr>
        <p:spPr>
          <a:xfrm>
            <a:off x="10121928" y="3654233"/>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68" name="Rounded Rectangle 67"/>
          <p:cNvSpPr/>
          <p:nvPr/>
        </p:nvSpPr>
        <p:spPr>
          <a:xfrm>
            <a:off x="10583527" y="4156163"/>
            <a:ext cx="1245675" cy="312154"/>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Euro 2008</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69" name="Straight Arrow Connector 50"/>
          <p:cNvCxnSpPr>
            <a:stCxn id="61" idx="6"/>
            <a:endCxn id="68" idx="1"/>
          </p:cNvCxnSpPr>
          <p:nvPr/>
        </p:nvCxnSpPr>
        <p:spPr>
          <a:xfrm>
            <a:off x="9690782" y="3205217"/>
            <a:ext cx="892745" cy="1107023"/>
          </a:xfrm>
          <a:prstGeom prst="bentConnector3">
            <a:avLst>
              <a:gd name="adj1" fmla="val 279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289551" y="4298672"/>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71" name="TextBox 70"/>
          <p:cNvSpPr txBox="1"/>
          <p:nvPr/>
        </p:nvSpPr>
        <p:spPr>
          <a:xfrm>
            <a:off x="9554996" y="2199134"/>
            <a:ext cx="205706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72" name="Rectangle 71"/>
          <p:cNvSpPr/>
          <p:nvPr/>
        </p:nvSpPr>
        <p:spPr>
          <a:xfrm>
            <a:off x="9595215" y="2210330"/>
            <a:ext cx="2005678" cy="338554"/>
          </a:xfrm>
          <a:prstGeom prst="rect">
            <a:avLst/>
          </a:prstGeom>
        </p:spPr>
        <p:txBody>
          <a:bodyPr wrap="none">
            <a:spAutoFit/>
          </a:bodyPr>
          <a:lstStyle/>
          <a:p>
            <a:pPr lvl="0" algn="ctr"/>
            <a:r>
              <a:rPr lang="en-US" sz="1600" b="1" kern="0" dirty="0">
                <a:solidFill>
                  <a:prstClr val="black"/>
                </a:solidFill>
              </a:rPr>
              <a:t>dbr:UEFA_Euro_2008</a:t>
            </a:r>
          </a:p>
        </p:txBody>
      </p:sp>
      <p:sp>
        <p:nvSpPr>
          <p:cNvPr id="73" name="TextBox 69"/>
          <p:cNvSpPr txBox="1"/>
          <p:nvPr/>
        </p:nvSpPr>
        <p:spPr>
          <a:xfrm>
            <a:off x="9437906" y="2630485"/>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cxnSp>
        <p:nvCxnSpPr>
          <p:cNvPr id="74" name="Straight Arrow Connector 50"/>
          <p:cNvCxnSpPr>
            <a:stCxn id="61" idx="4"/>
            <a:endCxn id="29" idx="3"/>
          </p:cNvCxnSpPr>
          <p:nvPr/>
        </p:nvCxnSpPr>
        <p:spPr>
          <a:xfrm rot="5400000">
            <a:off x="8876503" y="3403760"/>
            <a:ext cx="326939" cy="449202"/>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TextBox 69"/>
          <p:cNvSpPr txBox="1"/>
          <p:nvPr/>
        </p:nvSpPr>
        <p:spPr>
          <a:xfrm>
            <a:off x="8897965" y="3748292"/>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76" name="Straight Arrow Connector 50"/>
          <p:cNvCxnSpPr>
            <a:stCxn id="71" idx="0"/>
            <a:endCxn id="78" idx="2"/>
          </p:cNvCxnSpPr>
          <p:nvPr/>
        </p:nvCxnSpPr>
        <p:spPr>
          <a:xfrm rot="16200000" flipV="1">
            <a:off x="10348504" y="1964110"/>
            <a:ext cx="442207" cy="2784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7" name="TextBox 69"/>
          <p:cNvSpPr txBox="1"/>
          <p:nvPr/>
        </p:nvSpPr>
        <p:spPr>
          <a:xfrm>
            <a:off x="9860463" y="1799013"/>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78" name="TextBox 64"/>
          <p:cNvSpPr txBox="1"/>
          <p:nvPr/>
        </p:nvSpPr>
        <p:spPr>
          <a:xfrm>
            <a:off x="9283989" y="1387595"/>
            <a:ext cx="2543393"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dbo:SoccerTournament</a:t>
            </a:r>
            <a:endParaRPr lang="el-GR" dirty="0">
              <a:latin typeface="Calibri" panose="020F0502020204030204" pitchFamily="34" charset="0"/>
            </a:endParaRPr>
          </a:p>
        </p:txBody>
      </p:sp>
      <p:cxnSp>
        <p:nvCxnSpPr>
          <p:cNvPr id="79" name="Straight Arrow Connector 50"/>
          <p:cNvCxnSpPr>
            <a:stCxn id="14" idx="6"/>
            <a:endCxn id="61" idx="2"/>
          </p:cNvCxnSpPr>
          <p:nvPr/>
        </p:nvCxnSpPr>
        <p:spPr>
          <a:xfrm flipV="1">
            <a:off x="5793767" y="3205217"/>
            <a:ext cx="3044597" cy="11388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extBox 78"/>
          <p:cNvSpPr txBox="1"/>
          <p:nvPr/>
        </p:nvSpPr>
        <p:spPr>
          <a:xfrm>
            <a:off x="2634088" y="4794131"/>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82" name="Rectangle 81"/>
          <p:cNvSpPr/>
          <p:nvPr/>
        </p:nvSpPr>
        <p:spPr>
          <a:xfrm>
            <a:off x="9144671" y="5195018"/>
            <a:ext cx="2877711" cy="1131079"/>
          </a:xfrm>
          <a:prstGeom prst="rect">
            <a:avLst/>
          </a:prstGeom>
        </p:spPr>
        <p:txBody>
          <a:bodyPr wrap="none">
            <a:spAutoFit/>
          </a:bodyPr>
          <a:lstStyle/>
          <a:p>
            <a:pPr>
              <a:lnSpc>
                <a:spcPts val="1300"/>
              </a:lnSpc>
            </a:pPr>
            <a:r>
              <a:rPr lang="en-US" sz="1000" dirty="0" err="1"/>
              <a:t>owa</a:t>
            </a:r>
            <a:r>
              <a:rPr lang="en-US" sz="1000" dirty="0"/>
              <a:t>: http://</a:t>
            </a:r>
            <a:r>
              <a:rPr lang="en-US" sz="1000" dirty="0" smtClean="0"/>
              <a:t>l3s.de/owa/</a:t>
            </a:r>
            <a:endParaRPr lang="en-US" sz="1000" dirty="0"/>
          </a:p>
          <a:p>
            <a:pPr>
              <a:lnSpc>
                <a:spcPts val="1300"/>
              </a:lnSpc>
            </a:pPr>
            <a:r>
              <a:rPr lang="en-US" sz="1000" dirty="0"/>
              <a:t>dc: http://purl.org/dc/terms/</a:t>
            </a:r>
            <a:br>
              <a:rPr lang="en-US" sz="1000" dirty="0"/>
            </a:br>
            <a:r>
              <a:rPr lang="en-US" sz="1000" dirty="0" err="1"/>
              <a:t>rdf</a:t>
            </a:r>
            <a:r>
              <a:rPr lang="en-US" sz="1000" dirty="0"/>
              <a:t>: http://www.w3.org/1999/02/22-rdf-syntax-ns#</a:t>
            </a:r>
            <a:br>
              <a:rPr lang="en-US" sz="1000" dirty="0"/>
            </a:br>
            <a:r>
              <a:rPr lang="en-US" sz="1000" dirty="0"/>
              <a:t>schema: http://schema.org/</a:t>
            </a:r>
          </a:p>
          <a:p>
            <a:pPr>
              <a:lnSpc>
                <a:spcPts val="1300"/>
              </a:lnSpc>
            </a:pPr>
            <a:r>
              <a:rPr lang="en-US" sz="1000" dirty="0" err="1"/>
              <a:t>oae</a:t>
            </a:r>
            <a:r>
              <a:rPr lang="en-US" sz="1000" dirty="0"/>
              <a:t>: http://www.ics.forth.gr/isl/oae/core#</a:t>
            </a:r>
          </a:p>
          <a:p>
            <a:pPr>
              <a:lnSpc>
                <a:spcPts val="1600"/>
              </a:lnSpc>
            </a:pPr>
            <a:r>
              <a:rPr lang="en-US" sz="1000" dirty="0" err="1" smtClean="0"/>
              <a:t>owl:http</a:t>
            </a:r>
            <a:r>
              <a:rPr lang="en-US" sz="1000" dirty="0" smtClean="0"/>
              <a:t>://www.w3.org/2002/07/owl#</a:t>
            </a:r>
          </a:p>
        </p:txBody>
      </p:sp>
      <p:cxnSp>
        <p:nvCxnSpPr>
          <p:cNvPr id="84" name="Straight Arrow Connector 50"/>
          <p:cNvCxnSpPr>
            <a:stCxn id="61" idx="6"/>
            <a:endCxn id="71" idx="4"/>
          </p:cNvCxnSpPr>
          <p:nvPr/>
        </p:nvCxnSpPr>
        <p:spPr>
          <a:xfrm flipV="1">
            <a:off x="9690782" y="2553857"/>
            <a:ext cx="892745"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69"/>
          <p:cNvSpPr txBox="1"/>
          <p:nvPr/>
        </p:nvSpPr>
        <p:spPr>
          <a:xfrm>
            <a:off x="7315095" y="2924099"/>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cxnSp>
        <p:nvCxnSpPr>
          <p:cNvPr id="112" name="Straight Arrow Connector 50"/>
          <p:cNvCxnSpPr>
            <a:stCxn id="6" idx="6"/>
            <a:endCxn id="44" idx="2"/>
          </p:cNvCxnSpPr>
          <p:nvPr/>
        </p:nvCxnSpPr>
        <p:spPr>
          <a:xfrm>
            <a:off x="2716364" y="3762164"/>
            <a:ext cx="1020341" cy="40916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TextBox 78"/>
          <p:cNvSpPr txBox="1"/>
          <p:nvPr/>
        </p:nvSpPr>
        <p:spPr>
          <a:xfrm>
            <a:off x="2665696" y="3839956"/>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cxnSp>
        <p:nvCxnSpPr>
          <p:cNvPr id="149" name="Curved Connector 148"/>
          <p:cNvCxnSpPr>
            <a:stCxn id="46" idx="0"/>
            <a:endCxn id="44" idx="4"/>
          </p:cNvCxnSpPr>
          <p:nvPr/>
        </p:nvCxnSpPr>
        <p:spPr>
          <a:xfrm rot="16200000" flipV="1">
            <a:off x="4490123" y="4641542"/>
            <a:ext cx="553596" cy="3370"/>
          </a:xfrm>
          <a:prstGeom prst="curvedConnector3">
            <a:avLst>
              <a:gd name="adj1" fmla="val 5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a:blip r:embed="rId3"/>
          <a:stretch>
            <a:fillRect/>
          </a:stretch>
        </p:blipFill>
        <p:spPr>
          <a:xfrm>
            <a:off x="5903912" y="4097015"/>
            <a:ext cx="371475" cy="133350"/>
          </a:xfrm>
          <a:prstGeom prst="rect">
            <a:avLst/>
          </a:prstGeom>
        </p:spPr>
      </p:pic>
      <p:sp>
        <p:nvSpPr>
          <p:cNvPr id="156" name="Rounded Rectangle 155"/>
          <p:cNvSpPr/>
          <p:nvPr/>
        </p:nvSpPr>
        <p:spPr>
          <a:xfrm>
            <a:off x="5618043" y="5716776"/>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157" name="TextBox 78"/>
          <p:cNvSpPr txBox="1"/>
          <p:nvPr/>
        </p:nvSpPr>
        <p:spPr>
          <a:xfrm>
            <a:off x="4793605" y="5546148"/>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cxnSp>
        <p:nvCxnSpPr>
          <p:cNvPr id="158" name="Straight Arrow Connector 50"/>
          <p:cNvCxnSpPr>
            <a:stCxn id="46" idx="4"/>
            <a:endCxn id="156" idx="1"/>
          </p:cNvCxnSpPr>
          <p:nvPr/>
        </p:nvCxnSpPr>
        <p:spPr>
          <a:xfrm rot="16200000" flipH="1">
            <a:off x="4921472" y="5157353"/>
            <a:ext cx="543705" cy="8494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114043" y="4206378"/>
            <a:ext cx="1856205" cy="84443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8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fade">
                                      <p:cBhvr>
                                        <p:cTn id="49" dur="500"/>
                                        <p:tgtEl>
                                          <p:spTgt spid="1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fade">
                                      <p:cBhvr>
                                        <p:cTn id="52" dur="500"/>
                                        <p:tgtEl>
                                          <p:spTgt spid="1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500"/>
                                        <p:tgtEl>
                                          <p:spTgt spid="1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500"/>
                                        <p:tgtEl>
                                          <p:spTgt spid="1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fade">
                                      <p:cBhvr>
                                        <p:cTn id="101" dur="500"/>
                                        <p:tgtEl>
                                          <p:spTgt spid="1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par>
                                <p:cTn id="113" presetID="10" presetClass="entr" presetSubtype="0" fill="hold" nodeType="withEffect">
                                  <p:stCondLst>
                                    <p:cond delay="0"/>
                                  </p:stCondLst>
                                  <p:childTnLst>
                                    <p:set>
                                      <p:cBhvr>
                                        <p:cTn id="114" dur="1" fill="hold">
                                          <p:stCondLst>
                                            <p:cond delay="0"/>
                                          </p:stCondLst>
                                        </p:cTn>
                                        <p:tgtEl>
                                          <p:spTgt spid="63"/>
                                        </p:tgtEl>
                                        <p:attrNameLst>
                                          <p:attrName>style.visibility</p:attrName>
                                        </p:attrNameLst>
                                      </p:cBhvr>
                                      <p:to>
                                        <p:strVal val="visible"/>
                                      </p:to>
                                    </p:set>
                                    <p:animEffect transition="in" filter="fade">
                                      <p:cBhvr>
                                        <p:cTn id="115" dur="500"/>
                                        <p:tgtEl>
                                          <p:spTgt spid="6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fade">
                                      <p:cBhvr>
                                        <p:cTn id="118" dur="500"/>
                                        <p:tgtEl>
                                          <p:spTgt spid="6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par>
                                <p:cTn id="122" presetID="10" presetClass="entr" presetSubtype="0" fill="hold"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fade">
                                      <p:cBhvr>
                                        <p:cTn id="139" dur="500"/>
                                        <p:tgtEl>
                                          <p:spTgt spid="7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fade">
                                      <p:cBhvr>
                                        <p:cTn id="142" dur="500"/>
                                        <p:tgtEl>
                                          <p:spTgt spid="7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fade">
                                      <p:cBhvr>
                                        <p:cTn id="145" dur="500"/>
                                        <p:tgtEl>
                                          <p:spTgt spid="73"/>
                                        </p:tgtEl>
                                      </p:cBhvr>
                                    </p:animEffect>
                                  </p:childTnLst>
                                </p:cTn>
                              </p:par>
                              <p:par>
                                <p:cTn id="146" presetID="10" presetClass="entr" presetSubtype="0"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fade">
                                      <p:cBhvr>
                                        <p:cTn id="151" dur="500"/>
                                        <p:tgtEl>
                                          <p:spTgt spid="75"/>
                                        </p:tgtEl>
                                      </p:cBhvr>
                                    </p:animEffect>
                                  </p:childTnLst>
                                </p:cTn>
                              </p:par>
                              <p:par>
                                <p:cTn id="152" presetID="10" presetClass="entr" presetSubtype="0" fill="hold" nodeType="withEffect">
                                  <p:stCondLst>
                                    <p:cond delay="0"/>
                                  </p:stCondLst>
                                  <p:childTnLst>
                                    <p:set>
                                      <p:cBhvr>
                                        <p:cTn id="153" dur="1" fill="hold">
                                          <p:stCondLst>
                                            <p:cond delay="0"/>
                                          </p:stCondLst>
                                        </p:cTn>
                                        <p:tgtEl>
                                          <p:spTgt spid="76"/>
                                        </p:tgtEl>
                                        <p:attrNameLst>
                                          <p:attrName>style.visibility</p:attrName>
                                        </p:attrNameLst>
                                      </p:cBhvr>
                                      <p:to>
                                        <p:strVal val="visible"/>
                                      </p:to>
                                    </p:set>
                                    <p:animEffect transition="in" filter="fade">
                                      <p:cBhvr>
                                        <p:cTn id="154" dur="500"/>
                                        <p:tgtEl>
                                          <p:spTgt spid="7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fade">
                                      <p:cBhvr>
                                        <p:cTn id="157" dur="500"/>
                                        <p:tgtEl>
                                          <p:spTgt spid="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fade">
                                      <p:cBhvr>
                                        <p:cTn id="160" dur="500"/>
                                        <p:tgtEl>
                                          <p:spTgt spid="78"/>
                                        </p:tgtEl>
                                      </p:cBhvr>
                                    </p:animEffect>
                                  </p:childTnLst>
                                </p:cTn>
                              </p:par>
                              <p:par>
                                <p:cTn id="161" presetID="10" presetClass="entr" presetSubtype="0" fill="hold" nodeType="with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fade">
                                      <p:cBhvr>
                                        <p:cTn id="163" dur="500"/>
                                        <p:tgtEl>
                                          <p:spTgt spid="8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1"/>
                                        </p:tgtEl>
                                        <p:attrNameLst>
                                          <p:attrName>style.visibility</p:attrName>
                                        </p:attrNameLst>
                                      </p:cBhvr>
                                      <p:to>
                                        <p:strVal val="visible"/>
                                      </p:to>
                                    </p:set>
                                    <p:animEffect transition="in" filter="fade">
                                      <p:cBhvr>
                                        <p:cTn id="166" dur="500"/>
                                        <p:tgtEl>
                                          <p:spTgt spid="91"/>
                                        </p:tgtEl>
                                      </p:cBhvr>
                                    </p:animEffect>
                                  </p:childTnLst>
                                </p:cTn>
                              </p:par>
                              <p:par>
                                <p:cTn id="167" presetID="10"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animEffect transition="in" filter="fade">
                                      <p:cBhvr>
                                        <p:cTn id="169" dur="500"/>
                                        <p:tgtEl>
                                          <p:spTgt spid="79"/>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60"/>
                                        </p:tgtEl>
                                        <p:attrNameLst>
                                          <p:attrName>style.visibility</p:attrName>
                                        </p:attrNameLst>
                                      </p:cBhvr>
                                      <p:to>
                                        <p:strVal val="visible"/>
                                      </p:to>
                                    </p:set>
                                    <p:animEffect transition="in" filter="fade">
                                      <p:cBhvr>
                                        <p:cTn id="174" dur="500"/>
                                        <p:tgtEl>
                                          <p:spTgt spid="60"/>
                                        </p:tgtEl>
                                      </p:cBhvr>
                                    </p:animEffect>
                                  </p:childTnLst>
                                </p:cTn>
                              </p:par>
                              <p:par>
                                <p:cTn id="175" presetID="10" presetClass="entr" presetSubtype="0" fill="hold" nodeType="withEffect">
                                  <p:stCondLst>
                                    <p:cond delay="0"/>
                                  </p:stCondLst>
                                  <p:childTnLst>
                                    <p:set>
                                      <p:cBhvr>
                                        <p:cTn id="176" dur="1" fill="hold">
                                          <p:stCondLst>
                                            <p:cond delay="0"/>
                                          </p:stCondLst>
                                        </p:cTn>
                                        <p:tgtEl>
                                          <p:spTgt spid="149"/>
                                        </p:tgtEl>
                                        <p:attrNameLst>
                                          <p:attrName>style.visibility</p:attrName>
                                        </p:attrNameLst>
                                      </p:cBhvr>
                                      <p:to>
                                        <p:strVal val="visible"/>
                                      </p:to>
                                    </p:set>
                                    <p:animEffect transition="in" filter="fade">
                                      <p:cBhvr>
                                        <p:cTn id="177" dur="500"/>
                                        <p:tgtEl>
                                          <p:spTgt spid="14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57"/>
                                        </p:tgtEl>
                                        <p:attrNameLst>
                                          <p:attrName>style.visibility</p:attrName>
                                        </p:attrNameLst>
                                      </p:cBhvr>
                                      <p:to>
                                        <p:strVal val="visible"/>
                                      </p:to>
                                    </p:set>
                                    <p:animEffect transition="in" filter="fade">
                                      <p:cBhvr>
                                        <p:cTn id="180" dur="500"/>
                                        <p:tgtEl>
                                          <p:spTgt spid="157"/>
                                        </p:tgtEl>
                                      </p:cBhvr>
                                    </p:animEffect>
                                  </p:childTnLst>
                                </p:cTn>
                              </p:par>
                              <p:par>
                                <p:cTn id="181" presetID="10" presetClass="entr" presetSubtype="0" fill="hold" nodeType="withEffect">
                                  <p:stCondLst>
                                    <p:cond delay="0"/>
                                  </p:stCondLst>
                                  <p:childTnLst>
                                    <p:set>
                                      <p:cBhvr>
                                        <p:cTn id="182" dur="1" fill="hold">
                                          <p:stCondLst>
                                            <p:cond delay="0"/>
                                          </p:stCondLst>
                                        </p:cTn>
                                        <p:tgtEl>
                                          <p:spTgt spid="158"/>
                                        </p:tgtEl>
                                        <p:attrNameLst>
                                          <p:attrName>style.visibility</p:attrName>
                                        </p:attrNameLst>
                                      </p:cBhvr>
                                      <p:to>
                                        <p:strVal val="visible"/>
                                      </p:to>
                                    </p:set>
                                    <p:animEffect transition="in" filter="fade">
                                      <p:cBhvr>
                                        <p:cTn id="183" dur="500"/>
                                        <p:tgtEl>
                                          <p:spTgt spid="158"/>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56"/>
                                        </p:tgtEl>
                                        <p:attrNameLst>
                                          <p:attrName>style.visibility</p:attrName>
                                        </p:attrNameLst>
                                      </p:cBhvr>
                                      <p:to>
                                        <p:strVal val="visible"/>
                                      </p:to>
                                    </p:set>
                                    <p:animEffect transition="in" filter="fade">
                                      <p:cBhvr>
                                        <p:cTn id="186" dur="500"/>
                                        <p:tgtEl>
                                          <p:spTgt spid="156"/>
                                        </p:tgtEl>
                                      </p:cBhvr>
                                    </p:animEffect>
                                  </p:childTnLst>
                                </p:cTn>
                              </p:par>
                              <p:par>
                                <p:cTn id="187" presetID="10" presetClass="entr" presetSubtype="0" fill="hold" nodeType="withEffect">
                                  <p:stCondLst>
                                    <p:cond delay="0"/>
                                  </p:stCondLst>
                                  <p:childTnLst>
                                    <p:set>
                                      <p:cBhvr>
                                        <p:cTn id="188" dur="1" fill="hold">
                                          <p:stCondLst>
                                            <p:cond delay="0"/>
                                          </p:stCondLst>
                                        </p:cTn>
                                        <p:tgtEl>
                                          <p:spTgt spid="152"/>
                                        </p:tgtEl>
                                        <p:attrNameLst>
                                          <p:attrName>style.visibility</p:attrName>
                                        </p:attrNameLst>
                                      </p:cBhvr>
                                      <p:to>
                                        <p:strVal val="visible"/>
                                      </p:to>
                                    </p:set>
                                    <p:animEffect transition="in" filter="fade">
                                      <p:cBhvr>
                                        <p:cTn id="189" dur="500"/>
                                        <p:tgtEl>
                                          <p:spTgt spid="152"/>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3"/>
                                        </p:tgtEl>
                                        <p:attrNameLst>
                                          <p:attrName>style.visibility</p:attrName>
                                        </p:attrNameLst>
                                      </p:cBhvr>
                                      <p:to>
                                        <p:strVal val="visible"/>
                                      </p:to>
                                    </p:set>
                                    <p:animEffect transition="in" filter="fade">
                                      <p:cBhvr>
                                        <p:cTn id="19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p:bldP spid="14" grpId="0" animBg="1"/>
      <p:bldP spid="15" grpId="0"/>
      <p:bldP spid="16" grpId="0" animBg="1"/>
      <p:bldP spid="18" grpId="0"/>
      <p:bldP spid="19" grpId="0"/>
      <p:bldP spid="20" grpId="0"/>
      <p:bldP spid="21" grpId="0"/>
      <p:bldP spid="22" grpId="0" animBg="1"/>
      <p:bldP spid="23" grpId="0" animBg="1"/>
      <p:bldP spid="24" grpId="0" animBg="1"/>
      <p:bldP spid="29" grpId="0" animBg="1"/>
      <p:bldP spid="30" grpId="0"/>
      <p:bldP spid="31" grpId="0" animBg="1"/>
      <p:bldP spid="33" grpId="0"/>
      <p:bldP spid="44" grpId="0" animBg="1"/>
      <p:bldP spid="45" grpId="0"/>
      <p:bldP spid="46" grpId="0" animBg="1"/>
      <p:bldP spid="47" grpId="0"/>
      <p:bldP spid="60" grpId="0"/>
      <p:bldP spid="61" grpId="0" animBg="1"/>
      <p:bldP spid="62" grpId="0" animBg="1"/>
      <p:bldP spid="64" grpId="0"/>
      <p:bldP spid="65" grpId="0" animBg="1"/>
      <p:bldP spid="67" grpId="0"/>
      <p:bldP spid="68" grpId="0" animBg="1"/>
      <p:bldP spid="70" grpId="0"/>
      <p:bldP spid="71" grpId="0" animBg="1"/>
      <p:bldP spid="72" grpId="0"/>
      <p:bldP spid="73" grpId="0"/>
      <p:bldP spid="75" grpId="0"/>
      <p:bldP spid="77" grpId="0"/>
      <p:bldP spid="78" grpId="0" animBg="1"/>
      <p:bldP spid="80" grpId="0"/>
      <p:bldP spid="91" grpId="0"/>
      <p:bldP spid="146" grpId="0"/>
      <p:bldP spid="156" grpId="0" animBg="1"/>
      <p:bldP spid="157"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6" name="Picture 32" descr="Image result for openlink virtuos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961"/>
          <a:stretch/>
        </p:blipFill>
        <p:spPr bwMode="auto">
          <a:xfrm>
            <a:off x="6876410" y="5637329"/>
            <a:ext cx="1250263" cy="78102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rchive 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755" r="11072"/>
          <a:stretch/>
        </p:blipFill>
        <p:spPr bwMode="auto">
          <a:xfrm>
            <a:off x="419100" y="1867608"/>
            <a:ext cx="1562100" cy="14039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 construction process</a:t>
            </a:r>
            <a:endParaRPr lang="en-US" dirty="0"/>
          </a:p>
        </p:txBody>
      </p:sp>
      <p:sp>
        <p:nvSpPr>
          <p:cNvPr id="4" name="Footer Placeholder 3"/>
          <p:cNvSpPr>
            <a:spLocks noGrp="1"/>
          </p:cNvSpPr>
          <p:nvPr>
            <p:ph type="ftr" sz="quarter" idx="11"/>
          </p:nvPr>
        </p:nvSpPr>
        <p:spPr>
          <a:xfrm>
            <a:off x="1618481" y="12272596"/>
            <a:ext cx="12192000" cy="40777"/>
          </a:xfrm>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5</a:t>
            </a:fld>
            <a:endParaRPr lang="en-US"/>
          </a:p>
        </p:txBody>
      </p:sp>
      <p:sp>
        <p:nvSpPr>
          <p:cNvPr id="8" name="Chevron 7"/>
          <p:cNvSpPr/>
          <p:nvPr/>
        </p:nvSpPr>
        <p:spPr>
          <a:xfrm>
            <a:off x="2101932" y="2298015"/>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2853492" y="1898238"/>
            <a:ext cx="2108343" cy="1312171"/>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Extraction of main content and metadata</a:t>
            </a:r>
            <a:endParaRPr lang="en-US" sz="2400" dirty="0"/>
          </a:p>
        </p:txBody>
      </p:sp>
      <p:sp>
        <p:nvSpPr>
          <p:cNvPr id="10" name="Rounded Rectangle 9"/>
          <p:cNvSpPr/>
          <p:nvPr/>
        </p:nvSpPr>
        <p:spPr>
          <a:xfrm>
            <a:off x="5900711" y="1890127"/>
            <a:ext cx="2031833" cy="1312171"/>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Entity Extraction and Linking</a:t>
            </a:r>
            <a:endParaRPr lang="en-US" sz="2400" dirty="0"/>
          </a:p>
        </p:txBody>
      </p:sp>
      <p:sp>
        <p:nvSpPr>
          <p:cNvPr id="11" name="Chevron 10"/>
          <p:cNvSpPr/>
          <p:nvPr/>
        </p:nvSpPr>
        <p:spPr>
          <a:xfrm>
            <a:off x="5162326" y="2289904"/>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8811065" y="1919759"/>
            <a:ext cx="2203775" cy="1312171"/>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Schema-based Generation of RDF triples</a:t>
            </a:r>
            <a:endParaRPr lang="en-US" sz="2400" dirty="0"/>
          </a:p>
        </p:txBody>
      </p:sp>
      <p:sp>
        <p:nvSpPr>
          <p:cNvPr id="13" name="Chevron 12"/>
          <p:cNvSpPr/>
          <p:nvPr/>
        </p:nvSpPr>
        <p:spPr>
          <a:xfrm>
            <a:off x="8098987" y="2289904"/>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8842595" y="4505124"/>
            <a:ext cx="2109181" cy="1203365"/>
          </a:xfrm>
          <a:prstGeom prst="roundRect">
            <a:avLst>
              <a:gd name="adj" fmla="val 1335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Entity Enrichment</a:t>
            </a:r>
          </a:p>
          <a:p>
            <a:pPr algn="ctr"/>
            <a:r>
              <a:rPr lang="en-US" dirty="0" smtClean="0"/>
              <a:t>(optionally)</a:t>
            </a:r>
            <a:endParaRPr lang="en-US" dirty="0"/>
          </a:p>
        </p:txBody>
      </p:sp>
      <p:sp>
        <p:nvSpPr>
          <p:cNvPr id="16" name="Chevron 15"/>
          <p:cNvSpPr/>
          <p:nvPr/>
        </p:nvSpPr>
        <p:spPr>
          <a:xfrm rot="5400000">
            <a:off x="9629294" y="3633507"/>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10800000">
            <a:off x="7932544" y="4868747"/>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10033659" y="8514653"/>
            <a:ext cx="2031833" cy="56876"/>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Storage</a:t>
            </a:r>
            <a:endParaRPr lang="en-US" sz="2400" dirty="0"/>
          </a:p>
        </p:txBody>
      </p:sp>
      <p:pic>
        <p:nvPicPr>
          <p:cNvPr id="1034" name="Picture 10" descr="TagM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3091" y="3244639"/>
            <a:ext cx="935331" cy="3897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File:Babelfy 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39" t="2384"/>
          <a:stretch/>
        </p:blipFill>
        <p:spPr bwMode="auto">
          <a:xfrm>
            <a:off x="7661105" y="3233746"/>
            <a:ext cx="398309" cy="41150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859762" y="3195327"/>
            <a:ext cx="1144672" cy="338554"/>
          </a:xfrm>
          <a:prstGeom prst="rect">
            <a:avLst/>
          </a:prstGeom>
        </p:spPr>
        <p:txBody>
          <a:bodyPr wrap="none">
            <a:spAutoFit/>
          </a:bodyPr>
          <a:lstStyle/>
          <a:p>
            <a:r>
              <a:rPr lang="en-US" sz="1600" b="1" dirty="0" smtClean="0">
                <a:solidFill>
                  <a:schemeClr val="bg2">
                    <a:lumMod val="50000"/>
                  </a:schemeClr>
                </a:solidFill>
                <a:latin typeface="Calibri" panose="020F0502020204030204" pitchFamily="34" charset="0"/>
              </a:rPr>
              <a:t>WARC/CDX</a:t>
            </a:r>
            <a:endParaRPr lang="en-US" sz="1600" b="1" dirty="0">
              <a:solidFill>
                <a:schemeClr val="bg2">
                  <a:lumMod val="50000"/>
                </a:schemeClr>
              </a:solidFill>
            </a:endParaRPr>
          </a:p>
        </p:txBody>
      </p:sp>
      <p:sp>
        <p:nvSpPr>
          <p:cNvPr id="23" name="Rectangle 22"/>
          <p:cNvSpPr/>
          <p:nvPr/>
        </p:nvSpPr>
        <p:spPr>
          <a:xfrm>
            <a:off x="3999832" y="3202298"/>
            <a:ext cx="615874" cy="338554"/>
          </a:xfrm>
          <a:prstGeom prst="rect">
            <a:avLst/>
          </a:prstGeom>
        </p:spPr>
        <p:txBody>
          <a:bodyPr wrap="none">
            <a:spAutoFit/>
          </a:bodyPr>
          <a:lstStyle/>
          <a:p>
            <a:r>
              <a:rPr lang="en-US" sz="1600" b="1" dirty="0" smtClean="0">
                <a:solidFill>
                  <a:schemeClr val="bg2">
                    <a:lumMod val="50000"/>
                  </a:schemeClr>
                </a:solidFill>
                <a:latin typeface="Calibri" panose="020F0502020204030204" pitchFamily="34" charset="0"/>
              </a:rPr>
              <a:t>NITF </a:t>
            </a:r>
            <a:endParaRPr lang="en-US" sz="1600" b="1" dirty="0">
              <a:solidFill>
                <a:schemeClr val="bg2">
                  <a:lumMod val="50000"/>
                </a:schemeClr>
              </a:solidFill>
            </a:endParaRPr>
          </a:p>
        </p:txBody>
      </p:sp>
      <p:pic>
        <p:nvPicPr>
          <p:cNvPr id="1038" name="Picture 14" descr="Image result for html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6636" y="3258173"/>
            <a:ext cx="425515" cy="38707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penLink Software"/>
          <p:cNvPicPr>
            <a:picLocks noChangeAspect="1" noChangeArrowheads="1"/>
          </p:cNvPicPr>
          <p:nvPr/>
        </p:nvPicPr>
        <p:blipFill rotWithShape="1">
          <a:blip r:embed="rId8">
            <a:extLst>
              <a:ext uri="{28A0092B-C50C-407E-A947-70E740481C1C}">
                <a14:useLocalDpi xmlns:a14="http://schemas.microsoft.com/office/drawing/2010/main" val="0"/>
              </a:ext>
            </a:extLst>
          </a:blip>
          <a:srcRect l="1415" t="1" r="7013" b="31990"/>
          <a:stretch/>
        </p:blipFill>
        <p:spPr bwMode="auto">
          <a:xfrm>
            <a:off x="5676219" y="5886251"/>
            <a:ext cx="1199220" cy="3053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storage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87550" y="4446460"/>
            <a:ext cx="1303811" cy="1439791"/>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6442037" y="4462490"/>
            <a:ext cx="984180" cy="338554"/>
          </a:xfrm>
          <a:prstGeom prst="rect">
            <a:avLst/>
          </a:prstGeom>
        </p:spPr>
        <p:txBody>
          <a:bodyPr wrap="none">
            <a:spAutoFit/>
          </a:bodyPr>
          <a:lstStyle/>
          <a:p>
            <a:r>
              <a:rPr lang="en-US" sz="1600" b="1" dirty="0" smtClean="0">
                <a:solidFill>
                  <a:schemeClr val="tx1">
                    <a:lumMod val="65000"/>
                    <a:lumOff val="35000"/>
                  </a:schemeClr>
                </a:solidFill>
                <a:latin typeface="Calibri" panose="020F0502020204030204" pitchFamily="34" charset="0"/>
              </a:rPr>
              <a:t>STORAGE</a:t>
            </a:r>
            <a:endParaRPr lang="en-US" sz="1600" b="1" dirty="0">
              <a:solidFill>
                <a:schemeClr val="tx1">
                  <a:lumMod val="65000"/>
                  <a:lumOff val="35000"/>
                </a:schemeClr>
              </a:solidFill>
            </a:endParaRPr>
          </a:p>
        </p:txBody>
      </p:sp>
      <p:pic>
        <p:nvPicPr>
          <p:cNvPr id="1046" name="Picture 22" descr="Image result for dbpedi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04748" y="5712829"/>
            <a:ext cx="729831" cy="45044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freebas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11148" y="5825993"/>
            <a:ext cx="1514785" cy="276922"/>
          </a:xfrm>
          <a:prstGeom prst="rect">
            <a:avLst/>
          </a:prstGeom>
          <a:noFill/>
          <a:extLst>
            <a:ext uri="{909E8E84-426E-40DD-AFC4-6F175D3DCCD1}">
              <a14:hiddenFill xmlns:a14="http://schemas.microsoft.com/office/drawing/2010/main">
                <a:solidFill>
                  <a:srgbClr val="FFFFFF"/>
                </a:solidFill>
              </a14:hiddenFill>
            </a:ext>
          </a:extLst>
        </p:spPr>
      </p:pic>
      <p:sp>
        <p:nvSpPr>
          <p:cNvPr id="38" name="Chevron 37"/>
          <p:cNvSpPr/>
          <p:nvPr/>
        </p:nvSpPr>
        <p:spPr>
          <a:xfrm rot="10800000">
            <a:off x="5312329" y="4844318"/>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ounded Rectangle 38"/>
          <p:cNvSpPr/>
          <p:nvPr/>
        </p:nvSpPr>
        <p:spPr>
          <a:xfrm>
            <a:off x="3037491" y="4607699"/>
            <a:ext cx="1782870" cy="985854"/>
          </a:xfrm>
          <a:prstGeom prst="roundRect">
            <a:avLst>
              <a:gd name="adj" fmla="val 1335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Publication</a:t>
            </a:r>
          </a:p>
          <a:p>
            <a:pPr algn="ctr"/>
            <a:r>
              <a:rPr lang="en-US" dirty="0" smtClean="0"/>
              <a:t>(optionally)</a:t>
            </a:r>
            <a:endParaRPr lang="en-US" dirty="0"/>
          </a:p>
        </p:txBody>
      </p:sp>
      <p:sp>
        <p:nvSpPr>
          <p:cNvPr id="41" name="Rectangle 40"/>
          <p:cNvSpPr/>
          <p:nvPr/>
        </p:nvSpPr>
        <p:spPr>
          <a:xfrm>
            <a:off x="2760846" y="5599496"/>
            <a:ext cx="1812484" cy="338554"/>
          </a:xfrm>
          <a:prstGeom prst="rect">
            <a:avLst/>
          </a:prstGeom>
        </p:spPr>
        <p:txBody>
          <a:bodyPr wrap="none">
            <a:spAutoFit/>
          </a:bodyPr>
          <a:lstStyle/>
          <a:p>
            <a:r>
              <a:rPr lang="en-US" sz="1600" b="1" dirty="0" smtClean="0">
                <a:solidFill>
                  <a:srgbClr val="0070C0"/>
                </a:solidFill>
                <a:latin typeface="Corbel" panose="020B0503020204020204" pitchFamily="34" charset="0"/>
              </a:rPr>
              <a:t>Linked Open Data </a:t>
            </a:r>
            <a:endParaRPr lang="en-US" sz="1600" b="1" dirty="0">
              <a:solidFill>
                <a:srgbClr val="0070C0"/>
              </a:solidFill>
              <a:latin typeface="Corbel" panose="020B0503020204020204" pitchFamily="34" charset="0"/>
            </a:endParaRPr>
          </a:p>
        </p:txBody>
      </p:sp>
      <p:pic>
        <p:nvPicPr>
          <p:cNvPr id="1052" name="Picture 28" descr="Image result for sparql endpoin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70411" y="5618080"/>
            <a:ext cx="498717" cy="49871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rdf 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519505" y="3241570"/>
            <a:ext cx="499275" cy="53970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6876410" y="3147958"/>
            <a:ext cx="825034" cy="461665"/>
          </a:xfrm>
          <a:prstGeom prst="rect">
            <a:avLst/>
          </a:prstGeom>
        </p:spPr>
        <p:txBody>
          <a:bodyPr wrap="none">
            <a:spAutoFit/>
          </a:bodyPr>
          <a:lstStyle/>
          <a:p>
            <a:r>
              <a:rPr lang="en-US" sz="24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AIDA</a:t>
            </a:r>
            <a:endParaRPr lang="en-US" sz="2400" b="1" dirty="0">
              <a:solidFill>
                <a:schemeClr val="accent6">
                  <a:lumMod val="50000"/>
                </a:schemeClr>
              </a:solidFill>
              <a:effectLst>
                <a:outerShdw blurRad="38100" dist="38100" dir="2700000" algn="tl">
                  <a:srgbClr val="000000">
                    <a:alpha val="43137"/>
                  </a:srgbClr>
                </a:outerShdw>
              </a:effectLst>
            </a:endParaRPr>
          </a:p>
        </p:txBody>
      </p:sp>
      <p:sp>
        <p:nvSpPr>
          <p:cNvPr id="3" name="Rounded Rectangle 2"/>
          <p:cNvSpPr/>
          <p:nvPr/>
        </p:nvSpPr>
        <p:spPr>
          <a:xfrm>
            <a:off x="292100" y="1679953"/>
            <a:ext cx="11150600" cy="4748923"/>
          </a:xfrm>
          <a:prstGeom prst="roundRect">
            <a:avLst>
              <a:gd name="adj" fmla="val 1912"/>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79205" y="3241570"/>
            <a:ext cx="1264192" cy="338554"/>
          </a:xfrm>
          <a:prstGeom prst="rect">
            <a:avLst/>
          </a:prstGeom>
        </p:spPr>
        <p:txBody>
          <a:bodyPr wrap="none">
            <a:spAutoFit/>
          </a:bodyPr>
          <a:lstStyle/>
          <a:p>
            <a:r>
              <a:rPr lang="en-US" sz="1600" b="1" dirty="0" smtClean="0">
                <a:solidFill>
                  <a:schemeClr val="bg2">
                    <a:lumMod val="50000"/>
                  </a:schemeClr>
                </a:solidFill>
                <a:latin typeface="Calibri" panose="020F0502020204030204" pitchFamily="34" charset="0"/>
              </a:rPr>
              <a:t>Web Archive</a:t>
            </a:r>
            <a:endParaRPr lang="en-US" sz="1600" b="1" dirty="0">
              <a:solidFill>
                <a:schemeClr val="bg2">
                  <a:lumMod val="50000"/>
                </a:schemeClr>
              </a:solidFill>
            </a:endParaRPr>
          </a:p>
        </p:txBody>
      </p:sp>
    </p:spTree>
    <p:extLst>
      <p:ext uri="{BB962C8B-B14F-4D97-AF65-F5344CB8AC3E}">
        <p14:creationId xmlns:p14="http://schemas.microsoft.com/office/powerpoint/2010/main" val="1658480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900"/>
            <a:ext cx="11595100" cy="1370202"/>
          </a:xfrm>
        </p:spPr>
        <p:txBody>
          <a:bodyPr/>
          <a:lstStyle/>
          <a:p>
            <a:r>
              <a:rPr lang="en-US" dirty="0" smtClean="0"/>
              <a:t>Information </a:t>
            </a:r>
            <a:r>
              <a:rPr lang="en-US" u="sng" dirty="0" smtClean="0"/>
              <a:t>Exploration</a:t>
            </a:r>
            <a:r>
              <a:rPr lang="en-US" dirty="0" smtClean="0"/>
              <a:t> and </a:t>
            </a:r>
            <a:r>
              <a:rPr lang="en-US" u="sng" dirty="0" smtClean="0"/>
              <a:t>Integration</a:t>
            </a:r>
          </a:p>
          <a:p>
            <a:pPr lvl="1"/>
            <a:r>
              <a:rPr lang="en-US" dirty="0"/>
              <a:t>Articles of </a:t>
            </a:r>
            <a:r>
              <a:rPr lang="en-US" b="1" dirty="0"/>
              <a:t>summer 1989</a:t>
            </a:r>
            <a:r>
              <a:rPr lang="en-US" dirty="0"/>
              <a:t> </a:t>
            </a:r>
            <a:r>
              <a:rPr lang="en-US" dirty="0" smtClean="0"/>
              <a:t>mentioning </a:t>
            </a:r>
            <a:r>
              <a:rPr lang="en-US" b="1" dirty="0" smtClean="0"/>
              <a:t>New </a:t>
            </a:r>
            <a:r>
              <a:rPr lang="en-US" b="1" dirty="0"/>
              <a:t>York lawyers born in Brooklyn</a:t>
            </a:r>
            <a:r>
              <a:rPr lang="en-US" dirty="0"/>
              <a:t/>
            </a:r>
            <a:br>
              <a:rPr lang="en-US" dirty="0"/>
            </a:br>
            <a:r>
              <a:rPr lang="en-US" dirty="0"/>
              <a:t>(and for each lawyer show its </a:t>
            </a:r>
            <a:r>
              <a:rPr lang="en-US" b="1" dirty="0"/>
              <a:t>birth date</a:t>
            </a:r>
            <a:r>
              <a:rPr lang="en-US" dirty="0"/>
              <a:t> and a </a:t>
            </a:r>
            <a:r>
              <a:rPr lang="en-US" b="1" dirty="0"/>
              <a:t>description in French</a:t>
            </a:r>
            <a:r>
              <a:rPr lang="en-US" dirty="0"/>
              <a:t>) </a:t>
            </a:r>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6</a:t>
            </a:fld>
            <a:endParaRPr lang="en-US"/>
          </a:p>
        </p:txBody>
      </p:sp>
      <p:sp>
        <p:nvSpPr>
          <p:cNvPr id="6" name="Rectangle 5"/>
          <p:cNvSpPr/>
          <p:nvPr/>
        </p:nvSpPr>
        <p:spPr>
          <a:xfrm>
            <a:off x="1124365" y="3419017"/>
            <a:ext cx="6443086" cy="12791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92389" y="3146045"/>
            <a:ext cx="7778648" cy="2893100"/>
          </a:xfrm>
          <a:prstGeom prst="rect">
            <a:avLst/>
          </a:prstGeom>
          <a:noFill/>
          <a:ln>
            <a:solidFill>
              <a:schemeClr val="bg1">
                <a:lumMod val="75000"/>
              </a:schemeClr>
            </a:solidFill>
          </a:ln>
        </p:spPr>
        <p:txBody>
          <a:bodyPr wrap="square" rtlCol="0">
            <a:spAutoFit/>
          </a:bodyPr>
          <a:lstStyle/>
          <a:p>
            <a:r>
              <a:rPr lang="en-US" sz="1400" dirty="0" smtClean="0">
                <a:latin typeface="Consolas" panose="020B0609020204030204" pitchFamily="49" charset="0"/>
                <a:cs typeface="Consolas" panose="020B0609020204030204" pitchFamily="49" charset="0"/>
              </a:rPr>
              <a:t>SELECT </a:t>
            </a:r>
            <a:r>
              <a:rPr lang="en-US" sz="1400" dirty="0">
                <a:latin typeface="Consolas" panose="020B0609020204030204" pitchFamily="49" charset="0"/>
                <a:cs typeface="Consolas" panose="020B0609020204030204" pitchFamily="49" charset="0"/>
              </a:rPr>
              <a:t>DISTINCT ?article </a:t>
            </a:r>
            <a:r>
              <a:rPr lang="en-US" sz="1400" dirty="0" smtClean="0">
                <a:latin typeface="Consolas" panose="020B0609020204030204" pitchFamily="49" charset="0"/>
                <a:cs typeface="Consolas" panose="020B0609020204030204" pitchFamily="49" charset="0"/>
              </a:rPr>
              <a:t>?title ?date ?</a:t>
            </a:r>
            <a:r>
              <a:rPr lang="en-US" sz="1400" dirty="0" err="1" smtClean="0">
                <a:latin typeface="Consolas" panose="020B0609020204030204" pitchFamily="49" charset="0"/>
                <a:cs typeface="Consolas" panose="020B0609020204030204" pitchFamily="49" charset="0"/>
              </a:rPr>
              <a:t>nylawyer</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birthDate</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abstr</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WHERE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SERVICE &lt;</a:t>
            </a:r>
            <a:r>
              <a:rPr lang="en-US" sz="1400" b="1" dirty="0" smtClean="0">
                <a:solidFill>
                  <a:schemeClr val="accent2">
                    <a:lumMod val="75000"/>
                  </a:schemeClr>
                </a:solidFill>
                <a:latin typeface="Consolas" panose="020B0609020204030204" pitchFamily="49" charset="0"/>
                <a:cs typeface="Consolas" panose="020B0609020204030204" pitchFamily="49" charset="0"/>
              </a:rPr>
              <a:t>http://dbpedia.org/sparql</a:t>
            </a:r>
            <a:r>
              <a:rPr lang="en-US" sz="1400" dirty="0" smtClean="0">
                <a:latin typeface="Consolas" panose="020B0609020204030204" pitchFamily="49" charset="0"/>
                <a:cs typeface="Consolas" panose="020B0609020204030204" pitchFamily="49" charset="0"/>
              </a:rPr>
              <a:t>&gt; {</a:t>
            </a:r>
          </a:p>
          <a:p>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nylawyer</a:t>
            </a:r>
            <a:r>
              <a:rPr lang="en-US" sz="1400" dirty="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dc:subject</a:t>
            </a:r>
            <a:r>
              <a:rPr lang="en-US" sz="1400" dirty="0" smtClean="0">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dbc:New_York_lawyers</a:t>
            </a:r>
            <a:r>
              <a:rPr lang="en-US" sz="1400" dirty="0">
                <a:solidFill>
                  <a:schemeClr val="accent1">
                    <a:lumMod val="75000"/>
                  </a:schemeClr>
                </a:solidFill>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dbo:birthPlace</a:t>
            </a:r>
            <a:r>
              <a:rPr lang="en-US" sz="1400" dirty="0">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dbr:Brooklyn</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OPTIONAL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nylawyer</a:t>
            </a:r>
            <a:r>
              <a:rPr lang="en-US" sz="1400" dirty="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dbo:birthDate</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birthDate</a:t>
            </a:r>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dbo:abstract</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abstr</a:t>
            </a:r>
            <a:r>
              <a:rPr lang="en-US" sz="1400" dirty="0">
                <a:latin typeface="Consolas" panose="020B0609020204030204" pitchFamily="49" charset="0"/>
                <a:cs typeface="Consolas" panose="020B0609020204030204" pitchFamily="49" charset="0"/>
              </a:rPr>
              <a:t> FILTER(</a:t>
            </a:r>
            <a:r>
              <a:rPr lang="en-US" sz="1400" dirty="0" err="1">
                <a:latin typeface="Consolas" panose="020B0609020204030204" pitchFamily="49" charset="0"/>
                <a:cs typeface="Consolas" panose="020B0609020204030204" pitchFamily="49" charset="0"/>
              </a:rPr>
              <a:t>lang</a:t>
            </a:r>
            <a:r>
              <a:rPr lang="en-US" sz="1400" dirty="0">
                <a:latin typeface="Consolas" panose="020B0609020204030204" pitchFamily="49" charset="0"/>
                <a:cs typeface="Consolas" panose="020B0609020204030204" pitchFamily="49" charset="0"/>
              </a:rPr>
              <a:t>(</a:t>
            </a:r>
            <a:r>
              <a:rPr lang="en-US" sz="1400" dirty="0">
                <a:solidFill>
                  <a:schemeClr val="accent1">
                    <a:lumMod val="75000"/>
                  </a:schemeClr>
                </a:solidFill>
                <a:latin typeface="Consolas" panose="020B0609020204030204" pitchFamily="49" charset="0"/>
                <a:cs typeface="Consolas" panose="020B0609020204030204" pitchFamily="49" charset="0"/>
              </a:rPr>
              <a:t>?</a:t>
            </a:r>
            <a:r>
              <a:rPr lang="en-US" sz="1400" dirty="0" err="1">
                <a:solidFill>
                  <a:schemeClr val="accent1">
                    <a:lumMod val="75000"/>
                  </a:schemeClr>
                </a:solidFill>
                <a:latin typeface="Consolas" panose="020B0609020204030204" pitchFamily="49" charset="0"/>
                <a:cs typeface="Consolas" panose="020B0609020204030204" pitchFamily="49" charset="0"/>
              </a:rPr>
              <a:t>abstr</a:t>
            </a:r>
            <a:r>
              <a:rPr lang="en-US" sz="1400" dirty="0">
                <a:latin typeface="Consolas" panose="020B0609020204030204" pitchFamily="49" charset="0"/>
                <a:cs typeface="Consolas" panose="020B0609020204030204" pitchFamily="49" charset="0"/>
              </a:rPr>
              <a:t>)='</a:t>
            </a:r>
            <a:r>
              <a:rPr lang="en-US" sz="1400" dirty="0" err="1">
                <a:solidFill>
                  <a:schemeClr val="accent1">
                    <a:lumMod val="75000"/>
                  </a:schemeClr>
                </a:solidFill>
                <a:latin typeface="Consolas" panose="020B0609020204030204" pitchFamily="49" charset="0"/>
                <a:cs typeface="Consolas" panose="020B0609020204030204" pitchFamily="49" charset="0"/>
              </a:rPr>
              <a:t>fr</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dc:date</a:t>
            </a:r>
            <a:r>
              <a:rPr lang="en-US" sz="1400" dirty="0">
                <a:latin typeface="Consolas" panose="020B0609020204030204" pitchFamily="49" charset="0"/>
                <a:cs typeface="Consolas" panose="020B0609020204030204" pitchFamily="49" charset="0"/>
              </a:rPr>
              <a:t> ?date FILTER(?date &gt;= "</a:t>
            </a:r>
            <a:r>
              <a:rPr lang="en-US" sz="1400" b="1" dirty="0" smtClean="0">
                <a:solidFill>
                  <a:srgbClr val="FF0000"/>
                </a:solidFill>
                <a:latin typeface="Consolas" panose="020B0609020204030204" pitchFamily="49" charset="0"/>
                <a:cs typeface="Consolas" panose="020B0609020204030204" pitchFamily="49" charset="0"/>
              </a:rPr>
              <a:t>1989-06-01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a:t>
            </a:r>
            <a:r>
              <a:rPr lang="en-US" sz="1400" dirty="0">
                <a:latin typeface="Consolas" panose="020B0609020204030204" pitchFamily="49" charset="0"/>
                <a:cs typeface="Consolas" panose="020B0609020204030204" pitchFamily="49" charset="0"/>
              </a:rPr>
              <a:t> &amp;&amp; </a:t>
            </a:r>
          </a:p>
          <a:p>
            <a:r>
              <a:rPr lang="en-US" sz="1400" dirty="0">
                <a:solidFill>
                  <a:schemeClr val="accent1">
                    <a:lumMod val="75000"/>
                  </a:schemeClr>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?date &lt;= "</a:t>
            </a:r>
            <a:r>
              <a:rPr lang="en-US" sz="1400" b="1" dirty="0" smtClean="0">
                <a:solidFill>
                  <a:srgbClr val="FF0000"/>
                </a:solidFill>
                <a:latin typeface="Consolas" panose="020B0609020204030204" pitchFamily="49" charset="0"/>
                <a:cs typeface="Consolas" panose="020B0609020204030204" pitchFamily="49" charset="0"/>
              </a:rPr>
              <a:t>1989-08-31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?article </a:t>
            </a:r>
            <a:r>
              <a:rPr lang="en-US" sz="1400" dirty="0" err="1" smtClean="0">
                <a:latin typeface="Consolas" panose="020B0609020204030204" pitchFamily="49" charset="0"/>
                <a:cs typeface="Consolas" panose="020B0609020204030204" pitchFamily="49" charset="0"/>
              </a:rPr>
              <a:t>schema:mentions</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p>
          <a:p>
            <a:r>
              <a:rPr lang="en-US" sz="1400" dirty="0">
                <a:latin typeface="Consolas" panose="020B0609020204030204" pitchFamily="49" charset="0"/>
                <a:cs typeface="Consolas" panose="020B0609020204030204" pitchFamily="49" charset="0"/>
              </a:rPr>
              <a:t>  ?entity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nylawyer</a:t>
            </a:r>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dc:title</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title } </a:t>
            </a:r>
            <a:r>
              <a:rPr lang="en-US" sz="1400" dirty="0">
                <a:latin typeface="Consolas" panose="020B0609020204030204" pitchFamily="49" charset="0"/>
                <a:cs typeface="Consolas" panose="020B0609020204030204" pitchFamily="49" charset="0"/>
              </a:rPr>
              <a:t>ORDER BY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nylawyer</a:t>
            </a:r>
            <a:endParaRPr lang="en-US" sz="1400" dirty="0">
              <a:latin typeface="Consolas" panose="020B0609020204030204" pitchFamily="49" charset="0"/>
              <a:cs typeface="Consolas" panose="020B0609020204030204" pitchFamily="49" charset="0"/>
            </a:endParaRPr>
          </a:p>
        </p:txBody>
      </p:sp>
      <p:sp>
        <p:nvSpPr>
          <p:cNvPr id="9" name="TextBox 8"/>
          <p:cNvSpPr txBox="1"/>
          <p:nvPr/>
        </p:nvSpPr>
        <p:spPr>
          <a:xfrm>
            <a:off x="7134174" y="5750933"/>
            <a:ext cx="2159887" cy="400110"/>
          </a:xfrm>
          <a:prstGeom prst="rect">
            <a:avLst/>
          </a:prstGeom>
          <a:solidFill>
            <a:schemeClr val="accent4">
              <a:lumMod val="20000"/>
              <a:lumOff val="80000"/>
            </a:schemeClr>
          </a:solidFill>
          <a:ln>
            <a:solidFill>
              <a:schemeClr val="tx1"/>
            </a:solidFill>
          </a:ln>
        </p:spPr>
        <p:txBody>
          <a:bodyPr wrap="none" rtlCol="0">
            <a:spAutoFit/>
          </a:bodyPr>
          <a:lstStyle/>
          <a:p>
            <a:r>
              <a:rPr lang="en-US" sz="2000" dirty="0" smtClean="0"/>
              <a:t>Result: 184 articles</a:t>
            </a:r>
          </a:p>
        </p:txBody>
      </p:sp>
      <p:sp>
        <p:nvSpPr>
          <p:cNvPr id="11" name="TextBox 10"/>
          <p:cNvSpPr txBox="1"/>
          <p:nvPr/>
        </p:nvSpPr>
        <p:spPr>
          <a:xfrm>
            <a:off x="9294061" y="2899910"/>
            <a:ext cx="2283446"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NYT articles</a:t>
            </a:r>
          </a:p>
        </p:txBody>
      </p:sp>
      <p:sp>
        <p:nvSpPr>
          <p:cNvPr id="12" name="Rounded Rectangle 11"/>
          <p:cNvSpPr/>
          <p:nvPr/>
        </p:nvSpPr>
        <p:spPr>
          <a:xfrm>
            <a:off x="1084733" y="3390300"/>
            <a:ext cx="6482718" cy="13078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40488" y="3712327"/>
            <a:ext cx="1182696" cy="369332"/>
          </a:xfrm>
          <a:prstGeom prst="rect">
            <a:avLst/>
          </a:prstGeom>
          <a:solidFill>
            <a:schemeClr val="accent4">
              <a:lumMod val="20000"/>
              <a:lumOff val="80000"/>
            </a:schemeClr>
          </a:solidFill>
          <a:ln>
            <a:solidFill>
              <a:schemeClr val="tx1"/>
            </a:solidFill>
          </a:ln>
        </p:spPr>
        <p:txBody>
          <a:bodyPr wrap="none" rtlCol="0">
            <a:spAutoFit/>
          </a:bodyPr>
          <a:lstStyle/>
          <a:p>
            <a:r>
              <a:rPr lang="en-US" dirty="0" smtClean="0"/>
              <a:t>44 lawyers</a:t>
            </a:r>
          </a:p>
        </p:txBody>
      </p:sp>
    </p:spTree>
    <p:extLst>
      <p:ext uri="{BB962C8B-B14F-4D97-AF65-F5344CB8AC3E}">
        <p14:creationId xmlns:p14="http://schemas.microsoft.com/office/powerpoint/2010/main" val="112996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900"/>
            <a:ext cx="11595100" cy="1370202"/>
          </a:xfrm>
        </p:spPr>
        <p:txBody>
          <a:bodyPr/>
          <a:lstStyle/>
          <a:p>
            <a:r>
              <a:rPr lang="en-US" dirty="0" smtClean="0"/>
              <a:t>Information </a:t>
            </a:r>
            <a:r>
              <a:rPr lang="en-US" u="sng" dirty="0" smtClean="0"/>
              <a:t>Exploration</a:t>
            </a:r>
            <a:r>
              <a:rPr lang="en-US" dirty="0" smtClean="0"/>
              <a:t> and </a:t>
            </a:r>
            <a:r>
              <a:rPr lang="en-US" u="sng" dirty="0" smtClean="0"/>
              <a:t>Integration</a:t>
            </a:r>
          </a:p>
          <a:p>
            <a:pPr lvl="1"/>
            <a:r>
              <a:rPr lang="en-US" b="1" dirty="0" smtClean="0"/>
              <a:t>Popular tweets </a:t>
            </a:r>
            <a:r>
              <a:rPr lang="en-US" dirty="0" smtClean="0"/>
              <a:t>(with &gt;50 re-tweets) posted during the </a:t>
            </a:r>
            <a:r>
              <a:rPr lang="en-US" b="1" dirty="0" smtClean="0"/>
              <a:t>summer of 2016</a:t>
            </a:r>
            <a:r>
              <a:rPr lang="en-US" dirty="0" smtClean="0"/>
              <a:t>, mentioning </a:t>
            </a:r>
            <a:r>
              <a:rPr lang="en-US" b="1" dirty="0" smtClean="0"/>
              <a:t>basketball players </a:t>
            </a:r>
            <a:r>
              <a:rPr lang="en-US" dirty="0" smtClean="0"/>
              <a:t>of the NBA team </a:t>
            </a:r>
            <a:r>
              <a:rPr lang="en-US" b="1" dirty="0" smtClean="0"/>
              <a:t>Los Angeles Lakers</a:t>
            </a:r>
            <a:endParaRPr lang="en-US" b="1"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7</a:t>
            </a:fld>
            <a:endParaRPr lang="en-US"/>
          </a:p>
        </p:txBody>
      </p:sp>
      <p:sp>
        <p:nvSpPr>
          <p:cNvPr id="6" name="Rectangle 5"/>
          <p:cNvSpPr/>
          <p:nvPr/>
        </p:nvSpPr>
        <p:spPr>
          <a:xfrm>
            <a:off x="651398" y="3419017"/>
            <a:ext cx="5707361" cy="46981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9422" y="3156555"/>
            <a:ext cx="7778648" cy="1815882"/>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DISTINCT ?tweet ?count ?date ?</a:t>
            </a:r>
            <a:r>
              <a:rPr lang="en-US" sz="1400" dirty="0" err="1">
                <a:latin typeface="Consolas" panose="020B0609020204030204" pitchFamily="49" charset="0"/>
                <a:cs typeface="Consolas" panose="020B0609020204030204" pitchFamily="49" charset="0"/>
              </a:rPr>
              <a:t>entityUri</a:t>
            </a:r>
            <a:r>
              <a:rPr lang="en-US" sz="1400" dirty="0">
                <a:latin typeface="Consolas" panose="020B0609020204030204" pitchFamily="49" charset="0"/>
                <a:cs typeface="Consolas" panose="020B0609020204030204" pitchFamily="49" charset="0"/>
              </a:rPr>
              <a:t> WHERE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SERVICE </a:t>
            </a:r>
            <a:r>
              <a:rPr lang="en-US" sz="1400" dirty="0">
                <a:latin typeface="Consolas" panose="020B0609020204030204" pitchFamily="49" charset="0"/>
                <a:cs typeface="Consolas" panose="020B0609020204030204" pitchFamily="49" charset="0"/>
              </a:rPr>
              <a:t>&lt;</a:t>
            </a:r>
            <a:r>
              <a:rPr lang="en-US" sz="1400" b="1" dirty="0">
                <a:solidFill>
                  <a:schemeClr val="accent2">
                    <a:lumMod val="75000"/>
                  </a:schemeClr>
                </a:solidFill>
                <a:latin typeface="Consolas" panose="020B0609020204030204" pitchFamily="49" charset="0"/>
                <a:cs typeface="Consolas" panose="020B0609020204030204" pitchFamily="49" charset="0"/>
              </a:rPr>
              <a:t>http://dbpedia.org/sparql</a:t>
            </a:r>
            <a:r>
              <a:rPr lang="en-US" sz="1400" dirty="0">
                <a:latin typeface="Consolas" panose="020B0609020204030204" pitchFamily="49" charset="0"/>
                <a:cs typeface="Consolas" panose="020B0609020204030204" pitchFamily="49" charset="0"/>
              </a:rPr>
              <a:t>&gt;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entityUri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dc:subject</a:t>
            </a:r>
            <a:r>
              <a:rPr lang="en-US" sz="1400" dirty="0">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dbc:Los_Angeles_Lakers_players</a:t>
            </a:r>
            <a:r>
              <a:rPr lang="en-US" sz="1400" dirty="0">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 a </a:t>
            </a:r>
            <a:r>
              <a:rPr lang="en-US" sz="1400" dirty="0" err="1">
                <a:latin typeface="Consolas" panose="020B0609020204030204" pitchFamily="49" charset="0"/>
                <a:cs typeface="Consolas" panose="020B0609020204030204" pitchFamily="49" charset="0"/>
              </a:rPr>
              <a:t>tw:Tweet</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dc:date</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?date FILTER(?date&gt;="</a:t>
            </a:r>
            <a:r>
              <a:rPr lang="en-US" sz="1400" b="1" dirty="0">
                <a:solidFill>
                  <a:srgbClr val="FF0000"/>
                </a:solidFill>
                <a:latin typeface="Consolas" panose="020B0609020204030204" pitchFamily="49" charset="0"/>
                <a:cs typeface="Consolas" panose="020B0609020204030204" pitchFamily="49" charset="0"/>
              </a:rPr>
              <a:t>2016-06-01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xsd:dateTime</a:t>
            </a:r>
            <a:r>
              <a:rPr lang="en-US" sz="1400" dirty="0">
                <a:latin typeface="Consolas" panose="020B0609020204030204" pitchFamily="49" charset="0"/>
                <a:cs typeface="Consolas" panose="020B0609020204030204" pitchFamily="49" charset="0"/>
              </a:rPr>
              <a:t> &amp;&amp;                         </a:t>
            </a:r>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date&lt;="</a:t>
            </a:r>
            <a:r>
              <a:rPr lang="en-US" sz="1400" b="1" dirty="0">
                <a:solidFill>
                  <a:srgbClr val="FF0000"/>
                </a:solidFill>
                <a:latin typeface="Consolas" panose="020B0609020204030204" pitchFamily="49" charset="0"/>
                <a:cs typeface="Consolas" panose="020B0609020204030204" pitchFamily="49" charset="0"/>
              </a:rPr>
              <a:t>2016-08-31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xsd:dateTime</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 </a:t>
            </a:r>
            <a:r>
              <a:rPr lang="en-US" sz="1400" dirty="0" err="1">
                <a:latin typeface="Consolas" panose="020B0609020204030204" pitchFamily="49" charset="0"/>
                <a:cs typeface="Consolas" panose="020B0609020204030204" pitchFamily="49" charset="0"/>
              </a:rPr>
              <a:t>tw:retweetCount</a:t>
            </a:r>
            <a:r>
              <a:rPr lang="en-US" sz="1400" dirty="0">
                <a:latin typeface="Consolas" panose="020B0609020204030204" pitchFamily="49" charset="0"/>
                <a:cs typeface="Consolas" panose="020B0609020204030204" pitchFamily="49" charset="0"/>
              </a:rPr>
              <a:t> ?count FILTER (</a:t>
            </a:r>
            <a:r>
              <a:rPr lang="en-US" sz="1400" b="1" dirty="0">
                <a:solidFill>
                  <a:srgbClr val="FF0000"/>
                </a:solidFill>
                <a:latin typeface="Consolas" panose="020B0609020204030204" pitchFamily="49" charset="0"/>
                <a:cs typeface="Consolas" panose="020B0609020204030204" pitchFamily="49" charset="0"/>
              </a:rPr>
              <a:t>?count &gt; 50</a:t>
            </a:r>
            <a:r>
              <a:rPr lang="en-US" sz="1400" dirty="0">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 </a:t>
            </a:r>
            <a:r>
              <a:rPr lang="en-US" sz="1400" dirty="0" err="1">
                <a:latin typeface="Consolas" panose="020B0609020204030204" pitchFamily="49" charset="0"/>
                <a:cs typeface="Consolas" panose="020B0609020204030204" pitchFamily="49" charset="0"/>
              </a:rPr>
              <a:t>schema:text</a:t>
            </a:r>
            <a:r>
              <a:rPr lang="en-US" sz="1400" dirty="0">
                <a:latin typeface="Consolas" panose="020B0609020204030204" pitchFamily="49" charset="0"/>
                <a:cs typeface="Consolas" panose="020B0609020204030204" pitchFamily="49" charset="0"/>
              </a:rPr>
              <a:t> ?tweet ; </a:t>
            </a:r>
            <a:r>
              <a:rPr lang="en-US" sz="1400" dirty="0" err="1">
                <a:latin typeface="Consolas" panose="020B0609020204030204" pitchFamily="49" charset="0"/>
                <a:cs typeface="Consolas" panose="020B0609020204030204" pitchFamily="49" charset="0"/>
              </a:rPr>
              <a:t>schema:mentions</a:t>
            </a:r>
            <a:r>
              <a:rPr lang="en-US" sz="1400" dirty="0">
                <a:latin typeface="Consolas" panose="020B0609020204030204" pitchFamily="49" charset="0"/>
                <a:cs typeface="Consolas" panose="020B0609020204030204" pitchFamily="49" charset="0"/>
              </a:rPr>
              <a:t> ?entity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entityUri</a:t>
            </a:r>
            <a:r>
              <a:rPr lang="en-US" sz="1400" dirty="0">
                <a:latin typeface="Consolas" panose="020B0609020204030204" pitchFamily="49" charset="0"/>
                <a:cs typeface="Consolas" panose="020B0609020204030204" pitchFamily="49" charset="0"/>
              </a:rPr>
              <a:t> }</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9" name="TextBox 8"/>
          <p:cNvSpPr txBox="1"/>
          <p:nvPr/>
        </p:nvSpPr>
        <p:spPr>
          <a:xfrm>
            <a:off x="6871414" y="4772382"/>
            <a:ext cx="1983172" cy="400110"/>
          </a:xfrm>
          <a:prstGeom prst="rect">
            <a:avLst/>
          </a:prstGeom>
          <a:solidFill>
            <a:schemeClr val="accent4">
              <a:lumMod val="20000"/>
              <a:lumOff val="80000"/>
            </a:schemeClr>
          </a:solidFill>
          <a:ln>
            <a:solidFill>
              <a:schemeClr val="tx1"/>
            </a:solidFill>
          </a:ln>
        </p:spPr>
        <p:txBody>
          <a:bodyPr wrap="none" rtlCol="0">
            <a:spAutoFit/>
          </a:bodyPr>
          <a:lstStyle/>
          <a:p>
            <a:r>
              <a:rPr lang="en-US" sz="2000" dirty="0" smtClean="0"/>
              <a:t>Result: 14 tweets</a:t>
            </a:r>
          </a:p>
        </p:txBody>
      </p:sp>
      <p:sp>
        <p:nvSpPr>
          <p:cNvPr id="10" name="TextBox 9"/>
          <p:cNvSpPr txBox="1"/>
          <p:nvPr/>
        </p:nvSpPr>
        <p:spPr>
          <a:xfrm>
            <a:off x="6096000" y="3245564"/>
            <a:ext cx="1018356" cy="369332"/>
          </a:xfrm>
          <a:prstGeom prst="rect">
            <a:avLst/>
          </a:prstGeom>
          <a:solidFill>
            <a:schemeClr val="accent4">
              <a:lumMod val="20000"/>
              <a:lumOff val="80000"/>
            </a:schemeClr>
          </a:solidFill>
          <a:ln>
            <a:solidFill>
              <a:schemeClr val="tx1"/>
            </a:solidFill>
          </a:ln>
        </p:spPr>
        <p:txBody>
          <a:bodyPr wrap="none" rtlCol="0">
            <a:spAutoFit/>
          </a:bodyPr>
          <a:lstStyle/>
          <a:p>
            <a:r>
              <a:rPr lang="en-US" dirty="0" smtClean="0"/>
              <a:t>7 players</a:t>
            </a:r>
          </a:p>
        </p:txBody>
      </p:sp>
      <p:sp>
        <p:nvSpPr>
          <p:cNvPr id="11" name="TextBox 10"/>
          <p:cNvSpPr txBox="1"/>
          <p:nvPr/>
        </p:nvSpPr>
        <p:spPr>
          <a:xfrm>
            <a:off x="8736715" y="2599233"/>
            <a:ext cx="2940164"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tweets collection</a:t>
            </a:r>
          </a:p>
        </p:txBody>
      </p:sp>
    </p:spTree>
    <p:extLst>
      <p:ext uri="{BB962C8B-B14F-4D97-AF65-F5344CB8AC3E}">
        <p14:creationId xmlns:p14="http://schemas.microsoft.com/office/powerpoint/2010/main" val="1745594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900"/>
            <a:ext cx="11595100" cy="1165358"/>
          </a:xfrm>
        </p:spPr>
        <p:txBody>
          <a:bodyPr/>
          <a:lstStyle/>
          <a:p>
            <a:r>
              <a:rPr lang="en-US" dirty="0" smtClean="0"/>
              <a:t>Information Inference / Knowledge Discovery</a:t>
            </a:r>
          </a:p>
          <a:p>
            <a:pPr lvl="1"/>
            <a:r>
              <a:rPr lang="en-US" dirty="0" smtClean="0"/>
              <a:t>Most discussed </a:t>
            </a:r>
            <a:r>
              <a:rPr lang="en-US" b="1" dirty="0" smtClean="0"/>
              <a:t>journalists</a:t>
            </a:r>
            <a:r>
              <a:rPr lang="en-US" dirty="0" smtClean="0"/>
              <a:t> in </a:t>
            </a:r>
            <a:r>
              <a:rPr lang="en-US" b="1" dirty="0" smtClean="0"/>
              <a:t>Occupy Movement</a:t>
            </a:r>
            <a:r>
              <a:rPr lang="en-US" dirty="0" smtClean="0"/>
              <a:t> collection</a:t>
            </a:r>
          </a:p>
          <a:p>
            <a:pPr marL="457200" lvl="1" indent="0">
              <a:buNone/>
            </a:pPr>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8</a:t>
            </a:fld>
            <a:endParaRPr lang="en-US"/>
          </a:p>
        </p:txBody>
      </p:sp>
      <p:sp>
        <p:nvSpPr>
          <p:cNvPr id="7" name="TextBox 6"/>
          <p:cNvSpPr txBox="1"/>
          <p:nvPr/>
        </p:nvSpPr>
        <p:spPr>
          <a:xfrm>
            <a:off x="1092084" y="2778258"/>
            <a:ext cx="6443833" cy="1600438"/>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(COUNT(DISTINCT ?page) AS ?</a:t>
            </a:r>
            <a:r>
              <a:rPr lang="en-US" sz="1400" dirty="0" err="1">
                <a:latin typeface="Consolas" panose="020B0609020204030204" pitchFamily="49" charset="0"/>
                <a:cs typeface="Consolas" panose="020B0609020204030204" pitchFamily="49" charset="0"/>
              </a:rPr>
              <a:t>num</a:t>
            </a:r>
            <a:r>
              <a:rPr lang="en-US" sz="1400" dirty="0">
                <a:latin typeface="Consolas" panose="020B0609020204030204" pitchFamily="49" charset="0"/>
                <a:cs typeface="Consolas" panose="020B0609020204030204" pitchFamily="49" charset="0"/>
              </a:rPr>
              <a:t>) WHERE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SERVICE </a:t>
            </a:r>
            <a:r>
              <a:rPr lang="en-US" sz="1400" dirty="0">
                <a:latin typeface="Consolas" panose="020B0609020204030204" pitchFamily="49" charset="0"/>
                <a:cs typeface="Consolas" panose="020B0609020204030204" pitchFamily="49" charset="0"/>
              </a:rPr>
              <a:t>&lt;</a:t>
            </a:r>
            <a:r>
              <a:rPr lang="en-US" sz="1400" b="1" dirty="0">
                <a:solidFill>
                  <a:schemeClr val="accent4">
                    <a:lumMod val="75000"/>
                  </a:schemeClr>
                </a:solidFill>
                <a:latin typeface="Consolas" panose="020B0609020204030204" pitchFamily="49" charset="0"/>
                <a:cs typeface="Consolas" panose="020B0609020204030204" pitchFamily="49" charset="0"/>
              </a:rPr>
              <a:t>http://dbpedia.org/sparql</a:t>
            </a:r>
            <a:r>
              <a:rPr lang="en-US" sz="1400" dirty="0">
                <a:latin typeface="Consolas" panose="020B0609020204030204" pitchFamily="49" charset="0"/>
                <a:cs typeface="Consolas" panose="020B0609020204030204" pitchFamily="49" charset="0"/>
              </a:rPr>
              <a:t>&gt;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a </a:t>
            </a:r>
            <a:r>
              <a:rPr lang="en-US" sz="1400" b="1" dirty="0">
                <a:solidFill>
                  <a:schemeClr val="accent6">
                    <a:lumMod val="75000"/>
                  </a:schemeClr>
                </a:solidFill>
                <a:latin typeface="Consolas" panose="020B0609020204030204" pitchFamily="49" charset="0"/>
                <a:cs typeface="Consolas" panose="020B0609020204030204" pitchFamily="49" charset="0"/>
              </a:rPr>
              <a:t>yago:Journalist110224578</a:t>
            </a:r>
            <a:r>
              <a:rPr lang="en-US" sz="1400" dirty="0">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page a </a:t>
            </a:r>
            <a:r>
              <a:rPr lang="en-US" sz="1400" dirty="0" err="1">
                <a:latin typeface="Consolas" panose="020B0609020204030204" pitchFamily="49" charset="0"/>
                <a:cs typeface="Consolas" panose="020B0609020204030204" pitchFamily="49" charset="0"/>
              </a:rPr>
              <a:t>owa:ArchivedDocument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dc:hasVersion</a:t>
            </a:r>
            <a:r>
              <a:rPr lang="en-US" sz="1400" dirty="0">
                <a:latin typeface="Consolas" panose="020B0609020204030204" pitchFamily="49" charset="0"/>
                <a:cs typeface="Consolas" panose="020B0609020204030204" pitchFamily="49" charset="0"/>
              </a:rPr>
              <a:t> ?version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version </a:t>
            </a:r>
            <a:r>
              <a:rPr lang="en-US" sz="1400" dirty="0" err="1">
                <a:latin typeface="Consolas" panose="020B0609020204030204" pitchFamily="49" charset="0"/>
                <a:cs typeface="Consolas" panose="020B0609020204030204" pitchFamily="49" charset="0"/>
              </a:rPr>
              <a:t>schema:mentions</a:t>
            </a:r>
            <a:r>
              <a:rPr lang="en-US" sz="1400" dirty="0">
                <a:latin typeface="Consolas" panose="020B0609020204030204" pitchFamily="49" charset="0"/>
                <a:cs typeface="Consolas" panose="020B0609020204030204" pitchFamily="49" charset="0"/>
              </a:rPr>
              <a:t> ?entity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GROUP BY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ORDER BY DESC(?</a:t>
            </a:r>
            <a:r>
              <a:rPr lang="en-US" sz="1400" dirty="0" err="1">
                <a:latin typeface="Consolas" panose="020B0609020204030204" pitchFamily="49" charset="0"/>
                <a:cs typeface="Consolas" panose="020B0609020204030204" pitchFamily="49" charset="0"/>
              </a:rPr>
              <a:t>num</a:t>
            </a:r>
            <a:r>
              <a:rPr lang="en-US" sz="1400" dirty="0">
                <a:latin typeface="Consolas" panose="020B0609020204030204" pitchFamily="49" charset="0"/>
                <a:cs typeface="Consolas" panose="020B0609020204030204" pitchFamily="49" charset="0"/>
              </a:rPr>
              <a:t>)</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9" name="TextBox 8"/>
          <p:cNvSpPr txBox="1"/>
          <p:nvPr/>
        </p:nvSpPr>
        <p:spPr>
          <a:xfrm>
            <a:off x="8617878" y="2214157"/>
            <a:ext cx="3180422"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Occupy Movement</a:t>
            </a:r>
          </a:p>
        </p:txBody>
      </p:sp>
      <p:sp>
        <p:nvSpPr>
          <p:cNvPr id="11" name="TextBox 10"/>
          <p:cNvSpPr txBox="1"/>
          <p:nvPr/>
        </p:nvSpPr>
        <p:spPr>
          <a:xfrm>
            <a:off x="6448259" y="4051915"/>
            <a:ext cx="1530547" cy="830997"/>
          </a:xfrm>
          <a:prstGeom prst="rect">
            <a:avLst/>
          </a:prstGeom>
          <a:solidFill>
            <a:schemeClr val="accent4">
              <a:lumMod val="20000"/>
              <a:lumOff val="80000"/>
            </a:schemeClr>
          </a:solidFill>
          <a:ln>
            <a:solidFill>
              <a:schemeClr val="tx1"/>
            </a:solidFill>
          </a:ln>
        </p:spPr>
        <p:txBody>
          <a:bodyPr wrap="none" rtlCol="0">
            <a:spAutoFit/>
          </a:bodyPr>
          <a:lstStyle/>
          <a:p>
            <a:pPr marL="168275" indent="-168275">
              <a:buFont typeface="Arial" panose="020B0604020202020204" pitchFamily="34" charset="0"/>
              <a:buChar char="•"/>
            </a:pPr>
            <a:r>
              <a:rPr lang="en-US" sz="1600" dirty="0" smtClean="0"/>
              <a:t>Ralph Nader</a:t>
            </a:r>
          </a:p>
          <a:p>
            <a:pPr marL="168275" indent="-168275">
              <a:buFont typeface="Arial" panose="020B0604020202020204" pitchFamily="34" charset="0"/>
              <a:buChar char="•"/>
            </a:pPr>
            <a:r>
              <a:rPr lang="en-US" sz="1600" dirty="0" smtClean="0"/>
              <a:t>Chris Hedges </a:t>
            </a:r>
          </a:p>
          <a:p>
            <a:pPr marL="168275" indent="-168275">
              <a:buFont typeface="Arial" panose="020B0604020202020204" pitchFamily="34" charset="0"/>
              <a:buChar char="•"/>
            </a:pPr>
            <a:r>
              <a:rPr lang="en-US" sz="1600" dirty="0" smtClean="0"/>
              <a:t>Dylan </a:t>
            </a:r>
            <a:r>
              <a:rPr lang="en-US" sz="1600" dirty="0" err="1" smtClean="0"/>
              <a:t>Ratigan</a:t>
            </a:r>
            <a:endParaRPr lang="en-US" sz="1600" dirty="0" smtClean="0"/>
          </a:p>
        </p:txBody>
      </p:sp>
    </p:spTree>
    <p:extLst>
      <p:ext uri="{BB962C8B-B14F-4D97-AF65-F5344CB8AC3E}">
        <p14:creationId xmlns:p14="http://schemas.microsoft.com/office/powerpoint/2010/main" val="1492175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899"/>
            <a:ext cx="11595100" cy="4525141"/>
          </a:xfrm>
        </p:spPr>
        <p:txBody>
          <a:bodyPr/>
          <a:lstStyle/>
          <a:p>
            <a:r>
              <a:rPr lang="en-US" dirty="0" smtClean="0"/>
              <a:t>Information Inference / Knowledge Discovery</a:t>
            </a:r>
          </a:p>
          <a:p>
            <a:pPr lvl="1"/>
            <a:r>
              <a:rPr lang="en-US" dirty="0" smtClean="0"/>
              <a:t>Number of articles per year mentioning </a:t>
            </a:r>
            <a:r>
              <a:rPr lang="en-US" b="1" dirty="0" smtClean="0"/>
              <a:t>Nelson Mandela</a:t>
            </a:r>
            <a:endParaRPr lang="en-US" b="1"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9</a:t>
            </a:fld>
            <a:endParaRPr lang="en-US"/>
          </a:p>
        </p:txBody>
      </p:sp>
      <p:sp>
        <p:nvSpPr>
          <p:cNvPr id="8" name="TextBox 7"/>
          <p:cNvSpPr txBox="1"/>
          <p:nvPr/>
        </p:nvSpPr>
        <p:spPr>
          <a:xfrm>
            <a:off x="1050043" y="2779840"/>
            <a:ext cx="6443833" cy="954107"/>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?year (COUNT(DISTINCT ?article) AS ?</a:t>
            </a:r>
            <a:r>
              <a:rPr lang="en-US" sz="1400" dirty="0" err="1">
                <a:latin typeface="Consolas" panose="020B0609020204030204" pitchFamily="49" charset="0"/>
                <a:cs typeface="Consolas" panose="020B0609020204030204" pitchFamily="49" charset="0"/>
              </a:rPr>
              <a:t>num</a:t>
            </a:r>
            <a:r>
              <a:rPr lang="en-US" sz="1400" dirty="0">
                <a:latin typeface="Consolas" panose="020B0609020204030204" pitchFamily="49" charset="0"/>
                <a:cs typeface="Consolas" panose="020B0609020204030204" pitchFamily="49" charset="0"/>
              </a:rPr>
              <a:t>) WHERE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dc:date</a:t>
            </a:r>
            <a:r>
              <a:rPr lang="en-US" sz="1400" dirty="0">
                <a:latin typeface="Consolas" panose="020B0609020204030204" pitchFamily="49" charset="0"/>
                <a:cs typeface="Consolas" panose="020B0609020204030204" pitchFamily="49" charset="0"/>
              </a:rPr>
              <a:t> ?date ; </a:t>
            </a:r>
            <a:r>
              <a:rPr lang="en-US" sz="1400" dirty="0" err="1">
                <a:latin typeface="Consolas" panose="020B0609020204030204" pitchFamily="49" charset="0"/>
                <a:cs typeface="Consolas" panose="020B0609020204030204" pitchFamily="49" charset="0"/>
              </a:rPr>
              <a:t>schema:mentions</a:t>
            </a:r>
            <a:r>
              <a:rPr lang="en-US" sz="1400" dirty="0">
                <a:latin typeface="Consolas" panose="020B0609020204030204" pitchFamily="49" charset="0"/>
                <a:cs typeface="Consolas" panose="020B0609020204030204" pitchFamily="49" charset="0"/>
              </a:rPr>
              <a:t> ?entity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b="1" dirty="0" err="1" smtClean="0">
                <a:solidFill>
                  <a:srgbClr val="00B050"/>
                </a:solidFill>
                <a:latin typeface="Consolas" panose="020B0609020204030204" pitchFamily="49" charset="0"/>
                <a:cs typeface="Consolas" panose="020B0609020204030204" pitchFamily="49" charset="0"/>
              </a:rPr>
              <a:t>dbr:Nelson_Mandela</a:t>
            </a:r>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GROUP BY (year(?date) AS ?year) order by ?year</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10" name="TextBox 9"/>
          <p:cNvSpPr txBox="1"/>
          <p:nvPr/>
        </p:nvSpPr>
        <p:spPr>
          <a:xfrm>
            <a:off x="8928689" y="2073990"/>
            <a:ext cx="2283446"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NYT articles</a:t>
            </a:r>
          </a:p>
        </p:txBody>
      </p:sp>
      <p:graphicFrame>
        <p:nvGraphicFramePr>
          <p:cNvPr id="6" name="Table 5"/>
          <p:cNvGraphicFramePr>
            <a:graphicFrameLocks noGrp="1"/>
          </p:cNvGraphicFramePr>
          <p:nvPr>
            <p:extLst>
              <p:ext uri="{D42A27DB-BD31-4B8C-83A1-F6EECF244321}">
                <p14:modId xmlns:p14="http://schemas.microsoft.com/office/powerpoint/2010/main" val="3763586814"/>
              </p:ext>
            </p:extLst>
          </p:nvPr>
        </p:nvGraphicFramePr>
        <p:xfrm>
          <a:off x="6597870" y="3257680"/>
          <a:ext cx="1442543" cy="2880360"/>
        </p:xfrm>
        <a:graphic>
          <a:graphicData uri="http://schemas.openxmlformats.org/drawingml/2006/table">
            <a:tbl>
              <a:tblPr/>
              <a:tblGrid>
                <a:gridCol w="885495"/>
                <a:gridCol w="557048"/>
              </a:tblGrid>
              <a:tr h="268000">
                <a:tc>
                  <a:txBody>
                    <a:bodyPr/>
                    <a:lstStyle/>
                    <a:p>
                      <a:r>
                        <a:rPr lang="en-US" sz="1500" dirty="0"/>
                        <a:t>1988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237327">
                <a:tc>
                  <a:txBody>
                    <a:bodyPr/>
                    <a:lstStyle/>
                    <a:p>
                      <a:r>
                        <a:rPr lang="en-US" sz="1500" dirty="0"/>
                        <a:t>1989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137206">
                <a:tc>
                  <a:txBody>
                    <a:bodyPr/>
                    <a:lstStyle/>
                    <a:p>
                      <a:r>
                        <a:rPr lang="en-US" sz="1500" dirty="0"/>
                        <a:t>1990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dirty="0"/>
                        <a:t>509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0">
                <a:tc>
                  <a:txBody>
                    <a:bodyPr/>
                    <a:lstStyle/>
                    <a:p>
                      <a:r>
                        <a:rPr lang="en-US" sz="1500" dirty="0"/>
                        <a:t>1991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dirty="0"/>
                        <a:t>282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0">
                <a:tc>
                  <a:txBody>
                    <a:bodyPr/>
                    <a:lstStyle/>
                    <a:p>
                      <a:r>
                        <a:rPr lang="en-US" sz="1500" dirty="0"/>
                        <a:t>1995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bl>
          </a:graphicData>
        </a:graphic>
      </p:graphicFrame>
      <p:sp>
        <p:nvSpPr>
          <p:cNvPr id="12" name="Left Arrow 11"/>
          <p:cNvSpPr/>
          <p:nvPr/>
        </p:nvSpPr>
        <p:spPr>
          <a:xfrm>
            <a:off x="8103473" y="3934327"/>
            <a:ext cx="509286" cy="2314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8103473" y="5208468"/>
            <a:ext cx="509286" cy="2314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612759" y="3880797"/>
            <a:ext cx="1697452" cy="307777"/>
          </a:xfrm>
          <a:prstGeom prst="rect">
            <a:avLst/>
          </a:prstGeom>
        </p:spPr>
        <p:txBody>
          <a:bodyPr wrap="none">
            <a:spAutoFit/>
          </a:bodyPr>
          <a:lstStyle/>
          <a:p>
            <a:r>
              <a:rPr lang="en-US" sz="1400" dirty="0"/>
              <a:t>released from prison</a:t>
            </a:r>
          </a:p>
        </p:txBody>
      </p:sp>
      <p:sp>
        <p:nvSpPr>
          <p:cNvPr id="15" name="Rectangle 14"/>
          <p:cNvSpPr/>
          <p:nvPr/>
        </p:nvSpPr>
        <p:spPr>
          <a:xfrm>
            <a:off x="8612759" y="5123828"/>
            <a:ext cx="3343544" cy="523220"/>
          </a:xfrm>
          <a:prstGeom prst="rect">
            <a:avLst/>
          </a:prstGeom>
        </p:spPr>
        <p:txBody>
          <a:bodyPr wrap="none">
            <a:spAutoFit/>
          </a:bodyPr>
          <a:lstStyle/>
          <a:p>
            <a:r>
              <a:rPr lang="en-US" sz="1400" dirty="0" smtClean="0"/>
              <a:t>become president</a:t>
            </a:r>
          </a:p>
          <a:p>
            <a:r>
              <a:rPr lang="en-US" sz="1400" dirty="0" smtClean="0"/>
              <a:t>(South </a:t>
            </a:r>
            <a:r>
              <a:rPr lang="en-US" sz="1400" dirty="0"/>
              <a:t>African </a:t>
            </a:r>
            <a:r>
              <a:rPr lang="en-US" sz="1400" dirty="0" smtClean="0"/>
              <a:t>multiracial general election) </a:t>
            </a:r>
          </a:p>
        </p:txBody>
      </p:sp>
    </p:spTree>
    <p:extLst>
      <p:ext uri="{BB962C8B-B14F-4D97-AF65-F5344CB8AC3E}">
        <p14:creationId xmlns:p14="http://schemas.microsoft.com/office/powerpoint/2010/main" val="551188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4871</TotalTime>
  <Words>2587</Words>
  <Application>Microsoft Office PowerPoint</Application>
  <PresentationFormat>Widescreen</PresentationFormat>
  <Paragraphs>525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Corbel</vt:lpstr>
      <vt:lpstr>Office Theme</vt:lpstr>
      <vt:lpstr>Semantic Layers</vt:lpstr>
      <vt:lpstr>RDF/S data model: Open Web Archive</vt:lpstr>
      <vt:lpstr>Open Web Archive – Example of Non-versioned Web Page</vt:lpstr>
      <vt:lpstr>Open Web Archive – Example of Versioned Web Page</vt:lpstr>
      <vt:lpstr>The construction process</vt:lpstr>
      <vt:lpstr>Case Studies – Query Capabilities</vt:lpstr>
      <vt:lpstr>Case Studies – Query Capabilities</vt:lpstr>
      <vt:lpstr>Case Studies – Query Capabilities</vt:lpstr>
      <vt:lpstr>Case Studies – Query Capabilities</vt:lpstr>
      <vt:lpstr>Case Studies – Query Capabilities</vt:lpstr>
      <vt:lpstr>Evaluation – Results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Fafalios</dc:creator>
  <cp:lastModifiedBy>Fafalios</cp:lastModifiedBy>
  <cp:revision>1875</cp:revision>
  <cp:lastPrinted>2016-06-17T08:54:53Z</cp:lastPrinted>
  <dcterms:created xsi:type="dcterms:W3CDTF">2016-06-08T09:05:19Z</dcterms:created>
  <dcterms:modified xsi:type="dcterms:W3CDTF">2017-09-08T17:33:01Z</dcterms:modified>
</cp:coreProperties>
</file>