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ingabzpro/gambling-behavior-clustering/dat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41689"/>
            <a:ext cx="8132290" cy="1697623"/>
          </a:xfrm>
        </p:spPr>
        <p:txBody>
          <a:bodyPr/>
          <a:lstStyle/>
          <a:p>
            <a:r>
              <a:rPr lang="en-US" sz="5400" dirty="0"/>
              <a:t>Gambling Behavior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Vamshee Deepak Katta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45" y="760807"/>
            <a:ext cx="11214100" cy="757130"/>
          </a:xfrm>
        </p:spPr>
        <p:txBody>
          <a:bodyPr/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2404394"/>
            <a:ext cx="6718300" cy="4093243"/>
          </a:xfrm>
        </p:spPr>
        <p:txBody>
          <a:bodyPr/>
          <a:lstStyle/>
          <a:p>
            <a:r>
              <a:rPr lang="en-US" sz="2000" dirty="0"/>
              <a:t>To divide customers into different segments based on their betting patterns in order to determine the bonus given to customers to encourage continuity.</a:t>
            </a:r>
          </a:p>
          <a:p>
            <a:endParaRPr lang="en-US" sz="2000" dirty="0"/>
          </a:p>
          <a:p>
            <a:r>
              <a:rPr lang="en-US" sz="2000" dirty="0"/>
              <a:t>The Dataset used for the project consists of betting data of 4150 customers from online gambling platform called </a:t>
            </a:r>
            <a:r>
              <a:rPr lang="en-US" sz="2000" dirty="0" err="1"/>
              <a:t>Bustabit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Data Source: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Gambling </a:t>
            </a:r>
            <a:r>
              <a:rPr lang="en-GB" sz="2000" dirty="0" err="1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Behavior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Clustering | Kaggle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23523" y="1703740"/>
            <a:ext cx="6361372" cy="41326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Book Antiqua" panose="02040602050305030304" pitchFamily="18" charset="0"/>
              </a:rPr>
              <a:t>Using K-Means clustering algorithm to segment the customers into distinct clusters based on their betting patterns. The steps taken are as below: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>
                <a:latin typeface="Book Antiqua" panose="02040602050305030304" pitchFamily="18" charset="0"/>
              </a:rPr>
              <a:t>Determining relevant variables for clustering.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>
                <a:latin typeface="Book Antiqua" panose="02040602050305030304" pitchFamily="18" charset="0"/>
              </a:rPr>
              <a:t>Creating player-wise statistics from the current game-level statistics.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>
                <a:latin typeface="Book Antiqua" panose="02040602050305030304" pitchFamily="18" charset="0"/>
              </a:rPr>
              <a:t>Normalizing the data and clustering the players using K-Means algorithm.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>
                <a:latin typeface="Book Antiqua" panose="02040602050305030304" pitchFamily="18" charset="0"/>
              </a:rPr>
              <a:t>Computing averages for each cluster to determine the distinction of the clusters.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>
                <a:latin typeface="Book Antiqua" panose="02040602050305030304" pitchFamily="18" charset="0"/>
              </a:rPr>
              <a:t>Visualizing the clusters with principle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C024-D155-48C3-8C52-6BC51B0A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81" y="1703740"/>
            <a:ext cx="5331819" cy="32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" y="3707365"/>
            <a:ext cx="11214100" cy="2938779"/>
          </a:xfrm>
        </p:spPr>
        <p:txBody>
          <a:bodyPr/>
          <a:lstStyle/>
          <a:p>
            <a:r>
              <a:rPr lang="en-US" sz="1800" dirty="0"/>
              <a:t>From the above approach, we can determine the clusters of customers and thus help determine the bonus given to customers to leverage continuity. Above is a snip of output upon successfully conducting clustering.</a:t>
            </a:r>
          </a:p>
          <a:p>
            <a:pPr algn="l"/>
            <a:r>
              <a:rPr lang="en-US" sz="1800" b="1" i="0" dirty="0">
                <a:solidFill>
                  <a:srgbClr val="D95F02"/>
                </a:solidFill>
                <a:effectLst/>
                <a:latin typeface="Inter"/>
              </a:rPr>
              <a:t>Cautious Commoners: </a:t>
            </a:r>
            <a:r>
              <a:rPr lang="en-US" sz="1800" b="0" i="0" dirty="0">
                <a:effectLst/>
                <a:latin typeface="Inter"/>
              </a:rPr>
              <a:t>This is the largest of the five clusters, and might be described as the more casual </a:t>
            </a:r>
            <a:r>
              <a:rPr lang="en-US" sz="1800" b="0" i="0" dirty="0" err="1">
                <a:effectLst/>
                <a:latin typeface="Inter"/>
              </a:rPr>
              <a:t>Bustabit</a:t>
            </a:r>
            <a:r>
              <a:rPr lang="en-US" sz="1800" b="0" i="0" dirty="0">
                <a:effectLst/>
                <a:latin typeface="Inter"/>
              </a:rPr>
              <a:t> players.</a:t>
            </a:r>
          </a:p>
          <a:p>
            <a:pPr algn="l"/>
            <a:r>
              <a:rPr lang="en-US" sz="1800" b="1" i="0" dirty="0">
                <a:solidFill>
                  <a:srgbClr val="66A61E"/>
                </a:solidFill>
                <a:effectLst/>
                <a:latin typeface="Inter"/>
              </a:rPr>
              <a:t>Strategic Addicts: </a:t>
            </a:r>
            <a:r>
              <a:rPr lang="en-US" sz="1800" b="0" i="0" dirty="0">
                <a:effectLst/>
                <a:latin typeface="Inter"/>
              </a:rPr>
              <a:t>These users play a lot of games on </a:t>
            </a:r>
            <a:r>
              <a:rPr lang="en-US" sz="1800" b="0" i="0" dirty="0" err="1">
                <a:effectLst/>
                <a:latin typeface="Inter"/>
              </a:rPr>
              <a:t>Bustabit</a:t>
            </a:r>
            <a:r>
              <a:rPr lang="en-US" sz="1800" b="0" i="0" dirty="0">
                <a:effectLst/>
                <a:latin typeface="Inter"/>
              </a:rPr>
              <a:t>, but tend to keep their bets under control.</a:t>
            </a:r>
          </a:p>
          <a:p>
            <a:pPr algn="l"/>
            <a:r>
              <a:rPr lang="en-US" sz="1800" b="1" i="0" dirty="0">
                <a:solidFill>
                  <a:srgbClr val="7570B3"/>
                </a:solidFill>
                <a:effectLst/>
                <a:latin typeface="Inter"/>
              </a:rPr>
              <a:t>Risky Commoners: </a:t>
            </a:r>
            <a:r>
              <a:rPr lang="en-US" sz="1800" b="0" i="0" dirty="0">
                <a:effectLst/>
                <a:latin typeface="Inter"/>
              </a:rPr>
              <a:t>These users seem to be a step above the Cautious Commoners in their </a:t>
            </a:r>
            <a:r>
              <a:rPr lang="en-US" sz="1800" b="0" i="0" dirty="0" err="1">
                <a:effectLst/>
                <a:latin typeface="Inter"/>
              </a:rPr>
              <a:t>Bustabit</a:t>
            </a:r>
            <a:r>
              <a:rPr lang="en-US" sz="1800" b="0" i="0" dirty="0">
                <a:effectLst/>
                <a:latin typeface="Inter"/>
              </a:rPr>
              <a:t> gambling habits, making larger average bets, and playing a larger number of games on the site.</a:t>
            </a:r>
          </a:p>
          <a:p>
            <a:pPr algn="l"/>
            <a:r>
              <a:rPr lang="en-US" sz="1800" b="1" i="0" dirty="0">
                <a:solidFill>
                  <a:srgbClr val="1B9E77"/>
                </a:solidFill>
                <a:effectLst/>
                <a:latin typeface="Inter"/>
              </a:rPr>
              <a:t>Risk Takers: </a:t>
            </a:r>
            <a:r>
              <a:rPr lang="en-US" sz="1800" b="0" i="0" dirty="0">
                <a:effectLst/>
                <a:latin typeface="Inter"/>
              </a:rPr>
              <a:t>These users have played only a couple games on average, but their average cashed out value is significantly higher than the other clusters</a:t>
            </a:r>
          </a:p>
          <a:p>
            <a:pPr algn="l"/>
            <a:r>
              <a:rPr lang="en-US" sz="1800" b="1" i="0" dirty="0">
                <a:solidFill>
                  <a:srgbClr val="E7298A"/>
                </a:solidFill>
                <a:effectLst/>
                <a:latin typeface="Inter"/>
              </a:rPr>
              <a:t>High Rollers: </a:t>
            </a:r>
            <a:r>
              <a:rPr lang="en-US" sz="1800" b="0" i="0" dirty="0">
                <a:effectLst/>
                <a:latin typeface="Inter"/>
              </a:rPr>
              <a:t>High bets are the name of the game for this group.</a:t>
            </a:r>
            <a:endParaRPr lang="en-US" b="0" i="0" dirty="0">
              <a:effectLst/>
              <a:latin typeface="Inter"/>
            </a:endParaRP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91E67-A9F4-4798-AF03-634F2738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575"/>
            <a:ext cx="12192000" cy="20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89</TotalTime>
  <Words>294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Inter</vt:lpstr>
      <vt:lpstr>Trade Gothic LT Pro</vt:lpstr>
      <vt:lpstr>Trebuchet MS</vt:lpstr>
      <vt:lpstr>Office Theme</vt:lpstr>
      <vt:lpstr>Gambling Behavior Clustering</vt:lpstr>
      <vt:lpstr>Problem Statement</vt:lpstr>
      <vt:lpstr>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Behavior Clustering using K-Means</dc:title>
  <dc:creator>Vamshi Deepak</dc:creator>
  <cp:lastModifiedBy>Vamshi Deepak</cp:lastModifiedBy>
  <cp:revision>4</cp:revision>
  <dcterms:created xsi:type="dcterms:W3CDTF">2021-12-09T22:26:06Z</dcterms:created>
  <dcterms:modified xsi:type="dcterms:W3CDTF">2021-12-13T04:42:35Z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