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Sheet1!$B$2:$M$2</c:f>
              <c:numCache>
                <c:formatCode>General</c:formatCode>
                <c:ptCount val="12"/>
                <c:pt idx="0">
                  <c:v>556</c:v>
                </c:pt>
                <c:pt idx="1">
                  <c:v>637</c:v>
                </c:pt>
                <c:pt idx="2">
                  <c:v>666</c:v>
                </c:pt>
                <c:pt idx="3">
                  <c:v>755</c:v>
                </c:pt>
                <c:pt idx="4">
                  <c:v>862</c:v>
                </c:pt>
                <c:pt idx="5">
                  <c:v>943</c:v>
                </c:pt>
                <c:pt idx="6">
                  <c:v>1000</c:v>
                </c:pt>
                <c:pt idx="7">
                  <c:v>1084</c:v>
                </c:pt>
                <c:pt idx="8">
                  <c:v>1165</c:v>
                </c:pt>
                <c:pt idx="9">
                  <c:v>1230</c:v>
                </c:pt>
                <c:pt idx="10">
                  <c:v>1280</c:v>
                </c:pt>
                <c:pt idx="11">
                  <c:v>1319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C-4C22-81EA-3E55F48CC30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372</c:v>
                </c:pt>
                <c:pt idx="1">
                  <c:v>409</c:v>
                </c:pt>
                <c:pt idx="2">
                  <c:v>454</c:v>
                </c:pt>
                <c:pt idx="3">
                  <c:v>506</c:v>
                </c:pt>
                <c:pt idx="4">
                  <c:v>567</c:v>
                </c:pt>
                <c:pt idx="5">
                  <c:v>634</c:v>
                </c:pt>
                <c:pt idx="6">
                  <c:v>708</c:v>
                </c:pt>
                <c:pt idx="7">
                  <c:v>788</c:v>
                </c:pt>
                <c:pt idx="8">
                  <c:v>872</c:v>
                </c:pt>
                <c:pt idx="9">
                  <c:v>959</c:v>
                </c:pt>
                <c:pt idx="10">
                  <c:v>1034</c:v>
                </c:pt>
                <c:pt idx="11">
                  <c:v>1110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02C-4C22-81EA-3E55F48CC30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Indonesia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82</c:v>
                </c:pt>
                <c:pt idx="1">
                  <c:v>90</c:v>
                </c:pt>
                <c:pt idx="2">
                  <c:v>99</c:v>
                </c:pt>
                <c:pt idx="3">
                  <c:v>109</c:v>
                </c:pt>
                <c:pt idx="4">
                  <c:v>121</c:v>
                </c:pt>
                <c:pt idx="5">
                  <c:v>137</c:v>
                </c:pt>
                <c:pt idx="6">
                  <c:v>153</c:v>
                </c:pt>
                <c:pt idx="7">
                  <c:v>169</c:v>
                </c:pt>
                <c:pt idx="8">
                  <c:v>185</c:v>
                </c:pt>
                <c:pt idx="9">
                  <c:v>199</c:v>
                </c:pt>
                <c:pt idx="10">
                  <c:v>211</c:v>
                </c:pt>
                <c:pt idx="11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02C-4C22-81EA-3E55F48CC30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Pakistan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Sheet1!$B$5:$M$5</c:f>
              <c:numCache>
                <c:formatCode>General</c:formatCode>
                <c:ptCount val="12"/>
                <c:pt idx="0">
                  <c:v>41</c:v>
                </c:pt>
                <c:pt idx="1">
                  <c:v>47</c:v>
                </c:pt>
                <c:pt idx="2">
                  <c:v>53</c:v>
                </c:pt>
                <c:pt idx="3">
                  <c:v>61</c:v>
                </c:pt>
                <c:pt idx="4">
                  <c:v>69</c:v>
                </c:pt>
                <c:pt idx="5">
                  <c:v>78</c:v>
                </c:pt>
                <c:pt idx="6">
                  <c:v>91</c:v>
                </c:pt>
                <c:pt idx="7">
                  <c:v>105</c:v>
                </c:pt>
                <c:pt idx="8">
                  <c:v>120</c:v>
                </c:pt>
                <c:pt idx="9">
                  <c:v>136</c:v>
                </c:pt>
                <c:pt idx="10">
                  <c:v>153</c:v>
                </c:pt>
                <c:pt idx="11">
                  <c:v>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02C-4C22-81EA-3E55F48CC30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Sheet1!$B$6:$M$6</c:f>
              <c:numCache>
                <c:formatCode>General</c:formatCode>
                <c:ptCount val="12"/>
                <c:pt idx="0">
                  <c:v>354</c:v>
                </c:pt>
                <c:pt idx="1">
                  <c:v>391</c:v>
                </c:pt>
                <c:pt idx="2">
                  <c:v>436</c:v>
                </c:pt>
                <c:pt idx="3">
                  <c:v>493</c:v>
                </c:pt>
                <c:pt idx="4">
                  <c:v>546</c:v>
                </c:pt>
                <c:pt idx="5">
                  <c:v>608</c:v>
                </c:pt>
                <c:pt idx="6">
                  <c:v>672</c:v>
                </c:pt>
                <c:pt idx="7">
                  <c:v>745</c:v>
                </c:pt>
                <c:pt idx="8">
                  <c:v>811</c:v>
                </c:pt>
                <c:pt idx="9">
                  <c:v>882</c:v>
                </c:pt>
                <c:pt idx="10">
                  <c:v>949</c:v>
                </c:pt>
                <c:pt idx="11">
                  <c:v>1012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02C-4C22-81EA-3E55F48CC30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Population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Sheet1!$B$7:$M$7</c:f>
              <c:numCache>
                <c:formatCode>General</c:formatCode>
                <c:ptCount val="12"/>
                <c:pt idx="0">
                  <c:v>1405</c:v>
                </c:pt>
                <c:pt idx="1">
                  <c:v>1574</c:v>
                </c:pt>
                <c:pt idx="2">
                  <c:v>1708</c:v>
                </c:pt>
                <c:pt idx="3">
                  <c:v>1924</c:v>
                </c:pt>
                <c:pt idx="4">
                  <c:v>2165</c:v>
                </c:pt>
                <c:pt idx="5">
                  <c:v>2400</c:v>
                </c:pt>
                <c:pt idx="6">
                  <c:v>2624</c:v>
                </c:pt>
                <c:pt idx="7">
                  <c:v>2891</c:v>
                </c:pt>
                <c:pt idx="8">
                  <c:v>3153</c:v>
                </c:pt>
                <c:pt idx="9">
                  <c:v>3406</c:v>
                </c:pt>
                <c:pt idx="10">
                  <c:v>3627</c:v>
                </c:pt>
                <c:pt idx="11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02C-4C22-81EA-3E55F48CC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801007"/>
        <c:axId val="511799343"/>
      </c:lineChart>
      <c:catAx>
        <c:axId val="51180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99343"/>
        <c:crosses val="autoZero"/>
        <c:auto val="1"/>
        <c:lblAlgn val="ctr"/>
        <c:lblOffset val="100"/>
        <c:noMultiLvlLbl val="0"/>
      </c:catAx>
      <c:valAx>
        <c:axId val="51179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Population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0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F77-4767-BB6E-EFC0AC6AF053}"/>
              </c:ext>
            </c:extLst>
          </c:dPt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China</c:v>
                </c:pt>
                <c:pt idx="1">
                  <c:v>India</c:v>
                </c:pt>
                <c:pt idx="2">
                  <c:v>Indonesia</c:v>
                </c:pt>
                <c:pt idx="3">
                  <c:v>Pakistan</c:v>
                </c:pt>
                <c:pt idx="4">
                  <c:v>Bangladesh</c:v>
                </c:pt>
                <c:pt idx="5">
                  <c:v>Japan</c:v>
                </c:pt>
                <c:pt idx="6">
                  <c:v>Philippines</c:v>
                </c:pt>
                <c:pt idx="7">
                  <c:v>Vietnam</c:v>
                </c:pt>
                <c:pt idx="8">
                  <c:v>Iran</c:v>
                </c:pt>
                <c:pt idx="9">
                  <c:v>Thailand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1318.6831</c:v>
                </c:pt>
                <c:pt idx="1">
                  <c:v>1110.3963000000001</c:v>
                </c:pt>
                <c:pt idx="2">
                  <c:v>223.547</c:v>
                </c:pt>
                <c:pt idx="3">
                  <c:v>169.2706</c:v>
                </c:pt>
                <c:pt idx="4">
                  <c:v>150.44829999999999</c:v>
                </c:pt>
                <c:pt idx="5">
                  <c:v>127.468</c:v>
                </c:pt>
                <c:pt idx="6">
                  <c:v>91.077299999999994</c:v>
                </c:pt>
                <c:pt idx="7">
                  <c:v>85.2624</c:v>
                </c:pt>
                <c:pt idx="8">
                  <c:v>69.453599999999994</c:v>
                </c:pt>
                <c:pt idx="9">
                  <c:v>65.068100000000001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7-4767-BB6E-EFC0AC6AF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723423"/>
        <c:axId val="634723839"/>
      </c:barChart>
      <c:catAx>
        <c:axId val="6347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34723839"/>
        <c:crosses val="autoZero"/>
        <c:auto val="1"/>
        <c:lblAlgn val="ctr"/>
        <c:lblOffset val="100"/>
        <c:noMultiLvlLbl val="0"/>
      </c:catAx>
      <c:valAx>
        <c:axId val="6347238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Population</a:t>
                </a:r>
                <a:r>
                  <a:rPr lang="en-IN" baseline="0" dirty="0"/>
                  <a:t> in millions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3472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A404-AED8-49C7-AE3D-9FDBA0CB9C0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E244-2A71-4523-B2A1-91A551FD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6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06B-B822-41C7-A604-9F8B7593F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FAE92-75F5-4082-8C44-688529F8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FA7C-306B-441F-969A-3CC8F4DB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A897-3620-4DAA-A698-87EB7B401C10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F138-6C79-47F3-AC13-D7E7686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AD23-EA27-498F-ABB0-A99010CE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55D-FBAB-4A9F-A3DA-A457F065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F816-4785-4AE2-9D2D-D86198A8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4B6D-7BCF-4D56-8BC6-D3DE622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8C0D-C745-4195-99FE-3D3AD1C6C86A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FE4E-37A6-4C2A-AEB9-D6DF286E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7BCD-1643-45E0-8139-55E64E53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31AC7-2F17-4630-96B2-BDDE683C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D9A94-92EC-4854-98E8-D2A18EB7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7044-BFFF-453C-9063-6FF621F5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21F-CE2C-4BF4-A9D4-4E7354CA67C6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778F-BEAF-4266-9254-DBAFD276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F690-07FA-4400-AAB9-3A0CB30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085-6FAF-4741-994C-82DFBCE7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EEDE-14D5-4AD2-9E20-2290168D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DC06-0E4C-4534-ABE0-C1C84D5C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BB05-A16E-4DCA-A9F9-CA5EE77A0E5D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A7B1-6402-47E7-B098-9F87E4CF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9073-CBC5-4464-B392-D9FE8CD5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97D-9C97-4FBF-8EB8-0899C74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D050-98F8-4488-AABB-218A40A2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591B-8E60-4498-80FF-99F9AACF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06E5-32C3-4C3E-A010-67E43D152CEE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DF3C-F601-4DCD-8169-FB8CD2C4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230E-E6B0-456B-8100-F5480BD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83DF-441E-4516-A173-02CCEDEC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BE66-1EB9-4DE5-BE42-1FB511D1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3AE3C-AF86-4C33-BBDA-A2418413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5E7DE-4384-4442-9569-5D8C5FF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0BB8-C8F8-4AA8-B8F5-BC887C0C4D18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02E8-6D59-47B8-A1C8-62CD1D59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3628-1946-4AFA-972A-15EF1D3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A7E-F8D6-4A46-8F6C-ECD0F367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2DE4-4C63-4F06-8F65-7090F900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14781-CFD3-4A28-870F-E2C04381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A3DB-A4D4-4044-9C34-14C926962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6B3E-C080-48A7-A7C5-55ADFB59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C197-D1F2-4452-A583-94DB1BFE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49D5-B0CF-49B2-BAED-977F8A9DC8FD}" type="datetime1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DF105-B39B-464D-BD71-CE8C8EA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31CB-D293-44E7-BE66-E64CDA5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C2-50D1-4A1D-8DB5-90143CD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792BA-0432-4293-89BC-3F8370E8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1AA60-8615-4713-84B4-9435A007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DC90-137D-4960-B474-DECB934E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5AFBD-1549-4E3B-ACB1-B3E95D696188}"/>
              </a:ext>
            </a:extLst>
          </p:cNvPr>
          <p:cNvSpPr/>
          <p:nvPr userDrawn="1"/>
        </p:nvSpPr>
        <p:spPr>
          <a:xfrm>
            <a:off x="0" y="6356350"/>
            <a:ext cx="6896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F236-E9D9-4113-9260-B2976BBB07B0}"/>
              </a:ext>
            </a:extLst>
          </p:cNvPr>
          <p:cNvSpPr txBox="1"/>
          <p:nvPr userDrawn="1"/>
        </p:nvSpPr>
        <p:spPr>
          <a:xfrm>
            <a:off x="565785" y="64332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Custom Footer</a:t>
            </a:r>
          </a:p>
        </p:txBody>
      </p:sp>
    </p:spTree>
    <p:extLst>
      <p:ext uri="{BB962C8B-B14F-4D97-AF65-F5344CB8AC3E}">
        <p14:creationId xmlns:p14="http://schemas.microsoft.com/office/powerpoint/2010/main" val="1822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19EF-4230-4FAC-9270-07CFE0C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16E-4D6B-4E1B-B85B-3EBBAA8E4DC5}" type="datetime1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24FC-939C-4C00-9BFD-24001B4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6A41-BB03-49E0-95EC-3F74FC8B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3E71-5788-484C-BA6B-F8D11BDF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71AC-4C3F-441F-8D9E-886A330F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99CE4-FFDF-4FC3-95FA-5385FB01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CC69-C90F-4F14-86C2-CD56DCE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1411-3B16-48B0-818A-B6A65C94346C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40A9-AC52-47B3-8237-1CDD1EE7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01EC-E96D-4F77-B637-D72C74D9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CB46-7B53-4C77-A340-B623FAB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830F1-7C0A-4A68-A00A-24EF2FF4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1894-F9DD-40F8-96AB-FA0A12F6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DB463-468B-478E-996C-EC39656E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1BE2-29D8-415E-8CD5-8B07382AED87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DDB4-C0D9-4801-AED5-FBBD15B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A0329-31BD-4611-9845-D649A804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4E8A3-C4A2-47A6-9B20-BA557B39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8C9B-8203-4207-BB45-4054488D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4C4C-DC51-40CE-8DBE-6A7ED8A9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8FFD-94F7-471C-8BED-7C5A47AB8492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34-B081-498F-99B2-588A6630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2F8B-7D24-4F86-B6E3-34270504D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01_subtitle">
            <a:extLst>
              <a:ext uri="{FF2B5EF4-FFF2-40B4-BE49-F238E27FC236}">
                <a16:creationId xmlns:a16="http://schemas.microsoft.com/office/drawing/2014/main" id="{A17EC244-DAF7-4A96-B44F-B0D0CB0D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4248"/>
            <a:ext cx="9144000" cy="433551"/>
          </a:xfrm>
        </p:spPr>
        <p:txBody>
          <a:bodyPr>
            <a:normAutofit/>
          </a:bodyPr>
          <a:lstStyle/>
          <a:p>
            <a:r>
              <a:rPr lang="en-IN"/>
              <a:t>Vishal Katti   |   Dec 29, 2021</a:t>
            </a:r>
            <a:endParaRPr lang="en-IN" dirty="0"/>
          </a:p>
        </p:txBody>
      </p:sp>
      <p:sp>
        <p:nvSpPr>
          <p:cNvPr id="2" name="01_title">
            <a:extLst>
              <a:ext uri="{FF2B5EF4-FFF2-40B4-BE49-F238E27FC236}">
                <a16:creationId xmlns:a16="http://schemas.microsoft.com/office/drawing/2014/main" id="{4B476A8A-641C-4206-8796-8DE09F3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Asia-Pacific Population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2_title">
            <a:extLst>
              <a:ext uri="{FF2B5EF4-FFF2-40B4-BE49-F238E27FC236}">
                <a16:creationId xmlns:a16="http://schemas.microsoft.com/office/drawing/2014/main" id="{29354773-B408-4CBB-85E8-D179302A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Asia-Pacific Population since 1952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FF1F-50A0-4228-99B8-E88FE170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10" name="02_chart">
            <a:extLst>
              <a:ext uri="{FF2B5EF4-FFF2-40B4-BE49-F238E27FC236}">
                <a16:creationId xmlns:a16="http://schemas.microsoft.com/office/drawing/2014/main" id="{4EBF7812-9FF9-4A05-965F-3A24E1981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59896"/>
              </p:ext>
            </p:extLst>
          </p:nvPr>
        </p:nvGraphicFramePr>
        <p:xfrm>
          <a:off x="709448" y="1545021"/>
          <a:ext cx="6180083" cy="459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02_table">
            <a:extLst>
              <a:ext uri="{FF2B5EF4-FFF2-40B4-BE49-F238E27FC236}">
                <a16:creationId xmlns:a16="http://schemas.microsoft.com/office/drawing/2014/main" id="{508F8924-7DD4-44B6-BF28-689CED394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69917"/>
              </p:ext>
            </p:extLst>
          </p:nvPr>
        </p:nvGraphicFramePr>
        <p:xfrm>
          <a:off x="7018283" y="1690688"/>
          <a:ext cx="4916214" cy="1927171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945524">
                  <a:extLst>
                    <a:ext uri="{9D8B030D-6E8A-4147-A177-3AD203B41FA5}">
                      <a16:colId xmlns:a16="http://schemas.microsoft.com/office/drawing/2014/main" val="2856120657"/>
                    </a:ext>
                  </a:extLst>
                </a:gridCol>
                <a:gridCol w="1970690">
                  <a:extLst>
                    <a:ext uri="{9D8B030D-6E8A-4147-A177-3AD203B41FA5}">
                      <a16:colId xmlns:a16="http://schemas.microsoft.com/office/drawing/2014/main" val="2318801768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Category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Countries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9258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500K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457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500K - 1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1720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- 10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4774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10M - 100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7952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100M - 1 Billion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7796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1 Billion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30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9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3_title">
            <a:extLst>
              <a:ext uri="{FF2B5EF4-FFF2-40B4-BE49-F238E27FC236}">
                <a16:creationId xmlns:a16="http://schemas.microsoft.com/office/drawing/2014/main" id="{207EF5FE-07D7-44DD-AA82-D5E47194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 10 most populated countries in Asia-Pacific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A719-A6F2-4FC9-8F7A-6F0743D7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8" name="03_chart">
            <a:extLst>
              <a:ext uri="{FF2B5EF4-FFF2-40B4-BE49-F238E27FC236}">
                <a16:creationId xmlns:a16="http://schemas.microsoft.com/office/drawing/2014/main" id="{652E2425-645C-4028-AD22-33D2CD9BE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189666"/>
              </p:ext>
            </p:extLst>
          </p:nvPr>
        </p:nvGraphicFramePr>
        <p:xfrm>
          <a:off x="482599" y="1690688"/>
          <a:ext cx="6722242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34BC9C-D335-4358-B5AD-E1F9D6E10D44}"/>
              </a:ext>
            </a:extLst>
          </p:cNvPr>
          <p:cNvSpPr txBox="1"/>
          <p:nvPr/>
        </p:nvSpPr>
        <p:spPr>
          <a:xfrm>
            <a:off x="7710364" y="2216223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Lucida Handwriting" panose="03010101010101010101" pitchFamily="66" charset="0"/>
              </a:rPr>
              <a:t>Did you know?</a:t>
            </a:r>
          </a:p>
        </p:txBody>
      </p:sp>
      <p:sp>
        <p:nvSpPr>
          <p:cNvPr id="10" name="03_factoid">
            <a:extLst>
              <a:ext uri="{FF2B5EF4-FFF2-40B4-BE49-F238E27FC236}">
                <a16:creationId xmlns:a16="http://schemas.microsoft.com/office/drawing/2014/main" id="{8930750F-DCAE-46D0-B5BA-449F652979FF}"/>
              </a:ext>
            </a:extLst>
          </p:cNvPr>
          <p:cNvSpPr txBox="1"/>
          <p:nvPr/>
        </p:nvSpPr>
        <p:spPr>
          <a:xfrm>
            <a:off x="7315200" y="3058510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The population of China is approx. 20 times that of Thailand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2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_template.potx" id="{A41B8292-875C-4E16-BA04-3EFC92D49AFD}" vid="{1DF391CC-06F1-48B1-B2F7-ADC7CEC2E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GP_template</Template>
  <TotalTime>0</TotalTime>
  <Words>78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Handwriting</vt:lpstr>
      <vt:lpstr>Office Theme</vt:lpstr>
      <vt:lpstr>Asia-Pacific Population</vt:lpstr>
      <vt:lpstr>Asia-Pacific Population since 1952</vt:lpstr>
      <vt:lpstr>Top 10 most populated countries in Asia-Pacific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Asia-Pacific Population</dc:title>
  <dc:creator>Vishal Katti</dc:creator>
  <cp:lastModifiedBy>Vishal Katti</cp:lastModifiedBy>
  <cp:revision>1</cp:revision>
  <dcterms:created xsi:type="dcterms:W3CDTF">2021-12-29T13:14:25Z</dcterms:created>
  <dcterms:modified xsi:type="dcterms:W3CDTF">2021-12-29T13:14:32Z</dcterms:modified>
</cp:coreProperties>
</file>