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8" r:id="rId12"/>
    <p:sldId id="268" r:id="rId13"/>
    <p:sldId id="269" r:id="rId14"/>
    <p:sldId id="270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14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01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2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886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28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2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3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3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3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9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2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6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2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7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D5B1-06E8-479A-B77C-CCA6B3A14AFA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85D3CD-0A69-4C4A-8D6C-C7E8A0DE6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1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432E-9B33-83D7-89CB-B219887ED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ASUG maturity model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4ED4-F0A1-0F3E-6C85-543DC9CBD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46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t>Introduction to CompPack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dirty="0" err="1"/>
              <a:t>CompPack</a:t>
            </a:r>
            <a:r>
              <a:rPr dirty="0"/>
              <a:t> is a global food packaging and processing company established in 1929. It employs 20,000 people, operates 50 factories, and has sales operations in 150 countries. </a:t>
            </a:r>
            <a:endParaRPr lang="en-IN" dirty="0"/>
          </a:p>
          <a:p>
            <a:r>
              <a:rPr dirty="0"/>
              <a:t>In 2008, </a:t>
            </a:r>
            <a:r>
              <a:rPr dirty="0" err="1"/>
              <a:t>CompPack</a:t>
            </a:r>
            <a:r>
              <a:rPr dirty="0"/>
              <a:t> produced 141 billion packages, resulting in total sales of €8,610 million.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AA8A7C74-9D34-B129-B940-8C636E0D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19" r="1867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SAP ERP and BI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CompPack</a:t>
            </a:r>
            <a:r>
              <a:rPr dirty="0"/>
              <a:t> implemented a SAP ERP system in 1994, followed by a data warehouse. </a:t>
            </a:r>
            <a:endParaRPr lang="en-IN" dirty="0"/>
          </a:p>
          <a:p>
            <a:r>
              <a:rPr dirty="0"/>
              <a:t>Despite challenges, a phased implementation approach was used to minimize risks.</a:t>
            </a:r>
            <a:endParaRPr lang="en-IN" dirty="0"/>
          </a:p>
          <a:p>
            <a:r>
              <a:rPr dirty="0"/>
              <a:t> The implementation faced delays and budget overruns, leading to performance issues in data accessibility.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52D666B-D0F2-A39C-617B-E90642A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Shift to Business Warehouse and BI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dirty="0"/>
              <a:t>In 2006, </a:t>
            </a:r>
            <a:r>
              <a:rPr dirty="0" err="1"/>
              <a:t>CompPack</a:t>
            </a:r>
            <a:r>
              <a:rPr dirty="0"/>
              <a:t> halted the data warehouse project and initiated a new Business Intelligence project named 'Business Warehouse.’ T</a:t>
            </a:r>
            <a:endParaRPr lang="en-IN" dirty="0"/>
          </a:p>
          <a:p>
            <a:r>
              <a:rPr lang="en-IN" dirty="0"/>
              <a:t>T</a:t>
            </a:r>
            <a:r>
              <a:rPr dirty="0"/>
              <a:t>he project aimed to standardize BI infrastructure across </a:t>
            </a:r>
            <a:r>
              <a:rPr dirty="0" err="1"/>
              <a:t>CompPack</a:t>
            </a:r>
            <a:r>
              <a:rPr dirty="0"/>
              <a:t> using SAP BW, improving data availability and performance.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Business Warehouse project had two major milestones:</a:t>
            </a:r>
          </a:p>
          <a:p>
            <a:pPr marL="0" indent="0">
              <a:buNone/>
            </a:pPr>
            <a:r>
              <a:rPr dirty="0"/>
              <a:t>1. Replacing a legacy financial consolidation system with SAP BW.</a:t>
            </a:r>
          </a:p>
          <a:p>
            <a:pPr marL="0" indent="0">
              <a:buNone/>
            </a:pPr>
            <a:r>
              <a:rPr dirty="0"/>
              <a:t>2. Loading management accounting data into BW to report on key performance indicators (KPIs).</a:t>
            </a:r>
          </a:p>
          <a:p>
            <a:endParaRPr dirty="0"/>
          </a:p>
          <a:p>
            <a:r>
              <a:rPr dirty="0"/>
              <a:t>The availability of key data and improved reporting performance increased user support and acceptance of the BW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Competency Centre (BICC)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CompPack</a:t>
            </a:r>
            <a:r>
              <a:rPr dirty="0"/>
              <a:t> established a BI Competency Centre (BICC) to develop the overall strategic plan for BI.</a:t>
            </a:r>
            <a:endParaRPr lang="en-IN" dirty="0"/>
          </a:p>
          <a:p>
            <a:r>
              <a:rPr dirty="0"/>
              <a:t> The BICC consists of Business Information Management (BIM), Global Information Management (GIM), and Global Process Owners/Drivers (GPO/GPD), ensuring a focused and business-aligned approach to BI.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BFC85-1502-0B13-44DE-B57DFB70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8" y="0"/>
            <a:ext cx="10262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Intelligence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 June 2009, </a:t>
            </a:r>
            <a:r>
              <a:rPr dirty="0" err="1"/>
              <a:t>CompPack</a:t>
            </a:r>
            <a:r>
              <a:rPr dirty="0"/>
              <a:t> had 2,600 active BI users, representing 12.5% of employees.</a:t>
            </a:r>
            <a:endParaRPr lang="en-IN" dirty="0"/>
          </a:p>
          <a:p>
            <a:r>
              <a:rPr dirty="0"/>
              <a:t> The Business Intelligence Effectiveness Scorecard was developed to quantify BI's impact on business performance. </a:t>
            </a:r>
            <a:endParaRPr lang="en-IN" dirty="0"/>
          </a:p>
          <a:p>
            <a:r>
              <a:rPr dirty="0" err="1"/>
              <a:t>CompPack's</a:t>
            </a:r>
            <a:r>
              <a:rPr dirty="0"/>
              <a:t> approach to BI has led to significant improvements in core business processes, reducing time and costs.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Maturity Model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CompPack's</a:t>
            </a:r>
            <a:r>
              <a:rPr dirty="0"/>
              <a:t> BI implementation aligns with the highest level of the ASUG BI Maturity Model, Information Collaboration. </a:t>
            </a:r>
            <a:endParaRPr lang="en-IN" dirty="0"/>
          </a:p>
          <a:p>
            <a:r>
              <a:rPr dirty="0"/>
              <a:t>This maturity level is supported by </a:t>
            </a:r>
            <a:r>
              <a:rPr dirty="0" err="1"/>
              <a:t>CompPack's</a:t>
            </a:r>
            <a:r>
              <a:rPr dirty="0"/>
              <a:t> achievement of the Gartner BI Award of Excellence in 2009.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ASUG BI Maturity Model effectively classifies BI usage and best practices. CompPack's case study exemplifies BI best practices and the importance of aligning BI with corporate performance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11B5E-C3C7-5525-A163-535D6523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80" y="0"/>
            <a:ext cx="10793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SAP User Group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ASUG (Americas' SAP Users' Group) is a global SAP user group with more than 85,000 members from 4,000 companies. </a:t>
            </a:r>
            <a:endParaRPr lang="en-IN" dirty="0"/>
          </a:p>
          <a:p>
            <a:r>
              <a:rPr dirty="0"/>
              <a:t>SAP is the market share leader in both ERP systems and Business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ASUG's Benchmarking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ASUG developed a series of benchmarking studies to assist its members in better understanding the implementation and usage of ERP systems and associated solutions such as Business Intelligence.</a:t>
            </a:r>
          </a:p>
          <a:p>
            <a:endParaRPr/>
          </a:p>
          <a:p>
            <a:r>
              <a:t>In 2007, ASUG, in conjunction with SAP, developed a Business Intelligence benchmarking initiative with over 100 companies participating.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of the BI Benchmarking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The study aimed to answer key questions such as:</a:t>
            </a:r>
          </a:p>
          <a:p>
            <a:pPr marL="0" indent="0">
              <a:buNone/>
            </a:pPr>
            <a:r>
              <a:rPr dirty="0"/>
              <a:t>• How do companies leverage Business Intelligence to drive business performance?</a:t>
            </a:r>
          </a:p>
          <a:p>
            <a:pPr marL="0" indent="0">
              <a:buNone/>
            </a:pPr>
            <a:r>
              <a:rPr dirty="0"/>
              <a:t>• For which business process is Business Intelligence most critical?</a:t>
            </a:r>
          </a:p>
          <a:p>
            <a:pPr marL="0" indent="0">
              <a:buNone/>
            </a:pPr>
            <a:r>
              <a:rPr dirty="0"/>
              <a:t>• What are the key performance indicators of an effective BI environment?</a:t>
            </a:r>
          </a:p>
          <a:p>
            <a:pPr marL="0" indent="0">
              <a:buNone/>
            </a:pPr>
            <a:r>
              <a:rPr dirty="0"/>
              <a:t>• How much do top-performing companies invest in Business Intelligence?</a:t>
            </a:r>
          </a:p>
          <a:p>
            <a:pPr marL="0" indent="0">
              <a:buNone/>
            </a:pPr>
            <a:r>
              <a:rPr dirty="0"/>
              <a:t>• What best practices can companies adopt to drive effectiveness and efficiency of their BI environment?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metrics were designed to capture information to answer these questions. </a:t>
            </a:r>
            <a:endParaRPr lang="en-IN" dirty="0"/>
          </a:p>
          <a:p>
            <a:r>
              <a:rPr dirty="0"/>
              <a:t>The website was developed to capture enough information from different companies' BI experiences to enable relevant comparisons. </a:t>
            </a:r>
            <a:endParaRPr lang="en-IN" dirty="0"/>
          </a:p>
          <a:p>
            <a:r>
              <a:rPr dirty="0"/>
              <a:t>These details were compared to those of other companies and industry standards, allowing for the creation of a range of BI benchmarks.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ASUG Business Intelligence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Part of the benchmarking process involved mapping companies to a maturity model.</a:t>
            </a:r>
            <a:endParaRPr lang="en-IN" dirty="0"/>
          </a:p>
          <a:p>
            <a:r>
              <a:rPr dirty="0"/>
              <a:t> The ASUG BI Maturity Model classifies BI maturity based on practices related to Application Architecture, Standards and Processes, Governance, and Information and Analytics. </a:t>
            </a:r>
            <a:endParaRPr lang="en-IN" dirty="0"/>
          </a:p>
          <a:p>
            <a:r>
              <a:rPr dirty="0"/>
              <a:t>Each of these practices includes several stages describing different aspects of BI maturity.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Investigation of BI Maturity Model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adopts a case study approach to investigate the BI operations of a recent BI Award of Excellence recipient, (alias </a:t>
            </a:r>
            <a:r>
              <a:rPr dirty="0" err="1"/>
              <a:t>CompPack</a:t>
            </a:r>
            <a:r>
              <a:rPr dirty="0"/>
              <a:t>). </a:t>
            </a:r>
            <a:endParaRPr lang="en-IN" dirty="0"/>
          </a:p>
          <a:p>
            <a:r>
              <a:rPr dirty="0"/>
              <a:t>The BI operations are then mapped to the ASUG BI Maturity Model to investigate its applicability.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90BA3692-332C-B3B3-32FF-1A3E8577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5" r="1878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100"/>
              <a:t>CompPack's Business Intelligence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A Case Study of BI Implementation and Maturity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755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ASUG maturity model</vt:lpstr>
      <vt:lpstr>PowerPoint Presentation</vt:lpstr>
      <vt:lpstr>SAP User Group Overview</vt:lpstr>
      <vt:lpstr>ASUG's Benchmarking Studies</vt:lpstr>
      <vt:lpstr>Key Questions of the BI Benchmarking Study</vt:lpstr>
      <vt:lpstr>Data Collection and Comparison</vt:lpstr>
      <vt:lpstr>ASUG Business Intelligence Maturity Model</vt:lpstr>
      <vt:lpstr>Investigation of BI Maturity Model Applicability</vt:lpstr>
      <vt:lpstr>CompPack's Business Intelligence Journey</vt:lpstr>
      <vt:lpstr>Introduction to CompPack</vt:lpstr>
      <vt:lpstr>SAP ERP and BI Implementation</vt:lpstr>
      <vt:lpstr>Shift to Business Warehouse and BI Standardization</vt:lpstr>
      <vt:lpstr>Key Milestones and Improvements</vt:lpstr>
      <vt:lpstr>BI Competency Centre (BICC)</vt:lpstr>
      <vt:lpstr>PowerPoint Presentation</vt:lpstr>
      <vt:lpstr>Business Intelligence Success</vt:lpstr>
      <vt:lpstr>BI Maturity Model Applicability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 V</dc:creator>
  <cp:lastModifiedBy>KAVITHA V</cp:lastModifiedBy>
  <cp:revision>1</cp:revision>
  <dcterms:created xsi:type="dcterms:W3CDTF">2024-08-12T00:22:28Z</dcterms:created>
  <dcterms:modified xsi:type="dcterms:W3CDTF">2024-08-12T01:10:31Z</dcterms:modified>
</cp:coreProperties>
</file>