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59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63" r:id="rId14"/>
    <p:sldId id="276" r:id="rId15"/>
    <p:sldId id="269" r:id="rId16"/>
    <p:sldId id="277" r:id="rId17"/>
    <p:sldId id="278" r:id="rId18"/>
    <p:sldId id="279" r:id="rId19"/>
    <p:sldId id="280" r:id="rId20"/>
    <p:sldId id="260" r:id="rId21"/>
    <p:sldId id="281" r:id="rId22"/>
    <p:sldId id="262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7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25B-D8F0-4B42-A307-081318727C3F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31-F1ED-48E2-8065-FC2EAF3E8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28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25B-D8F0-4B42-A307-081318727C3F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31-F1ED-48E2-8065-FC2EAF3E8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76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25B-D8F0-4B42-A307-081318727C3F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31-F1ED-48E2-8065-FC2EAF3E838D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193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25B-D8F0-4B42-A307-081318727C3F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31-F1ED-48E2-8065-FC2EAF3E8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425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25B-D8F0-4B42-A307-081318727C3F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31-F1ED-48E2-8065-FC2EAF3E838D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1001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25B-D8F0-4B42-A307-081318727C3F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31-F1ED-48E2-8065-FC2EAF3E8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29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25B-D8F0-4B42-A307-081318727C3F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31-F1ED-48E2-8065-FC2EAF3E8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90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25B-D8F0-4B42-A307-081318727C3F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31-F1ED-48E2-8065-FC2EAF3E8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27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25B-D8F0-4B42-A307-081318727C3F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31-F1ED-48E2-8065-FC2EAF3E8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25B-D8F0-4B42-A307-081318727C3F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31-F1ED-48E2-8065-FC2EAF3E8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10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25B-D8F0-4B42-A307-081318727C3F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31-F1ED-48E2-8065-FC2EAF3E8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29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25B-D8F0-4B42-A307-081318727C3F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31-F1ED-48E2-8065-FC2EAF3E8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42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25B-D8F0-4B42-A307-081318727C3F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31-F1ED-48E2-8065-FC2EAF3E8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55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25B-D8F0-4B42-A307-081318727C3F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31-F1ED-48E2-8065-FC2EAF3E8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9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25B-D8F0-4B42-A307-081318727C3F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31-F1ED-48E2-8065-FC2EAF3E8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31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25B-D8F0-4B42-A307-081318727C3F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36131-F1ED-48E2-8065-FC2EAF3E8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09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8A25B-D8F0-4B42-A307-081318727C3F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336131-F1ED-48E2-8065-FC2EAF3E8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89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EF40-F1DF-7DFE-495F-428A39385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Business Intelligence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34106-7A33-E9A2-ED79-E59FA7B8F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20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Tactical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At the tactical level, organizations begin to invest in BI and reporting at the department level.</a:t>
            </a:r>
            <a:endParaRPr lang="en-IN" dirty="0"/>
          </a:p>
          <a:p>
            <a:r>
              <a:rPr dirty="0"/>
              <a:t> They use off-the-shelf software with few modifications, but users may not be fully skilled to maximize the system's potential. </a:t>
            </a:r>
            <a:endParaRPr lang="en-IN" dirty="0"/>
          </a:p>
          <a:p>
            <a:r>
              <a:rPr dirty="0"/>
              <a:t>There is low support and inadequate funding for initial BI projects, leading to concerns about system quality and consistency.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Focused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 the focused stage, organizations achieve initial successes with BI, bringing certain benefits to the organization. </a:t>
            </a:r>
            <a:endParaRPr lang="en-IN" dirty="0"/>
          </a:p>
          <a:p>
            <a:r>
              <a:rPr dirty="0"/>
              <a:t>A specific business unit or senior management member is responsible for IT management, and management dashboards are created to optimize individual business units.</a:t>
            </a:r>
            <a:endParaRPr lang="en-IN" dirty="0"/>
          </a:p>
          <a:p>
            <a:r>
              <a:rPr dirty="0"/>
              <a:t> BI projects are funded by business units, but data remains unintegrated and available through individual stovepipe solutions.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At the strategic stage, organizations have a clear business strategy for achieving objectives through BI and reporting. </a:t>
            </a:r>
            <a:endParaRPr lang="en-IN" dirty="0"/>
          </a:p>
          <a:p>
            <a:r>
              <a:rPr dirty="0"/>
              <a:t>Top management sponsors BI initiatives, and critical business processes are driven by BI. </a:t>
            </a:r>
            <a:endParaRPr lang="en-IN" dirty="0"/>
          </a:p>
          <a:p>
            <a:r>
              <a:rPr dirty="0"/>
              <a:t>BI usage extends beyond the organization to include suppliers, customers, and business partners. </a:t>
            </a:r>
            <a:endParaRPr lang="en-IN" dirty="0"/>
          </a:p>
          <a:p>
            <a:r>
              <a:rPr dirty="0"/>
              <a:t>There is sufficient funding to ensure data quality and reliability for strategic decision-making.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Pervasive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 the pervasive stage, BI and reporting are integral to business processes.</a:t>
            </a:r>
            <a:endParaRPr lang="en-IN" dirty="0"/>
          </a:p>
          <a:p>
            <a:r>
              <a:rPr dirty="0"/>
              <a:t> The BI framework is built to support business processes flexibly and proactively respond to dynamic information needs. </a:t>
            </a:r>
            <a:endParaRPr lang="en-IN" dirty="0"/>
          </a:p>
          <a:p>
            <a:r>
              <a:rPr dirty="0"/>
              <a:t>Information used for reporting and analysis is highly trustworthy, with a high level of data quality, and is effectively used at all levels of the company.</a:t>
            </a:r>
            <a:endParaRPr lang="en-IN" dirty="0"/>
          </a:p>
          <a:p>
            <a:r>
              <a:rPr dirty="0"/>
              <a:t> BI tools are also available for business partners, suppliers, and customers.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dissemination of BI has evolved over time, from handwritten notes and manual surveys to sophisticated BI tools and techniques.</a:t>
            </a:r>
            <a:endParaRPr lang="en-IN" dirty="0"/>
          </a:p>
          <a:p>
            <a:r>
              <a:rPr dirty="0"/>
              <a:t> Historical progress in BI adoption reflects the growing importance of data-driven decision-making in optimizing business operations.</a:t>
            </a:r>
            <a:endParaRPr lang="en-IN" dirty="0"/>
          </a:p>
          <a:p>
            <a:r>
              <a:rPr dirty="0"/>
              <a:t> Today, BI is used across all aspects of business, from finance and marketing to performance analytics.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3D88F-A273-5C78-BA0A-707DA5EF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4" y="480060"/>
            <a:ext cx="11419278" cy="621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3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 Dissemination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BI Stages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Unaware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At this level, BI and analytics are ad hoc, lacking formal decision-making processes or practices. </a:t>
            </a:r>
            <a:endParaRPr lang="en-IN" dirty="0"/>
          </a:p>
          <a:p>
            <a:r>
              <a:rPr dirty="0"/>
              <a:t>Requests for information from executives and managers prompt users to scramble for data from any available operational application. </a:t>
            </a:r>
            <a:endParaRPr lang="en-IN" dirty="0"/>
          </a:p>
          <a:p>
            <a:r>
              <a:rPr dirty="0"/>
              <a:t>The enterprise lacks an information infrastructure, with undefined processes for analytics, decision-making, or performance metrics.</a:t>
            </a:r>
            <a:endParaRPr lang="en-IN" dirty="0"/>
          </a:p>
          <a:p>
            <a:r>
              <a:rPr dirty="0"/>
              <a:t> This approach persists due to its low initial cost.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Opportunistic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At this stage, business units undertake separate BI or analytics projects to enhance processes or assist in tactical decision-making. </a:t>
            </a:r>
            <a:endParaRPr lang="en-IN" dirty="0"/>
          </a:p>
          <a:p>
            <a:r>
              <a:rPr dirty="0"/>
              <a:t>Each project operates independently with its own infrastructure, tools, and metrics, leading to a proliferation of applications across the organization.</a:t>
            </a:r>
            <a:endParaRPr lang="en-IN" dirty="0"/>
          </a:p>
          <a:p>
            <a:r>
              <a:rPr dirty="0"/>
              <a:t> Output is delivered through reports, queries, and dashboards, supported by single-subject data marts and potentially data quality technology.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Standards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At this stage of maturity, coordination among people, processes, and technologies within the enterprise begins to take shape.</a:t>
            </a:r>
            <a:endParaRPr lang="en-IN" dirty="0"/>
          </a:p>
          <a:p>
            <a:r>
              <a:rPr dirty="0"/>
              <a:t> A senior executive, often from the business side, assumes the role of championing BI and analytics initiatives. </a:t>
            </a:r>
            <a:endParaRPr lang="en-IN" dirty="0"/>
          </a:p>
          <a:p>
            <a:r>
              <a:rPr dirty="0"/>
              <a:t>Process managers and IT leaders oversee projects spanning various business processes, requiring shared analysis and decision-making. </a:t>
            </a:r>
            <a:endParaRPr lang="en-IN" dirty="0"/>
          </a:p>
          <a:p>
            <a:r>
              <a:rPr dirty="0"/>
              <a:t>Many enterprises establish BI competency </a:t>
            </a:r>
            <a:r>
              <a:rPr dirty="0" err="1"/>
              <a:t>centres</a:t>
            </a:r>
            <a:r>
              <a:rPr dirty="0"/>
              <a:t> (BICCs) or analytics </a:t>
            </a:r>
            <a:r>
              <a:rPr dirty="0" err="1"/>
              <a:t>centres</a:t>
            </a:r>
            <a:r>
              <a:rPr dirty="0"/>
              <a:t> of excellence to foster expertise sharing and ensure consistency.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E81478-385A-E3DD-91ED-EEED4A0D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92"/>
            <a:ext cx="12192000" cy="67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6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Enterprise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At this level, top executives become the program’s sponsors. The enterprise has defined a framework of performance metrics that links multiple processes to enterprise goals. </a:t>
            </a:r>
            <a:endParaRPr lang="en-IN" dirty="0"/>
          </a:p>
          <a:p>
            <a:r>
              <a:rPr dirty="0"/>
              <a:t>BI applications support cross-functional or enterprise-wide decision processes.</a:t>
            </a:r>
            <a:endParaRPr lang="en-IN" dirty="0"/>
          </a:p>
          <a:p>
            <a:r>
              <a:rPr dirty="0"/>
              <a:t> An enterprise information architecture guides the design of new systems, with significant funding for EIM and information sharing.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Transformative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At this advanced stage, BI and analytics evolve into a strategic initiative, jointly managed by business and IT sectors.</a:t>
            </a:r>
            <a:endParaRPr lang="en-IN" dirty="0"/>
          </a:p>
          <a:p>
            <a:r>
              <a:rPr dirty="0"/>
              <a:t> The CEO or a Chief Analytics Officer may spearhead the program, viewing information as a strategic asset. </a:t>
            </a:r>
            <a:endParaRPr lang="en-IN" dirty="0"/>
          </a:p>
          <a:p>
            <a:r>
              <a:rPr dirty="0"/>
              <a:t>BI and analytics are leveraged to drive revenue, enhance operational efficiency, and deliver exceptional customer service.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 Dissemination in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 conclusion, BI dissemination is critical for organizations to gain insights, optimize processes, and remain competitive. </a:t>
            </a:r>
            <a:endParaRPr lang="en-IN" dirty="0"/>
          </a:p>
          <a:p>
            <a:r>
              <a:rPr dirty="0"/>
              <a:t>BI development fosters operational efficiency, strategic decision-making, and long-term success in today’s dynamic business environment.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pic>
        <p:nvPicPr>
          <p:cNvPr id="38" name="Picture 37" descr="Magnifying glass on clear background">
            <a:extLst>
              <a:ext uri="{FF2B5EF4-FFF2-40B4-BE49-F238E27FC236}">
                <a16:creationId xmlns:a16="http://schemas.microsoft.com/office/drawing/2014/main" id="{03E016DA-E397-15A0-4613-CC37264E69D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rcRect l="31233" r="-2" b="-2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30C5F9-136F-58B6-5FAA-E5D43831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Thank you!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86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Business Intelligence (BI)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Business Intelligence (BI) can be defined as the use of technologies, applications, and practices for the collection, integration, analysis, and presentation of business information.</a:t>
            </a:r>
          </a:p>
          <a:p>
            <a:endParaRPr/>
          </a:p>
          <a:p>
            <a:r>
              <a:t>BI involves gathering and processing data from various sources within and outside an organization to generate actionable insights that support informed decision-making.</a:t>
            </a:r>
          </a:p>
          <a:p>
            <a:endParaRPr/>
          </a:p>
          <a:p>
            <a:r>
              <a:t>The goal of BI is to help organizations gain a deeper understanding of their operations, identify trends and patterns, optimize processes, and achieve strategic objectives.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Business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 encompasses a wide range of activities including reporting, query and analysis, performance monitoring, and predictive analytics.</a:t>
            </a:r>
          </a:p>
          <a:p>
            <a:endParaRPr/>
          </a:p>
          <a:p>
            <a:r>
              <a:t>BI helps organizations gain a deeper understanding of their operations, identify trends and patterns, optimize processes, and ultimately achieve strategic objectives.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0418-0FCD-8C40-F9F9-72E3C2DB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969" y="3046779"/>
            <a:ext cx="10515600" cy="1325563"/>
          </a:xfrm>
        </p:spPr>
        <p:txBody>
          <a:bodyPr/>
          <a:lstStyle/>
          <a:p>
            <a:r>
              <a:rPr lang="en-CA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Gartner’s BI Maturity Model</a:t>
            </a:r>
            <a:br>
              <a:rPr lang="en-CA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054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Intelligence Maturity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The BI Maturity Model helps organizations assess their current level of BI maturity and identify areas for improvement.</a:t>
            </a:r>
          </a:p>
          <a:p>
            <a:endParaRPr/>
          </a:p>
          <a:p>
            <a:r>
              <a:t>At lower maturity levels, organizations may rely on spreadsheets and simple reporting tools for ad hoc analysis.</a:t>
            </a:r>
          </a:p>
          <a:p>
            <a:endParaRPr/>
          </a:p>
          <a:p>
            <a:r>
              <a:t>At higher maturity levels, sophisticated data-driven decision support systems are used.</a:t>
            </a:r>
          </a:p>
          <a:p>
            <a:endParaRPr/>
          </a:p>
          <a:p>
            <a:r>
              <a:t>The BI Maturity Model focuses on reporting, analysis, and key success indicators, suggesting strategies to leverage BI for business value.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Gartner’s BI Maturity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Gartner’s BI maturity model is often regarded as superior to other maturity models due to its comprehensive framework. </a:t>
            </a:r>
            <a:endParaRPr lang="en-IN" dirty="0"/>
          </a:p>
          <a:p>
            <a:r>
              <a:rPr dirty="0"/>
              <a:t>It covers various aspects of business intelligence, including technology, processes, and people. T</a:t>
            </a:r>
            <a:endParaRPr lang="en-IN" dirty="0"/>
          </a:p>
          <a:p>
            <a:r>
              <a:rPr dirty="0"/>
              <a:t>he model considers organizational maturity across multiple dimensions, offering a holistic view of BI implementation.</a:t>
            </a:r>
          </a:p>
          <a:p>
            <a:endParaRPr dirty="0"/>
          </a:p>
          <a:p>
            <a:r>
              <a:rPr dirty="0"/>
              <a:t>Gartner ensures that its maturity model aligns with industry standards and best practices, enhancing its credibility and relevance to businesses worldwide.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Five Levels of Maturity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Gartner’s BI Maturity Model identifies five levels of maturity:</a:t>
            </a:r>
          </a:p>
          <a:p>
            <a:endParaRPr/>
          </a:p>
          <a:p>
            <a:r>
              <a:t>1. Unaware Stage</a:t>
            </a:r>
          </a:p>
          <a:p>
            <a:r>
              <a:t>2. Tactical Stage</a:t>
            </a:r>
          </a:p>
          <a:p>
            <a:r>
              <a:t>3. Focused Stage</a:t>
            </a:r>
          </a:p>
          <a:p>
            <a:r>
              <a:t>4. Strategic Stage</a:t>
            </a:r>
          </a:p>
          <a:p>
            <a:r>
              <a:t>5. Pervasive Stage</a:t>
            </a:r>
          </a:p>
          <a:p>
            <a:endParaRPr/>
          </a:p>
          <a:p>
            <a:r>
              <a:t>These levels are assessed based on key areas such as people, processes, metrics, and technology.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Unaware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During the unaware stage, organizations struggle with inaccurate and inconsistent data interpretation. </a:t>
            </a:r>
            <a:endParaRPr lang="en-IN" dirty="0"/>
          </a:p>
          <a:p>
            <a:r>
              <a:rPr dirty="0"/>
              <a:t>They rely heavily on spreadsheets with minimal use of reporting tools or dashboards. </a:t>
            </a:r>
            <a:endParaRPr lang="en-IN" dirty="0"/>
          </a:p>
          <a:p>
            <a:r>
              <a:rPr dirty="0"/>
              <a:t>Information management and reporting are primarily the responsibility of the IT department, with minimal investment in dedicated information management initiatives.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1150</Words>
  <Application>Microsoft Office PowerPoint</Application>
  <PresentationFormat>Widescreen</PresentationFormat>
  <Paragraphs>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sohne</vt:lpstr>
      <vt:lpstr>Trebuchet MS</vt:lpstr>
      <vt:lpstr>Wingdings 3</vt:lpstr>
      <vt:lpstr>Facet</vt:lpstr>
      <vt:lpstr>Business Intelligence</vt:lpstr>
      <vt:lpstr>PowerPoint Presentation</vt:lpstr>
      <vt:lpstr>Introduction to Business Intelligence (BI)</vt:lpstr>
      <vt:lpstr>Importance of Business Intelligence</vt:lpstr>
      <vt:lpstr>Gartner’s BI Maturity Model </vt:lpstr>
      <vt:lpstr>Business Intelligence Maturity Model</vt:lpstr>
      <vt:lpstr>Introduction to Gartner’s BI Maturity Model</vt:lpstr>
      <vt:lpstr>The Five Levels of Maturity</vt:lpstr>
      <vt:lpstr>Unaware Stage</vt:lpstr>
      <vt:lpstr>Tactical Stage</vt:lpstr>
      <vt:lpstr>Focused Stage</vt:lpstr>
      <vt:lpstr>Strategic Stage</vt:lpstr>
      <vt:lpstr>Pervasive Stage</vt:lpstr>
      <vt:lpstr>BI Dissemination</vt:lpstr>
      <vt:lpstr>PowerPoint Presentation</vt:lpstr>
      <vt:lpstr>BI Dissemination</vt:lpstr>
      <vt:lpstr>Unaware Stage</vt:lpstr>
      <vt:lpstr>Opportunistic Stage</vt:lpstr>
      <vt:lpstr>Standards Stage</vt:lpstr>
      <vt:lpstr>Enterprise Stage</vt:lpstr>
      <vt:lpstr>Transformative Stage</vt:lpstr>
      <vt:lpstr>BI Dissemination in Stages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KAVITHA V</dc:creator>
  <cp:lastModifiedBy>KAVITHA V</cp:lastModifiedBy>
  <cp:revision>3</cp:revision>
  <dcterms:created xsi:type="dcterms:W3CDTF">2024-08-10T17:08:06Z</dcterms:created>
  <dcterms:modified xsi:type="dcterms:W3CDTF">2024-08-12T00:00:36Z</dcterms:modified>
</cp:coreProperties>
</file>