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84" r:id="rId13"/>
    <p:sldId id="268" r:id="rId14"/>
    <p:sldId id="285" r:id="rId15"/>
    <p:sldId id="269" r:id="rId16"/>
    <p:sldId id="286" r:id="rId17"/>
    <p:sldId id="270" r:id="rId18"/>
    <p:sldId id="287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63" r:id="rId29"/>
    <p:sldId id="280" r:id="rId30"/>
    <p:sldId id="281" r:id="rId31"/>
    <p:sldId id="282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2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016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63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400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87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8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4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5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7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5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0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9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McDonald’s Corporation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 of Strategies, Value Chain, and Business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Four Perspectives of the Balanced Scorecard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Balanced Scorecard measures organizational performance from four perspectives:</a:t>
            </a:r>
          </a:p>
          <a:p>
            <a:pPr marL="0" indent="0">
              <a:buNone/>
            </a:pPr>
            <a:r>
              <a:rPr dirty="0"/>
              <a:t>1. Financial Perspective: Financial outcomes and stakeholder value</a:t>
            </a:r>
          </a:p>
          <a:p>
            <a:pPr marL="0" indent="0">
              <a:buNone/>
            </a:pPr>
            <a:r>
              <a:rPr dirty="0"/>
              <a:t>2. Customer Perspective: Customer satisfaction and market share</a:t>
            </a:r>
          </a:p>
          <a:p>
            <a:pPr marL="0" indent="0">
              <a:buNone/>
            </a:pPr>
            <a:r>
              <a:rPr dirty="0"/>
              <a:t>3. Internal Business Processes: Efficiency and quality of operations</a:t>
            </a:r>
          </a:p>
          <a:p>
            <a:pPr marL="0" indent="0">
              <a:buNone/>
            </a:pPr>
            <a:r>
              <a:rPr dirty="0"/>
              <a:t>4. Learning and Growth: Employee capabilities and long-term growth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Financial Perspective focuses on the economic consequences of decisions and includes measures like:</a:t>
            </a:r>
          </a:p>
          <a:p>
            <a:pPr marL="0" indent="0">
              <a:buNone/>
            </a:pPr>
            <a:r>
              <a:rPr dirty="0"/>
              <a:t>• Cost and profit measures</a:t>
            </a:r>
          </a:p>
          <a:p>
            <a:pPr marL="0" indent="0">
              <a:buNone/>
            </a:pPr>
            <a:r>
              <a:rPr dirty="0"/>
              <a:t>• Return on investment (ROI)</a:t>
            </a:r>
          </a:p>
          <a:p>
            <a:pPr marL="0" indent="0">
              <a:buNone/>
            </a:pPr>
            <a:r>
              <a:rPr dirty="0"/>
              <a:t>• Cash flow and shareholder value</a:t>
            </a:r>
          </a:p>
          <a:p>
            <a:endParaRPr dirty="0"/>
          </a:p>
          <a:p>
            <a:r>
              <a:rPr dirty="0"/>
              <a:t>This perspective summarizes the financial outcomes of the organization's strategy.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9ABD52-5B0F-0394-F17F-74BB0AA9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9" y="212752"/>
            <a:ext cx="7851530" cy="63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Customer Perspective identifies the target customer segments and measures performance in these segments. Key measures include:</a:t>
            </a:r>
          </a:p>
          <a:p>
            <a:pPr marL="0" indent="0">
              <a:buNone/>
            </a:pPr>
            <a:r>
              <a:rPr dirty="0"/>
              <a:t>• Customer satisfaction</a:t>
            </a:r>
          </a:p>
          <a:p>
            <a:pPr marL="0" indent="0">
              <a:buNone/>
            </a:pPr>
            <a:r>
              <a:rPr dirty="0"/>
              <a:t>• Customer profitability</a:t>
            </a:r>
          </a:p>
          <a:p>
            <a:pPr marL="0" indent="0">
              <a:buNone/>
            </a:pPr>
            <a:r>
              <a:rPr dirty="0"/>
              <a:t>• Market share</a:t>
            </a:r>
          </a:p>
          <a:p>
            <a:pPr marL="0" indent="0">
              <a:buNone/>
            </a:pPr>
            <a:r>
              <a:rPr dirty="0"/>
              <a:t>• Customer retention</a:t>
            </a:r>
          </a:p>
          <a:p>
            <a:endParaRPr dirty="0"/>
          </a:p>
          <a:p>
            <a:r>
              <a:rPr dirty="0"/>
              <a:t>This perspective focuses on meeting customer needs and expectations.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432D1C-170B-CFA0-9ED9-BA21AB45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" y="395654"/>
            <a:ext cx="8695211" cy="58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3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Internal Business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Internal Business Processes Perspective focuses on the efficiency and quality of internal operations. Key measures include:</a:t>
            </a:r>
          </a:p>
          <a:p>
            <a:pPr marL="0" indent="0">
              <a:buNone/>
            </a:pPr>
            <a:r>
              <a:rPr dirty="0"/>
              <a:t>• Product development and innovation</a:t>
            </a:r>
          </a:p>
          <a:p>
            <a:pPr marL="0" indent="0">
              <a:buNone/>
            </a:pPr>
            <a:r>
              <a:rPr dirty="0"/>
              <a:t>• Process improvement</a:t>
            </a:r>
          </a:p>
          <a:p>
            <a:pPr marL="0" indent="0">
              <a:buNone/>
            </a:pPr>
            <a:r>
              <a:rPr dirty="0"/>
              <a:t>• Cost and quality measures</a:t>
            </a:r>
          </a:p>
          <a:p>
            <a:pPr marL="0" indent="0">
              <a:buNone/>
            </a:pPr>
            <a:r>
              <a:rPr dirty="0"/>
              <a:t>• Time-based approaches</a:t>
            </a:r>
          </a:p>
          <a:p>
            <a:endParaRPr dirty="0"/>
          </a:p>
          <a:p>
            <a:r>
              <a:rPr dirty="0"/>
              <a:t>This perspective links internal processes to customer and financial outcomes.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E6970D-7972-636F-A864-723622DC2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" y="791308"/>
            <a:ext cx="8683511" cy="55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7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and Growth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Learning and Growth Perspective focuses on the organization's ability to adapt and innovate. Key measures include:</a:t>
            </a:r>
          </a:p>
          <a:p>
            <a:pPr marL="0" indent="0">
              <a:buNone/>
            </a:pPr>
            <a:r>
              <a:rPr dirty="0"/>
              <a:t>• Employee satisfaction and training</a:t>
            </a:r>
          </a:p>
          <a:p>
            <a:pPr marL="0" indent="0">
              <a:buNone/>
            </a:pPr>
            <a:r>
              <a:rPr dirty="0"/>
              <a:t>• Skills and information capabilities</a:t>
            </a:r>
          </a:p>
          <a:p>
            <a:pPr marL="0" indent="0">
              <a:buNone/>
            </a:pPr>
            <a:r>
              <a:rPr dirty="0"/>
              <a:t>• Technical capabilities</a:t>
            </a:r>
          </a:p>
          <a:p>
            <a:endParaRPr dirty="0"/>
          </a:p>
          <a:p>
            <a:r>
              <a:rPr dirty="0"/>
              <a:t>This perspective drives long-term growth and improvements in internal processes.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96EF5-5004-BB9D-C04A-F1539083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85" y="416859"/>
            <a:ext cx="7752700" cy="635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03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Causal Relationships in the Balanced Scorecard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Balanced Scorecard establishes causal relationships between the four perspectives:</a:t>
            </a:r>
          </a:p>
          <a:p>
            <a:pPr marL="0" indent="0">
              <a:buNone/>
            </a:pPr>
            <a:r>
              <a:rPr dirty="0"/>
              <a:t>• Learning and Growth drives improvements in Internal Business Processes</a:t>
            </a:r>
          </a:p>
          <a:p>
            <a:pPr marL="0" indent="0">
              <a:buNone/>
            </a:pPr>
            <a:r>
              <a:rPr dirty="0"/>
              <a:t>• Improved processes enhance Customer Satisfaction</a:t>
            </a:r>
          </a:p>
          <a:p>
            <a:pPr marL="0" indent="0">
              <a:buNone/>
            </a:pPr>
            <a:r>
              <a:rPr dirty="0"/>
              <a:t>• Customer satisfaction leads to better Financial outcomes</a:t>
            </a:r>
          </a:p>
          <a:p>
            <a:endParaRPr dirty="0"/>
          </a:p>
          <a:p>
            <a:r>
              <a:rPr dirty="0"/>
              <a:t>These relationships create a strategy map linking objectives to outcomes.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 to McDonald’s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McDonald’s Corporation is one of the largest fast-food industries in the world.</a:t>
            </a:r>
            <a:endParaRPr lang="en-IN" dirty="0"/>
          </a:p>
          <a:p>
            <a:r>
              <a:rPr dirty="0"/>
              <a:t> Founded in 1948 by the McDonald brothers, it has grown to over 36,000 locations globally.</a:t>
            </a:r>
            <a:endParaRPr lang="en-IN" dirty="0"/>
          </a:p>
          <a:p>
            <a:r>
              <a:rPr dirty="0"/>
              <a:t> McDonald’s has achieved success through its franchising model and continuous innovation in business strategies.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Balanced Scorecard provides a comprehensive framework for measuring and managing business performance. </a:t>
            </a:r>
            <a:endParaRPr lang="en-IN" dirty="0"/>
          </a:p>
          <a:p>
            <a:r>
              <a:rPr dirty="0"/>
              <a:t>By integrating financial and non-financial measures, </a:t>
            </a:r>
            <a:endParaRPr lang="en-IN" dirty="0"/>
          </a:p>
          <a:p>
            <a:r>
              <a:rPr dirty="0"/>
              <a:t>it ensures that all aspects of the organization's strategy are aligned and contribute to long-term success.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Strategies Used by McDonald’s Corporation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 and Application of Strategic Models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 to McDonald’s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McDonald’s Corporation is one of the largest fast-food industries globally, known for its successful franchising model and continuous innovation. </a:t>
            </a:r>
            <a:endParaRPr lang="en-IN" dirty="0"/>
          </a:p>
          <a:p>
            <a:r>
              <a:rPr dirty="0"/>
              <a:t>This presentation highlights McDonald’s strategies, including the application of Michael Porter's models and the Balanced Scorecard.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Competitive Advantage (Porter's Theory)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Michael Porter's Dynamic Theory of Strategy emphasizes that competitive advantage leads to higher and long-term financial performance.</a:t>
            </a:r>
            <a:endParaRPr lang="en-IN" dirty="0"/>
          </a:p>
          <a:p>
            <a:r>
              <a:rPr dirty="0"/>
              <a:t> McDonald’s achieves competitive advantage through cost leadership and product differentiation.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Leadership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McDonald’s primary strategy is cost leadership, achieved through economies of scale, leading to lower costs and prices. </a:t>
            </a:r>
            <a:endParaRPr lang="en-IN" dirty="0"/>
          </a:p>
          <a:p>
            <a:r>
              <a:rPr dirty="0"/>
              <a:t>The successful franchising model plays a crucial role in maintaining cost leadership while sustaining market leadership.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Differentiation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Product differentiation at McDonald’s includes offering a wide variety of food, healthier choices, innovative packaging, and fast service. </a:t>
            </a:r>
            <a:endParaRPr lang="en-IN" dirty="0"/>
          </a:p>
          <a:p>
            <a:r>
              <a:rPr dirty="0"/>
              <a:t>This strategy helps McDonald’s attract new customers and retain existing ones in a competitive market.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Application of Porter’s Five Forces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Porter’s Five Forces Model highlights the competitive environment in which McDonald’s operates:</a:t>
            </a:r>
          </a:p>
          <a:p>
            <a:pPr marL="0" indent="0">
              <a:buNone/>
            </a:pPr>
            <a:r>
              <a:rPr dirty="0"/>
              <a:t>1. Threat of New Entrants: Low due to McDonald’s established brand and capital requirements.</a:t>
            </a:r>
          </a:p>
          <a:p>
            <a:pPr marL="0" indent="0">
              <a:buNone/>
            </a:pPr>
            <a:r>
              <a:rPr dirty="0"/>
              <a:t>2. Bargaining Power of Buyers: High as customers have many choices.</a:t>
            </a:r>
          </a:p>
          <a:p>
            <a:pPr marL="0" indent="0">
              <a:buNone/>
            </a:pPr>
            <a:r>
              <a:rPr dirty="0"/>
              <a:t>3. Threat of Substitutes: High with alternatives like home-cooked meals and nutritious food.</a:t>
            </a:r>
          </a:p>
          <a:p>
            <a:pPr marL="0" indent="0">
              <a:buNone/>
            </a:pPr>
            <a:r>
              <a:rPr dirty="0"/>
              <a:t>4. Intense Rivalry: High with competitors like Burger King and KFC.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Balanced Scorecard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McDonald’s uses the Balanced Scorecard to align its vision and strategies with performance measures. </a:t>
            </a:r>
            <a:endParaRPr lang="en-IN" dirty="0"/>
          </a:p>
          <a:p>
            <a:pPr marL="0" indent="0">
              <a:buNone/>
            </a:pPr>
            <a:r>
              <a:rPr dirty="0"/>
              <a:t>The four perspectives</a:t>
            </a:r>
            <a:endParaRPr lang="en-IN" dirty="0"/>
          </a:p>
          <a:p>
            <a:r>
              <a:rPr dirty="0"/>
              <a:t>Financial, </a:t>
            </a:r>
            <a:endParaRPr lang="en-IN" dirty="0"/>
          </a:p>
          <a:p>
            <a:r>
              <a:rPr dirty="0"/>
              <a:t>Customer, Internal </a:t>
            </a:r>
            <a:endParaRPr lang="en-IN" dirty="0"/>
          </a:p>
          <a:p>
            <a:r>
              <a:rPr dirty="0"/>
              <a:t>Business Processes, and</a:t>
            </a:r>
            <a:endParaRPr lang="en-IN" dirty="0"/>
          </a:p>
          <a:p>
            <a:r>
              <a:rPr dirty="0"/>
              <a:t> Learning and Growth</a:t>
            </a:r>
            <a:endParaRPr lang="en-IN" dirty="0"/>
          </a:p>
          <a:p>
            <a:pPr marL="0" indent="0">
              <a:buNone/>
            </a:pPr>
            <a:r>
              <a:rPr dirty="0"/>
              <a:t>are integral to McDonald’s strategic management.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McDonald’s financial perspective focuses on revenue from corporate-owned restaurants, franchise royalties, and rent</a:t>
            </a:r>
            <a:endParaRPr lang="en-IN" dirty="0"/>
          </a:p>
          <a:p>
            <a:r>
              <a:rPr dirty="0"/>
              <a:t> Key ratios include profit margin, revenue growth, return on assets, and debt-to-assets ratio.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customer perspective emphasizes quick service, quality, freshness, and sustainability.</a:t>
            </a:r>
            <a:endParaRPr lang="en-IN" dirty="0"/>
          </a:p>
          <a:p>
            <a:r>
              <a:rPr dirty="0"/>
              <a:t> McDonald’s works to attract new customers while retaining existing ones by focusing on customer satisfaction and market share.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McDonald’s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McDonald’s was founded by Richard and Maurice McDonald in 1948. </a:t>
            </a:r>
            <a:endParaRPr lang="en-IN" dirty="0"/>
          </a:p>
          <a:p>
            <a:r>
              <a:rPr dirty="0"/>
              <a:t>Ray Kroc joined in 1954 and opened the first franchise in 1955, later acquiring the company in 1961. </a:t>
            </a:r>
            <a:endParaRPr lang="en-IN" dirty="0"/>
          </a:p>
          <a:p>
            <a:r>
              <a:rPr dirty="0"/>
              <a:t>McDonald’s core values include quality, service, cleanliness, and value, reflected in their global operations.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Internal Business Processes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McDonald’s focuses on quality improvements, process innovations, and technological advancements. </a:t>
            </a:r>
            <a:endParaRPr lang="en-IN" dirty="0"/>
          </a:p>
          <a:p>
            <a:r>
              <a:rPr dirty="0"/>
              <a:t>These internal processes support customer satisfaction and financial goals.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and Growth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McDonald’s prioritizes employee satisfaction, training, and development to enhance internal processes. </a:t>
            </a:r>
            <a:endParaRPr lang="en-IN" dirty="0"/>
          </a:p>
          <a:p>
            <a:r>
              <a:rPr dirty="0"/>
              <a:t>Happy and skilled employees lead to better customer service and financial performance.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McDonald’s success lies in its ability to adapt to market changes, innovate, and maintain a strong brand. </a:t>
            </a:r>
            <a:endParaRPr lang="en-IN" dirty="0"/>
          </a:p>
          <a:p>
            <a:r>
              <a:rPr dirty="0"/>
              <a:t>By applying strategic models like Porter’s Five Forces and the Balanced Scorecard, McDonald’s continues to sustain its competitive advantage.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McDonald’s 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McDonald’s business model is depicted by the 'three-legged stool,' which includes owners, operators, and employees.</a:t>
            </a:r>
            <a:endParaRPr lang="en-IN" dirty="0"/>
          </a:p>
          <a:p>
            <a:r>
              <a:rPr dirty="0"/>
              <a:t> This model ensures the organization performs adequately to achieve continuous growth and profitability.</a:t>
            </a:r>
            <a:endParaRPr lang="en-IN" dirty="0"/>
          </a:p>
          <a:p>
            <a:r>
              <a:rPr dirty="0"/>
              <a:t> McDonald’s adheres to its core values while continuously innovating its marketing techniques.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Extended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McDonald’s value chain includes inbound logistics, manufacturing, outbound logistics, marketing, and service delivery. </a:t>
            </a:r>
            <a:endParaRPr lang="en-IN" dirty="0"/>
          </a:p>
          <a:p>
            <a:r>
              <a:rPr dirty="0"/>
              <a:t>The company imports raw materials, produces goods, ensures quality control, and uses extensive marketing to promote products.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Support Activities in the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Support activities include human resources, research and development, finance, information systems, and technology. </a:t>
            </a:r>
            <a:endParaRPr lang="en-IN" dirty="0"/>
          </a:p>
          <a:p>
            <a:r>
              <a:rPr dirty="0"/>
              <a:t>These activities ensure efficient operations and continuous innovation to meet customer demands.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McDonald’s Corporation has achieved sustained success through strategic innovation, a robust business model, and an extended value chain.</a:t>
            </a:r>
            <a:endParaRPr lang="en-IN" dirty="0"/>
          </a:p>
          <a:p>
            <a:r>
              <a:rPr dirty="0"/>
              <a:t> Continuous adaptation to market demands and a focus on core values ensure McDonald’s remains a leader in the fast-food industry.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Balanced Scorecard: A Strategic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Kaplan and Norton's Framework for Measuring Business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 to the Balanced Scorecard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Balanced Scorecard was introduced by Kaplan and Norton in 1996 as a tool for measuring performance that drives business success.</a:t>
            </a:r>
            <a:endParaRPr lang="en-IN" dirty="0"/>
          </a:p>
          <a:p>
            <a:r>
              <a:rPr dirty="0"/>
              <a:t> It provides a framework for translating business strategies into measurable outcomes.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1146</Words>
  <Application>Microsoft Office PowerPoint</Application>
  <PresentationFormat>On-screen Show (4:3)</PresentationFormat>
  <Paragraphs>118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Trebuchet MS</vt:lpstr>
      <vt:lpstr>Wingdings 3</vt:lpstr>
      <vt:lpstr>Facet</vt:lpstr>
      <vt:lpstr>McDonald’s Corporation Case Study</vt:lpstr>
      <vt:lpstr>Introduction to McDonald’s Corporation</vt:lpstr>
      <vt:lpstr>History of McDonald’s Corporation</vt:lpstr>
      <vt:lpstr>McDonald’s Business Model</vt:lpstr>
      <vt:lpstr>The Extended Value Chain</vt:lpstr>
      <vt:lpstr>Support Activities in the Value Chain</vt:lpstr>
      <vt:lpstr>Conclusion</vt:lpstr>
      <vt:lpstr>Balanced Scorecard: A Strategic Management Tool</vt:lpstr>
      <vt:lpstr>Introduction to the Balanced Scorecard</vt:lpstr>
      <vt:lpstr>Four Perspectives of the Balanced Scorecard</vt:lpstr>
      <vt:lpstr>Financial Perspective</vt:lpstr>
      <vt:lpstr>PowerPoint Presentation</vt:lpstr>
      <vt:lpstr>Customer Perspective</vt:lpstr>
      <vt:lpstr>PowerPoint Presentation</vt:lpstr>
      <vt:lpstr>Internal Business Processes</vt:lpstr>
      <vt:lpstr>PowerPoint Presentation</vt:lpstr>
      <vt:lpstr>Learning and Growth Perspective</vt:lpstr>
      <vt:lpstr>PowerPoint Presentation</vt:lpstr>
      <vt:lpstr>Causal Relationships in the Balanced Scorecard</vt:lpstr>
      <vt:lpstr>Conclusion</vt:lpstr>
      <vt:lpstr>Strategies Used by McDonald’s Corporation</vt:lpstr>
      <vt:lpstr>Introduction to McDonald’s Strategies</vt:lpstr>
      <vt:lpstr>Competitive Advantage (Porter's Theory)</vt:lpstr>
      <vt:lpstr>Cost Leadership Strategy</vt:lpstr>
      <vt:lpstr>Product Differentiation Strategy</vt:lpstr>
      <vt:lpstr>Application of Porter’s Five Forces Model</vt:lpstr>
      <vt:lpstr>Balanced Scorecard Application</vt:lpstr>
      <vt:lpstr>Financial Perspective</vt:lpstr>
      <vt:lpstr>Customer Perspective</vt:lpstr>
      <vt:lpstr>Internal Business Processes Perspective</vt:lpstr>
      <vt:lpstr>Learning and Growth Perspective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KAVITHA V</dc:creator>
  <cp:keywords/>
  <dc:description>generated using python-pptx</dc:description>
  <cp:lastModifiedBy>KAVITHA V</cp:lastModifiedBy>
  <cp:revision>3</cp:revision>
  <dcterms:created xsi:type="dcterms:W3CDTF">2013-01-27T09:14:16Z</dcterms:created>
  <dcterms:modified xsi:type="dcterms:W3CDTF">2024-08-12T01:29:48Z</dcterms:modified>
  <cp:category/>
</cp:coreProperties>
</file>