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8" r:id="rId10"/>
    <p:sldId id="275" r:id="rId11"/>
    <p:sldId id="269" r:id="rId12"/>
    <p:sldId id="271" r:id="rId13"/>
    <p:sldId id="26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D67"/>
    <a:srgbClr val="1A9292"/>
    <a:srgbClr val="2796A5"/>
    <a:srgbClr val="89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BF3D-DC48-4466-9B44-D66BC236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E5BDB-D75B-4D7A-ADC6-4C3EC93F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F851-1679-4463-B016-4A5A4138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4083-1482-4F35-B1FC-C5D08A7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430F-84BF-43D9-A234-950BD994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CE95-0A2E-4CDE-BFDD-59739F4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6FEA-5ED9-4F5C-B790-7054118F3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989D-844F-4B1E-A8C5-D6C5E38D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802-0AFF-41BD-AFDF-C6DC79B4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08BD-620D-4EA7-83F0-D177900D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7395D-40A0-4CAE-AD85-9F6F3C117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539DF-1760-4E3C-9E7F-9A2D1CF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E690-EADD-49A5-9469-2072C948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1ECB-7778-4FAF-AD82-0A6787E1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6A73-2A2E-4CA4-8273-1FA7AE4D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9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638056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510587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375274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247805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120336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638056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10587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75274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7247805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120336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AE135B6-5406-4843-B3E1-0E20F6A8FB4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D4201-7FE3-4F6F-BD95-364ACBDAD9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2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601-5C26-497F-B066-1FA40BC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0F6-271B-416E-998F-04A61E66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659B-88EF-433B-9050-4F021D78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AC14-B92A-4B91-B1F5-DBB58507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C7E1-899B-4EA1-BFA0-CC93A34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CB86-E330-4576-93B3-3AA73C20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62DF-49DA-4A18-9C9B-CCBEEF03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ABB7-B471-4DC0-9E1D-0B0A0073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E1DD-F21B-4E23-8193-2054C45F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E850-ACAF-4A64-B744-3346DBAC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3F4-74FE-4422-BAC3-8FD7D4B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EFBE-CA4A-44EC-9972-80D884EF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84B9-007A-44BD-9266-205CB7D43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66D9-5C4C-41A3-9642-8AD65777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81769-DE72-48A9-8534-AB1210EB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DFE2-04E8-4B56-AF91-69D50B7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1644-E992-41B3-8AD8-F3892EAD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C7CE0-9E7B-46E4-88F7-4C207C59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A20E4-BB00-4F8A-800E-C5C31FBD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212D8-02A9-47B3-9EDB-5FE86A638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C5CC9-6B6E-4903-B77E-7F05C049A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7C47C-9AAE-4E6C-A222-3E774097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2749D-D316-4F98-B3BB-6BCFB90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E457-AD8A-48DA-AAD5-D7D9C355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1575-1DD0-4578-910A-99C22AD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BE6EE-EC87-4864-B20D-9651EE11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799D0-60FF-481D-85FE-9BB3A8FE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576FE-279F-4048-A49C-CD2871A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146D-7B4B-4C0F-86AB-052395B2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7A3A-78B7-4235-B337-3FFF3F46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7164-78E8-463C-B98B-502761A7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2F7A-396C-4025-AD2B-AB43C640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6B8F-D1C8-4D11-B56D-EF3D386C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A743F-6B5C-43C1-AFB7-AEE1D11B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D20D-EE1E-4B95-9887-282C6855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769E-1947-4E60-9D22-62584031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C0C1-F514-48BD-85AC-86A5BC8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D1BB-AB5D-4EA2-A372-9E6B5A47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A54C4-1C8F-47DA-8268-A4D1ECB2F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9F632-640D-43DE-B83D-C809CD3C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2B5E-1E9A-49B3-AFB3-147AF26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8B6B3-4946-4AAF-9363-DD9781EB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C368C-154C-4E8F-A33D-41810CE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B7881-2044-418B-B82B-9359219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78E7-FBE8-4DA5-946A-7FC9EECD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A8CB-EF2D-4BF4-8777-404A292DE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7C9F-6034-44B2-AA84-7BEDF3F1C1D2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82B2-FFB2-40DE-A478-EACDB96D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B3C4-21D9-42BF-8C98-D4062411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AB890-0019-4B00-9A0F-BB5609485FDC}"/>
              </a:ext>
            </a:extLst>
          </p:cNvPr>
          <p:cNvSpPr/>
          <p:nvPr/>
        </p:nvSpPr>
        <p:spPr>
          <a:xfrm>
            <a:off x="0" y="0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5F7FE-B760-4F7C-A151-07F1F1CAE829}"/>
              </a:ext>
            </a:extLst>
          </p:cNvPr>
          <p:cNvSpPr/>
          <p:nvPr/>
        </p:nvSpPr>
        <p:spPr>
          <a:xfrm>
            <a:off x="3624469" y="3750365"/>
            <a:ext cx="4943061" cy="1391478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PROJECT</a:t>
            </a:r>
            <a:endParaRPr lang="en-IN" sz="5400" dirty="0">
              <a:gradFill>
                <a:gsLst>
                  <a:gs pos="0">
                    <a:srgbClr val="89E915"/>
                  </a:gs>
                  <a:gs pos="8000">
                    <a:srgbClr val="55ED67"/>
                  </a:gs>
                  <a:gs pos="61000">
                    <a:srgbClr val="1A9292"/>
                  </a:gs>
                </a:gsLst>
                <a:lin ang="2700000" scaled="1"/>
              </a:gradFill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2BB39-8F6D-4249-B15A-FD0D7DE09C7E}"/>
              </a:ext>
            </a:extLst>
          </p:cNvPr>
          <p:cNvSpPr/>
          <p:nvPr/>
        </p:nvSpPr>
        <p:spPr>
          <a:xfrm>
            <a:off x="4412974" y="841513"/>
            <a:ext cx="3101009" cy="2696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89B75-5D36-4529-B4EB-4236D8BD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6" y="943430"/>
            <a:ext cx="2330543" cy="2124448"/>
          </a:xfrm>
          <a:prstGeom prst="rect">
            <a:avLst/>
          </a:prstGeom>
          <a:noFill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61428-8BB6-4848-B744-4E7773EA7BF3}"/>
              </a:ext>
            </a:extLst>
          </p:cNvPr>
          <p:cNvSpPr/>
          <p:nvPr/>
        </p:nvSpPr>
        <p:spPr>
          <a:xfrm>
            <a:off x="7082970" y="6287527"/>
            <a:ext cx="5050972" cy="4896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 Software Solutions Pvt. Ltd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7722354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36874" y="2212215"/>
            <a:ext cx="10740579" cy="334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430828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-4690" y="2211929"/>
            <a:ext cx="203200" cy="333910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98510" y="2522511"/>
            <a:ext cx="1052285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is not able to provide suitable results means it informs the user about the type of disease or disorder it feels. 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user’s symptoms do not exactly match any disease in dataset developed, is shows the diseases user could probably have judging by his/her symptoms.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consists of doctor address, contacts along with Feedback and administrator dashboard for system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0" y="-29028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236805" y="2494481"/>
            <a:ext cx="10740579" cy="276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11988548" y="2488434"/>
            <a:ext cx="203200" cy="2759594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345665" y="2708822"/>
            <a:ext cx="105228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doctor’s help at any point of time and instantly.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time is less.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talk about their illness openly to machine model.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get more clients through online.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familiar with medicines what they consumed.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9B04C-9EF8-4F16-84C3-2F74694C40C4}"/>
              </a:ext>
            </a:extLst>
          </p:cNvPr>
          <p:cNvSpPr/>
          <p:nvPr/>
        </p:nvSpPr>
        <p:spPr>
          <a:xfrm>
            <a:off x="-284922" y="384314"/>
            <a:ext cx="3849757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40799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5C867E49-4808-4438-8E7A-F06EFF10E895}"/>
              </a:ext>
            </a:extLst>
          </p:cNvPr>
          <p:cNvSpPr>
            <a:spLocks/>
          </p:cNvSpPr>
          <p:nvPr/>
        </p:nvSpPr>
        <p:spPr bwMode="auto">
          <a:xfrm>
            <a:off x="-1708944" y="2199559"/>
            <a:ext cx="5055394" cy="4178668"/>
          </a:xfrm>
          <a:prstGeom prst="rect">
            <a:avLst/>
          </a:prstGeom>
          <a:gradFill rotWithShape="0">
            <a:gsLst>
              <a:gs pos="0">
                <a:srgbClr val="4AE060">
                  <a:alpha val="16576"/>
                </a:srgbClr>
              </a:gs>
              <a:gs pos="100000">
                <a:srgbClr val="3EA8CA">
                  <a:alpha val="16576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EC92F47-5BDA-4B82-B456-6C4ADC89B45F}"/>
              </a:ext>
            </a:extLst>
          </p:cNvPr>
          <p:cNvSpPr>
            <a:spLocks/>
          </p:cNvSpPr>
          <p:nvPr/>
        </p:nvSpPr>
        <p:spPr bwMode="auto">
          <a:xfrm>
            <a:off x="676275" y="2659829"/>
            <a:ext cx="3695700" cy="3359727"/>
          </a:xfrm>
          <a:prstGeom prst="rect">
            <a:avLst/>
          </a:prstGeom>
          <a:gradFill rotWithShape="0">
            <a:gsLst>
              <a:gs pos="0">
                <a:srgbClr val="4AE060">
                  <a:alpha val="41840"/>
                </a:srgbClr>
              </a:gs>
              <a:gs pos="100000">
                <a:srgbClr val="3EA8CA">
                  <a:alpha val="41840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71B45C1-3DE9-42CF-A479-19A8BD5720F9}"/>
              </a:ext>
            </a:extLst>
          </p:cNvPr>
          <p:cNvSpPr>
            <a:spLocks/>
          </p:cNvSpPr>
          <p:nvPr/>
        </p:nvSpPr>
        <p:spPr bwMode="auto">
          <a:xfrm>
            <a:off x="1344479" y="3024140"/>
            <a:ext cx="4073792" cy="2529505"/>
          </a:xfrm>
          <a:prstGeom prst="rect">
            <a:avLst/>
          </a:prstGeom>
          <a:gradFill rotWithShape="0">
            <a:gsLst>
              <a:gs pos="0">
                <a:srgbClr val="4AE060">
                  <a:alpha val="62248"/>
                </a:srgbClr>
              </a:gs>
              <a:gs pos="100000">
                <a:srgbClr val="3EA8CA">
                  <a:alpha val="62248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CE317-437C-4678-86CA-C6AE626BB40C}"/>
              </a:ext>
            </a:extLst>
          </p:cNvPr>
          <p:cNvSpPr/>
          <p:nvPr/>
        </p:nvSpPr>
        <p:spPr>
          <a:xfrm>
            <a:off x="-284922" y="384314"/>
            <a:ext cx="4434891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DBD33-4654-4AB6-A80F-E0F6829A0765}"/>
              </a:ext>
            </a:extLst>
          </p:cNvPr>
          <p:cNvSpPr/>
          <p:nvPr/>
        </p:nvSpPr>
        <p:spPr>
          <a:xfrm>
            <a:off x="5349176" y="2439730"/>
            <a:ext cx="5762566" cy="3575794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7A0150-59F1-4331-AC12-096912EFA150}"/>
              </a:ext>
            </a:extLst>
          </p:cNvPr>
          <p:cNvSpPr/>
          <p:nvPr/>
        </p:nvSpPr>
        <p:spPr>
          <a:xfrm>
            <a:off x="5467290" y="2566721"/>
            <a:ext cx="5531423" cy="3320075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B629F-7C0C-4DD5-A126-EF43956E693B}"/>
              </a:ext>
            </a:extLst>
          </p:cNvPr>
          <p:cNvSpPr txBox="1"/>
          <p:nvPr/>
        </p:nvSpPr>
        <p:spPr>
          <a:xfrm>
            <a:off x="5577911" y="2576463"/>
            <a:ext cx="563543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WINDOWS 8/10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4GB or MORE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3+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Notebook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NP, PD, Matplotlib, SK-Learn.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HTML5,CSS3, BOOTSRAP3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MySQL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8" grpId="0" animBg="1"/>
      <p:bldP spid="9222" grpId="0" animBg="1"/>
      <p:bldP spid="10" grpId="0" animBg="1"/>
      <p:bldP spid="11" grpId="0" animBg="1"/>
      <p:bldP spid="12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3">
            <a:extLst>
              <a:ext uri="{FF2B5EF4-FFF2-40B4-BE49-F238E27FC236}">
                <a16:creationId xmlns:a16="http://schemas.microsoft.com/office/drawing/2014/main" id="{8EAC5BA8-B3EB-4BB1-8FC1-6A04445B3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4763" y="4614847"/>
            <a:ext cx="124283" cy="70768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6" name="Line 3">
            <a:extLst>
              <a:ext uri="{FF2B5EF4-FFF2-40B4-BE49-F238E27FC236}">
                <a16:creationId xmlns:a16="http://schemas.microsoft.com/office/drawing/2014/main" id="{FB9710E4-F9F1-499B-B263-206621867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2427" y="4339935"/>
            <a:ext cx="13573" cy="1132443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" name="Line 3">
            <a:extLst>
              <a:ext uri="{FF2B5EF4-FFF2-40B4-BE49-F238E27FC236}">
                <a16:creationId xmlns:a16="http://schemas.microsoft.com/office/drawing/2014/main" id="{D574CCB4-01D4-4DDB-8B34-3F044B94E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605" y="4284544"/>
            <a:ext cx="1714339" cy="12583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F709C39C-6F8A-4C2E-A14B-7303D607E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2434" y="4462447"/>
            <a:ext cx="250520" cy="64848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C6CC26C9-F4A8-4F6A-8F1E-04BC34B05DFD}"/>
              </a:ext>
            </a:extLst>
          </p:cNvPr>
          <p:cNvGrpSpPr>
            <a:grpSpLocks/>
          </p:cNvGrpSpPr>
          <p:nvPr/>
        </p:nvGrpSpPr>
        <p:grpSpPr bwMode="auto">
          <a:xfrm>
            <a:off x="3895173" y="4650528"/>
            <a:ext cx="4411673" cy="2637169"/>
            <a:chOff x="0" y="0"/>
            <a:chExt cx="12681099" cy="9586739"/>
          </a:xfrm>
        </p:grpSpPr>
        <p:grpSp>
          <p:nvGrpSpPr>
            <p:cNvPr id="8206" name="Group 5">
              <a:extLst>
                <a:ext uri="{FF2B5EF4-FFF2-40B4-BE49-F238E27FC236}">
                  <a16:creationId xmlns:a16="http://schemas.microsoft.com/office/drawing/2014/main" id="{FF1D8DD9-AD2E-4E72-ABA2-71D016555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209" y="0"/>
              <a:ext cx="6606680" cy="6606679"/>
              <a:chOff x="0" y="0"/>
              <a:chExt cx="6606679" cy="6606679"/>
            </a:xfrm>
          </p:grpSpPr>
          <p:sp>
            <p:nvSpPr>
              <p:cNvPr id="7174" name="Oval 6">
                <a:extLst>
                  <a:ext uri="{FF2B5EF4-FFF2-40B4-BE49-F238E27FC236}">
                    <a16:creationId xmlns:a16="http://schemas.microsoft.com/office/drawing/2014/main" id="{8D2EDA4C-7539-41E9-969F-40D76AA56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6" y="0"/>
                <a:ext cx="6608013" cy="6607056"/>
              </a:xfrm>
              <a:prstGeom prst="ellipse">
                <a:avLst/>
              </a:prstGeom>
              <a:solidFill>
                <a:srgbClr val="C9DEEA">
                  <a:alpha val="1749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75" name="Oval 7">
                <a:extLst>
                  <a:ext uri="{FF2B5EF4-FFF2-40B4-BE49-F238E27FC236}">
                    <a16:creationId xmlns:a16="http://schemas.microsoft.com/office/drawing/2014/main" id="{68125B74-47FE-463E-9079-78169CAF0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" y="6350"/>
                <a:ext cx="6595314" cy="6594356"/>
              </a:xfrm>
              <a:prstGeom prst="ellipse">
                <a:avLst/>
              </a:prstGeom>
              <a:noFill/>
              <a:ln w="25400" cap="flat" cmpd="sng">
                <a:solidFill>
                  <a:srgbClr val="C9DEEA">
                    <a:alpha val="18163"/>
                  </a:srgb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7" name="Group 8">
              <a:extLst>
                <a:ext uri="{FF2B5EF4-FFF2-40B4-BE49-F238E27FC236}">
                  <a16:creationId xmlns:a16="http://schemas.microsoft.com/office/drawing/2014/main" id="{1CB817FE-A419-44F1-AB6F-C008CE67D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945" y="744735"/>
              <a:ext cx="5117208" cy="5117208"/>
              <a:chOff x="0" y="0"/>
              <a:chExt cx="5117208" cy="5117208"/>
            </a:xfrm>
          </p:grpSpPr>
          <p:sp>
            <p:nvSpPr>
              <p:cNvPr id="7177" name="Oval 9">
                <a:extLst>
                  <a:ext uri="{FF2B5EF4-FFF2-40B4-BE49-F238E27FC236}">
                    <a16:creationId xmlns:a16="http://schemas.microsoft.com/office/drawing/2014/main" id="{54316078-8B04-4DBF-B1B7-41A657D37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" y="-211"/>
                <a:ext cx="5115933" cy="5118008"/>
              </a:xfrm>
              <a:prstGeom prst="ellipse">
                <a:avLst/>
              </a:prstGeom>
              <a:solidFill>
                <a:srgbClr val="C9DEEA">
                  <a:alpha val="1749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78" name="Oval 10">
                <a:extLst>
                  <a:ext uri="{FF2B5EF4-FFF2-40B4-BE49-F238E27FC236}">
                    <a16:creationId xmlns:a16="http://schemas.microsoft.com/office/drawing/2014/main" id="{8F9C4846-63F5-4B3B-82E2-368050E7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4552"/>
                <a:ext cx="5106408" cy="5108483"/>
              </a:xfrm>
              <a:prstGeom prst="ellipse">
                <a:avLst/>
              </a:prstGeom>
              <a:noFill/>
              <a:ln w="25400" cap="flat" cmpd="sng">
                <a:solidFill>
                  <a:srgbClr val="C9DEEA">
                    <a:alpha val="18163"/>
                  </a:srgb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8" name="Group 11">
              <a:extLst>
                <a:ext uri="{FF2B5EF4-FFF2-40B4-BE49-F238E27FC236}">
                  <a16:creationId xmlns:a16="http://schemas.microsoft.com/office/drawing/2014/main" id="{E39EC799-4B0E-4A3D-A6C8-2667692C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750" y="5668640"/>
              <a:ext cx="3918099" cy="3918099"/>
              <a:chOff x="0" y="0"/>
              <a:chExt cx="3918099" cy="3918099"/>
            </a:xfrm>
          </p:grpSpPr>
          <p:sp>
            <p:nvSpPr>
              <p:cNvPr id="7180" name="Oval 12">
                <a:extLst>
                  <a:ext uri="{FF2B5EF4-FFF2-40B4-BE49-F238E27FC236}">
                    <a16:creationId xmlns:a16="http://schemas.microsoft.com/office/drawing/2014/main" id="{8DAB467B-06F1-45D7-9A0C-E9DF45930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" y="220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1" name="Oval 13">
                <a:extLst>
                  <a:ext uri="{FF2B5EF4-FFF2-40B4-BE49-F238E27FC236}">
                    <a16:creationId xmlns:a16="http://schemas.microsoft.com/office/drawing/2014/main" id="{9B885218-DC36-47A0-A523-8FFB85E30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669" y="1062239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9" name="Group 14">
              <a:extLst>
                <a:ext uri="{FF2B5EF4-FFF2-40B4-BE49-F238E27FC236}">
                  <a16:creationId xmlns:a16="http://schemas.microsoft.com/office/drawing/2014/main" id="{B61E02DC-BAA6-43CD-9FF1-59A38874B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2250" y="5668640"/>
              <a:ext cx="3918099" cy="3918099"/>
              <a:chOff x="0" y="0"/>
              <a:chExt cx="3918099" cy="3918099"/>
            </a:xfrm>
          </p:grpSpPr>
          <p:sp>
            <p:nvSpPr>
              <p:cNvPr id="7183" name="Oval 15">
                <a:extLst>
                  <a:ext uri="{FF2B5EF4-FFF2-40B4-BE49-F238E27FC236}">
                    <a16:creationId xmlns:a16="http://schemas.microsoft.com/office/drawing/2014/main" id="{BCB25BF8-4E8D-42BC-96D8-1FFE94B9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5" y="220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4" name="Oval 16">
                <a:extLst>
                  <a:ext uri="{FF2B5EF4-FFF2-40B4-BE49-F238E27FC236}">
                    <a16:creationId xmlns:a16="http://schemas.microsoft.com/office/drawing/2014/main" id="{6AC91FCC-1E92-4BC6-8892-9765CA73C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72" y="1062239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0" name="Group 17">
              <a:extLst>
                <a:ext uri="{FF2B5EF4-FFF2-40B4-BE49-F238E27FC236}">
                  <a16:creationId xmlns:a16="http://schemas.microsoft.com/office/drawing/2014/main" id="{DAE91660-BC85-4E8A-909A-C6753AB1C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500" y="1344290"/>
              <a:ext cx="3918099" cy="3918099"/>
              <a:chOff x="0" y="0"/>
              <a:chExt cx="3918099" cy="3918099"/>
            </a:xfrm>
          </p:grpSpPr>
          <p:sp>
            <p:nvSpPr>
              <p:cNvPr id="7186" name="Oval 18">
                <a:extLst>
                  <a:ext uri="{FF2B5EF4-FFF2-40B4-BE49-F238E27FC236}">
                    <a16:creationId xmlns:a16="http://schemas.microsoft.com/office/drawing/2014/main" id="{F1035A23-B299-40B7-AFCB-A3492682C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7" y="298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7" name="Oval 19">
                <a:extLst>
                  <a:ext uri="{FF2B5EF4-FFF2-40B4-BE49-F238E27FC236}">
                    <a16:creationId xmlns:a16="http://schemas.microsoft.com/office/drawing/2014/main" id="{18DBDCBA-B2B2-41AE-9A40-F0E55D77D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20" y="1062317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1" name="Group 20">
              <a:extLst>
                <a:ext uri="{FF2B5EF4-FFF2-40B4-BE49-F238E27FC236}">
                  <a16:creationId xmlns:a16="http://schemas.microsoft.com/office/drawing/2014/main" id="{E22A0355-BBEB-4306-9FCF-69ECA0595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3000" y="1344290"/>
              <a:ext cx="3918099" cy="3918099"/>
              <a:chOff x="0" y="0"/>
              <a:chExt cx="3918099" cy="3918099"/>
            </a:xfrm>
          </p:grpSpPr>
          <p:sp>
            <p:nvSpPr>
              <p:cNvPr id="7189" name="Oval 21">
                <a:extLst>
                  <a:ext uri="{FF2B5EF4-FFF2-40B4-BE49-F238E27FC236}">
                    <a16:creationId xmlns:a16="http://schemas.microsoft.com/office/drawing/2014/main" id="{3B813834-F798-4997-BB5E-5AE6430A8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98"/>
                <a:ext cx="3917506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90" name="Oval 22">
                <a:extLst>
                  <a:ext uri="{FF2B5EF4-FFF2-40B4-BE49-F238E27FC236}">
                    <a16:creationId xmlns:a16="http://schemas.microsoft.com/office/drawing/2014/main" id="{93E79A37-BF93-4C7C-85D6-0F45A95F2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511" y="1062317"/>
                <a:ext cx="1793672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2" name="Group 23">
              <a:extLst>
                <a:ext uri="{FF2B5EF4-FFF2-40B4-BE49-F238E27FC236}">
                  <a16:creationId xmlns:a16="http://schemas.microsoft.com/office/drawing/2014/main" id="{2867B542-FC78-4F82-B4DD-6B99E37E3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344290"/>
              <a:ext cx="3918099" cy="3918099"/>
              <a:chOff x="0" y="0"/>
              <a:chExt cx="3918099" cy="3918099"/>
            </a:xfrm>
          </p:grpSpPr>
          <p:sp>
            <p:nvSpPr>
              <p:cNvPr id="7192" name="Oval 24">
                <a:extLst>
                  <a:ext uri="{FF2B5EF4-FFF2-40B4-BE49-F238E27FC236}">
                    <a16:creationId xmlns:a16="http://schemas.microsoft.com/office/drawing/2014/main" id="{830BBFCC-F6B1-445F-B5BA-442395F7A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8"/>
                <a:ext cx="3917506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93" name="Oval 25">
                <a:extLst>
                  <a:ext uri="{FF2B5EF4-FFF2-40B4-BE49-F238E27FC236}">
                    <a16:creationId xmlns:a16="http://schemas.microsoft.com/office/drawing/2014/main" id="{D6E91118-E3BE-4850-9519-87C8D047B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917" y="1062317"/>
                <a:ext cx="1793672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7194" name="AutoShape 26">
              <a:extLst>
                <a:ext uri="{FF2B5EF4-FFF2-40B4-BE49-F238E27FC236}">
                  <a16:creationId xmlns:a16="http://schemas.microsoft.com/office/drawing/2014/main" id="{8B6A48C8-2540-4003-A954-F221672A85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5181" y="3227139"/>
              <a:ext cx="4442831" cy="4442831"/>
            </a:xfrm>
            <a:custGeom>
              <a:avLst/>
              <a:gdLst>
                <a:gd name="T0" fmla="*/ 2221416 w 21600"/>
                <a:gd name="T1" fmla="*/ 2221416 h 21600"/>
                <a:gd name="T2" fmla="*/ 2221416 w 21600"/>
                <a:gd name="T3" fmla="*/ 2221416 h 21600"/>
                <a:gd name="T4" fmla="*/ 2221416 w 21600"/>
                <a:gd name="T5" fmla="*/ 2221416 h 21600"/>
                <a:gd name="T6" fmla="*/ 2221416 w 21600"/>
                <a:gd name="T7" fmla="*/ 222141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7000" cap="flat" cmpd="sng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endParaRPr lang="en-IN" sz="900"/>
            </a:p>
          </p:txBody>
        </p:sp>
        <p:sp>
          <p:nvSpPr>
            <p:cNvPr id="7195" name="AutoShape 27">
              <a:extLst>
                <a:ext uri="{FF2B5EF4-FFF2-40B4-BE49-F238E27FC236}">
                  <a16:creationId xmlns:a16="http://schemas.microsoft.com/office/drawing/2014/main" id="{EA416FD7-B146-4282-B6F0-92BAF28FD8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6934" y="3227139"/>
              <a:ext cx="4442830" cy="4442831"/>
            </a:xfrm>
            <a:custGeom>
              <a:avLst/>
              <a:gdLst>
                <a:gd name="T0" fmla="*/ 2221415 w 21600"/>
                <a:gd name="T1" fmla="*/ 2221416 h 21600"/>
                <a:gd name="T2" fmla="*/ 2221415 w 21600"/>
                <a:gd name="T3" fmla="*/ 2221416 h 21600"/>
                <a:gd name="T4" fmla="*/ 2221415 w 21600"/>
                <a:gd name="T5" fmla="*/ 2221416 h 21600"/>
                <a:gd name="T6" fmla="*/ 2221415 w 21600"/>
                <a:gd name="T7" fmla="*/ 222141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7000" cap="flat" cmpd="sng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endParaRPr lang="en-IN" sz="900"/>
            </a:p>
          </p:txBody>
        </p:sp>
      </p:grpSp>
      <p:sp>
        <p:nvSpPr>
          <p:cNvPr id="7196" name="Rectangle 28">
            <a:extLst>
              <a:ext uri="{FF2B5EF4-FFF2-40B4-BE49-F238E27FC236}">
                <a16:creationId xmlns:a16="http://schemas.microsoft.com/office/drawing/2014/main" id="{9F8AFE1A-8BAE-4E6B-B86D-3F9336F2456B}"/>
              </a:ext>
            </a:extLst>
          </p:cNvPr>
          <p:cNvSpPr>
            <a:spLocks/>
          </p:cNvSpPr>
          <p:nvPr/>
        </p:nvSpPr>
        <p:spPr bwMode="auto">
          <a:xfrm>
            <a:off x="4318582" y="5362670"/>
            <a:ext cx="495218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010789-FDBE-4436-930E-21E098BD8D96}"/>
              </a:ext>
            </a:extLst>
          </p:cNvPr>
          <p:cNvSpPr/>
          <p:nvPr/>
        </p:nvSpPr>
        <p:spPr>
          <a:xfrm>
            <a:off x="489919" y="1590980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4C74BB1D-2314-40D9-B85A-CE872F954D06}"/>
              </a:ext>
            </a:extLst>
          </p:cNvPr>
          <p:cNvSpPr>
            <a:spLocks/>
          </p:cNvSpPr>
          <p:nvPr/>
        </p:nvSpPr>
        <p:spPr bwMode="auto">
          <a:xfrm>
            <a:off x="5852315" y="5333679"/>
            <a:ext cx="523177" cy="43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2</a:t>
            </a:r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368011D2-2E1A-4577-AD87-DF84CDBC4D4B}"/>
              </a:ext>
            </a:extLst>
          </p:cNvPr>
          <p:cNvSpPr>
            <a:spLocks/>
          </p:cNvSpPr>
          <p:nvPr/>
        </p:nvSpPr>
        <p:spPr bwMode="auto">
          <a:xfrm>
            <a:off x="7416772" y="5362670"/>
            <a:ext cx="376365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E038EB-FC64-4A9B-A8B9-DB62C327903F}"/>
              </a:ext>
            </a:extLst>
          </p:cNvPr>
          <p:cNvSpPr/>
          <p:nvPr/>
        </p:nvSpPr>
        <p:spPr>
          <a:xfrm>
            <a:off x="-284924" y="384314"/>
            <a:ext cx="4711149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PLAN OF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8953-6BE7-4D6E-9A1A-5BC36B72AB78}"/>
              </a:ext>
            </a:extLst>
          </p:cNvPr>
          <p:cNvSpPr txBox="1"/>
          <p:nvPr/>
        </p:nvSpPr>
        <p:spPr>
          <a:xfrm>
            <a:off x="1621015" y="1397181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- 1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090FE-E9F2-47C3-81F4-D580C520C3E5}"/>
              </a:ext>
            </a:extLst>
          </p:cNvPr>
          <p:cNvSpPr/>
          <p:nvPr/>
        </p:nvSpPr>
        <p:spPr>
          <a:xfrm>
            <a:off x="578129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B16405-DCCA-4C41-895D-79B35A4DC957}"/>
              </a:ext>
            </a:extLst>
          </p:cNvPr>
          <p:cNvSpPr/>
          <p:nvPr/>
        </p:nvSpPr>
        <p:spPr>
          <a:xfrm>
            <a:off x="4578221" y="1598424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8FB502-0B14-468A-8CE9-908CBC7C9FEE}"/>
              </a:ext>
            </a:extLst>
          </p:cNvPr>
          <p:cNvSpPr txBox="1"/>
          <p:nvPr/>
        </p:nvSpPr>
        <p:spPr>
          <a:xfrm>
            <a:off x="5663337" y="1385622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- 2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4564C7-C74A-43DF-BAB7-1744441F33E8}"/>
              </a:ext>
            </a:extLst>
          </p:cNvPr>
          <p:cNvSpPr/>
          <p:nvPr/>
        </p:nvSpPr>
        <p:spPr>
          <a:xfrm>
            <a:off x="4691275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3D1EC9-0A78-45CC-945A-94513C4FED98}"/>
              </a:ext>
            </a:extLst>
          </p:cNvPr>
          <p:cNvSpPr/>
          <p:nvPr/>
        </p:nvSpPr>
        <p:spPr>
          <a:xfrm>
            <a:off x="8540619" y="1598424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8C1A6B-6717-4730-86A6-D53E3FF7BE6D}"/>
              </a:ext>
            </a:extLst>
          </p:cNvPr>
          <p:cNvSpPr txBox="1"/>
          <p:nvPr/>
        </p:nvSpPr>
        <p:spPr>
          <a:xfrm>
            <a:off x="9640960" y="1401172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- 3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79003E-6C01-442F-BDC6-265618240CD6}"/>
              </a:ext>
            </a:extLst>
          </p:cNvPr>
          <p:cNvSpPr/>
          <p:nvPr/>
        </p:nvSpPr>
        <p:spPr>
          <a:xfrm>
            <a:off x="8653673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Line 3">
            <a:extLst>
              <a:ext uri="{FF2B5EF4-FFF2-40B4-BE49-F238E27FC236}">
                <a16:creationId xmlns:a16="http://schemas.microsoft.com/office/drawing/2014/main" id="{0912061A-7537-4330-A178-66ACB9938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264" y="4318296"/>
            <a:ext cx="1935669" cy="244486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2153E-BB46-43CE-9F98-918A612F164B}"/>
              </a:ext>
            </a:extLst>
          </p:cNvPr>
          <p:cNvSpPr txBox="1"/>
          <p:nvPr/>
        </p:nvSpPr>
        <p:spPr>
          <a:xfrm>
            <a:off x="700315" y="2086235"/>
            <a:ext cx="2705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the Project Requirements.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Python and required data analysis libraries and front end 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201A7-090F-4681-928E-92B8E176309B}"/>
              </a:ext>
            </a:extLst>
          </p:cNvPr>
          <p:cNvSpPr txBox="1"/>
          <p:nvPr/>
        </p:nvSpPr>
        <p:spPr>
          <a:xfrm>
            <a:off x="4772045" y="2001547"/>
            <a:ext cx="2734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Set and learning SK-Learn.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Wrangling and Transformation to use in data modelling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DE45ED-CE47-4F89-9D3A-44CED6BC9643}"/>
              </a:ext>
            </a:extLst>
          </p:cNvPr>
          <p:cNvSpPr txBox="1"/>
          <p:nvPr/>
        </p:nvSpPr>
        <p:spPr>
          <a:xfrm>
            <a:off x="8750863" y="2013267"/>
            <a:ext cx="2734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Machine Learning Model.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models performance and giving the results to user.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48" grpId="0" animBg="1"/>
      <p:bldP spid="49" grpId="0" animBg="1"/>
      <p:bldP spid="7196" grpId="0"/>
      <p:bldP spid="47" grpId="0" animBg="1"/>
      <p:bldP spid="7197" grpId="0"/>
      <p:bldP spid="7198" grpId="0"/>
      <p:bldP spid="39" grpId="0" animBg="1"/>
      <p:bldP spid="2" grpId="0" animBg="1"/>
      <p:bldP spid="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AD1C9F-9DE2-4869-9AB6-75AA69D62D16}"/>
              </a:ext>
            </a:extLst>
          </p:cNvPr>
          <p:cNvSpPr>
            <a:spLocks/>
          </p:cNvSpPr>
          <p:nvPr/>
        </p:nvSpPr>
        <p:spPr bwMode="auto">
          <a:xfrm>
            <a:off x="-1" y="-1"/>
            <a:ext cx="7474227" cy="6957391"/>
          </a:xfrm>
          <a:prstGeom prst="rect">
            <a:avLst/>
          </a:prstGeom>
          <a:gradFill rotWithShape="0">
            <a:gsLst>
              <a:gs pos="0">
                <a:srgbClr val="4AE060">
                  <a:alpha val="16576"/>
                </a:srgbClr>
              </a:gs>
              <a:gs pos="100000">
                <a:srgbClr val="3EA8CA">
                  <a:alpha val="16576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85FF7-6C9E-45D3-8DCF-522189C54AF0}"/>
              </a:ext>
            </a:extLst>
          </p:cNvPr>
          <p:cNvSpPr/>
          <p:nvPr/>
        </p:nvSpPr>
        <p:spPr>
          <a:xfrm>
            <a:off x="-284921" y="384314"/>
            <a:ext cx="2286000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942CAB-0561-494F-A114-05A898FC6F34}"/>
              </a:ext>
            </a:extLst>
          </p:cNvPr>
          <p:cNvSpPr/>
          <p:nvPr/>
        </p:nvSpPr>
        <p:spPr>
          <a:xfrm>
            <a:off x="351180" y="2266122"/>
            <a:ext cx="6645968" cy="1391477"/>
          </a:xfrm>
          <a:prstGeom prst="roundRect">
            <a:avLst>
              <a:gd name="adj" fmla="val 10775"/>
            </a:avLst>
          </a:prstGeom>
          <a:solidFill>
            <a:schemeClr val="lt1"/>
          </a:solidFill>
          <a:ln w="76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Dr K Kartheeban (Guide)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Prof. - CSE</a:t>
            </a:r>
            <a:endParaRPr lang="en-US" sz="3000" dirty="0">
              <a:gradFill>
                <a:gsLst>
                  <a:gs pos="0">
                    <a:srgbClr val="89E915"/>
                  </a:gs>
                  <a:gs pos="8000">
                    <a:srgbClr val="55ED67"/>
                  </a:gs>
                  <a:gs pos="61000">
                    <a:srgbClr val="1A9292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43AEDA-AB4C-4B5E-8836-D25DB919A5D4}"/>
              </a:ext>
            </a:extLst>
          </p:cNvPr>
          <p:cNvSpPr/>
          <p:nvPr/>
        </p:nvSpPr>
        <p:spPr>
          <a:xfrm>
            <a:off x="351181" y="3783492"/>
            <a:ext cx="1832112" cy="1484246"/>
          </a:xfrm>
          <a:prstGeom prst="roundRect">
            <a:avLst>
              <a:gd name="adj" fmla="val 10131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Malasree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3F8C3-916E-43BC-A95E-5FEB83398A0D}"/>
              </a:ext>
            </a:extLst>
          </p:cNvPr>
          <p:cNvSpPr/>
          <p:nvPr/>
        </p:nvSpPr>
        <p:spPr>
          <a:xfrm>
            <a:off x="2428458" y="3783492"/>
            <a:ext cx="2034209" cy="1484246"/>
          </a:xfrm>
          <a:prstGeom prst="roundRect">
            <a:avLst>
              <a:gd name="adj" fmla="val 7452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Nagalakshmi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67D5E8-62AA-4587-88DE-81F8DA61AF32}"/>
              </a:ext>
            </a:extLst>
          </p:cNvPr>
          <p:cNvSpPr/>
          <p:nvPr/>
        </p:nvSpPr>
        <p:spPr>
          <a:xfrm>
            <a:off x="4707832" y="3783492"/>
            <a:ext cx="2256180" cy="1484246"/>
          </a:xfrm>
          <a:prstGeom prst="roundRect">
            <a:avLst>
              <a:gd name="adj" fmla="val 7452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Vamshikrishna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8C953-AA61-4669-8F1B-6673C957B2D4}"/>
              </a:ext>
            </a:extLst>
          </p:cNvPr>
          <p:cNvSpPr/>
          <p:nvPr/>
        </p:nvSpPr>
        <p:spPr>
          <a:xfrm>
            <a:off x="7972035" y="2327762"/>
            <a:ext cx="3935910" cy="2821781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4CB39B-0A5A-41A2-BA84-45E38252DFDB}"/>
              </a:ext>
            </a:extLst>
          </p:cNvPr>
          <p:cNvSpPr/>
          <p:nvPr/>
        </p:nvSpPr>
        <p:spPr>
          <a:xfrm>
            <a:off x="8163339" y="2500855"/>
            <a:ext cx="3564835" cy="2428954"/>
          </a:xfrm>
          <a:prstGeom prst="roundRect">
            <a:avLst>
              <a:gd name="adj" fmla="val 44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7937-D8FC-4BBA-B873-2595A3FE68D5}"/>
              </a:ext>
            </a:extLst>
          </p:cNvPr>
          <p:cNvSpPr txBox="1"/>
          <p:nvPr/>
        </p:nvSpPr>
        <p:spPr>
          <a:xfrm>
            <a:off x="8290094" y="2615267"/>
            <a:ext cx="3299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Alone we can do so little, together we can do Wonders.”</a:t>
            </a: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--Helen Keller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7FC15-94BB-4D6D-8CA8-249748ECDB94}"/>
              </a:ext>
            </a:extLst>
          </p:cNvPr>
          <p:cNvSpPr/>
          <p:nvPr/>
        </p:nvSpPr>
        <p:spPr>
          <a:xfrm>
            <a:off x="0" y="-39756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1A697-F6B7-4E48-B1CD-1C527474C089}"/>
              </a:ext>
            </a:extLst>
          </p:cNvPr>
          <p:cNvSpPr/>
          <p:nvPr/>
        </p:nvSpPr>
        <p:spPr>
          <a:xfrm>
            <a:off x="2981739" y="1160826"/>
            <a:ext cx="9223513" cy="456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AE991-9730-4C30-B749-29FD33F1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94" y="1160826"/>
            <a:ext cx="4217505" cy="456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36B30-B196-42F7-87A9-936C7301C2CE}"/>
              </a:ext>
            </a:extLst>
          </p:cNvPr>
          <p:cNvSpPr txBox="1"/>
          <p:nvPr/>
        </p:nvSpPr>
        <p:spPr>
          <a:xfrm>
            <a:off x="3082787" y="2011522"/>
            <a:ext cx="4790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</a:t>
            </a:r>
          </a:p>
          <a:p>
            <a:pPr lvl="1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Kalasalingam Academy of Research and Education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Krishnankoil, Tamilnadu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F8526-A3CB-47FE-B104-44F89F06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02763E-7D4E-4EBB-9EFC-43C8A6C086D3}"/>
              </a:ext>
            </a:extLst>
          </p:cNvPr>
          <p:cNvSpPr/>
          <p:nvPr/>
        </p:nvSpPr>
        <p:spPr>
          <a:xfrm>
            <a:off x="-284922" y="384314"/>
            <a:ext cx="2810408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81B2C-1E44-4D21-9C52-C090EA6F9200}"/>
              </a:ext>
            </a:extLst>
          </p:cNvPr>
          <p:cNvSpPr/>
          <p:nvPr/>
        </p:nvSpPr>
        <p:spPr>
          <a:xfrm>
            <a:off x="2976692" y="1927258"/>
            <a:ext cx="6972705" cy="2442315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06A632-3EA0-4FB8-9B33-99BC7FFA9E6E}"/>
              </a:ext>
            </a:extLst>
          </p:cNvPr>
          <p:cNvSpPr/>
          <p:nvPr/>
        </p:nvSpPr>
        <p:spPr>
          <a:xfrm>
            <a:off x="3119075" y="2013719"/>
            <a:ext cx="6693022" cy="2267654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Healthcare Predictor using ML Algorithm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AB890-0019-4B00-9A0F-BB5609485FDC}"/>
              </a:ext>
            </a:extLst>
          </p:cNvPr>
          <p:cNvSpPr/>
          <p:nvPr/>
        </p:nvSpPr>
        <p:spPr>
          <a:xfrm>
            <a:off x="0" y="0"/>
            <a:ext cx="10325099" cy="6858000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5F7FE-B760-4F7C-A151-07F1F1CAE829}"/>
              </a:ext>
            </a:extLst>
          </p:cNvPr>
          <p:cNvSpPr/>
          <p:nvPr/>
        </p:nvSpPr>
        <p:spPr>
          <a:xfrm>
            <a:off x="-284922" y="384314"/>
            <a:ext cx="2842592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1354A-B23D-41FA-BC7E-27542B61DBBF}"/>
              </a:ext>
            </a:extLst>
          </p:cNvPr>
          <p:cNvSpPr/>
          <p:nvPr/>
        </p:nvSpPr>
        <p:spPr>
          <a:xfrm>
            <a:off x="5738196" y="758109"/>
            <a:ext cx="4586902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EAC394-ADA7-42C1-B312-B25B289BD9F4}"/>
              </a:ext>
            </a:extLst>
          </p:cNvPr>
          <p:cNvSpPr/>
          <p:nvPr/>
        </p:nvSpPr>
        <p:spPr>
          <a:xfrm>
            <a:off x="9977229" y="758109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C68C1-C379-44A0-A718-4CE2090CEF0A}"/>
              </a:ext>
            </a:extLst>
          </p:cNvPr>
          <p:cNvSpPr/>
          <p:nvPr/>
        </p:nvSpPr>
        <p:spPr>
          <a:xfrm>
            <a:off x="5738195" y="1811656"/>
            <a:ext cx="4580277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9653A6-743A-4351-A8DF-2F0389969F12}"/>
              </a:ext>
            </a:extLst>
          </p:cNvPr>
          <p:cNvSpPr/>
          <p:nvPr/>
        </p:nvSpPr>
        <p:spPr>
          <a:xfrm>
            <a:off x="9970604" y="1811656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51520-1842-4116-8037-9852495B1CC9}"/>
              </a:ext>
            </a:extLst>
          </p:cNvPr>
          <p:cNvSpPr/>
          <p:nvPr/>
        </p:nvSpPr>
        <p:spPr>
          <a:xfrm>
            <a:off x="5738195" y="2882560"/>
            <a:ext cx="4593532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Existing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9C6354-F0E5-44CE-AC12-E22BC2AC1B77}"/>
              </a:ext>
            </a:extLst>
          </p:cNvPr>
          <p:cNvSpPr/>
          <p:nvPr/>
        </p:nvSpPr>
        <p:spPr>
          <a:xfrm>
            <a:off x="9983857" y="2882560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AD3AE-685C-4110-BB37-1406AE6D4B1F}"/>
              </a:ext>
            </a:extLst>
          </p:cNvPr>
          <p:cNvSpPr/>
          <p:nvPr/>
        </p:nvSpPr>
        <p:spPr>
          <a:xfrm>
            <a:off x="5738195" y="4002370"/>
            <a:ext cx="4586905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&amp; 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E6593-664E-4790-A4A7-F6ECC86C1E7F}"/>
              </a:ext>
            </a:extLst>
          </p:cNvPr>
          <p:cNvSpPr/>
          <p:nvPr/>
        </p:nvSpPr>
        <p:spPr>
          <a:xfrm>
            <a:off x="9977233" y="4002370"/>
            <a:ext cx="695738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CA166-6F56-49A4-9362-7591B62C7B42}"/>
              </a:ext>
            </a:extLst>
          </p:cNvPr>
          <p:cNvSpPr/>
          <p:nvPr/>
        </p:nvSpPr>
        <p:spPr>
          <a:xfrm>
            <a:off x="5731569" y="5067907"/>
            <a:ext cx="4560403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07E39C-95BA-43B9-947B-60EDE09E17DC}"/>
              </a:ext>
            </a:extLst>
          </p:cNvPr>
          <p:cNvSpPr/>
          <p:nvPr/>
        </p:nvSpPr>
        <p:spPr>
          <a:xfrm>
            <a:off x="10007915" y="5067907"/>
            <a:ext cx="631927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A09930-6A3C-44B7-8EDD-44A30D5012BA}"/>
              </a:ext>
            </a:extLst>
          </p:cNvPr>
          <p:cNvSpPr/>
          <p:nvPr/>
        </p:nvSpPr>
        <p:spPr>
          <a:xfrm>
            <a:off x="5738196" y="6098736"/>
            <a:ext cx="4560403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480FBF-EE58-48CF-8649-4E410E7AF805}"/>
              </a:ext>
            </a:extLst>
          </p:cNvPr>
          <p:cNvSpPr/>
          <p:nvPr/>
        </p:nvSpPr>
        <p:spPr>
          <a:xfrm>
            <a:off x="10014542" y="6098736"/>
            <a:ext cx="631927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8827F-892E-424F-AEAC-FD221ED3F02A}"/>
              </a:ext>
            </a:extLst>
          </p:cNvPr>
          <p:cNvSpPr/>
          <p:nvPr/>
        </p:nvSpPr>
        <p:spPr>
          <a:xfrm>
            <a:off x="12023762" y="-19876"/>
            <a:ext cx="174929" cy="6877876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8898689E-AC40-432D-AC7E-06F513EFBE82}"/>
              </a:ext>
            </a:extLst>
          </p:cNvPr>
          <p:cNvSpPr>
            <a:spLocks/>
          </p:cNvSpPr>
          <p:nvPr/>
        </p:nvSpPr>
        <p:spPr bwMode="auto">
          <a:xfrm>
            <a:off x="8731250" y="177800"/>
            <a:ext cx="6502400" cy="6502400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A882EAA6-F734-4EB5-84B3-B2A1D45B22B4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780FD5E-005D-43A7-90EF-2C061A7F1C10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solidFill>
            <a:srgbClr val="C9DEEA">
              <a:alpha val="153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F2C20288-7035-4F2A-88C4-E4B1276B5407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noFill/>
          <a:ln w="25400" cap="flat" cmpd="sng">
            <a:solidFill>
              <a:srgbClr val="C9DEEA">
                <a:alpha val="5974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3F3B804F-6800-4A0B-9651-3A26C7A853DD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noFill/>
          <a:ln w="25400" cap="flat" cmpd="sng">
            <a:solidFill>
              <a:srgbClr val="C9DEEA">
                <a:alpha val="47369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B80900DD-C9B8-47D6-A800-C4BEAD106BDF}"/>
              </a:ext>
            </a:extLst>
          </p:cNvPr>
          <p:cNvSpPr>
            <a:spLocks/>
          </p:cNvSpPr>
          <p:nvPr/>
        </p:nvSpPr>
        <p:spPr bwMode="auto">
          <a:xfrm>
            <a:off x="8737600" y="184150"/>
            <a:ext cx="6488907" cy="6488907"/>
          </a:xfrm>
          <a:prstGeom prst="ellipse">
            <a:avLst/>
          </a:prstGeom>
          <a:noFill/>
          <a:ln w="25400" cap="flat" cmpd="sng">
            <a:solidFill>
              <a:srgbClr val="C9DEEA">
                <a:alpha val="1816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C12EB12B-37BE-4602-9C6D-F7FDA701CA77}"/>
              </a:ext>
            </a:extLst>
          </p:cNvPr>
          <p:cNvSpPr>
            <a:spLocks/>
          </p:cNvSpPr>
          <p:nvPr/>
        </p:nvSpPr>
        <p:spPr bwMode="auto">
          <a:xfrm>
            <a:off x="8863013" y="2315369"/>
            <a:ext cx="109538" cy="110331"/>
          </a:xfrm>
          <a:prstGeom prst="ellipse">
            <a:avLst/>
          </a:prstGeom>
          <a:solidFill>
            <a:srgbClr val="E4E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5" name="Oval 11">
            <a:extLst>
              <a:ext uri="{FF2B5EF4-FFF2-40B4-BE49-F238E27FC236}">
                <a16:creationId xmlns:a16="http://schemas.microsoft.com/office/drawing/2014/main" id="{2A183298-996C-4C35-9E05-780C9BDD366D}"/>
              </a:ext>
            </a:extLst>
          </p:cNvPr>
          <p:cNvSpPr>
            <a:spLocks/>
          </p:cNvSpPr>
          <p:nvPr/>
        </p:nvSpPr>
        <p:spPr bwMode="auto">
          <a:xfrm>
            <a:off x="10140950" y="3558382"/>
            <a:ext cx="110332" cy="110331"/>
          </a:xfrm>
          <a:prstGeom prst="ellipse">
            <a:avLst/>
          </a:prstGeom>
          <a:solidFill>
            <a:srgbClr val="D1D9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6" name="Oval 12">
            <a:extLst>
              <a:ext uri="{FF2B5EF4-FFF2-40B4-BE49-F238E27FC236}">
                <a16:creationId xmlns:a16="http://schemas.microsoft.com/office/drawing/2014/main" id="{E8D8C3D4-53B5-4E29-B947-6BF5C28F1FFB}"/>
              </a:ext>
            </a:extLst>
          </p:cNvPr>
          <p:cNvSpPr>
            <a:spLocks/>
          </p:cNvSpPr>
          <p:nvPr/>
        </p:nvSpPr>
        <p:spPr bwMode="auto">
          <a:xfrm>
            <a:off x="10268744" y="5301457"/>
            <a:ext cx="110331" cy="110331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B3356695-DD58-4161-9470-825A47CE2563}"/>
              </a:ext>
            </a:extLst>
          </p:cNvPr>
          <p:cNvSpPr>
            <a:spLocks/>
          </p:cNvSpPr>
          <p:nvPr/>
        </p:nvSpPr>
        <p:spPr bwMode="auto">
          <a:xfrm>
            <a:off x="10140950" y="1570038"/>
            <a:ext cx="110332" cy="109538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E0FE2C5-DB19-4769-B7A6-557E783FB7E9}"/>
              </a:ext>
            </a:extLst>
          </p:cNvPr>
          <p:cNvSpPr>
            <a:spLocks/>
          </p:cNvSpPr>
          <p:nvPr/>
        </p:nvSpPr>
        <p:spPr bwMode="auto">
          <a:xfrm>
            <a:off x="9312275" y="2257425"/>
            <a:ext cx="635000" cy="63500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2" name="Oval 18">
            <a:extLst>
              <a:ext uri="{FF2B5EF4-FFF2-40B4-BE49-F238E27FC236}">
                <a16:creationId xmlns:a16="http://schemas.microsoft.com/office/drawing/2014/main" id="{4FF3484C-1555-4494-84DC-9A9F671B3A8B}"/>
              </a:ext>
            </a:extLst>
          </p:cNvPr>
          <p:cNvSpPr>
            <a:spLocks/>
          </p:cNvSpPr>
          <p:nvPr/>
        </p:nvSpPr>
        <p:spPr bwMode="auto">
          <a:xfrm>
            <a:off x="11322050" y="1524000"/>
            <a:ext cx="361950" cy="3619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9E306729-33EB-495C-AD8D-8BC4DACEB279}"/>
              </a:ext>
            </a:extLst>
          </p:cNvPr>
          <p:cNvSpPr>
            <a:spLocks/>
          </p:cNvSpPr>
          <p:nvPr/>
        </p:nvSpPr>
        <p:spPr bwMode="auto">
          <a:xfrm>
            <a:off x="8806657" y="4451350"/>
            <a:ext cx="260350" cy="2603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AFD94A3C-3331-42CB-8CD8-F8FF930730E5}"/>
              </a:ext>
            </a:extLst>
          </p:cNvPr>
          <p:cNvSpPr>
            <a:spLocks/>
          </p:cNvSpPr>
          <p:nvPr/>
        </p:nvSpPr>
        <p:spPr bwMode="auto">
          <a:xfrm>
            <a:off x="10951369" y="4766469"/>
            <a:ext cx="555625" cy="556419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B6AA3799-BF33-4E20-A773-9482AF8DEE74}"/>
              </a:ext>
            </a:extLst>
          </p:cNvPr>
          <p:cNvSpPr>
            <a:spLocks/>
          </p:cNvSpPr>
          <p:nvPr/>
        </p:nvSpPr>
        <p:spPr bwMode="auto">
          <a:xfrm>
            <a:off x="9687719" y="950913"/>
            <a:ext cx="186531" cy="186532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5F1157-6A1C-45CC-A5F3-247AB89E98CC}"/>
              </a:ext>
            </a:extLst>
          </p:cNvPr>
          <p:cNvSpPr>
            <a:spLocks/>
          </p:cNvSpPr>
          <p:nvPr/>
        </p:nvSpPr>
        <p:spPr bwMode="auto">
          <a:xfrm>
            <a:off x="761205" y="1269143"/>
            <a:ext cx="7762083" cy="553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is the maintenance or improvement of health via the prevention, diagnosis, and treatment of disease, illness, injury, and other physical and mental impairments in human beings.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is generally delivered by health professionals (providers or practitioners) in allied health fields.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work done in providing primary care, secondary care, and tertiary care, as well as in public health.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 might have happened so many times that you or someone yours need doctors help immediately, but they are not available due to some reason.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Health Prediction Project is an end user support and online consultation project.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0F754E-52B3-45FB-B455-5ED967F6C113}"/>
              </a:ext>
            </a:extLst>
          </p:cNvPr>
          <p:cNvSpPr/>
          <p:nvPr/>
        </p:nvSpPr>
        <p:spPr>
          <a:xfrm>
            <a:off x="-284922" y="384314"/>
            <a:ext cx="339661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ABSTRACT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8898689E-AC40-432D-AC7E-06F513EFBE82}"/>
              </a:ext>
            </a:extLst>
          </p:cNvPr>
          <p:cNvSpPr>
            <a:spLocks/>
          </p:cNvSpPr>
          <p:nvPr/>
        </p:nvSpPr>
        <p:spPr bwMode="auto">
          <a:xfrm>
            <a:off x="8731250" y="177800"/>
            <a:ext cx="6502400" cy="6502400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A882EAA6-F734-4EB5-84B3-B2A1D45B22B4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780FD5E-005D-43A7-90EF-2C061A7F1C10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solidFill>
            <a:srgbClr val="C9DEEA">
              <a:alpha val="153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F2C20288-7035-4F2A-88C4-E4B1276B5407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noFill/>
          <a:ln w="25400" cap="flat" cmpd="sng">
            <a:solidFill>
              <a:srgbClr val="C9DEEA">
                <a:alpha val="5974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3F3B804F-6800-4A0B-9651-3A26C7A853DD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noFill/>
          <a:ln w="25400" cap="flat" cmpd="sng">
            <a:solidFill>
              <a:srgbClr val="C9DEEA">
                <a:alpha val="47369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B80900DD-C9B8-47D6-A800-C4BEAD106BDF}"/>
              </a:ext>
            </a:extLst>
          </p:cNvPr>
          <p:cNvSpPr>
            <a:spLocks/>
          </p:cNvSpPr>
          <p:nvPr/>
        </p:nvSpPr>
        <p:spPr bwMode="auto">
          <a:xfrm>
            <a:off x="8737600" y="184150"/>
            <a:ext cx="6488907" cy="6488907"/>
          </a:xfrm>
          <a:prstGeom prst="ellipse">
            <a:avLst/>
          </a:prstGeom>
          <a:noFill/>
          <a:ln w="25400" cap="flat" cmpd="sng">
            <a:solidFill>
              <a:srgbClr val="C9DEEA">
                <a:alpha val="1816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C12EB12B-37BE-4602-9C6D-F7FDA701CA77}"/>
              </a:ext>
            </a:extLst>
          </p:cNvPr>
          <p:cNvSpPr>
            <a:spLocks/>
          </p:cNvSpPr>
          <p:nvPr/>
        </p:nvSpPr>
        <p:spPr bwMode="auto">
          <a:xfrm>
            <a:off x="8863013" y="2315369"/>
            <a:ext cx="109538" cy="110331"/>
          </a:xfrm>
          <a:prstGeom prst="ellipse">
            <a:avLst/>
          </a:prstGeom>
          <a:solidFill>
            <a:srgbClr val="E4E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5" name="Oval 11">
            <a:extLst>
              <a:ext uri="{FF2B5EF4-FFF2-40B4-BE49-F238E27FC236}">
                <a16:creationId xmlns:a16="http://schemas.microsoft.com/office/drawing/2014/main" id="{2A183298-996C-4C35-9E05-780C9BDD366D}"/>
              </a:ext>
            </a:extLst>
          </p:cNvPr>
          <p:cNvSpPr>
            <a:spLocks/>
          </p:cNvSpPr>
          <p:nvPr/>
        </p:nvSpPr>
        <p:spPr bwMode="auto">
          <a:xfrm>
            <a:off x="10140950" y="3558382"/>
            <a:ext cx="110332" cy="110331"/>
          </a:xfrm>
          <a:prstGeom prst="ellipse">
            <a:avLst/>
          </a:prstGeom>
          <a:solidFill>
            <a:srgbClr val="D1D9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6" name="Oval 12">
            <a:extLst>
              <a:ext uri="{FF2B5EF4-FFF2-40B4-BE49-F238E27FC236}">
                <a16:creationId xmlns:a16="http://schemas.microsoft.com/office/drawing/2014/main" id="{E8D8C3D4-53B5-4E29-B947-6BF5C28F1FFB}"/>
              </a:ext>
            </a:extLst>
          </p:cNvPr>
          <p:cNvSpPr>
            <a:spLocks/>
          </p:cNvSpPr>
          <p:nvPr/>
        </p:nvSpPr>
        <p:spPr bwMode="auto">
          <a:xfrm>
            <a:off x="10268744" y="5301457"/>
            <a:ext cx="110331" cy="110331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B3356695-DD58-4161-9470-825A47CE2563}"/>
              </a:ext>
            </a:extLst>
          </p:cNvPr>
          <p:cNvSpPr>
            <a:spLocks/>
          </p:cNvSpPr>
          <p:nvPr/>
        </p:nvSpPr>
        <p:spPr bwMode="auto">
          <a:xfrm>
            <a:off x="10140950" y="1570038"/>
            <a:ext cx="110332" cy="109538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E0FE2C5-DB19-4769-B7A6-557E783FB7E9}"/>
              </a:ext>
            </a:extLst>
          </p:cNvPr>
          <p:cNvSpPr>
            <a:spLocks/>
          </p:cNvSpPr>
          <p:nvPr/>
        </p:nvSpPr>
        <p:spPr bwMode="auto">
          <a:xfrm>
            <a:off x="9312275" y="2257425"/>
            <a:ext cx="635000" cy="63500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2" name="Oval 18">
            <a:extLst>
              <a:ext uri="{FF2B5EF4-FFF2-40B4-BE49-F238E27FC236}">
                <a16:creationId xmlns:a16="http://schemas.microsoft.com/office/drawing/2014/main" id="{4FF3484C-1555-4494-84DC-9A9F671B3A8B}"/>
              </a:ext>
            </a:extLst>
          </p:cNvPr>
          <p:cNvSpPr>
            <a:spLocks/>
          </p:cNvSpPr>
          <p:nvPr/>
        </p:nvSpPr>
        <p:spPr bwMode="auto">
          <a:xfrm>
            <a:off x="11322050" y="1524000"/>
            <a:ext cx="361950" cy="3619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9E306729-33EB-495C-AD8D-8BC4DACEB279}"/>
              </a:ext>
            </a:extLst>
          </p:cNvPr>
          <p:cNvSpPr>
            <a:spLocks/>
          </p:cNvSpPr>
          <p:nvPr/>
        </p:nvSpPr>
        <p:spPr bwMode="auto">
          <a:xfrm>
            <a:off x="8806657" y="4451350"/>
            <a:ext cx="260350" cy="2603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AFD94A3C-3331-42CB-8CD8-F8FF930730E5}"/>
              </a:ext>
            </a:extLst>
          </p:cNvPr>
          <p:cNvSpPr>
            <a:spLocks/>
          </p:cNvSpPr>
          <p:nvPr/>
        </p:nvSpPr>
        <p:spPr bwMode="auto">
          <a:xfrm>
            <a:off x="10951369" y="4766469"/>
            <a:ext cx="555625" cy="556419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B6AA3799-BF33-4E20-A773-9482AF8DEE74}"/>
              </a:ext>
            </a:extLst>
          </p:cNvPr>
          <p:cNvSpPr>
            <a:spLocks/>
          </p:cNvSpPr>
          <p:nvPr/>
        </p:nvSpPr>
        <p:spPr bwMode="auto">
          <a:xfrm>
            <a:off x="9687719" y="950913"/>
            <a:ext cx="186531" cy="186532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5F1157-6A1C-45CC-A5F3-247AB89E98CC}"/>
              </a:ext>
            </a:extLst>
          </p:cNvPr>
          <p:cNvSpPr>
            <a:spLocks/>
          </p:cNvSpPr>
          <p:nvPr/>
        </p:nvSpPr>
        <p:spPr bwMode="auto">
          <a:xfrm>
            <a:off x="786605" y="1282311"/>
            <a:ext cx="7605713" cy="553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 is a young and growing Cloud and Product Development Company.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create technology-driven solutions that precipitate in organizational transformation and business success for our clients.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create, enhance and assist organizations to develop new applications, integrate them with current systems and upgrade them at minimal costs.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 clients belong to a variety of domains and countries.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offer our international clients the offshore advantage for all their IT needs.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committed to ‘making IT simple’ and creating value for all those who partner with us.</a:t>
            </a:r>
            <a:endParaRPr lang="x-none" alt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0F754E-52B3-45FB-B455-5ED967F6C113}"/>
              </a:ext>
            </a:extLst>
          </p:cNvPr>
          <p:cNvSpPr/>
          <p:nvPr/>
        </p:nvSpPr>
        <p:spPr>
          <a:xfrm>
            <a:off x="-284923" y="384314"/>
            <a:ext cx="4363210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COMPANY  INFO</a:t>
            </a:r>
          </a:p>
        </p:txBody>
      </p:sp>
    </p:spTree>
    <p:extLst>
      <p:ext uri="{BB962C8B-B14F-4D97-AF65-F5344CB8AC3E}">
        <p14:creationId xmlns:p14="http://schemas.microsoft.com/office/powerpoint/2010/main" val="681086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1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248227" y="1584898"/>
            <a:ext cx="10740579" cy="489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3536122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LITERATURE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11988807" y="1584898"/>
            <a:ext cx="203200" cy="488878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335314" y="1663778"/>
            <a:ext cx="1052285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present working system, the problems facing are: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small reason also we have to go to hospital. 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don’t know what type of drugs we have to use for a particular disease.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awareness about the type of diseases that persons are affecting.</a:t>
            </a:r>
          </a:p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to ML side: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researchers worked previously on predictive analytics in health care to predict the chronic kidney diseases using decision tree algorithm. (CSIT-2016 paper)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researchers aimed to predict only on kidney failures or diseases related to it.</a:t>
            </a:r>
          </a:p>
          <a:p>
            <a:pPr marL="800100" lvl="1" indent="-342900" algn="just">
              <a:lnSpc>
                <a:spcPct val="150000"/>
              </a:lnSpc>
              <a:buClr>
                <a:srgbClr val="1A929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hospitals applying prediction on the patient records to address issues like creating risk scores, developing new medicines, satisfaction and reducing patient waiting time.</a:t>
            </a:r>
          </a:p>
        </p:txBody>
      </p:sp>
    </p:spTree>
    <p:extLst>
      <p:ext uri="{BB962C8B-B14F-4D97-AF65-F5344CB8AC3E}">
        <p14:creationId xmlns:p14="http://schemas.microsoft.com/office/powerpoint/2010/main" val="31550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2E8EE-E9DD-433A-B41D-2FFFF2FCE361}"/>
              </a:ext>
            </a:extLst>
          </p:cNvPr>
          <p:cNvSpPr/>
          <p:nvPr/>
        </p:nvSpPr>
        <p:spPr>
          <a:xfrm>
            <a:off x="0" y="0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8628E0-30F6-4D99-AABD-C38F6AE7E6B7}"/>
              </a:ext>
            </a:extLst>
          </p:cNvPr>
          <p:cNvSpPr/>
          <p:nvPr/>
        </p:nvSpPr>
        <p:spPr>
          <a:xfrm>
            <a:off x="-284922" y="384314"/>
            <a:ext cx="4419600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EXISTING CONS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B72B0-757E-434B-A3A5-D13999181B56}"/>
              </a:ext>
            </a:extLst>
          </p:cNvPr>
          <p:cNvSpPr/>
          <p:nvPr/>
        </p:nvSpPr>
        <p:spPr>
          <a:xfrm>
            <a:off x="728870" y="1775790"/>
            <a:ext cx="5827735" cy="3935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99D8-5B34-454A-8117-79F6F8370F63}"/>
              </a:ext>
            </a:extLst>
          </p:cNvPr>
          <p:cNvSpPr txBox="1"/>
          <p:nvPr/>
        </p:nvSpPr>
        <p:spPr>
          <a:xfrm>
            <a:off x="873034" y="2109412"/>
            <a:ext cx="5539406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fully automated, it needs doctors for full diagnosis.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go to hospital for every small reason.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time is more.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can’t discuss their illness to doctors immediately.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 to wait for doctor until doctor come.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DAF29-29EB-4D07-8C95-DA5D74E41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7" t="36235" r="33514" b="30038"/>
          <a:stretch/>
        </p:blipFill>
        <p:spPr>
          <a:xfrm>
            <a:off x="7060186" y="2393588"/>
            <a:ext cx="4628232" cy="27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2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0A8FC9-A526-422C-958E-A6B4C98F4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7"/>
          <a:stretch/>
        </p:blipFill>
        <p:spPr>
          <a:xfrm>
            <a:off x="1" y="0"/>
            <a:ext cx="75965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16F63D-1CE5-461D-923E-A1ECB54431EA}"/>
              </a:ext>
            </a:extLst>
          </p:cNvPr>
          <p:cNvSpPr/>
          <p:nvPr/>
        </p:nvSpPr>
        <p:spPr>
          <a:xfrm>
            <a:off x="5543648" y="1994468"/>
            <a:ext cx="6338823" cy="2955202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62099-4B96-4B9D-B21C-F7BC1ABC8865}"/>
              </a:ext>
            </a:extLst>
          </p:cNvPr>
          <p:cNvSpPr/>
          <p:nvPr/>
        </p:nvSpPr>
        <p:spPr>
          <a:xfrm>
            <a:off x="5673319" y="2099268"/>
            <a:ext cx="6084565" cy="2743864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PROPOSED IDEA</a:t>
            </a:r>
          </a:p>
          <a:p>
            <a:pPr algn="ctr"/>
            <a:r>
              <a:rPr lang="en-US" sz="4800" dirty="0">
                <a:latin typeface="Arial Black" panose="020B0A04020102020204" pitchFamily="34" charset="0"/>
              </a:rPr>
              <a:t>&amp;</a:t>
            </a:r>
          </a:p>
          <a:p>
            <a:pPr algn="ctr"/>
            <a:r>
              <a:rPr lang="en-US" sz="4800" dirty="0">
                <a:latin typeface="Arial Black" panose="020B0A04020102020204" pitchFamily="34" charset="0"/>
              </a:rPr>
              <a:t>METHODOLOGY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7722354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36874" y="2024281"/>
            <a:ext cx="10740579" cy="367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430828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-4690" y="2031722"/>
            <a:ext cx="203200" cy="3673019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245734" y="2233905"/>
            <a:ext cx="10522857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propose a system that allows users to get instant guidance on their health issues through an intelligent health care model online. (probably web application)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fed with various symptoms and the disease or illness associated with it.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 end interface allows user to share their symptoms and issues. 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processes user’s symptoms to check for various illness that could be associated with it.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some intelligent techniques (ML models) to guess the most accurate illness that could be associated with patient’s symptoms. </a:t>
            </a:r>
          </a:p>
        </p:txBody>
      </p:sp>
    </p:spTree>
    <p:extLst>
      <p:ext uri="{BB962C8B-B14F-4D97-AF65-F5344CB8AC3E}">
        <p14:creationId xmlns:p14="http://schemas.microsoft.com/office/powerpoint/2010/main" val="6628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824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vamshikrishna Bandari</dc:creator>
  <cp:lastModifiedBy>vamshikrishna Bandari</cp:lastModifiedBy>
  <cp:revision>120</cp:revision>
  <dcterms:created xsi:type="dcterms:W3CDTF">2020-02-13T03:52:08Z</dcterms:created>
  <dcterms:modified xsi:type="dcterms:W3CDTF">2020-02-17T03:47:33Z</dcterms:modified>
</cp:coreProperties>
</file>