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10" autoAdjust="0"/>
  </p:normalViewPr>
  <p:slideViewPr>
    <p:cSldViewPr snapToGrid="0" snapToObjects="1">
      <p:cViewPr varScale="1">
        <p:scale>
          <a:sx n="71" d="100"/>
          <a:sy n="71" d="100"/>
        </p:scale>
        <p:origin x="69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BBFE6-F045-4E0A-BE17-05A3EB2E7862}"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7097D-B003-4707-9EE3-355600C5AE45}" type="slidenum">
              <a:rPr lang="en-IN" smtClean="0"/>
              <a:t>‹#›</a:t>
            </a:fld>
            <a:endParaRPr lang="en-IN"/>
          </a:p>
        </p:txBody>
      </p:sp>
    </p:spTree>
    <p:extLst>
      <p:ext uri="{BB962C8B-B14F-4D97-AF65-F5344CB8AC3E}">
        <p14:creationId xmlns:p14="http://schemas.microsoft.com/office/powerpoint/2010/main" val="3857462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Total Sales by Product Name</a:t>
            </a:r>
            <a:endParaRPr dirty="0"/>
          </a:p>
          <a:p>
            <a:r>
              <a:rPr b="0" dirty="0"/>
              <a:t>No alt text provided</a:t>
            </a:r>
            <a:endParaRPr dirty="0"/>
          </a:p>
          <a:p>
            <a:endParaRPr dirty="0"/>
          </a:p>
          <a:p>
            <a:r>
              <a:rPr b="1" dirty="0"/>
              <a:t>Profits</a:t>
            </a:r>
            <a:endParaRPr dirty="0"/>
          </a:p>
          <a:p>
            <a:r>
              <a:rPr b="0" dirty="0"/>
              <a:t>No alt text provided</a:t>
            </a:r>
            <a:endParaRPr dirty="0"/>
          </a:p>
          <a:p>
            <a:endParaRPr dirty="0"/>
          </a:p>
          <a:p>
            <a:r>
              <a:rPr b="1" dirty="0"/>
              <a:t>Sales</a:t>
            </a:r>
            <a:endParaRPr dirty="0"/>
          </a:p>
          <a:p>
            <a:r>
              <a:rPr b="0" dirty="0"/>
              <a:t>No alt text provided</a:t>
            </a:r>
            <a:endParaRPr dirty="0"/>
          </a:p>
          <a:p>
            <a:endParaRPr dirty="0"/>
          </a:p>
          <a:p>
            <a:r>
              <a:rPr b="1" dirty="0"/>
              <a:t>Total Sales by Ship Mode</a:t>
            </a:r>
            <a:endParaRPr dirty="0"/>
          </a:p>
          <a:p>
            <a:r>
              <a:rPr b="0" dirty="0"/>
              <a:t>No alt text provided</a:t>
            </a:r>
            <a:endParaRPr dirty="0"/>
          </a:p>
          <a:p>
            <a:endParaRPr dirty="0"/>
          </a:p>
          <a:p>
            <a:r>
              <a:rPr b="1" dirty="0"/>
              <a:t>Total Sales by Sub-Category</a:t>
            </a:r>
            <a:endParaRPr dirty="0"/>
          </a:p>
          <a:p>
            <a:r>
              <a:rPr b="0" dirty="0"/>
              <a:t>No alt text provided</a:t>
            </a:r>
            <a:endParaRPr dirty="0"/>
          </a:p>
          <a:p>
            <a:endParaRPr dirty="0"/>
          </a:p>
          <a:p>
            <a:r>
              <a:rPr b="1" dirty="0"/>
              <a:t>Monthly Profits Year over Year</a:t>
            </a:r>
            <a:endParaRPr dirty="0"/>
          </a:p>
          <a:p>
            <a:r>
              <a:rPr b="0" dirty="0"/>
              <a:t>No alt text provided</a:t>
            </a:r>
            <a:endParaRPr dirty="0"/>
          </a:p>
          <a:p>
            <a:endParaRPr dirty="0"/>
          </a:p>
          <a:p>
            <a:r>
              <a:rPr b="1" dirty="0"/>
              <a:t>Total Sales by Country</a:t>
            </a:r>
            <a:endParaRPr dirty="0"/>
          </a:p>
          <a:p>
            <a:r>
              <a:rPr b="0" dirty="0"/>
              <a:t>No alt text provided</a:t>
            </a:r>
            <a:endParaRPr dirty="0"/>
          </a:p>
          <a:p>
            <a:endParaRPr dirty="0"/>
          </a:p>
          <a:p>
            <a:r>
              <a:rPr b="1" dirty="0"/>
              <a:t>Total Sales by Segment</a:t>
            </a:r>
            <a:endParaRPr dirty="0"/>
          </a:p>
          <a:p>
            <a:r>
              <a:rPr b="0" dirty="0"/>
              <a:t>No alt text provided</a:t>
            </a:r>
            <a:endParaRPr dirty="0"/>
          </a:p>
          <a:p>
            <a:endParaRPr dirty="0"/>
          </a:p>
          <a:p>
            <a:r>
              <a:rPr b="1" dirty="0"/>
              <a:t>Total Sales by Market</a:t>
            </a:r>
            <a:endParaRPr dirty="0"/>
          </a:p>
          <a:p>
            <a:r>
              <a:rPr b="0" dirty="0"/>
              <a:t>No alt text provided</a:t>
            </a:r>
            <a:endParaRPr dirty="0"/>
          </a:p>
          <a:p>
            <a:endParaRPr dirty="0"/>
          </a:p>
          <a:p>
            <a:r>
              <a:rPr b="1" dirty="0"/>
              <a:t>Orders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Sub_Category wise Quantity</a:t>
            </a:r>
            <a:endParaRPr dirty="0"/>
          </a:p>
          <a:p>
            <a:r>
              <a:rPr b="0" dirty="0"/>
              <a:t>No alt text provided</a:t>
            </a:r>
            <a:endParaRPr dirty="0"/>
          </a:p>
          <a:p>
            <a:endParaRPr dirty="0"/>
          </a:p>
          <a:p>
            <a:r>
              <a:rPr b="1" dirty="0"/>
              <a:t>Sales, Quantity, Profits per Customers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12/15/2023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0548570-5dd7-458d-a513-8d3cd3456372?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F3C910"/>
                </a:solidFill>
              </a:rPr>
              <a:t>Walmart</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Superstore</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12/14/2023 6:28:42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12/14/2023 6:16:50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p:nvPr>
        </p:nvSpPr>
        <p:spPr/>
        <p:txBody>
          <a:bodyPr/>
          <a:lstStyle/>
          <a:p>
            <a:r>
              <a:t>Sales Dashboard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descr="Add-in content for Microsoft Power BI.">
                <a:extLst>
                  <a:ext uri="{FF2B5EF4-FFF2-40B4-BE49-F238E27FC236}">
                    <a16:creationId xmlns:a16="http://schemas.microsoft.com/office/drawing/2014/main" id="{04141554-EBA9-E7A1-4C94-DE0F6E3A2BFC}"/>
                  </a:ext>
                </a:extLst>
              </p:cNvPr>
              <p:cNvGraphicFramePr>
                <a:graphicFrameLocks noGrp="1"/>
              </p:cNvGraphicFramePr>
              <p:nvPr>
                <p:extLst>
                  <p:ext uri="{D42A27DB-BD31-4B8C-83A1-F6EECF244321}">
                    <p14:modId xmlns:p14="http://schemas.microsoft.com/office/powerpoint/2010/main" val="1410580342"/>
                  </p:ext>
                </p:extLst>
              </p:nvPr>
            </p:nvGraphicFramePr>
            <p:xfrm>
              <a:off x="0" y="154983"/>
              <a:ext cx="12192000" cy="670301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descr="Add-in content for Microsoft Power BI.">
                <a:extLst>
                  <a:ext uri="{FF2B5EF4-FFF2-40B4-BE49-F238E27FC236}">
                    <a16:creationId xmlns:a16="http://schemas.microsoft.com/office/drawing/2014/main" id="{04141554-EBA9-E7A1-4C94-DE0F6E3A2BFC}"/>
                  </a:ext>
                </a:extLst>
              </p:cNvPr>
              <p:cNvPicPr>
                <a:picLocks noGrp="1" noRot="1" noChangeAspect="1" noMove="1" noResize="1" noEditPoints="1" noAdjustHandles="1" noChangeArrowheads="1" noChangeShapeType="1"/>
              </p:cNvPicPr>
              <p:nvPr/>
            </p:nvPicPr>
            <p:blipFill>
              <a:blip r:embed="rId4"/>
              <a:stretch>
                <a:fillRect/>
              </a:stretch>
            </p:blipFill>
            <p:spPr>
              <a:xfrm>
                <a:off x="0" y="154983"/>
                <a:ext cx="12192000" cy="6703017"/>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descr="Add-in content for Microsoft Power BI.">
                <a:extLst>
                  <a:ext uri="{FF2B5EF4-FFF2-40B4-BE49-F238E27FC236}">
                    <a16:creationId xmlns:a16="http://schemas.microsoft.com/office/drawing/2014/main" id="{16B81A3E-4AF9-BA21-9783-30E1D079AC73}"/>
                  </a:ext>
                </a:extLst>
              </p:cNvPr>
              <p:cNvGraphicFramePr>
                <a:graphicFrameLocks noGrp="1"/>
              </p:cNvGraphicFramePr>
              <p:nvPr>
                <p:extLst>
                  <p:ext uri="{D42A27DB-BD31-4B8C-83A1-F6EECF244321}">
                    <p14:modId xmlns:p14="http://schemas.microsoft.com/office/powerpoint/2010/main" val="3367509409"/>
                  </p:ext>
                </p:extLst>
              </p:nvPr>
            </p:nvGraphicFramePr>
            <p:xfrm>
              <a:off x="0" y="0"/>
              <a:ext cx="12192000"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descr="Add-in content for Microsoft Power BI.">
                <a:extLst>
                  <a:ext uri="{FF2B5EF4-FFF2-40B4-BE49-F238E27FC236}">
                    <a16:creationId xmlns:a16="http://schemas.microsoft.com/office/drawing/2014/main" id="{16B81A3E-4AF9-BA21-9783-30E1D079AC7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7999"/>
              </a:xfrm>
              <a:prstGeom prst="rect">
                <a:avLst/>
              </a:prstGeom>
            </p:spPr>
          </p:pic>
        </mc:Fallback>
      </mc:AlternateContent>
    </p:spTree>
    <p:extLst>
      <p:ext uri="{BB962C8B-B14F-4D97-AF65-F5344CB8AC3E}">
        <p14:creationId xmlns:p14="http://schemas.microsoft.com/office/powerpoint/2010/main" val="135903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5BAE7-4912-FF71-31FA-25717383FA96}"/>
              </a:ext>
            </a:extLst>
          </p:cNvPr>
          <p:cNvSpPr txBox="1"/>
          <p:nvPr/>
        </p:nvSpPr>
        <p:spPr>
          <a:xfrm>
            <a:off x="497541" y="363071"/>
            <a:ext cx="10919012" cy="5909310"/>
          </a:xfrm>
          <a:prstGeom prst="rect">
            <a:avLst/>
          </a:prstGeom>
          <a:noFill/>
        </p:spPr>
        <p:txBody>
          <a:bodyPr wrap="square" rtlCol="0">
            <a:spAutoFit/>
          </a:bodyPr>
          <a:lstStyle/>
          <a:p>
            <a:r>
              <a:rPr lang="en-IN" b="1" i="0" u="sng" dirty="0"/>
              <a:t># Key Insights from Dashboard</a:t>
            </a:r>
          </a:p>
          <a:p>
            <a:endParaRPr lang="en-IN" b="1" dirty="0"/>
          </a:p>
          <a:p>
            <a:r>
              <a:rPr lang="en-IN" b="1" dirty="0"/>
              <a:t>Total Sales by Product Name:</a:t>
            </a:r>
          </a:p>
          <a:p>
            <a:r>
              <a:rPr lang="en-IN" b="0" i="0" dirty="0">
                <a:effectLst/>
                <a:latin typeface="Söhne"/>
              </a:rPr>
              <a:t>The "Apple Smart iPhone" was the selling product, from 2011 to 2014 capturing the market share of 0.69%. In a place the "Cisco Smart Phone, Full Size" achieved a sales percentage of 0.60% while the "Motorola Smart Phone, Full Size" secured the third spot, with sales of 0.58% during that time period.</a:t>
            </a:r>
          </a:p>
          <a:p>
            <a:endParaRPr lang="en-IN" dirty="0"/>
          </a:p>
          <a:p>
            <a:r>
              <a:rPr lang="en-IN" b="1" dirty="0"/>
              <a:t>Total Sales by Ship Mode</a:t>
            </a:r>
            <a:endParaRPr lang="en-IN" dirty="0"/>
          </a:p>
          <a:p>
            <a:r>
              <a:rPr lang="en-IN" b="0" i="0" dirty="0">
                <a:effectLst/>
                <a:latin typeface="Söhne"/>
              </a:rPr>
              <a:t>Over the years 2011, 2012, 2013, and 2014, the majority of sales, approximately 60%, were attributed to the "Standard Class." Following closely, "Second Class" accounted for 20.3%, and "First Class" contributed 14.48% to the total sales. Indicates that a significant portion of customers opted for standard shipping options during the specified period. The lower percentages for "Second Class" and "First Class" suggest a comparatively smaller but notable share of customers choosing faster or premium shipping services. </a:t>
            </a:r>
            <a:endParaRPr lang="en-IN" dirty="0"/>
          </a:p>
          <a:p>
            <a:endParaRPr lang="en-IN" b="1" dirty="0"/>
          </a:p>
          <a:p>
            <a:r>
              <a:rPr lang="en-IN" b="1" dirty="0"/>
              <a:t>Total Sales by Sub-Category</a:t>
            </a:r>
            <a:endParaRPr lang="en-IN" dirty="0"/>
          </a:p>
          <a:p>
            <a:r>
              <a:rPr lang="en-IN" b="0" i="0" dirty="0">
                <a:effectLst/>
                <a:latin typeface="Söhne"/>
              </a:rPr>
              <a:t>In the years spanning 2011 to 2014, "Phones" secured a substantial share of total sales, amounting to 13.5%, highlighting a consistent demand for telecommunications devices. Following closely, "Copies" contributed significantly with 11.94%, indicating sustained interest in copying and printing equipment. Additionally, "Chairs" played a notable role in the overall sales composition, accounting for 11.88%, suggesting a steady market for furniture during this period.</a:t>
            </a:r>
            <a:endParaRPr lang="en-IN" dirty="0"/>
          </a:p>
          <a:p>
            <a:endParaRPr lang="en-IN" b="1" dirty="0"/>
          </a:p>
        </p:txBody>
      </p:sp>
    </p:spTree>
    <p:extLst>
      <p:ext uri="{BB962C8B-B14F-4D97-AF65-F5344CB8AC3E}">
        <p14:creationId xmlns:p14="http://schemas.microsoft.com/office/powerpoint/2010/main" val="399397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A53C9-ABE1-4C96-BE3F-2BAD6AE9F952}"/>
              </a:ext>
            </a:extLst>
          </p:cNvPr>
          <p:cNvSpPr txBox="1"/>
          <p:nvPr/>
        </p:nvSpPr>
        <p:spPr>
          <a:xfrm>
            <a:off x="820269" y="591670"/>
            <a:ext cx="10757647" cy="5909310"/>
          </a:xfrm>
          <a:prstGeom prst="rect">
            <a:avLst/>
          </a:prstGeom>
          <a:noFill/>
        </p:spPr>
        <p:txBody>
          <a:bodyPr wrap="square" rtlCol="0">
            <a:spAutoFit/>
          </a:bodyPr>
          <a:lstStyle/>
          <a:p>
            <a:r>
              <a:rPr lang="en-IN" b="1" dirty="0"/>
              <a:t>Category wise Sales</a:t>
            </a:r>
            <a:endParaRPr lang="en-IN" dirty="0"/>
          </a:p>
          <a:p>
            <a:r>
              <a:rPr lang="en-IN" b="0" i="0" dirty="0">
                <a:effectLst/>
                <a:latin typeface="Söhne"/>
              </a:rPr>
              <a:t>From 2011 to 2014, the highest share of sales, approximately 37%, was attributed to the "Technology" category, indicating a substantial demand for electronic and tech-related products during this period. Following closely behind, "Furniture" accounted for 32.52% of total sales, suggesting a significant market for home and office furnishings. Additionally, "Office supplies" contributed 29.96% to the overall sales, highlighting the ongoing demand for essential workplace materials during these years.</a:t>
            </a:r>
          </a:p>
          <a:p>
            <a:endParaRPr lang="en-IN" dirty="0"/>
          </a:p>
          <a:p>
            <a:r>
              <a:rPr lang="en-IN" b="1" dirty="0"/>
              <a:t>Monthly Profits Year over Year</a:t>
            </a:r>
            <a:endParaRPr lang="en-IN" dirty="0"/>
          </a:p>
          <a:p>
            <a:pPr algn="l"/>
            <a:r>
              <a:rPr lang="en-IN" b="0" i="0" dirty="0">
                <a:effectLst/>
                <a:latin typeface="Söhne"/>
              </a:rPr>
              <a:t>In the observed years, 2014 emerged as the most profitable, boasting the highest total sum of profit at $504.17K, surpassing the profits in 2013, 2012, and 2011. Notably, September of 2014 accounted for a significant portion, constituting 4.63% of the total sum of profit for that year.</a:t>
            </a:r>
          </a:p>
          <a:p>
            <a:pPr algn="l"/>
            <a:r>
              <a:rPr lang="en-IN" b="0" i="0" dirty="0">
                <a:effectLst/>
                <a:latin typeface="Söhne"/>
              </a:rPr>
              <a:t>Furthermore, when considering the average sum of profit, 2014 again led the way with the highest average at $42.13K, followed by 2013, 2012, and 2011. These insights suggest a particularly successful financial performance in 2014, both in terms of total profit and the average profit, making it a standout year in the observed period.</a:t>
            </a:r>
          </a:p>
          <a:p>
            <a:endParaRPr lang="en-IN" dirty="0"/>
          </a:p>
          <a:p>
            <a:r>
              <a:rPr lang="en-IN" b="1" dirty="0"/>
              <a:t>Total Sales by Country</a:t>
            </a:r>
            <a:endParaRPr lang="en-IN" dirty="0"/>
          </a:p>
          <a:p>
            <a:pPr algn="l"/>
            <a:r>
              <a:rPr lang="en-IN" b="0" i="0" dirty="0">
                <a:effectLst/>
                <a:latin typeface="Söhne"/>
              </a:rPr>
              <a:t>With a total sales figure of 2,297,354, the United States emerged as the top-performing country, showcasing a remarkable lead of 1,531,469.33% over Equatorial Guinea, which had the lowest total sales at 150.</a:t>
            </a:r>
          </a:p>
          <a:p>
            <a:pPr algn="l"/>
            <a:r>
              <a:rPr lang="en-IN" b="0" i="0" dirty="0">
                <a:effectLst/>
                <a:latin typeface="Söhne"/>
              </a:rPr>
              <a:t>Notably, the United States accounted for a significant share of the total sales, contributing 18.17%. This underscores the economic significance and market strength of the United States in the observed period.</a:t>
            </a:r>
          </a:p>
          <a:p>
            <a:endParaRPr lang="en-IN" dirty="0"/>
          </a:p>
        </p:txBody>
      </p:sp>
    </p:spTree>
    <p:extLst>
      <p:ext uri="{BB962C8B-B14F-4D97-AF65-F5344CB8AC3E}">
        <p14:creationId xmlns:p14="http://schemas.microsoft.com/office/powerpoint/2010/main" val="321139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52D15-8807-BF9C-940F-C9D6A829E188}"/>
              </a:ext>
            </a:extLst>
          </p:cNvPr>
          <p:cNvSpPr txBox="1"/>
          <p:nvPr/>
        </p:nvSpPr>
        <p:spPr>
          <a:xfrm>
            <a:off x="860612" y="658906"/>
            <a:ext cx="10999694" cy="3139321"/>
          </a:xfrm>
          <a:prstGeom prst="rect">
            <a:avLst/>
          </a:prstGeom>
          <a:noFill/>
        </p:spPr>
        <p:txBody>
          <a:bodyPr wrap="square" rtlCol="0">
            <a:spAutoFit/>
          </a:bodyPr>
          <a:lstStyle/>
          <a:p>
            <a:r>
              <a:rPr lang="en-IN" b="1" dirty="0"/>
              <a:t>Total Sales by Segment</a:t>
            </a:r>
            <a:endParaRPr lang="en-IN" dirty="0"/>
          </a:p>
          <a:p>
            <a:r>
              <a:rPr lang="en-IN" b="0" i="0" dirty="0">
                <a:effectLst/>
                <a:latin typeface="Söhne"/>
              </a:rPr>
              <a:t>Consumer transactions led the way with the highest total sales at 6,508,141, followed by Corporate at 3,824,808 and Home Office at 2,309,956. the Consumer segment significantly contributed to the overall sales, representing 51.48% of the total. This indicates a substantial market share and consumer preference for the products or services catered to individual consumers.</a:t>
            </a:r>
            <a:endParaRPr lang="en-IN" dirty="0"/>
          </a:p>
          <a:p>
            <a:endParaRPr lang="en-IN" dirty="0"/>
          </a:p>
          <a:p>
            <a:r>
              <a:rPr lang="en-IN" b="1" dirty="0"/>
              <a:t>Subcategory wise Quantity</a:t>
            </a:r>
            <a:endParaRPr lang="en-IN" dirty="0"/>
          </a:p>
          <a:p>
            <a:r>
              <a:rPr lang="en-IN" b="0" i="0" dirty="0">
                <a:effectLst/>
                <a:latin typeface="Söhne"/>
              </a:rPr>
              <a:t>With a staggering sum of 21,429, Binders emerged as the top-performing sub-category, surpassing Tables, which had the lowest sum of quantity at 3,083, by a substantial margin of 595.07%. Binders accounted for 12.02% of the total sum of quantity, underscoring its significant presence in the overall quantity distribution.</a:t>
            </a:r>
            <a:endParaRPr lang="en-IN" dirty="0"/>
          </a:p>
          <a:p>
            <a:endParaRPr lang="en-IN" dirty="0"/>
          </a:p>
        </p:txBody>
      </p:sp>
    </p:spTree>
    <p:extLst>
      <p:ext uri="{BB962C8B-B14F-4D97-AF65-F5344CB8AC3E}">
        <p14:creationId xmlns:p14="http://schemas.microsoft.com/office/powerpoint/2010/main" val="24761954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93FEC804-486D-4BED-B1FD-68D42C56310E}">
  <we:reference id="WA200003233" version="2.0.0.3" store="en-US" storeType="OMEX"/>
  <we:alternateReferences/>
  <we:properties>
    <we:property name="Microsoft.Office.CampaignId" value="&quot;none&quot;"/>
    <we:property name="backgroundColor" value="&quot;#FFFFFF&quot;"/>
    <we:property name="bookmark" value="&quot;H4sIAAAAAAAAA+1a3U/jRhD/VyJL1b2kle211zZvEGj7cLSUnJCqClXj3XHwYbzRes2RovzvnbWTcOErbQg5c0TiwZ7ZzM7Hb2Znx9w6Mq/GBUx+gyt09pwDpS6vQF/2PKfvlMs0EXCMEj9kPotiKVEymdEqNTa5Kitn79YxoEdozvKqhsIKJOJf530HiuIERvYtg6LCvjNGXakSivwfbBcTy+gap30Hb8aF0mBFDg0YtGKvaTm9kyreT4x2BGHyaxyiMC31FMdKm/l736nap0alZZ4V1mw4UKWBvCTBliZjDgylQC6DkCzzhARLz/LCzJakk6ObsSZ7yMrJ2LplQNqNlM4FFE6jt8aqmm0yUEV91TwdLdGHqtYCTzFrWKXJzYQk/VKoFIq/h7X1i1EanSl54kQrem8WDOv0x9l2k4Z3ob4MNBJFOnvutL/QaV9eQymIel+h/dFI4wjmTjh6TW3/qKFda+k/1+XM9e5Dxc+JUuXlqJjB4C4+n1p7RFFXFAGUrYqDC9DGQi79TAG1cSEBSkvUB5MmNIe5nkfa79+zphsumJ7P8UvLP38F1EV8rR2vi5/zqeVDKPwwdr3MlQEKCHgmOgX6UxxZAWugpipygXoJJ84VUmlqch0MNBaN261ybPlKNmxsDL51PubkhFb2GRS1FfvhkH4h1ZfyAynVRrLCYo63BxIrQ24yw0bRYbNuhfymOM5ENwF6DCbN4uo1QLLwdwuPMInDhNmS77t+IJgM/GwlPJ6sP8cIVa1xY8oaZYhfQUG+eK4gbhGvx3REovHXAaxUZW1eVNxe17/fpGjd+bMFpBcKpFIlXQJjJlKImbe6Xr1nQA5xdIWl2QFy4/5sAclF5saBoBOUZ64XMiaB7wC5iTZ2izo9o8/KLElB73LkP3SaXKQyzZALP+GQuCGD1H0ribL6igJadhUAlu1LjLgnqNl3gxhEhkkQd6nNH9ANT1F33msmEGtdbr9V6dyaQp+sQr2lS2VHdKIrT5abjriJOsZRXvZ+WCeNDaQFHt10OpMjEUnhR5kb8FhAFKXCe1Em/5rTFVSLi8lHvMbioe4L/kPWXNUz0Hk7rGvsfJn9sxnkQqaz5JLfbSh6h3YmaBd/pZxjib07gmXPTLKTGE3e6dIY4QCqXHRkhvC+IDAbfPlChG7q0gUy9u2J6MWrT8Qni9iGj8M/EToF1u975jXzdosLO+HKmMdSEVOzyiPXD2SnOiVVl2bdDwBd65rng/2D3R3q6Ti3uHRTlC5nLPIE8zD2o8TD3bm/ougfq9JcrJcq26noHftod9I08hv4ZFcZEJco9+knjyb26nR6T/BsM1xQN+9CQkkeCvrLQg4v6+w3PdW5yMe9Y9stfA9nz264vSLELShjL/WAWmRIuMs8H0PgbP02edvjhzc1t7tvTNsLZ7HvJxEwhtJjmAYRD1Z/gd1iVaBHWQvzZgZ3u6Z0c8Ge3ZgSoNuzl8a+xzPOIQqF31wDn5204Y1J1b1JWyuN+XGQQcpRMBmiL2KxfsHpxr/7bLUsdcPkBhuW+tgkQtWmGoPAEyjxkfkBhRBKidL5P1OD6fRfK+K4AMYoAAA=&quot;"/>
    <we:property name="creatorSessionId" value="&quot;e5bad438-0a48-4507-a9d8-333e0d015ee0&quot;"/>
    <we:property name="creatorTenantId" value="&quot;cb3652f2-794b-4321-8eaf-9933396f405a&quot;"/>
    <we:property name="creatorUserId" value="&quot;10032003244D8E24&quot;"/>
    <we:property name="datasetId" value="&quot;60b7601c-75bb-4fd1-b478-30d0545e8b1f&quot;"/>
    <we:property name="design" value="{&quot;border&quot;:{&quot;isActive&quot;:false,&quot;color&quot;:&quot;#808080&quot;,&quot;width&quot;:1,&quot;transparency&quot;:0,&quot;dash&quot;:&quot;solid&quot;}}"/>
    <we:property name="embedUrl" value="&quot;/reportEmbed?reportId=40548570-5dd7-458d-a513-8d3cd3456372&amp;config=eyJjbHVzdGVyVXJsIjoiaHR0cHM6Ly9XQUJJLVVTLU5PUlRILUNFTlRSQUwtSi1QUklNQVJZLXJlZGlyZWN0LmFuYWx5c2lzLndpbmRvd3MubmV0IiwiZW1iZWRGZWF0dXJlcyI6eyJ1c2FnZU1ldHJpY3NWTmV4dCI6dHJ1ZSwiZGlzYWJsZUFuZ3VsYXJKU0Jvb3RzdHJhcFJlcG9ydEVtYmVkIjp0cnVlfX0%3D&amp;disableSensitivityBanner=true&quot;"/>
    <we:property name="initialStateBookmark" value="&quot;H4sIAAAAAAAAA+1abW/bOAz+K4GBw77kDpbf029tmu2ALWuvGQocDsVAS3Tq1bUCWe6aFfnvR9lOtvQtQ9Km3hqgQG1Kph+RDylS8Y0l0mKSwfQjXKK1Zx1IeXEJ6qLDrK6VN7Kjo/fD/ZP3nz/uDwcklhOdyryw9m4sDWqM+jQtSsiMBhL+d9a1IMuOYWzuEsgK7FoTVIXMIUu/YT2ZhrQqcda18HqSSQVG5UiDRqP2iqbTPb2b/eXSG4Hr9ApHyHUtPcGJVHp+37WK+qqCtDxmlFUv7MtcQ5qTYiMTPUiQsThyWJAEAYQ+d4y8SPNx1kD8/uyn6cTYQeO1juW1sUD8hfQbTbMZLSGJHKcXguuiYC7GXhh4iXk6STPdvDCeDq4niqxDNqu19WmtY6lSTm+qrKCwKBrIfZmVl9XVYEk+kqXieIKV9kGuUz0lTe8yGUP2eVQaK2up0DKgjpWk+2oCXYqS607lYzN2Lr/2FRIAYe3Zs+4C0764gpyT9DagIUJRKnwyRFpqGi8gI47cBXRGkkc9wbOyIMuiOADVPwell31CN0qgOphW9j5M1ZwMTvcW/Odd1+xsTl2a8uUHjja+r/E9r7PPKoZGLGbgsgh6ge0yB30I3JUM3RobPhmrdSZKJqlejw+gRFsocHsxxgNdK+CxiBMMuNMLoGf7LsR2exywaTi2yPy3I9AMcw6hTVYPXJ/TX+IHwNqUn0fn6aQzlOL3SM5C5qXeZeWHXVyn5IAnduRxmyVBYjPfdQUEv0pG6L5IlJTxnwsXtQTTI3hWxkm8q11WuLgOFDtGQanbDRl3GUZO2GO4Ufb+O0UFip9PP+AVZnfBL8bvDs2xnoJK65alWuhmBmhar4VOa8kmR4YOnUPTGZnJP4CzjLDzXWCGmyVZQ2p3ztfbTp7Yp/8iqPWA7I/HCscw7+MGz4nyuKrXKunbMm9Czl4jqgsN/ALFPj1yb3SvjqnXRM86woXnJInL3JhHVCIHoe14ok31WV+WuV6x6bRkZ961zk/i55qXzOdoC0/YHncTHkPkMtiVaI/t3zi+xFzvuoYnt2dNSL8X+T3XCzB0KEdy1yTOHSEfgTQEdYHa2RHyye3Z7Nw914m8BOIAiY0+Ojzi6xNymwXfPyXUczcv+TY5/mrHkutjMnA49+3Ypm0ucoAnyKJofWdup41YXY9nKUe15B7rEtW4CksBGqrFTOoXpViPm3Ma+o/VWm+sDymtv9Z9Cllp1L45pCeE/Jq/MaFYBWOB2dzNdzQWmtKdHlVAR9W8Ffqr380a1bOH2oZqcvEccd5Yuw5y8LnjRzZLqBZCDl6Q8NVl0BaT/AmOjYIdObZEjoW9a3o4IQ8Fd8LE9oKIQxjGfLPT9dfQAFMuVmSdNpH2AIqUt4Sxr4sCTS0VBeCi4BgIzxcCGRetSrM/ff7+29V38yOTGuJGPUE7TNCew31HYBgwThWG7UWm5ux5q2vObR79keslZddf5tuZFwBUf/GwxLaWYHr4k5IXgES98zjNO3+ss+driDMcXLf1JKLa2O8vSGSpiwlwPIYc76kkyOSQCxQ/Wz90jV1SMsaKB8zHhYt6Yzb7H5+LmVnnKAAA&quot;"/>
    <we:property name="isFiltersActionButtonVisible" value="true"/>
    <we:property name="pageDisplayName" value="&quot;Sales Dashboard&quot;"/>
    <we:property name="pageName" value="&quot;ReportSection&quot;"/>
    <we:property name="reportEmbeddedTime" value="&quot;2023-12-14T06:31:31.205Z&quot;"/>
    <we:property name="reportName" value="&quot;Walmart Superstore&quot;"/>
    <we:property name="reportState" value="&quot;CONNECTED&quot;"/>
    <we:property name="reportUrl" value="&quot;/groups/me/reports/40548570-5dd7-458d-a513-8d3cd3456372/ReportSection?bookmarkGuid=b3363941-aa24-472e-88e5-a5e161e0e337&amp;bookmarkUsage=1&amp;ctid=cb3652f2-794b-4321-8eaf-9933396f405a&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5C07282-D4DC-412E-8F11-A3FAD388A6E8}">
  <we:reference id="WA200003233" version="2.0.0.3" store="en-US" storeType="OMEX"/>
  <we:alternateReferences/>
  <we:properties>
    <we:property name="Microsoft.Office.CampaignId" value="&quot;none&quot;"/>
    <we:property name="backgroundColor" value="&quot;#FFFFFF&quot;"/>
    <we:property name="bookmark" value="&quot;H4sIAAAAAAAAA81XUU/bMBD+K5FfeMlQS0sZvJWMbdIQq5YOaZqqyY0vweDYme0UMtT/vrOTFFqYkKp2rRKp8efL3XdX3xf7kTBuCkGrK5oDOSPnSt3lVN8FXRISuYwNoD+AAfT6QBk9xYv1KFqpwnIlDTl7JJbqDOw1NyUVziGCPychoUKMaOZGKRUGQlKANkpSwf9AbYxTVpcwDwk8FEJp6lzGllpwbmdojmOk0j3sYUSaWD6DGBJbo9+gUNo2484g7fanA9ZLe128TwYAx/iOqWc9zbftXVBPLFLSUi6RgMPe0y5LT0+gf3wKbJp0j6HrCaZc2MZkWl08FBrzxmpUhSvfkM2oTIARn5wGU+fySIZZpiGjthleLE1GSpT5K3isSp3AN0j9lLTcVhjjk1BTKn7FpausVRrIHGs50grH3iCmAuvvwI+lbOrWccMbdR9pwEIzB4QL1hFCmdI8oeIF8Q1zi1Qpra7IntCJIctB2r2hU07fNeH2p0S+M/eEDD6yMrGBV7A94RSVCOeg/0VqgojhMhON/j0JzrjmyiBReaEMd6061tDaodxOb1G4nNagD6UZ6PPKy80HrltFPApX0tgDqZlPWuFG29tnaoxBBUpsk8W2/4htqtf2+mzrTbNNFd22JE7qbQOVpt00GL+UtBL+6dkKwzUoYAaiNvhdgq4wujd6EfVwee3gq9xgIoIWxjWx268gxMDT/gKV+R/r17MYcSlbCq68b+XRrNAdZbDoj3W41x2wG+Zt963De6m/dkN/pcXXqn7TxDuq/0JC1uL+XCR2lMCKTr3IAhGtlHVeWy7XVJROtWQpREiSGy6YBunZrZogdMnx3FFvHzyKQQ/GKg+G5maKnu8O2rBjleFmY5H5On6/SwRZUAvsJh1fwX3wQ+mNko2oVDLgOR47o8thHAdHR51O0B7FgkgVHPQmA35GlQ6+pilP4HW3+JlqL3fP3Vp52ssR1PjMnyVVaU1BExhRCT5aUS8oDt7Of+iYc+qftft9hY8/aBMfxgf7C8pYydDoDwAA&quot;"/>
    <we:property name="creatorSessionId" value="&quot;65dc54d1-10e1-4ab8-8f0a-ec77af8a76c8&quot;"/>
    <we:property name="creatorTenantId" value="&quot;cb3652f2-794b-4321-8eaf-9933396f405a&quot;"/>
    <we:property name="creatorUserId" value="&quot;10032003244D8E24&quot;"/>
    <we:property name="datasetId" value="&quot;60b7601c-75bb-4fd1-b478-30d0545e8b1f&quot;"/>
    <we:property name="embedUrl" value="&quot;/reportEmbed?reportId=40548570-5dd7-458d-a513-8d3cd3456372&amp;config=eyJjbHVzdGVyVXJsIjoiaHR0cHM6Ly9XQUJJLVVTLU5PUlRILUNFTlRSQUwtSi1QUklNQVJZLXJlZGlyZWN0LmFuYWx5c2lzLndpbmRvd3MubmV0IiwiZW1iZWRGZWF0dXJlcyI6eyJ1c2FnZU1ldHJpY3NWTmV4dCI6dHJ1ZSwiZGlzYWJsZUFuZ3VsYXJKU0Jvb3RzdHJhcFJlcG9ydEVtYmVkIjp0cnVlfX0%3D&amp;disableSensitivityBanner=true&quot;"/>
    <we:property name="initialStateBookmark" value="&quot;H4sIAAAAAAAAA81XbU/bMBD+K5G/8CVDDa+DbyVjm8Rb1XRI01QhJ7kEg2NntlPIUP/7zk5SoDAhVe1atVLjJ5e75653T+wnkjJdclpf0gLIMTmR8r6g6t4LiE9Ei11dnV30h2c3l/2LU4RlaZgUmhw/EUNVDuaa6Ypy6wHBX2OfUM4HNLerjHINPilBaSkoZ3+gMcZbRlUw9Qk8llwqal1GhhqwbidojmuMHWzvYkSaGDaBCBLToEMopTLtuneQBXvxQbqb7Qb4PTwA2MdndHPX0fzY3gZ1xEIpDGUCCVjsMw3S7OgQ9vaPII2TYB8CRzBj3LQmcX36WCrMG6tRl7Ze/XRCRQIpcckp0E0uT6Sf5wpyatrl6auboeRV8Q4eyUolMITM3RKGmRpjfOMypvwmqmxljVRApljLgZK4dgYR5Vh/C36tRFu3nl3eyodQARY6tYA/Yx0ilEvFEsrfEF8yt1BWwqiabAidCPIChNkYOlX8qQ23OSVyk7khZPAyrRLjOcnaEE5hhXAB6l+kxohoJnLe6t+z4IwarikksiilZnZURwo6O5Tb+A6Fy2oN+pAqBXVSO7n5wlSniDv+XBobIDXTcSfcaHv3Qo0xKEeJbbNY9R+xSvVa3ZytfGhWqaKrlsRxs22gQnebBu1aSUnurl50GPYghwnwxuB3BarG6M7oTdTt172DjzKNiXBaajvEdr+CUAqO9hnU+n/0r2MxYEJ0FGx5P8qj7dA1ZTCbj0W4NxOwHubd9C3C+9V8rYf+3IgvVP12iNdU/5mELMT9pUisKYE5nXqTBSJKSmO9dlyuKa+saomKc58kt4ynCoRjN2+C0DnDc0ezfXAoBt0aycLr69sYPd9vdWFHMsfNxizzRfz+EAimXiOwy3R8CQ/eT6mWSjakQgqPFXjsDM/7UeTt7PR6XncU80JZMlDLDPgdVdq7yjKWwPtu8TXVfex3anvleS9HUONzd5aUldElTWBABbhoZdNQDJyde9Gl1qm7Vvb3HT7uoE1cENxXspjDBw9YisTRcuT+AvLCi9YJEAAA&quot;"/>
    <we:property name="isFiltersActionButtonVisible" value="true"/>
    <we:property name="pageDisplayName" value="&quot;Customer's Sales Analysis&quot;"/>
    <we:property name="pageName" value="&quot;ReportSection06f14b6d3f31f3176ee5&quot;"/>
    <we:property name="reportEmbeddedTime" value="&quot;2023-12-14T06:38:30.792Z&quot;"/>
    <we:property name="reportName" value="&quot;Walmart Superstore&quot;"/>
    <we:property name="reportState" value="&quot;CONNECTED&quot;"/>
    <we:property name="reportUrl" value="&quot;/groups/me/reports/40548570-5dd7-458d-a513-8d3cd3456372/ReportSection06f14b6d3f31f3176ee5?bookmarkGuid=f54b2f63-1ef6-45c4-b4c1-3eda3c862423&amp;bookmarkUsage=1&amp;ctid=cb3652f2-794b-4321-8eaf-9933396f405a&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31</TotalTime>
  <Words>817</Words>
  <Application>Microsoft Office PowerPoint</Application>
  <PresentationFormat>Widescreen</PresentationFormat>
  <Paragraphs>79</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Segoe UI</vt:lpstr>
      <vt:lpstr>Segoe UI Light</vt:lpstr>
      <vt:lpstr>Segoe UI Semibold</vt:lpstr>
      <vt:lpstr>Söhne</vt:lpstr>
      <vt:lpstr>Custom Design</vt:lpstr>
      <vt:lpstr>Walmart Superstore</vt:lpstr>
      <vt:lpstr>Sales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karthik chary</cp:lastModifiedBy>
  <cp:revision>7</cp:revision>
  <dcterms:created xsi:type="dcterms:W3CDTF">2016-09-04T11:54:55Z</dcterms:created>
  <dcterms:modified xsi:type="dcterms:W3CDTF">2023-12-15T06:57:17Z</dcterms:modified>
</cp:coreProperties>
</file>