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7" r:id="rId2"/>
    <p:sldId id="258" r:id="rId3"/>
    <p:sldId id="260" r:id="rId4"/>
    <p:sldId id="262" r:id="rId5"/>
    <p:sldId id="261" r:id="rId6"/>
    <p:sldId id="263" r:id="rId7"/>
    <p:sldId id="264" r:id="rId8"/>
    <p:sldId id="265" r:id="rId9"/>
    <p:sldId id="266" r:id="rId10"/>
    <p:sldId id="267" r:id="rId11"/>
    <p:sldId id="268" r:id="rId12"/>
    <p:sldId id="269" r:id="rId13"/>
    <p:sldId id="25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F4086A-F846-4DD4-A149-4287AE83AF2C}"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3566817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F4086A-F846-4DD4-A149-4287AE83AF2C}"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998347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F4086A-F846-4DD4-A149-4287AE83AF2C}"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01209-5159-4FE0-AE12-A9EB91379CE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716432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F4086A-F846-4DD4-A149-4287AE83AF2C}"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1926129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F4086A-F846-4DD4-A149-4287AE83AF2C}"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01209-5159-4FE0-AE12-A9EB91379CE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33966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F4086A-F846-4DD4-A149-4287AE83AF2C}"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13842533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F4086A-F846-4DD4-A149-4287AE83AF2C}"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1278184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F4086A-F846-4DD4-A149-4287AE83AF2C}"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354719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F4086A-F846-4DD4-A149-4287AE83AF2C}"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1265395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F4086A-F846-4DD4-A149-4287AE83AF2C}"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129130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F4086A-F846-4DD4-A149-4287AE83AF2C}"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1617115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F4086A-F846-4DD4-A149-4287AE83AF2C}" type="datetimeFigureOut">
              <a:rPr lang="en-US" smtClean="0"/>
              <a:t>7/18/2024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69335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F4086A-F846-4DD4-A149-4287AE83AF2C}" type="datetimeFigureOut">
              <a:rPr lang="en-US" smtClean="0"/>
              <a:t>7/18/2024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68061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F4086A-F846-4DD4-A149-4287AE83AF2C}" type="datetimeFigureOut">
              <a:rPr lang="en-US" smtClean="0"/>
              <a:t>7/18/2024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367997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F4086A-F846-4DD4-A149-4287AE83AF2C}"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4066864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F4086A-F846-4DD4-A149-4287AE83AF2C}" type="datetimeFigureOut">
              <a:rPr lang="en-US" smtClean="0"/>
              <a:t>7/18/2024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01209-5159-4FE0-AE12-A9EB91379CEC}" type="slidenum">
              <a:rPr lang="en-US" smtClean="0"/>
              <a:t>‹#›</a:t>
            </a:fld>
            <a:endParaRPr lang="en-US"/>
          </a:p>
        </p:txBody>
      </p:sp>
    </p:spTree>
    <p:extLst>
      <p:ext uri="{BB962C8B-B14F-4D97-AF65-F5344CB8AC3E}">
        <p14:creationId xmlns:p14="http://schemas.microsoft.com/office/powerpoint/2010/main" val="361689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F4086A-F846-4DD4-A149-4287AE83AF2C}" type="datetimeFigureOut">
              <a:rPr lang="en-US" smtClean="0"/>
              <a:t>7/18/2024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3B01209-5159-4FE0-AE12-A9EB91379CEC}" type="slidenum">
              <a:rPr lang="en-US" smtClean="0"/>
              <a:t>‹#›</a:t>
            </a:fld>
            <a:endParaRPr lang="en-US"/>
          </a:p>
        </p:txBody>
      </p:sp>
    </p:spTree>
    <p:extLst>
      <p:ext uri="{BB962C8B-B14F-4D97-AF65-F5344CB8AC3E}">
        <p14:creationId xmlns:p14="http://schemas.microsoft.com/office/powerpoint/2010/main" val="300197991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hyperlink" Target="List%20of%20Top%2012%20Important%20Uses%20of%20Microsoft%20Excel.pdf"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Top%205%20Excel%20file%20Formats.pdf"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0" name="Picture 4" descr="Magnifying glass showing decling performance">
            <a:extLst>
              <a:ext uri="{FF2B5EF4-FFF2-40B4-BE49-F238E27FC236}">
                <a16:creationId xmlns:a16="http://schemas.microsoft.com/office/drawing/2014/main" id="{E5D178DD-9B9F-4D2E-3E87-66C4CBC29FB6}"/>
              </a:ext>
            </a:extLst>
          </p:cNvPr>
          <p:cNvPicPr>
            <a:picLocks noChangeAspect="1"/>
          </p:cNvPicPr>
          <p:nvPr/>
        </p:nvPicPr>
        <p:blipFill rotWithShape="1">
          <a:blip r:embed="rId2"/>
          <a:srcRect l="809" r="2208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3" name="TextBox 2">
            <a:extLst>
              <a:ext uri="{FF2B5EF4-FFF2-40B4-BE49-F238E27FC236}">
                <a16:creationId xmlns:a16="http://schemas.microsoft.com/office/drawing/2014/main" id="{200F376B-6959-663D-BD3A-CD0AB5811229}"/>
              </a:ext>
            </a:extLst>
          </p:cNvPr>
          <p:cNvSpPr txBox="1"/>
          <p:nvPr/>
        </p:nvSpPr>
        <p:spPr>
          <a:xfrm>
            <a:off x="668867" y="1678666"/>
            <a:ext cx="4088190" cy="2369093"/>
          </a:xfrm>
          <a:prstGeom prst="rect">
            <a:avLst/>
          </a:prstGeom>
        </p:spPr>
        <p:txBody>
          <a:bodyPr vert="horz" lIns="91440" tIns="45720" rIns="91440" bIns="45720" rtlCol="0" anchor="b">
            <a:normAutofit/>
          </a:bodyPr>
          <a:lstStyle/>
          <a:p>
            <a:pPr algn="r">
              <a:lnSpc>
                <a:spcPct val="90000"/>
              </a:lnSpc>
              <a:spcBef>
                <a:spcPct val="0"/>
              </a:spcBef>
              <a:spcAft>
                <a:spcPts val="600"/>
              </a:spcAft>
            </a:pPr>
            <a:endParaRPr lang="en-US" sz="3700" b="0" i="0" u="none" strike="noStrike" baseline="0">
              <a:solidFill>
                <a:schemeClr val="accent1"/>
              </a:solidFill>
              <a:latin typeface="+mj-lt"/>
              <a:ea typeface="+mj-ea"/>
              <a:cs typeface="+mj-cs"/>
            </a:endParaRPr>
          </a:p>
          <a:p>
            <a:pPr algn="r">
              <a:lnSpc>
                <a:spcPct val="90000"/>
              </a:lnSpc>
              <a:spcBef>
                <a:spcPct val="0"/>
              </a:spcBef>
              <a:spcAft>
                <a:spcPts val="600"/>
              </a:spcAft>
            </a:pPr>
            <a:r>
              <a:rPr lang="en-US" sz="3700" b="1" i="0" u="none" strike="noStrike" baseline="0">
                <a:solidFill>
                  <a:schemeClr val="accent1"/>
                </a:solidFill>
                <a:latin typeface="+mj-lt"/>
                <a:ea typeface="+mj-ea"/>
                <a:cs typeface="+mj-cs"/>
              </a:rPr>
              <a:t>ADVANCED EXCEL - DATA ANALYTICS</a:t>
            </a:r>
            <a:endParaRPr lang="en-US" sz="3700">
              <a:solidFill>
                <a:schemeClr val="accent1"/>
              </a:solidFill>
              <a:latin typeface="+mj-lt"/>
              <a:ea typeface="+mj-ea"/>
              <a:cs typeface="+mj-cs"/>
            </a:endParaRPr>
          </a:p>
        </p:txBody>
      </p:sp>
      <p:cxnSp>
        <p:nvCxnSpPr>
          <p:cNvPr id="4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3283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5DAC2EF-CA3C-EE5A-7B30-8398D0F39EA0}"/>
              </a:ext>
            </a:extLst>
          </p:cNvPr>
          <p:cNvSpPr/>
          <p:nvPr/>
        </p:nvSpPr>
        <p:spPr>
          <a:xfrm>
            <a:off x="590843" y="309490"/>
            <a:ext cx="6147582" cy="5908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i="0" u="none" strike="noStrike" baseline="0" dirty="0">
                <a:solidFill>
                  <a:srgbClr val="FFFFFF"/>
                </a:solidFill>
                <a:latin typeface="Calibri-Bold"/>
              </a:rPr>
              <a:t>Opening Existing Workbook</a:t>
            </a:r>
            <a:endParaRPr lang="en-US" sz="4000" dirty="0"/>
          </a:p>
        </p:txBody>
      </p:sp>
      <p:pic>
        <p:nvPicPr>
          <p:cNvPr id="8" name="Picture 7">
            <a:extLst>
              <a:ext uri="{FF2B5EF4-FFF2-40B4-BE49-F238E27FC236}">
                <a16:creationId xmlns:a16="http://schemas.microsoft.com/office/drawing/2014/main" id="{A1D94CD9-4B66-925F-CD42-EA62DA75076D}"/>
              </a:ext>
            </a:extLst>
          </p:cNvPr>
          <p:cNvPicPr>
            <a:picLocks noChangeAspect="1"/>
          </p:cNvPicPr>
          <p:nvPr/>
        </p:nvPicPr>
        <p:blipFill>
          <a:blip r:embed="rId2"/>
          <a:stretch>
            <a:fillRect/>
          </a:stretch>
        </p:blipFill>
        <p:spPr>
          <a:xfrm>
            <a:off x="215850" y="1097280"/>
            <a:ext cx="11343859" cy="4860387"/>
          </a:xfrm>
          <a:prstGeom prst="rect">
            <a:avLst/>
          </a:prstGeom>
        </p:spPr>
      </p:pic>
      <p:sp>
        <p:nvSpPr>
          <p:cNvPr id="9" name="Oval 8">
            <a:extLst>
              <a:ext uri="{FF2B5EF4-FFF2-40B4-BE49-F238E27FC236}">
                <a16:creationId xmlns:a16="http://schemas.microsoft.com/office/drawing/2014/main" id="{595569BB-FEE2-F917-B9AF-3011B077951F}"/>
              </a:ext>
            </a:extLst>
          </p:cNvPr>
          <p:cNvSpPr/>
          <p:nvPr/>
        </p:nvSpPr>
        <p:spPr>
          <a:xfrm>
            <a:off x="3833447" y="6147580"/>
            <a:ext cx="3734972" cy="6049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baseline="0" dirty="0">
                <a:latin typeface="Calibri-Bold"/>
              </a:rPr>
              <a:t>Shortcut Key: CTRL + O</a:t>
            </a:r>
            <a:endParaRPr lang="en-US" dirty="0"/>
          </a:p>
        </p:txBody>
      </p:sp>
    </p:spTree>
    <p:extLst>
      <p:ext uri="{BB962C8B-B14F-4D97-AF65-F5344CB8AC3E}">
        <p14:creationId xmlns:p14="http://schemas.microsoft.com/office/powerpoint/2010/main" val="4220573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5" name="Rectangle 24">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Rectangle: Rounded Corners 1">
            <a:extLst>
              <a:ext uri="{FF2B5EF4-FFF2-40B4-BE49-F238E27FC236}">
                <a16:creationId xmlns:a16="http://schemas.microsoft.com/office/drawing/2014/main" id="{7FB72CD3-0985-2CF9-6587-589BFE8D056A}"/>
              </a:ext>
            </a:extLst>
          </p:cNvPr>
          <p:cNvSpPr/>
          <p:nvPr/>
        </p:nvSpPr>
        <p:spPr>
          <a:xfrm>
            <a:off x="673754" y="643467"/>
            <a:ext cx="4203045" cy="137560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spcBef>
                <a:spcPct val="0"/>
              </a:spcBef>
              <a:spcAft>
                <a:spcPts val="600"/>
              </a:spcAft>
            </a:pPr>
            <a:r>
              <a:rPr lang="en-US" sz="3600" b="1" i="0" u="none" strike="noStrike" baseline="0">
                <a:solidFill>
                  <a:schemeClr val="bg1"/>
                </a:solidFill>
                <a:latin typeface="+mj-lt"/>
                <a:ea typeface="+mj-ea"/>
                <a:cs typeface="+mj-cs"/>
              </a:rPr>
              <a:t>Auto Recovery Setting</a:t>
            </a:r>
            <a:endParaRPr lang="en-US" sz="3600">
              <a:solidFill>
                <a:schemeClr val="bg1"/>
              </a:solidFill>
              <a:latin typeface="+mj-lt"/>
              <a:ea typeface="+mj-ea"/>
              <a:cs typeface="+mj-cs"/>
            </a:endParaRPr>
          </a:p>
        </p:txBody>
      </p:sp>
      <p:sp>
        <p:nvSpPr>
          <p:cNvPr id="6" name="TextBox 5">
            <a:extLst>
              <a:ext uri="{FF2B5EF4-FFF2-40B4-BE49-F238E27FC236}">
                <a16:creationId xmlns:a16="http://schemas.microsoft.com/office/drawing/2014/main" id="{76A1EEC3-DA18-3C58-E697-F8934F7191CF}"/>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0" i="0" u="none" strike="noStrike" baseline="0">
                <a:solidFill>
                  <a:schemeClr val="bg1"/>
                </a:solidFill>
              </a:rPr>
              <a:t>Excel </a:t>
            </a:r>
            <a:r>
              <a:rPr lang="en-US" b="1" i="0" u="none" strike="noStrike" baseline="0">
                <a:solidFill>
                  <a:schemeClr val="bg1"/>
                </a:solidFill>
              </a:rPr>
              <a:t>periodically saves a copy of your Excel file</a:t>
            </a:r>
            <a:r>
              <a:rPr lang="en-US" b="0" i="0" u="none" strike="noStrike" baseline="0">
                <a:solidFill>
                  <a:schemeClr val="bg1"/>
                </a:solidFill>
              </a:rPr>
              <a:t>. If Excel crashes, it displays the Document</a:t>
            </a:r>
          </a:p>
          <a:p>
            <a:pPr>
              <a:spcBef>
                <a:spcPts val="1000"/>
              </a:spcBef>
              <a:buClr>
                <a:schemeClr val="accent1"/>
              </a:buClr>
              <a:buSzPct val="80000"/>
              <a:buFont typeface="Wingdings 3" charset="2"/>
              <a:buChar char=""/>
            </a:pPr>
            <a:r>
              <a:rPr lang="en-US" b="0" i="0" u="none" strike="noStrike" baseline="0">
                <a:solidFill>
                  <a:schemeClr val="bg1"/>
                </a:solidFill>
              </a:rPr>
              <a:t>Recovery Pane, the first time you open Excel again.</a:t>
            </a:r>
            <a:endParaRPr lang="en-US">
              <a:solidFill>
                <a:schemeClr val="bg1"/>
              </a:solidFill>
            </a:endParaRPr>
          </a:p>
        </p:txBody>
      </p:sp>
      <p:pic>
        <p:nvPicPr>
          <p:cNvPr id="8" name="Picture 7">
            <a:extLst>
              <a:ext uri="{FF2B5EF4-FFF2-40B4-BE49-F238E27FC236}">
                <a16:creationId xmlns:a16="http://schemas.microsoft.com/office/drawing/2014/main" id="{AFFDB103-D098-2886-04BB-268E6ABC5FA0}"/>
              </a:ext>
            </a:extLst>
          </p:cNvPr>
          <p:cNvPicPr>
            <a:picLocks noChangeAspect="1"/>
          </p:cNvPicPr>
          <p:nvPr/>
        </p:nvPicPr>
        <p:blipFill>
          <a:blip r:embed="rId2"/>
          <a:stretch>
            <a:fillRect/>
          </a:stretch>
        </p:blipFill>
        <p:spPr>
          <a:xfrm>
            <a:off x="5469492" y="1681543"/>
            <a:ext cx="6718291" cy="3627876"/>
          </a:xfrm>
          <a:prstGeom prst="rect">
            <a:avLst/>
          </a:prstGeom>
        </p:spPr>
      </p:pic>
      <p:sp>
        <p:nvSpPr>
          <p:cNvPr id="31" name="Isosceles Triangle 30">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587109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A454EAB-7289-B174-C9B6-14DAF5450542}"/>
              </a:ext>
            </a:extLst>
          </p:cNvPr>
          <p:cNvSpPr/>
          <p:nvPr/>
        </p:nvSpPr>
        <p:spPr>
          <a:xfrm>
            <a:off x="633046" y="267286"/>
            <a:ext cx="4979963" cy="5908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i="0" u="none" strike="noStrike" baseline="0" dirty="0">
                <a:solidFill>
                  <a:srgbClr val="FFFFFF"/>
                </a:solidFill>
                <a:latin typeface="Calibri-Bold"/>
              </a:rPr>
              <a:t>Auto Recovery Setting</a:t>
            </a:r>
            <a:endParaRPr lang="en-US" sz="4000" dirty="0"/>
          </a:p>
        </p:txBody>
      </p:sp>
      <p:sp>
        <p:nvSpPr>
          <p:cNvPr id="6" name="TextBox 5">
            <a:extLst>
              <a:ext uri="{FF2B5EF4-FFF2-40B4-BE49-F238E27FC236}">
                <a16:creationId xmlns:a16="http://schemas.microsoft.com/office/drawing/2014/main" id="{ACC8F564-2F23-36A5-8DF0-CAF41E370C17}"/>
              </a:ext>
            </a:extLst>
          </p:cNvPr>
          <p:cNvSpPr txBox="1"/>
          <p:nvPr/>
        </p:nvSpPr>
        <p:spPr>
          <a:xfrm>
            <a:off x="534572" y="1310864"/>
            <a:ext cx="4487594" cy="1015663"/>
          </a:xfrm>
          <a:prstGeom prst="rect">
            <a:avLst/>
          </a:prstGeom>
          <a:noFill/>
        </p:spPr>
        <p:txBody>
          <a:bodyPr wrap="square">
            <a:spAutoFit/>
          </a:bodyPr>
          <a:lstStyle/>
          <a:p>
            <a:pPr algn="l"/>
            <a:r>
              <a:rPr lang="en-US" sz="2000" b="0" i="0" u="none" strike="noStrike" baseline="0" dirty="0">
                <a:solidFill>
                  <a:srgbClr val="212121"/>
                </a:solidFill>
                <a:latin typeface="Calibri" panose="020F0502020204030204" pitchFamily="34" charset="0"/>
              </a:rPr>
              <a:t>When you are working on an Excel file,</a:t>
            </a:r>
          </a:p>
          <a:p>
            <a:pPr algn="l"/>
            <a:r>
              <a:rPr lang="en-US" sz="2000" b="0" i="0" u="none" strike="noStrike" baseline="0" dirty="0">
                <a:solidFill>
                  <a:srgbClr val="212121"/>
                </a:solidFill>
                <a:latin typeface="Calibri" panose="020F0502020204030204" pitchFamily="34" charset="0"/>
              </a:rPr>
              <a:t>Excel saves all previous autosaved files</a:t>
            </a:r>
          </a:p>
          <a:p>
            <a:pPr algn="l"/>
            <a:r>
              <a:rPr lang="en-US" sz="2000" b="0" i="0" u="none" strike="noStrike" baseline="0" dirty="0">
                <a:solidFill>
                  <a:srgbClr val="212121"/>
                </a:solidFill>
                <a:latin typeface="Calibri" panose="020F0502020204030204" pitchFamily="34" charset="0"/>
              </a:rPr>
              <a:t>under Manage Workbook</a:t>
            </a:r>
            <a:endParaRPr lang="en-US" sz="2000" dirty="0"/>
          </a:p>
        </p:txBody>
      </p:sp>
      <p:sp>
        <p:nvSpPr>
          <p:cNvPr id="8" name="TextBox 7">
            <a:extLst>
              <a:ext uri="{FF2B5EF4-FFF2-40B4-BE49-F238E27FC236}">
                <a16:creationId xmlns:a16="http://schemas.microsoft.com/office/drawing/2014/main" id="{9B7A899C-6FCD-9F51-610F-AC6130CF1315}"/>
              </a:ext>
            </a:extLst>
          </p:cNvPr>
          <p:cNvSpPr txBox="1"/>
          <p:nvPr/>
        </p:nvSpPr>
        <p:spPr>
          <a:xfrm>
            <a:off x="5430129" y="1495529"/>
            <a:ext cx="6105378" cy="707886"/>
          </a:xfrm>
          <a:prstGeom prst="rect">
            <a:avLst/>
          </a:prstGeom>
          <a:noFill/>
        </p:spPr>
        <p:txBody>
          <a:bodyPr wrap="square">
            <a:spAutoFit/>
          </a:bodyPr>
          <a:lstStyle/>
          <a:p>
            <a:pPr algn="l"/>
            <a:r>
              <a:rPr lang="en-US" sz="2000" b="0" i="0" u="none" strike="noStrike" baseline="0" dirty="0">
                <a:solidFill>
                  <a:srgbClr val="212121"/>
                </a:solidFill>
                <a:latin typeface="Calibri" panose="020F0502020204030204" pitchFamily="34" charset="0"/>
              </a:rPr>
              <a:t>To change the Auto Recover options,</a:t>
            </a:r>
          </a:p>
          <a:p>
            <a:pPr algn="l"/>
            <a:r>
              <a:rPr lang="en-US" sz="2000" b="0" i="0" u="none" strike="noStrike" baseline="0" dirty="0">
                <a:solidFill>
                  <a:srgbClr val="212121"/>
                </a:solidFill>
                <a:latin typeface="Calibri" panose="020F0502020204030204" pitchFamily="34" charset="0"/>
              </a:rPr>
              <a:t>execute the following steps.</a:t>
            </a:r>
            <a:endParaRPr lang="en-US" sz="2000" dirty="0"/>
          </a:p>
        </p:txBody>
      </p:sp>
      <p:pic>
        <p:nvPicPr>
          <p:cNvPr id="10" name="Picture 9">
            <a:extLst>
              <a:ext uri="{FF2B5EF4-FFF2-40B4-BE49-F238E27FC236}">
                <a16:creationId xmlns:a16="http://schemas.microsoft.com/office/drawing/2014/main" id="{BE5EEF28-57E1-1777-416A-F69095664C97}"/>
              </a:ext>
            </a:extLst>
          </p:cNvPr>
          <p:cNvPicPr>
            <a:picLocks noChangeAspect="1"/>
          </p:cNvPicPr>
          <p:nvPr/>
        </p:nvPicPr>
        <p:blipFill>
          <a:blip r:embed="rId2"/>
          <a:stretch>
            <a:fillRect/>
          </a:stretch>
        </p:blipFill>
        <p:spPr>
          <a:xfrm>
            <a:off x="890587" y="2326526"/>
            <a:ext cx="3871119" cy="4264187"/>
          </a:xfrm>
          <a:prstGeom prst="rect">
            <a:avLst/>
          </a:prstGeom>
        </p:spPr>
      </p:pic>
      <p:pic>
        <p:nvPicPr>
          <p:cNvPr id="14" name="Picture 13">
            <a:extLst>
              <a:ext uri="{FF2B5EF4-FFF2-40B4-BE49-F238E27FC236}">
                <a16:creationId xmlns:a16="http://schemas.microsoft.com/office/drawing/2014/main" id="{5A3D7DF3-D4F3-A165-38E0-31CC6A56CBA0}"/>
              </a:ext>
            </a:extLst>
          </p:cNvPr>
          <p:cNvPicPr>
            <a:picLocks noChangeAspect="1"/>
          </p:cNvPicPr>
          <p:nvPr/>
        </p:nvPicPr>
        <p:blipFill>
          <a:blip r:embed="rId3"/>
          <a:stretch>
            <a:fillRect/>
          </a:stretch>
        </p:blipFill>
        <p:spPr>
          <a:xfrm>
            <a:off x="5770025" y="2455544"/>
            <a:ext cx="4527526" cy="3886941"/>
          </a:xfrm>
          <a:prstGeom prst="rect">
            <a:avLst/>
          </a:prstGeom>
        </p:spPr>
      </p:pic>
    </p:spTree>
    <p:extLst>
      <p:ext uri="{BB962C8B-B14F-4D97-AF65-F5344CB8AC3E}">
        <p14:creationId xmlns:p14="http://schemas.microsoft.com/office/powerpoint/2010/main" val="2980701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7" name="Group 2056">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058" name="Straight Connector 2057">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59" name="Straight Connector 2058">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060"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1"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2" name="Isosceles Triangle 2061">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3"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4"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5"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6" name="Isosceles Triangle 2065">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67" name="Isosceles Triangle 2066">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69" name="Rectangle 206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1" name="Rectangle 207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73" name="Isosceles Triangle 207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7" name="TextBox 6">
            <a:extLst>
              <a:ext uri="{FF2B5EF4-FFF2-40B4-BE49-F238E27FC236}">
                <a16:creationId xmlns:a16="http://schemas.microsoft.com/office/drawing/2014/main" id="{3732D410-2B7E-F5AA-0C9F-CC0C53407772}"/>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1" i="0">
                <a:solidFill>
                  <a:schemeClr val="bg1"/>
                </a:solidFill>
                <a:effectLst/>
              </a:rPr>
              <a:t>What is a cell?</a:t>
            </a:r>
            <a:endParaRPr lang="en-US" b="0" i="0">
              <a:solidFill>
                <a:schemeClr val="bg1"/>
              </a:solidFill>
              <a:effectLst/>
            </a:endParaRPr>
          </a:p>
          <a:p>
            <a:pPr>
              <a:spcBef>
                <a:spcPts val="1000"/>
              </a:spcBef>
              <a:buClr>
                <a:schemeClr val="accent1"/>
              </a:buClr>
              <a:buSzPct val="80000"/>
              <a:buFont typeface="Wingdings 3" charset="2"/>
              <a:buChar char=""/>
            </a:pPr>
            <a:r>
              <a:rPr lang="en-US" b="0" i="0">
                <a:solidFill>
                  <a:schemeClr val="bg1"/>
                </a:solidFill>
                <a:effectLst/>
              </a:rPr>
              <a:t>A spreadsheet is in the form of a table comprising rows and columns. The rectangular box at the intersection point between rows and columns forms a cell. Given below is an image of a cell:</a:t>
            </a:r>
          </a:p>
        </p:txBody>
      </p:sp>
      <p:pic>
        <p:nvPicPr>
          <p:cNvPr id="2052" name="Picture 4" descr="What is a Cell in MS Excel">
            <a:extLst>
              <a:ext uri="{FF2B5EF4-FFF2-40B4-BE49-F238E27FC236}">
                <a16:creationId xmlns:a16="http://schemas.microsoft.com/office/drawing/2014/main" id="{5F70FB38-CAA8-CB5B-F8CC-973DD3D2E4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2169015"/>
            <a:ext cx="5143500" cy="2507455"/>
          </a:xfrm>
          <a:prstGeom prst="rect">
            <a:avLst/>
          </a:prstGeom>
          <a:noFill/>
          <a:extLst>
            <a:ext uri="{909E8E84-426E-40DD-AFC4-6F175D3DCCD1}">
              <a14:hiddenFill xmlns:a14="http://schemas.microsoft.com/office/drawing/2010/main">
                <a:solidFill>
                  <a:srgbClr val="FFFFFF"/>
                </a:solidFill>
              </a14:hiddenFill>
            </a:ext>
          </a:extLst>
        </p:spPr>
      </p:pic>
      <p:sp>
        <p:nvSpPr>
          <p:cNvPr id="2075" name="Isosceles Triangle 207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022963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07FBD85-CE78-A9E0-9370-117BB6E6C8B4}"/>
              </a:ext>
            </a:extLst>
          </p:cNvPr>
          <p:cNvSpPr/>
          <p:nvPr/>
        </p:nvSpPr>
        <p:spPr>
          <a:xfrm>
            <a:off x="534571" y="295422"/>
            <a:ext cx="5838093" cy="11299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i="0" dirty="0">
                <a:solidFill>
                  <a:schemeClr val="bg1"/>
                </a:solidFill>
                <a:effectLst/>
                <a:latin typeface="Roboto" panose="02000000000000000000" pitchFamily="2" charset="0"/>
              </a:rPr>
              <a:t>What is a Cell Address?</a:t>
            </a:r>
            <a:endParaRPr lang="en-US" sz="4000" dirty="0">
              <a:solidFill>
                <a:schemeClr val="bg1"/>
              </a:solidFill>
            </a:endParaRPr>
          </a:p>
        </p:txBody>
      </p:sp>
      <p:sp>
        <p:nvSpPr>
          <p:cNvPr id="13" name="TextBox 12">
            <a:extLst>
              <a:ext uri="{FF2B5EF4-FFF2-40B4-BE49-F238E27FC236}">
                <a16:creationId xmlns:a16="http://schemas.microsoft.com/office/drawing/2014/main" id="{2AC6D98F-1054-B32D-B6EC-F26CEF8A5A39}"/>
              </a:ext>
            </a:extLst>
          </p:cNvPr>
          <p:cNvSpPr txBox="1"/>
          <p:nvPr/>
        </p:nvSpPr>
        <p:spPr>
          <a:xfrm>
            <a:off x="534571" y="1589649"/>
            <a:ext cx="8623496" cy="707886"/>
          </a:xfrm>
          <a:prstGeom prst="rect">
            <a:avLst/>
          </a:prstGeom>
          <a:noFill/>
        </p:spPr>
        <p:txBody>
          <a:bodyPr wrap="square">
            <a:spAutoFit/>
          </a:bodyPr>
          <a:lstStyle/>
          <a:p>
            <a:r>
              <a:rPr lang="en-US" sz="2000" b="0" i="0" dirty="0">
                <a:solidFill>
                  <a:srgbClr val="333333"/>
                </a:solidFill>
                <a:effectLst/>
                <a:latin typeface="Roboto" panose="02000000000000000000" pitchFamily="2" charset="0"/>
              </a:rPr>
              <a:t>The cell address is the name by which is cell can be addressed. For example, if row 7 is interested in column G, then the cell address is G7. </a:t>
            </a:r>
            <a:endParaRPr lang="en-US" sz="2000" dirty="0"/>
          </a:p>
        </p:txBody>
      </p:sp>
      <p:sp>
        <p:nvSpPr>
          <p:cNvPr id="16" name="Rectangle: Rounded Corners 15">
            <a:extLst>
              <a:ext uri="{FF2B5EF4-FFF2-40B4-BE49-F238E27FC236}">
                <a16:creationId xmlns:a16="http://schemas.microsoft.com/office/drawing/2014/main" id="{1FFF3F89-9E98-940A-3C61-3FE751920899}"/>
              </a:ext>
            </a:extLst>
          </p:cNvPr>
          <p:cNvSpPr/>
          <p:nvPr/>
        </p:nvSpPr>
        <p:spPr>
          <a:xfrm>
            <a:off x="717452" y="2461846"/>
            <a:ext cx="565521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4000" b="1" i="0" dirty="0">
                <a:solidFill>
                  <a:schemeClr val="bg1"/>
                </a:solidFill>
                <a:effectLst/>
                <a:latin typeface="Roboto" panose="02000000000000000000" pitchFamily="2" charset="0"/>
              </a:rPr>
              <a:t>Features of MS Excel</a:t>
            </a:r>
          </a:p>
        </p:txBody>
      </p:sp>
      <p:sp>
        <p:nvSpPr>
          <p:cNvPr id="18" name="TextBox 17">
            <a:extLst>
              <a:ext uri="{FF2B5EF4-FFF2-40B4-BE49-F238E27FC236}">
                <a16:creationId xmlns:a16="http://schemas.microsoft.com/office/drawing/2014/main" id="{A0C1A6FB-FEA2-E457-98C1-BDE631990721}"/>
              </a:ext>
            </a:extLst>
          </p:cNvPr>
          <p:cNvSpPr txBox="1"/>
          <p:nvPr/>
        </p:nvSpPr>
        <p:spPr>
          <a:xfrm>
            <a:off x="717452" y="3334043"/>
            <a:ext cx="8440615" cy="1015663"/>
          </a:xfrm>
          <a:prstGeom prst="rect">
            <a:avLst/>
          </a:prstGeom>
          <a:noFill/>
        </p:spPr>
        <p:txBody>
          <a:bodyPr wrap="square">
            <a:spAutoFit/>
          </a:bodyPr>
          <a:lstStyle/>
          <a:p>
            <a:pPr algn="l"/>
            <a:r>
              <a:rPr lang="en-US" sz="2000" b="0" i="0" dirty="0">
                <a:solidFill>
                  <a:srgbClr val="333333"/>
                </a:solidFill>
                <a:effectLst/>
                <a:latin typeface="Roboto" panose="02000000000000000000" pitchFamily="2" charset="0"/>
              </a:rPr>
              <a:t>Various editing and formatting can be done on an Excel spreadsheet. Discussed below are the various features of MS Excel. </a:t>
            </a:r>
          </a:p>
          <a:p>
            <a:pPr algn="l"/>
            <a:r>
              <a:rPr lang="en-US" sz="2000" b="0" i="0" dirty="0">
                <a:solidFill>
                  <a:srgbClr val="333333"/>
                </a:solidFill>
                <a:effectLst/>
                <a:latin typeface="Roboto" panose="02000000000000000000" pitchFamily="2" charset="0"/>
              </a:rPr>
              <a:t>The image below shows the composition of features in MS Excel:</a:t>
            </a:r>
          </a:p>
        </p:txBody>
      </p:sp>
      <p:pic>
        <p:nvPicPr>
          <p:cNvPr id="7170" name="Picture 2" descr="Features of MS Excel">
            <a:extLst>
              <a:ext uri="{FF2B5EF4-FFF2-40B4-BE49-F238E27FC236}">
                <a16:creationId xmlns:a16="http://schemas.microsoft.com/office/drawing/2014/main" id="{ACADF8D4-0BA7-A751-DC21-76536FC18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64" y="4486655"/>
            <a:ext cx="11104099" cy="1262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61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1" name="Rectangle 2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2" name="TextBox 4">
            <a:extLst>
              <a:ext uri="{FF2B5EF4-FFF2-40B4-BE49-F238E27FC236}">
                <a16:creationId xmlns:a16="http://schemas.microsoft.com/office/drawing/2014/main" id="{BC696E09-2141-66B3-D281-8362FB35D367}"/>
              </a:ext>
            </a:extLst>
          </p:cNvPr>
          <p:cNvSpPr txBox="1"/>
          <p:nvPr/>
        </p:nvSpPr>
        <p:spPr>
          <a:xfrm>
            <a:off x="697876" y="390782"/>
            <a:ext cx="8596668" cy="3880773"/>
          </a:xfrm>
          <a:prstGeom prst="rect">
            <a:avLst/>
          </a:prstGeom>
        </p:spPr>
        <p:txBody>
          <a:bodyPr vert="horz" lIns="91440" tIns="45720" rIns="91440" bIns="45720" rtlCol="0">
            <a:noAutofit/>
          </a:bodyPr>
          <a:lstStyle/>
          <a:p>
            <a:pPr>
              <a:lnSpc>
                <a:spcPct val="90000"/>
              </a:lnSpc>
              <a:spcBef>
                <a:spcPts val="1000"/>
              </a:spcBef>
              <a:buClr>
                <a:schemeClr val="accent1"/>
              </a:buClr>
              <a:buSzPct val="80000"/>
              <a:buFont typeface="Wingdings 3" charset="2"/>
              <a:buChar char=""/>
            </a:pPr>
            <a:r>
              <a:rPr lang="en-US" sz="1500" b="1" i="0" dirty="0">
                <a:solidFill>
                  <a:schemeClr val="tx1">
                    <a:lumMod val="75000"/>
                    <a:lumOff val="25000"/>
                  </a:schemeClr>
                </a:solidFill>
                <a:effectLst/>
              </a:rPr>
              <a:t>Home</a:t>
            </a:r>
            <a:endParaRPr lang="en-US" sz="1500" b="0" i="0" dirty="0">
              <a:solidFill>
                <a:schemeClr val="tx1">
                  <a:lumMod val="75000"/>
                  <a:lumOff val="25000"/>
                </a:schemeClr>
              </a:solidFill>
              <a:effectLst/>
            </a:endParaRPr>
          </a:p>
          <a:p>
            <a:pPr marL="742950" lvl="1" indent="-285750">
              <a:lnSpc>
                <a:spcPct val="90000"/>
              </a:lnSpc>
              <a:spcBef>
                <a:spcPts val="1000"/>
              </a:spcBef>
              <a:buClr>
                <a:schemeClr val="accent1"/>
              </a:buClr>
              <a:buSzPct val="80000"/>
              <a:buFont typeface="Wingdings 3" charset="2"/>
              <a:buChar char=""/>
            </a:pPr>
            <a:r>
              <a:rPr lang="en-US" sz="1500" b="0" i="0" dirty="0">
                <a:solidFill>
                  <a:schemeClr val="tx1">
                    <a:lumMod val="75000"/>
                    <a:lumOff val="25000"/>
                  </a:schemeClr>
                </a:solidFill>
                <a:effectLst/>
              </a:rPr>
              <a:t>Comprises options like font size, font styles, font color, background color, alignment, formatting options and styles, insertion and deletion of cells, and editing options</a:t>
            </a:r>
          </a:p>
          <a:p>
            <a:pPr>
              <a:lnSpc>
                <a:spcPct val="90000"/>
              </a:lnSpc>
              <a:spcBef>
                <a:spcPts val="1000"/>
              </a:spcBef>
              <a:buClr>
                <a:schemeClr val="accent1"/>
              </a:buClr>
              <a:buSzPct val="80000"/>
              <a:buFont typeface="Wingdings 3" charset="2"/>
              <a:buChar char=""/>
            </a:pPr>
            <a:r>
              <a:rPr lang="en-US" sz="1500" b="1" i="0" dirty="0">
                <a:solidFill>
                  <a:schemeClr val="tx1">
                    <a:lumMod val="75000"/>
                    <a:lumOff val="25000"/>
                  </a:schemeClr>
                </a:solidFill>
                <a:effectLst/>
              </a:rPr>
              <a:t>Insert</a:t>
            </a:r>
            <a:endParaRPr lang="en-US" sz="1500" b="0" i="0" dirty="0">
              <a:solidFill>
                <a:schemeClr val="tx1">
                  <a:lumMod val="75000"/>
                  <a:lumOff val="25000"/>
                </a:schemeClr>
              </a:solidFill>
              <a:effectLst/>
            </a:endParaRPr>
          </a:p>
          <a:p>
            <a:pPr marL="742950" lvl="1" indent="-285750">
              <a:lnSpc>
                <a:spcPct val="90000"/>
              </a:lnSpc>
              <a:spcBef>
                <a:spcPts val="1000"/>
              </a:spcBef>
              <a:buClr>
                <a:schemeClr val="accent1"/>
              </a:buClr>
              <a:buSzPct val="80000"/>
              <a:buFont typeface="Wingdings 3" charset="2"/>
              <a:buChar char=""/>
            </a:pPr>
            <a:r>
              <a:rPr lang="en-US" sz="1500" b="0" i="0" dirty="0">
                <a:solidFill>
                  <a:schemeClr val="tx1">
                    <a:lumMod val="75000"/>
                    <a:lumOff val="25000"/>
                  </a:schemeClr>
                </a:solidFill>
                <a:effectLst/>
              </a:rPr>
              <a:t>Comprises options like table format and style, inserting images and figures, adding graphs, charts and sparklines, header and footer option, equation and symbols</a:t>
            </a:r>
          </a:p>
          <a:p>
            <a:pPr>
              <a:lnSpc>
                <a:spcPct val="90000"/>
              </a:lnSpc>
              <a:spcBef>
                <a:spcPts val="1000"/>
              </a:spcBef>
              <a:buClr>
                <a:schemeClr val="accent1"/>
              </a:buClr>
              <a:buSzPct val="80000"/>
              <a:buFont typeface="Wingdings 3" charset="2"/>
              <a:buChar char=""/>
            </a:pPr>
            <a:r>
              <a:rPr lang="en-US" sz="1500" b="1" i="0" dirty="0">
                <a:solidFill>
                  <a:schemeClr val="tx1">
                    <a:lumMod val="75000"/>
                    <a:lumOff val="25000"/>
                  </a:schemeClr>
                </a:solidFill>
                <a:effectLst/>
              </a:rPr>
              <a:t>Page Layout</a:t>
            </a:r>
            <a:endParaRPr lang="en-US" sz="1500" b="0" i="0" dirty="0">
              <a:solidFill>
                <a:schemeClr val="tx1">
                  <a:lumMod val="75000"/>
                  <a:lumOff val="25000"/>
                </a:schemeClr>
              </a:solidFill>
              <a:effectLst/>
            </a:endParaRPr>
          </a:p>
          <a:p>
            <a:pPr marL="742950" lvl="1" indent="-285750">
              <a:lnSpc>
                <a:spcPct val="90000"/>
              </a:lnSpc>
              <a:spcBef>
                <a:spcPts val="1000"/>
              </a:spcBef>
              <a:buClr>
                <a:schemeClr val="accent1"/>
              </a:buClr>
              <a:buSzPct val="80000"/>
              <a:buFont typeface="Wingdings 3" charset="2"/>
              <a:buChar char=""/>
            </a:pPr>
            <a:r>
              <a:rPr lang="en-US" sz="1500" b="0" i="0" dirty="0">
                <a:solidFill>
                  <a:schemeClr val="tx1">
                    <a:lumMod val="75000"/>
                    <a:lumOff val="25000"/>
                  </a:schemeClr>
                </a:solidFill>
                <a:effectLst/>
              </a:rPr>
              <a:t>Themes, orientation, and page setup options are available under the page layout option</a:t>
            </a:r>
          </a:p>
          <a:p>
            <a:pPr>
              <a:lnSpc>
                <a:spcPct val="90000"/>
              </a:lnSpc>
              <a:spcBef>
                <a:spcPts val="1000"/>
              </a:spcBef>
              <a:buClr>
                <a:schemeClr val="accent1"/>
              </a:buClr>
              <a:buSzPct val="80000"/>
              <a:buFont typeface="Wingdings 3" charset="2"/>
              <a:buChar char=""/>
            </a:pPr>
            <a:r>
              <a:rPr lang="en-US" sz="1500" b="1" i="0" dirty="0">
                <a:solidFill>
                  <a:schemeClr val="tx1">
                    <a:lumMod val="75000"/>
                    <a:lumOff val="25000"/>
                  </a:schemeClr>
                </a:solidFill>
                <a:effectLst/>
              </a:rPr>
              <a:t>Formulas</a:t>
            </a:r>
            <a:endParaRPr lang="en-US" sz="1500" b="0" i="0" dirty="0">
              <a:solidFill>
                <a:schemeClr val="tx1">
                  <a:lumMod val="75000"/>
                  <a:lumOff val="25000"/>
                </a:schemeClr>
              </a:solidFill>
              <a:effectLst/>
            </a:endParaRPr>
          </a:p>
          <a:p>
            <a:pPr marL="742950" lvl="1" indent="-285750">
              <a:lnSpc>
                <a:spcPct val="90000"/>
              </a:lnSpc>
              <a:spcBef>
                <a:spcPts val="1000"/>
              </a:spcBef>
              <a:buClr>
                <a:schemeClr val="accent1"/>
              </a:buClr>
              <a:buSzPct val="80000"/>
              <a:buFont typeface="Wingdings 3" charset="2"/>
              <a:buChar char=""/>
            </a:pPr>
            <a:r>
              <a:rPr lang="en-US" sz="1500" b="0" i="0" dirty="0">
                <a:solidFill>
                  <a:schemeClr val="tx1">
                    <a:lumMod val="75000"/>
                    <a:lumOff val="25000"/>
                  </a:schemeClr>
                </a:solidFill>
                <a:effectLst/>
              </a:rPr>
              <a:t>Since tables with a large amount of data can be created in MS excel, under this feature, you can add formulas to your table and get quicker solutions </a:t>
            </a:r>
          </a:p>
          <a:p>
            <a:pPr>
              <a:lnSpc>
                <a:spcPct val="90000"/>
              </a:lnSpc>
              <a:spcBef>
                <a:spcPts val="1000"/>
              </a:spcBef>
              <a:buClr>
                <a:schemeClr val="accent1"/>
              </a:buClr>
              <a:buSzPct val="80000"/>
              <a:buFont typeface="Wingdings 3" charset="2"/>
              <a:buChar char=""/>
            </a:pPr>
            <a:r>
              <a:rPr lang="en-US" sz="1500" b="1" i="0" dirty="0">
                <a:solidFill>
                  <a:schemeClr val="tx1">
                    <a:lumMod val="75000"/>
                    <a:lumOff val="25000"/>
                  </a:schemeClr>
                </a:solidFill>
                <a:effectLst/>
              </a:rPr>
              <a:t>Data</a:t>
            </a:r>
            <a:endParaRPr lang="en-US" sz="1500" b="0" i="0" dirty="0">
              <a:solidFill>
                <a:schemeClr val="tx1">
                  <a:lumMod val="75000"/>
                  <a:lumOff val="25000"/>
                </a:schemeClr>
              </a:solidFill>
              <a:effectLst/>
            </a:endParaRPr>
          </a:p>
          <a:p>
            <a:pPr marL="742950" lvl="1" indent="-285750">
              <a:lnSpc>
                <a:spcPct val="90000"/>
              </a:lnSpc>
              <a:spcBef>
                <a:spcPts val="1000"/>
              </a:spcBef>
              <a:buClr>
                <a:schemeClr val="accent1"/>
              </a:buClr>
              <a:buSzPct val="80000"/>
              <a:buFont typeface="Wingdings 3" charset="2"/>
              <a:buChar char=""/>
            </a:pPr>
            <a:r>
              <a:rPr lang="en-US" sz="1500" b="0" i="0" dirty="0">
                <a:solidFill>
                  <a:schemeClr val="tx1">
                    <a:lumMod val="75000"/>
                    <a:lumOff val="25000"/>
                  </a:schemeClr>
                </a:solidFill>
                <a:effectLst/>
              </a:rPr>
              <a:t>Adding external data (from the web), filtering options, and data tools are available under this category</a:t>
            </a:r>
          </a:p>
          <a:p>
            <a:pPr>
              <a:lnSpc>
                <a:spcPct val="90000"/>
              </a:lnSpc>
              <a:spcBef>
                <a:spcPts val="1000"/>
              </a:spcBef>
              <a:buClr>
                <a:schemeClr val="accent1"/>
              </a:buClr>
              <a:buSzPct val="80000"/>
              <a:buFont typeface="Wingdings 3" charset="2"/>
              <a:buChar char=""/>
            </a:pPr>
            <a:r>
              <a:rPr lang="en-US" sz="1500" b="1" i="0" dirty="0">
                <a:solidFill>
                  <a:schemeClr val="tx1">
                    <a:lumMod val="75000"/>
                    <a:lumOff val="25000"/>
                  </a:schemeClr>
                </a:solidFill>
                <a:effectLst/>
              </a:rPr>
              <a:t>Review</a:t>
            </a:r>
            <a:endParaRPr lang="en-US" sz="1500" b="0" i="0" dirty="0">
              <a:solidFill>
                <a:schemeClr val="tx1">
                  <a:lumMod val="75000"/>
                  <a:lumOff val="25000"/>
                </a:schemeClr>
              </a:solidFill>
              <a:effectLst/>
            </a:endParaRPr>
          </a:p>
          <a:p>
            <a:pPr marL="742950" lvl="1" indent="-285750">
              <a:lnSpc>
                <a:spcPct val="90000"/>
              </a:lnSpc>
              <a:spcBef>
                <a:spcPts val="1000"/>
              </a:spcBef>
              <a:buClr>
                <a:schemeClr val="accent1"/>
              </a:buClr>
              <a:buSzPct val="80000"/>
              <a:buFont typeface="Wingdings 3" charset="2"/>
              <a:buChar char=""/>
            </a:pPr>
            <a:r>
              <a:rPr lang="en-US" sz="1500" b="0" i="0" dirty="0">
                <a:solidFill>
                  <a:schemeClr val="tx1">
                    <a:lumMod val="75000"/>
                    <a:lumOff val="25000"/>
                  </a:schemeClr>
                </a:solidFill>
                <a:effectLst/>
              </a:rPr>
              <a:t>Proofreading can be done for an excel sheet (like spell check) in the review category and a reader can add comments in this part </a:t>
            </a:r>
          </a:p>
          <a:p>
            <a:pPr>
              <a:lnSpc>
                <a:spcPct val="90000"/>
              </a:lnSpc>
              <a:spcBef>
                <a:spcPts val="1000"/>
              </a:spcBef>
              <a:buClr>
                <a:schemeClr val="accent1"/>
              </a:buClr>
              <a:buSzPct val="80000"/>
              <a:buFont typeface="Wingdings 3" charset="2"/>
              <a:buChar char=""/>
            </a:pPr>
            <a:r>
              <a:rPr lang="en-US" sz="1500" b="1" i="0" dirty="0">
                <a:solidFill>
                  <a:schemeClr val="tx1">
                    <a:lumMod val="75000"/>
                    <a:lumOff val="25000"/>
                  </a:schemeClr>
                </a:solidFill>
                <a:effectLst/>
              </a:rPr>
              <a:t>View</a:t>
            </a:r>
            <a:endParaRPr lang="en-US" sz="1500" b="0" i="0" dirty="0">
              <a:solidFill>
                <a:schemeClr val="tx1">
                  <a:lumMod val="75000"/>
                  <a:lumOff val="25000"/>
                </a:schemeClr>
              </a:solidFill>
              <a:effectLst/>
            </a:endParaRPr>
          </a:p>
          <a:p>
            <a:pPr marL="742950" lvl="1" indent="-285750">
              <a:lnSpc>
                <a:spcPct val="90000"/>
              </a:lnSpc>
              <a:spcBef>
                <a:spcPts val="1000"/>
              </a:spcBef>
              <a:buClr>
                <a:schemeClr val="accent1"/>
              </a:buClr>
              <a:buSzPct val="80000"/>
              <a:buFont typeface="Wingdings 3" charset="2"/>
              <a:buChar char=""/>
            </a:pPr>
            <a:r>
              <a:rPr lang="en-US" sz="1500" b="0" i="0" dirty="0">
                <a:solidFill>
                  <a:schemeClr val="tx1">
                    <a:lumMod val="75000"/>
                    <a:lumOff val="25000"/>
                  </a:schemeClr>
                </a:solidFill>
                <a:effectLst/>
              </a:rPr>
              <a:t>Different views in which we want the spreadsheet to be displayed can be edited here. Options to zoom in and out and pane arrangement are available under this category</a:t>
            </a:r>
          </a:p>
        </p:txBody>
      </p:sp>
    </p:spTree>
    <p:extLst>
      <p:ext uri="{BB962C8B-B14F-4D97-AF65-F5344CB8AC3E}">
        <p14:creationId xmlns:p14="http://schemas.microsoft.com/office/powerpoint/2010/main" val="36171763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B9C5F785-967C-7F9F-6583-38EE4002C850}"/>
              </a:ext>
            </a:extLst>
          </p:cNvPr>
          <p:cNvSpPr txBox="1"/>
          <p:nvPr/>
        </p:nvSpPr>
        <p:spPr>
          <a:xfrm>
            <a:off x="485245" y="295422"/>
            <a:ext cx="10782977" cy="6400799"/>
          </a:xfrm>
          <a:prstGeom prst="rect">
            <a:avLst/>
          </a:prstGeom>
        </p:spPr>
        <p:txBody>
          <a:bodyPr vert="horz" lIns="91440" tIns="45720" rIns="91440" bIns="45720" rtlCol="0">
            <a:noAutofit/>
          </a:bodyPr>
          <a:lstStyle/>
          <a:p>
            <a:pPr>
              <a:lnSpc>
                <a:spcPct val="90000"/>
              </a:lnSpc>
              <a:spcBef>
                <a:spcPts val="1000"/>
              </a:spcBef>
              <a:buClr>
                <a:schemeClr val="accent1"/>
              </a:buClr>
              <a:buSzPct val="80000"/>
              <a:buFont typeface="Wingdings 3" charset="2"/>
              <a:buChar char=""/>
            </a:pPr>
            <a:endParaRPr lang="en-US" b="0" i="0" dirty="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r>
              <a:rPr lang="en-US" b="0" i="0" dirty="0">
                <a:solidFill>
                  <a:schemeClr val="tx1">
                    <a:lumMod val="75000"/>
                    <a:lumOff val="25000"/>
                  </a:schemeClr>
                </a:solidFill>
                <a:effectLst/>
              </a:rPr>
              <a:t>MS Excel is widely used for various purposes because the data is easy to save, and information can be added and removed without any discomfort and less hard work.</a:t>
            </a:r>
          </a:p>
          <a:p>
            <a:pPr>
              <a:lnSpc>
                <a:spcPct val="90000"/>
              </a:lnSpc>
              <a:spcBef>
                <a:spcPts val="1000"/>
              </a:spcBef>
              <a:buClr>
                <a:schemeClr val="accent1"/>
              </a:buClr>
              <a:buSzPct val="80000"/>
              <a:buFont typeface="Wingdings 3" charset="2"/>
              <a:buChar char=""/>
            </a:pPr>
            <a:r>
              <a:rPr lang="en-US" b="0" i="0" dirty="0">
                <a:solidFill>
                  <a:schemeClr val="tx1">
                    <a:lumMod val="75000"/>
                    <a:lumOff val="25000"/>
                  </a:schemeClr>
                </a:solidFill>
                <a:effectLst/>
              </a:rPr>
              <a:t>Given below are a few important benefits of using MS Excel:</a:t>
            </a:r>
          </a:p>
          <a:p>
            <a:pPr>
              <a:lnSpc>
                <a:spcPct val="90000"/>
              </a:lnSpc>
              <a:spcBef>
                <a:spcPts val="1000"/>
              </a:spcBef>
              <a:buClr>
                <a:schemeClr val="accent1"/>
              </a:buClr>
              <a:buSzPct val="80000"/>
              <a:buFont typeface="Wingdings 3" charset="2"/>
              <a:buChar char=""/>
            </a:pPr>
            <a:r>
              <a:rPr lang="en-US" b="1" i="0" dirty="0">
                <a:solidFill>
                  <a:schemeClr val="tx1">
                    <a:lumMod val="75000"/>
                    <a:lumOff val="25000"/>
                  </a:schemeClr>
                </a:solidFill>
                <a:effectLst/>
              </a:rPr>
              <a:t>Easy To Store Data:</a:t>
            </a:r>
            <a:r>
              <a:rPr lang="en-US" b="0" i="0" dirty="0">
                <a:solidFill>
                  <a:schemeClr val="tx1">
                    <a:lumMod val="75000"/>
                    <a:lumOff val="25000"/>
                  </a:schemeClr>
                </a:solidFill>
                <a:effectLst/>
              </a:rPr>
              <a:t> Since there is no limit to the amount of information that can be saved in a spreadsheet, MS Excel is widely used to save data or to analyze data. Filtering information in Excel is easy and convenient.</a:t>
            </a:r>
          </a:p>
          <a:p>
            <a:pPr>
              <a:lnSpc>
                <a:spcPct val="90000"/>
              </a:lnSpc>
              <a:spcBef>
                <a:spcPts val="1000"/>
              </a:spcBef>
              <a:buClr>
                <a:schemeClr val="accent1"/>
              </a:buClr>
              <a:buSzPct val="80000"/>
              <a:buFont typeface="Wingdings 3" charset="2"/>
              <a:buChar char=""/>
            </a:pPr>
            <a:r>
              <a:rPr lang="en-US" b="1" i="0" dirty="0">
                <a:solidFill>
                  <a:schemeClr val="tx1">
                    <a:lumMod val="75000"/>
                    <a:lumOff val="25000"/>
                  </a:schemeClr>
                </a:solidFill>
                <a:effectLst/>
              </a:rPr>
              <a:t>Easy To Recover Data:</a:t>
            </a:r>
            <a:r>
              <a:rPr lang="en-US" b="0" i="0" dirty="0">
                <a:solidFill>
                  <a:schemeClr val="tx1">
                    <a:lumMod val="75000"/>
                    <a:lumOff val="25000"/>
                  </a:schemeClr>
                </a:solidFill>
                <a:effectLst/>
              </a:rPr>
              <a:t> If the information is written on a piece of paper, finding it may take longer, however, this is not the case with excel spreadsheets. Finding and recovering data is easy.</a:t>
            </a:r>
          </a:p>
          <a:p>
            <a:pPr>
              <a:lnSpc>
                <a:spcPct val="90000"/>
              </a:lnSpc>
              <a:spcBef>
                <a:spcPts val="1000"/>
              </a:spcBef>
              <a:buClr>
                <a:schemeClr val="accent1"/>
              </a:buClr>
              <a:buSzPct val="80000"/>
              <a:buFont typeface="Wingdings 3" charset="2"/>
              <a:buChar char=""/>
            </a:pPr>
            <a:r>
              <a:rPr lang="en-US" b="1" i="0" dirty="0">
                <a:solidFill>
                  <a:schemeClr val="tx1">
                    <a:lumMod val="75000"/>
                    <a:lumOff val="25000"/>
                  </a:schemeClr>
                </a:solidFill>
                <a:effectLst/>
              </a:rPr>
              <a:t>Application of Mathematical Formulas:</a:t>
            </a:r>
            <a:r>
              <a:rPr lang="en-US" b="0" i="0" dirty="0">
                <a:solidFill>
                  <a:schemeClr val="tx1">
                    <a:lumMod val="75000"/>
                    <a:lumOff val="25000"/>
                  </a:schemeClr>
                </a:solidFill>
                <a:effectLst/>
              </a:rPr>
              <a:t> Doing calculations has become easier and less time-taking with the formulas option in MS Excel</a:t>
            </a:r>
          </a:p>
          <a:p>
            <a:pPr>
              <a:lnSpc>
                <a:spcPct val="90000"/>
              </a:lnSpc>
              <a:spcBef>
                <a:spcPts val="1000"/>
              </a:spcBef>
              <a:buClr>
                <a:schemeClr val="accent1"/>
              </a:buClr>
              <a:buSzPct val="80000"/>
              <a:buFont typeface="Wingdings 3" charset="2"/>
              <a:buChar char=""/>
            </a:pPr>
            <a:r>
              <a:rPr lang="en-US" b="1" i="0" dirty="0">
                <a:solidFill>
                  <a:schemeClr val="tx1">
                    <a:lumMod val="75000"/>
                    <a:lumOff val="25000"/>
                  </a:schemeClr>
                </a:solidFill>
                <a:effectLst/>
              </a:rPr>
              <a:t>More Secure:</a:t>
            </a:r>
            <a:r>
              <a:rPr lang="en-US" b="0" i="0" dirty="0">
                <a:solidFill>
                  <a:schemeClr val="tx1">
                    <a:lumMod val="75000"/>
                    <a:lumOff val="25000"/>
                  </a:schemeClr>
                </a:solidFill>
                <a:effectLst/>
              </a:rPr>
              <a:t> These spreadsheets can be password secured in a laptop or personal computer and the probability of losing them is way lesser in comparison to data written in registers or pieces of paper.</a:t>
            </a:r>
          </a:p>
          <a:p>
            <a:pPr>
              <a:lnSpc>
                <a:spcPct val="90000"/>
              </a:lnSpc>
              <a:spcBef>
                <a:spcPts val="1000"/>
              </a:spcBef>
              <a:buClr>
                <a:schemeClr val="accent1"/>
              </a:buClr>
              <a:buSzPct val="80000"/>
              <a:buFont typeface="Wingdings 3" charset="2"/>
              <a:buChar char=""/>
            </a:pPr>
            <a:r>
              <a:rPr lang="en-US" b="1" i="0" dirty="0">
                <a:solidFill>
                  <a:schemeClr val="tx1">
                    <a:lumMod val="75000"/>
                    <a:lumOff val="25000"/>
                  </a:schemeClr>
                </a:solidFill>
                <a:effectLst/>
              </a:rPr>
              <a:t>Data at One Place:</a:t>
            </a:r>
            <a:r>
              <a:rPr lang="en-US" b="0" i="0" dirty="0">
                <a:solidFill>
                  <a:schemeClr val="tx1">
                    <a:lumMod val="75000"/>
                    <a:lumOff val="25000"/>
                  </a:schemeClr>
                </a:solidFill>
                <a:effectLst/>
              </a:rPr>
              <a:t> Earlier, data was to be kept in different files and registers when the paperwork was done. Now, this has become convenient as more than one worksheet can be added to a single MS Excel file.</a:t>
            </a:r>
          </a:p>
          <a:p>
            <a:pPr>
              <a:lnSpc>
                <a:spcPct val="90000"/>
              </a:lnSpc>
              <a:spcBef>
                <a:spcPts val="1000"/>
              </a:spcBef>
              <a:buClr>
                <a:schemeClr val="accent1"/>
              </a:buClr>
              <a:buSzPct val="80000"/>
              <a:buFont typeface="Wingdings 3" charset="2"/>
              <a:buChar char=""/>
            </a:pPr>
            <a:r>
              <a:rPr lang="en-US" b="1" i="0" dirty="0">
                <a:solidFill>
                  <a:schemeClr val="tx1">
                    <a:lumMod val="75000"/>
                    <a:lumOff val="25000"/>
                  </a:schemeClr>
                </a:solidFill>
                <a:effectLst/>
              </a:rPr>
              <a:t>Neater and Clearer Visibility of Information:</a:t>
            </a:r>
            <a:r>
              <a:rPr lang="en-US" b="0" i="0" dirty="0">
                <a:solidFill>
                  <a:schemeClr val="tx1">
                    <a:lumMod val="75000"/>
                    <a:lumOff val="25000"/>
                  </a:schemeClr>
                </a:solidFill>
                <a:effectLst/>
              </a:rPr>
              <a:t> When the data is saved in the form of a table, analyzing it becomes easier. Thus, information is a spreadsheet that is more readable and understandable.</a:t>
            </a:r>
          </a:p>
        </p:txBody>
      </p:sp>
      <p:sp>
        <p:nvSpPr>
          <p:cNvPr id="7" name="Rectangle: Rounded Corners 6">
            <a:extLst>
              <a:ext uri="{FF2B5EF4-FFF2-40B4-BE49-F238E27FC236}">
                <a16:creationId xmlns:a16="http://schemas.microsoft.com/office/drawing/2014/main" id="{1959B107-8DA8-FE24-A8D7-0DEEE152CE4E}"/>
              </a:ext>
            </a:extLst>
          </p:cNvPr>
          <p:cNvSpPr/>
          <p:nvPr/>
        </p:nvSpPr>
        <p:spPr>
          <a:xfrm>
            <a:off x="757251" y="133643"/>
            <a:ext cx="4996435"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1000"/>
              </a:spcBef>
              <a:buClr>
                <a:schemeClr val="accent1"/>
              </a:buClr>
              <a:buSzPct val="80000"/>
              <a:buFont typeface="Wingdings 3" charset="2"/>
              <a:buChar char=""/>
            </a:pPr>
            <a:r>
              <a:rPr lang="en-US" sz="3000" b="0" i="0" dirty="0">
                <a:solidFill>
                  <a:schemeClr val="tx1">
                    <a:lumMod val="75000"/>
                    <a:lumOff val="25000"/>
                  </a:schemeClr>
                </a:solidFill>
                <a:effectLst/>
              </a:rPr>
              <a:t>Benefits of Using MS Excel</a:t>
            </a:r>
          </a:p>
        </p:txBody>
      </p:sp>
    </p:spTree>
    <p:extLst>
      <p:ext uri="{BB962C8B-B14F-4D97-AF65-F5344CB8AC3E}">
        <p14:creationId xmlns:p14="http://schemas.microsoft.com/office/powerpoint/2010/main" val="2933706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27"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Isosceles Triangle 33">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5" name="TextBox 4">
            <a:extLst>
              <a:ext uri="{FF2B5EF4-FFF2-40B4-BE49-F238E27FC236}">
                <a16:creationId xmlns:a16="http://schemas.microsoft.com/office/drawing/2014/main" id="{C6F20DF5-DB97-E897-1C19-88A77170AD48}"/>
              </a:ext>
            </a:extLst>
          </p:cNvPr>
          <p:cNvSpPr txBox="1"/>
          <p:nvPr/>
        </p:nvSpPr>
        <p:spPr>
          <a:xfrm>
            <a:off x="697876" y="1350500"/>
            <a:ext cx="10258491" cy="4862656"/>
          </a:xfrm>
          <a:prstGeom prst="rect">
            <a:avLst/>
          </a:prstGeom>
        </p:spPr>
        <p:txBody>
          <a:bodyPr vert="horz" lIns="91440" tIns="45720" rIns="91440" bIns="45720" rtlCol="0">
            <a:normAutofit/>
          </a:bodyPr>
          <a:lstStyle/>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There are certain things which one must know with respect to MS Excel, its applications, and usage:</a:t>
            </a:r>
          </a:p>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An MS Excel file is saved with an extension of .</a:t>
            </a:r>
            <a:r>
              <a:rPr lang="en-US" sz="2000" b="0" i="0" dirty="0" err="1">
                <a:solidFill>
                  <a:schemeClr val="tx1">
                    <a:lumMod val="75000"/>
                    <a:lumOff val="25000"/>
                  </a:schemeClr>
                </a:solidFill>
                <a:effectLst/>
              </a:rPr>
              <a:t>xls</a:t>
            </a:r>
            <a:endParaRPr lang="en-US" sz="2000" b="0" i="0" dirty="0">
              <a:solidFill>
                <a:schemeClr val="tx1">
                  <a:lumMod val="75000"/>
                  <a:lumOff val="25000"/>
                </a:schemeClr>
              </a:solidFill>
              <a:effectLst/>
            </a:endParaRPr>
          </a:p>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Companies with large staffs and workers use MS Excel as saving employee information becomes easier</a:t>
            </a:r>
          </a:p>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Excel spreadsheets are also used in hospitals where the information of patients can be saved more easily and can be removed conveniently once their medical history is cleared</a:t>
            </a:r>
          </a:p>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The sheet on which you work is called a Worksheet</a:t>
            </a:r>
          </a:p>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Multiple worksheets can be added in a single Excel file</a:t>
            </a:r>
          </a:p>
          <a:p>
            <a:pPr>
              <a:lnSpc>
                <a:spcPct val="90000"/>
              </a:lnSpc>
              <a:spcBef>
                <a:spcPts val="1000"/>
              </a:spcBef>
              <a:buClr>
                <a:schemeClr val="accent1"/>
              </a:buClr>
              <a:buSzPct val="80000"/>
              <a:buFont typeface="Wingdings 3" charset="2"/>
              <a:buChar char=""/>
            </a:pPr>
            <a:r>
              <a:rPr lang="en-US" sz="2000" b="0" i="0" dirty="0">
                <a:solidFill>
                  <a:schemeClr val="tx1">
                    <a:lumMod val="75000"/>
                    <a:lumOff val="25000"/>
                  </a:schemeClr>
                </a:solidFill>
                <a:effectLst/>
              </a:rPr>
              <a:t>This is a data processing application</a:t>
            </a:r>
          </a:p>
        </p:txBody>
      </p:sp>
      <p:sp>
        <p:nvSpPr>
          <p:cNvPr id="6" name="Rectangle: Rounded Corners 5">
            <a:extLst>
              <a:ext uri="{FF2B5EF4-FFF2-40B4-BE49-F238E27FC236}">
                <a16:creationId xmlns:a16="http://schemas.microsoft.com/office/drawing/2014/main" id="{9A0B8939-396F-0884-7522-09FB8F7F633C}"/>
              </a:ext>
            </a:extLst>
          </p:cNvPr>
          <p:cNvSpPr/>
          <p:nvPr/>
        </p:nvSpPr>
        <p:spPr>
          <a:xfrm>
            <a:off x="829993" y="281352"/>
            <a:ext cx="6035041" cy="6330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ts val="1000"/>
              </a:spcBef>
              <a:buClr>
                <a:schemeClr val="accent1"/>
              </a:buClr>
              <a:buSzPct val="80000"/>
              <a:buFont typeface="Wingdings 3" charset="2"/>
              <a:buChar char=""/>
            </a:pPr>
            <a:r>
              <a:rPr lang="en-US" sz="3000" b="0" i="0" dirty="0">
                <a:solidFill>
                  <a:schemeClr val="tx1">
                    <a:lumMod val="75000"/>
                    <a:lumOff val="25000"/>
                  </a:schemeClr>
                </a:solidFill>
                <a:effectLst/>
              </a:rPr>
              <a:t>MS Excel – Points to remember</a:t>
            </a:r>
          </a:p>
        </p:txBody>
      </p:sp>
    </p:spTree>
    <p:extLst>
      <p:ext uri="{BB962C8B-B14F-4D97-AF65-F5344CB8AC3E}">
        <p14:creationId xmlns:p14="http://schemas.microsoft.com/office/powerpoint/2010/main" val="9264199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32" name="Straight Connector 1031">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33" name="Straight Connector 1032">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34"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6" name="Isosceles Triangle 1035">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8"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0" name="Isosceles Triangle 1039">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1" name="Isosceles Triangle 1040">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043" name="Rectangle 1042">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Rectangle 1044">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7" name="Isosceles Triangle 1046">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8" name="Rectangle 7">
            <a:extLst>
              <a:ext uri="{FF2B5EF4-FFF2-40B4-BE49-F238E27FC236}">
                <a16:creationId xmlns:a16="http://schemas.microsoft.com/office/drawing/2014/main" id="{71382CFF-A7E4-0019-3202-B8AD3110CE39}"/>
              </a:ext>
            </a:extLst>
          </p:cNvPr>
          <p:cNvSpPr/>
          <p:nvPr/>
        </p:nvSpPr>
        <p:spPr>
          <a:xfrm>
            <a:off x="673754" y="643467"/>
            <a:ext cx="4203045" cy="1375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spcBef>
                <a:spcPct val="0"/>
              </a:spcBef>
              <a:spcAft>
                <a:spcPts val="600"/>
              </a:spcAft>
            </a:pPr>
            <a:r>
              <a:rPr lang="en-US" sz="3600" b="1" i="0" u="none" strike="noStrike" baseline="0">
                <a:solidFill>
                  <a:schemeClr val="bg1"/>
                </a:solidFill>
                <a:latin typeface="+mj-lt"/>
                <a:ea typeface="+mj-ea"/>
                <a:cs typeface="+mj-cs"/>
              </a:rPr>
              <a:t>What is MS Excel?</a:t>
            </a:r>
            <a:endParaRPr lang="en-US" sz="3600">
              <a:solidFill>
                <a:schemeClr val="bg1"/>
              </a:solidFill>
              <a:latin typeface="+mj-lt"/>
              <a:ea typeface="+mj-ea"/>
              <a:cs typeface="+mj-cs"/>
            </a:endParaRPr>
          </a:p>
        </p:txBody>
      </p:sp>
      <p:sp>
        <p:nvSpPr>
          <p:cNvPr id="10" name="TextBox 9">
            <a:extLst>
              <a:ext uri="{FF2B5EF4-FFF2-40B4-BE49-F238E27FC236}">
                <a16:creationId xmlns:a16="http://schemas.microsoft.com/office/drawing/2014/main" id="{1293015D-4248-5E3E-7918-EC8527AC156A}"/>
              </a:ext>
            </a:extLst>
          </p:cNvPr>
          <p:cNvSpPr txBox="1"/>
          <p:nvPr/>
        </p:nvSpPr>
        <p:spPr>
          <a:xfrm>
            <a:off x="673754" y="2160590"/>
            <a:ext cx="3973943" cy="3440110"/>
          </a:xfrm>
          <a:prstGeom prst="rect">
            <a:avLst/>
          </a:prstGeom>
        </p:spPr>
        <p:txBody>
          <a:bodyPr vert="horz" lIns="91440" tIns="45720" rIns="91440" bIns="45720" rtlCol="0">
            <a:normAutofit/>
          </a:bodyPr>
          <a:lstStyle/>
          <a:p>
            <a:pPr>
              <a:spcBef>
                <a:spcPts val="1000"/>
              </a:spcBef>
              <a:buClr>
                <a:schemeClr val="accent1"/>
              </a:buClr>
              <a:buSzPct val="80000"/>
              <a:buFont typeface="Wingdings 3" charset="2"/>
              <a:buChar char=""/>
            </a:pPr>
            <a:r>
              <a:rPr lang="en-US" b="0" i="0">
                <a:solidFill>
                  <a:schemeClr val="bg1"/>
                </a:solidFill>
                <a:effectLst/>
              </a:rPr>
              <a:t>MS Excel is a spreadsheet program where one can record data in the form of tables. It is easy to analyze data in an Excel spreadsheet. The image given below represents what an Excel spreadsheet looks like:</a:t>
            </a:r>
            <a:endParaRPr lang="en-US">
              <a:solidFill>
                <a:schemeClr val="bg1"/>
              </a:solidFill>
            </a:endParaRPr>
          </a:p>
        </p:txBody>
      </p:sp>
      <p:pic>
        <p:nvPicPr>
          <p:cNvPr id="1026" name="Picture 2" descr="MS Excel Spreadsheet">
            <a:extLst>
              <a:ext uri="{FF2B5EF4-FFF2-40B4-BE49-F238E27FC236}">
                <a16:creationId xmlns:a16="http://schemas.microsoft.com/office/drawing/2014/main" id="{0B6DF5AF-1EC9-E41A-53B7-E57252C1F99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6001" y="2091862"/>
            <a:ext cx="5143500" cy="2661760"/>
          </a:xfrm>
          <a:prstGeom prst="rect">
            <a:avLst/>
          </a:prstGeom>
          <a:noFill/>
          <a:extLst>
            <a:ext uri="{909E8E84-426E-40DD-AFC4-6F175D3DCCD1}">
              <a14:hiddenFill xmlns:a14="http://schemas.microsoft.com/office/drawing/2010/main">
                <a:solidFill>
                  <a:srgbClr val="FFFFFF"/>
                </a:solidFill>
              </a14:hiddenFill>
            </a:ext>
          </a:extLst>
        </p:spPr>
      </p:pic>
      <p:sp>
        <p:nvSpPr>
          <p:cNvPr id="1049" name="Isosceles Triangle 1048">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3069501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22F15F6-B826-258A-0124-30959E76E719}"/>
              </a:ext>
            </a:extLst>
          </p:cNvPr>
          <p:cNvSpPr/>
          <p:nvPr/>
        </p:nvSpPr>
        <p:spPr>
          <a:xfrm>
            <a:off x="364266" y="281355"/>
            <a:ext cx="3941520" cy="745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spcBef>
                <a:spcPct val="0"/>
              </a:spcBef>
              <a:spcAft>
                <a:spcPts val="600"/>
              </a:spcAft>
            </a:pPr>
            <a:r>
              <a:rPr lang="en-US" sz="3600" b="1" i="0" u="none" strike="noStrike" baseline="0" dirty="0">
                <a:solidFill>
                  <a:schemeClr val="bg1"/>
                </a:solidFill>
                <a:latin typeface="+mj-lt"/>
                <a:ea typeface="+mj-ea"/>
                <a:cs typeface="+mj-cs"/>
              </a:rPr>
              <a:t>MS Excel</a:t>
            </a:r>
            <a:r>
              <a:rPr lang="en-US" sz="3600" b="1" dirty="0">
                <a:solidFill>
                  <a:schemeClr val="bg1"/>
                </a:solidFill>
                <a:latin typeface="+mj-lt"/>
                <a:ea typeface="+mj-ea"/>
                <a:cs typeface="+mj-cs"/>
              </a:rPr>
              <a:t> History</a:t>
            </a:r>
          </a:p>
        </p:txBody>
      </p:sp>
      <p:pic>
        <p:nvPicPr>
          <p:cNvPr id="8" name="Picture 7">
            <a:extLst>
              <a:ext uri="{FF2B5EF4-FFF2-40B4-BE49-F238E27FC236}">
                <a16:creationId xmlns:a16="http://schemas.microsoft.com/office/drawing/2014/main" id="{A6E967B2-21EC-C508-4F8B-9A0FE443F0A1}"/>
              </a:ext>
            </a:extLst>
          </p:cNvPr>
          <p:cNvPicPr>
            <a:picLocks noChangeAspect="1"/>
          </p:cNvPicPr>
          <p:nvPr/>
        </p:nvPicPr>
        <p:blipFill>
          <a:blip r:embed="rId2"/>
          <a:stretch>
            <a:fillRect/>
          </a:stretch>
        </p:blipFill>
        <p:spPr>
          <a:xfrm>
            <a:off x="8250481" y="180060"/>
            <a:ext cx="3941519" cy="6497880"/>
          </a:xfrm>
          <a:prstGeom prst="rect">
            <a:avLst/>
          </a:prstGeom>
        </p:spPr>
      </p:pic>
      <p:sp>
        <p:nvSpPr>
          <p:cNvPr id="10" name="TextBox 9">
            <a:extLst>
              <a:ext uri="{FF2B5EF4-FFF2-40B4-BE49-F238E27FC236}">
                <a16:creationId xmlns:a16="http://schemas.microsoft.com/office/drawing/2014/main" id="{C3BA173C-D387-CA60-A50E-E9F1793195DA}"/>
              </a:ext>
            </a:extLst>
          </p:cNvPr>
          <p:cNvSpPr txBox="1"/>
          <p:nvPr/>
        </p:nvSpPr>
        <p:spPr>
          <a:xfrm>
            <a:off x="547145" y="1397675"/>
            <a:ext cx="6105378" cy="1015663"/>
          </a:xfrm>
          <a:prstGeom prst="rect">
            <a:avLst/>
          </a:prstGeom>
          <a:noFill/>
        </p:spPr>
        <p:txBody>
          <a:bodyPr wrap="square">
            <a:spAutoFit/>
          </a:bodyPr>
          <a:lstStyle/>
          <a:p>
            <a:pPr marL="342900" indent="-342900" algn="l">
              <a:buAutoNum type="arabicPeriod"/>
            </a:pPr>
            <a:r>
              <a:rPr lang="en-US" sz="2000" i="0" u="none" strike="noStrike" baseline="0" dirty="0">
                <a:solidFill>
                  <a:srgbClr val="000000"/>
                </a:solidFill>
                <a:latin typeface="Calibri" panose="020F0502020204030204" pitchFamily="34" charset="0"/>
              </a:rPr>
              <a:t>Multiplan</a:t>
            </a:r>
          </a:p>
          <a:p>
            <a:pPr marL="342900" indent="-342900" algn="l">
              <a:buAutoNum type="arabicPeriod"/>
            </a:pPr>
            <a:r>
              <a:rPr lang="en-US" sz="2000" dirty="0"/>
              <a:t>Became less popular during Lotus 1-2-3 OS</a:t>
            </a:r>
          </a:p>
          <a:p>
            <a:pPr marL="342900" indent="-342900" algn="l">
              <a:buAutoNum type="arabicPeriod"/>
            </a:pPr>
            <a:r>
              <a:rPr lang="en-US" sz="2000" dirty="0"/>
              <a:t>Introduce Excel V2.0 for Windows OS</a:t>
            </a:r>
          </a:p>
        </p:txBody>
      </p:sp>
      <p:sp>
        <p:nvSpPr>
          <p:cNvPr id="12" name="TextBox 11">
            <a:extLst>
              <a:ext uri="{FF2B5EF4-FFF2-40B4-BE49-F238E27FC236}">
                <a16:creationId xmlns:a16="http://schemas.microsoft.com/office/drawing/2014/main" id="{378BFDF1-905F-74D9-F606-6F1544A1BBB0}"/>
              </a:ext>
            </a:extLst>
          </p:cNvPr>
          <p:cNvSpPr txBox="1"/>
          <p:nvPr/>
        </p:nvSpPr>
        <p:spPr>
          <a:xfrm>
            <a:off x="3052689" y="3247851"/>
            <a:ext cx="6105378" cy="369332"/>
          </a:xfrm>
          <a:prstGeom prst="rect">
            <a:avLst/>
          </a:prstGeom>
          <a:noFill/>
        </p:spPr>
        <p:txBody>
          <a:bodyPr wrap="square">
            <a:spAutoFit/>
          </a:bodyPr>
          <a:lstStyle/>
          <a:p>
            <a:r>
              <a:rPr lang="en-US" sz="1800" b="1" i="0" u="none" strike="noStrike" baseline="0" dirty="0">
                <a:solidFill>
                  <a:srgbClr val="FFFFFF"/>
                </a:solidFill>
                <a:latin typeface="Calibri-Bold"/>
              </a:rPr>
              <a:t>1982</a:t>
            </a:r>
            <a:endParaRPr lang="en-US" dirty="0"/>
          </a:p>
        </p:txBody>
      </p:sp>
      <p:sp>
        <p:nvSpPr>
          <p:cNvPr id="13" name="Oval 12">
            <a:extLst>
              <a:ext uri="{FF2B5EF4-FFF2-40B4-BE49-F238E27FC236}">
                <a16:creationId xmlns:a16="http://schemas.microsoft.com/office/drawing/2014/main" id="{EE669852-9BE4-2A55-C3A2-FA6A25D3B153}"/>
              </a:ext>
            </a:extLst>
          </p:cNvPr>
          <p:cNvSpPr/>
          <p:nvPr/>
        </p:nvSpPr>
        <p:spPr>
          <a:xfrm>
            <a:off x="675249" y="3617183"/>
            <a:ext cx="2025748" cy="1015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i="0" u="none" strike="noStrike" baseline="0" dirty="0">
                <a:solidFill>
                  <a:srgbClr val="FFFFFF"/>
                </a:solidFill>
                <a:latin typeface="Calibri-Bold"/>
              </a:rPr>
              <a:t>1982</a:t>
            </a:r>
            <a:endParaRPr lang="en-US" sz="4000" dirty="0"/>
          </a:p>
        </p:txBody>
      </p:sp>
      <p:sp>
        <p:nvSpPr>
          <p:cNvPr id="14" name="Oval 13">
            <a:extLst>
              <a:ext uri="{FF2B5EF4-FFF2-40B4-BE49-F238E27FC236}">
                <a16:creationId xmlns:a16="http://schemas.microsoft.com/office/drawing/2014/main" id="{D8F119EC-9122-0597-1687-445828EFF7E6}"/>
              </a:ext>
            </a:extLst>
          </p:cNvPr>
          <p:cNvSpPr/>
          <p:nvPr/>
        </p:nvSpPr>
        <p:spPr>
          <a:xfrm>
            <a:off x="675249" y="4952493"/>
            <a:ext cx="2025748" cy="1015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i="0" u="none" strike="noStrike" baseline="0" dirty="0">
                <a:solidFill>
                  <a:srgbClr val="FFFFFF"/>
                </a:solidFill>
                <a:latin typeface="Calibri-Bold"/>
              </a:rPr>
              <a:t>1987</a:t>
            </a:r>
            <a:endParaRPr lang="en-US" sz="4000" dirty="0"/>
          </a:p>
        </p:txBody>
      </p:sp>
      <p:sp>
        <p:nvSpPr>
          <p:cNvPr id="15" name="Oval 14">
            <a:extLst>
              <a:ext uri="{FF2B5EF4-FFF2-40B4-BE49-F238E27FC236}">
                <a16:creationId xmlns:a16="http://schemas.microsoft.com/office/drawing/2014/main" id="{A7F451F5-7A05-00F4-51F6-310ED63487AB}"/>
              </a:ext>
            </a:extLst>
          </p:cNvPr>
          <p:cNvSpPr/>
          <p:nvPr/>
        </p:nvSpPr>
        <p:spPr>
          <a:xfrm>
            <a:off x="5873041" y="4639730"/>
            <a:ext cx="2025748" cy="1015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Office 2016</a:t>
            </a:r>
            <a:endParaRPr lang="en-US" sz="4000" dirty="0"/>
          </a:p>
        </p:txBody>
      </p:sp>
      <p:sp>
        <p:nvSpPr>
          <p:cNvPr id="16" name="Oval 15">
            <a:extLst>
              <a:ext uri="{FF2B5EF4-FFF2-40B4-BE49-F238E27FC236}">
                <a16:creationId xmlns:a16="http://schemas.microsoft.com/office/drawing/2014/main" id="{78F22F9F-6DA2-0093-7287-2BECFCF81085}"/>
              </a:ext>
            </a:extLst>
          </p:cNvPr>
          <p:cNvSpPr/>
          <p:nvPr/>
        </p:nvSpPr>
        <p:spPr>
          <a:xfrm>
            <a:off x="5768382" y="3359348"/>
            <a:ext cx="2025748" cy="1015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Office 2013</a:t>
            </a:r>
            <a:endParaRPr lang="en-US" sz="4000" dirty="0"/>
          </a:p>
        </p:txBody>
      </p:sp>
      <p:sp>
        <p:nvSpPr>
          <p:cNvPr id="17" name="Oval 16">
            <a:extLst>
              <a:ext uri="{FF2B5EF4-FFF2-40B4-BE49-F238E27FC236}">
                <a16:creationId xmlns:a16="http://schemas.microsoft.com/office/drawing/2014/main" id="{D1580BF1-1817-686E-43E2-48C46E7C77D7}"/>
              </a:ext>
            </a:extLst>
          </p:cNvPr>
          <p:cNvSpPr/>
          <p:nvPr/>
        </p:nvSpPr>
        <p:spPr>
          <a:xfrm>
            <a:off x="5768382" y="2124596"/>
            <a:ext cx="2025748" cy="1015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0" i="0" u="none" strike="noStrike" baseline="0" dirty="0">
                <a:solidFill>
                  <a:srgbClr val="FFFFFF"/>
                </a:solidFill>
                <a:latin typeface="Calibri" panose="020F0502020204030204" pitchFamily="34" charset="0"/>
              </a:rPr>
              <a:t>Microsoft 365</a:t>
            </a:r>
            <a:endParaRPr lang="en-US" sz="4000" dirty="0"/>
          </a:p>
        </p:txBody>
      </p:sp>
      <p:sp>
        <p:nvSpPr>
          <p:cNvPr id="18" name="Oval 17">
            <a:extLst>
              <a:ext uri="{FF2B5EF4-FFF2-40B4-BE49-F238E27FC236}">
                <a16:creationId xmlns:a16="http://schemas.microsoft.com/office/drawing/2014/main" id="{47A36AE7-09F6-640B-72D8-636D845CE32D}"/>
              </a:ext>
            </a:extLst>
          </p:cNvPr>
          <p:cNvSpPr/>
          <p:nvPr/>
        </p:nvSpPr>
        <p:spPr>
          <a:xfrm>
            <a:off x="5873041" y="5700218"/>
            <a:ext cx="2025748" cy="10156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i="0" u="none" strike="noStrike" baseline="0" dirty="0">
                <a:solidFill>
                  <a:srgbClr val="FFFFFF"/>
                </a:solidFill>
                <a:latin typeface="Calibri" panose="020F0502020204030204" pitchFamily="34" charset="0"/>
              </a:rPr>
              <a:t>Office 2019</a:t>
            </a:r>
            <a:endParaRPr lang="en-US" sz="4000" dirty="0"/>
          </a:p>
        </p:txBody>
      </p:sp>
    </p:spTree>
    <p:extLst>
      <p:ext uri="{BB962C8B-B14F-4D97-AF65-F5344CB8AC3E}">
        <p14:creationId xmlns:p14="http://schemas.microsoft.com/office/powerpoint/2010/main" val="3344342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21E25BB-EA62-A117-0EA6-5CD6A8030F35}"/>
              </a:ext>
            </a:extLst>
          </p:cNvPr>
          <p:cNvSpPr/>
          <p:nvPr/>
        </p:nvSpPr>
        <p:spPr>
          <a:xfrm>
            <a:off x="364266" y="281355"/>
            <a:ext cx="4573494" cy="618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algn="l"/>
            <a:r>
              <a:rPr lang="en-US" sz="4000" b="0" i="0" u="none" strike="noStrike" dirty="0">
                <a:effectLst/>
                <a:latin typeface="-apple-system"/>
              </a:rPr>
              <a:t>Major Uses for Excel</a:t>
            </a:r>
          </a:p>
        </p:txBody>
      </p:sp>
      <p:pic>
        <p:nvPicPr>
          <p:cNvPr id="8" name="Picture 7">
            <a:extLst>
              <a:ext uri="{FF2B5EF4-FFF2-40B4-BE49-F238E27FC236}">
                <a16:creationId xmlns:a16="http://schemas.microsoft.com/office/drawing/2014/main" id="{C1AD4D18-F5A7-89A0-CC13-3E71166E09DC}"/>
              </a:ext>
            </a:extLst>
          </p:cNvPr>
          <p:cNvPicPr>
            <a:picLocks noChangeAspect="1"/>
          </p:cNvPicPr>
          <p:nvPr/>
        </p:nvPicPr>
        <p:blipFill>
          <a:blip r:embed="rId2"/>
          <a:stretch>
            <a:fillRect/>
          </a:stretch>
        </p:blipFill>
        <p:spPr>
          <a:xfrm>
            <a:off x="364265" y="1295692"/>
            <a:ext cx="11545879" cy="4486129"/>
          </a:xfrm>
          <a:prstGeom prst="rect">
            <a:avLst/>
          </a:prstGeom>
        </p:spPr>
      </p:pic>
    </p:spTree>
    <p:extLst>
      <p:ext uri="{BB962C8B-B14F-4D97-AF65-F5344CB8AC3E}">
        <p14:creationId xmlns:p14="http://schemas.microsoft.com/office/powerpoint/2010/main" val="43225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0F376B-6959-663D-BD3A-CD0AB5811229}"/>
              </a:ext>
            </a:extLst>
          </p:cNvPr>
          <p:cNvSpPr txBox="1"/>
          <p:nvPr/>
        </p:nvSpPr>
        <p:spPr>
          <a:xfrm>
            <a:off x="235047" y="0"/>
            <a:ext cx="8936501" cy="1323439"/>
          </a:xfrm>
          <a:prstGeom prst="rect">
            <a:avLst/>
          </a:prstGeom>
          <a:noFill/>
        </p:spPr>
        <p:txBody>
          <a:bodyPr wrap="square">
            <a:spAutoFit/>
          </a:bodyPr>
          <a:lstStyle/>
          <a:p>
            <a:pPr algn="l"/>
            <a:r>
              <a:rPr lang="en-US" sz="4000" b="1" i="0" dirty="0">
                <a:solidFill>
                  <a:srgbClr val="0C4E54"/>
                </a:solidFill>
                <a:effectLst/>
                <a:latin typeface="Poppins" panose="00000500000000000000" pitchFamily="2" charset="0"/>
              </a:rPr>
              <a:t>List of Top 12 Important Uses of Microsoft Excel</a:t>
            </a:r>
          </a:p>
        </p:txBody>
      </p:sp>
      <p:sp>
        <p:nvSpPr>
          <p:cNvPr id="5" name="TextBox 4">
            <a:extLst>
              <a:ext uri="{FF2B5EF4-FFF2-40B4-BE49-F238E27FC236}">
                <a16:creationId xmlns:a16="http://schemas.microsoft.com/office/drawing/2014/main" id="{E0BE8353-143E-243F-E1BD-EE2F5FB0F47C}"/>
              </a:ext>
            </a:extLst>
          </p:cNvPr>
          <p:cNvSpPr txBox="1"/>
          <p:nvPr/>
        </p:nvSpPr>
        <p:spPr>
          <a:xfrm>
            <a:off x="731520" y="2351624"/>
            <a:ext cx="6471138" cy="3785652"/>
          </a:xfrm>
          <a:prstGeom prst="rect">
            <a:avLst/>
          </a:prstGeom>
          <a:noFill/>
        </p:spPr>
        <p:txBody>
          <a:bodyPr wrap="square">
            <a:spAutoFit/>
          </a:bodyPr>
          <a:lstStyle/>
          <a:p>
            <a:pPr algn="l">
              <a:buFont typeface="+mj-lt"/>
              <a:buAutoNum type="arabicPeriod"/>
            </a:pPr>
            <a:r>
              <a:rPr lang="en-US" sz="2000" b="0" i="0" dirty="0">
                <a:solidFill>
                  <a:srgbClr val="212121"/>
                </a:solidFill>
                <a:effectLst/>
                <a:latin typeface="-apple-system"/>
              </a:rPr>
              <a:t>Get Quick Totals</a:t>
            </a:r>
          </a:p>
          <a:p>
            <a:pPr indent="-457200">
              <a:buFont typeface="+mj-lt"/>
              <a:buAutoNum type="arabicPeriod"/>
            </a:pPr>
            <a:r>
              <a:rPr lang="en-US" sz="2000" dirty="0">
                <a:solidFill>
                  <a:srgbClr val="212121"/>
                </a:solidFill>
                <a:latin typeface="-apple-system"/>
              </a:rPr>
              <a:t>Data Analysis and Interpretation</a:t>
            </a:r>
          </a:p>
          <a:p>
            <a:pPr indent="-457200">
              <a:buFont typeface="+mj-lt"/>
              <a:buAutoNum type="arabicPeriod"/>
            </a:pPr>
            <a:r>
              <a:rPr lang="en-US" sz="2000" dirty="0">
                <a:solidFill>
                  <a:srgbClr val="212121"/>
                </a:solidFill>
                <a:latin typeface="-apple-system"/>
              </a:rPr>
              <a:t>Plenty of Formulas </a:t>
            </a:r>
            <a:r>
              <a:rPr lang="en-US" sz="2000" b="0" i="0" dirty="0">
                <a:solidFill>
                  <a:srgbClr val="212121"/>
                </a:solidFill>
                <a:effectLst/>
                <a:latin typeface="-apple-system"/>
              </a:rPr>
              <a:t>to Work with Data</a:t>
            </a:r>
          </a:p>
          <a:p>
            <a:pPr algn="l">
              <a:buFont typeface="+mj-lt"/>
              <a:buAutoNum type="arabicPeriod"/>
            </a:pPr>
            <a:r>
              <a:rPr lang="en-US" sz="2000" b="0" i="0" dirty="0">
                <a:solidFill>
                  <a:srgbClr val="212121"/>
                </a:solidFill>
                <a:effectLst/>
                <a:latin typeface="-apple-system"/>
              </a:rPr>
              <a:t>Data Organizing and Restructuring</a:t>
            </a:r>
          </a:p>
          <a:p>
            <a:pPr algn="l">
              <a:buFont typeface="+mj-lt"/>
              <a:buAutoNum type="arabicPeriod"/>
            </a:pPr>
            <a:r>
              <a:rPr lang="en-US" sz="2000" b="0" i="0" dirty="0">
                <a:solidFill>
                  <a:srgbClr val="212121"/>
                </a:solidFill>
                <a:effectLst/>
                <a:latin typeface="-apple-system"/>
              </a:rPr>
              <a:t>Data Filtering</a:t>
            </a:r>
          </a:p>
          <a:p>
            <a:pPr algn="l">
              <a:buFont typeface="+mj-lt"/>
              <a:buAutoNum type="arabicPeriod"/>
            </a:pPr>
            <a:r>
              <a:rPr lang="en-US" sz="2000" b="1" i="0" u="sng" dirty="0">
                <a:solidFill>
                  <a:srgbClr val="0CA0A0"/>
                </a:solidFill>
                <a:effectLst/>
                <a:latin typeface="-apple-system"/>
              </a:rPr>
              <a:t>Goal Seek Analysis</a:t>
            </a:r>
            <a:endParaRPr lang="en-US" sz="2000" b="0" i="0" dirty="0">
              <a:solidFill>
                <a:srgbClr val="212121"/>
              </a:solidFill>
              <a:effectLst/>
              <a:latin typeface="-apple-system"/>
            </a:endParaRPr>
          </a:p>
          <a:p>
            <a:pPr algn="l">
              <a:buFont typeface="+mj-lt"/>
              <a:buAutoNum type="arabicPeriod"/>
            </a:pPr>
            <a:r>
              <a:rPr lang="en-US" sz="2000" b="0" i="0" dirty="0">
                <a:solidFill>
                  <a:srgbClr val="212121"/>
                </a:solidFill>
                <a:effectLst/>
                <a:latin typeface="-apple-system"/>
              </a:rPr>
              <a:t>Flexible and User-Friendly</a:t>
            </a:r>
          </a:p>
          <a:p>
            <a:pPr algn="l">
              <a:buFont typeface="+mj-lt"/>
              <a:buAutoNum type="arabicPeriod"/>
            </a:pPr>
            <a:r>
              <a:rPr lang="en-US" sz="2000" b="0" i="0" dirty="0">
                <a:solidFill>
                  <a:srgbClr val="212121"/>
                </a:solidFill>
                <a:effectLst/>
                <a:latin typeface="-apple-system"/>
              </a:rPr>
              <a:t>Online Access</a:t>
            </a:r>
          </a:p>
          <a:p>
            <a:pPr algn="l">
              <a:buFont typeface="+mj-lt"/>
              <a:buAutoNum type="arabicPeriod"/>
            </a:pPr>
            <a:r>
              <a:rPr lang="en-US" sz="2000" b="0" i="0" dirty="0">
                <a:solidFill>
                  <a:srgbClr val="212121"/>
                </a:solidFill>
                <a:effectLst/>
                <a:latin typeface="-apple-system"/>
              </a:rPr>
              <a:t>Building Dashboards</a:t>
            </a:r>
          </a:p>
          <a:p>
            <a:pPr algn="l">
              <a:buFont typeface="+mj-lt"/>
              <a:buAutoNum type="arabicPeriod"/>
            </a:pPr>
            <a:r>
              <a:rPr lang="en-US" sz="2000" b="1" i="0" u="sng" dirty="0">
                <a:solidFill>
                  <a:srgbClr val="0CA0A0"/>
                </a:solidFill>
                <a:effectLst/>
                <a:latin typeface="-apple-system"/>
              </a:rPr>
              <a:t>Interactive Charts</a:t>
            </a:r>
            <a:r>
              <a:rPr lang="en-US" sz="2000" b="0" i="0" dirty="0">
                <a:solidFill>
                  <a:srgbClr val="212121"/>
                </a:solidFill>
                <a:effectLst/>
                <a:latin typeface="-apple-system"/>
              </a:rPr>
              <a:t> and Graphs</a:t>
            </a:r>
          </a:p>
          <a:p>
            <a:pPr algn="l">
              <a:buFont typeface="+mj-lt"/>
              <a:buAutoNum type="arabicPeriod"/>
            </a:pPr>
            <a:r>
              <a:rPr lang="en-US" sz="2000" b="0" i="0" dirty="0">
                <a:solidFill>
                  <a:srgbClr val="212121"/>
                </a:solidFill>
                <a:effectLst/>
                <a:latin typeface="-apple-system"/>
              </a:rPr>
              <a:t>Dynamic Formulas</a:t>
            </a:r>
          </a:p>
          <a:p>
            <a:pPr algn="l">
              <a:buFont typeface="+mj-lt"/>
              <a:buAutoNum type="arabicPeriod"/>
            </a:pPr>
            <a:r>
              <a:rPr lang="en-US" sz="2000" b="0" i="0" dirty="0">
                <a:solidFill>
                  <a:srgbClr val="212121"/>
                </a:solidFill>
                <a:effectLst/>
                <a:latin typeface="-apple-system"/>
              </a:rPr>
              <a:t>Automation Through Excel</a:t>
            </a:r>
          </a:p>
        </p:txBody>
      </p:sp>
      <p:sp>
        <p:nvSpPr>
          <p:cNvPr id="7" name="TextBox 6">
            <a:extLst>
              <a:ext uri="{FF2B5EF4-FFF2-40B4-BE49-F238E27FC236}">
                <a16:creationId xmlns:a16="http://schemas.microsoft.com/office/drawing/2014/main" id="{B2E28AC2-A2A0-5B75-AD17-8F2E596AE4AA}"/>
              </a:ext>
            </a:extLst>
          </p:cNvPr>
          <p:cNvSpPr txBox="1"/>
          <p:nvPr/>
        </p:nvSpPr>
        <p:spPr>
          <a:xfrm>
            <a:off x="731520" y="1323438"/>
            <a:ext cx="9340948" cy="707886"/>
          </a:xfrm>
          <a:prstGeom prst="rect">
            <a:avLst/>
          </a:prstGeom>
          <a:noFill/>
        </p:spPr>
        <p:txBody>
          <a:bodyPr wrap="square">
            <a:spAutoFit/>
          </a:bodyPr>
          <a:lstStyle/>
          <a:p>
            <a:pPr algn="l"/>
            <a:r>
              <a:rPr lang="en-US" sz="2000" b="0" i="0" dirty="0">
                <a:solidFill>
                  <a:srgbClr val="212121"/>
                </a:solidFill>
                <a:effectLst/>
                <a:latin typeface="-apple-system"/>
              </a:rPr>
              <a:t>There are plenty of uses of excel, and the list goes on, but here we have listed some of the important uses of Microsoft excel to start things for a beginner.</a:t>
            </a:r>
          </a:p>
        </p:txBody>
      </p:sp>
      <p:graphicFrame>
        <p:nvGraphicFramePr>
          <p:cNvPr id="8" name="Object 7">
            <a:extLst>
              <a:ext uri="{FF2B5EF4-FFF2-40B4-BE49-F238E27FC236}">
                <a16:creationId xmlns:a16="http://schemas.microsoft.com/office/drawing/2014/main" id="{00D9C9DA-AF73-5A07-888A-374D4E4F3478}"/>
              </a:ext>
            </a:extLst>
          </p:cNvPr>
          <p:cNvGraphicFramePr>
            <a:graphicFrameLocks noChangeAspect="1"/>
          </p:cNvGraphicFramePr>
          <p:nvPr>
            <p:extLst>
              <p:ext uri="{D42A27DB-BD31-4B8C-83A1-F6EECF244321}">
                <p14:modId xmlns:p14="http://schemas.microsoft.com/office/powerpoint/2010/main" val="1193800626"/>
              </p:ext>
            </p:extLst>
          </p:nvPr>
        </p:nvGraphicFramePr>
        <p:xfrm>
          <a:off x="2032000" y="719138"/>
          <a:ext cx="8128000" cy="5418137"/>
        </p:xfrm>
        <a:graphic>
          <a:graphicData uri="http://schemas.openxmlformats.org/presentationml/2006/ole">
            <mc:AlternateContent xmlns:mc="http://schemas.openxmlformats.org/markup-compatibility/2006">
              <mc:Choice xmlns:v="urn:schemas-microsoft-com:vml" Requires="v">
                <p:oleObj spid="_x0000_s1026" name="Acrobat Document" r:id="rId3" imgW="0" imgH="0" progId="Acrobat.Document.DC">
                  <p:embed/>
                </p:oleObj>
              </mc:Choice>
              <mc:Fallback>
                <p:oleObj name="Acrobat Document" r:id="rId3" imgW="0" imgH="0" progId="Acrobat.Document.DC">
                  <p:embed/>
                  <p:pic>
                    <p:nvPicPr>
                      <p:cNvPr id="0" name=""/>
                      <p:cNvPicPr/>
                      <p:nvPr/>
                    </p:nvPicPr>
                    <p:blipFill/>
                    <p:spPr>
                      <a:xfrm>
                        <a:off x="2032000" y="719138"/>
                        <a:ext cx="8128000" cy="5418137"/>
                      </a:xfrm>
                      <a:prstGeom prst="rect">
                        <a:avLst/>
                      </a:prstGeom>
                    </p:spPr>
                  </p:pic>
                </p:oleObj>
              </mc:Fallback>
            </mc:AlternateContent>
          </a:graphicData>
        </a:graphic>
      </p:graphicFrame>
      <p:sp>
        <p:nvSpPr>
          <p:cNvPr id="12" name="Oval 11">
            <a:hlinkClick r:id="rId4" action="ppaction://hlinkfile"/>
            <a:extLst>
              <a:ext uri="{FF2B5EF4-FFF2-40B4-BE49-F238E27FC236}">
                <a16:creationId xmlns:a16="http://schemas.microsoft.com/office/drawing/2014/main" id="{6FB54ECD-4461-EFBB-BB68-44F55E291D08}"/>
              </a:ext>
            </a:extLst>
          </p:cNvPr>
          <p:cNvSpPr/>
          <p:nvPr/>
        </p:nvSpPr>
        <p:spPr>
          <a:xfrm>
            <a:off x="7019778" y="3629465"/>
            <a:ext cx="2743200" cy="11972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on List of Top 12 Imp uses of MS Excel</a:t>
            </a:r>
          </a:p>
        </p:txBody>
      </p:sp>
    </p:spTree>
    <p:extLst>
      <p:ext uri="{BB962C8B-B14F-4D97-AF65-F5344CB8AC3E}">
        <p14:creationId xmlns:p14="http://schemas.microsoft.com/office/powerpoint/2010/main" val="2761595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0BECEB-CBD7-1858-E0E9-AB5BAF367A73}"/>
              </a:ext>
            </a:extLst>
          </p:cNvPr>
          <p:cNvSpPr/>
          <p:nvPr/>
        </p:nvSpPr>
        <p:spPr>
          <a:xfrm>
            <a:off x="364265" y="281355"/>
            <a:ext cx="5516029" cy="6611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algn="l"/>
            <a:r>
              <a:rPr lang="en-US" sz="4000" b="1" i="0" dirty="0">
                <a:solidFill>
                  <a:schemeClr val="bg1"/>
                </a:solidFill>
                <a:effectLst/>
                <a:latin typeface="Poppins" panose="00000500000000000000" pitchFamily="2" charset="0"/>
              </a:rPr>
              <a:t>Extensions in Excel</a:t>
            </a:r>
          </a:p>
        </p:txBody>
      </p:sp>
      <p:sp>
        <p:nvSpPr>
          <p:cNvPr id="8" name="TextBox 7">
            <a:extLst>
              <a:ext uri="{FF2B5EF4-FFF2-40B4-BE49-F238E27FC236}">
                <a16:creationId xmlns:a16="http://schemas.microsoft.com/office/drawing/2014/main" id="{B5A69593-BE2F-29F9-0D1D-D46F3B8E80BA}"/>
              </a:ext>
            </a:extLst>
          </p:cNvPr>
          <p:cNvSpPr txBox="1"/>
          <p:nvPr/>
        </p:nvSpPr>
        <p:spPr>
          <a:xfrm>
            <a:off x="589349" y="1341177"/>
            <a:ext cx="10341248" cy="1015663"/>
          </a:xfrm>
          <a:prstGeom prst="rect">
            <a:avLst/>
          </a:prstGeom>
          <a:noFill/>
        </p:spPr>
        <p:txBody>
          <a:bodyPr wrap="square">
            <a:spAutoFit/>
          </a:bodyPr>
          <a:lstStyle/>
          <a:p>
            <a:r>
              <a:rPr lang="en-US" sz="2000" b="0" i="1" dirty="0">
                <a:solidFill>
                  <a:srgbClr val="212121"/>
                </a:solidFill>
                <a:effectLst/>
                <a:latin typeface="-apple-system"/>
              </a:rPr>
              <a:t>Excel file extensions are there to identify the file format. For example, in computer operating systems, file extensions are to identify the file type for the operating system so that it runs and opens the file with the specified format.</a:t>
            </a:r>
            <a:endParaRPr lang="en-US" sz="2000" dirty="0"/>
          </a:p>
        </p:txBody>
      </p:sp>
      <p:sp>
        <p:nvSpPr>
          <p:cNvPr id="10" name="TextBox 9">
            <a:extLst>
              <a:ext uri="{FF2B5EF4-FFF2-40B4-BE49-F238E27FC236}">
                <a16:creationId xmlns:a16="http://schemas.microsoft.com/office/drawing/2014/main" id="{8A526466-0B62-FCE1-7375-3099D66A772A}"/>
              </a:ext>
            </a:extLst>
          </p:cNvPr>
          <p:cNvSpPr txBox="1"/>
          <p:nvPr/>
        </p:nvSpPr>
        <p:spPr>
          <a:xfrm>
            <a:off x="703385" y="2518118"/>
            <a:ext cx="8454682" cy="400110"/>
          </a:xfrm>
          <a:prstGeom prst="rect">
            <a:avLst/>
          </a:prstGeom>
          <a:noFill/>
        </p:spPr>
        <p:txBody>
          <a:bodyPr wrap="square">
            <a:spAutoFit/>
          </a:bodyPr>
          <a:lstStyle/>
          <a:p>
            <a:r>
              <a:rPr lang="en-US" sz="2000" b="0" i="0" dirty="0">
                <a:solidFill>
                  <a:srgbClr val="212121"/>
                </a:solidFill>
                <a:effectLst/>
                <a:latin typeface="-apple-system"/>
              </a:rPr>
              <a:t>If you observe at the end of the file name, you will see the extension of that file.</a:t>
            </a:r>
            <a:endParaRPr lang="en-US" sz="2000" dirty="0"/>
          </a:p>
        </p:txBody>
      </p:sp>
      <p:pic>
        <p:nvPicPr>
          <p:cNvPr id="3074" name="Picture 2" descr="Excel Extensions">
            <a:extLst>
              <a:ext uri="{FF2B5EF4-FFF2-40B4-BE49-F238E27FC236}">
                <a16:creationId xmlns:a16="http://schemas.microsoft.com/office/drawing/2014/main" id="{BFDC3F89-C7B0-F138-7CFF-EB3770E72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385" y="2918228"/>
            <a:ext cx="7146387" cy="1589434"/>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77B36B8-EB8A-BE87-F6EE-D188EB2DAF5E}"/>
              </a:ext>
            </a:extLst>
          </p:cNvPr>
          <p:cNvSpPr txBox="1"/>
          <p:nvPr/>
        </p:nvSpPr>
        <p:spPr>
          <a:xfrm>
            <a:off x="703384" y="4571004"/>
            <a:ext cx="7272997" cy="400110"/>
          </a:xfrm>
          <a:prstGeom prst="rect">
            <a:avLst/>
          </a:prstGeom>
          <a:noFill/>
        </p:spPr>
        <p:txBody>
          <a:bodyPr wrap="square">
            <a:spAutoFit/>
          </a:bodyPr>
          <a:lstStyle/>
          <a:p>
            <a:r>
              <a:rPr lang="en-US" sz="2000" b="0" i="0" dirty="0">
                <a:solidFill>
                  <a:srgbClr val="212121"/>
                </a:solidFill>
                <a:effectLst/>
                <a:latin typeface="-apple-system"/>
              </a:rPr>
              <a:t>The above image includes </a:t>
            </a:r>
            <a:r>
              <a:rPr lang="en-US" sz="2000" b="1" i="0" dirty="0">
                <a:solidFill>
                  <a:srgbClr val="212121"/>
                </a:solidFill>
                <a:effectLst/>
                <a:latin typeface="-apple-system"/>
              </a:rPr>
              <a:t>XLSX, XLSM, XLSB, XLS, and XLAM.</a:t>
            </a:r>
            <a:endParaRPr lang="en-US" sz="2000" dirty="0"/>
          </a:p>
        </p:txBody>
      </p:sp>
      <p:sp>
        <p:nvSpPr>
          <p:cNvPr id="14" name="TextBox 13">
            <a:extLst>
              <a:ext uri="{FF2B5EF4-FFF2-40B4-BE49-F238E27FC236}">
                <a16:creationId xmlns:a16="http://schemas.microsoft.com/office/drawing/2014/main" id="{33E85F46-96A8-4B77-E54E-799ED44E7C86}"/>
              </a:ext>
            </a:extLst>
          </p:cNvPr>
          <p:cNvSpPr txBox="1"/>
          <p:nvPr/>
        </p:nvSpPr>
        <p:spPr>
          <a:xfrm>
            <a:off x="801859" y="5188057"/>
            <a:ext cx="6105378" cy="369332"/>
          </a:xfrm>
          <a:prstGeom prst="rect">
            <a:avLst/>
          </a:prstGeom>
          <a:noFill/>
        </p:spPr>
        <p:txBody>
          <a:bodyPr wrap="square">
            <a:spAutoFit/>
          </a:bodyPr>
          <a:lstStyle/>
          <a:p>
            <a:pPr algn="l"/>
            <a:r>
              <a:rPr lang="en-US" b="1" i="0" dirty="0">
                <a:solidFill>
                  <a:srgbClr val="0C4E54"/>
                </a:solidFill>
                <a:effectLst/>
                <a:latin typeface="Poppins" panose="00000500000000000000" pitchFamily="2" charset="0"/>
              </a:rPr>
              <a:t>Where to Find File Extensions in Excel?</a:t>
            </a:r>
          </a:p>
        </p:txBody>
      </p:sp>
      <p:sp>
        <p:nvSpPr>
          <p:cNvPr id="16" name="TextBox 15">
            <a:extLst>
              <a:ext uri="{FF2B5EF4-FFF2-40B4-BE49-F238E27FC236}">
                <a16:creationId xmlns:a16="http://schemas.microsoft.com/office/drawing/2014/main" id="{D9ACFB52-EE85-39E4-004F-39B317B06008}"/>
              </a:ext>
            </a:extLst>
          </p:cNvPr>
          <p:cNvSpPr txBox="1"/>
          <p:nvPr/>
        </p:nvSpPr>
        <p:spPr>
          <a:xfrm>
            <a:off x="744094" y="5608227"/>
            <a:ext cx="11141612" cy="1015663"/>
          </a:xfrm>
          <a:prstGeom prst="rect">
            <a:avLst/>
          </a:prstGeom>
          <a:noFill/>
        </p:spPr>
        <p:txBody>
          <a:bodyPr wrap="square">
            <a:spAutoFit/>
          </a:bodyPr>
          <a:lstStyle/>
          <a:p>
            <a:r>
              <a:rPr lang="en-US" sz="2000" b="0" i="0" dirty="0">
                <a:solidFill>
                  <a:srgbClr val="212121"/>
                </a:solidFill>
                <a:effectLst/>
                <a:latin typeface="-apple-system"/>
              </a:rPr>
              <a:t>You must be thinking about where these file formats are. These file formats are available when we see the save dialog box. Under the “Save as type,” we can see many of the accessible file formats in the computer system.</a:t>
            </a:r>
            <a:endParaRPr lang="en-US" sz="2000" dirty="0"/>
          </a:p>
        </p:txBody>
      </p:sp>
    </p:spTree>
    <p:extLst>
      <p:ext uri="{BB962C8B-B14F-4D97-AF65-F5344CB8AC3E}">
        <p14:creationId xmlns:p14="http://schemas.microsoft.com/office/powerpoint/2010/main" val="33938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1F2B4773-3207-44CC-B7AC-892B704982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9" name="Straight Connector 38">
              <a:extLst>
                <a:ext uri="{FF2B5EF4-FFF2-40B4-BE49-F238E27FC236}">
                  <a16:creationId xmlns:a16="http://schemas.microsoft.com/office/drawing/2014/main" id="{2B8267CA-A7A5-4E11-9D92-4EAC3DD3E8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E83D61B5-C6B4-4A4B-85AD-FEE7A54912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1" name="Rectangle 23">
              <a:extLst>
                <a:ext uri="{FF2B5EF4-FFF2-40B4-BE49-F238E27FC236}">
                  <a16:creationId xmlns:a16="http://schemas.microsoft.com/office/drawing/2014/main" id="{A0B67FE4-688F-4497-8BFD-157613A69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5">
              <a:extLst>
                <a:ext uri="{FF2B5EF4-FFF2-40B4-BE49-F238E27FC236}">
                  <a16:creationId xmlns:a16="http://schemas.microsoft.com/office/drawing/2014/main" id="{3BF5BE1A-9BAC-4581-A82B-FD8FE3159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42">
              <a:extLst>
                <a:ext uri="{FF2B5EF4-FFF2-40B4-BE49-F238E27FC236}">
                  <a16:creationId xmlns:a16="http://schemas.microsoft.com/office/drawing/2014/main" id="{971E5644-6772-414A-8199-E30BFB02A5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7">
              <a:extLst>
                <a:ext uri="{FF2B5EF4-FFF2-40B4-BE49-F238E27FC236}">
                  <a16:creationId xmlns:a16="http://schemas.microsoft.com/office/drawing/2014/main" id="{E8246D50-BB0C-408E-93FD-7B8D63A7F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8">
              <a:extLst>
                <a:ext uri="{FF2B5EF4-FFF2-40B4-BE49-F238E27FC236}">
                  <a16:creationId xmlns:a16="http://schemas.microsoft.com/office/drawing/2014/main" id="{AFBC5D22-68C1-44FB-8181-CB84ECAA8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FB6D0FCE-FBDB-4655-A1A7-640B1E86B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Isosceles Triangle 46">
              <a:extLst>
                <a:ext uri="{FF2B5EF4-FFF2-40B4-BE49-F238E27FC236}">
                  <a16:creationId xmlns:a16="http://schemas.microsoft.com/office/drawing/2014/main" id="{BC8157DF-FD90-4AD6-B803-3AC0ACD8E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Isosceles Triangle 47">
              <a:extLst>
                <a:ext uri="{FF2B5EF4-FFF2-40B4-BE49-F238E27FC236}">
                  <a16:creationId xmlns:a16="http://schemas.microsoft.com/office/drawing/2014/main" id="{3548B067-9D63-4D21-92EF-CBC9E6338C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2" name="Rectangle 4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3" name="Rectangle 5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Isosceles Triangle 6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4" name="Freeform: Shape 67">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470A3818-D87A-9B15-E45D-DA8A162E3CC4}"/>
              </a:ext>
            </a:extLst>
          </p:cNvPr>
          <p:cNvPicPr>
            <a:picLocks noChangeAspect="1"/>
          </p:cNvPicPr>
          <p:nvPr/>
        </p:nvPicPr>
        <p:blipFill>
          <a:blip r:embed="rId2"/>
          <a:stretch>
            <a:fillRect/>
          </a:stretch>
        </p:blipFill>
        <p:spPr>
          <a:xfrm>
            <a:off x="485245" y="1180805"/>
            <a:ext cx="4736090" cy="4179598"/>
          </a:xfrm>
          <a:prstGeom prst="rect">
            <a:avLst/>
          </a:prstGeom>
        </p:spPr>
      </p:pic>
      <p:sp>
        <p:nvSpPr>
          <p:cNvPr id="10" name="TextBox 9">
            <a:extLst>
              <a:ext uri="{FF2B5EF4-FFF2-40B4-BE49-F238E27FC236}">
                <a16:creationId xmlns:a16="http://schemas.microsoft.com/office/drawing/2014/main" id="{3BDC2543-A369-DBE6-0464-3CEA58DEB73E}"/>
              </a:ext>
            </a:extLst>
          </p:cNvPr>
          <p:cNvSpPr txBox="1"/>
          <p:nvPr/>
        </p:nvSpPr>
        <p:spPr>
          <a:xfrm>
            <a:off x="7181725" y="2837329"/>
            <a:ext cx="4512988" cy="3317938"/>
          </a:xfrm>
          <a:prstGeom prst="rect">
            <a:avLst/>
          </a:prstGeom>
        </p:spPr>
        <p:txBody>
          <a:bodyPr vert="horz" lIns="91440" tIns="45720" rIns="91440" bIns="45720" rtlCol="0" anchor="t">
            <a:normAutofit/>
          </a:bodyPr>
          <a:lstStyle/>
          <a:p>
            <a:pPr>
              <a:spcBef>
                <a:spcPts val="1000"/>
              </a:spcBef>
              <a:buClr>
                <a:schemeClr val="accent1"/>
              </a:buClr>
              <a:buSzPct val="80000"/>
              <a:buFont typeface="Wingdings 3" charset="2"/>
              <a:buChar char=""/>
            </a:pPr>
            <a:r>
              <a:rPr lang="en-US" b="0" i="0">
                <a:solidFill>
                  <a:srgbClr val="FFFFFF"/>
                </a:solidFill>
                <a:effectLst/>
              </a:rPr>
              <a:t>If you look at the image, the first extension the operating system recognizes is Excel Workbook (*.xlsx) format, and all the other remaining forms follow after.</a:t>
            </a:r>
            <a:endParaRPr lang="en-US">
              <a:solidFill>
                <a:srgbClr val="FFFFFF"/>
              </a:solidFill>
            </a:endParaRPr>
          </a:p>
        </p:txBody>
      </p:sp>
      <p:sp>
        <p:nvSpPr>
          <p:cNvPr id="12" name="TextBox 11">
            <a:extLst>
              <a:ext uri="{FF2B5EF4-FFF2-40B4-BE49-F238E27FC236}">
                <a16:creationId xmlns:a16="http://schemas.microsoft.com/office/drawing/2014/main" id="{207EFADC-55AE-F987-8CAD-590444F55BCF}"/>
              </a:ext>
            </a:extLst>
          </p:cNvPr>
          <p:cNvSpPr txBox="1"/>
          <p:nvPr/>
        </p:nvSpPr>
        <p:spPr>
          <a:xfrm>
            <a:off x="7172940" y="5039267"/>
            <a:ext cx="3417272" cy="369332"/>
          </a:xfrm>
          <a:prstGeom prst="rect">
            <a:avLst/>
          </a:prstGeom>
          <a:noFill/>
        </p:spPr>
        <p:txBody>
          <a:bodyPr wrap="square">
            <a:spAutoFit/>
          </a:bodyPr>
          <a:lstStyle/>
          <a:p>
            <a:pPr algn="l"/>
            <a:r>
              <a:rPr lang="en-US" b="1" i="0" dirty="0">
                <a:solidFill>
                  <a:schemeClr val="bg1"/>
                </a:solidFill>
                <a:effectLst/>
                <a:latin typeface="Poppins" panose="00000500000000000000" pitchFamily="2" charset="0"/>
                <a:hlinkClick r:id="rId3" action="ppaction://hlinkfile"/>
              </a:rPr>
              <a:t>Top 5 Excel File Formats</a:t>
            </a:r>
            <a:endParaRPr lang="en-US" b="1" i="0" dirty="0">
              <a:solidFill>
                <a:schemeClr val="bg1"/>
              </a:solidFill>
              <a:effectLst/>
              <a:latin typeface="Poppins" panose="00000500000000000000" pitchFamily="2" charset="0"/>
            </a:endParaRPr>
          </a:p>
        </p:txBody>
      </p:sp>
    </p:spTree>
    <p:extLst>
      <p:ext uri="{BB962C8B-B14F-4D97-AF65-F5344CB8AC3E}">
        <p14:creationId xmlns:p14="http://schemas.microsoft.com/office/powerpoint/2010/main" val="158145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9"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Isosceles Triangle 32">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Shape 38">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D70EC13-52FB-B254-DFF1-7DB5D094E6F3}"/>
              </a:ext>
            </a:extLst>
          </p:cNvPr>
          <p:cNvSpPr/>
          <p:nvPr/>
        </p:nvSpPr>
        <p:spPr>
          <a:xfrm>
            <a:off x="3713872" y="1020871"/>
            <a:ext cx="7666024" cy="31290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spcBef>
                <a:spcPct val="0"/>
              </a:spcBef>
              <a:spcAft>
                <a:spcPts val="600"/>
              </a:spcAft>
            </a:pPr>
            <a:r>
              <a:rPr lang="en-US" sz="6000" b="1" i="0" u="none" strike="noStrike" baseline="0">
                <a:solidFill>
                  <a:srgbClr val="FFFFFF"/>
                </a:solidFill>
                <a:latin typeface="+mj-lt"/>
                <a:ea typeface="+mj-ea"/>
                <a:cs typeface="+mj-cs"/>
              </a:rPr>
              <a:t>GETTING STARTED WITH EXCEL</a:t>
            </a:r>
            <a:endParaRPr lang="en-US" sz="6000">
              <a:solidFill>
                <a:srgbClr val="FFFFFF"/>
              </a:solidFill>
              <a:latin typeface="+mj-lt"/>
              <a:ea typeface="+mj-ea"/>
              <a:cs typeface="+mj-cs"/>
            </a:endParaRPr>
          </a:p>
        </p:txBody>
      </p:sp>
      <p:sp>
        <p:nvSpPr>
          <p:cNvPr id="41" name="Isosceles Triangle 40">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16167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BE53DE-76AF-4CF0-73D1-B2B4A59EF780}"/>
              </a:ext>
            </a:extLst>
          </p:cNvPr>
          <p:cNvSpPr/>
          <p:nvPr/>
        </p:nvSpPr>
        <p:spPr>
          <a:xfrm>
            <a:off x="364265" y="281355"/>
            <a:ext cx="4109261" cy="5767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p>
            <a:pPr algn="l"/>
            <a:r>
              <a:rPr lang="en-US" sz="4000" b="1" i="0" u="none" strike="noStrike" baseline="0" dirty="0">
                <a:solidFill>
                  <a:srgbClr val="FFFFFF"/>
                </a:solidFill>
                <a:latin typeface="Calibri-Bold"/>
              </a:rPr>
              <a:t>Creating New File</a:t>
            </a:r>
            <a:endParaRPr lang="en-US" sz="4000" b="1" i="0" dirty="0">
              <a:solidFill>
                <a:schemeClr val="bg1"/>
              </a:solidFill>
              <a:effectLst/>
              <a:latin typeface="Poppins" panose="00000500000000000000" pitchFamily="2" charset="0"/>
            </a:endParaRPr>
          </a:p>
        </p:txBody>
      </p:sp>
      <p:pic>
        <p:nvPicPr>
          <p:cNvPr id="10" name="Picture 9">
            <a:extLst>
              <a:ext uri="{FF2B5EF4-FFF2-40B4-BE49-F238E27FC236}">
                <a16:creationId xmlns:a16="http://schemas.microsoft.com/office/drawing/2014/main" id="{A6552F0A-F54F-6077-32DA-611BADA40B2A}"/>
              </a:ext>
            </a:extLst>
          </p:cNvPr>
          <p:cNvPicPr>
            <a:picLocks noChangeAspect="1"/>
          </p:cNvPicPr>
          <p:nvPr/>
        </p:nvPicPr>
        <p:blipFill>
          <a:blip r:embed="rId2"/>
          <a:stretch>
            <a:fillRect/>
          </a:stretch>
        </p:blipFill>
        <p:spPr>
          <a:xfrm>
            <a:off x="364265" y="1359364"/>
            <a:ext cx="11567796" cy="4225510"/>
          </a:xfrm>
          <a:prstGeom prst="rect">
            <a:avLst/>
          </a:prstGeom>
        </p:spPr>
      </p:pic>
      <p:sp>
        <p:nvSpPr>
          <p:cNvPr id="11" name="Oval 10">
            <a:extLst>
              <a:ext uri="{FF2B5EF4-FFF2-40B4-BE49-F238E27FC236}">
                <a16:creationId xmlns:a16="http://schemas.microsoft.com/office/drawing/2014/main" id="{B135B704-A986-4B44-4DC2-E9AA4E8C2BB4}"/>
              </a:ext>
            </a:extLst>
          </p:cNvPr>
          <p:cNvSpPr/>
          <p:nvPr/>
        </p:nvSpPr>
        <p:spPr>
          <a:xfrm>
            <a:off x="4290645" y="6049108"/>
            <a:ext cx="4262511" cy="647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0" u="none" strike="noStrike" baseline="0" dirty="0">
                <a:solidFill>
                  <a:srgbClr val="000000"/>
                </a:solidFill>
                <a:latin typeface="Calibri" panose="020F0502020204030204" pitchFamily="34" charset="0"/>
              </a:rPr>
              <a:t>Shortcut Key: CTRL + N </a:t>
            </a:r>
            <a:endParaRPr lang="en-US" sz="2000" dirty="0"/>
          </a:p>
        </p:txBody>
      </p:sp>
    </p:spTree>
    <p:extLst>
      <p:ext uri="{BB962C8B-B14F-4D97-AF65-F5344CB8AC3E}">
        <p14:creationId xmlns:p14="http://schemas.microsoft.com/office/powerpoint/2010/main" val="24389799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183</TotalTime>
  <Words>1117</Words>
  <Application>Microsoft Office PowerPoint</Application>
  <PresentationFormat>Widescreen</PresentationFormat>
  <Paragraphs>92</Paragraphs>
  <Slides>17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-apple-system</vt:lpstr>
      <vt:lpstr>Arial</vt:lpstr>
      <vt:lpstr>Calibri</vt:lpstr>
      <vt:lpstr>Calibri-Bold</vt:lpstr>
      <vt:lpstr>Poppins</vt:lpstr>
      <vt:lpstr>Roboto</vt:lpstr>
      <vt:lpstr>Trebuchet MS</vt:lpstr>
      <vt:lpstr>Wingdings 3</vt:lpstr>
      <vt:lpstr>Facet</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Singh</dc:creator>
  <cp:lastModifiedBy>DELL</cp:lastModifiedBy>
  <cp:revision>12</cp:revision>
  <dcterms:created xsi:type="dcterms:W3CDTF">2023-01-16T10:26:29Z</dcterms:created>
  <dcterms:modified xsi:type="dcterms:W3CDTF">2024-07-18T03:19:30Z</dcterms:modified>
</cp:coreProperties>
</file>