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78" r:id="rId2"/>
    <p:sldId id="371" r:id="rId3"/>
    <p:sldId id="373" r:id="rId4"/>
    <p:sldId id="412" r:id="rId5"/>
    <p:sldId id="411" r:id="rId6"/>
    <p:sldId id="413" r:id="rId7"/>
    <p:sldId id="375" r:id="rId8"/>
    <p:sldId id="380" r:id="rId9"/>
    <p:sldId id="408" r:id="rId10"/>
    <p:sldId id="409" r:id="rId11"/>
    <p:sldId id="389" r:id="rId12"/>
    <p:sldId id="390" r:id="rId13"/>
    <p:sldId id="391" r:id="rId14"/>
    <p:sldId id="402" r:id="rId15"/>
    <p:sldId id="403" r:id="rId16"/>
    <p:sldId id="414" r:id="rId17"/>
    <p:sldId id="406" r:id="rId18"/>
    <p:sldId id="397" r:id="rId19"/>
    <p:sldId id="407" r:id="rId20"/>
    <p:sldId id="415" r:id="rId21"/>
    <p:sldId id="395" r:id="rId22"/>
    <p:sldId id="41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2"/>
    <p:restoredTop sz="96327"/>
  </p:normalViewPr>
  <p:slideViewPr>
    <p:cSldViewPr snapToGrid="0">
      <p:cViewPr varScale="1">
        <p:scale>
          <a:sx n="141" d="100"/>
          <a:sy n="141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5289F-FE52-9244-85E3-93AE8E17986A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88230-DCE5-8A48-B673-2941FD093E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1551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다른 </a:t>
            </a:r>
            <a:r>
              <a:rPr kumimoji="1" lang="en-US" altLang="ko-KR" dirty="0"/>
              <a:t>Loss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생각해서 파악</a:t>
            </a:r>
            <a:r>
              <a:rPr kumimoji="1" lang="en-US" altLang="ko-KR" dirty="0"/>
              <a:t>(Target</a:t>
            </a:r>
            <a:r>
              <a:rPr kumimoji="1" lang="ko-KR" altLang="en-US" dirty="0"/>
              <a:t>값에 평균값을 영향을 주는 식으로</a:t>
            </a:r>
            <a:r>
              <a:rPr kumimoji="1" lang="en-US" altLang="ko-KR" dirty="0"/>
              <a:t>),</a:t>
            </a:r>
          </a:p>
          <a:p>
            <a:r>
              <a:rPr kumimoji="1" lang="ko-KR" altLang="en-US" dirty="0"/>
              <a:t>다른 데이터를 추가하여 모델을 학습하는 방식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88230-DCE5-8A48-B673-2941FD093E6A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34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Shaft Name, Head Name </a:t>
            </a:r>
            <a:r>
              <a:rPr kumimoji="1" lang="ko-KR" altLang="en-US" dirty="0"/>
              <a:t>부분을 빼고 테스트를 </a:t>
            </a:r>
            <a:r>
              <a:rPr kumimoji="1" lang="ko-KR" altLang="en-US" dirty="0" err="1"/>
              <a:t>해보는것도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괜찮을것</a:t>
            </a:r>
            <a:r>
              <a:rPr kumimoji="1" lang="ko-KR" altLang="en-US" dirty="0"/>
              <a:t> 같음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88230-DCE5-8A48-B673-2941FD093E6A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432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23FB-F672-8CE4-9718-B57FB2CAE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5BE1BC-BCD1-3196-8A50-8B781AC99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1D21B-ADBD-0EF1-0861-11B7598F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3A74-2DF6-3948-B991-49F3F87BA39E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353CE-0C00-FCAF-E1A7-637956BD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8F1240-6350-ED7B-3823-5E8287C9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9323-A35A-F144-9CBA-BAD41DAFF4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33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2C0C7-5432-3BF3-FF5F-C3A18D27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A4BC42-7098-E221-2020-6ACD68A91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90276-EA25-A51D-5EB8-C4CE624A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3A74-2DF6-3948-B991-49F3F87BA39E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349439-EDFA-4243-324E-3D17E160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EA35F-0E49-A1C0-32C7-31A21A86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9323-A35A-F144-9CBA-BAD41DAFF4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901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FFC614-9DD5-7357-6A61-A7CE640E3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D8FED3-0403-70F6-F5BC-178DA4F26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9785D-1759-A1D1-12FB-77FFE7F8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3A74-2DF6-3948-B991-49F3F87BA39E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8A004-6C00-E2E1-C68B-35175E9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9D0CF-48F0-B1B6-1F72-EFB34DE4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9323-A35A-F144-9CBA-BAD41DAFF4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6826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B8C631-0DBB-D2C3-8772-74A4D52B42B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688E7998-8B00-19B8-7629-28AC4408F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171" y="339725"/>
            <a:ext cx="1906588" cy="2328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88216F-2851-8BA0-4037-E0AF41AE21D8}"/>
              </a:ext>
            </a:extLst>
          </p:cNvPr>
          <p:cNvSpPr txBox="1"/>
          <p:nvPr userDrawn="1"/>
        </p:nvSpPr>
        <p:spPr>
          <a:xfrm>
            <a:off x="194205" y="6445099"/>
            <a:ext cx="1184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©2023 QED </a:t>
            </a:r>
            <a:r>
              <a:rPr lang="en-US" altLang="ko-KR" sz="900" spc="-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GOLF</a:t>
            </a:r>
            <a:endParaRPr lang="ko-KR" altLang="en-US" sz="900" spc="-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6223AC-2BA2-627A-5754-BEA4808CB97F}"/>
              </a:ext>
            </a:extLst>
          </p:cNvPr>
          <p:cNvSpPr txBox="1"/>
          <p:nvPr userDrawn="1"/>
        </p:nvSpPr>
        <p:spPr>
          <a:xfrm>
            <a:off x="10950041" y="6445099"/>
            <a:ext cx="1184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pc="-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www.qedgolf.com</a:t>
            </a:r>
            <a:endParaRPr lang="ko-KR" altLang="en-US" sz="900" spc="-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98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89D44-0F0B-ED10-9507-0C9ECCFA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6BCDE-E650-CFA2-B907-9B0949E6C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111FC-7640-456B-0F12-2D6490A5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3A74-2DF6-3948-B991-49F3F87BA39E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7684F-B9F2-87BC-D33F-2D28090B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744A6-6F09-2BFC-549B-89040AAB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9323-A35A-F144-9CBA-BAD41DAFF4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370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02038-F37D-24B3-7DF3-86EB65336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4861D9-746E-DC4B-0F6A-6A2705DE4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A9072-077A-31AA-B7F0-EE519484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3A74-2DF6-3948-B991-49F3F87BA39E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574A0-6A7A-6C46-472B-D7828AEC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259DA-C6D5-2BCB-70FB-47AD1BEC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9323-A35A-F144-9CBA-BAD41DAFF4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343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E494F-7A82-AD1F-4576-C314D461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857B5-A608-2E4D-5CD9-FAFA0E743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9B5A86-7CEB-171C-FAF9-25B309829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40E86A-555A-A8EE-16C0-6898DF8C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3A74-2DF6-3948-B991-49F3F87BA39E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17A011-6A7B-C92E-0919-5DD6B744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D904E-B2AD-7D4A-A649-48CCD466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9323-A35A-F144-9CBA-BAD41DAFF4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222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C7A3C-A0B2-E9A1-FD1E-1ACFBA2B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B6A56E-A357-E323-41B8-E2235264C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E0551D-42E7-EA45-C8AF-AE6954CE4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CD25D2-B2BB-DE7B-835C-83533D0AF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7156EA-DC4E-813B-7B1F-EC56DAF9C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1755AF-4F61-1440-B26F-AE1A3A2D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3A74-2DF6-3948-B991-49F3F87BA39E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611A64-F975-ADE5-A3F6-6E1C5C42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56BA5-3ED4-EDD0-8989-D15A9738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9323-A35A-F144-9CBA-BAD41DAFF4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647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4A33E-7832-3AC4-B4A1-150BACA6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E58313-AF80-6ECF-7078-278C32D0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3A74-2DF6-3948-B991-49F3F87BA39E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05F630-2442-7B3B-0468-A484A145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1C9C6C-8C3F-CEF2-757B-4C5D19C6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9323-A35A-F144-9CBA-BAD41DAFF4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40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1CBB4B-6BE0-8DBC-BE3A-9380D19F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3A74-2DF6-3948-B991-49F3F87BA39E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F50A5F-17F7-BF15-2EE6-B91A68DE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863238-FC26-B3A9-92ED-6A48D0E1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9323-A35A-F144-9CBA-BAD41DAFF4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424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00772-9B7E-9A7B-28CE-4D5DA81F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2EFEC-00C2-28E6-CB74-EDAA031EA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5F7081-5DFA-5E73-EE76-3C638E7FE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A03D74-09CF-8DFA-099C-B1EC699B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3A74-2DF6-3948-B991-49F3F87BA39E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8E983D-9A26-D0AB-EE54-D69AD004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36547-DBA5-AFFD-E91D-197583AD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9323-A35A-F144-9CBA-BAD41DAFF4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944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BAE38-0FE6-62CC-5E71-138F06F2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3D4448-E320-BC6C-A282-007D7DA84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7D9D00-5E45-DB3F-7B63-8170ADB2E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92798-C492-AB61-A4EC-36E81F47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3A74-2DF6-3948-B991-49F3F87BA39E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E17D20-4201-9962-01FA-FD7FA69E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460082-245B-A51B-C8F6-CA0CE12A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9323-A35A-F144-9CBA-BAD41DAFF4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198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6D6838-D065-9446-8303-82806A98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B64F2-786F-3D29-11C8-708221955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8E4AB-824B-9CF6-3C70-B685D1426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3A74-2DF6-3948-B991-49F3F87BA39E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6D7DB-821A-DE56-97D4-602CB447B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0A730-0E00-3B7D-F8BB-686E4A4C6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09323-A35A-F144-9CBA-BAD41DAFF4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492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D3BF746-7381-4BAF-5AA9-20186158DD91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QFit</a:t>
            </a:r>
            <a:r>
              <a:rPr kumimoji="1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ML</a:t>
            </a:r>
            <a:r>
              <a:rPr kumimoji="1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을 활용한</a:t>
            </a:r>
            <a:endParaRPr kumimoji="1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M DoHyeon OTF" panose="020B0600000101010101" pitchFamily="34" charset="-127"/>
              <a:ea typeface="BM DoHyeon OTF" panose="020B0600000101010101" pitchFamily="34" charset="-127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클럽분석 및 </a:t>
            </a:r>
            <a:r>
              <a:rPr kumimoji="1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매칭점수</a:t>
            </a:r>
            <a:endParaRPr kumimoji="1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M DoHyeon OTF" panose="020B0600000101010101" pitchFamily="34" charset="-127"/>
              <a:ea typeface="BM DoHyeon OTF" panose="020B0600000101010101" pitchFamily="34" charset="-127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952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5CBC8CF9-E18E-053D-AD8D-2A7321A0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430" y="1985579"/>
            <a:ext cx="7614731" cy="47706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AF0CB9-73A0-19D8-5CD0-B6DA69E2681D}"/>
              </a:ext>
            </a:extLst>
          </p:cNvPr>
          <p:cNvSpPr txBox="1"/>
          <p:nvPr/>
        </p:nvSpPr>
        <p:spPr>
          <a:xfrm>
            <a:off x="284369" y="1123805"/>
            <a:ext cx="77510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사용자 유형 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3(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강씨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Input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Data</a:t>
            </a:r>
          </a:p>
          <a:p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클럽패스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2.51, 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클럽스피드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98.04,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Titleist Tsi2 10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도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샤프트 모델명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–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Tour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AD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UB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5S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3AB1E8-FFE2-AF06-EB0C-2518F685CFE3}"/>
              </a:ext>
            </a:extLst>
          </p:cNvPr>
          <p:cNvSpPr txBox="1"/>
          <p:nvPr/>
        </p:nvSpPr>
        <p:spPr>
          <a:xfrm>
            <a:off x="284369" y="495603"/>
            <a:ext cx="3623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클럽교체후 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‘Carry’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예측결과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사용자 유형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3)</a:t>
            </a:r>
          </a:p>
          <a:p>
            <a:endParaRPr kumimoji="1"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79DEC0-B918-2294-AF37-F160EEB1724F}"/>
              </a:ext>
            </a:extLst>
          </p:cNvPr>
          <p:cNvSpPr/>
          <p:nvPr/>
        </p:nvSpPr>
        <p:spPr>
          <a:xfrm>
            <a:off x="2402430" y="3121184"/>
            <a:ext cx="8303333" cy="230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 dirty="0"/>
          </a:p>
        </p:txBody>
      </p:sp>
      <p:sp>
        <p:nvSpPr>
          <p:cNvPr id="8" name="위쪽 화살표[U] 7">
            <a:extLst>
              <a:ext uri="{FF2B5EF4-FFF2-40B4-BE49-F238E27FC236}">
                <a16:creationId xmlns:a16="http://schemas.microsoft.com/office/drawing/2014/main" id="{19CF0FE2-AC5F-DB5A-A25E-F572EBF1486A}"/>
              </a:ext>
            </a:extLst>
          </p:cNvPr>
          <p:cNvSpPr/>
          <p:nvPr/>
        </p:nvSpPr>
        <p:spPr>
          <a:xfrm>
            <a:off x="10360046" y="2347767"/>
            <a:ext cx="108030" cy="70198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위쪽 화살표[U] 8">
            <a:extLst>
              <a:ext uri="{FF2B5EF4-FFF2-40B4-BE49-F238E27FC236}">
                <a16:creationId xmlns:a16="http://schemas.microsoft.com/office/drawing/2014/main" id="{9FA75CAC-49C1-4B39-ED75-AB904A2E2BC8}"/>
              </a:ext>
            </a:extLst>
          </p:cNvPr>
          <p:cNvSpPr/>
          <p:nvPr/>
        </p:nvSpPr>
        <p:spPr>
          <a:xfrm rot="10800000">
            <a:off x="10360046" y="3433443"/>
            <a:ext cx="108030" cy="70198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F7231F-D9D1-540A-A304-3ECA7CF7F168}"/>
              </a:ext>
            </a:extLst>
          </p:cNvPr>
          <p:cNvSpPr txBox="1"/>
          <p:nvPr/>
        </p:nvSpPr>
        <p:spPr>
          <a:xfrm>
            <a:off x="10468076" y="2603621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Carry -</a:t>
            </a:r>
            <a:endParaRPr kumimoji="1" lang="ko-KR" altLang="en-US" sz="1200" dirty="0">
              <a:solidFill>
                <a:srgbClr val="FF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1EE504-9593-8107-95A3-5120C49BD0BE}"/>
              </a:ext>
            </a:extLst>
          </p:cNvPr>
          <p:cNvSpPr txBox="1"/>
          <p:nvPr/>
        </p:nvSpPr>
        <p:spPr>
          <a:xfrm>
            <a:off x="10472886" y="3609741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Carry +</a:t>
            </a:r>
            <a:endParaRPr kumimoji="1" lang="ko-KR" altLang="en-US" sz="1200" dirty="0">
              <a:solidFill>
                <a:srgbClr val="0070C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72E92C1-5D78-A832-41A0-07B380F47D59}"/>
              </a:ext>
            </a:extLst>
          </p:cNvPr>
          <p:cNvCxnSpPr/>
          <p:nvPr/>
        </p:nvCxnSpPr>
        <p:spPr>
          <a:xfrm flipV="1">
            <a:off x="8480454" y="1329349"/>
            <a:ext cx="250853" cy="74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E733FF0-DDAA-7250-237C-A1D72DFE4C70}"/>
              </a:ext>
            </a:extLst>
          </p:cNvPr>
          <p:cNvCxnSpPr/>
          <p:nvPr/>
        </p:nvCxnSpPr>
        <p:spPr>
          <a:xfrm flipV="1">
            <a:off x="9918895" y="1329349"/>
            <a:ext cx="250853" cy="74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594EBF-E5A5-7C43-35B0-6D833AFCEA89}"/>
              </a:ext>
            </a:extLst>
          </p:cNvPr>
          <p:cNvSpPr txBox="1"/>
          <p:nvPr/>
        </p:nvSpPr>
        <p:spPr>
          <a:xfrm>
            <a:off x="7519478" y="1131669"/>
            <a:ext cx="22894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사용자 유형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휴먼테스트 평균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Carry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값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723CA-A7E0-3998-559B-A41FA74984E9}"/>
              </a:ext>
            </a:extLst>
          </p:cNvPr>
          <p:cNvSpPr txBox="1"/>
          <p:nvPr/>
        </p:nvSpPr>
        <p:spPr>
          <a:xfrm>
            <a:off x="9754220" y="1131669"/>
            <a:ext cx="19030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사용자 유형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ML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예측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Carry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159448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5733A1-A495-AB63-A92F-566F6E93EADE}"/>
              </a:ext>
            </a:extLst>
          </p:cNvPr>
          <p:cNvSpPr/>
          <p:nvPr/>
        </p:nvSpPr>
        <p:spPr>
          <a:xfrm>
            <a:off x="221976" y="2259258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추천 클럽 조합 중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시타 하실 클럽을 선택해 주세요</a:t>
            </a:r>
            <a:r>
              <a:rPr lang="en-US" altLang="ko-KR" sz="1050" dirty="0">
                <a:solidFill>
                  <a:schemeClr val="bg1"/>
                </a:solidFill>
              </a:rPr>
              <a:t>.(2)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3219D-BC43-26F8-9120-23D038567349}"/>
              </a:ext>
            </a:extLst>
          </p:cNvPr>
          <p:cNvSpPr txBox="1"/>
          <p:nvPr/>
        </p:nvSpPr>
        <p:spPr>
          <a:xfrm>
            <a:off x="411190" y="1017439"/>
            <a:ext cx="4763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Q-FIT </a:t>
            </a:r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모드 프로세스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E286AA-D112-0FCB-C068-1C6D5785F25E}"/>
              </a:ext>
            </a:extLst>
          </p:cNvPr>
          <p:cNvSpPr/>
          <p:nvPr/>
        </p:nvSpPr>
        <p:spPr>
          <a:xfrm>
            <a:off x="1266479" y="1707776"/>
            <a:ext cx="2695226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선택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/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비교분석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반복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D8C441-08FE-47AB-43D0-72A1BDC48C65}"/>
              </a:ext>
            </a:extLst>
          </p:cNvPr>
          <p:cNvSpPr/>
          <p:nvPr/>
        </p:nvSpPr>
        <p:spPr>
          <a:xfrm>
            <a:off x="429269" y="1707777"/>
            <a:ext cx="747672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#13~14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4798FA-0B16-997D-B155-313B7D8EFD61}"/>
              </a:ext>
            </a:extLst>
          </p:cNvPr>
          <p:cNvSpPr/>
          <p:nvPr/>
        </p:nvSpPr>
        <p:spPr>
          <a:xfrm>
            <a:off x="4259745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현재 사용중인 클럽 정보를 입력해 주세요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2E0D1-BB67-76B9-ECD6-525FEFD3AAE8}"/>
              </a:ext>
            </a:extLst>
          </p:cNvPr>
          <p:cNvSpPr/>
          <p:nvPr/>
        </p:nvSpPr>
        <p:spPr>
          <a:xfrm>
            <a:off x="8297514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현재 클럽과 시타 클럽</a:t>
            </a:r>
            <a:r>
              <a:rPr lang="en-US" altLang="ko-KR" sz="1050" dirty="0">
                <a:solidFill>
                  <a:schemeClr val="bg1"/>
                </a:solidFill>
              </a:rPr>
              <a:t>(2)</a:t>
            </a:r>
            <a:r>
              <a:rPr lang="ko-KR" altLang="en-US" sz="1050" dirty="0">
                <a:solidFill>
                  <a:schemeClr val="bg1"/>
                </a:solidFill>
              </a:rPr>
              <a:t>의 비교 분석입니다</a:t>
            </a:r>
            <a:r>
              <a:rPr lang="en-US" altLang="ko-KR" sz="1050" dirty="0">
                <a:solidFill>
                  <a:schemeClr val="bg1"/>
                </a:solidFill>
              </a:rPr>
              <a:t>.</a:t>
            </a:r>
            <a:br>
              <a:rPr lang="en-US" altLang="ko-KR" sz="1050" dirty="0">
                <a:solidFill>
                  <a:schemeClr val="bg1"/>
                </a:solidFill>
              </a:rPr>
            </a:br>
            <a:endParaRPr lang="en-US" altLang="ko-KR" sz="105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A775F57-F6C8-B84C-8F9D-B94BCAEFE590}"/>
              </a:ext>
            </a:extLst>
          </p:cNvPr>
          <p:cNvGrpSpPr/>
          <p:nvPr/>
        </p:nvGrpSpPr>
        <p:grpSpPr>
          <a:xfrm>
            <a:off x="4434863" y="3382112"/>
            <a:ext cx="3322272" cy="1574324"/>
            <a:chOff x="8630242" y="3362543"/>
            <a:chExt cx="6428562" cy="253250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9834726-DE18-070D-38B0-C7FFA716F94F}"/>
                </a:ext>
              </a:extLst>
            </p:cNvPr>
            <p:cNvSpPr/>
            <p:nvPr/>
          </p:nvSpPr>
          <p:spPr>
            <a:xfrm>
              <a:off x="8630242" y="3415731"/>
              <a:ext cx="956856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브랜드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F3F7767-0A20-5121-7051-39AC287DCF84}"/>
                </a:ext>
              </a:extLst>
            </p:cNvPr>
            <p:cNvSpPr/>
            <p:nvPr/>
          </p:nvSpPr>
          <p:spPr>
            <a:xfrm>
              <a:off x="9587096" y="3415729"/>
              <a:ext cx="1714501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121791D-CD09-5703-468C-ABF4B96EA754}"/>
                </a:ext>
              </a:extLst>
            </p:cNvPr>
            <p:cNvSpPr/>
            <p:nvPr/>
          </p:nvSpPr>
          <p:spPr>
            <a:xfrm>
              <a:off x="8630242" y="4074009"/>
              <a:ext cx="956856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로프트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2" name="직사각형 3071">
              <a:extLst>
                <a:ext uri="{FF2B5EF4-FFF2-40B4-BE49-F238E27FC236}">
                  <a16:creationId xmlns:a16="http://schemas.microsoft.com/office/drawing/2014/main" id="{9B72E880-FD80-5A81-1377-173FB5CC29FE}"/>
                </a:ext>
              </a:extLst>
            </p:cNvPr>
            <p:cNvSpPr/>
            <p:nvPr/>
          </p:nvSpPr>
          <p:spPr>
            <a:xfrm>
              <a:off x="9587097" y="4074008"/>
              <a:ext cx="1714501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              </a:t>
              </a:r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2E2C3435-8383-7B55-5703-95B2EDD1FB4D}"/>
                </a:ext>
              </a:extLst>
            </p:cNvPr>
            <p:cNvSpPr/>
            <p:nvPr/>
          </p:nvSpPr>
          <p:spPr>
            <a:xfrm>
              <a:off x="8630242" y="4725929"/>
              <a:ext cx="956856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샤프트강도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5" name="직사각형 3074">
              <a:extLst>
                <a:ext uri="{FF2B5EF4-FFF2-40B4-BE49-F238E27FC236}">
                  <a16:creationId xmlns:a16="http://schemas.microsoft.com/office/drawing/2014/main" id="{6D7FD4F8-91C8-DC98-2F2A-7A3BD5008DED}"/>
                </a:ext>
              </a:extLst>
            </p:cNvPr>
            <p:cNvSpPr/>
            <p:nvPr/>
          </p:nvSpPr>
          <p:spPr>
            <a:xfrm>
              <a:off x="9587096" y="4725929"/>
              <a:ext cx="1714501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               </a:t>
              </a:r>
            </a:p>
          </p:txBody>
        </p:sp>
        <p:sp>
          <p:nvSpPr>
            <p:cNvPr id="3076" name="직사각형 3075">
              <a:extLst>
                <a:ext uri="{FF2B5EF4-FFF2-40B4-BE49-F238E27FC236}">
                  <a16:creationId xmlns:a16="http://schemas.microsoft.com/office/drawing/2014/main" id="{D34C5807-0F84-158C-ED79-A3E908CB0580}"/>
                </a:ext>
              </a:extLst>
            </p:cNvPr>
            <p:cNvSpPr/>
            <p:nvPr/>
          </p:nvSpPr>
          <p:spPr>
            <a:xfrm>
              <a:off x="8630242" y="5379228"/>
              <a:ext cx="956856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무게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7" name="직사각형 3076">
              <a:extLst>
                <a:ext uri="{FF2B5EF4-FFF2-40B4-BE49-F238E27FC236}">
                  <a16:creationId xmlns:a16="http://schemas.microsoft.com/office/drawing/2014/main" id="{83E19D90-EA7E-F5AF-4C2E-3590FC8E4185}"/>
                </a:ext>
              </a:extLst>
            </p:cNvPr>
            <p:cNvSpPr/>
            <p:nvPr/>
          </p:nvSpPr>
          <p:spPr>
            <a:xfrm>
              <a:off x="9587097" y="5379227"/>
              <a:ext cx="1714501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8" name="직사각형 3077">
              <a:extLst>
                <a:ext uri="{FF2B5EF4-FFF2-40B4-BE49-F238E27FC236}">
                  <a16:creationId xmlns:a16="http://schemas.microsoft.com/office/drawing/2014/main" id="{677AABEC-E7F9-BC87-CB47-C441048377A1}"/>
                </a:ext>
              </a:extLst>
            </p:cNvPr>
            <p:cNvSpPr/>
            <p:nvPr/>
          </p:nvSpPr>
          <p:spPr>
            <a:xfrm>
              <a:off x="11723322" y="3362543"/>
              <a:ext cx="3335482" cy="2532503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81" name="직사각형 3080">
            <a:extLst>
              <a:ext uri="{FF2B5EF4-FFF2-40B4-BE49-F238E27FC236}">
                <a16:creationId xmlns:a16="http://schemas.microsoft.com/office/drawing/2014/main" id="{2BE45C2C-E17A-29D5-7DCD-1B96141B2C42}"/>
              </a:ext>
            </a:extLst>
          </p:cNvPr>
          <p:cNvSpPr/>
          <p:nvPr/>
        </p:nvSpPr>
        <p:spPr>
          <a:xfrm>
            <a:off x="8568270" y="2988573"/>
            <a:ext cx="1516787" cy="1106780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총점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67</a:t>
            </a:r>
            <a:r>
              <a:rPr lang="en-US" altLang="ko-KR" b="1" dirty="0">
                <a:solidFill>
                  <a:schemeClr val="bg1"/>
                </a:solidFill>
              </a:rPr>
              <a:t> -&gt; </a:t>
            </a:r>
            <a:r>
              <a:rPr lang="en-US" altLang="ko-KR" b="1" dirty="0">
                <a:solidFill>
                  <a:srgbClr val="00B0F0"/>
                </a:solidFill>
              </a:rPr>
              <a:t>97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A53D7-11FC-E4F8-94C1-5E91728594B9}"/>
              </a:ext>
            </a:extLst>
          </p:cNvPr>
          <p:cNvSpPr/>
          <p:nvPr/>
        </p:nvSpPr>
        <p:spPr>
          <a:xfrm>
            <a:off x="377376" y="2747773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A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테일러메이드 </a:t>
            </a:r>
            <a:r>
              <a:rPr lang="ko-KR" altLang="en-US" sz="1200" dirty="0" err="1">
                <a:solidFill>
                  <a:schemeClr val="bg1"/>
                </a:solidFill>
              </a:rPr>
              <a:t>스텔스</a:t>
            </a:r>
            <a:r>
              <a:rPr lang="en-US" altLang="ko-KR" sz="1200" dirty="0">
                <a:solidFill>
                  <a:schemeClr val="bg1"/>
                </a:solidFill>
              </a:rPr>
              <a:t>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Ventus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35CFCA-9D97-7B07-09A7-29642FFB2964}"/>
              </a:ext>
            </a:extLst>
          </p:cNvPr>
          <p:cNvSpPr/>
          <p:nvPr/>
        </p:nvSpPr>
        <p:spPr>
          <a:xfrm>
            <a:off x="377376" y="3697814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B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Ping G420MAX 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Tensei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B42426-C663-0C55-EB1F-D809D63E502C}"/>
              </a:ext>
            </a:extLst>
          </p:cNvPr>
          <p:cNvSpPr/>
          <p:nvPr/>
        </p:nvSpPr>
        <p:spPr>
          <a:xfrm>
            <a:off x="377376" y="4647855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C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Ping G420MAX 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Ventus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68B5A6-533D-9E66-8D1E-604FA5DAFC54}"/>
              </a:ext>
            </a:extLst>
          </p:cNvPr>
          <p:cNvSpPr/>
          <p:nvPr/>
        </p:nvSpPr>
        <p:spPr>
          <a:xfrm>
            <a:off x="2618961" y="2795150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97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55DAB6-E1C7-43FD-B92A-756DE852813A}"/>
              </a:ext>
            </a:extLst>
          </p:cNvPr>
          <p:cNvSpPr/>
          <p:nvPr/>
        </p:nvSpPr>
        <p:spPr>
          <a:xfrm>
            <a:off x="2623008" y="3744338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94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E9E554-52FE-6CAE-1534-CE02863AEDD1}"/>
              </a:ext>
            </a:extLst>
          </p:cNvPr>
          <p:cNvSpPr/>
          <p:nvPr/>
        </p:nvSpPr>
        <p:spPr>
          <a:xfrm>
            <a:off x="2623008" y="4695232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92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520332-B4B5-19B7-BFD2-E4BD47703681}"/>
              </a:ext>
            </a:extLst>
          </p:cNvPr>
          <p:cNvSpPr/>
          <p:nvPr/>
        </p:nvSpPr>
        <p:spPr>
          <a:xfrm>
            <a:off x="4259745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매칭 클럽으로 </a:t>
            </a:r>
            <a:r>
              <a:rPr lang="en-US" altLang="ko-KR" sz="1050" dirty="0">
                <a:solidFill>
                  <a:schemeClr val="bg1"/>
                </a:solidFill>
              </a:rPr>
              <a:t>TEST </a:t>
            </a:r>
            <a:r>
              <a:rPr lang="ko-KR" altLang="en-US" sz="1050" dirty="0">
                <a:solidFill>
                  <a:schemeClr val="bg1"/>
                </a:solidFill>
              </a:rPr>
              <a:t>샷을 진행해 주세요 </a:t>
            </a:r>
            <a:r>
              <a:rPr lang="en-US" altLang="ko-KR" sz="1050" dirty="0">
                <a:solidFill>
                  <a:schemeClr val="bg1"/>
                </a:solidFill>
              </a:rPr>
              <a:t>(2)</a:t>
            </a: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ko-KR" altLang="en-US" sz="1050" b="1" dirty="0">
                <a:solidFill>
                  <a:schemeClr val="bg1"/>
                </a:solidFill>
              </a:rPr>
              <a:t>현재 시타 클럽 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r>
              <a:rPr lang="ko-KR" altLang="en-US" sz="1050" b="1" dirty="0">
                <a:solidFill>
                  <a:schemeClr val="bg1"/>
                </a:solidFill>
              </a:rPr>
              <a:t>헤드 </a:t>
            </a:r>
            <a:r>
              <a:rPr lang="en-US" altLang="ko-KR" sz="1050" b="1" dirty="0">
                <a:solidFill>
                  <a:schemeClr val="bg1"/>
                </a:solidFill>
              </a:rPr>
              <a:t>:  </a:t>
            </a:r>
            <a:r>
              <a:rPr lang="ko-KR" altLang="en-US" sz="1050" b="1" dirty="0">
                <a:solidFill>
                  <a:schemeClr val="bg1"/>
                </a:solidFill>
              </a:rPr>
              <a:t>테일러메이드 </a:t>
            </a:r>
            <a:r>
              <a:rPr lang="ko-KR" altLang="en-US" sz="1050" b="1" dirty="0" err="1">
                <a:solidFill>
                  <a:schemeClr val="bg1"/>
                </a:solidFill>
              </a:rPr>
              <a:t>스텔스</a:t>
            </a:r>
            <a:r>
              <a:rPr lang="ko-KR" altLang="en-US" sz="1050" b="1" dirty="0">
                <a:solidFill>
                  <a:schemeClr val="bg1"/>
                </a:solidFill>
              </a:rPr>
              <a:t> </a:t>
            </a:r>
            <a:r>
              <a:rPr lang="en-US" altLang="ko-KR" sz="1050" b="1" dirty="0">
                <a:solidFill>
                  <a:schemeClr val="bg1"/>
                </a:solidFill>
              </a:rPr>
              <a:t>9</a:t>
            </a:r>
            <a:r>
              <a:rPr lang="ko-KR" altLang="en-US" sz="1050" b="1" dirty="0">
                <a:solidFill>
                  <a:schemeClr val="bg1"/>
                </a:solidFill>
              </a:rPr>
              <a:t>도      샤프트 </a:t>
            </a:r>
            <a:r>
              <a:rPr lang="en-US" altLang="ko-KR" sz="1050" b="1" dirty="0">
                <a:solidFill>
                  <a:schemeClr val="bg1"/>
                </a:solidFill>
              </a:rPr>
              <a:t>: Ventus 6S </a:t>
            </a:r>
            <a:br>
              <a:rPr lang="en-US" altLang="ko-KR" sz="1050" dirty="0">
                <a:solidFill>
                  <a:schemeClr val="bg1"/>
                </a:solidFill>
              </a:rPr>
            </a:b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</p:txBody>
      </p:sp>
      <p:pic>
        <p:nvPicPr>
          <p:cNvPr id="16" name="Picture 2" descr="Uneekor EYE XO View Software Sample View">
            <a:extLst>
              <a:ext uri="{FF2B5EF4-FFF2-40B4-BE49-F238E27FC236}">
                <a16:creationId xmlns:a16="http://schemas.microsoft.com/office/drawing/2014/main" id="{0DC7E5BD-F075-EB60-1AAB-AFAF56A3A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348" y="3255965"/>
            <a:ext cx="3638906" cy="194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3BB2C3-3D90-033B-0240-25A781D26596}"/>
              </a:ext>
            </a:extLst>
          </p:cNvPr>
          <p:cNvSpPr/>
          <p:nvPr/>
        </p:nvSpPr>
        <p:spPr>
          <a:xfrm>
            <a:off x="8561862" y="4145902"/>
            <a:ext cx="3197641" cy="1469708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D6D72A-50E0-E13A-6070-293182841F83}"/>
              </a:ext>
            </a:extLst>
          </p:cNvPr>
          <p:cNvSpPr/>
          <p:nvPr/>
        </p:nvSpPr>
        <p:spPr>
          <a:xfrm>
            <a:off x="8650112" y="4229657"/>
            <a:ext cx="1376012" cy="129995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sz="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  </a:t>
            </a:r>
            <a:r>
              <a:rPr lang="ko-KR" altLang="en-US" sz="400" dirty="0">
                <a:solidFill>
                  <a:srgbClr val="00B050"/>
                </a:solidFill>
              </a:rPr>
              <a:t>개선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0BAC177-E2BB-F03F-BFC0-9F7A4F314152}"/>
              </a:ext>
            </a:extLst>
          </p:cNvPr>
          <p:cNvSpPr/>
          <p:nvPr/>
        </p:nvSpPr>
        <p:spPr>
          <a:xfrm rot="20019839">
            <a:off x="8973844" y="4806916"/>
            <a:ext cx="508162" cy="424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E8A5408-5D1B-5444-1EE2-44E9241EE8F5}"/>
              </a:ext>
            </a:extLst>
          </p:cNvPr>
          <p:cNvSpPr/>
          <p:nvPr/>
        </p:nvSpPr>
        <p:spPr>
          <a:xfrm>
            <a:off x="9270154" y="4635778"/>
            <a:ext cx="368745" cy="3912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8C106-7D28-EA60-7B33-0CE5E7573300}"/>
              </a:ext>
            </a:extLst>
          </p:cNvPr>
          <p:cNvSpPr/>
          <p:nvPr/>
        </p:nvSpPr>
        <p:spPr>
          <a:xfrm>
            <a:off x="10114375" y="4229657"/>
            <a:ext cx="1575772" cy="7499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sz="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  </a:t>
            </a:r>
            <a:r>
              <a:rPr lang="ko-KR" altLang="en-US" sz="400" dirty="0">
                <a:solidFill>
                  <a:srgbClr val="00B050"/>
                </a:solidFill>
              </a:rPr>
              <a:t>개선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55F5574-9277-F809-A7F2-D895D9BD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564" y="4427943"/>
            <a:ext cx="1521900" cy="48624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AE81F79-9716-6F6B-37D1-92948DFCA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0229" y="5006765"/>
            <a:ext cx="1583691" cy="53816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E90648-DA64-2C59-6630-172473B340CA}"/>
              </a:ext>
            </a:extLst>
          </p:cNvPr>
          <p:cNvSpPr/>
          <p:nvPr/>
        </p:nvSpPr>
        <p:spPr>
          <a:xfrm>
            <a:off x="388141" y="2747774"/>
            <a:ext cx="3350942" cy="89617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493A95-5F52-7ABD-9E3E-20F4D848EB5B}"/>
              </a:ext>
            </a:extLst>
          </p:cNvPr>
          <p:cNvSpPr/>
          <p:nvPr/>
        </p:nvSpPr>
        <p:spPr>
          <a:xfrm>
            <a:off x="8583295" y="2988573"/>
            <a:ext cx="1509645" cy="110678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D1E50E-FA8F-F74D-B983-3A439C49B59F}"/>
              </a:ext>
            </a:extLst>
          </p:cNvPr>
          <p:cNvSpPr/>
          <p:nvPr/>
        </p:nvSpPr>
        <p:spPr>
          <a:xfrm>
            <a:off x="10245244" y="2986454"/>
            <a:ext cx="1720165" cy="1106780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항목별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거리      </a:t>
            </a:r>
            <a:r>
              <a:rPr lang="en-US" altLang="ko-KR" sz="1100" dirty="0">
                <a:solidFill>
                  <a:schemeClr val="bg1"/>
                </a:solidFill>
              </a:rPr>
              <a:t>200 -&gt; </a:t>
            </a:r>
            <a:r>
              <a:rPr lang="en-US" altLang="ko-KR" sz="1100" dirty="0">
                <a:solidFill>
                  <a:srgbClr val="00B0F0"/>
                </a:solidFill>
              </a:rPr>
              <a:t>210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스핀      </a:t>
            </a:r>
            <a:r>
              <a:rPr lang="en-US" altLang="ko-KR" sz="1100" dirty="0">
                <a:solidFill>
                  <a:schemeClr val="bg1"/>
                </a:solidFill>
              </a:rPr>
              <a:t>2000 -&gt; </a:t>
            </a:r>
            <a:r>
              <a:rPr lang="en-US" altLang="ko-KR" sz="1100" dirty="0">
                <a:solidFill>
                  <a:srgbClr val="00B0F0"/>
                </a:solidFill>
              </a:rPr>
              <a:t>2058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발사각   </a:t>
            </a:r>
            <a:r>
              <a:rPr lang="en-US" altLang="ko-KR" sz="1100" dirty="0">
                <a:solidFill>
                  <a:schemeClr val="bg1"/>
                </a:solidFill>
              </a:rPr>
              <a:t>11  -&gt; </a:t>
            </a:r>
            <a:r>
              <a:rPr lang="en-US" altLang="ko-KR" sz="1100" dirty="0">
                <a:solidFill>
                  <a:srgbClr val="00B0F0"/>
                </a:solidFill>
              </a:rPr>
              <a:t>11.5</a:t>
            </a:r>
          </a:p>
        </p:txBody>
      </p:sp>
    </p:spTree>
    <p:extLst>
      <p:ext uri="{BB962C8B-B14F-4D97-AF65-F5344CB8AC3E}">
        <p14:creationId xmlns:p14="http://schemas.microsoft.com/office/powerpoint/2010/main" val="122986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5733A1-A495-AB63-A92F-566F6E93EADE}"/>
              </a:ext>
            </a:extLst>
          </p:cNvPr>
          <p:cNvSpPr/>
          <p:nvPr/>
        </p:nvSpPr>
        <p:spPr>
          <a:xfrm>
            <a:off x="221976" y="2259258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추천 클럽 조합 중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시타 하실 클럽을 선택해 주세요</a:t>
            </a:r>
            <a:r>
              <a:rPr lang="en-US" altLang="ko-KR" sz="1050" dirty="0">
                <a:solidFill>
                  <a:schemeClr val="bg1"/>
                </a:solidFill>
              </a:rPr>
              <a:t>.(2)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3219D-BC43-26F8-9120-23D038567349}"/>
              </a:ext>
            </a:extLst>
          </p:cNvPr>
          <p:cNvSpPr txBox="1"/>
          <p:nvPr/>
        </p:nvSpPr>
        <p:spPr>
          <a:xfrm>
            <a:off x="411190" y="1017439"/>
            <a:ext cx="4763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Q-FIT </a:t>
            </a:r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모드 프로세스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E286AA-D112-0FCB-C068-1C6D5785F25E}"/>
              </a:ext>
            </a:extLst>
          </p:cNvPr>
          <p:cNvSpPr/>
          <p:nvPr/>
        </p:nvSpPr>
        <p:spPr>
          <a:xfrm>
            <a:off x="1266479" y="1707776"/>
            <a:ext cx="2695226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선택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/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비교분석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반복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D8C441-08FE-47AB-43D0-72A1BDC48C65}"/>
              </a:ext>
            </a:extLst>
          </p:cNvPr>
          <p:cNvSpPr/>
          <p:nvPr/>
        </p:nvSpPr>
        <p:spPr>
          <a:xfrm>
            <a:off x="429269" y="1707777"/>
            <a:ext cx="747672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#13~14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4798FA-0B16-997D-B155-313B7D8EFD61}"/>
              </a:ext>
            </a:extLst>
          </p:cNvPr>
          <p:cNvSpPr/>
          <p:nvPr/>
        </p:nvSpPr>
        <p:spPr>
          <a:xfrm>
            <a:off x="4259745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현재 사용중인 클럽 정보를 입력해 주세요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2E0D1-BB67-76B9-ECD6-525FEFD3AAE8}"/>
              </a:ext>
            </a:extLst>
          </p:cNvPr>
          <p:cNvSpPr/>
          <p:nvPr/>
        </p:nvSpPr>
        <p:spPr>
          <a:xfrm>
            <a:off x="8297514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현재 클럽과 시타 클럽</a:t>
            </a:r>
            <a:r>
              <a:rPr lang="en-US" altLang="ko-KR" sz="1050" dirty="0">
                <a:solidFill>
                  <a:schemeClr val="bg1"/>
                </a:solidFill>
              </a:rPr>
              <a:t>(2)</a:t>
            </a:r>
            <a:r>
              <a:rPr lang="ko-KR" altLang="en-US" sz="1050" dirty="0">
                <a:solidFill>
                  <a:schemeClr val="bg1"/>
                </a:solidFill>
              </a:rPr>
              <a:t>의 비교 분석입니다</a:t>
            </a:r>
            <a:r>
              <a:rPr lang="en-US" altLang="ko-KR" sz="1050" dirty="0">
                <a:solidFill>
                  <a:schemeClr val="bg1"/>
                </a:solidFill>
              </a:rPr>
              <a:t>.</a:t>
            </a:r>
            <a:br>
              <a:rPr lang="en-US" altLang="ko-KR" sz="1050" dirty="0">
                <a:solidFill>
                  <a:schemeClr val="bg1"/>
                </a:solidFill>
              </a:rPr>
            </a:br>
            <a:endParaRPr lang="en-US" altLang="ko-KR" sz="105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A775F57-F6C8-B84C-8F9D-B94BCAEFE590}"/>
              </a:ext>
            </a:extLst>
          </p:cNvPr>
          <p:cNvGrpSpPr/>
          <p:nvPr/>
        </p:nvGrpSpPr>
        <p:grpSpPr>
          <a:xfrm>
            <a:off x="4434863" y="3382112"/>
            <a:ext cx="3322272" cy="1574324"/>
            <a:chOff x="8630242" y="3362543"/>
            <a:chExt cx="6428562" cy="253250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9834726-DE18-070D-38B0-C7FFA716F94F}"/>
                </a:ext>
              </a:extLst>
            </p:cNvPr>
            <p:cNvSpPr/>
            <p:nvPr/>
          </p:nvSpPr>
          <p:spPr>
            <a:xfrm>
              <a:off x="8630242" y="3415731"/>
              <a:ext cx="956856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브랜드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F3F7767-0A20-5121-7051-39AC287DCF84}"/>
                </a:ext>
              </a:extLst>
            </p:cNvPr>
            <p:cNvSpPr/>
            <p:nvPr/>
          </p:nvSpPr>
          <p:spPr>
            <a:xfrm>
              <a:off x="9587096" y="3415729"/>
              <a:ext cx="1714501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121791D-CD09-5703-468C-ABF4B96EA754}"/>
                </a:ext>
              </a:extLst>
            </p:cNvPr>
            <p:cNvSpPr/>
            <p:nvPr/>
          </p:nvSpPr>
          <p:spPr>
            <a:xfrm>
              <a:off x="8630242" y="4074009"/>
              <a:ext cx="956856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로프트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2" name="직사각형 3071">
              <a:extLst>
                <a:ext uri="{FF2B5EF4-FFF2-40B4-BE49-F238E27FC236}">
                  <a16:creationId xmlns:a16="http://schemas.microsoft.com/office/drawing/2014/main" id="{9B72E880-FD80-5A81-1377-173FB5CC29FE}"/>
                </a:ext>
              </a:extLst>
            </p:cNvPr>
            <p:cNvSpPr/>
            <p:nvPr/>
          </p:nvSpPr>
          <p:spPr>
            <a:xfrm>
              <a:off x="9587097" y="4074008"/>
              <a:ext cx="1714501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              </a:t>
              </a:r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2E2C3435-8383-7B55-5703-95B2EDD1FB4D}"/>
                </a:ext>
              </a:extLst>
            </p:cNvPr>
            <p:cNvSpPr/>
            <p:nvPr/>
          </p:nvSpPr>
          <p:spPr>
            <a:xfrm>
              <a:off x="8630242" y="4725929"/>
              <a:ext cx="956856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샤프트강도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5" name="직사각형 3074">
              <a:extLst>
                <a:ext uri="{FF2B5EF4-FFF2-40B4-BE49-F238E27FC236}">
                  <a16:creationId xmlns:a16="http://schemas.microsoft.com/office/drawing/2014/main" id="{6D7FD4F8-91C8-DC98-2F2A-7A3BD5008DED}"/>
                </a:ext>
              </a:extLst>
            </p:cNvPr>
            <p:cNvSpPr/>
            <p:nvPr/>
          </p:nvSpPr>
          <p:spPr>
            <a:xfrm>
              <a:off x="9587096" y="4725929"/>
              <a:ext cx="1714501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               </a:t>
              </a:r>
            </a:p>
          </p:txBody>
        </p:sp>
        <p:sp>
          <p:nvSpPr>
            <p:cNvPr id="3076" name="직사각형 3075">
              <a:extLst>
                <a:ext uri="{FF2B5EF4-FFF2-40B4-BE49-F238E27FC236}">
                  <a16:creationId xmlns:a16="http://schemas.microsoft.com/office/drawing/2014/main" id="{D34C5807-0F84-158C-ED79-A3E908CB0580}"/>
                </a:ext>
              </a:extLst>
            </p:cNvPr>
            <p:cNvSpPr/>
            <p:nvPr/>
          </p:nvSpPr>
          <p:spPr>
            <a:xfrm>
              <a:off x="8630242" y="5379228"/>
              <a:ext cx="956856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무게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7" name="직사각형 3076">
              <a:extLst>
                <a:ext uri="{FF2B5EF4-FFF2-40B4-BE49-F238E27FC236}">
                  <a16:creationId xmlns:a16="http://schemas.microsoft.com/office/drawing/2014/main" id="{83E19D90-EA7E-F5AF-4C2E-3590FC8E4185}"/>
                </a:ext>
              </a:extLst>
            </p:cNvPr>
            <p:cNvSpPr/>
            <p:nvPr/>
          </p:nvSpPr>
          <p:spPr>
            <a:xfrm>
              <a:off x="9587097" y="5379227"/>
              <a:ext cx="1714501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8" name="직사각형 3077">
              <a:extLst>
                <a:ext uri="{FF2B5EF4-FFF2-40B4-BE49-F238E27FC236}">
                  <a16:creationId xmlns:a16="http://schemas.microsoft.com/office/drawing/2014/main" id="{677AABEC-E7F9-BC87-CB47-C441048377A1}"/>
                </a:ext>
              </a:extLst>
            </p:cNvPr>
            <p:cNvSpPr/>
            <p:nvPr/>
          </p:nvSpPr>
          <p:spPr>
            <a:xfrm>
              <a:off x="11723322" y="3362543"/>
              <a:ext cx="3335482" cy="2532503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81" name="직사각형 3080">
            <a:extLst>
              <a:ext uri="{FF2B5EF4-FFF2-40B4-BE49-F238E27FC236}">
                <a16:creationId xmlns:a16="http://schemas.microsoft.com/office/drawing/2014/main" id="{2BE45C2C-E17A-29D5-7DCD-1B96141B2C42}"/>
              </a:ext>
            </a:extLst>
          </p:cNvPr>
          <p:cNvSpPr/>
          <p:nvPr/>
        </p:nvSpPr>
        <p:spPr>
          <a:xfrm>
            <a:off x="8568270" y="2988573"/>
            <a:ext cx="1516787" cy="1106780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총점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67</a:t>
            </a:r>
            <a:r>
              <a:rPr lang="en-US" altLang="ko-KR" b="1" dirty="0">
                <a:solidFill>
                  <a:schemeClr val="bg1"/>
                </a:solidFill>
              </a:rPr>
              <a:t> -&gt; </a:t>
            </a:r>
            <a:r>
              <a:rPr lang="en-US" altLang="ko-KR" b="1" dirty="0">
                <a:solidFill>
                  <a:srgbClr val="00B0F0"/>
                </a:solidFill>
              </a:rPr>
              <a:t>94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A53D7-11FC-E4F8-94C1-5E91728594B9}"/>
              </a:ext>
            </a:extLst>
          </p:cNvPr>
          <p:cNvSpPr/>
          <p:nvPr/>
        </p:nvSpPr>
        <p:spPr>
          <a:xfrm>
            <a:off x="377376" y="2747773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A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테일러메이드 </a:t>
            </a:r>
            <a:r>
              <a:rPr lang="ko-KR" altLang="en-US" sz="1200" dirty="0" err="1">
                <a:solidFill>
                  <a:schemeClr val="bg1"/>
                </a:solidFill>
              </a:rPr>
              <a:t>스텔스</a:t>
            </a:r>
            <a:r>
              <a:rPr lang="en-US" altLang="ko-KR" sz="1200" dirty="0">
                <a:solidFill>
                  <a:schemeClr val="bg1"/>
                </a:solidFill>
              </a:rPr>
              <a:t>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Ventus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35CFCA-9D97-7B07-09A7-29642FFB2964}"/>
              </a:ext>
            </a:extLst>
          </p:cNvPr>
          <p:cNvSpPr/>
          <p:nvPr/>
        </p:nvSpPr>
        <p:spPr>
          <a:xfrm>
            <a:off x="377376" y="3697814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B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Ping G420MAX 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Tensei 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B42426-C663-0C55-EB1F-D809D63E502C}"/>
              </a:ext>
            </a:extLst>
          </p:cNvPr>
          <p:cNvSpPr/>
          <p:nvPr/>
        </p:nvSpPr>
        <p:spPr>
          <a:xfrm>
            <a:off x="377376" y="4647855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C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Ping G420MAX 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Ventus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68B5A6-533D-9E66-8D1E-604FA5DAFC54}"/>
              </a:ext>
            </a:extLst>
          </p:cNvPr>
          <p:cNvSpPr/>
          <p:nvPr/>
        </p:nvSpPr>
        <p:spPr>
          <a:xfrm>
            <a:off x="2618961" y="2795150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97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55DAB6-E1C7-43FD-B92A-756DE852813A}"/>
              </a:ext>
            </a:extLst>
          </p:cNvPr>
          <p:cNvSpPr/>
          <p:nvPr/>
        </p:nvSpPr>
        <p:spPr>
          <a:xfrm>
            <a:off x="2623008" y="3744338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94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E9E554-52FE-6CAE-1534-CE02863AEDD1}"/>
              </a:ext>
            </a:extLst>
          </p:cNvPr>
          <p:cNvSpPr/>
          <p:nvPr/>
        </p:nvSpPr>
        <p:spPr>
          <a:xfrm>
            <a:off x="2623008" y="4695232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92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520332-B4B5-19B7-BFD2-E4BD47703681}"/>
              </a:ext>
            </a:extLst>
          </p:cNvPr>
          <p:cNvSpPr/>
          <p:nvPr/>
        </p:nvSpPr>
        <p:spPr>
          <a:xfrm>
            <a:off x="4259745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매칭 클럽으로 </a:t>
            </a:r>
            <a:r>
              <a:rPr lang="en-US" altLang="ko-KR" sz="1050" dirty="0">
                <a:solidFill>
                  <a:schemeClr val="bg1"/>
                </a:solidFill>
              </a:rPr>
              <a:t>TEST </a:t>
            </a:r>
            <a:r>
              <a:rPr lang="ko-KR" altLang="en-US" sz="1050" dirty="0">
                <a:solidFill>
                  <a:schemeClr val="bg1"/>
                </a:solidFill>
              </a:rPr>
              <a:t>샷을 진행해 주세요 </a:t>
            </a:r>
            <a:r>
              <a:rPr lang="en-US" altLang="ko-KR" sz="1050" dirty="0">
                <a:solidFill>
                  <a:schemeClr val="bg1"/>
                </a:solidFill>
              </a:rPr>
              <a:t>(2)</a:t>
            </a: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ko-KR" altLang="en-US" sz="1050" b="1" dirty="0">
                <a:solidFill>
                  <a:schemeClr val="bg1"/>
                </a:solidFill>
              </a:rPr>
              <a:t>현재 시타 클럽 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r>
              <a:rPr lang="ko-KR" altLang="en-US" sz="1050" b="1" dirty="0">
                <a:solidFill>
                  <a:schemeClr val="bg1"/>
                </a:solidFill>
              </a:rPr>
              <a:t>헤드 </a:t>
            </a:r>
            <a:r>
              <a:rPr lang="en-US" altLang="ko-KR" sz="1050" b="1" dirty="0">
                <a:solidFill>
                  <a:schemeClr val="bg1"/>
                </a:solidFill>
              </a:rPr>
              <a:t>:  Ping G420MAX</a:t>
            </a:r>
            <a:r>
              <a:rPr lang="ko-KR" altLang="en-US" sz="1050" b="1" dirty="0">
                <a:solidFill>
                  <a:schemeClr val="bg1"/>
                </a:solidFill>
              </a:rPr>
              <a:t> </a:t>
            </a:r>
            <a:r>
              <a:rPr lang="en-US" altLang="ko-KR" sz="1050" b="1" dirty="0">
                <a:solidFill>
                  <a:schemeClr val="bg1"/>
                </a:solidFill>
              </a:rPr>
              <a:t>9</a:t>
            </a:r>
            <a:r>
              <a:rPr lang="ko-KR" altLang="en-US" sz="1050" b="1" dirty="0">
                <a:solidFill>
                  <a:schemeClr val="bg1"/>
                </a:solidFill>
              </a:rPr>
              <a:t>도      샤프트 </a:t>
            </a:r>
            <a:r>
              <a:rPr lang="en-US" altLang="ko-KR" sz="1050" b="1" dirty="0">
                <a:solidFill>
                  <a:schemeClr val="bg1"/>
                </a:solidFill>
              </a:rPr>
              <a:t>: Tensei 6S </a:t>
            </a:r>
            <a:br>
              <a:rPr lang="en-US" altLang="ko-KR" sz="1050" dirty="0">
                <a:solidFill>
                  <a:schemeClr val="bg1"/>
                </a:solidFill>
              </a:rPr>
            </a:b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</p:txBody>
      </p:sp>
      <p:pic>
        <p:nvPicPr>
          <p:cNvPr id="16" name="Picture 2" descr="Uneekor EYE XO View Software Sample View">
            <a:extLst>
              <a:ext uri="{FF2B5EF4-FFF2-40B4-BE49-F238E27FC236}">
                <a16:creationId xmlns:a16="http://schemas.microsoft.com/office/drawing/2014/main" id="{0DC7E5BD-F075-EB60-1AAB-AFAF56A3A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348" y="3255965"/>
            <a:ext cx="3638906" cy="194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3BB2C3-3D90-033B-0240-25A781D26596}"/>
              </a:ext>
            </a:extLst>
          </p:cNvPr>
          <p:cNvSpPr/>
          <p:nvPr/>
        </p:nvSpPr>
        <p:spPr>
          <a:xfrm>
            <a:off x="8561862" y="4145902"/>
            <a:ext cx="3197641" cy="1469708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D6D72A-50E0-E13A-6070-293182841F83}"/>
              </a:ext>
            </a:extLst>
          </p:cNvPr>
          <p:cNvSpPr/>
          <p:nvPr/>
        </p:nvSpPr>
        <p:spPr>
          <a:xfrm>
            <a:off x="8650112" y="4229657"/>
            <a:ext cx="1376012" cy="129995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sz="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  </a:t>
            </a:r>
            <a:r>
              <a:rPr lang="ko-KR" altLang="en-US" sz="400" dirty="0">
                <a:solidFill>
                  <a:srgbClr val="00B050"/>
                </a:solidFill>
              </a:rPr>
              <a:t>개선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0BAC177-E2BB-F03F-BFC0-9F7A4F314152}"/>
              </a:ext>
            </a:extLst>
          </p:cNvPr>
          <p:cNvSpPr/>
          <p:nvPr/>
        </p:nvSpPr>
        <p:spPr>
          <a:xfrm rot="20019839">
            <a:off x="8973844" y="4806916"/>
            <a:ext cx="508162" cy="424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E8A5408-5D1B-5444-1EE2-44E9241EE8F5}"/>
              </a:ext>
            </a:extLst>
          </p:cNvPr>
          <p:cNvSpPr/>
          <p:nvPr/>
        </p:nvSpPr>
        <p:spPr>
          <a:xfrm>
            <a:off x="9270154" y="4635778"/>
            <a:ext cx="368745" cy="3912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8C106-7D28-EA60-7B33-0CE5E7573300}"/>
              </a:ext>
            </a:extLst>
          </p:cNvPr>
          <p:cNvSpPr/>
          <p:nvPr/>
        </p:nvSpPr>
        <p:spPr>
          <a:xfrm>
            <a:off x="10114375" y="4229657"/>
            <a:ext cx="1575772" cy="7499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sz="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  </a:t>
            </a:r>
            <a:r>
              <a:rPr lang="ko-KR" altLang="en-US" sz="400" dirty="0">
                <a:solidFill>
                  <a:srgbClr val="00B050"/>
                </a:solidFill>
              </a:rPr>
              <a:t>개선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55F5574-9277-F809-A7F2-D895D9BD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564" y="4427943"/>
            <a:ext cx="1521900" cy="48624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AE81F79-9716-6F6B-37D1-92948DFCA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0229" y="5006765"/>
            <a:ext cx="1583691" cy="53816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E90648-DA64-2C59-6630-172473B340CA}"/>
              </a:ext>
            </a:extLst>
          </p:cNvPr>
          <p:cNvSpPr/>
          <p:nvPr/>
        </p:nvSpPr>
        <p:spPr>
          <a:xfrm>
            <a:off x="382758" y="3685767"/>
            <a:ext cx="3350942" cy="89617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A6905C-2E0D-6306-F863-31992BDF9C17}"/>
              </a:ext>
            </a:extLst>
          </p:cNvPr>
          <p:cNvSpPr/>
          <p:nvPr/>
        </p:nvSpPr>
        <p:spPr>
          <a:xfrm>
            <a:off x="8583295" y="2988573"/>
            <a:ext cx="1509645" cy="110678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FFCB14-1EB8-0323-058A-DD6C7246FB4D}"/>
              </a:ext>
            </a:extLst>
          </p:cNvPr>
          <p:cNvSpPr/>
          <p:nvPr/>
        </p:nvSpPr>
        <p:spPr>
          <a:xfrm>
            <a:off x="10206244" y="2968443"/>
            <a:ext cx="1727307" cy="1106780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항목별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거리      </a:t>
            </a:r>
            <a:r>
              <a:rPr lang="en-US" altLang="ko-KR" sz="1100" dirty="0">
                <a:solidFill>
                  <a:schemeClr val="bg1"/>
                </a:solidFill>
              </a:rPr>
              <a:t>200 -&gt; </a:t>
            </a:r>
            <a:r>
              <a:rPr lang="en-US" altLang="ko-KR" sz="1100" dirty="0">
                <a:solidFill>
                  <a:srgbClr val="00B0F0"/>
                </a:solidFill>
              </a:rPr>
              <a:t>205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스핀      </a:t>
            </a:r>
            <a:r>
              <a:rPr lang="en-US" altLang="ko-KR" sz="1100" dirty="0">
                <a:solidFill>
                  <a:schemeClr val="bg1"/>
                </a:solidFill>
              </a:rPr>
              <a:t>2000 -&gt; </a:t>
            </a:r>
            <a:r>
              <a:rPr lang="en-US" altLang="ko-KR" sz="1100" dirty="0">
                <a:solidFill>
                  <a:srgbClr val="00B0F0"/>
                </a:solidFill>
              </a:rPr>
              <a:t>1800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발사각   </a:t>
            </a:r>
            <a:r>
              <a:rPr lang="en-US" altLang="ko-KR" sz="1100" dirty="0">
                <a:solidFill>
                  <a:schemeClr val="bg1"/>
                </a:solidFill>
              </a:rPr>
              <a:t>12  -&gt; </a:t>
            </a:r>
            <a:r>
              <a:rPr lang="en-US" altLang="ko-KR" sz="1100" dirty="0">
                <a:solidFill>
                  <a:srgbClr val="00B0F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61700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5733A1-A495-AB63-A92F-566F6E93EADE}"/>
              </a:ext>
            </a:extLst>
          </p:cNvPr>
          <p:cNvSpPr/>
          <p:nvPr/>
        </p:nvSpPr>
        <p:spPr>
          <a:xfrm>
            <a:off x="221976" y="2259258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추천 클럽 조합 중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시타 하실 클럽을 선택해 주세요</a:t>
            </a:r>
            <a:r>
              <a:rPr lang="en-US" altLang="ko-KR" sz="1050" dirty="0">
                <a:solidFill>
                  <a:schemeClr val="bg1"/>
                </a:solidFill>
              </a:rPr>
              <a:t>.(2)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3219D-BC43-26F8-9120-23D038567349}"/>
              </a:ext>
            </a:extLst>
          </p:cNvPr>
          <p:cNvSpPr txBox="1"/>
          <p:nvPr/>
        </p:nvSpPr>
        <p:spPr>
          <a:xfrm>
            <a:off x="411190" y="1017439"/>
            <a:ext cx="4763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Q-FIT </a:t>
            </a:r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모드 프로세스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E286AA-D112-0FCB-C068-1C6D5785F25E}"/>
              </a:ext>
            </a:extLst>
          </p:cNvPr>
          <p:cNvSpPr/>
          <p:nvPr/>
        </p:nvSpPr>
        <p:spPr>
          <a:xfrm>
            <a:off x="1266479" y="1707776"/>
            <a:ext cx="2695226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선택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/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비교분석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반복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D8C441-08FE-47AB-43D0-72A1BDC48C65}"/>
              </a:ext>
            </a:extLst>
          </p:cNvPr>
          <p:cNvSpPr/>
          <p:nvPr/>
        </p:nvSpPr>
        <p:spPr>
          <a:xfrm>
            <a:off x="429269" y="1707777"/>
            <a:ext cx="747672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#13~14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4798FA-0B16-997D-B155-313B7D8EFD61}"/>
              </a:ext>
            </a:extLst>
          </p:cNvPr>
          <p:cNvSpPr/>
          <p:nvPr/>
        </p:nvSpPr>
        <p:spPr>
          <a:xfrm>
            <a:off x="4259745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현재 사용중인 클럽 정보를 입력해 주세요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2E0D1-BB67-76B9-ECD6-525FEFD3AAE8}"/>
              </a:ext>
            </a:extLst>
          </p:cNvPr>
          <p:cNvSpPr/>
          <p:nvPr/>
        </p:nvSpPr>
        <p:spPr>
          <a:xfrm>
            <a:off x="8297514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현재 클럽과 시타 클럽</a:t>
            </a:r>
            <a:r>
              <a:rPr lang="en-US" altLang="ko-KR" sz="1050" dirty="0">
                <a:solidFill>
                  <a:schemeClr val="bg1"/>
                </a:solidFill>
              </a:rPr>
              <a:t>(2)</a:t>
            </a:r>
            <a:r>
              <a:rPr lang="ko-KR" altLang="en-US" sz="1050" dirty="0">
                <a:solidFill>
                  <a:schemeClr val="bg1"/>
                </a:solidFill>
              </a:rPr>
              <a:t>의 비교 분석입니다</a:t>
            </a:r>
            <a:r>
              <a:rPr lang="en-US" altLang="ko-KR" sz="1050" dirty="0">
                <a:solidFill>
                  <a:schemeClr val="bg1"/>
                </a:solidFill>
              </a:rPr>
              <a:t>.</a:t>
            </a:r>
            <a:br>
              <a:rPr lang="en-US" altLang="ko-KR" sz="1050" dirty="0">
                <a:solidFill>
                  <a:schemeClr val="bg1"/>
                </a:solidFill>
              </a:rPr>
            </a:br>
            <a:endParaRPr lang="en-US" altLang="ko-KR" sz="105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A775F57-F6C8-B84C-8F9D-B94BCAEFE590}"/>
              </a:ext>
            </a:extLst>
          </p:cNvPr>
          <p:cNvGrpSpPr/>
          <p:nvPr/>
        </p:nvGrpSpPr>
        <p:grpSpPr>
          <a:xfrm>
            <a:off x="4434863" y="3382112"/>
            <a:ext cx="3322272" cy="1574324"/>
            <a:chOff x="8630242" y="3362543"/>
            <a:chExt cx="6428562" cy="253250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9834726-DE18-070D-38B0-C7FFA716F94F}"/>
                </a:ext>
              </a:extLst>
            </p:cNvPr>
            <p:cNvSpPr/>
            <p:nvPr/>
          </p:nvSpPr>
          <p:spPr>
            <a:xfrm>
              <a:off x="8630242" y="3415731"/>
              <a:ext cx="956856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브랜드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F3F7767-0A20-5121-7051-39AC287DCF84}"/>
                </a:ext>
              </a:extLst>
            </p:cNvPr>
            <p:cNvSpPr/>
            <p:nvPr/>
          </p:nvSpPr>
          <p:spPr>
            <a:xfrm>
              <a:off x="9587096" y="3415729"/>
              <a:ext cx="1714501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121791D-CD09-5703-468C-ABF4B96EA754}"/>
                </a:ext>
              </a:extLst>
            </p:cNvPr>
            <p:cNvSpPr/>
            <p:nvPr/>
          </p:nvSpPr>
          <p:spPr>
            <a:xfrm>
              <a:off x="8630242" y="4074009"/>
              <a:ext cx="956856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로프트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2" name="직사각형 3071">
              <a:extLst>
                <a:ext uri="{FF2B5EF4-FFF2-40B4-BE49-F238E27FC236}">
                  <a16:creationId xmlns:a16="http://schemas.microsoft.com/office/drawing/2014/main" id="{9B72E880-FD80-5A81-1377-173FB5CC29FE}"/>
                </a:ext>
              </a:extLst>
            </p:cNvPr>
            <p:cNvSpPr/>
            <p:nvPr/>
          </p:nvSpPr>
          <p:spPr>
            <a:xfrm>
              <a:off x="9587097" y="4074008"/>
              <a:ext cx="1714501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              </a:t>
              </a:r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2E2C3435-8383-7B55-5703-95B2EDD1FB4D}"/>
                </a:ext>
              </a:extLst>
            </p:cNvPr>
            <p:cNvSpPr/>
            <p:nvPr/>
          </p:nvSpPr>
          <p:spPr>
            <a:xfrm>
              <a:off x="8630242" y="4725929"/>
              <a:ext cx="956856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샤프트강도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5" name="직사각형 3074">
              <a:extLst>
                <a:ext uri="{FF2B5EF4-FFF2-40B4-BE49-F238E27FC236}">
                  <a16:creationId xmlns:a16="http://schemas.microsoft.com/office/drawing/2014/main" id="{6D7FD4F8-91C8-DC98-2F2A-7A3BD5008DED}"/>
                </a:ext>
              </a:extLst>
            </p:cNvPr>
            <p:cNvSpPr/>
            <p:nvPr/>
          </p:nvSpPr>
          <p:spPr>
            <a:xfrm>
              <a:off x="9587096" y="4725929"/>
              <a:ext cx="1714501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               </a:t>
              </a:r>
            </a:p>
          </p:txBody>
        </p:sp>
        <p:sp>
          <p:nvSpPr>
            <p:cNvPr id="3076" name="직사각형 3075">
              <a:extLst>
                <a:ext uri="{FF2B5EF4-FFF2-40B4-BE49-F238E27FC236}">
                  <a16:creationId xmlns:a16="http://schemas.microsoft.com/office/drawing/2014/main" id="{D34C5807-0F84-158C-ED79-A3E908CB0580}"/>
                </a:ext>
              </a:extLst>
            </p:cNvPr>
            <p:cNvSpPr/>
            <p:nvPr/>
          </p:nvSpPr>
          <p:spPr>
            <a:xfrm>
              <a:off x="8630242" y="5379228"/>
              <a:ext cx="956856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무게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7" name="직사각형 3076">
              <a:extLst>
                <a:ext uri="{FF2B5EF4-FFF2-40B4-BE49-F238E27FC236}">
                  <a16:creationId xmlns:a16="http://schemas.microsoft.com/office/drawing/2014/main" id="{83E19D90-EA7E-F5AF-4C2E-3590FC8E4185}"/>
                </a:ext>
              </a:extLst>
            </p:cNvPr>
            <p:cNvSpPr/>
            <p:nvPr/>
          </p:nvSpPr>
          <p:spPr>
            <a:xfrm>
              <a:off x="9587097" y="5379227"/>
              <a:ext cx="1714501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8" name="직사각형 3077">
              <a:extLst>
                <a:ext uri="{FF2B5EF4-FFF2-40B4-BE49-F238E27FC236}">
                  <a16:creationId xmlns:a16="http://schemas.microsoft.com/office/drawing/2014/main" id="{677AABEC-E7F9-BC87-CB47-C441048377A1}"/>
                </a:ext>
              </a:extLst>
            </p:cNvPr>
            <p:cNvSpPr/>
            <p:nvPr/>
          </p:nvSpPr>
          <p:spPr>
            <a:xfrm>
              <a:off x="11723322" y="3362543"/>
              <a:ext cx="3335482" cy="2532503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81" name="직사각형 3080">
            <a:extLst>
              <a:ext uri="{FF2B5EF4-FFF2-40B4-BE49-F238E27FC236}">
                <a16:creationId xmlns:a16="http://schemas.microsoft.com/office/drawing/2014/main" id="{2BE45C2C-E17A-29D5-7DCD-1B96141B2C42}"/>
              </a:ext>
            </a:extLst>
          </p:cNvPr>
          <p:cNvSpPr/>
          <p:nvPr/>
        </p:nvSpPr>
        <p:spPr>
          <a:xfrm>
            <a:off x="8568270" y="2988573"/>
            <a:ext cx="1516787" cy="1106780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총점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67</a:t>
            </a:r>
            <a:r>
              <a:rPr lang="en-US" altLang="ko-KR" b="1" dirty="0">
                <a:solidFill>
                  <a:schemeClr val="bg1"/>
                </a:solidFill>
              </a:rPr>
              <a:t> -&gt; </a:t>
            </a:r>
            <a:r>
              <a:rPr lang="en-US" altLang="ko-KR" b="1" dirty="0">
                <a:solidFill>
                  <a:srgbClr val="00B0F0"/>
                </a:solidFill>
              </a:rPr>
              <a:t>92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A53D7-11FC-E4F8-94C1-5E91728594B9}"/>
              </a:ext>
            </a:extLst>
          </p:cNvPr>
          <p:cNvSpPr/>
          <p:nvPr/>
        </p:nvSpPr>
        <p:spPr>
          <a:xfrm>
            <a:off x="377376" y="2747773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A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테일러메이드 </a:t>
            </a:r>
            <a:r>
              <a:rPr lang="ko-KR" altLang="en-US" sz="1200" dirty="0" err="1">
                <a:solidFill>
                  <a:schemeClr val="bg1"/>
                </a:solidFill>
              </a:rPr>
              <a:t>스텔스</a:t>
            </a:r>
            <a:r>
              <a:rPr lang="en-US" altLang="ko-KR" sz="1200" dirty="0">
                <a:solidFill>
                  <a:schemeClr val="bg1"/>
                </a:solidFill>
              </a:rPr>
              <a:t>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Ventus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35CFCA-9D97-7B07-09A7-29642FFB2964}"/>
              </a:ext>
            </a:extLst>
          </p:cNvPr>
          <p:cNvSpPr/>
          <p:nvPr/>
        </p:nvSpPr>
        <p:spPr>
          <a:xfrm>
            <a:off x="377376" y="3697814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B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Ping G420MAX 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Tensei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B42426-C663-0C55-EB1F-D809D63E502C}"/>
              </a:ext>
            </a:extLst>
          </p:cNvPr>
          <p:cNvSpPr/>
          <p:nvPr/>
        </p:nvSpPr>
        <p:spPr>
          <a:xfrm>
            <a:off x="377376" y="4647855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C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Ping G420MAX 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Ventus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68B5A6-533D-9E66-8D1E-604FA5DAFC54}"/>
              </a:ext>
            </a:extLst>
          </p:cNvPr>
          <p:cNvSpPr/>
          <p:nvPr/>
        </p:nvSpPr>
        <p:spPr>
          <a:xfrm>
            <a:off x="2618961" y="2795150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97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55DAB6-E1C7-43FD-B92A-756DE852813A}"/>
              </a:ext>
            </a:extLst>
          </p:cNvPr>
          <p:cNvSpPr/>
          <p:nvPr/>
        </p:nvSpPr>
        <p:spPr>
          <a:xfrm>
            <a:off x="2623008" y="3744338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94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E9E554-52FE-6CAE-1534-CE02863AEDD1}"/>
              </a:ext>
            </a:extLst>
          </p:cNvPr>
          <p:cNvSpPr/>
          <p:nvPr/>
        </p:nvSpPr>
        <p:spPr>
          <a:xfrm>
            <a:off x="2623008" y="4695232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92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520332-B4B5-19B7-BFD2-E4BD47703681}"/>
              </a:ext>
            </a:extLst>
          </p:cNvPr>
          <p:cNvSpPr/>
          <p:nvPr/>
        </p:nvSpPr>
        <p:spPr>
          <a:xfrm>
            <a:off x="4259745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매칭 클럽으로 </a:t>
            </a:r>
            <a:r>
              <a:rPr lang="en-US" altLang="ko-KR" sz="1050" dirty="0">
                <a:solidFill>
                  <a:schemeClr val="bg1"/>
                </a:solidFill>
              </a:rPr>
              <a:t>TEST </a:t>
            </a:r>
            <a:r>
              <a:rPr lang="ko-KR" altLang="en-US" sz="1050" dirty="0">
                <a:solidFill>
                  <a:schemeClr val="bg1"/>
                </a:solidFill>
              </a:rPr>
              <a:t>샷을 진행해 주세요 </a:t>
            </a:r>
            <a:r>
              <a:rPr lang="en-US" altLang="ko-KR" sz="1050" dirty="0">
                <a:solidFill>
                  <a:schemeClr val="bg1"/>
                </a:solidFill>
              </a:rPr>
              <a:t>(2)</a:t>
            </a: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ko-KR" altLang="en-US" sz="1050" b="1" dirty="0">
                <a:solidFill>
                  <a:schemeClr val="bg1"/>
                </a:solidFill>
              </a:rPr>
              <a:t>현재 시타 클럽 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r>
              <a:rPr lang="ko-KR" altLang="en-US" sz="1050" b="1" dirty="0">
                <a:solidFill>
                  <a:schemeClr val="bg1"/>
                </a:solidFill>
              </a:rPr>
              <a:t>헤드 </a:t>
            </a:r>
            <a:r>
              <a:rPr lang="en-US" altLang="ko-KR" sz="1050" b="1" dirty="0">
                <a:solidFill>
                  <a:schemeClr val="bg1"/>
                </a:solidFill>
              </a:rPr>
              <a:t>:  Ping G420MAX 9</a:t>
            </a:r>
            <a:r>
              <a:rPr lang="ko-KR" altLang="en-US" sz="1050" b="1" dirty="0">
                <a:solidFill>
                  <a:schemeClr val="bg1"/>
                </a:solidFill>
              </a:rPr>
              <a:t>도      샤프트 </a:t>
            </a:r>
            <a:r>
              <a:rPr lang="en-US" altLang="ko-KR" sz="1050" b="1" dirty="0">
                <a:solidFill>
                  <a:schemeClr val="bg1"/>
                </a:solidFill>
              </a:rPr>
              <a:t>: Ventus 6S </a:t>
            </a:r>
            <a:br>
              <a:rPr lang="en-US" altLang="ko-KR" sz="1050" dirty="0">
                <a:solidFill>
                  <a:schemeClr val="bg1"/>
                </a:solidFill>
              </a:rPr>
            </a:b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</p:txBody>
      </p:sp>
      <p:pic>
        <p:nvPicPr>
          <p:cNvPr id="16" name="Picture 2" descr="Uneekor EYE XO View Software Sample View">
            <a:extLst>
              <a:ext uri="{FF2B5EF4-FFF2-40B4-BE49-F238E27FC236}">
                <a16:creationId xmlns:a16="http://schemas.microsoft.com/office/drawing/2014/main" id="{0DC7E5BD-F075-EB60-1AAB-AFAF56A3A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348" y="3255965"/>
            <a:ext cx="3638906" cy="194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3BB2C3-3D90-033B-0240-25A781D26596}"/>
              </a:ext>
            </a:extLst>
          </p:cNvPr>
          <p:cNvSpPr/>
          <p:nvPr/>
        </p:nvSpPr>
        <p:spPr>
          <a:xfrm>
            <a:off x="8561862" y="4145902"/>
            <a:ext cx="3197641" cy="1469708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D6D72A-50E0-E13A-6070-293182841F83}"/>
              </a:ext>
            </a:extLst>
          </p:cNvPr>
          <p:cNvSpPr/>
          <p:nvPr/>
        </p:nvSpPr>
        <p:spPr>
          <a:xfrm>
            <a:off x="8650112" y="4229657"/>
            <a:ext cx="1376012" cy="129995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sz="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  </a:t>
            </a:r>
            <a:r>
              <a:rPr lang="ko-KR" altLang="en-US" sz="400" dirty="0">
                <a:solidFill>
                  <a:srgbClr val="00B050"/>
                </a:solidFill>
              </a:rPr>
              <a:t>개선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0BAC177-E2BB-F03F-BFC0-9F7A4F314152}"/>
              </a:ext>
            </a:extLst>
          </p:cNvPr>
          <p:cNvSpPr/>
          <p:nvPr/>
        </p:nvSpPr>
        <p:spPr>
          <a:xfrm rot="20019839">
            <a:off x="8973844" y="4806916"/>
            <a:ext cx="508162" cy="424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E8A5408-5D1B-5444-1EE2-44E9241EE8F5}"/>
              </a:ext>
            </a:extLst>
          </p:cNvPr>
          <p:cNvSpPr/>
          <p:nvPr/>
        </p:nvSpPr>
        <p:spPr>
          <a:xfrm>
            <a:off x="9270154" y="4635778"/>
            <a:ext cx="368745" cy="3912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8C106-7D28-EA60-7B33-0CE5E7573300}"/>
              </a:ext>
            </a:extLst>
          </p:cNvPr>
          <p:cNvSpPr/>
          <p:nvPr/>
        </p:nvSpPr>
        <p:spPr>
          <a:xfrm>
            <a:off x="10114375" y="4229657"/>
            <a:ext cx="1575772" cy="7499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sz="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  </a:t>
            </a:r>
            <a:r>
              <a:rPr lang="ko-KR" altLang="en-US" sz="400" dirty="0">
                <a:solidFill>
                  <a:srgbClr val="00B050"/>
                </a:solidFill>
              </a:rPr>
              <a:t>개선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55F5574-9277-F809-A7F2-D895D9BD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564" y="4427943"/>
            <a:ext cx="1521900" cy="48624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AE81F79-9716-6F6B-37D1-92948DFCA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0229" y="5006765"/>
            <a:ext cx="1583691" cy="53816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E90648-DA64-2C59-6630-172473B340CA}"/>
              </a:ext>
            </a:extLst>
          </p:cNvPr>
          <p:cNvSpPr/>
          <p:nvPr/>
        </p:nvSpPr>
        <p:spPr>
          <a:xfrm>
            <a:off x="388141" y="4647855"/>
            <a:ext cx="3350942" cy="89617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A6905C-2E0D-6306-F863-31992BDF9C17}"/>
              </a:ext>
            </a:extLst>
          </p:cNvPr>
          <p:cNvSpPr/>
          <p:nvPr/>
        </p:nvSpPr>
        <p:spPr>
          <a:xfrm>
            <a:off x="8583295" y="2988573"/>
            <a:ext cx="1509645" cy="110678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898DE4-0E1B-FA8E-1091-D47F5B7EEA47}"/>
              </a:ext>
            </a:extLst>
          </p:cNvPr>
          <p:cNvSpPr/>
          <p:nvPr/>
        </p:nvSpPr>
        <p:spPr>
          <a:xfrm>
            <a:off x="10242716" y="2988573"/>
            <a:ext cx="1720166" cy="1106780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항목별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거리      </a:t>
            </a:r>
            <a:r>
              <a:rPr lang="en-US" altLang="ko-KR" sz="1100" dirty="0">
                <a:solidFill>
                  <a:schemeClr val="bg1"/>
                </a:solidFill>
              </a:rPr>
              <a:t>200 -&gt; </a:t>
            </a:r>
            <a:r>
              <a:rPr lang="en-US" altLang="ko-KR" sz="1100" dirty="0">
                <a:solidFill>
                  <a:srgbClr val="00B0F0"/>
                </a:solidFill>
              </a:rPr>
              <a:t>180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스핀      </a:t>
            </a:r>
            <a:r>
              <a:rPr lang="en-US" altLang="ko-KR" sz="1100" dirty="0">
                <a:solidFill>
                  <a:schemeClr val="bg1"/>
                </a:solidFill>
              </a:rPr>
              <a:t>2000 -&gt; </a:t>
            </a:r>
            <a:r>
              <a:rPr lang="en-US" altLang="ko-KR" sz="1100" dirty="0">
                <a:solidFill>
                  <a:srgbClr val="00B0F0"/>
                </a:solidFill>
              </a:rPr>
              <a:t>2300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발사각   </a:t>
            </a:r>
            <a:r>
              <a:rPr lang="en-US" altLang="ko-KR" sz="1100" dirty="0">
                <a:solidFill>
                  <a:schemeClr val="bg1"/>
                </a:solidFill>
              </a:rPr>
              <a:t>13  -&gt; </a:t>
            </a:r>
            <a:r>
              <a:rPr lang="en-US" altLang="ko-KR" sz="1100" dirty="0">
                <a:solidFill>
                  <a:srgbClr val="00B0F0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3521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04BD1-5A70-FEB4-818A-BEF5B0A08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29C695-FC20-0C82-F437-5DF74428BC72}"/>
              </a:ext>
            </a:extLst>
          </p:cNvPr>
          <p:cNvSpPr/>
          <p:nvPr/>
        </p:nvSpPr>
        <p:spPr>
          <a:xfrm>
            <a:off x="411190" y="2558491"/>
            <a:ext cx="2819917" cy="34514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36981C-B3BF-9493-B4D7-483875FCA21B}"/>
              </a:ext>
            </a:extLst>
          </p:cNvPr>
          <p:cNvSpPr/>
          <p:nvPr/>
        </p:nvSpPr>
        <p:spPr>
          <a:xfrm>
            <a:off x="411190" y="2196293"/>
            <a:ext cx="2819917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유저 콤플렉스 수집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6AC793-E47C-1EA1-8B43-89517C3FC343}"/>
              </a:ext>
            </a:extLst>
          </p:cNvPr>
          <p:cNvSpPr/>
          <p:nvPr/>
        </p:nvSpPr>
        <p:spPr>
          <a:xfrm>
            <a:off x="677160" y="2650604"/>
            <a:ext cx="2291938" cy="32583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임종화 님 에게 맞는 최적의 클럽을 </a:t>
            </a:r>
            <a:b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지금 바로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 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찾아 드려요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당신이 클럽 변경을 통해 가장 수정하고 싶은 부분을 골라주세요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91017F-5EA3-4A7E-F01E-D91CD03A3A38}"/>
              </a:ext>
            </a:extLst>
          </p:cNvPr>
          <p:cNvSpPr/>
          <p:nvPr/>
        </p:nvSpPr>
        <p:spPr>
          <a:xfrm>
            <a:off x="677160" y="2650604"/>
            <a:ext cx="2291938" cy="2657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Q-FIT &gt; AI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클럽 매칭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B5DBC4-09F2-4462-452F-E1185821482A}"/>
              </a:ext>
            </a:extLst>
          </p:cNvPr>
          <p:cNvSpPr/>
          <p:nvPr/>
        </p:nvSpPr>
        <p:spPr>
          <a:xfrm>
            <a:off x="677160" y="2650604"/>
            <a:ext cx="302821" cy="2657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DA8426-D40D-0447-F037-CABD27D0E352}"/>
              </a:ext>
            </a:extLst>
          </p:cNvPr>
          <p:cNvSpPr txBox="1"/>
          <p:nvPr/>
        </p:nvSpPr>
        <p:spPr>
          <a:xfrm>
            <a:off x="411190" y="1017439"/>
            <a:ext cx="4763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Ai </a:t>
            </a:r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클럽 매칭 </a:t>
            </a:r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유료</a:t>
            </a:r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sz="2400" spc="-5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D4C099-1C47-FAF9-F633-E6B1E83C5848}"/>
              </a:ext>
            </a:extLst>
          </p:cNvPr>
          <p:cNvSpPr/>
          <p:nvPr/>
        </p:nvSpPr>
        <p:spPr>
          <a:xfrm>
            <a:off x="1248400" y="1707777"/>
            <a:ext cx="2695226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클럽 매칭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3D673D0-DA25-6517-5DA4-007EAEFF7660}"/>
              </a:ext>
            </a:extLst>
          </p:cNvPr>
          <p:cNvSpPr/>
          <p:nvPr/>
        </p:nvSpPr>
        <p:spPr>
          <a:xfrm>
            <a:off x="411190" y="1707778"/>
            <a:ext cx="747672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#6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626E5D-EEFA-7B34-25E2-846C66821E28}"/>
              </a:ext>
            </a:extLst>
          </p:cNvPr>
          <p:cNvSpPr/>
          <p:nvPr/>
        </p:nvSpPr>
        <p:spPr>
          <a:xfrm>
            <a:off x="844119" y="4009088"/>
            <a:ext cx="808562" cy="40005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비거리 증가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99803A-C8F9-50A5-E8EF-2733B3F90D76}"/>
              </a:ext>
            </a:extLst>
          </p:cNvPr>
          <p:cNvSpPr/>
          <p:nvPr/>
        </p:nvSpPr>
        <p:spPr>
          <a:xfrm>
            <a:off x="844119" y="4623128"/>
            <a:ext cx="808562" cy="4000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613F7B-4372-DC20-62B6-7E11C54FD186}"/>
              </a:ext>
            </a:extLst>
          </p:cNvPr>
          <p:cNvSpPr/>
          <p:nvPr/>
        </p:nvSpPr>
        <p:spPr>
          <a:xfrm>
            <a:off x="844119" y="5237150"/>
            <a:ext cx="808562" cy="4000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F67E4B-42B2-E400-EDB0-730C610D9CCA}"/>
              </a:ext>
            </a:extLst>
          </p:cNvPr>
          <p:cNvSpPr/>
          <p:nvPr/>
        </p:nvSpPr>
        <p:spPr>
          <a:xfrm>
            <a:off x="1918651" y="4009070"/>
            <a:ext cx="808562" cy="4000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22DA78-EDF4-283C-79D4-AFA0ED004962}"/>
              </a:ext>
            </a:extLst>
          </p:cNvPr>
          <p:cNvSpPr/>
          <p:nvPr/>
        </p:nvSpPr>
        <p:spPr>
          <a:xfrm>
            <a:off x="1918651" y="4623110"/>
            <a:ext cx="808562" cy="4000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69A461-205F-75D0-F821-56C4D166E35F}"/>
              </a:ext>
            </a:extLst>
          </p:cNvPr>
          <p:cNvSpPr/>
          <p:nvPr/>
        </p:nvSpPr>
        <p:spPr>
          <a:xfrm>
            <a:off x="1918651" y="5237132"/>
            <a:ext cx="808562" cy="4000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C9C755-815F-ED71-2615-EFF7B15C28A8}"/>
              </a:ext>
            </a:extLst>
          </p:cNvPr>
          <p:cNvSpPr/>
          <p:nvPr/>
        </p:nvSpPr>
        <p:spPr>
          <a:xfrm>
            <a:off x="3879721" y="2554078"/>
            <a:ext cx="5799685" cy="34514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클릭시 해당 항목을 중점으로 전체 알고리즘이 비중이 설정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클릭시 다음페이지 이동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한가지만 선택 가능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algn="ctr"/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각 항목별 </a:t>
            </a:r>
            <a:r>
              <a:rPr lang="ko-KR" alt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비중치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 변경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설정 페이지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admin )</a:t>
            </a:r>
          </a:p>
        </p:txBody>
      </p:sp>
    </p:spTree>
    <p:extLst>
      <p:ext uri="{BB962C8B-B14F-4D97-AF65-F5344CB8AC3E}">
        <p14:creationId xmlns:p14="http://schemas.microsoft.com/office/powerpoint/2010/main" val="798711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F73D3D-2DE0-FD8C-7983-FFC829299F1D}"/>
              </a:ext>
            </a:extLst>
          </p:cNvPr>
          <p:cNvSpPr/>
          <p:nvPr/>
        </p:nvSpPr>
        <p:spPr>
          <a:xfrm>
            <a:off x="6864618" y="1542246"/>
            <a:ext cx="4920057" cy="3621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56FA5C7-2328-5396-59A5-050CB7468B83}"/>
              </a:ext>
            </a:extLst>
          </p:cNvPr>
          <p:cNvSpPr/>
          <p:nvPr/>
        </p:nvSpPr>
        <p:spPr>
          <a:xfrm>
            <a:off x="7209210" y="2013973"/>
            <a:ext cx="1506827" cy="66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7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endParaRPr kumimoji="1" lang="en-US" altLang="ko-KR" sz="7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endParaRPr kumimoji="1" lang="en-US" altLang="ko-KR" sz="7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endParaRPr kumimoji="1" lang="ko-KR" altLang="en-US" sz="7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4DB2F09F-E634-E9F8-4DDA-907AFB4E0A18}"/>
              </a:ext>
            </a:extLst>
          </p:cNvPr>
          <p:cNvSpPr/>
          <p:nvPr/>
        </p:nvSpPr>
        <p:spPr>
          <a:xfrm>
            <a:off x="7219992" y="3579378"/>
            <a:ext cx="1506828" cy="617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7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DF2646C-00B6-EB31-2344-979E5124FC91}"/>
              </a:ext>
            </a:extLst>
          </p:cNvPr>
          <p:cNvSpPr/>
          <p:nvPr/>
        </p:nvSpPr>
        <p:spPr>
          <a:xfrm>
            <a:off x="7220735" y="2820614"/>
            <a:ext cx="1506828" cy="617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700" b="1" dirty="0">
              <a:solidFill>
                <a:srgbClr val="92D05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9F82B-A88F-3945-1910-2F6A1CB6118B}"/>
              </a:ext>
            </a:extLst>
          </p:cNvPr>
          <p:cNvSpPr txBox="1"/>
          <p:nvPr/>
        </p:nvSpPr>
        <p:spPr>
          <a:xfrm>
            <a:off x="576681" y="302891"/>
            <a:ext cx="274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채점항목 </a:t>
            </a:r>
          </a:p>
          <a:p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61909-D36C-DFF0-5EB7-9B57C8B4E45E}"/>
              </a:ext>
            </a:extLst>
          </p:cNvPr>
          <p:cNvSpPr txBox="1"/>
          <p:nvPr/>
        </p:nvSpPr>
        <p:spPr>
          <a:xfrm>
            <a:off x="8318359" y="0"/>
            <a:ext cx="22911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ko-KR" sz="8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8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DB6725D-8355-E1F4-0616-8ED5A31C8075}"/>
              </a:ext>
            </a:extLst>
          </p:cNvPr>
          <p:cNvSpPr/>
          <p:nvPr/>
        </p:nvSpPr>
        <p:spPr>
          <a:xfrm>
            <a:off x="762000" y="1069944"/>
            <a:ext cx="4996250" cy="44757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en-US" altLang="ko-KR" sz="12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비거리</a:t>
            </a:r>
            <a:r>
              <a:rPr kumimoji="1" lang="en-US" altLang="ko-KR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(%)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퍼짐정도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탄도편차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en-US" altLang="ko-KR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(%)</a:t>
            </a:r>
          </a:p>
          <a:p>
            <a:pPr algn="ctr">
              <a:lnSpc>
                <a:spcPct val="150000"/>
              </a:lnSpc>
            </a:pP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endParaRPr kumimoji="1" lang="en-US" altLang="ko-KR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endParaRPr kumimoji="1" lang="ko-KR" altLang="en-US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A6B2AB-2FA1-C54A-866C-D2A39174F748}"/>
              </a:ext>
            </a:extLst>
          </p:cNvPr>
          <p:cNvSpPr txBox="1"/>
          <p:nvPr/>
        </p:nvSpPr>
        <p:spPr>
          <a:xfrm>
            <a:off x="8352026" y="1187661"/>
            <a:ext cx="223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추가 항목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사용성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편의성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endParaRPr kumimoji="1" lang="ko-KR" altLang="en-US" sz="1400" dirty="0">
              <a:solidFill>
                <a:srgbClr val="FF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F914B5-C003-CC0E-50FE-0DCC1C2CDF2B}"/>
              </a:ext>
            </a:extLst>
          </p:cNvPr>
          <p:cNvSpPr txBox="1"/>
          <p:nvPr/>
        </p:nvSpPr>
        <p:spPr>
          <a:xfrm>
            <a:off x="2709223" y="710724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기본 항목</a:t>
            </a:r>
            <a:endParaRPr kumimoji="1" lang="ko-KR" altLang="en-US" sz="1400" dirty="0">
              <a:solidFill>
                <a:srgbClr val="FF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F0F0B-3CC1-14DC-14D3-C133E7EBA1ED}"/>
              </a:ext>
            </a:extLst>
          </p:cNvPr>
          <p:cNvSpPr txBox="1"/>
          <p:nvPr/>
        </p:nvSpPr>
        <p:spPr>
          <a:xfrm>
            <a:off x="3990250" y="5509916"/>
            <a:ext cx="543963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컴플렉스</a:t>
            </a: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선택에 따라 항목 비율변경</a:t>
            </a:r>
            <a:endParaRPr kumimoji="1" lang="en-US" altLang="ko-KR" sz="1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항목 </a:t>
            </a:r>
            <a:r>
              <a:rPr kumimoji="1" lang="en-US" altLang="ko-KR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1.</a:t>
            </a:r>
            <a:r>
              <a:rPr kumimoji="1" lang="ko-KR" altLang="en-US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기본항목</a:t>
            </a:r>
            <a:r>
              <a:rPr kumimoji="1" lang="en-US" altLang="ko-KR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기본점수 </a:t>
            </a:r>
            <a:r>
              <a:rPr kumimoji="1" lang="en-US" altLang="ko-KR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+-</a:t>
            </a:r>
            <a:r>
              <a:rPr kumimoji="1" lang="ko-KR" altLang="en-US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el-GR" altLang="ko-KR" sz="1200" b="0" i="0" dirty="0">
                <a:solidFill>
                  <a:srgbClr val="FF0000"/>
                </a:solidFill>
                <a:effectLst/>
                <a:latin typeface="Google Sans"/>
                <a:ea typeface="BM DoHyeon OTF" panose="020B0600000101010101" pitchFamily="34" charset="-127"/>
              </a:rPr>
              <a:t>α</a:t>
            </a:r>
            <a:r>
              <a:rPr kumimoji="1" lang="en-US" altLang="ko-KR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+</a:t>
            </a:r>
            <a:r>
              <a:rPr kumimoji="1" lang="ko-KR" altLang="en-US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추가항목</a:t>
            </a:r>
            <a:r>
              <a:rPr kumimoji="1" lang="en-US" altLang="ko-KR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만점점수</a:t>
            </a:r>
            <a:r>
              <a:rPr kumimoji="1" lang="en-US" altLang="ko-KR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  <a:p>
            <a:r>
              <a:rPr kumimoji="1" lang="ko-KR" altLang="en-US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항목 </a:t>
            </a:r>
            <a:r>
              <a:rPr kumimoji="1" lang="en-US" altLang="ko-KR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2.</a:t>
            </a:r>
            <a:r>
              <a:rPr kumimoji="1" lang="ko-KR" altLang="en-US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기본항목안 비거리 비율</a:t>
            </a:r>
            <a:r>
              <a:rPr kumimoji="1" lang="en-US" altLang="ko-KR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(%)</a:t>
            </a:r>
            <a:r>
              <a:rPr kumimoji="1" lang="ko-KR" altLang="en-US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+</a:t>
            </a:r>
            <a:r>
              <a:rPr kumimoji="1" lang="ko-KR" altLang="en-US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기본항목안 </a:t>
            </a:r>
            <a:r>
              <a:rPr kumimoji="1" lang="ko-KR" altLang="en-US" sz="1200" dirty="0" err="1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퍼짐정도</a:t>
            </a:r>
            <a:r>
              <a:rPr kumimoji="1" lang="en-US" altLang="ko-KR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200" dirty="0" err="1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탄도편차</a:t>
            </a:r>
            <a:r>
              <a:rPr kumimoji="1" lang="en-US" altLang="ko-KR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비율</a:t>
            </a:r>
            <a:r>
              <a:rPr kumimoji="1" lang="en-US" altLang="ko-KR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(%)</a:t>
            </a:r>
          </a:p>
          <a:p>
            <a:r>
              <a:rPr kumimoji="1"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항목 </a:t>
            </a:r>
            <a:r>
              <a:rPr kumimoji="1" lang="en-US" altLang="ko-KR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3.</a:t>
            </a:r>
            <a:r>
              <a:rPr kumimoji="1"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추가항목안 헤드항목</a:t>
            </a:r>
            <a:r>
              <a:rPr kumimoji="1" lang="en-US" altLang="ko-KR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(%)</a:t>
            </a:r>
            <a:r>
              <a:rPr kumimoji="1"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+</a:t>
            </a:r>
            <a:r>
              <a:rPr kumimoji="1"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샤프트항목</a:t>
            </a:r>
            <a:r>
              <a:rPr kumimoji="1" lang="en-US" altLang="ko-KR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(%)</a:t>
            </a:r>
          </a:p>
          <a:p>
            <a:r>
              <a:rPr kumimoji="1" lang="ko-KR" altLang="en-US" sz="1200" dirty="0">
                <a:solidFill>
                  <a:srgbClr val="92D05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항목 </a:t>
            </a:r>
            <a:r>
              <a:rPr kumimoji="1" lang="en-US" altLang="ko-KR" sz="1200" dirty="0">
                <a:solidFill>
                  <a:srgbClr val="92D05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4.</a:t>
            </a:r>
            <a:r>
              <a:rPr kumimoji="1" lang="ko-KR" altLang="en-US" sz="1200" dirty="0">
                <a:solidFill>
                  <a:srgbClr val="92D05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추가항목</a:t>
            </a:r>
            <a:endParaRPr kumimoji="1" lang="en-US" altLang="ko-KR" sz="1200" dirty="0">
              <a:solidFill>
                <a:srgbClr val="92D05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항목 </a:t>
            </a:r>
            <a:r>
              <a:rPr kumimoji="1" lang="en-US" altLang="ko-KR" sz="1200" dirty="0">
                <a:solidFill>
                  <a:schemeClr val="bg2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5.</a:t>
            </a:r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추가항목</a:t>
            </a:r>
            <a:endParaRPr kumimoji="1" lang="en-US" altLang="ko-KR" sz="1200" dirty="0">
              <a:solidFill>
                <a:schemeClr val="bg2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lvl="1"/>
            <a:endParaRPr kumimoji="1" lang="en-US" altLang="ko-KR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B525D2-EBE9-10A1-955B-6928F7BB1BE6}"/>
              </a:ext>
            </a:extLst>
          </p:cNvPr>
          <p:cNvSpPr txBox="1"/>
          <p:nvPr/>
        </p:nvSpPr>
        <p:spPr>
          <a:xfrm>
            <a:off x="5931531" y="2974978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+</a:t>
            </a:r>
            <a:endParaRPr kumimoji="1" lang="ko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DC58A960-862C-3F4F-9922-69B82F8F2B9B}"/>
              </a:ext>
            </a:extLst>
          </p:cNvPr>
          <p:cNvSpPr/>
          <p:nvPr/>
        </p:nvSpPr>
        <p:spPr>
          <a:xfrm>
            <a:off x="9784812" y="2024057"/>
            <a:ext cx="1537035" cy="6048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7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B2B7329-40AC-D3A4-1BD9-49EC065E863C}"/>
              </a:ext>
            </a:extLst>
          </p:cNvPr>
          <p:cNvSpPr/>
          <p:nvPr/>
        </p:nvSpPr>
        <p:spPr>
          <a:xfrm>
            <a:off x="9794410" y="2748740"/>
            <a:ext cx="1537035" cy="6048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샤프트 알고리즘 번호</a:t>
            </a:r>
            <a:r>
              <a:rPr kumimoji="1" lang="en-US" altLang="ko-KR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’1</a:t>
            </a:r>
            <a:r>
              <a:rPr kumimoji="1" lang="ko-KR" altLang="en-US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번</a:t>
            </a:r>
            <a:r>
              <a:rPr kumimoji="1" lang="en-US" altLang="ko-KR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EADCB72-2AFC-ADBB-ABB9-6D9FB509C5E4}"/>
              </a:ext>
            </a:extLst>
          </p:cNvPr>
          <p:cNvSpPr/>
          <p:nvPr/>
        </p:nvSpPr>
        <p:spPr>
          <a:xfrm>
            <a:off x="9804008" y="3480678"/>
            <a:ext cx="1556232" cy="6092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샤프트 알고리즘 번호</a:t>
            </a:r>
            <a:r>
              <a:rPr kumimoji="1" lang="en-US" altLang="ko-KR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’2</a:t>
            </a:r>
            <a:r>
              <a:rPr kumimoji="1" lang="ko-KR" altLang="en-US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번</a:t>
            </a:r>
            <a:r>
              <a:rPr kumimoji="1" lang="en-US" altLang="ko-KR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AEB0DA41-5DA9-5DF4-6D0A-50561A1BD8B2}"/>
              </a:ext>
            </a:extLst>
          </p:cNvPr>
          <p:cNvSpPr/>
          <p:nvPr/>
        </p:nvSpPr>
        <p:spPr>
          <a:xfrm>
            <a:off x="9804008" y="4204078"/>
            <a:ext cx="1537036" cy="6092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샤프트 알고리즘 번호</a:t>
            </a:r>
            <a:r>
              <a:rPr kumimoji="1" lang="en-US" altLang="ko-KR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’3</a:t>
            </a:r>
            <a:r>
              <a:rPr kumimoji="1" lang="ko-KR" altLang="en-US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번</a:t>
            </a:r>
            <a:r>
              <a:rPr kumimoji="1" lang="en-US" altLang="ko-KR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A40DB8-1201-3670-3C84-7640A650EAC2}"/>
              </a:ext>
            </a:extLst>
          </p:cNvPr>
          <p:cNvSpPr txBox="1"/>
          <p:nvPr/>
        </p:nvSpPr>
        <p:spPr>
          <a:xfrm>
            <a:off x="9100946" y="3107750"/>
            <a:ext cx="32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+</a:t>
            </a:r>
            <a:endParaRPr kumimoji="1" lang="ko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F9E98E-C738-E313-8975-6DB3BA9478C8}"/>
              </a:ext>
            </a:extLst>
          </p:cNvPr>
          <p:cNvSpPr txBox="1"/>
          <p:nvPr/>
        </p:nvSpPr>
        <p:spPr>
          <a:xfrm>
            <a:off x="7596126" y="1744348"/>
            <a:ext cx="1053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헤드 항목</a:t>
            </a:r>
            <a:r>
              <a:rPr kumimoji="1"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(%)</a:t>
            </a:r>
            <a:endParaRPr kumimoji="1" lang="ko-KR" altLang="en-US" sz="1000" dirty="0">
              <a:solidFill>
                <a:schemeClr val="accent1">
                  <a:lumMod val="60000"/>
                  <a:lumOff val="40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9DCB75-30F1-253E-A332-4967E9F8A600}"/>
              </a:ext>
            </a:extLst>
          </p:cNvPr>
          <p:cNvSpPr txBox="1"/>
          <p:nvPr/>
        </p:nvSpPr>
        <p:spPr>
          <a:xfrm>
            <a:off x="10009011" y="1744348"/>
            <a:ext cx="120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샤프트 항목</a:t>
            </a:r>
            <a:r>
              <a:rPr kumimoji="1"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(%)</a:t>
            </a:r>
            <a:endParaRPr kumimoji="1" lang="ko-KR" altLang="en-US" sz="1000" dirty="0">
              <a:solidFill>
                <a:schemeClr val="accent1">
                  <a:lumMod val="60000"/>
                  <a:lumOff val="40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735595-91EE-5139-62D9-9650FC1E98D2}"/>
              </a:ext>
            </a:extLst>
          </p:cNvPr>
          <p:cNvSpPr/>
          <p:nvPr/>
        </p:nvSpPr>
        <p:spPr>
          <a:xfrm>
            <a:off x="2740981" y="664869"/>
            <a:ext cx="835699" cy="353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DE7F29-5ECB-1246-9AF0-B9674DC7ECD3}"/>
              </a:ext>
            </a:extLst>
          </p:cNvPr>
          <p:cNvSpPr/>
          <p:nvPr/>
        </p:nvSpPr>
        <p:spPr>
          <a:xfrm>
            <a:off x="8362796" y="1140852"/>
            <a:ext cx="2108298" cy="3545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92DD1D-AE4F-6317-CF60-55592BF3B60B}"/>
              </a:ext>
            </a:extLst>
          </p:cNvPr>
          <p:cNvSpPr/>
          <p:nvPr/>
        </p:nvSpPr>
        <p:spPr>
          <a:xfrm>
            <a:off x="2454965" y="2874335"/>
            <a:ext cx="1620078" cy="563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01BBA5-D10F-C70D-792F-47FC4E94DB82}"/>
              </a:ext>
            </a:extLst>
          </p:cNvPr>
          <p:cNvSpPr/>
          <p:nvPr/>
        </p:nvSpPr>
        <p:spPr>
          <a:xfrm>
            <a:off x="7596126" y="1676814"/>
            <a:ext cx="835699" cy="353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824F54-873E-4EFE-B223-5704F7F34263}"/>
              </a:ext>
            </a:extLst>
          </p:cNvPr>
          <p:cNvSpPr/>
          <p:nvPr/>
        </p:nvSpPr>
        <p:spPr>
          <a:xfrm>
            <a:off x="10053244" y="1660041"/>
            <a:ext cx="911464" cy="353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215213-07A3-2A37-9652-37DEDFDE51E6}"/>
              </a:ext>
            </a:extLst>
          </p:cNvPr>
          <p:cNvSpPr/>
          <p:nvPr/>
        </p:nvSpPr>
        <p:spPr>
          <a:xfrm>
            <a:off x="7544773" y="2930466"/>
            <a:ext cx="835699" cy="353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3A0A254-559C-EAA2-D6E2-C9A8DB6FEC09}"/>
              </a:ext>
            </a:extLst>
          </p:cNvPr>
          <p:cNvSpPr/>
          <p:nvPr/>
        </p:nvSpPr>
        <p:spPr>
          <a:xfrm>
            <a:off x="10009011" y="2846905"/>
            <a:ext cx="1117538" cy="1966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349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3" grpId="0" animBg="1"/>
      <p:bldP spid="14" grpId="0" animBg="1"/>
      <p:bldP spid="25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8FC60D-1C65-0655-E2E8-89AD8BA321F6}"/>
              </a:ext>
            </a:extLst>
          </p:cNvPr>
          <p:cNvSpPr txBox="1"/>
          <p:nvPr/>
        </p:nvSpPr>
        <p:spPr>
          <a:xfrm>
            <a:off x="764159" y="407415"/>
            <a:ext cx="274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기본항목 </a:t>
            </a:r>
          </a:p>
          <a:p>
            <a:endParaRPr kumimoji="1" lang="ko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E2BA4CD5-BA62-DF2B-3FA3-CEBB370D4ACD}"/>
              </a:ext>
            </a:extLst>
          </p:cNvPr>
          <p:cNvSpPr/>
          <p:nvPr/>
        </p:nvSpPr>
        <p:spPr>
          <a:xfrm>
            <a:off x="187994" y="2010230"/>
            <a:ext cx="4377267" cy="4090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en-US" altLang="ko-KR" sz="12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비거리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퍼짐정도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탄도편차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  <a:p>
            <a:pPr algn="ctr">
              <a:lnSpc>
                <a:spcPct val="150000"/>
              </a:lnSpc>
            </a:pP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endParaRPr kumimoji="1" lang="en-US" altLang="ko-KR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endParaRPr kumimoji="1" lang="ko-KR" altLang="en-US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29A5B-19C4-00BE-C449-86CC62BFD1B2}"/>
              </a:ext>
            </a:extLst>
          </p:cNvPr>
          <p:cNvSpPr txBox="1"/>
          <p:nvPr/>
        </p:nvSpPr>
        <p:spPr>
          <a:xfrm>
            <a:off x="1771998" y="1660120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기본 항목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0A8B8CA-2677-E965-D09D-6CDC95DFD7EB}"/>
              </a:ext>
            </a:extLst>
          </p:cNvPr>
          <p:cNvCxnSpPr>
            <a:cxnSpLocks/>
          </p:cNvCxnSpPr>
          <p:nvPr/>
        </p:nvCxnSpPr>
        <p:spPr>
          <a:xfrm flipV="1">
            <a:off x="4565261" y="1456267"/>
            <a:ext cx="210971" cy="249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D0E8E8-7DDB-3556-4C49-B0DD89A89C0A}"/>
              </a:ext>
            </a:extLst>
          </p:cNvPr>
          <p:cNvSpPr txBox="1"/>
          <p:nvPr/>
        </p:nvSpPr>
        <p:spPr>
          <a:xfrm>
            <a:off x="4724400" y="1283412"/>
            <a:ext cx="8121602" cy="567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[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비거리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한 유저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사용중인 장비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Carry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값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과</a:t>
            </a:r>
            <a:r>
              <a:rPr kumimoji="1" lang="ko-KR" altLang="en-US" sz="1100" dirty="0">
                <a:solidFill>
                  <a:srgbClr val="92D05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100" u="sng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다른 클럽 조합들의 </a:t>
            </a:r>
            <a:r>
              <a:rPr kumimoji="1" lang="en-US" altLang="ko-KR" sz="1100" u="sng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ML</a:t>
            </a:r>
            <a:r>
              <a:rPr kumimoji="1" lang="ko-KR" altLang="en-US" sz="1100" u="sng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예측 </a:t>
            </a:r>
            <a:r>
              <a:rPr kumimoji="1" lang="en-US" altLang="ko-KR" sz="1100" u="sng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Carry</a:t>
            </a:r>
            <a:r>
              <a:rPr kumimoji="1" lang="ko-KR" altLang="en-US" sz="1100" u="sng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값 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대비 비율에 따른 점수배점</a:t>
            </a:r>
            <a:endParaRPr kumimoji="1" lang="en-US" altLang="ko-KR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     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-&gt;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1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기본 점수</a:t>
            </a:r>
            <a:r>
              <a:rPr kumimoji="1" lang="en-US" altLang="ko-KR" sz="11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1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점</a:t>
            </a:r>
            <a:r>
              <a:rPr kumimoji="1" lang="en-US" altLang="ko-KR" sz="11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11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+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비거리 </a:t>
            </a:r>
            <a:r>
              <a:rPr kumimoji="1" lang="en-US" altLang="ko-KR" sz="11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%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증가 혹은 감소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(1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점 채점 혹은 감점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       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-&gt;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유저가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Complex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선택란에서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비거리 개선 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선택시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비거리 </a:t>
            </a:r>
            <a:r>
              <a:rPr kumimoji="1" lang="en-US" altLang="ko-KR" sz="11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%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여기 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수치값은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상의 후 결정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  <a:p>
            <a:pPr lvl="1">
              <a:lnSpc>
                <a:spcPct val="150000"/>
              </a:lnSpc>
            </a:pPr>
            <a:endParaRPr kumimoji="1" lang="en-US" altLang="ko-KR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Ex)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Tsi2 10 - Tour AD UB 5S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를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사용중인 유저의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Carry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값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yd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1.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G430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LST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9 – Tensei Pro White 1K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ML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예측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‘Carry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값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yd(%</a:t>
            </a:r>
            <a:r>
              <a:rPr kumimoji="1" lang="ko-KR" altLang="en-US" sz="11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증가</a:t>
            </a:r>
            <a:r>
              <a:rPr kumimoji="1" lang="en-US" altLang="ko-KR" sz="11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   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-&gt;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30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점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+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4</a:t>
            </a:r>
            <a:r>
              <a:rPr kumimoji="1" lang="ko-KR" altLang="en-US" sz="11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점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=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34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점</a:t>
            </a:r>
            <a:endParaRPr kumimoji="1" lang="en-US" altLang="ko-KR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 2.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ST-X 230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10.5 – Tensei Pro White 1K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ML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예측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‘Carry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값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yd(%</a:t>
            </a:r>
            <a:r>
              <a:rPr kumimoji="1" lang="ko-KR" altLang="en-US" sz="11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감소</a:t>
            </a:r>
            <a:r>
              <a:rPr kumimoji="1" lang="en-US" altLang="ko-KR" sz="11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11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-&gt;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30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점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–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r>
              <a:rPr kumimoji="1" lang="ko-KR" altLang="en-US" sz="11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점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=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28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점</a:t>
            </a:r>
            <a:endParaRPr kumimoji="1" lang="en-US" altLang="ko-KR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bg1">
                    <a:lumMod val="6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[</a:t>
            </a:r>
            <a:r>
              <a:rPr kumimoji="1" lang="ko-KR" altLang="en-US" sz="1400" dirty="0" err="1">
                <a:solidFill>
                  <a:schemeClr val="bg1">
                    <a:lumMod val="6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퍼짐정도</a:t>
            </a:r>
            <a:r>
              <a:rPr kumimoji="1" lang="en-US" altLang="ko-KR" sz="1400" dirty="0">
                <a:solidFill>
                  <a:schemeClr val="bg1">
                    <a:lumMod val="6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400" dirty="0" err="1">
                <a:solidFill>
                  <a:schemeClr val="bg1">
                    <a:lumMod val="6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탄도편차</a:t>
            </a:r>
            <a:r>
              <a:rPr kumimoji="1" lang="en-US" altLang="ko-KR" sz="1400" dirty="0">
                <a:solidFill>
                  <a:schemeClr val="bg1">
                    <a:lumMod val="6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)]</a:t>
            </a:r>
            <a:r>
              <a:rPr kumimoji="1" lang="ko-KR" altLang="en-US" sz="1400" dirty="0">
                <a:solidFill>
                  <a:schemeClr val="bg1">
                    <a:lumMod val="6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bg1">
                    <a:lumMod val="6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Coming</a:t>
            </a:r>
            <a:r>
              <a:rPr kumimoji="1" lang="ko-KR" altLang="en-US" sz="1400" dirty="0">
                <a:solidFill>
                  <a:schemeClr val="bg1">
                    <a:lumMod val="6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bg1">
                    <a:lumMod val="6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Soon</a:t>
            </a:r>
          </a:p>
          <a:p>
            <a:pPr>
              <a:lnSpc>
                <a:spcPct val="150000"/>
              </a:lnSpc>
            </a:pP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-&gt;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예상 </a:t>
            </a:r>
            <a:r>
              <a:rPr kumimoji="1" lang="en-US" altLang="ko-KR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x,y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값을 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알기위해서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ML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예측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Spin Rate, Launch </a:t>
            </a:r>
            <a:r>
              <a:rPr kumimoji="1" lang="en-US" altLang="ko-KR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Anlge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등 어떤 특성들이 필요한지 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알아봐야함</a:t>
            </a:r>
            <a:endParaRPr kumimoji="1" lang="en-US" altLang="ko-KR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한 유저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사용중인 장비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편차값과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다른 클럽 조합들의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ML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예측 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편차값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대비 편차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차이에 따른 점수배점</a:t>
            </a:r>
            <a:endParaRPr kumimoji="1" lang="en-US" altLang="ko-KR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    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-&gt;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기본 점수</a:t>
            </a:r>
            <a:r>
              <a:rPr kumimoji="1" lang="en-US" altLang="ko-KR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점</a:t>
            </a:r>
            <a:r>
              <a:rPr kumimoji="1" lang="en-US" altLang="ko-KR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+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탄도편차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%</a:t>
            </a:r>
            <a:r>
              <a:rPr kumimoji="1" lang="ko-KR" altLang="en-US" sz="9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증가 혹은 감소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(1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점 감점 혹은 채점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Ex)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Tsi2 10 - Tour AD UB 5S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를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사용중인 유저의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‘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유클리디안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거리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’(1000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개샷중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평균 </a:t>
            </a:r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x,y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좌표와 가장 거리가 먼 좌표의 거리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yd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1.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G430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LST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9 – Tensei Pro White 1K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ML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예측 </a:t>
            </a:r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x,y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값에 대한 거리 </a:t>
            </a:r>
            <a:r>
              <a:rPr kumimoji="1" lang="en-US" altLang="ko-KR" sz="9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yd(%</a:t>
            </a:r>
            <a:r>
              <a:rPr kumimoji="1" lang="ko-KR" altLang="en-US" sz="9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감소</a:t>
            </a:r>
            <a:r>
              <a:rPr kumimoji="1" lang="en-US" altLang="ko-KR" sz="9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   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-&gt;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25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점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+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10</a:t>
            </a:r>
            <a:r>
              <a:rPr kumimoji="1" lang="ko-KR" altLang="en-US" sz="9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점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=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35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점</a:t>
            </a: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 2.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ST-X 230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10.5 – Tensei Pro White 1K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ML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예측 </a:t>
            </a:r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x,y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값 </a:t>
            </a:r>
            <a:r>
              <a:rPr kumimoji="1" lang="en-US" altLang="ko-KR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yd(%</a:t>
            </a:r>
            <a:r>
              <a:rPr kumimoji="1" lang="ko-KR" altLang="en-US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증가</a:t>
            </a:r>
            <a:r>
              <a:rPr kumimoji="1" lang="en-US" altLang="ko-KR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-&gt;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25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점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–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10</a:t>
            </a:r>
            <a:r>
              <a:rPr kumimoji="1" lang="ko-KR" altLang="en-US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점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=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15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점</a:t>
            </a: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ko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83EB93-E5D3-B66F-24B4-6D66E5C6454C}"/>
              </a:ext>
            </a:extLst>
          </p:cNvPr>
          <p:cNvSpPr/>
          <p:nvPr/>
        </p:nvSpPr>
        <p:spPr>
          <a:xfrm>
            <a:off x="4783916" y="1360208"/>
            <a:ext cx="7408084" cy="2212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D243333-381A-880F-40E1-02BD5FE3785F}"/>
              </a:ext>
            </a:extLst>
          </p:cNvPr>
          <p:cNvCxnSpPr/>
          <p:nvPr/>
        </p:nvCxnSpPr>
        <p:spPr>
          <a:xfrm>
            <a:off x="5545666" y="2895601"/>
            <a:ext cx="22140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694CE23-EAF6-115D-B728-AECAD74C6D99}"/>
              </a:ext>
            </a:extLst>
          </p:cNvPr>
          <p:cNvCxnSpPr>
            <a:cxnSpLocks/>
          </p:cNvCxnSpPr>
          <p:nvPr/>
        </p:nvCxnSpPr>
        <p:spPr>
          <a:xfrm>
            <a:off x="5673537" y="3168543"/>
            <a:ext cx="24121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B7C12D9C-446D-FF3A-3296-CAFED72174EE}"/>
              </a:ext>
            </a:extLst>
          </p:cNvPr>
          <p:cNvCxnSpPr>
            <a:cxnSpLocks/>
          </p:cNvCxnSpPr>
          <p:nvPr/>
        </p:nvCxnSpPr>
        <p:spPr>
          <a:xfrm>
            <a:off x="5673537" y="3429000"/>
            <a:ext cx="26122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734E16-2B33-8B79-3C6B-C415BABF7F93}"/>
              </a:ext>
            </a:extLst>
          </p:cNvPr>
          <p:cNvSpPr/>
          <p:nvPr/>
        </p:nvSpPr>
        <p:spPr>
          <a:xfrm>
            <a:off x="4783916" y="4215291"/>
            <a:ext cx="7220090" cy="1885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889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A2319D-5965-5699-E951-4B1F7266D55D}"/>
              </a:ext>
            </a:extLst>
          </p:cNvPr>
          <p:cNvSpPr txBox="1"/>
          <p:nvPr/>
        </p:nvSpPr>
        <p:spPr>
          <a:xfrm>
            <a:off x="764159" y="407415"/>
            <a:ext cx="274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추가항목 </a:t>
            </a:r>
          </a:p>
          <a:p>
            <a:endParaRPr kumimoji="1" lang="ko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B006F4A0-F6ED-700D-9FEC-1BC260025FCD}"/>
              </a:ext>
            </a:extLst>
          </p:cNvPr>
          <p:cNvSpPr/>
          <p:nvPr/>
        </p:nvSpPr>
        <p:spPr>
          <a:xfrm>
            <a:off x="3350648" y="1600402"/>
            <a:ext cx="5674081" cy="47009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6ECE668-2FFD-632C-F642-1457F274ED16}"/>
              </a:ext>
            </a:extLst>
          </p:cNvPr>
          <p:cNvSpPr/>
          <p:nvPr/>
        </p:nvSpPr>
        <p:spPr>
          <a:xfrm>
            <a:off x="3680055" y="2251985"/>
            <a:ext cx="2032316" cy="9191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9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endParaRPr kumimoji="1" lang="en-US" altLang="ko-KR" sz="9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endParaRPr kumimoji="1" lang="ko-KR" altLang="en-US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38F4B31-754B-BC50-C277-3EB04B1C2223}"/>
              </a:ext>
            </a:extLst>
          </p:cNvPr>
          <p:cNvSpPr/>
          <p:nvPr/>
        </p:nvSpPr>
        <p:spPr>
          <a:xfrm>
            <a:off x="3680054" y="4277892"/>
            <a:ext cx="2032316" cy="9025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9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3213FDC2-72CF-4D98-A859-59A51F4C4BB8}"/>
              </a:ext>
            </a:extLst>
          </p:cNvPr>
          <p:cNvSpPr/>
          <p:nvPr/>
        </p:nvSpPr>
        <p:spPr>
          <a:xfrm>
            <a:off x="3680054" y="3275575"/>
            <a:ext cx="2032316" cy="9025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9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8B603C-02CE-79A8-3D45-BF356E280EAD}"/>
              </a:ext>
            </a:extLst>
          </p:cNvPr>
          <p:cNvSpPr/>
          <p:nvPr/>
        </p:nvSpPr>
        <p:spPr>
          <a:xfrm>
            <a:off x="3611834" y="1677566"/>
            <a:ext cx="2204057" cy="38043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781C68-5811-F8D0-F10B-4E9BB978D249}"/>
              </a:ext>
            </a:extLst>
          </p:cNvPr>
          <p:cNvSpPr txBox="1"/>
          <p:nvPr/>
        </p:nvSpPr>
        <p:spPr>
          <a:xfrm>
            <a:off x="4879680" y="1192850"/>
            <a:ext cx="276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추가 항목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사용성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편의성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endParaRPr kumimoji="1" lang="ko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6180CCA9-CA40-CF42-7941-A371AEB82BA3}"/>
              </a:ext>
            </a:extLst>
          </p:cNvPr>
          <p:cNvSpPr/>
          <p:nvPr/>
        </p:nvSpPr>
        <p:spPr>
          <a:xfrm>
            <a:off x="6196278" y="2191424"/>
            <a:ext cx="2114923" cy="9191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9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096808BC-C46B-7C28-607A-56F6A8C0DD73}"/>
              </a:ext>
            </a:extLst>
          </p:cNvPr>
          <p:cNvSpPr/>
          <p:nvPr/>
        </p:nvSpPr>
        <p:spPr>
          <a:xfrm>
            <a:off x="6196277" y="3169586"/>
            <a:ext cx="2135573" cy="9025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9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샤프트 알고리즘 번호</a:t>
            </a:r>
            <a:r>
              <a:rPr kumimoji="1" lang="en-US" altLang="ko-KR" sz="9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’1</a:t>
            </a:r>
            <a:r>
              <a:rPr kumimoji="1" lang="ko-KR" altLang="en-US" sz="9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번</a:t>
            </a:r>
            <a:r>
              <a:rPr kumimoji="1" lang="en-US" altLang="ko-KR" sz="9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</a:p>
          <a:p>
            <a:pPr algn="ctr"/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방향별</a:t>
            </a: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16AE7A5B-2DA6-E202-D4A3-561FDC3C9953}"/>
              </a:ext>
            </a:extLst>
          </p:cNvPr>
          <p:cNvSpPr/>
          <p:nvPr/>
        </p:nvSpPr>
        <p:spPr>
          <a:xfrm>
            <a:off x="6215475" y="4100798"/>
            <a:ext cx="2114923" cy="919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9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샤프트 알고리즘 번호</a:t>
            </a:r>
            <a:r>
              <a:rPr kumimoji="1" lang="en-US" altLang="ko-KR" sz="9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’2</a:t>
            </a:r>
            <a:r>
              <a:rPr kumimoji="1" lang="ko-KR" altLang="en-US" sz="9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번</a:t>
            </a:r>
            <a:r>
              <a:rPr kumimoji="1" lang="en-US" altLang="ko-KR" sz="9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</a:p>
          <a:p>
            <a:pPr algn="ctr"/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커브별</a:t>
            </a: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18159C4-02F0-45ED-7474-7ED08468BB6D}"/>
              </a:ext>
            </a:extLst>
          </p:cNvPr>
          <p:cNvSpPr/>
          <p:nvPr/>
        </p:nvSpPr>
        <p:spPr>
          <a:xfrm>
            <a:off x="6215475" y="5062755"/>
            <a:ext cx="2114922" cy="919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9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샤프트 알고리즘 번호</a:t>
            </a:r>
            <a:r>
              <a:rPr kumimoji="1" lang="en-US" altLang="ko-KR" sz="9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’3</a:t>
            </a:r>
            <a:r>
              <a:rPr kumimoji="1" lang="ko-KR" altLang="en-US" sz="9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번</a:t>
            </a:r>
            <a:r>
              <a:rPr kumimoji="1" lang="en-US" altLang="ko-KR" sz="9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</a:p>
          <a:p>
            <a:pPr algn="ctr"/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탄도별</a:t>
            </a: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A0F92E-95B7-7C12-D78E-CF1141AFC0B7}"/>
              </a:ext>
            </a:extLst>
          </p:cNvPr>
          <p:cNvSpPr txBox="1"/>
          <p:nvPr/>
        </p:nvSpPr>
        <p:spPr>
          <a:xfrm>
            <a:off x="5728987" y="3596564"/>
            <a:ext cx="353840" cy="411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+</a:t>
            </a:r>
            <a:endParaRPr kumimoji="1" lang="ko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566D8F-2895-2CFC-63B1-5DB8EDADA685}"/>
              </a:ext>
            </a:extLst>
          </p:cNvPr>
          <p:cNvSpPr txBox="1"/>
          <p:nvPr/>
        </p:nvSpPr>
        <p:spPr>
          <a:xfrm>
            <a:off x="4147237" y="1845134"/>
            <a:ext cx="1133253" cy="28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헤드 항목</a:t>
            </a:r>
            <a:r>
              <a:rPr kumimoji="1" lang="en-US" altLang="ko-KR" sz="1200" dirty="0">
                <a:solidFill>
                  <a:srgbClr val="00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(%)</a:t>
            </a:r>
            <a:endParaRPr kumimoji="1" lang="ko-KR" altLang="en-US" sz="1200" dirty="0">
              <a:solidFill>
                <a:srgbClr val="00B0F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8F562D-973B-C2B9-63C1-3033DF606C15}"/>
              </a:ext>
            </a:extLst>
          </p:cNvPr>
          <p:cNvSpPr txBox="1"/>
          <p:nvPr/>
        </p:nvSpPr>
        <p:spPr>
          <a:xfrm>
            <a:off x="6625315" y="1838538"/>
            <a:ext cx="1291895" cy="28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샤프트 항목</a:t>
            </a:r>
            <a:r>
              <a:rPr kumimoji="1" lang="en-US" altLang="ko-KR" sz="1200" dirty="0">
                <a:solidFill>
                  <a:srgbClr val="00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(%)</a:t>
            </a:r>
            <a:endParaRPr kumimoji="1" lang="ko-KR" altLang="en-US" sz="1200" dirty="0">
              <a:solidFill>
                <a:srgbClr val="00B0F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CC033AD-DF38-A3F5-3F3E-5EE4663A5D2E}"/>
              </a:ext>
            </a:extLst>
          </p:cNvPr>
          <p:cNvCxnSpPr>
            <a:cxnSpLocks/>
          </p:cNvCxnSpPr>
          <p:nvPr/>
        </p:nvCxnSpPr>
        <p:spPr>
          <a:xfrm flipV="1">
            <a:off x="7437451" y="815009"/>
            <a:ext cx="1279166" cy="499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C2C1DD-1B88-D51F-5907-FF76B504AECB}"/>
              </a:ext>
            </a:extLst>
          </p:cNvPr>
          <p:cNvSpPr txBox="1"/>
          <p:nvPr/>
        </p:nvSpPr>
        <p:spPr>
          <a:xfrm>
            <a:off x="8883583" y="382962"/>
            <a:ext cx="353412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30</a:t>
            </a:r>
            <a:r>
              <a:rPr kumimoji="1" lang="ko-KR" altLang="en-US" sz="15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점</a:t>
            </a:r>
            <a:r>
              <a:rPr kumimoji="1" lang="en-US" altLang="ko-KR" sz="15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5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임의의 점수</a:t>
            </a:r>
            <a:r>
              <a:rPr kumimoji="1" lang="en-US" altLang="ko-KR" sz="15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15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만점</a:t>
            </a: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으로 시작</a:t>
            </a:r>
            <a:endParaRPr kumimoji="1" lang="en-US" altLang="ko-KR" sz="1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헤드 항목</a:t>
            </a:r>
            <a:r>
              <a:rPr kumimoji="1" lang="en-US" altLang="ko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샤프트 항목안의 </a:t>
            </a:r>
            <a:endParaRPr kumimoji="1" lang="en-US" altLang="ko-KR" sz="1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조건에 </a:t>
            </a:r>
            <a:r>
              <a:rPr kumimoji="1" lang="ko-KR" altLang="en-US" sz="15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안맞을시</a:t>
            </a: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5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감점</a:t>
            </a:r>
            <a:endParaRPr kumimoji="1" lang="en-US" altLang="ko-KR" sz="1500" dirty="0">
              <a:solidFill>
                <a:srgbClr val="FF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sz="1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sz="1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ko-KR" altLang="en-US" sz="1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2912C1-61EB-B2C3-37C8-270ED8891501}"/>
              </a:ext>
            </a:extLst>
          </p:cNvPr>
          <p:cNvSpPr/>
          <p:nvPr/>
        </p:nvSpPr>
        <p:spPr>
          <a:xfrm>
            <a:off x="7483582" y="1827271"/>
            <a:ext cx="324602" cy="294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FB7B3B-869C-511D-FD60-14CD7BA6BB75}"/>
              </a:ext>
            </a:extLst>
          </p:cNvPr>
          <p:cNvSpPr/>
          <p:nvPr/>
        </p:nvSpPr>
        <p:spPr>
          <a:xfrm>
            <a:off x="4848100" y="1838538"/>
            <a:ext cx="324602" cy="294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317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3D577EF-C0E2-2396-92AB-C849425CD3EE}"/>
              </a:ext>
            </a:extLst>
          </p:cNvPr>
          <p:cNvSpPr txBox="1"/>
          <p:nvPr/>
        </p:nvSpPr>
        <p:spPr>
          <a:xfrm>
            <a:off x="2953408" y="5685141"/>
            <a:ext cx="8016572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9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‘Carry’ Feature</a:t>
            </a:r>
            <a:r>
              <a:rPr kumimoji="1" lang="ko-KR" altLang="en-US" sz="9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Importance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헤드클럽의 특성들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파란색 박스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과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샤프트클럽의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특성들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초록색 박스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중요도를 </a:t>
            </a: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바탕으로 헤드와 샤프트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매칭점수의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비율에 반영합니다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Ex) 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헤드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샤프트 클럽의 특성 중요도 비율을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100%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로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환산후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초록색 박스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–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헤드클럽의 총 특성들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%,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파란색 박스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샤프트클럽의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총 특성들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%</a:t>
            </a:r>
          </a:p>
          <a:p>
            <a:pPr>
              <a:lnSpc>
                <a:spcPct val="150000"/>
              </a:lnSpc>
            </a:pP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매칭 점수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–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추가항목의 헤드항목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%,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샤프트항목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%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B68B3E-43F8-FAA6-CEAD-67B4B6AE6CD5}"/>
              </a:ext>
            </a:extLst>
          </p:cNvPr>
          <p:cNvSpPr txBox="1"/>
          <p:nvPr/>
        </p:nvSpPr>
        <p:spPr>
          <a:xfrm>
            <a:off x="671176" y="157464"/>
            <a:ext cx="3736142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헤드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샤프트 </a:t>
            </a:r>
            <a:r>
              <a:rPr kumimoji="1" lang="ko-KR" altLang="en-US" sz="14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매칭점수의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비율 구하는 법</a:t>
            </a:r>
            <a:endParaRPr kumimoji="1" lang="en-US" altLang="ko-KR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288267-905F-2A62-0EF5-2E739B006FDD}"/>
              </a:ext>
            </a:extLst>
          </p:cNvPr>
          <p:cNvSpPr/>
          <p:nvPr/>
        </p:nvSpPr>
        <p:spPr>
          <a:xfrm>
            <a:off x="248079" y="756857"/>
            <a:ext cx="415613" cy="2940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1"/>
              </a:solidFill>
              <a:highlight>
                <a:srgbClr val="0000FF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9E09FB9-9E5E-A9C1-38C9-1F9AD5BF726A}"/>
              </a:ext>
            </a:extLst>
          </p:cNvPr>
          <p:cNvSpPr/>
          <p:nvPr/>
        </p:nvSpPr>
        <p:spPr>
          <a:xfrm>
            <a:off x="248079" y="1155126"/>
            <a:ext cx="415613" cy="294031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74C82-1D54-228D-FA95-04948B3B163E}"/>
              </a:ext>
            </a:extLst>
          </p:cNvPr>
          <p:cNvSpPr txBox="1"/>
          <p:nvPr/>
        </p:nvSpPr>
        <p:spPr>
          <a:xfrm>
            <a:off x="652715" y="798206"/>
            <a:ext cx="1414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샤프트클럽의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특성들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176925-05BB-D178-FA1D-1CF708E7CEB7}"/>
              </a:ext>
            </a:extLst>
          </p:cNvPr>
          <p:cNvSpPr txBox="1"/>
          <p:nvPr/>
        </p:nvSpPr>
        <p:spPr>
          <a:xfrm>
            <a:off x="663692" y="1179494"/>
            <a:ext cx="129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헤드클럽의 특성들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C1764C47-DF6A-89D0-068F-EAF61B003F52}"/>
              </a:ext>
            </a:extLst>
          </p:cNvPr>
          <p:cNvCxnSpPr>
            <a:cxnSpLocks/>
          </p:cNvCxnSpPr>
          <p:nvPr/>
        </p:nvCxnSpPr>
        <p:spPr>
          <a:xfrm>
            <a:off x="3463364" y="6342529"/>
            <a:ext cx="27043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564C79-CA67-FF08-EE1A-42BE71FC024E}"/>
              </a:ext>
            </a:extLst>
          </p:cNvPr>
          <p:cNvSpPr/>
          <p:nvPr/>
        </p:nvSpPr>
        <p:spPr>
          <a:xfrm>
            <a:off x="4397692" y="6568389"/>
            <a:ext cx="627558" cy="184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96C7A5-9788-FE33-E9D0-B088B7925D72}"/>
              </a:ext>
            </a:extLst>
          </p:cNvPr>
          <p:cNvSpPr/>
          <p:nvPr/>
        </p:nvSpPr>
        <p:spPr>
          <a:xfrm>
            <a:off x="5025250" y="6568969"/>
            <a:ext cx="737980" cy="184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" name="그림 5" descr="텍스트, 스크린샷, 라인, 평행이(가) 표시된 사진&#10;&#10;자동 생성된 설명">
            <a:extLst>
              <a:ext uri="{FF2B5EF4-FFF2-40B4-BE49-F238E27FC236}">
                <a16:creationId xmlns:a16="http://schemas.microsoft.com/office/drawing/2014/main" id="{1B76CD8C-3EC4-4C27-89AE-BA6D52ACE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430" y="1155126"/>
            <a:ext cx="7772400" cy="462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0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885711-A05B-9839-C1C5-B9B02DA97671}"/>
              </a:ext>
            </a:extLst>
          </p:cNvPr>
          <p:cNvSpPr/>
          <p:nvPr/>
        </p:nvSpPr>
        <p:spPr>
          <a:xfrm>
            <a:off x="334867" y="2790280"/>
            <a:ext cx="3994729" cy="193813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56FA5C7-2328-5396-59A5-050CB7468B83}"/>
              </a:ext>
            </a:extLst>
          </p:cNvPr>
          <p:cNvSpPr/>
          <p:nvPr/>
        </p:nvSpPr>
        <p:spPr>
          <a:xfrm>
            <a:off x="467900" y="1006261"/>
            <a:ext cx="3677241" cy="16557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12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en-US" altLang="ko-KR" sz="12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1. </a:t>
            </a:r>
            <a:endParaRPr kumimoji="1" lang="en-US" altLang="ko-KR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추천 클럽과 취향선택이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안맞을시</a:t>
            </a: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endParaRPr kumimoji="1" lang="ko-KR" altLang="en-US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4DB2F09F-E634-E9F8-4DDA-907AFB4E0A18}"/>
              </a:ext>
            </a:extLst>
          </p:cNvPr>
          <p:cNvSpPr/>
          <p:nvPr/>
        </p:nvSpPr>
        <p:spPr>
          <a:xfrm>
            <a:off x="467900" y="5032501"/>
            <a:ext cx="3677241" cy="155577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3. </a:t>
            </a:r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추천 클럽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Lie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각과 적정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Lie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각의 </a:t>
            </a: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차이 도마다 감점</a:t>
            </a: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DF2646C-00B6-EB31-2344-979E5124FC91}"/>
              </a:ext>
            </a:extLst>
          </p:cNvPr>
          <p:cNvSpPr/>
          <p:nvPr/>
        </p:nvSpPr>
        <p:spPr>
          <a:xfrm>
            <a:off x="467900" y="2915514"/>
            <a:ext cx="3677241" cy="16557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2. </a:t>
            </a:r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추천 클럽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Loft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각과 사용자 추천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Loft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각의 </a:t>
            </a: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차이 도마다 감점</a:t>
            </a: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9F82B-A88F-3945-1910-2F6A1CB6118B}"/>
              </a:ext>
            </a:extLst>
          </p:cNvPr>
          <p:cNvSpPr txBox="1"/>
          <p:nvPr/>
        </p:nvSpPr>
        <p:spPr>
          <a:xfrm>
            <a:off x="669566" y="359930"/>
            <a:ext cx="133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헤드항목</a:t>
            </a:r>
            <a:r>
              <a:rPr kumimoji="1" lang="en-US" altLang="ko-KR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(%)</a:t>
            </a:r>
            <a:endParaRPr kumimoji="1" lang="ko-KR" altLang="en-US" dirty="0">
              <a:solidFill>
                <a:srgbClr val="FF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61909-D36C-DFF0-5EB7-9B57C8B4E45E}"/>
              </a:ext>
            </a:extLst>
          </p:cNvPr>
          <p:cNvSpPr txBox="1"/>
          <p:nvPr/>
        </p:nvSpPr>
        <p:spPr>
          <a:xfrm>
            <a:off x="8318359" y="0"/>
            <a:ext cx="22911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ko-KR" sz="8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8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BBDB857-5245-1A27-D9EC-0E5193861019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329596" y="2396067"/>
            <a:ext cx="394804" cy="136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8747E7F-3CAF-8FB5-9FDE-887AA749440E}"/>
              </a:ext>
            </a:extLst>
          </p:cNvPr>
          <p:cNvSpPr txBox="1"/>
          <p:nvPr/>
        </p:nvSpPr>
        <p:spPr>
          <a:xfrm>
            <a:off x="4659220" y="2106261"/>
            <a:ext cx="7653867" cy="305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2. </a:t>
            </a:r>
            <a:r>
              <a:rPr kumimoji="1" lang="ko-KR" altLang="en-US" sz="1400" dirty="0" err="1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매칭클럽의</a:t>
            </a:r>
            <a:r>
              <a:rPr kumimoji="1" lang="ko-KR" altLang="en-US" sz="14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Head Loft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와 사용자 </a:t>
            </a:r>
            <a:r>
              <a:rPr kumimoji="1" lang="ko-KR" altLang="en-US" sz="14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추천 </a:t>
            </a:r>
            <a:r>
              <a:rPr kumimoji="1" lang="en-US" altLang="ko-KR" sz="14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Head Loft</a:t>
            </a:r>
            <a:r>
              <a:rPr kumimoji="1" lang="ko-KR" altLang="en-US" sz="14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각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4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차이날때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kumimoji="1" lang="ko-KR" altLang="en-US" sz="14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매칭클럽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Loft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각과 사용자 추천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Head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Loft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각의 차이를 각 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Loft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에 따른 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Shapley Values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에  </a:t>
            </a:r>
            <a:r>
              <a:rPr kumimoji="1" lang="ko-KR" altLang="en-US" sz="14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누적화된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평균 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Target(Carry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값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차이를 가중치를 주어 점수반영</a:t>
            </a:r>
            <a:endParaRPr kumimoji="1" lang="en-US" altLang="ko-KR" sz="1400" dirty="0">
              <a:solidFill>
                <a:srgbClr val="FF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14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   </a:t>
            </a:r>
            <a:r>
              <a:rPr kumimoji="1" lang="en-US" altLang="ko-KR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Ex) </a:t>
            </a:r>
            <a:r>
              <a:rPr kumimoji="1" lang="ko-KR" altLang="en-US" sz="1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클럽매칭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Loft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각 도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-&gt; 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사용자 추천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Loft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각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도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-&gt; 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점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임의의 점수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1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만점중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rgbClr val="92D05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%</a:t>
            </a:r>
            <a:r>
              <a:rPr kumimoji="1" lang="ko-KR" altLang="en-US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감점</a:t>
            </a:r>
            <a:endParaRPr kumimoji="1" lang="en-US" altLang="ko-KR" sz="1200" dirty="0">
              <a:solidFill>
                <a:srgbClr val="FF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1400" dirty="0">
              <a:solidFill>
                <a:srgbClr val="FF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14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           </a:t>
            </a:r>
          </a:p>
          <a:p>
            <a:pPr>
              <a:lnSpc>
                <a:spcPct val="200000"/>
              </a:lnSpc>
            </a:pPr>
            <a:r>
              <a:rPr kumimoji="1" lang="en-US" altLang="ko-KR" sz="14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  </a:t>
            </a:r>
            <a:r>
              <a:rPr kumimoji="1" lang="ko-KR" altLang="en-US" sz="14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         </a:t>
            </a:r>
            <a:endParaRPr kumimoji="1" lang="en-US" altLang="ko-KR" sz="1400" dirty="0">
              <a:solidFill>
                <a:srgbClr val="FF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086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5733A1-A495-AB63-A92F-566F6E93EADE}"/>
              </a:ext>
            </a:extLst>
          </p:cNvPr>
          <p:cNvSpPr/>
          <p:nvPr/>
        </p:nvSpPr>
        <p:spPr>
          <a:xfrm>
            <a:off x="221976" y="2259258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추천 클럽 조합 중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시타 하실 클럽을 선택해 주세요</a:t>
            </a:r>
            <a:r>
              <a:rPr lang="en-US" altLang="ko-KR" sz="1050" dirty="0">
                <a:solidFill>
                  <a:schemeClr val="bg1"/>
                </a:solidFill>
              </a:rPr>
              <a:t>.(2)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3219D-BC43-26F8-9120-23D038567349}"/>
              </a:ext>
            </a:extLst>
          </p:cNvPr>
          <p:cNvSpPr txBox="1"/>
          <p:nvPr/>
        </p:nvSpPr>
        <p:spPr>
          <a:xfrm>
            <a:off x="411190" y="1017439"/>
            <a:ext cx="4763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Q-FIT </a:t>
            </a:r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모드 프로세스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E286AA-D112-0FCB-C068-1C6D5785F25E}"/>
              </a:ext>
            </a:extLst>
          </p:cNvPr>
          <p:cNvSpPr/>
          <p:nvPr/>
        </p:nvSpPr>
        <p:spPr>
          <a:xfrm>
            <a:off x="1266479" y="1707776"/>
            <a:ext cx="2695226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선택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/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비교분석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반복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D8C441-08FE-47AB-43D0-72A1BDC48C65}"/>
              </a:ext>
            </a:extLst>
          </p:cNvPr>
          <p:cNvSpPr/>
          <p:nvPr/>
        </p:nvSpPr>
        <p:spPr>
          <a:xfrm>
            <a:off x="429269" y="1707777"/>
            <a:ext cx="747672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#13~14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4798FA-0B16-997D-B155-313B7D8EFD61}"/>
              </a:ext>
            </a:extLst>
          </p:cNvPr>
          <p:cNvSpPr/>
          <p:nvPr/>
        </p:nvSpPr>
        <p:spPr>
          <a:xfrm>
            <a:off x="4259745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현재 사용중인 클럽 정보를 입력해 주세요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2E0D1-BB67-76B9-ECD6-525FEFD3AAE8}"/>
              </a:ext>
            </a:extLst>
          </p:cNvPr>
          <p:cNvSpPr/>
          <p:nvPr/>
        </p:nvSpPr>
        <p:spPr>
          <a:xfrm>
            <a:off x="8297514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현재 클럽과 시타 클럽</a:t>
            </a:r>
            <a:r>
              <a:rPr lang="en-US" altLang="ko-KR" sz="1050" dirty="0">
                <a:solidFill>
                  <a:schemeClr val="bg1"/>
                </a:solidFill>
              </a:rPr>
              <a:t>(2)</a:t>
            </a:r>
            <a:r>
              <a:rPr lang="ko-KR" altLang="en-US" sz="1050" dirty="0">
                <a:solidFill>
                  <a:schemeClr val="bg1"/>
                </a:solidFill>
              </a:rPr>
              <a:t>의 비교 분석입니다</a:t>
            </a:r>
            <a:r>
              <a:rPr lang="en-US" altLang="ko-KR" sz="1050" dirty="0">
                <a:solidFill>
                  <a:schemeClr val="bg1"/>
                </a:solidFill>
              </a:rPr>
              <a:t>.</a:t>
            </a:r>
            <a:br>
              <a:rPr lang="en-US" altLang="ko-KR" sz="1050" dirty="0">
                <a:solidFill>
                  <a:schemeClr val="bg1"/>
                </a:solidFill>
              </a:rPr>
            </a:br>
            <a:endParaRPr lang="en-US" altLang="ko-KR" sz="105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A775F57-F6C8-B84C-8F9D-B94BCAEFE590}"/>
              </a:ext>
            </a:extLst>
          </p:cNvPr>
          <p:cNvGrpSpPr/>
          <p:nvPr/>
        </p:nvGrpSpPr>
        <p:grpSpPr>
          <a:xfrm>
            <a:off x="4434863" y="3382112"/>
            <a:ext cx="3322272" cy="1574324"/>
            <a:chOff x="8630242" y="3362543"/>
            <a:chExt cx="6428562" cy="253250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9834726-DE18-070D-38B0-C7FFA716F94F}"/>
                </a:ext>
              </a:extLst>
            </p:cNvPr>
            <p:cNvSpPr/>
            <p:nvPr/>
          </p:nvSpPr>
          <p:spPr>
            <a:xfrm>
              <a:off x="8630242" y="3415731"/>
              <a:ext cx="956856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브랜드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F3F7767-0A20-5121-7051-39AC287DCF84}"/>
                </a:ext>
              </a:extLst>
            </p:cNvPr>
            <p:cNvSpPr/>
            <p:nvPr/>
          </p:nvSpPr>
          <p:spPr>
            <a:xfrm>
              <a:off x="9587096" y="3415729"/>
              <a:ext cx="1714501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121791D-CD09-5703-468C-ABF4B96EA754}"/>
                </a:ext>
              </a:extLst>
            </p:cNvPr>
            <p:cNvSpPr/>
            <p:nvPr/>
          </p:nvSpPr>
          <p:spPr>
            <a:xfrm>
              <a:off x="8630242" y="4074009"/>
              <a:ext cx="956856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로프트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2" name="직사각형 3071">
              <a:extLst>
                <a:ext uri="{FF2B5EF4-FFF2-40B4-BE49-F238E27FC236}">
                  <a16:creationId xmlns:a16="http://schemas.microsoft.com/office/drawing/2014/main" id="{9B72E880-FD80-5A81-1377-173FB5CC29FE}"/>
                </a:ext>
              </a:extLst>
            </p:cNvPr>
            <p:cNvSpPr/>
            <p:nvPr/>
          </p:nvSpPr>
          <p:spPr>
            <a:xfrm>
              <a:off x="9587097" y="4074008"/>
              <a:ext cx="1714501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              </a:t>
              </a:r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2E2C3435-8383-7B55-5703-95B2EDD1FB4D}"/>
                </a:ext>
              </a:extLst>
            </p:cNvPr>
            <p:cNvSpPr/>
            <p:nvPr/>
          </p:nvSpPr>
          <p:spPr>
            <a:xfrm>
              <a:off x="8630242" y="4725929"/>
              <a:ext cx="956856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샤프트강도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5" name="직사각형 3074">
              <a:extLst>
                <a:ext uri="{FF2B5EF4-FFF2-40B4-BE49-F238E27FC236}">
                  <a16:creationId xmlns:a16="http://schemas.microsoft.com/office/drawing/2014/main" id="{6D7FD4F8-91C8-DC98-2F2A-7A3BD5008DED}"/>
                </a:ext>
              </a:extLst>
            </p:cNvPr>
            <p:cNvSpPr/>
            <p:nvPr/>
          </p:nvSpPr>
          <p:spPr>
            <a:xfrm>
              <a:off x="9587096" y="4725929"/>
              <a:ext cx="1714501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               </a:t>
              </a:r>
            </a:p>
          </p:txBody>
        </p:sp>
        <p:sp>
          <p:nvSpPr>
            <p:cNvPr id="3076" name="직사각형 3075">
              <a:extLst>
                <a:ext uri="{FF2B5EF4-FFF2-40B4-BE49-F238E27FC236}">
                  <a16:creationId xmlns:a16="http://schemas.microsoft.com/office/drawing/2014/main" id="{D34C5807-0F84-158C-ED79-A3E908CB0580}"/>
                </a:ext>
              </a:extLst>
            </p:cNvPr>
            <p:cNvSpPr/>
            <p:nvPr/>
          </p:nvSpPr>
          <p:spPr>
            <a:xfrm>
              <a:off x="8630242" y="5379228"/>
              <a:ext cx="956856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무게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7" name="직사각형 3076">
              <a:extLst>
                <a:ext uri="{FF2B5EF4-FFF2-40B4-BE49-F238E27FC236}">
                  <a16:creationId xmlns:a16="http://schemas.microsoft.com/office/drawing/2014/main" id="{83E19D90-EA7E-F5AF-4C2E-3590FC8E4185}"/>
                </a:ext>
              </a:extLst>
            </p:cNvPr>
            <p:cNvSpPr/>
            <p:nvPr/>
          </p:nvSpPr>
          <p:spPr>
            <a:xfrm>
              <a:off x="9587097" y="5379227"/>
              <a:ext cx="1714501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8" name="직사각형 3077">
              <a:extLst>
                <a:ext uri="{FF2B5EF4-FFF2-40B4-BE49-F238E27FC236}">
                  <a16:creationId xmlns:a16="http://schemas.microsoft.com/office/drawing/2014/main" id="{677AABEC-E7F9-BC87-CB47-C441048377A1}"/>
                </a:ext>
              </a:extLst>
            </p:cNvPr>
            <p:cNvSpPr/>
            <p:nvPr/>
          </p:nvSpPr>
          <p:spPr>
            <a:xfrm>
              <a:off x="11723322" y="3362543"/>
              <a:ext cx="3335482" cy="2532503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81" name="직사각형 3080">
            <a:extLst>
              <a:ext uri="{FF2B5EF4-FFF2-40B4-BE49-F238E27FC236}">
                <a16:creationId xmlns:a16="http://schemas.microsoft.com/office/drawing/2014/main" id="{2BE45C2C-E17A-29D5-7DCD-1B96141B2C42}"/>
              </a:ext>
            </a:extLst>
          </p:cNvPr>
          <p:cNvSpPr/>
          <p:nvPr/>
        </p:nvSpPr>
        <p:spPr>
          <a:xfrm>
            <a:off x="8568270" y="2988573"/>
            <a:ext cx="1516787" cy="1106780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총점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67</a:t>
            </a:r>
            <a:r>
              <a:rPr lang="en-US" altLang="ko-KR" b="1" dirty="0">
                <a:solidFill>
                  <a:schemeClr val="bg1"/>
                </a:solidFill>
              </a:rPr>
              <a:t> -&gt; </a:t>
            </a:r>
            <a:r>
              <a:rPr lang="en-US" altLang="ko-KR" b="1" dirty="0">
                <a:solidFill>
                  <a:srgbClr val="00B0F0"/>
                </a:solidFill>
              </a:rPr>
              <a:t>92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3082" name="직사각형 3081">
            <a:extLst>
              <a:ext uri="{FF2B5EF4-FFF2-40B4-BE49-F238E27FC236}">
                <a16:creationId xmlns:a16="http://schemas.microsoft.com/office/drawing/2014/main" id="{67FA31B9-55DC-9AFA-0F08-F6A5F096D0EB}"/>
              </a:ext>
            </a:extLst>
          </p:cNvPr>
          <p:cNvSpPr/>
          <p:nvPr/>
        </p:nvSpPr>
        <p:spPr>
          <a:xfrm>
            <a:off x="10242715" y="2988573"/>
            <a:ext cx="1720165" cy="1106780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항목별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거리      </a:t>
            </a:r>
            <a:r>
              <a:rPr lang="en-US" altLang="ko-KR" sz="1100" dirty="0">
                <a:solidFill>
                  <a:schemeClr val="bg1"/>
                </a:solidFill>
              </a:rPr>
              <a:t>200 -&gt; </a:t>
            </a:r>
            <a:r>
              <a:rPr lang="en-US" altLang="ko-KR" sz="1100" dirty="0">
                <a:solidFill>
                  <a:srgbClr val="00B0F0"/>
                </a:solidFill>
              </a:rPr>
              <a:t>210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스핀      </a:t>
            </a:r>
            <a:r>
              <a:rPr lang="en-US" altLang="ko-KR" sz="1100" dirty="0">
                <a:solidFill>
                  <a:schemeClr val="bg1"/>
                </a:solidFill>
              </a:rPr>
              <a:t>2000 -&gt; </a:t>
            </a:r>
            <a:r>
              <a:rPr lang="en-US" altLang="ko-KR" sz="1100" dirty="0">
                <a:solidFill>
                  <a:srgbClr val="00B0F0"/>
                </a:solidFill>
              </a:rPr>
              <a:t>2058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발사각   </a:t>
            </a:r>
            <a:r>
              <a:rPr lang="en-US" altLang="ko-KR" sz="1100" dirty="0">
                <a:solidFill>
                  <a:schemeClr val="bg1"/>
                </a:solidFill>
              </a:rPr>
              <a:t>11  -&gt; </a:t>
            </a:r>
            <a:r>
              <a:rPr lang="en-US" altLang="ko-KR" sz="1100" dirty="0">
                <a:solidFill>
                  <a:srgbClr val="00B0F0"/>
                </a:solidFill>
              </a:rPr>
              <a:t>11.5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A53D7-11FC-E4F8-94C1-5E91728594B9}"/>
              </a:ext>
            </a:extLst>
          </p:cNvPr>
          <p:cNvSpPr/>
          <p:nvPr/>
        </p:nvSpPr>
        <p:spPr>
          <a:xfrm>
            <a:off x="377376" y="2747773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A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테일러메이드 </a:t>
            </a:r>
            <a:r>
              <a:rPr lang="ko-KR" altLang="en-US" sz="1200" dirty="0" err="1">
                <a:solidFill>
                  <a:schemeClr val="bg1"/>
                </a:solidFill>
              </a:rPr>
              <a:t>스텔스</a:t>
            </a:r>
            <a:r>
              <a:rPr lang="en-US" altLang="ko-KR" sz="1200" dirty="0">
                <a:solidFill>
                  <a:schemeClr val="bg1"/>
                </a:solidFill>
              </a:rPr>
              <a:t>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Ventus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35CFCA-9D97-7B07-09A7-29642FFB2964}"/>
              </a:ext>
            </a:extLst>
          </p:cNvPr>
          <p:cNvSpPr/>
          <p:nvPr/>
        </p:nvSpPr>
        <p:spPr>
          <a:xfrm>
            <a:off x="377376" y="3697814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B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Ping G420MAX 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Tensei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B42426-C663-0C55-EB1F-D809D63E502C}"/>
              </a:ext>
            </a:extLst>
          </p:cNvPr>
          <p:cNvSpPr/>
          <p:nvPr/>
        </p:nvSpPr>
        <p:spPr>
          <a:xfrm>
            <a:off x="377376" y="4647855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C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Ping G420MAX 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Ventus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68B5A6-533D-9E66-8D1E-604FA5DAFC54}"/>
              </a:ext>
            </a:extLst>
          </p:cNvPr>
          <p:cNvSpPr/>
          <p:nvPr/>
        </p:nvSpPr>
        <p:spPr>
          <a:xfrm>
            <a:off x="2618961" y="2795150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98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55DAB6-E1C7-43FD-B92A-756DE852813A}"/>
              </a:ext>
            </a:extLst>
          </p:cNvPr>
          <p:cNvSpPr/>
          <p:nvPr/>
        </p:nvSpPr>
        <p:spPr>
          <a:xfrm>
            <a:off x="2623008" y="3744338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95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E9E554-52FE-6CAE-1534-CE02863AEDD1}"/>
              </a:ext>
            </a:extLst>
          </p:cNvPr>
          <p:cNvSpPr/>
          <p:nvPr/>
        </p:nvSpPr>
        <p:spPr>
          <a:xfrm>
            <a:off x="2623008" y="4695232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94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520332-B4B5-19B7-BFD2-E4BD47703681}"/>
              </a:ext>
            </a:extLst>
          </p:cNvPr>
          <p:cNvSpPr/>
          <p:nvPr/>
        </p:nvSpPr>
        <p:spPr>
          <a:xfrm>
            <a:off x="4259745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매칭 클럽으로 </a:t>
            </a:r>
            <a:r>
              <a:rPr lang="en-US" altLang="ko-KR" sz="1050" dirty="0">
                <a:solidFill>
                  <a:schemeClr val="bg1"/>
                </a:solidFill>
              </a:rPr>
              <a:t>TEST </a:t>
            </a:r>
            <a:r>
              <a:rPr lang="ko-KR" altLang="en-US" sz="1050" dirty="0">
                <a:solidFill>
                  <a:schemeClr val="bg1"/>
                </a:solidFill>
              </a:rPr>
              <a:t>샷을 진행해 주세요 </a:t>
            </a:r>
            <a:r>
              <a:rPr lang="en-US" altLang="ko-KR" sz="1050" dirty="0">
                <a:solidFill>
                  <a:schemeClr val="bg1"/>
                </a:solidFill>
              </a:rPr>
              <a:t>(2)</a:t>
            </a: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ko-KR" altLang="en-US" sz="1050" b="1" dirty="0">
                <a:solidFill>
                  <a:schemeClr val="bg1"/>
                </a:solidFill>
              </a:rPr>
              <a:t>현재 시타 클럽 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r>
              <a:rPr lang="ko-KR" altLang="en-US" sz="1050" b="1" dirty="0">
                <a:solidFill>
                  <a:schemeClr val="bg1"/>
                </a:solidFill>
              </a:rPr>
              <a:t>헤드 </a:t>
            </a:r>
            <a:r>
              <a:rPr lang="en-US" altLang="ko-KR" sz="1050" b="1" dirty="0">
                <a:solidFill>
                  <a:schemeClr val="bg1"/>
                </a:solidFill>
              </a:rPr>
              <a:t>:  </a:t>
            </a:r>
            <a:r>
              <a:rPr lang="ko-KR" altLang="en-US" sz="1050" b="1" dirty="0">
                <a:solidFill>
                  <a:schemeClr val="bg1"/>
                </a:solidFill>
              </a:rPr>
              <a:t>테일러메이드 </a:t>
            </a:r>
            <a:r>
              <a:rPr lang="ko-KR" altLang="en-US" sz="1050" b="1" dirty="0" err="1">
                <a:solidFill>
                  <a:schemeClr val="bg1"/>
                </a:solidFill>
              </a:rPr>
              <a:t>스텔스</a:t>
            </a:r>
            <a:r>
              <a:rPr lang="ko-KR" altLang="en-US" sz="1050" b="1" dirty="0">
                <a:solidFill>
                  <a:schemeClr val="bg1"/>
                </a:solidFill>
              </a:rPr>
              <a:t> </a:t>
            </a:r>
            <a:r>
              <a:rPr lang="en-US" altLang="ko-KR" sz="1050" b="1" dirty="0">
                <a:solidFill>
                  <a:schemeClr val="bg1"/>
                </a:solidFill>
              </a:rPr>
              <a:t>9</a:t>
            </a:r>
            <a:r>
              <a:rPr lang="ko-KR" altLang="en-US" sz="1050" b="1" dirty="0">
                <a:solidFill>
                  <a:schemeClr val="bg1"/>
                </a:solidFill>
              </a:rPr>
              <a:t>도      샤프트 </a:t>
            </a:r>
            <a:r>
              <a:rPr lang="en-US" altLang="ko-KR" sz="1050" b="1" dirty="0">
                <a:solidFill>
                  <a:schemeClr val="bg1"/>
                </a:solidFill>
              </a:rPr>
              <a:t>: Ventus 6S </a:t>
            </a:r>
            <a:br>
              <a:rPr lang="en-US" altLang="ko-KR" sz="1050" dirty="0">
                <a:solidFill>
                  <a:schemeClr val="bg1"/>
                </a:solidFill>
              </a:rPr>
            </a:b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</p:txBody>
      </p:sp>
      <p:pic>
        <p:nvPicPr>
          <p:cNvPr id="16" name="Picture 2" descr="Uneekor EYE XO View Software Sample View">
            <a:extLst>
              <a:ext uri="{FF2B5EF4-FFF2-40B4-BE49-F238E27FC236}">
                <a16:creationId xmlns:a16="http://schemas.microsoft.com/office/drawing/2014/main" id="{0DC7E5BD-F075-EB60-1AAB-AFAF56A3A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348" y="3255965"/>
            <a:ext cx="3638906" cy="194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3BB2C3-3D90-033B-0240-25A781D26596}"/>
              </a:ext>
            </a:extLst>
          </p:cNvPr>
          <p:cNvSpPr/>
          <p:nvPr/>
        </p:nvSpPr>
        <p:spPr>
          <a:xfrm>
            <a:off x="8561862" y="4145902"/>
            <a:ext cx="3197641" cy="1469708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D6D72A-50E0-E13A-6070-293182841F83}"/>
              </a:ext>
            </a:extLst>
          </p:cNvPr>
          <p:cNvSpPr/>
          <p:nvPr/>
        </p:nvSpPr>
        <p:spPr>
          <a:xfrm>
            <a:off x="8650112" y="4229657"/>
            <a:ext cx="1376012" cy="129995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sz="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  </a:t>
            </a:r>
            <a:r>
              <a:rPr lang="ko-KR" altLang="en-US" sz="400" dirty="0">
                <a:solidFill>
                  <a:srgbClr val="00B050"/>
                </a:solidFill>
              </a:rPr>
              <a:t>개선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0BAC177-E2BB-F03F-BFC0-9F7A4F314152}"/>
              </a:ext>
            </a:extLst>
          </p:cNvPr>
          <p:cNvSpPr/>
          <p:nvPr/>
        </p:nvSpPr>
        <p:spPr>
          <a:xfrm rot="20019839">
            <a:off x="8973844" y="4806916"/>
            <a:ext cx="508162" cy="424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E8A5408-5D1B-5444-1EE2-44E9241EE8F5}"/>
              </a:ext>
            </a:extLst>
          </p:cNvPr>
          <p:cNvSpPr/>
          <p:nvPr/>
        </p:nvSpPr>
        <p:spPr>
          <a:xfrm>
            <a:off x="9270154" y="4635778"/>
            <a:ext cx="368745" cy="3912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8C106-7D28-EA60-7B33-0CE5E7573300}"/>
              </a:ext>
            </a:extLst>
          </p:cNvPr>
          <p:cNvSpPr/>
          <p:nvPr/>
        </p:nvSpPr>
        <p:spPr>
          <a:xfrm>
            <a:off x="10114375" y="4229657"/>
            <a:ext cx="1575772" cy="7499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sz="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  </a:t>
            </a:r>
            <a:r>
              <a:rPr lang="ko-KR" altLang="en-US" sz="400" dirty="0">
                <a:solidFill>
                  <a:srgbClr val="00B050"/>
                </a:solidFill>
              </a:rPr>
              <a:t>개선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55F5574-9277-F809-A7F2-D895D9BD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564" y="4427943"/>
            <a:ext cx="1521900" cy="48624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AE81F79-9716-6F6B-37D1-92948DFCA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0229" y="5006765"/>
            <a:ext cx="1583691" cy="53816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E90648-DA64-2C59-6630-172473B340CA}"/>
              </a:ext>
            </a:extLst>
          </p:cNvPr>
          <p:cNvSpPr/>
          <p:nvPr/>
        </p:nvSpPr>
        <p:spPr>
          <a:xfrm>
            <a:off x="388141" y="2747774"/>
            <a:ext cx="3350942" cy="89617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493A95-5F52-7ABD-9E3E-20F4D848EB5B}"/>
              </a:ext>
            </a:extLst>
          </p:cNvPr>
          <p:cNvSpPr/>
          <p:nvPr/>
        </p:nvSpPr>
        <p:spPr>
          <a:xfrm>
            <a:off x="10249857" y="2988574"/>
            <a:ext cx="1720166" cy="110678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83677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그래프, 라인이(가) 표시된 사진&#10;&#10;자동 생성된 설명">
            <a:extLst>
              <a:ext uri="{FF2B5EF4-FFF2-40B4-BE49-F238E27FC236}">
                <a16:creationId xmlns:a16="http://schemas.microsoft.com/office/drawing/2014/main" id="{3B0CC8A1-D6F0-CE45-16B9-59DB16DD2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121" y="334132"/>
            <a:ext cx="11250246" cy="40621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C4F362-67EC-4894-E523-FED3E0AEC816}"/>
              </a:ext>
            </a:extLst>
          </p:cNvPr>
          <p:cNvSpPr txBox="1"/>
          <p:nvPr/>
        </p:nvSpPr>
        <p:spPr>
          <a:xfrm>
            <a:off x="560710" y="226051"/>
            <a:ext cx="37361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헤드항목안 </a:t>
            </a:r>
            <a:r>
              <a:rPr kumimoji="1" lang="en-US" altLang="ko-KR" sz="1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Loft</a:t>
            </a:r>
            <a:r>
              <a:rPr kumimoji="1" lang="ko-KR" altLang="en-US" sz="1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항목의 </a:t>
            </a:r>
            <a:r>
              <a:rPr kumimoji="1" lang="en-US" altLang="ko-KR" sz="1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‘%’</a:t>
            </a:r>
            <a:r>
              <a:rPr kumimoji="1" lang="ko-KR" altLang="en-US" sz="1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구하는 법</a:t>
            </a:r>
            <a:endParaRPr kumimoji="1" lang="en-US" altLang="ko-KR" sz="1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EA7153-D97C-9526-95DA-175C97EB34F5}"/>
              </a:ext>
            </a:extLst>
          </p:cNvPr>
          <p:cNvSpPr txBox="1"/>
          <p:nvPr/>
        </p:nvSpPr>
        <p:spPr>
          <a:xfrm>
            <a:off x="1471501" y="682517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9</a:t>
            </a:r>
            <a:endParaRPr kumimoji="1" lang="ko-KR" altLang="en-US" sz="9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A77661-B09D-C9EF-0BA1-638B7384A383}"/>
              </a:ext>
            </a:extLst>
          </p:cNvPr>
          <p:cNvSpPr txBox="1"/>
          <p:nvPr/>
        </p:nvSpPr>
        <p:spPr>
          <a:xfrm>
            <a:off x="3113220" y="682640"/>
            <a:ext cx="369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9.5</a:t>
            </a:r>
            <a:endParaRPr kumimoji="1" lang="ko-KR" altLang="en-US" sz="9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8834BE-8170-944E-7E06-41B76FCD2631}"/>
              </a:ext>
            </a:extLst>
          </p:cNvPr>
          <p:cNvSpPr txBox="1"/>
          <p:nvPr/>
        </p:nvSpPr>
        <p:spPr>
          <a:xfrm>
            <a:off x="6434761" y="700225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10.5</a:t>
            </a:r>
            <a:endParaRPr kumimoji="1" lang="ko-KR" altLang="en-US" sz="9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D985BE-23D8-6CB7-20EC-1316B89E70BD}"/>
              </a:ext>
            </a:extLst>
          </p:cNvPr>
          <p:cNvSpPr txBox="1"/>
          <p:nvPr/>
        </p:nvSpPr>
        <p:spPr>
          <a:xfrm>
            <a:off x="9849399" y="700225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11.5</a:t>
            </a:r>
            <a:endParaRPr kumimoji="1" lang="ko-KR" altLang="en-US" sz="9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58B033-7284-35D0-2F30-8AED3BC44960}"/>
              </a:ext>
            </a:extLst>
          </p:cNvPr>
          <p:cNvSpPr txBox="1"/>
          <p:nvPr/>
        </p:nvSpPr>
        <p:spPr>
          <a:xfrm>
            <a:off x="11533861" y="700225"/>
            <a:ext cx="308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12</a:t>
            </a:r>
            <a:endParaRPr kumimoji="1" lang="ko-KR" altLang="en-US" sz="9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16BC1B-4458-3A6B-2A37-45062B0A4FC2}"/>
              </a:ext>
            </a:extLst>
          </p:cNvPr>
          <p:cNvSpPr txBox="1"/>
          <p:nvPr/>
        </p:nvSpPr>
        <p:spPr>
          <a:xfrm>
            <a:off x="990906" y="4365714"/>
            <a:ext cx="10751915" cy="256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클럽매칭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‘Head Loft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각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과 사용자의 추천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‘Head Loft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각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차이에 따라 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Head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Loft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에 대해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Shapley Value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를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누적화할때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Loft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별로 평균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Target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값 차이를 구하여 해당 비율만큼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매칭점수의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가중치에 적용합니다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클럽매칭된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Loft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각과 추천 헤드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Loft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각이 차이가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날때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해당 </a:t>
            </a:r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HeadLoft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각의 변화만큼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Target(Carry)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변화량 만큼 점수에 감점</a:t>
            </a: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     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클럽매칭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Head Loft 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도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사용자의 추천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Head Loft 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도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=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0.5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도</a:t>
            </a: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      절대값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(234.4yd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–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223yd)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=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11.4yd</a:t>
            </a:r>
          </a:p>
          <a:p>
            <a:pPr>
              <a:lnSpc>
                <a:spcPct val="150000"/>
              </a:lnSpc>
            </a:pP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    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추가항목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–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헤드항목안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Loft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변화 점수의 </a:t>
            </a:r>
            <a:r>
              <a:rPr kumimoji="1" lang="en-US" altLang="ko-KR" sz="900" dirty="0">
                <a:solidFill>
                  <a:srgbClr val="92D05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%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((11.4yd / 64.4yd)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*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100%)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감점</a:t>
            </a: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최종적으로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위의값의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비율로 헤드항목안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Loft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각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매칭점수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만점중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감점 적용</a:t>
            </a: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 </a:t>
            </a: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FBBBD-E81E-092F-43D1-EB0D7BD2996D}"/>
              </a:ext>
            </a:extLst>
          </p:cNvPr>
          <p:cNvSpPr txBox="1"/>
          <p:nvPr/>
        </p:nvSpPr>
        <p:spPr>
          <a:xfrm>
            <a:off x="4828431" y="672681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10</a:t>
            </a:r>
            <a:endParaRPr kumimoji="1" lang="ko-KR" altLang="en-US" sz="9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9BF90B1-22F0-09A7-6312-8C24AD36C822}"/>
              </a:ext>
            </a:extLst>
          </p:cNvPr>
          <p:cNvCxnSpPr>
            <a:cxnSpLocks/>
          </p:cNvCxnSpPr>
          <p:nvPr/>
        </p:nvCxnSpPr>
        <p:spPr>
          <a:xfrm>
            <a:off x="1762814" y="1749567"/>
            <a:ext cx="1482092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44FF94D7-4DBA-AEED-327F-73FCCCDB2D79}"/>
              </a:ext>
            </a:extLst>
          </p:cNvPr>
          <p:cNvCxnSpPr>
            <a:cxnSpLocks/>
          </p:cNvCxnSpPr>
          <p:nvPr/>
        </p:nvCxnSpPr>
        <p:spPr>
          <a:xfrm>
            <a:off x="3361267" y="1896720"/>
            <a:ext cx="1591059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2F6D20F1-BE32-5577-AEF3-A49FFBA59EC7}"/>
              </a:ext>
            </a:extLst>
          </p:cNvPr>
          <p:cNvCxnSpPr>
            <a:cxnSpLocks/>
          </p:cNvCxnSpPr>
          <p:nvPr/>
        </p:nvCxnSpPr>
        <p:spPr>
          <a:xfrm>
            <a:off x="4977654" y="2388985"/>
            <a:ext cx="1776601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64EE46F4-99F8-31C9-0F81-680C32425CA8}"/>
              </a:ext>
            </a:extLst>
          </p:cNvPr>
          <p:cNvCxnSpPr>
            <a:cxnSpLocks/>
          </p:cNvCxnSpPr>
          <p:nvPr/>
        </p:nvCxnSpPr>
        <p:spPr>
          <a:xfrm flipV="1">
            <a:off x="10034130" y="1899042"/>
            <a:ext cx="1708691" cy="2536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2560675-4284-A677-6C01-638A5A436B54}"/>
              </a:ext>
            </a:extLst>
          </p:cNvPr>
          <p:cNvCxnSpPr/>
          <p:nvPr/>
        </p:nvCxnSpPr>
        <p:spPr>
          <a:xfrm>
            <a:off x="3113220" y="1749567"/>
            <a:ext cx="0" cy="17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B689FC0-F4A9-5097-4AA4-AF07BC810595}"/>
              </a:ext>
            </a:extLst>
          </p:cNvPr>
          <p:cNvCxnSpPr>
            <a:cxnSpLocks/>
          </p:cNvCxnSpPr>
          <p:nvPr/>
        </p:nvCxnSpPr>
        <p:spPr>
          <a:xfrm>
            <a:off x="4968510" y="1912020"/>
            <a:ext cx="0" cy="476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DE00528-AAD8-4CE4-6103-6923CBF7B4A5}"/>
              </a:ext>
            </a:extLst>
          </p:cNvPr>
          <p:cNvCxnSpPr>
            <a:cxnSpLocks/>
          </p:cNvCxnSpPr>
          <p:nvPr/>
        </p:nvCxnSpPr>
        <p:spPr>
          <a:xfrm>
            <a:off x="11742821" y="1880698"/>
            <a:ext cx="0" cy="247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E4EC4D-8192-E5A6-71EF-B77521932A44}"/>
              </a:ext>
            </a:extLst>
          </p:cNvPr>
          <p:cNvSpPr txBox="1"/>
          <p:nvPr/>
        </p:nvSpPr>
        <p:spPr>
          <a:xfrm>
            <a:off x="5575382" y="-9308"/>
            <a:ext cx="37361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Shap</a:t>
            </a:r>
            <a:r>
              <a:rPr kumimoji="1" lang="en-US" altLang="ko-KR" sz="1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(Shapley Value)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E8494CE-D0A0-DBE0-9C14-4D1FEEE32D9A}"/>
              </a:ext>
            </a:extLst>
          </p:cNvPr>
          <p:cNvCxnSpPr>
            <a:cxnSpLocks/>
          </p:cNvCxnSpPr>
          <p:nvPr/>
        </p:nvCxnSpPr>
        <p:spPr>
          <a:xfrm flipH="1">
            <a:off x="6740865" y="1665888"/>
            <a:ext cx="4246" cy="684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810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CA52A-FAC1-C7B6-4AAB-3F34416BD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20FD24-2D52-13DC-D632-6DFD539C1351}"/>
              </a:ext>
            </a:extLst>
          </p:cNvPr>
          <p:cNvSpPr txBox="1"/>
          <p:nvPr/>
        </p:nvSpPr>
        <p:spPr>
          <a:xfrm>
            <a:off x="423756" y="491149"/>
            <a:ext cx="57309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Q-FIT </a:t>
            </a:r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관리자 페이지 </a:t>
            </a:r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 </a:t>
            </a:r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알고리즘 관리</a:t>
            </a:r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)</a:t>
            </a:r>
            <a:endParaRPr lang="ko-KR" altLang="en-US" sz="2400" spc="-5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C631AE-A3B8-D67A-7973-00FE47C518A7}"/>
              </a:ext>
            </a:extLst>
          </p:cNvPr>
          <p:cNvSpPr/>
          <p:nvPr/>
        </p:nvSpPr>
        <p:spPr>
          <a:xfrm>
            <a:off x="2036233" y="952814"/>
            <a:ext cx="7606145" cy="47399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528BF9-8DAF-06EE-ED1F-B6A5ABD291AA}"/>
              </a:ext>
            </a:extLst>
          </p:cNvPr>
          <p:cNvSpPr/>
          <p:nvPr/>
        </p:nvSpPr>
        <p:spPr>
          <a:xfrm>
            <a:off x="2036233" y="952814"/>
            <a:ext cx="7606145" cy="46054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Q-FIT ADMIN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B46026-04F2-CEE2-3B3D-936953331E7E}"/>
              </a:ext>
            </a:extLst>
          </p:cNvPr>
          <p:cNvSpPr/>
          <p:nvPr/>
        </p:nvSpPr>
        <p:spPr>
          <a:xfrm>
            <a:off x="2036233" y="1254910"/>
            <a:ext cx="1086591" cy="42793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클럽 데이터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로봇 데이터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유저 데이터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알고리즘 관리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매칭 클럽 관리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7C27C9-68A6-2727-C117-9FE0DECF3AEA}"/>
              </a:ext>
            </a:extLst>
          </p:cNvPr>
          <p:cNvSpPr/>
          <p:nvPr/>
        </p:nvSpPr>
        <p:spPr>
          <a:xfrm>
            <a:off x="3206979" y="1254910"/>
            <a:ext cx="6890830" cy="3168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알고리즘 관리</a:t>
            </a:r>
            <a:endParaRPr lang="en-US" altLang="ko-KR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505A3A-2AAD-45FF-0361-0146E1C8F6AF}"/>
              </a:ext>
            </a:extLst>
          </p:cNvPr>
          <p:cNvSpPr/>
          <p:nvPr/>
        </p:nvSpPr>
        <p:spPr>
          <a:xfrm>
            <a:off x="3206977" y="1560405"/>
            <a:ext cx="6890832" cy="21938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스코어링 공식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항목 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기본항목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1[ 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기본점수 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],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기본항목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2[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기본점수 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],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추가항목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만점점수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]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항목 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기본항목안 </a:t>
            </a:r>
            <a:r>
              <a:rPr lang="ko-KR" altLang="en-US" sz="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비거리증감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비율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[]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항목 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추가항목안 헤드항목 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[],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샤프트항목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[]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항목 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추가항목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헤드항목안 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Loft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각 비율을 구하기 위한 </a:t>
            </a:r>
            <a:r>
              <a:rPr lang="ko-KR" altLang="en-US" sz="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수치값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[]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항목 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헤드</a:t>
            </a:r>
            <a:endParaRPr lang="en-US" altLang="ko-KR" sz="700" dirty="0">
              <a:solidFill>
                <a:schemeClr val="tx1">
                  <a:lumMod val="85000"/>
                  <a:lumOff val="1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    샤프트</a:t>
            </a:r>
            <a:endParaRPr lang="en-US" altLang="ko-KR" sz="700" dirty="0">
              <a:solidFill>
                <a:schemeClr val="tx1">
                  <a:lumMod val="85000"/>
                  <a:lumOff val="1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464EB7-9433-BEB1-75AA-38899B208FBA}"/>
              </a:ext>
            </a:extLst>
          </p:cNvPr>
          <p:cNvSpPr/>
          <p:nvPr/>
        </p:nvSpPr>
        <p:spPr>
          <a:xfrm>
            <a:off x="3206977" y="3754221"/>
            <a:ext cx="6890832" cy="33265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유저 </a:t>
            </a:r>
            <a:r>
              <a:rPr lang="ko-KR" altLang="en-US" sz="9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컴플렉스에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따른 가중치 설정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비거리 상승 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항목 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기본항목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 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기본점수 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],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추가항목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만점점수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]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항목 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항목 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항목 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endParaRPr lang="en-US" altLang="ko-KR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</a:rPr>
              <a:t>Coming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</a:rPr>
              <a:t>Soon</a:t>
            </a: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</a:rPr>
              <a:t>2.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</a:rPr>
              <a:t>정타율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</a:rPr>
              <a:t>3.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 좌우 편차 큰 </a:t>
            </a:r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</a:rPr>
              <a:t>탄착군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</a:rPr>
              <a:t>4.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 발사각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</a:rPr>
              <a:t>5.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</a:rPr>
              <a:t>슬라우스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 훅 개선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</a:rPr>
              <a:t>6.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 자연스러운 어드레스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010518-F038-4530-C26D-FC8A5AC8C4F4}"/>
              </a:ext>
            </a:extLst>
          </p:cNvPr>
          <p:cNvSpPr/>
          <p:nvPr/>
        </p:nvSpPr>
        <p:spPr>
          <a:xfrm>
            <a:off x="423757" y="527235"/>
            <a:ext cx="2902248" cy="4255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339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8B1B52-A99E-7F3A-C67D-91F4B6D880C8}"/>
              </a:ext>
            </a:extLst>
          </p:cNvPr>
          <p:cNvSpPr txBox="1"/>
          <p:nvPr/>
        </p:nvSpPr>
        <p:spPr>
          <a:xfrm>
            <a:off x="4524896" y="3013501"/>
            <a:ext cx="3142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5926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5733A1-A495-AB63-A92F-566F6E93EADE}"/>
              </a:ext>
            </a:extLst>
          </p:cNvPr>
          <p:cNvSpPr/>
          <p:nvPr/>
        </p:nvSpPr>
        <p:spPr>
          <a:xfrm>
            <a:off x="221976" y="2259258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추천 클럽 조합 중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시타 하실 클럽을 선택해 주세요</a:t>
            </a:r>
            <a:r>
              <a:rPr lang="en-US" altLang="ko-KR" sz="1050" dirty="0">
                <a:solidFill>
                  <a:schemeClr val="bg1"/>
                </a:solidFill>
              </a:rPr>
              <a:t>.(2)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3219D-BC43-26F8-9120-23D038567349}"/>
              </a:ext>
            </a:extLst>
          </p:cNvPr>
          <p:cNvSpPr txBox="1"/>
          <p:nvPr/>
        </p:nvSpPr>
        <p:spPr>
          <a:xfrm>
            <a:off x="411190" y="1017439"/>
            <a:ext cx="4763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Q-FIT </a:t>
            </a:r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모드 프로세스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E286AA-D112-0FCB-C068-1C6D5785F25E}"/>
              </a:ext>
            </a:extLst>
          </p:cNvPr>
          <p:cNvSpPr/>
          <p:nvPr/>
        </p:nvSpPr>
        <p:spPr>
          <a:xfrm>
            <a:off x="1266479" y="1707776"/>
            <a:ext cx="2695226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선택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/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비교분석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반복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D8C441-08FE-47AB-43D0-72A1BDC48C65}"/>
              </a:ext>
            </a:extLst>
          </p:cNvPr>
          <p:cNvSpPr/>
          <p:nvPr/>
        </p:nvSpPr>
        <p:spPr>
          <a:xfrm>
            <a:off x="429269" y="1707777"/>
            <a:ext cx="747672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#13~14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4798FA-0B16-997D-B155-313B7D8EFD61}"/>
              </a:ext>
            </a:extLst>
          </p:cNvPr>
          <p:cNvSpPr/>
          <p:nvPr/>
        </p:nvSpPr>
        <p:spPr>
          <a:xfrm>
            <a:off x="4259745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현재 사용중인 클럽 정보를 입력해 주세요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2E0D1-BB67-76B9-ECD6-525FEFD3AAE8}"/>
              </a:ext>
            </a:extLst>
          </p:cNvPr>
          <p:cNvSpPr/>
          <p:nvPr/>
        </p:nvSpPr>
        <p:spPr>
          <a:xfrm>
            <a:off x="8297514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현재 클럽과 시타 클럽</a:t>
            </a:r>
            <a:r>
              <a:rPr lang="en-US" altLang="ko-KR" sz="1050" dirty="0">
                <a:solidFill>
                  <a:schemeClr val="bg1"/>
                </a:solidFill>
              </a:rPr>
              <a:t>(2)</a:t>
            </a:r>
            <a:r>
              <a:rPr lang="ko-KR" altLang="en-US" sz="1050" dirty="0">
                <a:solidFill>
                  <a:schemeClr val="bg1"/>
                </a:solidFill>
              </a:rPr>
              <a:t>의 비교 분석입니다</a:t>
            </a:r>
            <a:r>
              <a:rPr lang="en-US" altLang="ko-KR" sz="1050" dirty="0">
                <a:solidFill>
                  <a:schemeClr val="bg1"/>
                </a:solidFill>
              </a:rPr>
              <a:t>.</a:t>
            </a:r>
            <a:br>
              <a:rPr lang="en-US" altLang="ko-KR" sz="1050" dirty="0">
                <a:solidFill>
                  <a:schemeClr val="bg1"/>
                </a:solidFill>
              </a:rPr>
            </a:br>
            <a:endParaRPr lang="en-US" altLang="ko-KR" sz="105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A775F57-F6C8-B84C-8F9D-B94BCAEFE590}"/>
              </a:ext>
            </a:extLst>
          </p:cNvPr>
          <p:cNvGrpSpPr/>
          <p:nvPr/>
        </p:nvGrpSpPr>
        <p:grpSpPr>
          <a:xfrm>
            <a:off x="4434863" y="3382112"/>
            <a:ext cx="3322272" cy="1574324"/>
            <a:chOff x="8630242" y="3362543"/>
            <a:chExt cx="6428562" cy="253250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9834726-DE18-070D-38B0-C7FFA716F94F}"/>
                </a:ext>
              </a:extLst>
            </p:cNvPr>
            <p:cNvSpPr/>
            <p:nvPr/>
          </p:nvSpPr>
          <p:spPr>
            <a:xfrm>
              <a:off x="8630242" y="3415731"/>
              <a:ext cx="956856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브랜드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F3F7767-0A20-5121-7051-39AC287DCF84}"/>
                </a:ext>
              </a:extLst>
            </p:cNvPr>
            <p:cNvSpPr/>
            <p:nvPr/>
          </p:nvSpPr>
          <p:spPr>
            <a:xfrm>
              <a:off x="9587096" y="3415729"/>
              <a:ext cx="1714501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121791D-CD09-5703-468C-ABF4B96EA754}"/>
                </a:ext>
              </a:extLst>
            </p:cNvPr>
            <p:cNvSpPr/>
            <p:nvPr/>
          </p:nvSpPr>
          <p:spPr>
            <a:xfrm>
              <a:off x="8630242" y="4074009"/>
              <a:ext cx="956856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로프트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2" name="직사각형 3071">
              <a:extLst>
                <a:ext uri="{FF2B5EF4-FFF2-40B4-BE49-F238E27FC236}">
                  <a16:creationId xmlns:a16="http://schemas.microsoft.com/office/drawing/2014/main" id="{9B72E880-FD80-5A81-1377-173FB5CC29FE}"/>
                </a:ext>
              </a:extLst>
            </p:cNvPr>
            <p:cNvSpPr/>
            <p:nvPr/>
          </p:nvSpPr>
          <p:spPr>
            <a:xfrm>
              <a:off x="9587097" y="4074008"/>
              <a:ext cx="1714501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              </a:t>
              </a:r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2E2C3435-8383-7B55-5703-95B2EDD1FB4D}"/>
                </a:ext>
              </a:extLst>
            </p:cNvPr>
            <p:cNvSpPr/>
            <p:nvPr/>
          </p:nvSpPr>
          <p:spPr>
            <a:xfrm>
              <a:off x="8630242" y="4725929"/>
              <a:ext cx="956856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샤프트강도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5" name="직사각형 3074">
              <a:extLst>
                <a:ext uri="{FF2B5EF4-FFF2-40B4-BE49-F238E27FC236}">
                  <a16:creationId xmlns:a16="http://schemas.microsoft.com/office/drawing/2014/main" id="{6D7FD4F8-91C8-DC98-2F2A-7A3BD5008DED}"/>
                </a:ext>
              </a:extLst>
            </p:cNvPr>
            <p:cNvSpPr/>
            <p:nvPr/>
          </p:nvSpPr>
          <p:spPr>
            <a:xfrm>
              <a:off x="9587096" y="4725929"/>
              <a:ext cx="1714501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               </a:t>
              </a:r>
            </a:p>
          </p:txBody>
        </p:sp>
        <p:sp>
          <p:nvSpPr>
            <p:cNvPr id="3076" name="직사각형 3075">
              <a:extLst>
                <a:ext uri="{FF2B5EF4-FFF2-40B4-BE49-F238E27FC236}">
                  <a16:creationId xmlns:a16="http://schemas.microsoft.com/office/drawing/2014/main" id="{D34C5807-0F84-158C-ED79-A3E908CB0580}"/>
                </a:ext>
              </a:extLst>
            </p:cNvPr>
            <p:cNvSpPr/>
            <p:nvPr/>
          </p:nvSpPr>
          <p:spPr>
            <a:xfrm>
              <a:off x="8630242" y="5379228"/>
              <a:ext cx="956856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무게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7" name="직사각형 3076">
              <a:extLst>
                <a:ext uri="{FF2B5EF4-FFF2-40B4-BE49-F238E27FC236}">
                  <a16:creationId xmlns:a16="http://schemas.microsoft.com/office/drawing/2014/main" id="{83E19D90-EA7E-F5AF-4C2E-3590FC8E4185}"/>
                </a:ext>
              </a:extLst>
            </p:cNvPr>
            <p:cNvSpPr/>
            <p:nvPr/>
          </p:nvSpPr>
          <p:spPr>
            <a:xfrm>
              <a:off x="9587097" y="5379227"/>
              <a:ext cx="1714501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8" name="직사각형 3077">
              <a:extLst>
                <a:ext uri="{FF2B5EF4-FFF2-40B4-BE49-F238E27FC236}">
                  <a16:creationId xmlns:a16="http://schemas.microsoft.com/office/drawing/2014/main" id="{677AABEC-E7F9-BC87-CB47-C441048377A1}"/>
                </a:ext>
              </a:extLst>
            </p:cNvPr>
            <p:cNvSpPr/>
            <p:nvPr/>
          </p:nvSpPr>
          <p:spPr>
            <a:xfrm>
              <a:off x="11723322" y="3362543"/>
              <a:ext cx="3335482" cy="2532503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81" name="직사각형 3080">
            <a:extLst>
              <a:ext uri="{FF2B5EF4-FFF2-40B4-BE49-F238E27FC236}">
                <a16:creationId xmlns:a16="http://schemas.microsoft.com/office/drawing/2014/main" id="{2BE45C2C-E17A-29D5-7DCD-1B96141B2C42}"/>
              </a:ext>
            </a:extLst>
          </p:cNvPr>
          <p:cNvSpPr/>
          <p:nvPr/>
        </p:nvSpPr>
        <p:spPr>
          <a:xfrm>
            <a:off x="8568270" y="2988573"/>
            <a:ext cx="1516787" cy="1106780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총점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67</a:t>
            </a:r>
            <a:r>
              <a:rPr lang="en-US" altLang="ko-KR" b="1" dirty="0">
                <a:solidFill>
                  <a:schemeClr val="bg1"/>
                </a:solidFill>
              </a:rPr>
              <a:t> -&gt; </a:t>
            </a:r>
            <a:r>
              <a:rPr lang="en-US" altLang="ko-KR" b="1" dirty="0">
                <a:solidFill>
                  <a:srgbClr val="00B0F0"/>
                </a:solidFill>
              </a:rPr>
              <a:t>92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3082" name="직사각형 3081">
            <a:extLst>
              <a:ext uri="{FF2B5EF4-FFF2-40B4-BE49-F238E27FC236}">
                <a16:creationId xmlns:a16="http://schemas.microsoft.com/office/drawing/2014/main" id="{67FA31B9-55DC-9AFA-0F08-F6A5F096D0EB}"/>
              </a:ext>
            </a:extLst>
          </p:cNvPr>
          <p:cNvSpPr/>
          <p:nvPr/>
        </p:nvSpPr>
        <p:spPr>
          <a:xfrm>
            <a:off x="10242716" y="2988573"/>
            <a:ext cx="1727307" cy="1106780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항목별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거리      </a:t>
            </a:r>
            <a:r>
              <a:rPr lang="en-US" altLang="ko-KR" sz="1100" dirty="0">
                <a:solidFill>
                  <a:schemeClr val="bg1"/>
                </a:solidFill>
              </a:rPr>
              <a:t>200 -&gt; </a:t>
            </a:r>
            <a:r>
              <a:rPr lang="en-US" altLang="ko-KR" sz="1100" dirty="0">
                <a:solidFill>
                  <a:srgbClr val="00B0F0"/>
                </a:solidFill>
              </a:rPr>
              <a:t>205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스핀      </a:t>
            </a:r>
            <a:r>
              <a:rPr lang="en-US" altLang="ko-KR" sz="1100" dirty="0">
                <a:solidFill>
                  <a:schemeClr val="bg1"/>
                </a:solidFill>
              </a:rPr>
              <a:t>2000 -&gt; </a:t>
            </a:r>
            <a:r>
              <a:rPr lang="en-US" altLang="ko-KR" sz="1100" dirty="0">
                <a:solidFill>
                  <a:srgbClr val="00B0F0"/>
                </a:solidFill>
              </a:rPr>
              <a:t>1800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발사각   </a:t>
            </a:r>
            <a:r>
              <a:rPr lang="en-US" altLang="ko-KR" sz="1100" dirty="0">
                <a:solidFill>
                  <a:schemeClr val="bg1"/>
                </a:solidFill>
              </a:rPr>
              <a:t>12  -&gt; </a:t>
            </a:r>
            <a:r>
              <a:rPr lang="en-US" altLang="ko-KR" sz="1100" dirty="0">
                <a:solidFill>
                  <a:srgbClr val="00B0F0"/>
                </a:solidFill>
              </a:rPr>
              <a:t>10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A53D7-11FC-E4F8-94C1-5E91728594B9}"/>
              </a:ext>
            </a:extLst>
          </p:cNvPr>
          <p:cNvSpPr/>
          <p:nvPr/>
        </p:nvSpPr>
        <p:spPr>
          <a:xfrm>
            <a:off x="377376" y="2747773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A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테일러메이드 </a:t>
            </a:r>
            <a:r>
              <a:rPr lang="ko-KR" altLang="en-US" sz="1200" dirty="0" err="1">
                <a:solidFill>
                  <a:schemeClr val="bg1"/>
                </a:solidFill>
              </a:rPr>
              <a:t>스텔스</a:t>
            </a:r>
            <a:r>
              <a:rPr lang="en-US" altLang="ko-KR" sz="1200" dirty="0">
                <a:solidFill>
                  <a:schemeClr val="bg1"/>
                </a:solidFill>
              </a:rPr>
              <a:t>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Ventus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35CFCA-9D97-7B07-09A7-29642FFB2964}"/>
              </a:ext>
            </a:extLst>
          </p:cNvPr>
          <p:cNvSpPr/>
          <p:nvPr/>
        </p:nvSpPr>
        <p:spPr>
          <a:xfrm>
            <a:off x="377376" y="3697814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B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Ping G420MAX 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Tensei 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B42426-C663-0C55-EB1F-D809D63E502C}"/>
              </a:ext>
            </a:extLst>
          </p:cNvPr>
          <p:cNvSpPr/>
          <p:nvPr/>
        </p:nvSpPr>
        <p:spPr>
          <a:xfrm>
            <a:off x="377376" y="4647855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C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Ping G420MAX 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Ventus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68B5A6-533D-9E66-8D1E-604FA5DAFC54}"/>
              </a:ext>
            </a:extLst>
          </p:cNvPr>
          <p:cNvSpPr/>
          <p:nvPr/>
        </p:nvSpPr>
        <p:spPr>
          <a:xfrm>
            <a:off x="2618961" y="2795150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98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55DAB6-E1C7-43FD-B92A-756DE852813A}"/>
              </a:ext>
            </a:extLst>
          </p:cNvPr>
          <p:cNvSpPr/>
          <p:nvPr/>
        </p:nvSpPr>
        <p:spPr>
          <a:xfrm>
            <a:off x="2623008" y="3744338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95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E9E554-52FE-6CAE-1534-CE02863AEDD1}"/>
              </a:ext>
            </a:extLst>
          </p:cNvPr>
          <p:cNvSpPr/>
          <p:nvPr/>
        </p:nvSpPr>
        <p:spPr>
          <a:xfrm>
            <a:off x="2623008" y="4695232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94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520332-B4B5-19B7-BFD2-E4BD47703681}"/>
              </a:ext>
            </a:extLst>
          </p:cNvPr>
          <p:cNvSpPr/>
          <p:nvPr/>
        </p:nvSpPr>
        <p:spPr>
          <a:xfrm>
            <a:off x="4259745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매칭 클럽으로 </a:t>
            </a:r>
            <a:r>
              <a:rPr lang="en-US" altLang="ko-KR" sz="1050" dirty="0">
                <a:solidFill>
                  <a:schemeClr val="bg1"/>
                </a:solidFill>
              </a:rPr>
              <a:t>TEST </a:t>
            </a:r>
            <a:r>
              <a:rPr lang="ko-KR" altLang="en-US" sz="1050" dirty="0">
                <a:solidFill>
                  <a:schemeClr val="bg1"/>
                </a:solidFill>
              </a:rPr>
              <a:t>샷을 진행해 주세요 </a:t>
            </a:r>
            <a:r>
              <a:rPr lang="en-US" altLang="ko-KR" sz="1050" dirty="0">
                <a:solidFill>
                  <a:schemeClr val="bg1"/>
                </a:solidFill>
              </a:rPr>
              <a:t>(2)</a:t>
            </a: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ko-KR" altLang="en-US" sz="1050" b="1" dirty="0">
                <a:solidFill>
                  <a:schemeClr val="bg1"/>
                </a:solidFill>
              </a:rPr>
              <a:t>현재 시타 클럽 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r>
              <a:rPr lang="ko-KR" altLang="en-US" sz="1050" b="1" dirty="0">
                <a:solidFill>
                  <a:schemeClr val="bg1"/>
                </a:solidFill>
              </a:rPr>
              <a:t>헤드 </a:t>
            </a:r>
            <a:r>
              <a:rPr lang="en-US" altLang="ko-KR" sz="1050" b="1" dirty="0">
                <a:solidFill>
                  <a:schemeClr val="bg1"/>
                </a:solidFill>
              </a:rPr>
              <a:t>:  Ping G420MAX</a:t>
            </a:r>
            <a:r>
              <a:rPr lang="ko-KR" altLang="en-US" sz="1050" b="1" dirty="0">
                <a:solidFill>
                  <a:schemeClr val="bg1"/>
                </a:solidFill>
              </a:rPr>
              <a:t> </a:t>
            </a:r>
            <a:r>
              <a:rPr lang="en-US" altLang="ko-KR" sz="1050" b="1" dirty="0">
                <a:solidFill>
                  <a:schemeClr val="bg1"/>
                </a:solidFill>
              </a:rPr>
              <a:t>9</a:t>
            </a:r>
            <a:r>
              <a:rPr lang="ko-KR" altLang="en-US" sz="1050" b="1" dirty="0">
                <a:solidFill>
                  <a:schemeClr val="bg1"/>
                </a:solidFill>
              </a:rPr>
              <a:t>도      샤프트 </a:t>
            </a:r>
            <a:r>
              <a:rPr lang="en-US" altLang="ko-KR" sz="1050" b="1" dirty="0">
                <a:solidFill>
                  <a:schemeClr val="bg1"/>
                </a:solidFill>
              </a:rPr>
              <a:t>: Tensei 6S </a:t>
            </a:r>
            <a:br>
              <a:rPr lang="en-US" altLang="ko-KR" sz="1050" dirty="0">
                <a:solidFill>
                  <a:schemeClr val="bg1"/>
                </a:solidFill>
              </a:rPr>
            </a:b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</p:txBody>
      </p:sp>
      <p:pic>
        <p:nvPicPr>
          <p:cNvPr id="16" name="Picture 2" descr="Uneekor EYE XO View Software Sample View">
            <a:extLst>
              <a:ext uri="{FF2B5EF4-FFF2-40B4-BE49-F238E27FC236}">
                <a16:creationId xmlns:a16="http://schemas.microsoft.com/office/drawing/2014/main" id="{0DC7E5BD-F075-EB60-1AAB-AFAF56A3A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348" y="3255965"/>
            <a:ext cx="3638906" cy="194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3BB2C3-3D90-033B-0240-25A781D26596}"/>
              </a:ext>
            </a:extLst>
          </p:cNvPr>
          <p:cNvSpPr/>
          <p:nvPr/>
        </p:nvSpPr>
        <p:spPr>
          <a:xfrm>
            <a:off x="8561862" y="4145902"/>
            <a:ext cx="3197641" cy="1469708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D6D72A-50E0-E13A-6070-293182841F83}"/>
              </a:ext>
            </a:extLst>
          </p:cNvPr>
          <p:cNvSpPr/>
          <p:nvPr/>
        </p:nvSpPr>
        <p:spPr>
          <a:xfrm>
            <a:off x="8650112" y="4229657"/>
            <a:ext cx="1376012" cy="129995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sz="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  </a:t>
            </a:r>
            <a:r>
              <a:rPr lang="ko-KR" altLang="en-US" sz="400" dirty="0">
                <a:solidFill>
                  <a:srgbClr val="00B050"/>
                </a:solidFill>
              </a:rPr>
              <a:t>개선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0BAC177-E2BB-F03F-BFC0-9F7A4F314152}"/>
              </a:ext>
            </a:extLst>
          </p:cNvPr>
          <p:cNvSpPr/>
          <p:nvPr/>
        </p:nvSpPr>
        <p:spPr>
          <a:xfrm rot="20019839">
            <a:off x="8973844" y="4806916"/>
            <a:ext cx="508162" cy="424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E8A5408-5D1B-5444-1EE2-44E9241EE8F5}"/>
              </a:ext>
            </a:extLst>
          </p:cNvPr>
          <p:cNvSpPr/>
          <p:nvPr/>
        </p:nvSpPr>
        <p:spPr>
          <a:xfrm>
            <a:off x="9270154" y="4635778"/>
            <a:ext cx="368745" cy="3912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8C106-7D28-EA60-7B33-0CE5E7573300}"/>
              </a:ext>
            </a:extLst>
          </p:cNvPr>
          <p:cNvSpPr/>
          <p:nvPr/>
        </p:nvSpPr>
        <p:spPr>
          <a:xfrm>
            <a:off x="10114375" y="4229657"/>
            <a:ext cx="1575772" cy="7499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sz="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  </a:t>
            </a:r>
            <a:r>
              <a:rPr lang="ko-KR" altLang="en-US" sz="400" dirty="0">
                <a:solidFill>
                  <a:srgbClr val="00B050"/>
                </a:solidFill>
              </a:rPr>
              <a:t>개선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55F5574-9277-F809-A7F2-D895D9BD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564" y="4427943"/>
            <a:ext cx="1521900" cy="48624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AE81F79-9716-6F6B-37D1-92948DFCA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0229" y="5006765"/>
            <a:ext cx="1583691" cy="53816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E90648-DA64-2C59-6630-172473B340CA}"/>
              </a:ext>
            </a:extLst>
          </p:cNvPr>
          <p:cNvSpPr/>
          <p:nvPr/>
        </p:nvSpPr>
        <p:spPr>
          <a:xfrm>
            <a:off x="382758" y="3685767"/>
            <a:ext cx="3350942" cy="89617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A6905C-2E0D-6306-F863-31992BDF9C17}"/>
              </a:ext>
            </a:extLst>
          </p:cNvPr>
          <p:cNvSpPr/>
          <p:nvPr/>
        </p:nvSpPr>
        <p:spPr>
          <a:xfrm>
            <a:off x="10249857" y="2988574"/>
            <a:ext cx="1720166" cy="110678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2370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5733A1-A495-AB63-A92F-566F6E93EADE}"/>
              </a:ext>
            </a:extLst>
          </p:cNvPr>
          <p:cNvSpPr/>
          <p:nvPr/>
        </p:nvSpPr>
        <p:spPr>
          <a:xfrm>
            <a:off x="221976" y="2259258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추천 클럽 조합 중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시타 하실 클럽을 선택해 주세요</a:t>
            </a:r>
            <a:r>
              <a:rPr lang="en-US" altLang="ko-KR" sz="1050" dirty="0">
                <a:solidFill>
                  <a:schemeClr val="bg1"/>
                </a:solidFill>
              </a:rPr>
              <a:t>.(2)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3219D-BC43-26F8-9120-23D038567349}"/>
              </a:ext>
            </a:extLst>
          </p:cNvPr>
          <p:cNvSpPr txBox="1"/>
          <p:nvPr/>
        </p:nvSpPr>
        <p:spPr>
          <a:xfrm>
            <a:off x="411190" y="1017439"/>
            <a:ext cx="4763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Q-FIT </a:t>
            </a:r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모드 프로세스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E286AA-D112-0FCB-C068-1C6D5785F25E}"/>
              </a:ext>
            </a:extLst>
          </p:cNvPr>
          <p:cNvSpPr/>
          <p:nvPr/>
        </p:nvSpPr>
        <p:spPr>
          <a:xfrm>
            <a:off x="1266479" y="1707776"/>
            <a:ext cx="2695226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선택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/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비교분석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반복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D8C441-08FE-47AB-43D0-72A1BDC48C65}"/>
              </a:ext>
            </a:extLst>
          </p:cNvPr>
          <p:cNvSpPr/>
          <p:nvPr/>
        </p:nvSpPr>
        <p:spPr>
          <a:xfrm>
            <a:off x="429269" y="1707777"/>
            <a:ext cx="747672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#13~14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4798FA-0B16-997D-B155-313B7D8EFD61}"/>
              </a:ext>
            </a:extLst>
          </p:cNvPr>
          <p:cNvSpPr/>
          <p:nvPr/>
        </p:nvSpPr>
        <p:spPr>
          <a:xfrm>
            <a:off x="4259745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현재 사용중인 클럽 정보를 입력해 주세요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2E0D1-BB67-76B9-ECD6-525FEFD3AAE8}"/>
              </a:ext>
            </a:extLst>
          </p:cNvPr>
          <p:cNvSpPr/>
          <p:nvPr/>
        </p:nvSpPr>
        <p:spPr>
          <a:xfrm>
            <a:off x="8297514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현재 클럽과 시타 클럽</a:t>
            </a:r>
            <a:r>
              <a:rPr lang="en-US" altLang="ko-KR" sz="1050" dirty="0">
                <a:solidFill>
                  <a:schemeClr val="bg1"/>
                </a:solidFill>
              </a:rPr>
              <a:t>(2)</a:t>
            </a:r>
            <a:r>
              <a:rPr lang="ko-KR" altLang="en-US" sz="1050" dirty="0">
                <a:solidFill>
                  <a:schemeClr val="bg1"/>
                </a:solidFill>
              </a:rPr>
              <a:t>의 비교 분석입니다</a:t>
            </a:r>
            <a:r>
              <a:rPr lang="en-US" altLang="ko-KR" sz="1050" dirty="0">
                <a:solidFill>
                  <a:schemeClr val="bg1"/>
                </a:solidFill>
              </a:rPr>
              <a:t>.</a:t>
            </a:r>
            <a:br>
              <a:rPr lang="en-US" altLang="ko-KR" sz="1050" dirty="0">
                <a:solidFill>
                  <a:schemeClr val="bg1"/>
                </a:solidFill>
              </a:rPr>
            </a:br>
            <a:endParaRPr lang="en-US" altLang="ko-KR" sz="105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A775F57-F6C8-B84C-8F9D-B94BCAEFE590}"/>
              </a:ext>
            </a:extLst>
          </p:cNvPr>
          <p:cNvGrpSpPr/>
          <p:nvPr/>
        </p:nvGrpSpPr>
        <p:grpSpPr>
          <a:xfrm>
            <a:off x="4434863" y="3382112"/>
            <a:ext cx="3322272" cy="1574324"/>
            <a:chOff x="8630242" y="3362543"/>
            <a:chExt cx="6428562" cy="253250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9834726-DE18-070D-38B0-C7FFA716F94F}"/>
                </a:ext>
              </a:extLst>
            </p:cNvPr>
            <p:cNvSpPr/>
            <p:nvPr/>
          </p:nvSpPr>
          <p:spPr>
            <a:xfrm>
              <a:off x="8630242" y="3415731"/>
              <a:ext cx="956856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브랜드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F3F7767-0A20-5121-7051-39AC287DCF84}"/>
                </a:ext>
              </a:extLst>
            </p:cNvPr>
            <p:cNvSpPr/>
            <p:nvPr/>
          </p:nvSpPr>
          <p:spPr>
            <a:xfrm>
              <a:off x="9587096" y="3415729"/>
              <a:ext cx="1714501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121791D-CD09-5703-468C-ABF4B96EA754}"/>
                </a:ext>
              </a:extLst>
            </p:cNvPr>
            <p:cNvSpPr/>
            <p:nvPr/>
          </p:nvSpPr>
          <p:spPr>
            <a:xfrm>
              <a:off x="8630242" y="4074009"/>
              <a:ext cx="956856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로프트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2" name="직사각형 3071">
              <a:extLst>
                <a:ext uri="{FF2B5EF4-FFF2-40B4-BE49-F238E27FC236}">
                  <a16:creationId xmlns:a16="http://schemas.microsoft.com/office/drawing/2014/main" id="{9B72E880-FD80-5A81-1377-173FB5CC29FE}"/>
                </a:ext>
              </a:extLst>
            </p:cNvPr>
            <p:cNvSpPr/>
            <p:nvPr/>
          </p:nvSpPr>
          <p:spPr>
            <a:xfrm>
              <a:off x="9587097" y="4074008"/>
              <a:ext cx="1714501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              </a:t>
              </a:r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2E2C3435-8383-7B55-5703-95B2EDD1FB4D}"/>
                </a:ext>
              </a:extLst>
            </p:cNvPr>
            <p:cNvSpPr/>
            <p:nvPr/>
          </p:nvSpPr>
          <p:spPr>
            <a:xfrm>
              <a:off x="8630242" y="4725929"/>
              <a:ext cx="956856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샤프트강도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5" name="직사각형 3074">
              <a:extLst>
                <a:ext uri="{FF2B5EF4-FFF2-40B4-BE49-F238E27FC236}">
                  <a16:creationId xmlns:a16="http://schemas.microsoft.com/office/drawing/2014/main" id="{6D7FD4F8-91C8-DC98-2F2A-7A3BD5008DED}"/>
                </a:ext>
              </a:extLst>
            </p:cNvPr>
            <p:cNvSpPr/>
            <p:nvPr/>
          </p:nvSpPr>
          <p:spPr>
            <a:xfrm>
              <a:off x="9587096" y="4725929"/>
              <a:ext cx="1714501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               </a:t>
              </a:r>
            </a:p>
          </p:txBody>
        </p:sp>
        <p:sp>
          <p:nvSpPr>
            <p:cNvPr id="3076" name="직사각형 3075">
              <a:extLst>
                <a:ext uri="{FF2B5EF4-FFF2-40B4-BE49-F238E27FC236}">
                  <a16:creationId xmlns:a16="http://schemas.microsoft.com/office/drawing/2014/main" id="{D34C5807-0F84-158C-ED79-A3E908CB0580}"/>
                </a:ext>
              </a:extLst>
            </p:cNvPr>
            <p:cNvSpPr/>
            <p:nvPr/>
          </p:nvSpPr>
          <p:spPr>
            <a:xfrm>
              <a:off x="8630242" y="5379228"/>
              <a:ext cx="956856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무게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7" name="직사각형 3076">
              <a:extLst>
                <a:ext uri="{FF2B5EF4-FFF2-40B4-BE49-F238E27FC236}">
                  <a16:creationId xmlns:a16="http://schemas.microsoft.com/office/drawing/2014/main" id="{83E19D90-EA7E-F5AF-4C2E-3590FC8E4185}"/>
                </a:ext>
              </a:extLst>
            </p:cNvPr>
            <p:cNvSpPr/>
            <p:nvPr/>
          </p:nvSpPr>
          <p:spPr>
            <a:xfrm>
              <a:off x="9587097" y="5379227"/>
              <a:ext cx="1714501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8" name="직사각형 3077">
              <a:extLst>
                <a:ext uri="{FF2B5EF4-FFF2-40B4-BE49-F238E27FC236}">
                  <a16:creationId xmlns:a16="http://schemas.microsoft.com/office/drawing/2014/main" id="{677AABEC-E7F9-BC87-CB47-C441048377A1}"/>
                </a:ext>
              </a:extLst>
            </p:cNvPr>
            <p:cNvSpPr/>
            <p:nvPr/>
          </p:nvSpPr>
          <p:spPr>
            <a:xfrm>
              <a:off x="11723322" y="3362543"/>
              <a:ext cx="3335482" cy="2532503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81" name="직사각형 3080">
            <a:extLst>
              <a:ext uri="{FF2B5EF4-FFF2-40B4-BE49-F238E27FC236}">
                <a16:creationId xmlns:a16="http://schemas.microsoft.com/office/drawing/2014/main" id="{2BE45C2C-E17A-29D5-7DCD-1B96141B2C42}"/>
              </a:ext>
            </a:extLst>
          </p:cNvPr>
          <p:cNvSpPr/>
          <p:nvPr/>
        </p:nvSpPr>
        <p:spPr>
          <a:xfrm>
            <a:off x="8568270" y="2988573"/>
            <a:ext cx="1516787" cy="1106780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총점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67</a:t>
            </a:r>
            <a:r>
              <a:rPr lang="en-US" altLang="ko-KR" b="1" dirty="0">
                <a:solidFill>
                  <a:schemeClr val="bg1"/>
                </a:solidFill>
              </a:rPr>
              <a:t> -&gt; </a:t>
            </a:r>
            <a:r>
              <a:rPr lang="en-US" altLang="ko-KR" b="1" dirty="0">
                <a:solidFill>
                  <a:srgbClr val="00B0F0"/>
                </a:solidFill>
              </a:rPr>
              <a:t>92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3082" name="직사각형 3081">
            <a:extLst>
              <a:ext uri="{FF2B5EF4-FFF2-40B4-BE49-F238E27FC236}">
                <a16:creationId xmlns:a16="http://schemas.microsoft.com/office/drawing/2014/main" id="{67FA31B9-55DC-9AFA-0F08-F6A5F096D0EB}"/>
              </a:ext>
            </a:extLst>
          </p:cNvPr>
          <p:cNvSpPr/>
          <p:nvPr/>
        </p:nvSpPr>
        <p:spPr>
          <a:xfrm>
            <a:off x="10242716" y="2988573"/>
            <a:ext cx="1720166" cy="1106780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항목별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거리      </a:t>
            </a:r>
            <a:r>
              <a:rPr lang="en-US" altLang="ko-KR" sz="1100" dirty="0">
                <a:solidFill>
                  <a:schemeClr val="bg1"/>
                </a:solidFill>
              </a:rPr>
              <a:t>200 -&gt; </a:t>
            </a:r>
            <a:r>
              <a:rPr lang="en-US" altLang="ko-KR" sz="1100" dirty="0">
                <a:solidFill>
                  <a:srgbClr val="00B0F0"/>
                </a:solidFill>
              </a:rPr>
              <a:t>180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스핀      </a:t>
            </a:r>
            <a:r>
              <a:rPr lang="en-US" altLang="ko-KR" sz="1100" dirty="0">
                <a:solidFill>
                  <a:schemeClr val="bg1"/>
                </a:solidFill>
              </a:rPr>
              <a:t>2000 -&gt; </a:t>
            </a:r>
            <a:r>
              <a:rPr lang="en-US" altLang="ko-KR" sz="1100" dirty="0">
                <a:solidFill>
                  <a:srgbClr val="00B0F0"/>
                </a:solidFill>
              </a:rPr>
              <a:t>2300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발사각   </a:t>
            </a:r>
            <a:r>
              <a:rPr lang="en-US" altLang="ko-KR" sz="1100" dirty="0">
                <a:solidFill>
                  <a:schemeClr val="bg1"/>
                </a:solidFill>
              </a:rPr>
              <a:t>13  -&gt; </a:t>
            </a:r>
            <a:r>
              <a:rPr lang="en-US" altLang="ko-KR" sz="1100" dirty="0">
                <a:solidFill>
                  <a:srgbClr val="00B0F0"/>
                </a:solidFill>
              </a:rPr>
              <a:t>14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A53D7-11FC-E4F8-94C1-5E91728594B9}"/>
              </a:ext>
            </a:extLst>
          </p:cNvPr>
          <p:cNvSpPr/>
          <p:nvPr/>
        </p:nvSpPr>
        <p:spPr>
          <a:xfrm>
            <a:off x="377376" y="2747773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A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테일러메이드 </a:t>
            </a:r>
            <a:r>
              <a:rPr lang="ko-KR" altLang="en-US" sz="1200" dirty="0" err="1">
                <a:solidFill>
                  <a:schemeClr val="bg1"/>
                </a:solidFill>
              </a:rPr>
              <a:t>스텔스</a:t>
            </a:r>
            <a:r>
              <a:rPr lang="en-US" altLang="ko-KR" sz="1200" dirty="0">
                <a:solidFill>
                  <a:schemeClr val="bg1"/>
                </a:solidFill>
              </a:rPr>
              <a:t>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Ventus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35CFCA-9D97-7B07-09A7-29642FFB2964}"/>
              </a:ext>
            </a:extLst>
          </p:cNvPr>
          <p:cNvSpPr/>
          <p:nvPr/>
        </p:nvSpPr>
        <p:spPr>
          <a:xfrm>
            <a:off x="377376" y="3697814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B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Ping G420MAX 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Tensei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B42426-C663-0C55-EB1F-D809D63E502C}"/>
              </a:ext>
            </a:extLst>
          </p:cNvPr>
          <p:cNvSpPr/>
          <p:nvPr/>
        </p:nvSpPr>
        <p:spPr>
          <a:xfrm>
            <a:off x="377376" y="4647855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C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Ping G420MAX 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Ventus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68B5A6-533D-9E66-8D1E-604FA5DAFC54}"/>
              </a:ext>
            </a:extLst>
          </p:cNvPr>
          <p:cNvSpPr/>
          <p:nvPr/>
        </p:nvSpPr>
        <p:spPr>
          <a:xfrm>
            <a:off x="2618961" y="2795150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98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55DAB6-E1C7-43FD-B92A-756DE852813A}"/>
              </a:ext>
            </a:extLst>
          </p:cNvPr>
          <p:cNvSpPr/>
          <p:nvPr/>
        </p:nvSpPr>
        <p:spPr>
          <a:xfrm>
            <a:off x="2623008" y="3744338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95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E9E554-52FE-6CAE-1534-CE02863AEDD1}"/>
              </a:ext>
            </a:extLst>
          </p:cNvPr>
          <p:cNvSpPr/>
          <p:nvPr/>
        </p:nvSpPr>
        <p:spPr>
          <a:xfrm>
            <a:off x="2623008" y="4695232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94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520332-B4B5-19B7-BFD2-E4BD47703681}"/>
              </a:ext>
            </a:extLst>
          </p:cNvPr>
          <p:cNvSpPr/>
          <p:nvPr/>
        </p:nvSpPr>
        <p:spPr>
          <a:xfrm>
            <a:off x="4259745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매칭 클럽으로 </a:t>
            </a:r>
            <a:r>
              <a:rPr lang="en-US" altLang="ko-KR" sz="1050" dirty="0">
                <a:solidFill>
                  <a:schemeClr val="bg1"/>
                </a:solidFill>
              </a:rPr>
              <a:t>TEST </a:t>
            </a:r>
            <a:r>
              <a:rPr lang="ko-KR" altLang="en-US" sz="1050" dirty="0">
                <a:solidFill>
                  <a:schemeClr val="bg1"/>
                </a:solidFill>
              </a:rPr>
              <a:t>샷을 진행해 주세요 </a:t>
            </a:r>
            <a:r>
              <a:rPr lang="en-US" altLang="ko-KR" sz="1050" dirty="0">
                <a:solidFill>
                  <a:schemeClr val="bg1"/>
                </a:solidFill>
              </a:rPr>
              <a:t>(2)</a:t>
            </a: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ko-KR" altLang="en-US" sz="1050" b="1" dirty="0">
                <a:solidFill>
                  <a:schemeClr val="bg1"/>
                </a:solidFill>
              </a:rPr>
              <a:t>현재 시타 클럽 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r>
              <a:rPr lang="ko-KR" altLang="en-US" sz="1050" b="1" dirty="0">
                <a:solidFill>
                  <a:schemeClr val="bg1"/>
                </a:solidFill>
              </a:rPr>
              <a:t>헤드 </a:t>
            </a:r>
            <a:r>
              <a:rPr lang="en-US" altLang="ko-KR" sz="1050" b="1" dirty="0">
                <a:solidFill>
                  <a:schemeClr val="bg1"/>
                </a:solidFill>
              </a:rPr>
              <a:t>:  Ping G420MAX 9</a:t>
            </a:r>
            <a:r>
              <a:rPr lang="ko-KR" altLang="en-US" sz="1050" b="1" dirty="0">
                <a:solidFill>
                  <a:schemeClr val="bg1"/>
                </a:solidFill>
              </a:rPr>
              <a:t>도      샤프트 </a:t>
            </a:r>
            <a:r>
              <a:rPr lang="en-US" altLang="ko-KR" sz="1050" b="1" dirty="0">
                <a:solidFill>
                  <a:schemeClr val="bg1"/>
                </a:solidFill>
              </a:rPr>
              <a:t>: Ventus 6S </a:t>
            </a:r>
            <a:br>
              <a:rPr lang="en-US" altLang="ko-KR" sz="1050" dirty="0">
                <a:solidFill>
                  <a:schemeClr val="bg1"/>
                </a:solidFill>
              </a:rPr>
            </a:b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</p:txBody>
      </p:sp>
      <p:pic>
        <p:nvPicPr>
          <p:cNvPr id="16" name="Picture 2" descr="Uneekor EYE XO View Software Sample View">
            <a:extLst>
              <a:ext uri="{FF2B5EF4-FFF2-40B4-BE49-F238E27FC236}">
                <a16:creationId xmlns:a16="http://schemas.microsoft.com/office/drawing/2014/main" id="{0DC7E5BD-F075-EB60-1AAB-AFAF56A3A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348" y="3255965"/>
            <a:ext cx="3638906" cy="194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3BB2C3-3D90-033B-0240-25A781D26596}"/>
              </a:ext>
            </a:extLst>
          </p:cNvPr>
          <p:cNvSpPr/>
          <p:nvPr/>
        </p:nvSpPr>
        <p:spPr>
          <a:xfrm>
            <a:off x="8561862" y="4145902"/>
            <a:ext cx="3197641" cy="1469708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D6D72A-50E0-E13A-6070-293182841F83}"/>
              </a:ext>
            </a:extLst>
          </p:cNvPr>
          <p:cNvSpPr/>
          <p:nvPr/>
        </p:nvSpPr>
        <p:spPr>
          <a:xfrm>
            <a:off x="8650112" y="4229657"/>
            <a:ext cx="1376012" cy="129995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sz="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  </a:t>
            </a:r>
            <a:r>
              <a:rPr lang="ko-KR" altLang="en-US" sz="400" dirty="0">
                <a:solidFill>
                  <a:srgbClr val="00B050"/>
                </a:solidFill>
              </a:rPr>
              <a:t>개선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0BAC177-E2BB-F03F-BFC0-9F7A4F314152}"/>
              </a:ext>
            </a:extLst>
          </p:cNvPr>
          <p:cNvSpPr/>
          <p:nvPr/>
        </p:nvSpPr>
        <p:spPr>
          <a:xfrm rot="20019839">
            <a:off x="8973844" y="4806916"/>
            <a:ext cx="508162" cy="424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E8A5408-5D1B-5444-1EE2-44E9241EE8F5}"/>
              </a:ext>
            </a:extLst>
          </p:cNvPr>
          <p:cNvSpPr/>
          <p:nvPr/>
        </p:nvSpPr>
        <p:spPr>
          <a:xfrm>
            <a:off x="9270154" y="4635778"/>
            <a:ext cx="368745" cy="3912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8C106-7D28-EA60-7B33-0CE5E7573300}"/>
              </a:ext>
            </a:extLst>
          </p:cNvPr>
          <p:cNvSpPr/>
          <p:nvPr/>
        </p:nvSpPr>
        <p:spPr>
          <a:xfrm>
            <a:off x="10114375" y="4229657"/>
            <a:ext cx="1575772" cy="7499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sz="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  </a:t>
            </a:r>
            <a:r>
              <a:rPr lang="ko-KR" altLang="en-US" sz="400" dirty="0">
                <a:solidFill>
                  <a:srgbClr val="00B050"/>
                </a:solidFill>
              </a:rPr>
              <a:t>개선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55F5574-9277-F809-A7F2-D895D9BD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564" y="4427943"/>
            <a:ext cx="1521900" cy="48624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AE81F79-9716-6F6B-37D1-92948DFCA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0229" y="5006765"/>
            <a:ext cx="1583691" cy="53816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E90648-DA64-2C59-6630-172473B340CA}"/>
              </a:ext>
            </a:extLst>
          </p:cNvPr>
          <p:cNvSpPr/>
          <p:nvPr/>
        </p:nvSpPr>
        <p:spPr>
          <a:xfrm>
            <a:off x="388141" y="4647855"/>
            <a:ext cx="3350942" cy="89617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A6905C-2E0D-6306-F863-31992BDF9C17}"/>
              </a:ext>
            </a:extLst>
          </p:cNvPr>
          <p:cNvSpPr/>
          <p:nvPr/>
        </p:nvSpPr>
        <p:spPr>
          <a:xfrm>
            <a:off x="10249857" y="2988574"/>
            <a:ext cx="1720166" cy="110678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27" name="아래쪽 화살표[D] 26">
            <a:extLst>
              <a:ext uri="{FF2B5EF4-FFF2-40B4-BE49-F238E27FC236}">
                <a16:creationId xmlns:a16="http://schemas.microsoft.com/office/drawing/2014/main" id="{2BDE6BC2-703C-29AB-BC5D-3280984068C4}"/>
              </a:ext>
            </a:extLst>
          </p:cNvPr>
          <p:cNvSpPr/>
          <p:nvPr/>
        </p:nvSpPr>
        <p:spPr>
          <a:xfrm rot="1374898">
            <a:off x="10527865" y="3052286"/>
            <a:ext cx="207734" cy="4404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08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F439F4-9C9D-D2BF-EFF9-1681F6628171}"/>
              </a:ext>
            </a:extLst>
          </p:cNvPr>
          <p:cNvSpPr txBox="1"/>
          <p:nvPr/>
        </p:nvSpPr>
        <p:spPr>
          <a:xfrm>
            <a:off x="557560" y="568712"/>
            <a:ext cx="273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KIGOS Robot Test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Data</a:t>
            </a:r>
            <a:endParaRPr kumimoji="1" lang="ko-KR" altLang="en-US" b="1" dirty="0"/>
          </a:p>
        </p:txBody>
      </p:sp>
      <p:pic>
        <p:nvPicPr>
          <p:cNvPr id="6" name="그림 5" descr="텍스트, 스크린샷, 라인, 평행이(가) 표시된 사진&#10;&#10;자동 생성된 설명">
            <a:extLst>
              <a:ext uri="{FF2B5EF4-FFF2-40B4-BE49-F238E27FC236}">
                <a16:creationId xmlns:a16="http://schemas.microsoft.com/office/drawing/2014/main" id="{7839D2CF-0700-38C2-888C-6466F7FD7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35" y="1454744"/>
            <a:ext cx="10825929" cy="33929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E38135-D0DB-3811-8F8C-6D7F26C1AFCB}"/>
              </a:ext>
            </a:extLst>
          </p:cNvPr>
          <p:cNvSpPr txBox="1"/>
          <p:nvPr/>
        </p:nvSpPr>
        <p:spPr>
          <a:xfrm>
            <a:off x="683035" y="4847675"/>
            <a:ext cx="8520281" cy="12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ko-KR" altLang="en-US" sz="1400" dirty="0"/>
              <a:t>헤드모델별</a:t>
            </a:r>
            <a:r>
              <a:rPr kumimoji="1" lang="en-US" altLang="ko-KR" sz="1400" dirty="0"/>
              <a:t>/</a:t>
            </a:r>
            <a:r>
              <a:rPr kumimoji="1" lang="ko-KR" altLang="en-US" sz="1400" dirty="0" err="1"/>
              <a:t>샤프트모델별</a:t>
            </a:r>
            <a:r>
              <a:rPr kumimoji="1" lang="en-US" altLang="ko-KR" sz="1400" dirty="0"/>
              <a:t>/</a:t>
            </a:r>
            <a:r>
              <a:rPr kumimoji="1" lang="ko-KR" altLang="en-US" sz="1400" dirty="0" err="1"/>
              <a:t>헤드스피드별</a:t>
            </a:r>
            <a:r>
              <a:rPr kumimoji="1" lang="en-US" altLang="ko-KR" sz="1400" dirty="0"/>
              <a:t>/</a:t>
            </a:r>
            <a:r>
              <a:rPr kumimoji="1" lang="ko-KR" altLang="en-US" sz="1400" dirty="0" err="1"/>
              <a:t>클럽패스별</a:t>
            </a:r>
            <a:r>
              <a:rPr kumimoji="1" lang="en-US" altLang="ko-KR" sz="1400" dirty="0"/>
              <a:t>/AMP</a:t>
            </a:r>
            <a:r>
              <a:rPr kumimoji="1" lang="ko-KR" altLang="en-US" sz="1400" dirty="0" err="1"/>
              <a:t>별등</a:t>
            </a:r>
            <a:r>
              <a:rPr kumimoji="1" lang="ko-KR" altLang="en-US" sz="1400" dirty="0"/>
              <a:t> </a:t>
            </a:r>
            <a:r>
              <a:rPr kumimoji="1" lang="ko-KR" altLang="en-US" sz="1400" b="1" dirty="0"/>
              <a:t>다양한 케이스</a:t>
            </a:r>
            <a:r>
              <a:rPr kumimoji="1" lang="ko-KR" altLang="en-US" sz="1400" dirty="0"/>
              <a:t>로 테스트한 </a:t>
            </a:r>
            <a:r>
              <a:rPr kumimoji="1" lang="ko-KR" altLang="en-US" sz="1400" b="1" dirty="0"/>
              <a:t>로봇 데이터</a:t>
            </a:r>
            <a:endParaRPr kumimoji="1" lang="en-US" altLang="ko-KR" sz="14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ko-KR" altLang="en-US" sz="1400" dirty="0"/>
              <a:t>헤드 단면에 </a:t>
            </a:r>
            <a:r>
              <a:rPr kumimoji="1" lang="ko-KR" altLang="en-US" sz="1400" b="1" dirty="0"/>
              <a:t>스티커를 </a:t>
            </a:r>
            <a:r>
              <a:rPr kumimoji="1" lang="ko-KR" altLang="en-US" sz="1400" b="1" dirty="0" err="1"/>
              <a:t>붙인</a:t>
            </a:r>
            <a:r>
              <a:rPr kumimoji="1" lang="ko-KR" altLang="en-US" sz="1400" dirty="0" err="1"/>
              <a:t>상태로</a:t>
            </a:r>
            <a:r>
              <a:rPr kumimoji="1" lang="ko-KR" altLang="en-US" sz="1400" dirty="0"/>
              <a:t> 측정된 데이터</a:t>
            </a:r>
            <a:endParaRPr kumimoji="1" lang="en-US" altLang="ko-KR" sz="14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ko-KR" altLang="en-US" sz="1400" b="1" dirty="0"/>
              <a:t>이상치가 없는 </a:t>
            </a:r>
            <a:r>
              <a:rPr kumimoji="1" lang="ko-KR" altLang="en-US" sz="1400" dirty="0"/>
              <a:t>정데이터</a:t>
            </a:r>
            <a:endParaRPr kumimoji="1" lang="en-US" altLang="ko-KR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746F2-5972-FAAF-02E1-68212A2DBD89}"/>
              </a:ext>
            </a:extLst>
          </p:cNvPr>
          <p:cNvSpPr txBox="1"/>
          <p:nvPr/>
        </p:nvSpPr>
        <p:spPr>
          <a:xfrm>
            <a:off x="11660623" y="305966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…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29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6C8A4C-2F15-EB95-7B09-6FC179163B87}"/>
              </a:ext>
            </a:extLst>
          </p:cNvPr>
          <p:cNvSpPr/>
          <p:nvPr/>
        </p:nvSpPr>
        <p:spPr>
          <a:xfrm>
            <a:off x="6722350" y="4612110"/>
            <a:ext cx="3667784" cy="58230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407936-878D-CB56-0F8D-F2548DFC475B}"/>
              </a:ext>
            </a:extLst>
          </p:cNvPr>
          <p:cNvSpPr/>
          <p:nvPr/>
        </p:nvSpPr>
        <p:spPr>
          <a:xfrm>
            <a:off x="1560893" y="4320957"/>
            <a:ext cx="3565967" cy="58230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0C45FB-C12D-233B-66FF-3F9B57D41C5A}"/>
              </a:ext>
            </a:extLst>
          </p:cNvPr>
          <p:cNvSpPr/>
          <p:nvPr/>
        </p:nvSpPr>
        <p:spPr>
          <a:xfrm>
            <a:off x="6025470" y="2014078"/>
            <a:ext cx="3565967" cy="58230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35346A-EFC7-E038-0692-877B397E6521}"/>
              </a:ext>
            </a:extLst>
          </p:cNvPr>
          <p:cNvSpPr/>
          <p:nvPr/>
        </p:nvSpPr>
        <p:spPr>
          <a:xfrm>
            <a:off x="834512" y="2004970"/>
            <a:ext cx="3565967" cy="58230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E2CCC-90A6-0D36-5FC2-ED85B16DA999}"/>
              </a:ext>
            </a:extLst>
          </p:cNvPr>
          <p:cNvSpPr txBox="1"/>
          <p:nvPr/>
        </p:nvSpPr>
        <p:spPr>
          <a:xfrm>
            <a:off x="607259" y="398608"/>
            <a:ext cx="4261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Machine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Learning</a:t>
            </a:r>
            <a:r>
              <a:rPr kumimoji="1" lang="ko-KR" altLang="en-US" sz="2000" b="1" dirty="0"/>
              <a:t> 모델링 및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237F4-C157-EDEB-FDC5-78DB1EC1B19D}"/>
              </a:ext>
            </a:extLst>
          </p:cNvPr>
          <p:cNvSpPr txBox="1"/>
          <p:nvPr/>
        </p:nvSpPr>
        <p:spPr>
          <a:xfrm>
            <a:off x="750062" y="1258836"/>
            <a:ext cx="3734869" cy="1343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sz="1400" dirty="0"/>
              <a:t>Linear Regression Model(Baseline)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Train</a:t>
            </a:r>
            <a:r>
              <a:rPr kumimoji="1" lang="ko-KR" altLang="en-US" sz="1400" dirty="0"/>
              <a:t>결과 </a:t>
            </a:r>
            <a:r>
              <a:rPr kumimoji="1" lang="en-US" altLang="ko-KR" sz="1400" dirty="0"/>
              <a:t>-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R Square : 0.872, MSE : 46.432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Valid</a:t>
            </a:r>
            <a:r>
              <a:rPr kumimoji="1" lang="ko-KR" altLang="en-US" sz="1400" dirty="0"/>
              <a:t>결과 </a:t>
            </a:r>
            <a:r>
              <a:rPr kumimoji="1" lang="en-US" altLang="ko-KR" sz="1400" dirty="0"/>
              <a:t>-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R Square : 0.881, MSE : 76.123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Test</a:t>
            </a:r>
            <a:r>
              <a:rPr kumimoji="1" lang="ko-KR" altLang="en-US" sz="1400" dirty="0"/>
              <a:t>결과 </a:t>
            </a:r>
            <a:r>
              <a:rPr kumimoji="1" lang="en-US" altLang="ko-KR" sz="1400" dirty="0"/>
              <a:t>-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R Square : 0.879 , MSE : 74.986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24FC6-BD4B-3F00-F2C2-3DB943D3B007}"/>
              </a:ext>
            </a:extLst>
          </p:cNvPr>
          <p:cNvSpPr txBox="1"/>
          <p:nvPr/>
        </p:nvSpPr>
        <p:spPr>
          <a:xfrm>
            <a:off x="5955677" y="1253069"/>
            <a:ext cx="4169603" cy="1343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/>
              <a:t>2. Random Forest Regressor Model(Test Model1)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Train</a:t>
            </a:r>
            <a:r>
              <a:rPr kumimoji="1" lang="ko-KR" altLang="en-US" sz="1400" dirty="0"/>
              <a:t>결과 </a:t>
            </a:r>
            <a:r>
              <a:rPr kumimoji="1" lang="en-US" altLang="ko-KR" sz="1400" dirty="0"/>
              <a:t>-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R Square : 0.994, MSE : 20.684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Valid</a:t>
            </a:r>
            <a:r>
              <a:rPr kumimoji="1" lang="ko-KR" altLang="en-US" sz="1400" dirty="0"/>
              <a:t>결과 </a:t>
            </a:r>
            <a:r>
              <a:rPr kumimoji="1" lang="en-US" altLang="ko-KR" sz="1400" dirty="0"/>
              <a:t>-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R Square : 0.961, MSE : 48.770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Test</a:t>
            </a:r>
            <a:r>
              <a:rPr kumimoji="1" lang="ko-KR" altLang="en-US" sz="1400" dirty="0"/>
              <a:t>결과 </a:t>
            </a:r>
            <a:r>
              <a:rPr kumimoji="1" lang="en-US" altLang="ko-KR" sz="1400" dirty="0"/>
              <a:t>-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R Square : 0.963, MSE : 45.523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FDD228-C7F9-7E00-D195-93066C462143}"/>
              </a:ext>
            </a:extLst>
          </p:cNvPr>
          <p:cNvSpPr txBox="1"/>
          <p:nvPr/>
        </p:nvSpPr>
        <p:spPr>
          <a:xfrm>
            <a:off x="6685506" y="3556239"/>
            <a:ext cx="6368650" cy="1666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/>
              <a:t>4. </a:t>
            </a:r>
            <a:r>
              <a:rPr kumimoji="1" lang="en-US" altLang="ko-KR" sz="1400" b="1" dirty="0" err="1"/>
              <a:t>XGBoost</a:t>
            </a:r>
            <a:r>
              <a:rPr kumimoji="1" lang="en-US" altLang="ko-KR" sz="1400" b="1" dirty="0"/>
              <a:t> Regressor Model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(Current Model with Best Hyperparameter </a:t>
            </a:r>
            <a:r>
              <a:rPr kumimoji="1" lang="en-US" altLang="ko-KR" sz="1400" b="1" dirty="0"/>
              <a:t>Using </a:t>
            </a:r>
            <a:r>
              <a:rPr kumimoji="1" lang="en-US" altLang="ko-KR" sz="1400" b="1" u="sng" dirty="0" err="1"/>
              <a:t>Optuna</a:t>
            </a:r>
            <a:r>
              <a:rPr kumimoji="1"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Train</a:t>
            </a:r>
            <a:r>
              <a:rPr kumimoji="1" lang="ko-KR" altLang="en-US" sz="1400" dirty="0"/>
              <a:t>결과 </a:t>
            </a:r>
            <a:r>
              <a:rPr kumimoji="1" lang="en-US" altLang="ko-KR" sz="1400" dirty="0"/>
              <a:t>-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R Square : 0.994, MSE : 0.768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Valid</a:t>
            </a:r>
            <a:r>
              <a:rPr kumimoji="1" lang="ko-KR" altLang="en-US" sz="1400" dirty="0"/>
              <a:t>결과 </a:t>
            </a:r>
            <a:r>
              <a:rPr kumimoji="1" lang="en-US" altLang="ko-KR" sz="1400" dirty="0"/>
              <a:t>-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R Square : 0.982, MSE : 20.647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Test</a:t>
            </a:r>
            <a:r>
              <a:rPr kumimoji="1" lang="ko-KR" altLang="en-US" sz="1400" dirty="0"/>
              <a:t>결과 </a:t>
            </a:r>
            <a:r>
              <a:rPr kumimoji="1" lang="en-US" altLang="ko-KR" sz="1400" dirty="0"/>
              <a:t>-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R Square : 0.991, MSE : 11.794</a:t>
            </a:r>
            <a:endParaRPr kumimoji="1"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13351-F0AB-743A-BA8E-59A41A4FFF9C}"/>
              </a:ext>
            </a:extLst>
          </p:cNvPr>
          <p:cNvSpPr txBox="1"/>
          <p:nvPr/>
        </p:nvSpPr>
        <p:spPr>
          <a:xfrm>
            <a:off x="1525626" y="3604711"/>
            <a:ext cx="3658246" cy="1343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/>
              <a:t>3. </a:t>
            </a:r>
            <a:r>
              <a:rPr kumimoji="1" lang="en-US" altLang="ko-KR" sz="1400" dirty="0" err="1"/>
              <a:t>XGBoost</a:t>
            </a:r>
            <a:r>
              <a:rPr kumimoji="1" lang="en-US" altLang="ko-KR" sz="1400" dirty="0"/>
              <a:t> Regressor Model(Test Model2)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Train</a:t>
            </a:r>
            <a:r>
              <a:rPr kumimoji="1" lang="ko-KR" altLang="en-US" sz="1400" dirty="0"/>
              <a:t>결과 </a:t>
            </a:r>
            <a:r>
              <a:rPr kumimoji="1" lang="en-US" altLang="ko-KR" sz="1400" dirty="0"/>
              <a:t>-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R Square : 0.998, MSE : 11.322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Valid</a:t>
            </a:r>
            <a:r>
              <a:rPr kumimoji="1" lang="ko-KR" altLang="en-US" sz="1400" dirty="0"/>
              <a:t>결과 </a:t>
            </a:r>
            <a:r>
              <a:rPr kumimoji="1" lang="en-US" altLang="ko-KR" sz="1400" dirty="0"/>
              <a:t>-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R Square : 0.981, MSE : 21.117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Test</a:t>
            </a:r>
            <a:r>
              <a:rPr kumimoji="1" lang="ko-KR" altLang="en-US" sz="1400" dirty="0"/>
              <a:t>결과 </a:t>
            </a:r>
            <a:r>
              <a:rPr kumimoji="1" lang="en-US" altLang="ko-KR" sz="1400" dirty="0"/>
              <a:t>-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R Square : 0.986, MSE : 15.992</a:t>
            </a:r>
            <a:endParaRPr kumimoji="1" lang="ko-KR" altLang="en-US" sz="1400" dirty="0"/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74B5CF92-01E4-4B3C-F0E3-6038B8B93256}"/>
              </a:ext>
            </a:extLst>
          </p:cNvPr>
          <p:cNvSpPr/>
          <p:nvPr/>
        </p:nvSpPr>
        <p:spPr>
          <a:xfrm>
            <a:off x="5045054" y="1795834"/>
            <a:ext cx="414866" cy="330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C2C246CC-E4D6-904C-2FBD-1E0572E09228}"/>
              </a:ext>
            </a:extLst>
          </p:cNvPr>
          <p:cNvSpPr/>
          <p:nvPr/>
        </p:nvSpPr>
        <p:spPr>
          <a:xfrm>
            <a:off x="10506054" y="1848978"/>
            <a:ext cx="414866" cy="330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C2614974-3FE6-0CE1-1E6A-C8F45C4C6F80}"/>
              </a:ext>
            </a:extLst>
          </p:cNvPr>
          <p:cNvSpPr/>
          <p:nvPr/>
        </p:nvSpPr>
        <p:spPr>
          <a:xfrm>
            <a:off x="5753729" y="4062797"/>
            <a:ext cx="414866" cy="330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E015D3AA-5D1F-DFFC-B3DE-77849829BC9D}"/>
              </a:ext>
            </a:extLst>
          </p:cNvPr>
          <p:cNvSpPr/>
          <p:nvPr/>
        </p:nvSpPr>
        <p:spPr>
          <a:xfrm>
            <a:off x="834512" y="4224380"/>
            <a:ext cx="414866" cy="330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E6666-0156-A796-1A95-EAB90BD4D8DB}"/>
              </a:ext>
            </a:extLst>
          </p:cNvPr>
          <p:cNvSpPr txBox="1"/>
          <p:nvPr/>
        </p:nvSpPr>
        <p:spPr>
          <a:xfrm>
            <a:off x="880533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4D79D-DE15-33A8-9E92-F6725B5AC5ED}"/>
              </a:ext>
            </a:extLst>
          </p:cNvPr>
          <p:cNvSpPr txBox="1"/>
          <p:nvPr/>
        </p:nvSpPr>
        <p:spPr>
          <a:xfrm>
            <a:off x="756888" y="5388894"/>
            <a:ext cx="526858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000" dirty="0"/>
              <a:t>훈련 데이터셋 </a:t>
            </a:r>
            <a:r>
              <a:rPr kumimoji="1" lang="en-US" altLang="ko-KR" sz="1000" dirty="0"/>
              <a:t>64%, </a:t>
            </a:r>
            <a:r>
              <a:rPr kumimoji="1" lang="ko-KR" altLang="en-US" sz="1000" dirty="0"/>
              <a:t>검증 데이터셋 </a:t>
            </a:r>
            <a:r>
              <a:rPr kumimoji="1" lang="en-US" altLang="ko-KR" sz="1000" dirty="0"/>
              <a:t>16%, </a:t>
            </a:r>
            <a:r>
              <a:rPr kumimoji="1" lang="ko-KR" altLang="en-US" sz="1000" dirty="0"/>
              <a:t>테스트 데이터셋 </a:t>
            </a:r>
            <a:r>
              <a:rPr kumimoji="1" lang="en-US" altLang="ko-KR" sz="1000" dirty="0"/>
              <a:t>20%</a:t>
            </a:r>
          </a:p>
          <a:p>
            <a:pPr>
              <a:lnSpc>
                <a:spcPct val="150000"/>
              </a:lnSpc>
            </a:pPr>
            <a:r>
              <a:rPr kumimoji="1" lang="ko-KR" altLang="en-US" sz="800" dirty="0"/>
              <a:t>단</a:t>
            </a:r>
            <a:r>
              <a:rPr kumimoji="1" lang="en-US" altLang="ko-KR" sz="800" dirty="0"/>
              <a:t>,</a:t>
            </a:r>
            <a:r>
              <a:rPr kumimoji="1" lang="ko-KR" altLang="en-US" sz="800" dirty="0"/>
              <a:t> 데이터 수 확보를 위해 </a:t>
            </a:r>
            <a:r>
              <a:rPr kumimoji="1" lang="en-US" altLang="ko-KR" sz="800" dirty="0"/>
              <a:t>ML</a:t>
            </a:r>
            <a:r>
              <a:rPr kumimoji="1" lang="ko-KR" altLang="en-US" sz="800" dirty="0"/>
              <a:t>예측시엔 훈련</a:t>
            </a:r>
            <a:r>
              <a:rPr kumimoji="1" lang="en-US" altLang="ko-KR" sz="800" dirty="0"/>
              <a:t>(70%),</a:t>
            </a:r>
            <a:r>
              <a:rPr kumimoji="1" lang="ko-KR" altLang="en-US" sz="800" dirty="0"/>
              <a:t> 테스트 데이터셋</a:t>
            </a:r>
            <a:r>
              <a:rPr kumimoji="1" lang="en-US" altLang="ko-KR" sz="800" dirty="0"/>
              <a:t>(30%)</a:t>
            </a:r>
            <a:r>
              <a:rPr kumimoji="1" lang="ko-KR" altLang="en-US" sz="800" dirty="0" err="1"/>
              <a:t>으로만</a:t>
            </a:r>
            <a:r>
              <a:rPr kumimoji="1" lang="ko-KR" altLang="en-US" sz="800" dirty="0"/>
              <a:t> 활용</a:t>
            </a:r>
            <a:endParaRPr kumimoji="1" lang="en-US" altLang="ko-KR" sz="800" dirty="0"/>
          </a:p>
          <a:p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064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8D37BA-4757-BE57-B2C8-B48A8B7B4E94}"/>
              </a:ext>
            </a:extLst>
          </p:cNvPr>
          <p:cNvSpPr txBox="1"/>
          <p:nvPr/>
        </p:nvSpPr>
        <p:spPr>
          <a:xfrm>
            <a:off x="330227" y="389106"/>
            <a:ext cx="378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평균 샷</a:t>
            </a:r>
            <a:r>
              <a:rPr kumimoji="1" lang="en-US" altLang="ko-KR" b="1" dirty="0"/>
              <a:t> Test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Data(</a:t>
            </a:r>
            <a:r>
              <a:rPr kumimoji="1" lang="ko-KR" altLang="en-US" b="1" dirty="0"/>
              <a:t>사용자 유형별</a:t>
            </a:r>
            <a:r>
              <a:rPr kumimoji="1" lang="en-US" altLang="ko-KR" b="1" dirty="0"/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D80FC5-8631-F2C6-EC4E-74C9A665FAD5}"/>
              </a:ext>
            </a:extLst>
          </p:cNvPr>
          <p:cNvSpPr txBox="1"/>
          <p:nvPr/>
        </p:nvSpPr>
        <p:spPr>
          <a:xfrm>
            <a:off x="343853" y="1177228"/>
            <a:ext cx="8201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사용자 유형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1(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김씨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–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타점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Center, 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클럽패스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-2.33,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클럽스피드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97.35mph,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,Titleist Tsi2 10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도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Tour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AD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UB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5S</a:t>
            </a:r>
          </a:p>
          <a:p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ko-KR" altLang="en-US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33A5F64F-6FC9-4BA5-F95E-A3AE534DB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27" y="2123563"/>
            <a:ext cx="11775373" cy="45049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4921373-C0F1-B6DB-B4A1-050A3DA9945A}"/>
              </a:ext>
            </a:extLst>
          </p:cNvPr>
          <p:cNvSpPr txBox="1"/>
          <p:nvPr/>
        </p:nvSpPr>
        <p:spPr>
          <a:xfrm>
            <a:off x="343853" y="1745029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사용자 유형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평균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Shot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Data</a:t>
            </a:r>
            <a:endParaRPr kumimoji="1" lang="ko-KR" altLang="en-US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6E1E9DF-4780-4C7A-1EF8-25D074DDD47E}"/>
              </a:ext>
            </a:extLst>
          </p:cNvPr>
          <p:cNvSpPr txBox="1"/>
          <p:nvPr/>
        </p:nvSpPr>
        <p:spPr>
          <a:xfrm>
            <a:off x="330227" y="2834160"/>
            <a:ext cx="79883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사용자 유형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2(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임씨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타점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Center, 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클럽패스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0.61, 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클럽스피드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96.21mph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Titleist Tsi2 10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도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Tour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AD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UB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5S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ko-KR" altLang="en-US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293F3ED-6569-D2B5-5896-4C17D1641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54" y="3751179"/>
            <a:ext cx="11502610" cy="430258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6BFB553-CB86-3851-FAB9-ED0A022F5A3C}"/>
              </a:ext>
            </a:extLst>
          </p:cNvPr>
          <p:cNvSpPr txBox="1"/>
          <p:nvPr/>
        </p:nvSpPr>
        <p:spPr>
          <a:xfrm>
            <a:off x="330227" y="3341992"/>
            <a:ext cx="2430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사용자 유형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평균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Shot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Data</a:t>
            </a:r>
            <a:endParaRPr kumimoji="1" lang="ko-KR" altLang="en-US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B6FCC8-113E-6E6D-D10D-F31557E7CF82}"/>
              </a:ext>
            </a:extLst>
          </p:cNvPr>
          <p:cNvSpPr txBox="1"/>
          <p:nvPr/>
        </p:nvSpPr>
        <p:spPr>
          <a:xfrm>
            <a:off x="416627" y="4569056"/>
            <a:ext cx="8840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사용자 유형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3(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강씨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 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타점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Center, 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클럽패스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2.51, 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클럽스피드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98.04,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Titleist Tsi2 10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도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샤프트 모델명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–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Tour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AD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UB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5S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ko-KR" altLang="en-US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7B395B34-4F2E-C6D4-4BD6-E7CFDB269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51" y="5296138"/>
            <a:ext cx="11528367" cy="38463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3755B73-3675-7168-93D5-B301D25661FC}"/>
              </a:ext>
            </a:extLst>
          </p:cNvPr>
          <p:cNvSpPr txBox="1"/>
          <p:nvPr/>
        </p:nvSpPr>
        <p:spPr>
          <a:xfrm>
            <a:off x="416627" y="4932795"/>
            <a:ext cx="2430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사용자 유형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평균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Shot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Data</a:t>
            </a:r>
            <a:endParaRPr kumimoji="1" lang="ko-KR" altLang="en-US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5B8907-12EE-426D-DC96-39409D5BE85C}"/>
              </a:ext>
            </a:extLst>
          </p:cNvPr>
          <p:cNvSpPr/>
          <p:nvPr/>
        </p:nvSpPr>
        <p:spPr>
          <a:xfrm>
            <a:off x="416627" y="1351355"/>
            <a:ext cx="942835" cy="263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C61EE6-152A-FED0-B480-3BFFBE6F038D}"/>
              </a:ext>
            </a:extLst>
          </p:cNvPr>
          <p:cNvSpPr/>
          <p:nvPr/>
        </p:nvSpPr>
        <p:spPr>
          <a:xfrm>
            <a:off x="416627" y="2828567"/>
            <a:ext cx="942835" cy="263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2BEC08-4B5C-0C46-FFE6-C7FDF9636938}"/>
              </a:ext>
            </a:extLst>
          </p:cNvPr>
          <p:cNvSpPr/>
          <p:nvPr/>
        </p:nvSpPr>
        <p:spPr>
          <a:xfrm>
            <a:off x="500251" y="4547678"/>
            <a:ext cx="942835" cy="263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C5B6A0-F253-73D6-FD65-BB7114953300}"/>
              </a:ext>
            </a:extLst>
          </p:cNvPr>
          <p:cNvSpPr/>
          <p:nvPr/>
        </p:nvSpPr>
        <p:spPr>
          <a:xfrm>
            <a:off x="2847101" y="1351355"/>
            <a:ext cx="1083215" cy="295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35132-6DF0-1BAE-54AF-8E2F48164E01}"/>
              </a:ext>
            </a:extLst>
          </p:cNvPr>
          <p:cNvSpPr/>
          <p:nvPr/>
        </p:nvSpPr>
        <p:spPr>
          <a:xfrm>
            <a:off x="2851685" y="2818201"/>
            <a:ext cx="1083215" cy="295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D112D2-C42D-186E-0629-7E73660077DE}"/>
              </a:ext>
            </a:extLst>
          </p:cNvPr>
          <p:cNvSpPr/>
          <p:nvPr/>
        </p:nvSpPr>
        <p:spPr>
          <a:xfrm>
            <a:off x="2934713" y="4546390"/>
            <a:ext cx="995604" cy="263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0205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AF0CB9-73A0-19D8-5CD0-B6DA69E2681D}"/>
              </a:ext>
            </a:extLst>
          </p:cNvPr>
          <p:cNvSpPr txBox="1"/>
          <p:nvPr/>
        </p:nvSpPr>
        <p:spPr>
          <a:xfrm>
            <a:off x="284369" y="1053693"/>
            <a:ext cx="75448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사용자 유형 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1(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김씨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Input Data</a:t>
            </a:r>
          </a:p>
          <a:p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클럽패스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-2.33,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클럽스피드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97.35mph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,Titleist Tsi2 10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도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Tour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AD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UB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5S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3AB1E8-FFE2-AF06-EB0C-2518F685CFE3}"/>
              </a:ext>
            </a:extLst>
          </p:cNvPr>
          <p:cNvSpPr txBox="1"/>
          <p:nvPr/>
        </p:nvSpPr>
        <p:spPr>
          <a:xfrm>
            <a:off x="284369" y="495603"/>
            <a:ext cx="3568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클럽교체후 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‘Carry’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예측결과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사용자 유형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1)</a:t>
            </a:r>
          </a:p>
          <a:p>
            <a:endParaRPr kumimoji="1" lang="ko-KR" altLang="en-US" sz="1400" dirty="0"/>
          </a:p>
        </p:txBody>
      </p:sp>
      <p:pic>
        <p:nvPicPr>
          <p:cNvPr id="3" name="그림 2" descr="텍스트, 스크린샷, 메뉴, 번호이(가) 표시된 사진&#10;&#10;자동 생성된 설명">
            <a:extLst>
              <a:ext uri="{FF2B5EF4-FFF2-40B4-BE49-F238E27FC236}">
                <a16:creationId xmlns:a16="http://schemas.microsoft.com/office/drawing/2014/main" id="{50DEF86E-7ACF-1BDA-0E3E-DF82EC2B9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597" y="1997179"/>
            <a:ext cx="7544805" cy="463230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279DEC0-B918-2294-AF37-F160EEB1724F}"/>
              </a:ext>
            </a:extLst>
          </p:cNvPr>
          <p:cNvSpPr/>
          <p:nvPr/>
        </p:nvSpPr>
        <p:spPr>
          <a:xfrm>
            <a:off x="2323597" y="3689289"/>
            <a:ext cx="8018024" cy="219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0" name="위쪽 화살표[U] 9">
            <a:extLst>
              <a:ext uri="{FF2B5EF4-FFF2-40B4-BE49-F238E27FC236}">
                <a16:creationId xmlns:a16="http://schemas.microsoft.com/office/drawing/2014/main" id="{449ECBCA-BD23-4171-DB70-50F48E41E269}"/>
              </a:ext>
            </a:extLst>
          </p:cNvPr>
          <p:cNvSpPr/>
          <p:nvPr/>
        </p:nvSpPr>
        <p:spPr>
          <a:xfrm>
            <a:off x="10090767" y="2905041"/>
            <a:ext cx="108030" cy="70198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위쪽 화살표[U] 13">
            <a:extLst>
              <a:ext uri="{FF2B5EF4-FFF2-40B4-BE49-F238E27FC236}">
                <a16:creationId xmlns:a16="http://schemas.microsoft.com/office/drawing/2014/main" id="{003C82E5-323B-FDDC-E424-273C99292323}"/>
              </a:ext>
            </a:extLst>
          </p:cNvPr>
          <p:cNvSpPr/>
          <p:nvPr/>
        </p:nvSpPr>
        <p:spPr>
          <a:xfrm rot="10800000">
            <a:off x="10090767" y="3990717"/>
            <a:ext cx="108030" cy="70198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54D1EC-03C1-91DD-1E64-7C756B9BE958}"/>
              </a:ext>
            </a:extLst>
          </p:cNvPr>
          <p:cNvSpPr txBox="1"/>
          <p:nvPr/>
        </p:nvSpPr>
        <p:spPr>
          <a:xfrm>
            <a:off x="10311734" y="3168711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Carry -</a:t>
            </a:r>
            <a:endParaRPr kumimoji="1" lang="ko-KR" altLang="en-US" sz="1200" dirty="0">
              <a:solidFill>
                <a:srgbClr val="FF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CBF28D-91AE-64E0-E887-8D1CB53B0A9A}"/>
              </a:ext>
            </a:extLst>
          </p:cNvPr>
          <p:cNvSpPr txBox="1"/>
          <p:nvPr/>
        </p:nvSpPr>
        <p:spPr>
          <a:xfrm>
            <a:off x="10316544" y="4174831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Carry +</a:t>
            </a:r>
            <a:endParaRPr kumimoji="1" lang="ko-KR" altLang="en-US" sz="1200" dirty="0">
              <a:solidFill>
                <a:srgbClr val="0070C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14B6B6B-F015-D783-3A2A-22CC46CF7EF4}"/>
              </a:ext>
            </a:extLst>
          </p:cNvPr>
          <p:cNvCxnSpPr/>
          <p:nvPr/>
        </p:nvCxnSpPr>
        <p:spPr>
          <a:xfrm flipV="1">
            <a:off x="8164864" y="1343278"/>
            <a:ext cx="250853" cy="74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13DF6E2-8325-FA15-7221-22C5422742BC}"/>
              </a:ext>
            </a:extLst>
          </p:cNvPr>
          <p:cNvCxnSpPr/>
          <p:nvPr/>
        </p:nvCxnSpPr>
        <p:spPr>
          <a:xfrm flipV="1">
            <a:off x="9603305" y="1343278"/>
            <a:ext cx="250853" cy="74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46E9C37-90F0-83CF-49E8-1198687A65C2}"/>
              </a:ext>
            </a:extLst>
          </p:cNvPr>
          <p:cNvSpPr txBox="1"/>
          <p:nvPr/>
        </p:nvSpPr>
        <p:spPr>
          <a:xfrm>
            <a:off x="7156806" y="1150373"/>
            <a:ext cx="22669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사용자 유형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휴먼테스트 평균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Carry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값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C359D2-88EB-3173-C378-6B9280E84A66}"/>
              </a:ext>
            </a:extLst>
          </p:cNvPr>
          <p:cNvSpPr txBox="1"/>
          <p:nvPr/>
        </p:nvSpPr>
        <p:spPr>
          <a:xfrm>
            <a:off x="9383289" y="1145598"/>
            <a:ext cx="18806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사용자 유형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ML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예측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Carry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1074850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AF0CB9-73A0-19D8-5CD0-B6DA69E2681D}"/>
              </a:ext>
            </a:extLst>
          </p:cNvPr>
          <p:cNvSpPr txBox="1"/>
          <p:nvPr/>
        </p:nvSpPr>
        <p:spPr>
          <a:xfrm>
            <a:off x="284369" y="1123805"/>
            <a:ext cx="75448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사용자 유형 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2(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임씨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Input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Data</a:t>
            </a:r>
          </a:p>
          <a:p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클럽패스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0.61, 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클럽스피드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96.21mph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Titleist Tsi2 10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도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Tour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AD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UB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5S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3AB1E8-FFE2-AF06-EB0C-2518F685CFE3}"/>
              </a:ext>
            </a:extLst>
          </p:cNvPr>
          <p:cNvSpPr txBox="1"/>
          <p:nvPr/>
        </p:nvSpPr>
        <p:spPr>
          <a:xfrm>
            <a:off x="284369" y="495603"/>
            <a:ext cx="361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클럽교체후 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‘Carry’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예측결과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사용자 유형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2)</a:t>
            </a:r>
          </a:p>
          <a:p>
            <a:endParaRPr kumimoji="1" lang="ko-KR" altLang="en-US" sz="1400" dirty="0"/>
          </a:p>
        </p:txBody>
      </p:sp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C92F3F89-8565-6E28-5742-A0E198E46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083" y="1905895"/>
            <a:ext cx="6967242" cy="48439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279DEC0-B918-2294-AF37-F160EEB1724F}"/>
              </a:ext>
            </a:extLst>
          </p:cNvPr>
          <p:cNvSpPr/>
          <p:nvPr/>
        </p:nvSpPr>
        <p:spPr>
          <a:xfrm>
            <a:off x="2484255" y="3932050"/>
            <a:ext cx="7606514" cy="230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6" name="위쪽 화살표[U] 5">
            <a:extLst>
              <a:ext uri="{FF2B5EF4-FFF2-40B4-BE49-F238E27FC236}">
                <a16:creationId xmlns:a16="http://schemas.microsoft.com/office/drawing/2014/main" id="{B1764BD1-E643-0C6C-61F7-054A544E4164}"/>
              </a:ext>
            </a:extLst>
          </p:cNvPr>
          <p:cNvSpPr/>
          <p:nvPr/>
        </p:nvSpPr>
        <p:spPr>
          <a:xfrm>
            <a:off x="9904647" y="3147802"/>
            <a:ext cx="108030" cy="70198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위쪽 화살표[U] 7">
            <a:extLst>
              <a:ext uri="{FF2B5EF4-FFF2-40B4-BE49-F238E27FC236}">
                <a16:creationId xmlns:a16="http://schemas.microsoft.com/office/drawing/2014/main" id="{1850A5F7-02F4-EB34-E215-4D640ACC530D}"/>
              </a:ext>
            </a:extLst>
          </p:cNvPr>
          <p:cNvSpPr/>
          <p:nvPr/>
        </p:nvSpPr>
        <p:spPr>
          <a:xfrm rot="10800000">
            <a:off x="9904647" y="4233478"/>
            <a:ext cx="108030" cy="70198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DF9CA9-6C57-0010-DE2E-5561C441BA91}"/>
              </a:ext>
            </a:extLst>
          </p:cNvPr>
          <p:cNvSpPr txBox="1"/>
          <p:nvPr/>
        </p:nvSpPr>
        <p:spPr>
          <a:xfrm>
            <a:off x="10149893" y="3420908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Carry -</a:t>
            </a:r>
            <a:endParaRPr kumimoji="1" lang="ko-KR" altLang="en-US" sz="1200" dirty="0">
              <a:solidFill>
                <a:srgbClr val="FF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AFACE-C787-0F0D-E4EA-162B9A00A8C4}"/>
              </a:ext>
            </a:extLst>
          </p:cNvPr>
          <p:cNvSpPr txBox="1"/>
          <p:nvPr/>
        </p:nvSpPr>
        <p:spPr>
          <a:xfrm>
            <a:off x="10154703" y="4427028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Carry +</a:t>
            </a:r>
            <a:endParaRPr kumimoji="1" lang="ko-KR" altLang="en-US" sz="1200" dirty="0">
              <a:solidFill>
                <a:srgbClr val="0070C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F1655E6-11BD-58A5-29C3-025D6355CE2E}"/>
              </a:ext>
            </a:extLst>
          </p:cNvPr>
          <p:cNvCxnSpPr/>
          <p:nvPr/>
        </p:nvCxnSpPr>
        <p:spPr>
          <a:xfrm flipV="1">
            <a:off x="7902065" y="1216503"/>
            <a:ext cx="250853" cy="74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BA728F0-D470-FB90-7C75-358B2134185E}"/>
              </a:ext>
            </a:extLst>
          </p:cNvPr>
          <p:cNvCxnSpPr/>
          <p:nvPr/>
        </p:nvCxnSpPr>
        <p:spPr>
          <a:xfrm flipV="1">
            <a:off x="9340506" y="1216503"/>
            <a:ext cx="250853" cy="74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795380-6E31-08AE-6299-0C93860BF478}"/>
              </a:ext>
            </a:extLst>
          </p:cNvPr>
          <p:cNvSpPr txBox="1"/>
          <p:nvPr/>
        </p:nvSpPr>
        <p:spPr>
          <a:xfrm>
            <a:off x="6905287" y="1018823"/>
            <a:ext cx="22878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사용자 유형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휴먼테스트 평균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Carry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값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E7580-E7C3-8FCD-5E80-7BE610EC7666}"/>
              </a:ext>
            </a:extLst>
          </p:cNvPr>
          <p:cNvSpPr txBox="1"/>
          <p:nvPr/>
        </p:nvSpPr>
        <p:spPr>
          <a:xfrm>
            <a:off x="9120490" y="1018823"/>
            <a:ext cx="19014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사용자 유형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ML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예측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Carry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369275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2411</Words>
  <Application>Microsoft Macintosh PowerPoint</Application>
  <PresentationFormat>와이드스크린</PresentationFormat>
  <Paragraphs>566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맑은 고딕</vt:lpstr>
      <vt:lpstr>BM DoHyeon OTF</vt:lpstr>
      <vt:lpstr>Google Sans</vt:lpstr>
      <vt:lpstr>Pretendard</vt:lpstr>
      <vt:lpstr>Pretendard SemiBold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병우</dc:creator>
  <cp:lastModifiedBy>Byungwoo Kang</cp:lastModifiedBy>
  <cp:revision>121</cp:revision>
  <dcterms:created xsi:type="dcterms:W3CDTF">2024-03-10T09:25:17Z</dcterms:created>
  <dcterms:modified xsi:type="dcterms:W3CDTF">2024-06-03T06:12:59Z</dcterms:modified>
</cp:coreProperties>
</file>