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76" r:id="rId4"/>
    <p:sldId id="258" r:id="rId5"/>
    <p:sldId id="259" r:id="rId6"/>
    <p:sldId id="266" r:id="rId7"/>
    <p:sldId id="260" r:id="rId8"/>
    <p:sldId id="262" r:id="rId9"/>
    <p:sldId id="263" r:id="rId10"/>
    <p:sldId id="267" r:id="rId11"/>
    <p:sldId id="268" r:id="rId12"/>
    <p:sldId id="264" r:id="rId13"/>
    <p:sldId id="269" r:id="rId14"/>
    <p:sldId id="270" r:id="rId15"/>
    <p:sldId id="271" r:id="rId16"/>
    <p:sldId id="277" r:id="rId17"/>
    <p:sldId id="278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2"/>
    <p:restoredTop sz="94695"/>
  </p:normalViewPr>
  <p:slideViewPr>
    <p:cSldViewPr snapToGrid="0" snapToObjects="1">
      <p:cViewPr>
        <p:scale>
          <a:sx n="85" d="100"/>
          <a:sy n="85" d="100"/>
        </p:scale>
        <p:origin x="76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251F-F834-D08A-59CA-B6AB47B3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73770-9489-9C24-F45B-FD214142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82236-D51F-7229-9A6D-FD64D3DF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F5477-38D8-D658-372E-F02D35A4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59F8-BFE4-F57C-5C3F-E774BB8A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3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034E9-573D-3432-E32E-6DB42D7D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0F066-69A8-6BD6-6B0C-6353086A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D0CD0-9DA3-6449-3E92-69B5A39E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AA50-2A6C-5BE4-369C-BE1BA80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A349D-F5BE-4CBC-DBAC-30BDB79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5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22EB4A-636D-0863-F15F-82196181D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78CCF6-CDE6-250A-BFFE-18C1EC5FB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043A8-35A6-6E57-14CE-039AD4B1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1BED3-2C43-6F6E-1D5A-BD83878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D28FC-8433-1B16-4D21-E92EDEFA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04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4094432" y="-6178"/>
            <a:ext cx="4003136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719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710-8251-8CC3-5E89-F67D2129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54E87-E4F7-DD05-F7ED-63442248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ECC9-9D0F-64AF-3992-64A863AC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5D9B7-D126-75B1-B1CA-DEFD267C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B5AC5-56D5-9FC0-A09B-0684128C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41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685A-ACD2-6348-B30C-2CC0F6A1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86CA6-9B20-8485-DEEE-51A708CB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31FB-7C38-8DB0-772B-8CDD5A11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6A26E-856E-B73A-7DA0-01AB16A5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25F23-E8A8-6100-6B84-467A4B7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86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0117-9133-4357-880E-9CD25FC3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79946-C0B0-735A-0D7F-82BC213FE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F7DF8-3368-4246-DC12-36E597F3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B2F60-665B-C913-0525-AA5D1833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B4A0E-1300-6768-7FDA-935067A3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7AB0B-DE47-5FFE-3AFD-7B9911EF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34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E13F-BB26-3453-4542-86FC5C5A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D73B0-263D-BA88-99D4-50E8B50F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DE2DC-8B9D-A98B-899A-A3A59F3E6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A4EA5-9251-5D05-DFB1-327C5EE5A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7B8F7-EAE6-A1F0-A9B5-0E611F139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C9FC6C-1782-C22F-1105-3284812D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71E76-D21D-6380-5BB0-43B9FF32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DB14DE-F4EA-F8E3-BBD3-BE4EF3A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1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623E-CE7A-4FA6-B953-DC96388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159792-490D-E637-C2AE-7D630C67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5B947F-97D0-192F-2080-B649B035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02E7B-EE46-0785-66A6-06DF1012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74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3044-F667-7D82-9CD9-DD54214A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C85A7-2069-A8F2-D02F-F234B198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33A7E-0C68-EF00-872E-F44F8E25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8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A2264-FA43-C4B2-C146-911F363C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F043F-709D-028C-8D45-61FD96B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338C6-33C4-BC30-BCE8-8103A92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79A4B-5893-5186-3B02-003F16F1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2AF5E-F930-D439-A294-0745F2B4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B1D5F-3F81-07DF-4408-52CD7B4E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73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06A7A-BA90-B353-D629-C12E39A5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660FFB-50BC-71AB-5A0D-B2AB09377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7BC6C-8500-5524-6CC9-25840F9D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39D87-47D9-93D2-2CA3-753077DF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CFF3D-FB32-F1C6-93D2-9D65F0D5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A0E56-482D-FB6A-1878-7430DB61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61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0ADE9-64E8-FBFE-6A7F-96A7BED0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E680B-DC12-27F9-1867-6568E648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EF580-8108-729C-6C23-469AF426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E5BE-3C0A-1E48-A3E4-24BE7CEDA417}" type="datetimeFigureOut">
              <a:rPr kumimoji="1" lang="ko-KR" altLang="en-US" smtClean="0"/>
              <a:t>2022. 5. 24.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C9345-60EA-9855-A522-A79CA7C2E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B5E9E-5FB8-E52E-FC38-2492BC691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D6B8-BA65-F544-B45F-6B4B9C9D43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33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3919A-8B68-71D8-A2C5-E8251504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7" y="1665045"/>
            <a:ext cx="11583714" cy="202556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7200" dirty="0"/>
              <a:t>Project</a:t>
            </a:r>
            <a:endParaRPr kumimoji="1" lang="ko-KR" altLang="en-US" sz="7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3D333-E665-096D-6DCF-2BA1F0DF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297" y="5974693"/>
            <a:ext cx="2125717" cy="51818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AI13_</a:t>
            </a:r>
            <a:r>
              <a:rPr kumimoji="1" lang="ko-KR" altLang="en-US" dirty="0"/>
              <a:t>강병우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87CE45-CEF3-0082-0BDF-06B825DB15FF}"/>
              </a:ext>
            </a:extLst>
          </p:cNvPr>
          <p:cNvSpPr/>
          <p:nvPr/>
        </p:nvSpPr>
        <p:spPr>
          <a:xfrm>
            <a:off x="5048080" y="3429000"/>
            <a:ext cx="31184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dirty="0"/>
              <a:t>E-commerce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70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326C-49D7-8597-A3F6-8AA44FFF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114" y="25068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1800" b="1" dirty="0"/>
              <a:t>제품 도착 예상날짜와 실제 제품도착날짜의 차이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1FD0A-801F-8461-16D5-C1005154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4" y="1094113"/>
            <a:ext cx="9045312" cy="5161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6C526-3DBA-F713-0A34-3080114A5CAB}"/>
              </a:ext>
            </a:extLst>
          </p:cNvPr>
          <p:cNvSpPr txBox="1"/>
          <p:nvPr/>
        </p:nvSpPr>
        <p:spPr>
          <a:xfrm>
            <a:off x="3371925" y="630400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</a:t>
            </a:r>
            <a:r>
              <a:rPr kumimoji="1" lang="ko-KR" altLang="en-US" b="1" dirty="0" err="1"/>
              <a:t>안좋다</a:t>
            </a:r>
            <a:endParaRPr kumimoji="1"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A4DA0-18C4-ABEC-8CC5-DC41B869B401}"/>
              </a:ext>
            </a:extLst>
          </p:cNvPr>
          <p:cNvSpPr txBox="1"/>
          <p:nvPr/>
        </p:nvSpPr>
        <p:spPr>
          <a:xfrm>
            <a:off x="6937830" y="630400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</a:t>
            </a:r>
            <a:r>
              <a:rPr kumimoji="1" lang="ko-KR" altLang="en-US" b="1" dirty="0" err="1"/>
              <a:t>안좋다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07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AB0E9-A01B-115D-4515-544209E6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114" y="873127"/>
            <a:ext cx="8581571" cy="186418"/>
          </a:xfrm>
        </p:spPr>
        <p:txBody>
          <a:bodyPr>
            <a:noAutofit/>
          </a:bodyPr>
          <a:lstStyle/>
          <a:p>
            <a:r>
              <a:rPr kumimoji="1" lang="ko-KR" altLang="en-US" sz="2400" b="1" dirty="0"/>
              <a:t>제품 지불한가격과 원가의 차이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5EC0E8-512A-A8B5-9829-A68C9B625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78" y="1251744"/>
            <a:ext cx="8031843" cy="5112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EBE92-D649-7A5D-5B50-0E84C460D362}"/>
              </a:ext>
            </a:extLst>
          </p:cNvPr>
          <p:cNvSpPr txBox="1"/>
          <p:nvPr/>
        </p:nvSpPr>
        <p:spPr>
          <a:xfrm>
            <a:off x="3468915" y="607501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</a:t>
            </a:r>
            <a:r>
              <a:rPr kumimoji="1" lang="ko-KR" altLang="en-US" b="1" dirty="0" err="1"/>
              <a:t>안좋다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45232-72FC-46B9-3B68-238E8995708B}"/>
              </a:ext>
            </a:extLst>
          </p:cNvPr>
          <p:cNvSpPr txBox="1"/>
          <p:nvPr/>
        </p:nvSpPr>
        <p:spPr>
          <a:xfrm>
            <a:off x="6945086" y="6035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좋다</a:t>
            </a:r>
          </a:p>
        </p:txBody>
      </p:sp>
    </p:spTree>
    <p:extLst>
      <p:ext uri="{BB962C8B-B14F-4D97-AF65-F5344CB8AC3E}">
        <p14:creationId xmlns:p14="http://schemas.microsoft.com/office/powerpoint/2010/main" val="7753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3D03-ABE0-72C7-3996-228C4810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09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기준모델</a:t>
            </a:r>
            <a:r>
              <a:rPr kumimoji="1" lang="ko-KR" altLang="en-US" sz="2400" dirty="0"/>
              <a:t> 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en-US" altLang="ko-KR" sz="2400" dirty="0" err="1"/>
              <a:t>RogisticRregression</a:t>
            </a:r>
            <a:endParaRPr kumimoji="1" lang="ko-KR" altLang="en-US" sz="24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7F5357B-AFF7-62B1-DB1E-88BDC1977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257" y="1173274"/>
            <a:ext cx="5469199" cy="887754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87FFE5-7CBF-9E7B-32C9-8E3EBB2E31F4}"/>
              </a:ext>
            </a:extLst>
          </p:cNvPr>
          <p:cNvSpPr/>
          <p:nvPr/>
        </p:nvSpPr>
        <p:spPr>
          <a:xfrm>
            <a:off x="5799800" y="1737748"/>
            <a:ext cx="4229572" cy="33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E647C-393D-2579-0600-CE1AC1A3E279}"/>
              </a:ext>
            </a:extLst>
          </p:cNvPr>
          <p:cNvSpPr txBox="1"/>
          <p:nvPr/>
        </p:nvSpPr>
        <p:spPr>
          <a:xfrm>
            <a:off x="871528" y="3037896"/>
            <a:ext cx="715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F1 score</a:t>
            </a:r>
            <a:r>
              <a:rPr lang="ko-KR" altLang="en-US" dirty="0"/>
              <a:t>는 분류 모델에서 사용되는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metric(</a:t>
            </a:r>
            <a:r>
              <a:rPr lang="ko-KR" altLang="en-US" dirty="0"/>
              <a:t>평가지표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867A9C7-7531-AF97-7781-B0EFA474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93" y="3773715"/>
            <a:ext cx="5605634" cy="280890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3781F0D-2AA9-7BA7-D6CD-4AE9CE0E4B86}"/>
              </a:ext>
            </a:extLst>
          </p:cNvPr>
          <p:cNvSpPr/>
          <p:nvPr/>
        </p:nvSpPr>
        <p:spPr>
          <a:xfrm>
            <a:off x="5573486" y="5178167"/>
            <a:ext cx="1426700" cy="613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C2C1F6-3615-8E4D-5F55-C33E6533E6ED}"/>
              </a:ext>
            </a:extLst>
          </p:cNvPr>
          <p:cNvSpPr/>
          <p:nvPr/>
        </p:nvSpPr>
        <p:spPr>
          <a:xfrm>
            <a:off x="3817257" y="5876570"/>
            <a:ext cx="1426700" cy="613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BC9BB-E751-F0B3-4E36-DF8248F477CC}"/>
              </a:ext>
            </a:extLst>
          </p:cNvPr>
          <p:cNvSpPr txBox="1"/>
          <p:nvPr/>
        </p:nvSpPr>
        <p:spPr>
          <a:xfrm>
            <a:off x="8605100" y="3608506"/>
            <a:ext cx="3122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FP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1(</a:t>
            </a:r>
            <a:r>
              <a:rPr kumimoji="1" lang="ko-KR" altLang="en-US" dirty="0"/>
              <a:t>리뷰점수가 좋다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이라고 예측했는데 실제로 </a:t>
            </a:r>
            <a:r>
              <a:rPr kumimoji="1" lang="en-US" altLang="ko-KR" dirty="0"/>
              <a:t>0(</a:t>
            </a:r>
            <a:r>
              <a:rPr kumimoji="1" lang="ko-KR" altLang="en-US" dirty="0"/>
              <a:t>리뷰점수가 </a:t>
            </a:r>
            <a:r>
              <a:rPr kumimoji="1" lang="ko-KR" altLang="en-US" dirty="0" err="1"/>
              <a:t>안좋다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인경우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FN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0(</a:t>
            </a:r>
            <a:r>
              <a:rPr kumimoji="1" lang="ko-KR" altLang="en-US" dirty="0"/>
              <a:t>리뷰점수가 </a:t>
            </a:r>
            <a:r>
              <a:rPr kumimoji="1" lang="ko-KR" altLang="en-US" dirty="0" err="1"/>
              <a:t>안좋다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이라고 </a:t>
            </a:r>
            <a:r>
              <a:rPr kumimoji="1" lang="ko-KR" altLang="en-US" dirty="0" err="1"/>
              <a:t>예측햇는데</a:t>
            </a:r>
            <a:r>
              <a:rPr kumimoji="1" lang="ko-KR" altLang="en-US" dirty="0"/>
              <a:t> 실제로 </a:t>
            </a:r>
            <a:r>
              <a:rPr kumimoji="1" lang="en-US" altLang="ko-KR" dirty="0"/>
              <a:t>1(</a:t>
            </a:r>
            <a:r>
              <a:rPr kumimoji="1" lang="ko-KR" altLang="en-US" dirty="0"/>
              <a:t>리뷰점수가 좋다</a:t>
            </a:r>
            <a:r>
              <a:rPr kumimoji="1" lang="en-US" altLang="ko-KR" dirty="0"/>
              <a:t>)</a:t>
            </a:r>
            <a:r>
              <a:rPr kumimoji="1" lang="ko-KR" altLang="en-US" dirty="0"/>
              <a:t>인 경우 </a:t>
            </a:r>
          </a:p>
        </p:txBody>
      </p:sp>
    </p:spTree>
    <p:extLst>
      <p:ext uri="{BB962C8B-B14F-4D97-AF65-F5344CB8AC3E}">
        <p14:creationId xmlns:p14="http://schemas.microsoft.com/office/powerpoint/2010/main" val="398627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7FC25A2-BB05-BBA1-3C94-D25A1AC2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99" y="1134771"/>
            <a:ext cx="7125801" cy="3579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80841-92E7-B2AF-65AE-AC4022E408B0}"/>
              </a:ext>
            </a:extLst>
          </p:cNvPr>
          <p:cNvSpPr txBox="1"/>
          <p:nvPr/>
        </p:nvSpPr>
        <p:spPr>
          <a:xfrm>
            <a:off x="854949" y="5172536"/>
            <a:ext cx="45298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Decision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Tree,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RandomForest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AdaBoost,</a:t>
            </a:r>
            <a:r>
              <a:rPr kumimoji="1" lang="ko-KR" altLang="en-US" dirty="0"/>
              <a:t> </a:t>
            </a:r>
            <a:r>
              <a:rPr kumimoji="1" lang="en-US" altLang="ko-KR" dirty="0"/>
              <a:t>XGB(</a:t>
            </a:r>
            <a:r>
              <a:rPr kumimoji="1" lang="en-US" altLang="ko-KR" dirty="0" err="1"/>
              <a:t>eXtreme</a:t>
            </a:r>
            <a:r>
              <a:rPr kumimoji="1" lang="en-US" altLang="ko-KR" dirty="0"/>
              <a:t> Gradient Boosting)</a:t>
            </a:r>
            <a:r>
              <a:rPr kumimoji="1" lang="ko-KR" altLang="en-US" dirty="0"/>
              <a:t>중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XGB(</a:t>
            </a:r>
            <a:r>
              <a:rPr kumimoji="1" lang="en-US" altLang="ko-KR" b="1" dirty="0" err="1"/>
              <a:t>eXtreme</a:t>
            </a:r>
            <a:r>
              <a:rPr kumimoji="1" lang="en-US" altLang="ko-KR" b="1" dirty="0"/>
              <a:t> Gradient Boosting)</a:t>
            </a:r>
            <a:r>
              <a:rPr kumimoji="1" lang="ko-KR" altLang="en-US" dirty="0"/>
              <a:t>선택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A8814-21C6-23B9-6115-F342A4A8F8D6}"/>
              </a:ext>
            </a:extLst>
          </p:cNvPr>
          <p:cNvSpPr txBox="1"/>
          <p:nvPr/>
        </p:nvSpPr>
        <p:spPr>
          <a:xfrm>
            <a:off x="4563349" y="444501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여러 분류모델 성능비교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CDB67-169F-E1E8-DEA5-DB4DB51983F1}"/>
              </a:ext>
            </a:extLst>
          </p:cNvPr>
          <p:cNvSpPr/>
          <p:nvPr/>
        </p:nvSpPr>
        <p:spPr>
          <a:xfrm>
            <a:off x="5384800" y="5815094"/>
            <a:ext cx="3352800" cy="33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9DE2F5A-0534-0007-2889-D86628FB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5424805"/>
            <a:ext cx="3556000" cy="749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7FB881-04A1-E3FF-4571-0F12A0D3A084}"/>
              </a:ext>
            </a:extLst>
          </p:cNvPr>
          <p:cNvSpPr txBox="1"/>
          <p:nvPr/>
        </p:nvSpPr>
        <p:spPr>
          <a:xfrm>
            <a:off x="5762171" y="6212064"/>
            <a:ext cx="252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Val f1 : 0.877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0.886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D4AAE0-2C47-0DF5-DBB5-88500AC0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130" y="5799455"/>
            <a:ext cx="3530870" cy="3815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D188A6-492C-E43A-F2CF-3523FA636214}"/>
              </a:ext>
            </a:extLst>
          </p:cNvPr>
          <p:cNvSpPr/>
          <p:nvPr/>
        </p:nvSpPr>
        <p:spPr>
          <a:xfrm>
            <a:off x="5384800" y="5814040"/>
            <a:ext cx="3352800" cy="336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F04E6-B6DA-47D2-2176-A084E9EDE3D2}"/>
              </a:ext>
            </a:extLst>
          </p:cNvPr>
          <p:cNvSpPr txBox="1"/>
          <p:nvPr/>
        </p:nvSpPr>
        <p:spPr>
          <a:xfrm flipH="1">
            <a:off x="8859022" y="6186299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Test f1 : 0.877 -&gt; 0.907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6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FA33-ABA5-9B98-6271-E5459746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순열중요도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Permutaion</a:t>
            </a:r>
            <a:r>
              <a:rPr kumimoji="1" lang="en-US" altLang="ko-KR" sz="2800" dirty="0"/>
              <a:t> Importance)</a:t>
            </a:r>
            <a:endParaRPr kumimoji="1"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6D113D-A54D-CED9-A56B-81A098BD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586" y="2218644"/>
            <a:ext cx="4716798" cy="3507014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2F57DE4-A525-631A-E4BF-9762E839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45" y="2022930"/>
            <a:ext cx="5029811" cy="37027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DA6FF-76ED-02CA-A5F5-6CC65073DAAC}"/>
              </a:ext>
            </a:extLst>
          </p:cNvPr>
          <p:cNvSpPr/>
          <p:nvPr/>
        </p:nvSpPr>
        <p:spPr>
          <a:xfrm>
            <a:off x="804586" y="2218644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E2BB8E-BA4F-A072-E9A5-B98429B8F804}"/>
              </a:ext>
            </a:extLst>
          </p:cNvPr>
          <p:cNvSpPr/>
          <p:nvPr/>
        </p:nvSpPr>
        <p:spPr>
          <a:xfrm>
            <a:off x="804585" y="2525486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16D74E-D053-170B-B449-CD64B4407408}"/>
              </a:ext>
            </a:extLst>
          </p:cNvPr>
          <p:cNvSpPr/>
          <p:nvPr/>
        </p:nvSpPr>
        <p:spPr>
          <a:xfrm>
            <a:off x="838200" y="3275579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211686-EF6A-21F6-BF83-6980E09811C3}"/>
              </a:ext>
            </a:extLst>
          </p:cNvPr>
          <p:cNvSpPr/>
          <p:nvPr/>
        </p:nvSpPr>
        <p:spPr>
          <a:xfrm>
            <a:off x="6096000" y="2235539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08FF7-FC90-75CF-74D1-79DBFA1FD5F1}"/>
              </a:ext>
            </a:extLst>
          </p:cNvPr>
          <p:cNvSpPr/>
          <p:nvPr/>
        </p:nvSpPr>
        <p:spPr>
          <a:xfrm>
            <a:off x="6117737" y="2542381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219C7-5610-7AEA-03EB-062766ADE1CA}"/>
              </a:ext>
            </a:extLst>
          </p:cNvPr>
          <p:cNvSpPr/>
          <p:nvPr/>
        </p:nvSpPr>
        <p:spPr>
          <a:xfrm>
            <a:off x="6237185" y="3567452"/>
            <a:ext cx="4841471" cy="30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030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5BCAF9-9849-669C-5C0E-C4E80DA4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65" y="1690261"/>
            <a:ext cx="6699270" cy="42161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7CCC2D-52F4-7BC9-6CF8-CF4D1D192C1D}"/>
              </a:ext>
            </a:extLst>
          </p:cNvPr>
          <p:cNvSpPr txBox="1"/>
          <p:nvPr/>
        </p:nvSpPr>
        <p:spPr>
          <a:xfrm>
            <a:off x="974360" y="602676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PDP Plot(</a:t>
            </a:r>
            <a:r>
              <a:rPr kumimoji="1" lang="ko-KR" altLang="en-US" sz="2400" b="1" dirty="0"/>
              <a:t>부분 의존도</a:t>
            </a:r>
            <a:r>
              <a:rPr kumimoji="1" lang="en-US" altLang="ko-KR" sz="2400" b="1" dirty="0"/>
              <a:t> Plot)</a:t>
            </a:r>
            <a:endParaRPr kumimoji="1"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A4C3B-6DB6-77F0-9225-17939144FE40}"/>
              </a:ext>
            </a:extLst>
          </p:cNvPr>
          <p:cNvSpPr txBox="1"/>
          <p:nvPr/>
        </p:nvSpPr>
        <p:spPr>
          <a:xfrm>
            <a:off x="2304920" y="5932158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예상 도착날짜와 실제도착날짜의 차이가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일정도까지는 </a:t>
            </a:r>
            <a:endParaRPr kumimoji="1" lang="en-US" altLang="ko-KR" dirty="0"/>
          </a:p>
          <a:p>
            <a:r>
              <a:rPr kumimoji="1" lang="ko-KR" altLang="en-US" dirty="0"/>
              <a:t>클수록 </a:t>
            </a:r>
            <a:r>
              <a:rPr kumimoji="1" lang="ko-KR" altLang="en-US" dirty="0" err="1"/>
              <a:t>리뷰점수이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좋다라는</a:t>
            </a:r>
            <a:r>
              <a:rPr kumimoji="1" lang="ko-KR" altLang="en-US" dirty="0"/>
              <a:t> 영향을 주는 비율이 올라갑니다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3F25D-6BFC-1983-CE5A-8BD0087CBF12}"/>
              </a:ext>
            </a:extLst>
          </p:cNvPr>
          <p:cNvSpPr txBox="1"/>
          <p:nvPr/>
        </p:nvSpPr>
        <p:spPr>
          <a:xfrm>
            <a:off x="3490959" y="125861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제품 </a:t>
            </a:r>
            <a:r>
              <a:rPr kumimoji="1" lang="ko-KR" altLang="en-US" b="1" dirty="0" err="1"/>
              <a:t>예상도착날짜과</a:t>
            </a:r>
            <a:r>
              <a:rPr kumimoji="1" lang="ko-KR" altLang="en-US" b="1" dirty="0"/>
              <a:t> 제품 실제 도착날짜의 차이</a:t>
            </a:r>
          </a:p>
        </p:txBody>
      </p:sp>
    </p:spTree>
    <p:extLst>
      <p:ext uri="{BB962C8B-B14F-4D97-AF65-F5344CB8AC3E}">
        <p14:creationId xmlns:p14="http://schemas.microsoft.com/office/powerpoint/2010/main" val="118169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7B5B1D-2885-7FB1-E979-670742BF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242" y="1136673"/>
            <a:ext cx="7641089" cy="458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8C6D4-9FE5-A251-5740-B75D801C0543}"/>
              </a:ext>
            </a:extLst>
          </p:cNvPr>
          <p:cNvSpPr txBox="1"/>
          <p:nvPr/>
        </p:nvSpPr>
        <p:spPr>
          <a:xfrm>
            <a:off x="1480794" y="6026832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제품배달도착날짜와 주문한 날짜의 차이가 크면 클수록 리뷰점수에 </a:t>
            </a:r>
            <a:r>
              <a:rPr kumimoji="1" lang="ko-KR" altLang="en-US" dirty="0" err="1"/>
              <a:t>안좋다라는</a:t>
            </a:r>
            <a:r>
              <a:rPr kumimoji="1" lang="ko-KR" altLang="en-US" dirty="0"/>
              <a:t> 비율의 영향을 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6776B-CF22-EFB3-AAD7-422B7009C46F}"/>
              </a:ext>
            </a:extLst>
          </p:cNvPr>
          <p:cNvSpPr txBox="1"/>
          <p:nvPr/>
        </p:nvSpPr>
        <p:spPr>
          <a:xfrm>
            <a:off x="4272197" y="767341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제품배달 도착날짜와 주문한 날짜의 차이</a:t>
            </a:r>
          </a:p>
        </p:txBody>
      </p:sp>
    </p:spTree>
    <p:extLst>
      <p:ext uri="{BB962C8B-B14F-4D97-AF65-F5344CB8AC3E}">
        <p14:creationId xmlns:p14="http://schemas.microsoft.com/office/powerpoint/2010/main" val="173365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2C18B9-F682-CD13-392B-48900B9D5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71" y="1110315"/>
            <a:ext cx="7776419" cy="45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EBDD8-6818-FE21-2948-CB87D7C301A5}"/>
              </a:ext>
            </a:extLst>
          </p:cNvPr>
          <p:cNvSpPr txBox="1"/>
          <p:nvPr/>
        </p:nvSpPr>
        <p:spPr>
          <a:xfrm>
            <a:off x="1161707" y="5897021"/>
            <a:ext cx="102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지불한가격과 제품원가의 가격의 차이가 클수록 리뷰점수에 </a:t>
            </a:r>
            <a:r>
              <a:rPr kumimoji="1" lang="ko-KR" altLang="en-US" dirty="0" err="1"/>
              <a:t>안좋다라는</a:t>
            </a:r>
            <a:r>
              <a:rPr kumimoji="1" lang="ko-KR" altLang="en-US" dirty="0"/>
              <a:t> 비율에 영향을 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5CA52-360E-79FF-80AB-D1DC13946DD2}"/>
              </a:ext>
            </a:extLst>
          </p:cNvPr>
          <p:cNvSpPr txBox="1"/>
          <p:nvPr/>
        </p:nvSpPr>
        <p:spPr>
          <a:xfrm>
            <a:off x="4227227" y="643648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제품지불한 가격과 제품 원가의 차이</a:t>
            </a:r>
          </a:p>
        </p:txBody>
      </p:sp>
    </p:spTree>
    <p:extLst>
      <p:ext uri="{BB962C8B-B14F-4D97-AF65-F5344CB8AC3E}">
        <p14:creationId xmlns:p14="http://schemas.microsoft.com/office/powerpoint/2010/main" val="391205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42229-14EB-8058-AE8A-FAEEEFAB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Shap</a:t>
            </a:r>
            <a:r>
              <a:rPr kumimoji="1" lang="en-US" altLang="ko-KR" dirty="0"/>
              <a:t> Plot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A22821-5745-19F6-1E5F-600379AF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640" y="1831142"/>
            <a:ext cx="497416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E03A0-612E-3B39-A60D-728A442A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1141"/>
            <a:ext cx="5343445" cy="43513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DAB91D-4014-02E6-2C7C-C827C09B7991}"/>
              </a:ext>
            </a:extLst>
          </p:cNvPr>
          <p:cNvSpPr/>
          <p:nvPr/>
        </p:nvSpPr>
        <p:spPr>
          <a:xfrm>
            <a:off x="6880485" y="2023672"/>
            <a:ext cx="4167266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91A93C-DF45-DAEF-F856-A0434D4396F9}"/>
              </a:ext>
            </a:extLst>
          </p:cNvPr>
          <p:cNvSpPr/>
          <p:nvPr/>
        </p:nvSpPr>
        <p:spPr>
          <a:xfrm>
            <a:off x="6775554" y="2638269"/>
            <a:ext cx="4422098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C3783-A33A-FFCE-D95C-6B6250CA38F1}"/>
              </a:ext>
            </a:extLst>
          </p:cNvPr>
          <p:cNvSpPr/>
          <p:nvPr/>
        </p:nvSpPr>
        <p:spPr>
          <a:xfrm>
            <a:off x="6775554" y="2823694"/>
            <a:ext cx="4422098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985A63-5BC9-76D7-BBC9-8D1BB09B4835}"/>
              </a:ext>
            </a:extLst>
          </p:cNvPr>
          <p:cNvSpPr/>
          <p:nvPr/>
        </p:nvSpPr>
        <p:spPr>
          <a:xfrm>
            <a:off x="1957542" y="1941226"/>
            <a:ext cx="4422098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4A59B-03E2-06F1-456A-627D2789F8FB}"/>
              </a:ext>
            </a:extLst>
          </p:cNvPr>
          <p:cNvSpPr/>
          <p:nvPr/>
        </p:nvSpPr>
        <p:spPr>
          <a:xfrm>
            <a:off x="1516505" y="2486415"/>
            <a:ext cx="4422098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F4609D-74E3-6A2F-F7BB-C8713881AEB7}"/>
              </a:ext>
            </a:extLst>
          </p:cNvPr>
          <p:cNvSpPr/>
          <p:nvPr/>
        </p:nvSpPr>
        <p:spPr>
          <a:xfrm>
            <a:off x="1456544" y="2678946"/>
            <a:ext cx="4422098" cy="1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38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91F3-8E66-30BC-4716-1F8267D1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kumimoji="1" lang="ko-KR" altLang="en-US" b="1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F3405-7C66-512D-54FC-65ACB90F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91" y="2438400"/>
            <a:ext cx="7556409" cy="378541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제품 도착날짜와 주문날짜의 차이가 리뷰 점수에 영향을 줄까</a:t>
            </a:r>
            <a:r>
              <a:rPr lang="en-US" altLang="ko-KR" sz="16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Ans) </a:t>
            </a:r>
            <a:r>
              <a:rPr lang="ko-KR" altLang="en-US" sz="1600" dirty="0"/>
              <a:t>제품 도착한날짜와 주문날짜의 차이가 크면 클수록 리뷰점수에 </a:t>
            </a:r>
            <a:r>
              <a:rPr lang="ko-KR" altLang="en-US" sz="1600" dirty="0" err="1"/>
              <a:t>나쁜영향을</a:t>
            </a:r>
            <a:r>
              <a:rPr lang="ko-KR" altLang="en-US" sz="1600" dirty="0"/>
              <a:t> 준다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제품 지불한 가격과 제품 원가의 차이가 리뷰 점수에 영향을 줄까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Ans) </a:t>
            </a:r>
            <a:r>
              <a:rPr lang="ko-KR" altLang="en-US" sz="1600" dirty="0"/>
              <a:t>제품 지불한 가격과 제품원가의 차이가 크면 클수록 리뷰점수가 </a:t>
            </a:r>
            <a:r>
              <a:rPr lang="ko-KR" altLang="en-US" sz="1600" dirty="0" err="1"/>
              <a:t>나쁜영향을</a:t>
            </a:r>
            <a:r>
              <a:rPr lang="ko-KR" altLang="en-US" sz="1600" dirty="0"/>
              <a:t> 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제품 예상도착 날짜와 제품 도착날짜의 차이가 리뷰 점수에 영향을 줄까</a:t>
            </a:r>
            <a:r>
              <a:rPr lang="en-US" altLang="ko-KR" sz="16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Ans)</a:t>
            </a:r>
            <a:r>
              <a:rPr lang="ko-KR" altLang="en-US" sz="1600" dirty="0"/>
              <a:t> 제품 예상도착 날짜와 제품 도착 날짜의 차이가 크면 클수록 리뷰점수에 좋은 영향을 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ko-KR" altLang="en-US" sz="1700" dirty="0"/>
          </a:p>
          <a:p>
            <a:pPr marL="0" indent="0">
              <a:buNone/>
            </a:pPr>
            <a:endParaRPr kumimoji="1" lang="ko-KR" altLang="en-US" sz="1700" dirty="0"/>
          </a:p>
        </p:txBody>
      </p:sp>
      <p:pic>
        <p:nvPicPr>
          <p:cNvPr id="10242" name="Picture 2" descr="그림 퍼즐 마지막 부분 - Pixabay의 무료 사진">
            <a:extLst>
              <a:ext uri="{FF2B5EF4-FFF2-40B4-BE49-F238E27FC236}">
                <a16:creationId xmlns:a16="http://schemas.microsoft.com/office/drawing/2014/main" id="{00DD3419-1D23-70A8-4C58-2178A3396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r="47041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66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3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633220" y="1205885"/>
            <a:ext cx="4925559" cy="5301240"/>
            <a:chOff x="2776148" y="1388074"/>
            <a:chExt cx="3797647" cy="3997476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4"/>
              <a:ext cx="3797645" cy="766120"/>
              <a:chOff x="2776148" y="1388074"/>
              <a:chExt cx="3797645" cy="7661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4" y="1388074"/>
                <a:ext cx="3204519" cy="766119"/>
              </a:xfrm>
              <a:prstGeom prst="rect">
                <a:avLst/>
              </a:prstGeom>
              <a:solidFill>
                <a:srgbClr val="10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데이터셋 설명</a:t>
                </a:r>
                <a:endParaRPr lang="en-US" altLang="ko-KR" sz="1600" dirty="0"/>
              </a:p>
              <a:p>
                <a:pPr algn="ctr"/>
                <a:r>
                  <a:rPr lang="ko-KR" altLang="en-US" sz="1600" dirty="0"/>
                  <a:t> 및 그 문제에 대한 가설</a:t>
                </a:r>
                <a:endParaRPr lang="zh-CN" altLang="en-US" sz="16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76149" y="3530043"/>
              <a:ext cx="3797645" cy="772853"/>
              <a:chOff x="2776149" y="3530043"/>
              <a:chExt cx="3797645" cy="77285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369275" y="3530043"/>
                <a:ext cx="3204519" cy="766119"/>
              </a:xfrm>
              <a:prstGeom prst="rect">
                <a:avLst/>
              </a:prstGeom>
              <a:solidFill>
                <a:srgbClr val="037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76149" y="3536777"/>
                <a:ext cx="766119" cy="766119"/>
              </a:xfrm>
              <a:prstGeom prst="ellipse">
                <a:avLst/>
              </a:prstGeom>
              <a:solidFill>
                <a:srgbClr val="087BB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76148" y="4611129"/>
              <a:ext cx="3797645" cy="774421"/>
              <a:chOff x="2776148" y="4611129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9274" y="4619431"/>
                <a:ext cx="3204519" cy="766119"/>
              </a:xfrm>
              <a:prstGeom prst="rect">
                <a:avLst/>
              </a:prstGeom>
              <a:solidFill>
                <a:srgbClr val="6ECD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결론 </a:t>
                </a:r>
                <a:r>
                  <a:rPr lang="en-US" altLang="ko-KR" sz="1600" dirty="0"/>
                  <a:t>&amp;</a:t>
                </a:r>
                <a:r>
                  <a:rPr lang="ko-KR" altLang="en-US" sz="1600" dirty="0"/>
                  <a:t> 회고</a:t>
                </a:r>
                <a:endParaRPr lang="zh-CN" altLang="en-US" sz="16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6148" y="4611129"/>
                <a:ext cx="766119" cy="766119"/>
              </a:xfrm>
              <a:prstGeom prst="ellipse">
                <a:avLst/>
              </a:prstGeom>
              <a:solidFill>
                <a:srgbClr val="6ECDE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5649289" y="1557568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데이터 소개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43502" y="35543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Add your text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55741" y="4401069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작업 결과 </a:t>
            </a:r>
            <a:r>
              <a:rPr lang="en-US" altLang="ko-KR" sz="1600" dirty="0">
                <a:solidFill>
                  <a:schemeClr val="bg1"/>
                </a:solidFill>
              </a:rPr>
              <a:t>&amp;</a:t>
            </a:r>
            <a:r>
              <a:rPr lang="ko-KR" altLang="en-US" sz="1600" dirty="0">
                <a:solidFill>
                  <a:schemeClr val="bg1"/>
                </a:solidFill>
              </a:rPr>
              <a:t> 해석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55741" y="65905"/>
            <a:ext cx="191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F56A6-E58F-5675-BA87-FDC6DE8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9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 err="1"/>
              <a:t>아쉬운점</a:t>
            </a:r>
            <a:endParaRPr kumimoji="1"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2C1F2-794F-E262-EDF8-0A079721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24539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초반에 </a:t>
            </a:r>
            <a:r>
              <a:rPr kumimoji="1" lang="ko-KR" altLang="en-US" sz="2400" dirty="0" err="1"/>
              <a:t>타겟설정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변경으로인해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1.5</a:t>
            </a:r>
            <a:r>
              <a:rPr kumimoji="1" lang="ko-KR" altLang="en-US" sz="2400" dirty="0"/>
              <a:t>일을 소비해서 시간상으로 부족함을 많이 느꼈습니다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시간부족으로 특성공학에서 </a:t>
            </a:r>
            <a:r>
              <a:rPr kumimoji="1" lang="ko-KR" altLang="en-US" sz="2400" dirty="0" err="1"/>
              <a:t>조금더</a:t>
            </a:r>
            <a:r>
              <a:rPr kumimoji="1" lang="ko-KR" altLang="en-US" sz="2400" dirty="0"/>
              <a:t> 괜찮은 특성을 </a:t>
            </a:r>
            <a:r>
              <a:rPr kumimoji="1" lang="ko-KR" altLang="en-US" sz="2400" dirty="0" err="1"/>
              <a:t>찾을수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있을거같다는</a:t>
            </a:r>
            <a:r>
              <a:rPr kumimoji="1" lang="ko-KR" altLang="en-US" sz="2400" dirty="0"/>
              <a:t> 아쉽습니다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시간을 </a:t>
            </a:r>
            <a:r>
              <a:rPr kumimoji="1" lang="ko-KR" altLang="en-US" sz="2400" dirty="0" err="1"/>
              <a:t>조금더</a:t>
            </a:r>
            <a:r>
              <a:rPr kumimoji="1" lang="ko-KR" altLang="en-US" sz="2400" dirty="0"/>
              <a:t> 주어진다면 최적의 모델 </a:t>
            </a:r>
            <a:r>
              <a:rPr kumimoji="1" lang="ko-KR" altLang="en-US" sz="2400" dirty="0" err="1"/>
              <a:t>하이퍼파라미터를</a:t>
            </a:r>
            <a:r>
              <a:rPr kumimoji="1" lang="ko-KR" altLang="en-US" sz="2400" dirty="0"/>
              <a:t> 찾아서 성능개선을 더 할 수 </a:t>
            </a:r>
            <a:r>
              <a:rPr kumimoji="1" lang="ko-KR" altLang="en-US" sz="2400" dirty="0" err="1"/>
              <a:t>있었을거</a:t>
            </a:r>
            <a:r>
              <a:rPr kumimoji="1" lang="ko-KR" altLang="en-US" sz="2400" dirty="0"/>
              <a:t> 같다</a:t>
            </a:r>
            <a:r>
              <a:rPr kumimoji="1" lang="en-US" altLang="ko-KR" sz="2400" dirty="0"/>
              <a:t>.</a:t>
            </a:r>
          </a:p>
          <a:p>
            <a:endParaRPr kumimoji="1" lang="en-US" altLang="ko-KR" dirty="0"/>
          </a:p>
        </p:txBody>
      </p:sp>
      <p:pic>
        <p:nvPicPr>
          <p:cNvPr id="6146" name="Picture 2" descr="관심있던 마트계산대 50대아줌마가 그만둬서 아쉽다 | 짤방 | 일베저장소">
            <a:extLst>
              <a:ext uri="{FF2B5EF4-FFF2-40B4-BE49-F238E27FC236}">
                <a16:creationId xmlns:a16="http://schemas.microsoft.com/office/drawing/2014/main" id="{152DFA60-7B39-3D37-DD88-8343D077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04" y="-42811"/>
            <a:ext cx="2407798" cy="2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7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Analysis of Brazilian E-Commerce Datasets -- Olist | by Owen | Medium">
            <a:extLst>
              <a:ext uri="{FF2B5EF4-FFF2-40B4-BE49-F238E27FC236}">
                <a16:creationId xmlns:a16="http://schemas.microsoft.com/office/drawing/2014/main" id="{545EA43E-9C7C-72BB-62B5-1890ECAB7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r="6598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D5C06-A5B8-3947-AA0F-B9AB05F4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322" y="2429929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3200" b="1" dirty="0"/>
              <a:t>감사합니다</a:t>
            </a:r>
            <a:r>
              <a:rPr kumimoji="1" lang="en-US" altLang="ko-KR" sz="3200" b="1" dirty="0">
                <a:sym typeface="Wingdings" pitchFamily="2" charset="2"/>
              </a:rPr>
              <a:t>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3343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oldman Sachs leads $23M in funding for Brazilian e-commerce startup Olist  | TechCrunch">
            <a:extLst>
              <a:ext uri="{FF2B5EF4-FFF2-40B4-BE49-F238E27FC236}">
                <a16:creationId xmlns:a16="http://schemas.microsoft.com/office/drawing/2014/main" id="{AF4222E0-76E8-BFB9-53E0-0D40463E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alysis of Brazilian E-Commerce Datasets -- Olist | by Owen | Medium">
            <a:extLst>
              <a:ext uri="{FF2B5EF4-FFF2-40B4-BE49-F238E27FC236}">
                <a16:creationId xmlns:a16="http://schemas.microsoft.com/office/drawing/2014/main" id="{9EE2154C-FC06-36B6-E5A1-1568129FE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425" y="643466"/>
            <a:ext cx="591315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2D61F7-AD8F-51C7-AE9D-56C4A056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77" b="2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2F9E83D-0FBC-2CF6-195A-7D302721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4151"/>
            <a:ext cx="11916229" cy="117151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E92581-E0E7-9337-621D-7948EF02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995"/>
            <a:ext cx="8539181" cy="1149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1957CB-4B32-6D51-3DF6-EF003EE2ECF3}"/>
              </a:ext>
            </a:extLst>
          </p:cNvPr>
          <p:cNvSpPr txBox="1"/>
          <p:nvPr/>
        </p:nvSpPr>
        <p:spPr>
          <a:xfrm>
            <a:off x="233502" y="4482204"/>
            <a:ext cx="234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총 데이터 수 </a:t>
            </a:r>
            <a:r>
              <a:rPr kumimoji="1" lang="en-US" altLang="ko-KR" sz="1600" dirty="0"/>
              <a:t>75622, 37</a:t>
            </a:r>
            <a:endParaRPr kumimoji="1"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995F-B326-36B3-3252-780D7B638735}"/>
              </a:ext>
            </a:extLst>
          </p:cNvPr>
          <p:cNvSpPr txBox="1"/>
          <p:nvPr/>
        </p:nvSpPr>
        <p:spPr>
          <a:xfrm>
            <a:off x="233502" y="5179957"/>
            <a:ext cx="488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훈련 데이터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: 2018-03-01</a:t>
            </a:r>
            <a:r>
              <a:rPr kumimoji="1" lang="ko-KR" altLang="en-US" sz="1600" dirty="0"/>
              <a:t> 이전 </a:t>
            </a:r>
            <a:r>
              <a:rPr kumimoji="1" lang="en-US" altLang="ko-KR" sz="1600" dirty="0"/>
              <a:t>          (45349,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37)</a:t>
            </a:r>
          </a:p>
          <a:p>
            <a:r>
              <a:rPr kumimoji="1" lang="ko-KR" altLang="en-US" sz="1600" b="1" dirty="0"/>
              <a:t>검증 데이터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2018-03-01~2018-04-30 (10672, 37)</a:t>
            </a:r>
          </a:p>
          <a:p>
            <a:r>
              <a:rPr kumimoji="1" lang="ko-KR" altLang="en-US" sz="1600" b="1" dirty="0"/>
              <a:t>테스트 데이터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:2018-05-01 </a:t>
            </a:r>
            <a:r>
              <a:rPr kumimoji="1" lang="ko-KR" altLang="en-US" sz="1600" dirty="0"/>
              <a:t>이후 </a:t>
            </a:r>
            <a:r>
              <a:rPr kumimoji="1" lang="en-US" altLang="ko-KR" sz="1600" dirty="0"/>
              <a:t>        (19600,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37)</a:t>
            </a:r>
            <a:endParaRPr kumimoji="1"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C646B-1817-7835-68F9-D0B56417FC1F}"/>
              </a:ext>
            </a:extLst>
          </p:cNvPr>
          <p:cNvSpPr txBox="1"/>
          <p:nvPr/>
        </p:nvSpPr>
        <p:spPr>
          <a:xfrm>
            <a:off x="5007405" y="61599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Data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Set</a:t>
            </a:r>
            <a:endParaRPr kumimoji="1"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DE47E-A817-3813-0C8A-AFEFAC7AE504}"/>
              </a:ext>
            </a:extLst>
          </p:cNvPr>
          <p:cNvSpPr txBox="1"/>
          <p:nvPr/>
        </p:nvSpPr>
        <p:spPr>
          <a:xfrm>
            <a:off x="6096000" y="4078543"/>
            <a:ext cx="70091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distance_compare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판매자와 구매자의 거리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order_deliver_diff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주문날짜와 제품도착날짜의 차이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order_estimated_diff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주문예상도착날짜와 실제도착날짜의 차이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review_diff</a:t>
            </a:r>
            <a:r>
              <a:rPr kumimoji="1" lang="en-US" altLang="ko-KR" sz="1600" dirty="0"/>
              <a:t>: </a:t>
            </a:r>
            <a:r>
              <a:rPr kumimoji="1" lang="ko-KR" altLang="en-US" sz="1600" dirty="0" err="1"/>
              <a:t>리뷰작정날짜와</a:t>
            </a:r>
            <a:r>
              <a:rPr kumimoji="1" lang="ko-KR" altLang="en-US" sz="1600" dirty="0"/>
              <a:t> 리뷰답변날짜의 차이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carrier_diff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제품승인날짜와 제품운송날짜의 차이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margin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제품구매가격과 원가의 차이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product_volume</a:t>
            </a:r>
            <a:r>
              <a:rPr kumimoji="1" lang="en-US" altLang="ko-KR" sz="1600" b="1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제품길이 *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너비 * 높이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9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F072D-639A-E2DF-6E83-3B650051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456407"/>
            <a:ext cx="5062393" cy="2677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sz="2400" b="1" dirty="0"/>
              <a:t>Review Score(</a:t>
            </a:r>
            <a:r>
              <a:rPr kumimoji="1" lang="ko-KR" altLang="en-US" sz="2400" b="1" dirty="0"/>
              <a:t>리뷰점수</a:t>
            </a:r>
            <a:r>
              <a:rPr kumimoji="1" lang="en-US" altLang="ko-KR" sz="2400" b="1" dirty="0"/>
              <a:t>)</a:t>
            </a:r>
            <a:r>
              <a:rPr kumimoji="1" lang="ko-KR" altLang="en-US" sz="2400" dirty="0"/>
              <a:t>는 구매자가 상품을 </a:t>
            </a:r>
            <a:r>
              <a:rPr kumimoji="1" lang="ko-KR" altLang="en-US" sz="2400" dirty="0" err="1"/>
              <a:t>구매하지전에</a:t>
            </a:r>
            <a:r>
              <a:rPr kumimoji="1" lang="ko-KR" altLang="en-US" sz="2400" dirty="0"/>
              <a:t> 고려하는 아주 중요한 요소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타겟 </a:t>
            </a:r>
            <a:r>
              <a:rPr lang="en-US" altLang="ko-KR" sz="2400" dirty="0"/>
              <a:t>Review Scores</a:t>
            </a:r>
            <a:r>
              <a:rPr lang="ko-KR" altLang="en-US" sz="2400" dirty="0"/>
              <a:t>는 </a:t>
            </a:r>
            <a:r>
              <a:rPr lang="en-US" altLang="ko-KR" sz="2400" dirty="0"/>
              <a:t>1-5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나누어져있지만</a:t>
            </a:r>
            <a:r>
              <a:rPr lang="ko-KR" altLang="en-US" sz="2400" dirty="0"/>
              <a:t> </a:t>
            </a:r>
            <a:r>
              <a:rPr lang="en-US" altLang="ko-KR" sz="2400" dirty="0"/>
              <a:t>4-5</a:t>
            </a:r>
            <a:r>
              <a:rPr lang="ko-KR" altLang="en-US" sz="2400" dirty="0"/>
              <a:t>점은 </a:t>
            </a:r>
            <a:r>
              <a:rPr lang="en-US" altLang="ko-KR" sz="2400" dirty="0"/>
              <a:t>1</a:t>
            </a:r>
            <a:r>
              <a:rPr lang="ko-KR" altLang="en-US" sz="2400" dirty="0"/>
              <a:t>로 </a:t>
            </a:r>
            <a:r>
              <a:rPr lang="en-US" altLang="ko-KR" sz="2400" dirty="0"/>
              <a:t>1-3</a:t>
            </a:r>
            <a:r>
              <a:rPr lang="ko-KR" altLang="en-US" sz="2400" dirty="0"/>
              <a:t>점은 </a:t>
            </a:r>
            <a:r>
              <a:rPr lang="en-US" altLang="ko-KR" sz="2400" dirty="0"/>
              <a:t>0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긍정적</a:t>
            </a:r>
            <a:r>
              <a:rPr lang="en-US" altLang="ko-KR" sz="2400" dirty="0"/>
              <a:t>/</a:t>
            </a:r>
            <a:r>
              <a:rPr lang="ko-KR" altLang="en-US" sz="2400" dirty="0"/>
              <a:t>부정적인 의미로 분류로 나뉘었다</a:t>
            </a:r>
            <a:r>
              <a:rPr lang="en-US" altLang="ko-KR" sz="2400" dirty="0"/>
              <a:t>.</a:t>
            </a:r>
            <a:endParaRPr kumimoji="1"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F99CF-DEA4-7E56-55A0-23B105DB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41" y="2105423"/>
            <a:ext cx="6036259" cy="3069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7B8B1-041D-50CB-37CA-FCF2CEB269E8}"/>
              </a:ext>
            </a:extLst>
          </p:cNvPr>
          <p:cNvSpPr txBox="1"/>
          <p:nvPr/>
        </p:nvSpPr>
        <p:spPr>
          <a:xfrm>
            <a:off x="2438401" y="1509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문제정의</a:t>
            </a:r>
          </a:p>
        </p:txBody>
      </p:sp>
    </p:spTree>
    <p:extLst>
      <p:ext uri="{BB962C8B-B14F-4D97-AF65-F5344CB8AC3E}">
        <p14:creationId xmlns:p14="http://schemas.microsoft.com/office/powerpoint/2010/main" val="135005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D9496-9A69-10F8-245F-C12B6053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26" y="2506662"/>
            <a:ext cx="11136086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제품 도착날짜와 주문날짜의 차이가 리뷰 점수에 영향을 줄까</a:t>
            </a:r>
            <a:r>
              <a:rPr lang="en-US" altLang="ko-KR" sz="2400" dirty="0"/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제품 지불한 가격과 제품 원가의 차이가 리뷰 점수에 영향을 줄까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제품 예상도착 날짜와 제품 도착날짜의 차이가 리뷰 점수에 영향을 줄까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E8CF5-FC9A-F335-FA31-13B736703B80}"/>
              </a:ext>
            </a:extLst>
          </p:cNvPr>
          <p:cNvSpPr txBox="1"/>
          <p:nvPr/>
        </p:nvSpPr>
        <p:spPr>
          <a:xfrm>
            <a:off x="4885412" y="10014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가설설정</a:t>
            </a:r>
          </a:p>
        </p:txBody>
      </p:sp>
    </p:spTree>
    <p:extLst>
      <p:ext uri="{BB962C8B-B14F-4D97-AF65-F5344CB8AC3E}">
        <p14:creationId xmlns:p14="http://schemas.microsoft.com/office/powerpoint/2010/main" val="30037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62EF7E-9D1A-D1AE-6E45-CD7CC327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8" y="1573665"/>
            <a:ext cx="8394147" cy="487067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DF909-A25D-8B09-74F1-5F3E771C9BB2}"/>
              </a:ext>
            </a:extLst>
          </p:cNvPr>
          <p:cNvSpPr txBox="1"/>
          <p:nvPr/>
        </p:nvSpPr>
        <p:spPr>
          <a:xfrm>
            <a:off x="3737817" y="95759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제품 주문한날짜와 제품 도착한날짜의 차이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EAF1A-64AC-A49B-50F7-721BB0CDB86A}"/>
              </a:ext>
            </a:extLst>
          </p:cNvPr>
          <p:cNvSpPr txBox="1"/>
          <p:nvPr/>
        </p:nvSpPr>
        <p:spPr>
          <a:xfrm>
            <a:off x="3468915" y="607501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</a:t>
            </a:r>
            <a:r>
              <a:rPr kumimoji="1" lang="ko-KR" altLang="en-US" b="1" dirty="0" err="1"/>
              <a:t>안좋다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D6C1-058F-5CF5-6971-0715C0ACBB22}"/>
              </a:ext>
            </a:extLst>
          </p:cNvPr>
          <p:cNvSpPr txBox="1"/>
          <p:nvPr/>
        </p:nvSpPr>
        <p:spPr>
          <a:xfrm>
            <a:off x="6753065" y="60750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리뷰점수 좋다</a:t>
            </a:r>
          </a:p>
        </p:txBody>
      </p:sp>
    </p:spTree>
    <p:extLst>
      <p:ext uri="{BB962C8B-B14F-4D97-AF65-F5344CB8AC3E}">
        <p14:creationId xmlns:p14="http://schemas.microsoft.com/office/powerpoint/2010/main" val="296551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491</Words>
  <Application>Microsoft Macintosh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제품 도착 예상날짜와 실제 제품도착날짜의 차이</vt:lpstr>
      <vt:lpstr>제품 지불한가격과 원가의 차이</vt:lpstr>
      <vt:lpstr>기준모델   RogisticRregression</vt:lpstr>
      <vt:lpstr>PowerPoint 프레젠테이션</vt:lpstr>
      <vt:lpstr>순열중요도(Permutaion Importance)</vt:lpstr>
      <vt:lpstr>PowerPoint 프레젠테이션</vt:lpstr>
      <vt:lpstr>PowerPoint 프레젠테이션</vt:lpstr>
      <vt:lpstr>PowerPoint 프레젠테이션</vt:lpstr>
      <vt:lpstr>Shap Plot</vt:lpstr>
      <vt:lpstr>결론</vt:lpstr>
      <vt:lpstr>아쉬운점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Byungwoo Kang</dc:creator>
  <cp:lastModifiedBy>Byungwoo Kang</cp:lastModifiedBy>
  <cp:revision>4</cp:revision>
  <dcterms:created xsi:type="dcterms:W3CDTF">2022-05-23T18:01:26Z</dcterms:created>
  <dcterms:modified xsi:type="dcterms:W3CDTF">2022-05-24T04:03:49Z</dcterms:modified>
</cp:coreProperties>
</file>