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1.xml" ContentType="application/vnd.openxmlformats-officedocument.drawingml.chart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4"/>
  </p:notesMasterIdLst>
  <p:sldIdLst>
    <p:sldId id="256" r:id="rId4"/>
    <p:sldId id="257" r:id="rId5"/>
    <p:sldId id="319" r:id="rId6"/>
    <p:sldId id="322" r:id="rId7"/>
    <p:sldId id="258" r:id="rId8"/>
    <p:sldId id="318" r:id="rId9"/>
    <p:sldId id="323" r:id="rId10"/>
    <p:sldId id="261" r:id="rId11"/>
    <p:sldId id="263" r:id="rId12"/>
    <p:sldId id="264" r:id="rId13"/>
    <p:sldId id="259" r:id="rId14"/>
    <p:sldId id="265" r:id="rId15"/>
    <p:sldId id="260" r:id="rId16"/>
    <p:sldId id="266" r:id="rId17"/>
    <p:sldId id="267" r:id="rId18"/>
    <p:sldId id="278" r:id="rId19"/>
    <p:sldId id="277" r:id="rId20"/>
    <p:sldId id="317" r:id="rId21"/>
    <p:sldId id="297" r:id="rId22"/>
    <p:sldId id="314" r:id="rId23"/>
    <p:sldId id="320" r:id="rId24"/>
    <p:sldId id="298" r:id="rId25"/>
    <p:sldId id="321" r:id="rId26"/>
    <p:sldId id="275" r:id="rId27"/>
    <p:sldId id="281" r:id="rId28"/>
    <p:sldId id="282" r:id="rId29"/>
    <p:sldId id="279" r:id="rId30"/>
    <p:sldId id="315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305" r:id="rId39"/>
    <p:sldId id="273" r:id="rId40"/>
    <p:sldId id="272" r:id="rId41"/>
    <p:sldId id="270" r:id="rId42"/>
    <p:sldId id="291" r:id="rId43"/>
    <p:sldId id="292" r:id="rId44"/>
    <p:sldId id="293" r:id="rId45"/>
    <p:sldId id="295" r:id="rId46"/>
    <p:sldId id="294" r:id="rId47"/>
    <p:sldId id="316" r:id="rId48"/>
    <p:sldId id="303" r:id="rId49"/>
    <p:sldId id="268" r:id="rId50"/>
    <p:sldId id="299" r:id="rId51"/>
    <p:sldId id="296" r:id="rId52"/>
    <p:sldId id="304" r:id="rId53"/>
    <p:sldId id="301" r:id="rId54"/>
    <p:sldId id="274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133"/>
    <a:srgbClr val="7ECD57"/>
    <a:srgbClr val="21597B"/>
    <a:srgbClr val="3FA4D1"/>
    <a:srgbClr val="66AD4D"/>
    <a:srgbClr val="BED7EC"/>
    <a:srgbClr val="67B4DB"/>
    <a:srgbClr val="305024"/>
    <a:srgbClr val="1E6284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72" autoAdjust="0"/>
    <p:restoredTop sz="76810" autoAdjust="0"/>
  </p:normalViewPr>
  <p:slideViewPr>
    <p:cSldViewPr>
      <p:cViewPr varScale="1">
        <p:scale>
          <a:sx n="102" d="100"/>
          <a:sy n="102" d="100"/>
        </p:scale>
        <p:origin x="25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dgemm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1.34</c:v>
                </c:pt>
                <c:pt idx="1">
                  <c:v>11.41</c:v>
                </c:pt>
                <c:pt idx="2">
                  <c:v>39.43</c:v>
                </c:pt>
                <c:pt idx="3">
                  <c:v>126.69</c:v>
                </c:pt>
                <c:pt idx="4">
                  <c:v>226.53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BLASS dgemm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1.1499999999999999</c:v>
                </c:pt>
                <c:pt idx="1">
                  <c:v>8.85</c:v>
                </c:pt>
                <c:pt idx="2">
                  <c:v>29.55</c:v>
                </c:pt>
                <c:pt idx="3">
                  <c:v>69.290000000000006</c:v>
                </c:pt>
                <c:pt idx="4">
                  <c:v>135.12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cuBLASS dgemm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</c:v>
                </c:pt>
                <c:pt idx="1">
                  <c:v>1.47</c:v>
                </c:pt>
                <c:pt idx="2">
                  <c:v>2.79</c:v>
                </c:pt>
                <c:pt idx="3">
                  <c:v>4.21</c:v>
                </c:pt>
                <c:pt idx="4">
                  <c:v>6.41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7425552"/>
        <c:axId val="287423984"/>
      </c:barChart>
      <c:catAx>
        <c:axId val="287425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87423984"/>
        <c:crosses val="autoZero"/>
        <c:auto val="1"/>
        <c:lblAlgn val="ctr"/>
        <c:lblOffset val="100"/>
        <c:noMultiLvlLbl val="0"/>
      </c:catAx>
      <c:valAx>
        <c:axId val="287423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7425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63E52-AE99-4F33-A526-7B4500668B5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6FDF10C-B746-4342-83AF-4140C56E6624}">
      <dgm:prSet phldrT="[Text]"/>
      <dgm:spPr/>
      <dgm:t>
        <a:bodyPr/>
        <a:lstStyle/>
        <a:p>
          <a:r>
            <a:rPr lang="en-US" dirty="0" smtClean="0"/>
            <a:t>Vertex processing</a:t>
          </a:r>
          <a:endParaRPr lang="en-US" dirty="0"/>
        </a:p>
      </dgm:t>
    </dgm:pt>
    <dgm:pt modelId="{22C71F33-B78B-4265-857F-C808D47DF9EE}" type="parTrans" cxnId="{84906F35-114A-4566-8074-E659FA1652E6}">
      <dgm:prSet/>
      <dgm:spPr/>
      <dgm:t>
        <a:bodyPr/>
        <a:lstStyle/>
        <a:p>
          <a:endParaRPr lang="en-US"/>
        </a:p>
      </dgm:t>
    </dgm:pt>
    <dgm:pt modelId="{C5301B8C-DCB6-4F95-84A7-BF3148BBE3CA}" type="sibTrans" cxnId="{84906F35-114A-4566-8074-E659FA1652E6}">
      <dgm:prSet/>
      <dgm:spPr/>
      <dgm:t>
        <a:bodyPr/>
        <a:lstStyle/>
        <a:p>
          <a:endParaRPr lang="en-US"/>
        </a:p>
      </dgm:t>
    </dgm:pt>
    <dgm:pt modelId="{F9443509-789F-4467-9679-BE0597D9BB1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Triangles, Lines, Points</a:t>
          </a:r>
          <a:endParaRPr lang="en-US" dirty="0"/>
        </a:p>
      </dgm:t>
    </dgm:pt>
    <dgm:pt modelId="{A41DA25A-6278-4FE8-9226-FC560A251AAD}" type="parTrans" cxnId="{09B6915A-DAE3-4CE3-8E1F-AAB80607E96D}">
      <dgm:prSet/>
      <dgm:spPr/>
      <dgm:t>
        <a:bodyPr/>
        <a:lstStyle/>
        <a:p>
          <a:endParaRPr lang="en-US"/>
        </a:p>
      </dgm:t>
    </dgm:pt>
    <dgm:pt modelId="{4494E02A-3DDA-4AE9-B4AB-9F1AAA010FD7}" type="sibTrans" cxnId="{09B6915A-DAE3-4CE3-8E1F-AAB80607E96D}">
      <dgm:prSet/>
      <dgm:spPr/>
      <dgm:t>
        <a:bodyPr/>
        <a:lstStyle/>
        <a:p>
          <a:endParaRPr lang="en-US"/>
        </a:p>
      </dgm:t>
    </dgm:pt>
    <dgm:pt modelId="{0FE17093-E7F4-4AEF-911C-D20CBDFEA727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Shading, Texturing</a:t>
          </a:r>
          <a:endParaRPr lang="en-US" dirty="0"/>
        </a:p>
      </dgm:t>
    </dgm:pt>
    <dgm:pt modelId="{5AF1B1EB-D86D-44E9-B6E9-7C1ED2B661AA}" type="parTrans" cxnId="{9DD7130F-E7E2-4475-BCE8-A5658B1BE190}">
      <dgm:prSet/>
      <dgm:spPr/>
      <dgm:t>
        <a:bodyPr/>
        <a:lstStyle/>
        <a:p>
          <a:endParaRPr lang="en-US"/>
        </a:p>
      </dgm:t>
    </dgm:pt>
    <dgm:pt modelId="{9AC41FD0-C0F6-409F-B4FC-F52B40C619DC}" type="sibTrans" cxnId="{9DD7130F-E7E2-4475-BCE8-A5658B1BE190}">
      <dgm:prSet/>
      <dgm:spPr/>
      <dgm:t>
        <a:bodyPr/>
        <a:lstStyle/>
        <a:p>
          <a:endParaRPr lang="en-US"/>
        </a:p>
      </dgm:t>
    </dgm:pt>
    <dgm:pt modelId="{2453ABCE-CFB1-438A-8E5C-E49E1568A88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Blending, Z-buffering</a:t>
          </a:r>
          <a:endParaRPr lang="en-US" dirty="0"/>
        </a:p>
      </dgm:t>
    </dgm:pt>
    <dgm:pt modelId="{654722B1-E95F-4059-8C2F-F2BDFFF52834}" type="parTrans" cxnId="{6BBD4D13-D50A-4EE1-B200-E4966FB889EE}">
      <dgm:prSet/>
      <dgm:spPr/>
      <dgm:t>
        <a:bodyPr/>
        <a:lstStyle/>
        <a:p>
          <a:endParaRPr lang="en-US"/>
        </a:p>
      </dgm:t>
    </dgm:pt>
    <dgm:pt modelId="{53130850-D9F8-454C-BE38-5C73676DA396}" type="sibTrans" cxnId="{6BBD4D13-D50A-4EE1-B200-E4966FB889EE}">
      <dgm:prSet/>
      <dgm:spPr/>
      <dgm:t>
        <a:bodyPr/>
        <a:lstStyle/>
        <a:p>
          <a:endParaRPr lang="en-US"/>
        </a:p>
      </dgm:t>
    </dgm:pt>
    <dgm:pt modelId="{AD339F5A-B4D7-49AF-8E19-74038A2DF259}" type="pres">
      <dgm:prSet presAssocID="{90F63E52-AE99-4F33-A526-7B4500668B54}" presName="linearFlow" presStyleCnt="0">
        <dgm:presLayoutVars>
          <dgm:resizeHandles val="exact"/>
        </dgm:presLayoutVars>
      </dgm:prSet>
      <dgm:spPr/>
    </dgm:pt>
    <dgm:pt modelId="{D995E208-3F80-41C7-B73E-06B85D375314}" type="pres">
      <dgm:prSet presAssocID="{C6FDF10C-B746-4342-83AF-4140C56E6624}" presName="node" presStyleLbl="node1" presStyleIdx="0" presStyleCnt="4" custLinFactX="-14558" custLinFactNeighborX="-100000" custLinFactNeighborY="-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AA779-CE13-439E-9624-4C8EFE3065E3}" type="pres">
      <dgm:prSet presAssocID="{C5301B8C-DCB6-4F95-84A7-BF3148BBE3C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FAE72F5-987A-40F4-8FC2-1DBFE3500A5D}" type="pres">
      <dgm:prSet presAssocID="{C5301B8C-DCB6-4F95-84A7-BF3148BBE3C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B08BA9A-2724-430F-861B-8F62E1543A60}" type="pres">
      <dgm:prSet presAssocID="{F9443509-789F-4467-9679-BE0597D9BB1A}" presName="node" presStyleLbl="node1" presStyleIdx="1" presStyleCnt="4" custLinFactX="-14558" custLinFactY="3976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A5E5B-81FD-409D-B2CE-755C0DB3AF2E}" type="pres">
      <dgm:prSet presAssocID="{4494E02A-3DDA-4AE9-B4AB-9F1AAA010FD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0CEB110-7F2C-465B-89B9-1C181992DCD9}" type="pres">
      <dgm:prSet presAssocID="{4494E02A-3DDA-4AE9-B4AB-9F1AAA010FD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16C2C6E-93E3-4837-B94D-CB4B2D8938EA}" type="pres">
      <dgm:prSet presAssocID="{0FE17093-E7F4-4AEF-911C-D20CBDFEA727}" presName="node" presStyleLbl="node1" presStyleIdx="2" presStyleCnt="4" custLinFactY="-47439" custLinFactNeighborX="7773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E8D69-F774-4C23-A430-8458F75516FA}" type="pres">
      <dgm:prSet presAssocID="{9AC41FD0-C0F6-409F-B4FC-F52B40C619D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F6E0148-F6BC-420D-9B6D-1EEA3F65F41C}" type="pres">
      <dgm:prSet presAssocID="{9AC41FD0-C0F6-409F-B4FC-F52B40C619DC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6E1E8A6-4FFA-4D1E-BCD5-E5AA6FAD64C2}" type="pres">
      <dgm:prSet presAssocID="{2453ABCE-CFB1-438A-8E5C-E49E1568A88A}" presName="node" presStyleLbl="node1" presStyleIdx="3" presStyleCnt="4" custLinFactY="-300000" custLinFactNeighborX="77579" custLinFactNeighborY="-3005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2FCB34-00C4-428E-8624-1A024D8A96E4}" type="presOf" srcId="{C6FDF10C-B746-4342-83AF-4140C56E6624}" destId="{D995E208-3F80-41C7-B73E-06B85D375314}" srcOrd="0" destOrd="0" presId="urn:microsoft.com/office/officeart/2005/8/layout/process2"/>
    <dgm:cxn modelId="{488E0D2A-1C4B-45A0-A4BD-9E330DE92621}" type="presOf" srcId="{90F63E52-AE99-4F33-A526-7B4500668B54}" destId="{AD339F5A-B4D7-49AF-8E19-74038A2DF259}" srcOrd="0" destOrd="0" presId="urn:microsoft.com/office/officeart/2005/8/layout/process2"/>
    <dgm:cxn modelId="{EB1AA58A-B1F1-4809-90D5-68B571A7F5EE}" type="presOf" srcId="{4494E02A-3DDA-4AE9-B4AB-9F1AAA010FD7}" destId="{40CEB110-7F2C-465B-89B9-1C181992DCD9}" srcOrd="1" destOrd="0" presId="urn:microsoft.com/office/officeart/2005/8/layout/process2"/>
    <dgm:cxn modelId="{9DD7130F-E7E2-4475-BCE8-A5658B1BE190}" srcId="{90F63E52-AE99-4F33-A526-7B4500668B54}" destId="{0FE17093-E7F4-4AEF-911C-D20CBDFEA727}" srcOrd="2" destOrd="0" parTransId="{5AF1B1EB-D86D-44E9-B6E9-7C1ED2B661AA}" sibTransId="{9AC41FD0-C0F6-409F-B4FC-F52B40C619DC}"/>
    <dgm:cxn modelId="{57CBC098-9B10-4F04-85B7-2469AE4C970B}" type="presOf" srcId="{0FE17093-E7F4-4AEF-911C-D20CBDFEA727}" destId="{C16C2C6E-93E3-4837-B94D-CB4B2D8938EA}" srcOrd="0" destOrd="0" presId="urn:microsoft.com/office/officeart/2005/8/layout/process2"/>
    <dgm:cxn modelId="{95B6B598-5A34-4345-80CB-4E0029336F7A}" type="presOf" srcId="{C5301B8C-DCB6-4F95-84A7-BF3148BBE3CA}" destId="{3FDAA779-CE13-439E-9624-4C8EFE3065E3}" srcOrd="0" destOrd="0" presId="urn:microsoft.com/office/officeart/2005/8/layout/process2"/>
    <dgm:cxn modelId="{E00B50A2-5C87-4E87-9944-68F9E56424F6}" type="presOf" srcId="{C5301B8C-DCB6-4F95-84A7-BF3148BBE3CA}" destId="{2FAE72F5-987A-40F4-8FC2-1DBFE3500A5D}" srcOrd="1" destOrd="0" presId="urn:microsoft.com/office/officeart/2005/8/layout/process2"/>
    <dgm:cxn modelId="{F92EA201-FB4A-4B74-BA30-9AEAAEC398E5}" type="presOf" srcId="{9AC41FD0-C0F6-409F-B4FC-F52B40C619DC}" destId="{CF9E8D69-F774-4C23-A430-8458F75516FA}" srcOrd="0" destOrd="0" presId="urn:microsoft.com/office/officeart/2005/8/layout/process2"/>
    <dgm:cxn modelId="{2A015F70-D4AF-4292-9E20-FEB149DBB942}" type="presOf" srcId="{2453ABCE-CFB1-438A-8E5C-E49E1568A88A}" destId="{36E1E8A6-4FFA-4D1E-BCD5-E5AA6FAD64C2}" srcOrd="0" destOrd="0" presId="urn:microsoft.com/office/officeart/2005/8/layout/process2"/>
    <dgm:cxn modelId="{71250916-A9EB-446E-B61C-4F5CD6EC33AB}" type="presOf" srcId="{F9443509-789F-4467-9679-BE0597D9BB1A}" destId="{3B08BA9A-2724-430F-861B-8F62E1543A60}" srcOrd="0" destOrd="0" presId="urn:microsoft.com/office/officeart/2005/8/layout/process2"/>
    <dgm:cxn modelId="{6BBD4D13-D50A-4EE1-B200-E4966FB889EE}" srcId="{90F63E52-AE99-4F33-A526-7B4500668B54}" destId="{2453ABCE-CFB1-438A-8E5C-E49E1568A88A}" srcOrd="3" destOrd="0" parTransId="{654722B1-E95F-4059-8C2F-F2BDFFF52834}" sibTransId="{53130850-D9F8-454C-BE38-5C73676DA396}"/>
    <dgm:cxn modelId="{38495FC7-82D3-43CB-A6C6-98517C511A73}" type="presOf" srcId="{4494E02A-3DDA-4AE9-B4AB-9F1AAA010FD7}" destId="{FEAA5E5B-81FD-409D-B2CE-755C0DB3AF2E}" srcOrd="0" destOrd="0" presId="urn:microsoft.com/office/officeart/2005/8/layout/process2"/>
    <dgm:cxn modelId="{09B6915A-DAE3-4CE3-8E1F-AAB80607E96D}" srcId="{90F63E52-AE99-4F33-A526-7B4500668B54}" destId="{F9443509-789F-4467-9679-BE0597D9BB1A}" srcOrd="1" destOrd="0" parTransId="{A41DA25A-6278-4FE8-9226-FC560A251AAD}" sibTransId="{4494E02A-3DDA-4AE9-B4AB-9F1AAA010FD7}"/>
    <dgm:cxn modelId="{84906F35-114A-4566-8074-E659FA1652E6}" srcId="{90F63E52-AE99-4F33-A526-7B4500668B54}" destId="{C6FDF10C-B746-4342-83AF-4140C56E6624}" srcOrd="0" destOrd="0" parTransId="{22C71F33-B78B-4265-857F-C808D47DF9EE}" sibTransId="{C5301B8C-DCB6-4F95-84A7-BF3148BBE3CA}"/>
    <dgm:cxn modelId="{11340061-09AE-4183-9C87-179D56D18592}" type="presOf" srcId="{9AC41FD0-C0F6-409F-B4FC-F52B40C619DC}" destId="{9F6E0148-F6BC-420D-9B6D-1EEA3F65F41C}" srcOrd="1" destOrd="0" presId="urn:microsoft.com/office/officeart/2005/8/layout/process2"/>
    <dgm:cxn modelId="{C8C3F29D-0BA1-4092-84AF-F2E6C4787A27}" type="presParOf" srcId="{AD339F5A-B4D7-49AF-8E19-74038A2DF259}" destId="{D995E208-3F80-41C7-B73E-06B85D375314}" srcOrd="0" destOrd="0" presId="urn:microsoft.com/office/officeart/2005/8/layout/process2"/>
    <dgm:cxn modelId="{3D03A441-0790-4823-AA02-9F26310E19EF}" type="presParOf" srcId="{AD339F5A-B4D7-49AF-8E19-74038A2DF259}" destId="{3FDAA779-CE13-439E-9624-4C8EFE3065E3}" srcOrd="1" destOrd="0" presId="urn:microsoft.com/office/officeart/2005/8/layout/process2"/>
    <dgm:cxn modelId="{B46435A9-B227-4FE6-BA85-4D6B63000F6E}" type="presParOf" srcId="{3FDAA779-CE13-439E-9624-4C8EFE3065E3}" destId="{2FAE72F5-987A-40F4-8FC2-1DBFE3500A5D}" srcOrd="0" destOrd="0" presId="urn:microsoft.com/office/officeart/2005/8/layout/process2"/>
    <dgm:cxn modelId="{BABCD9E5-6F5C-4CF1-AAA1-C9F0B201D9E1}" type="presParOf" srcId="{AD339F5A-B4D7-49AF-8E19-74038A2DF259}" destId="{3B08BA9A-2724-430F-861B-8F62E1543A60}" srcOrd="2" destOrd="0" presId="urn:microsoft.com/office/officeart/2005/8/layout/process2"/>
    <dgm:cxn modelId="{CB3EB29B-C711-486E-B821-53CB53F1CE8E}" type="presParOf" srcId="{AD339F5A-B4D7-49AF-8E19-74038A2DF259}" destId="{FEAA5E5B-81FD-409D-B2CE-755C0DB3AF2E}" srcOrd="3" destOrd="0" presId="urn:microsoft.com/office/officeart/2005/8/layout/process2"/>
    <dgm:cxn modelId="{84C1376D-B47C-46A6-BFCC-5D20520343BE}" type="presParOf" srcId="{FEAA5E5B-81FD-409D-B2CE-755C0DB3AF2E}" destId="{40CEB110-7F2C-465B-89B9-1C181992DCD9}" srcOrd="0" destOrd="0" presId="urn:microsoft.com/office/officeart/2005/8/layout/process2"/>
    <dgm:cxn modelId="{E22673A8-3437-4019-8C47-63A5EAFAD961}" type="presParOf" srcId="{AD339F5A-B4D7-49AF-8E19-74038A2DF259}" destId="{C16C2C6E-93E3-4837-B94D-CB4B2D8938EA}" srcOrd="4" destOrd="0" presId="urn:microsoft.com/office/officeart/2005/8/layout/process2"/>
    <dgm:cxn modelId="{A0CFFF17-6317-40EA-A8AD-89E1B4936846}" type="presParOf" srcId="{AD339F5A-B4D7-49AF-8E19-74038A2DF259}" destId="{CF9E8D69-F774-4C23-A430-8458F75516FA}" srcOrd="5" destOrd="0" presId="urn:microsoft.com/office/officeart/2005/8/layout/process2"/>
    <dgm:cxn modelId="{E8CBBD85-67F3-4602-938A-BE65E507A47E}" type="presParOf" srcId="{CF9E8D69-F774-4C23-A430-8458F75516FA}" destId="{9F6E0148-F6BC-420D-9B6D-1EEA3F65F41C}" srcOrd="0" destOrd="0" presId="urn:microsoft.com/office/officeart/2005/8/layout/process2"/>
    <dgm:cxn modelId="{C34BA55B-EEE8-42CD-B1D8-8CE7515DD5DA}" type="presParOf" srcId="{AD339F5A-B4D7-49AF-8E19-74038A2DF259}" destId="{36E1E8A6-4FFA-4D1E-BCD5-E5AA6FAD64C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DDD641-7A9C-4E93-A430-EE4560293903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897A29-B4B3-46B0-B869-72C8F8AB5582}">
      <dgm:prSet phldrT="[Text]"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latin typeface="+mj-lt"/>
            </a:rPr>
            <a:t>Applications</a:t>
          </a:r>
          <a:endParaRPr lang="en-US" dirty="0">
            <a:latin typeface="+mj-lt"/>
          </a:endParaRPr>
        </a:p>
      </dgm:t>
    </dgm:pt>
    <dgm:pt modelId="{9A04B5F7-C9EF-4619-AEF7-F44B9325EBA0}" type="parTrans" cxnId="{15B381FD-ED7E-4756-BE86-59A7971F675B}">
      <dgm:prSet/>
      <dgm:spPr/>
      <dgm:t>
        <a:bodyPr/>
        <a:lstStyle/>
        <a:p>
          <a:endParaRPr lang="en-US"/>
        </a:p>
      </dgm:t>
    </dgm:pt>
    <dgm:pt modelId="{D2D87A68-F0A8-4C74-8B92-D1E4BCF437B0}" type="sibTrans" cxnId="{15B381FD-ED7E-4756-BE86-59A7971F675B}">
      <dgm:prSet/>
      <dgm:spPr/>
      <dgm:t>
        <a:bodyPr/>
        <a:lstStyle/>
        <a:p>
          <a:endParaRPr lang="en-US"/>
        </a:p>
      </dgm:t>
    </dgm:pt>
    <dgm:pt modelId="{EA457128-B3D4-4A3D-AEF1-7444B5DCE000}">
      <dgm:prSet phldrT="[Text]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latin typeface="+mj-lt"/>
            </a:rPr>
            <a:t>GPU-accelerated libraries</a:t>
          </a:r>
          <a:endParaRPr lang="en-US" dirty="0">
            <a:latin typeface="+mj-lt"/>
          </a:endParaRPr>
        </a:p>
      </dgm:t>
    </dgm:pt>
    <dgm:pt modelId="{0CA9664B-5B21-41CD-8A1A-0C7CDDF3D958}" type="parTrans" cxnId="{89410C1F-E13A-4884-9000-ADDC85CED4FA}">
      <dgm:prSet/>
      <dgm:spPr/>
      <dgm:t>
        <a:bodyPr/>
        <a:lstStyle/>
        <a:p>
          <a:endParaRPr lang="en-US"/>
        </a:p>
      </dgm:t>
    </dgm:pt>
    <dgm:pt modelId="{C6C7F01B-22D3-4C08-904C-652F8E0E3027}" type="sibTrans" cxnId="{89410C1F-E13A-4884-9000-ADDC85CED4FA}">
      <dgm:prSet/>
      <dgm:spPr/>
      <dgm:t>
        <a:bodyPr/>
        <a:lstStyle/>
        <a:p>
          <a:endParaRPr lang="en-US"/>
        </a:p>
      </dgm:t>
    </dgm:pt>
    <dgm:pt modelId="{4662DF6D-1EFF-44E5-98FD-03EA333F427D}">
      <dgm:prSet phldrT="[Text]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latin typeface="+mj-lt"/>
            </a:rPr>
            <a:t>OpenACC Directives</a:t>
          </a:r>
          <a:endParaRPr lang="en-US" dirty="0">
            <a:latin typeface="+mj-lt"/>
          </a:endParaRPr>
        </a:p>
      </dgm:t>
    </dgm:pt>
    <dgm:pt modelId="{8726C95F-98EC-4121-B848-9349000CD495}" type="parTrans" cxnId="{72E9B2E5-C75A-4B75-9256-71B6C9A2E8BB}">
      <dgm:prSet/>
      <dgm:spPr/>
      <dgm:t>
        <a:bodyPr/>
        <a:lstStyle/>
        <a:p>
          <a:endParaRPr lang="en-US"/>
        </a:p>
      </dgm:t>
    </dgm:pt>
    <dgm:pt modelId="{40FDF3AE-1F96-42C6-AFA9-A87E9CAD8A29}" type="sibTrans" cxnId="{72E9B2E5-C75A-4B75-9256-71B6C9A2E8BB}">
      <dgm:prSet/>
      <dgm:spPr/>
      <dgm:t>
        <a:bodyPr/>
        <a:lstStyle/>
        <a:p>
          <a:endParaRPr lang="en-US"/>
        </a:p>
      </dgm:t>
    </dgm:pt>
    <dgm:pt modelId="{EFCB5FCF-451A-4606-99CB-83D412844625}">
      <dgm:prSet phldrT="[Text]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latin typeface="+mj-lt"/>
            </a:rPr>
            <a:t>Programming Languages</a:t>
          </a:r>
          <a:endParaRPr lang="en-US" dirty="0">
            <a:latin typeface="+mj-lt"/>
          </a:endParaRPr>
        </a:p>
      </dgm:t>
    </dgm:pt>
    <dgm:pt modelId="{1E859DF2-653D-400E-A4BC-3545D043E81E}" type="parTrans" cxnId="{671DBC11-E406-4F7E-9246-4400FF98E993}">
      <dgm:prSet/>
      <dgm:spPr/>
      <dgm:t>
        <a:bodyPr/>
        <a:lstStyle/>
        <a:p>
          <a:endParaRPr lang="en-US"/>
        </a:p>
      </dgm:t>
    </dgm:pt>
    <dgm:pt modelId="{FC53C323-0A81-493B-A8FF-6DB743DFA496}" type="sibTrans" cxnId="{671DBC11-E406-4F7E-9246-4400FF98E993}">
      <dgm:prSet/>
      <dgm:spPr/>
      <dgm:t>
        <a:bodyPr/>
        <a:lstStyle/>
        <a:p>
          <a:endParaRPr lang="en-US"/>
        </a:p>
      </dgm:t>
    </dgm:pt>
    <dgm:pt modelId="{3DB6F5B0-9392-4A23-A2B9-801D308F0FF7}" type="pres">
      <dgm:prSet presAssocID="{CFDDD641-7A9C-4E93-A430-EE456029390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9D6167-C2D0-4230-9C34-F71620270CEE}" type="pres">
      <dgm:prSet presAssocID="{43897A29-B4B3-46B0-B869-72C8F8AB5582}" presName="vertOne" presStyleCnt="0"/>
      <dgm:spPr/>
    </dgm:pt>
    <dgm:pt modelId="{A8721910-68AB-44C2-895F-47C97650F8F8}" type="pres">
      <dgm:prSet presAssocID="{43897A29-B4B3-46B0-B869-72C8F8AB558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4CCB94-81C2-4B99-88FC-9250C8D33C7E}" type="pres">
      <dgm:prSet presAssocID="{43897A29-B4B3-46B0-B869-72C8F8AB5582}" presName="parTransOne" presStyleCnt="0"/>
      <dgm:spPr/>
    </dgm:pt>
    <dgm:pt modelId="{09FBA801-89EC-4924-915E-2A1C844A84D6}" type="pres">
      <dgm:prSet presAssocID="{43897A29-B4B3-46B0-B869-72C8F8AB5582}" presName="horzOne" presStyleCnt="0"/>
      <dgm:spPr/>
    </dgm:pt>
    <dgm:pt modelId="{7B2395C9-FA9D-4795-86DB-E439A21C1C54}" type="pres">
      <dgm:prSet presAssocID="{EA457128-B3D4-4A3D-AEF1-7444B5DCE000}" presName="vertTwo" presStyleCnt="0"/>
      <dgm:spPr/>
    </dgm:pt>
    <dgm:pt modelId="{DA972AFD-DF73-4083-9B46-4943E1738E81}" type="pres">
      <dgm:prSet presAssocID="{EA457128-B3D4-4A3D-AEF1-7444B5DCE00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B29E1-C76B-4905-9F63-1C8426418E50}" type="pres">
      <dgm:prSet presAssocID="{EA457128-B3D4-4A3D-AEF1-7444B5DCE000}" presName="horzTwo" presStyleCnt="0"/>
      <dgm:spPr/>
    </dgm:pt>
    <dgm:pt modelId="{CE076B36-E63A-42D0-9F95-672BE4EE7C77}" type="pres">
      <dgm:prSet presAssocID="{C6C7F01B-22D3-4C08-904C-652F8E0E3027}" presName="sibSpaceTwo" presStyleCnt="0"/>
      <dgm:spPr/>
    </dgm:pt>
    <dgm:pt modelId="{DCB9327B-90F5-470D-8762-CDD414DB780A}" type="pres">
      <dgm:prSet presAssocID="{4662DF6D-1EFF-44E5-98FD-03EA333F427D}" presName="vertTwo" presStyleCnt="0"/>
      <dgm:spPr/>
    </dgm:pt>
    <dgm:pt modelId="{831FB91B-2328-44BB-8A23-C2569F50B24C}" type="pres">
      <dgm:prSet presAssocID="{4662DF6D-1EFF-44E5-98FD-03EA333F427D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F5614-BDB2-4C9B-9F54-6E089D6EC9DC}" type="pres">
      <dgm:prSet presAssocID="{4662DF6D-1EFF-44E5-98FD-03EA333F427D}" presName="horzTwo" presStyleCnt="0"/>
      <dgm:spPr/>
    </dgm:pt>
    <dgm:pt modelId="{D948085E-AC21-4180-B0A0-7E82845A5321}" type="pres">
      <dgm:prSet presAssocID="{40FDF3AE-1F96-42C6-AFA9-A87E9CAD8A29}" presName="sibSpaceTwo" presStyleCnt="0"/>
      <dgm:spPr/>
    </dgm:pt>
    <dgm:pt modelId="{AF0D7134-321D-45C1-9995-87CFC9B63432}" type="pres">
      <dgm:prSet presAssocID="{EFCB5FCF-451A-4606-99CB-83D412844625}" presName="vertTwo" presStyleCnt="0"/>
      <dgm:spPr/>
    </dgm:pt>
    <dgm:pt modelId="{C7DE8499-AE5E-4DE4-B5C4-1D45D63C4316}" type="pres">
      <dgm:prSet presAssocID="{EFCB5FCF-451A-4606-99CB-83D412844625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9FC9D-26D5-4BB1-A699-85FC1367C1A7}" type="pres">
      <dgm:prSet presAssocID="{EFCB5FCF-451A-4606-99CB-83D412844625}" presName="horzTwo" presStyleCnt="0"/>
      <dgm:spPr/>
    </dgm:pt>
  </dgm:ptLst>
  <dgm:cxnLst>
    <dgm:cxn modelId="{72E9B2E5-C75A-4B75-9256-71B6C9A2E8BB}" srcId="{43897A29-B4B3-46B0-B869-72C8F8AB5582}" destId="{4662DF6D-1EFF-44E5-98FD-03EA333F427D}" srcOrd="1" destOrd="0" parTransId="{8726C95F-98EC-4121-B848-9349000CD495}" sibTransId="{40FDF3AE-1F96-42C6-AFA9-A87E9CAD8A29}"/>
    <dgm:cxn modelId="{CF94F7A7-5514-48B2-8599-6F51AE2BF448}" type="presOf" srcId="{EA457128-B3D4-4A3D-AEF1-7444B5DCE000}" destId="{DA972AFD-DF73-4083-9B46-4943E1738E81}" srcOrd="0" destOrd="0" presId="urn:microsoft.com/office/officeart/2005/8/layout/hierarchy4"/>
    <dgm:cxn modelId="{746F7539-26EE-4211-AC35-7DF679753B5F}" type="presOf" srcId="{CFDDD641-7A9C-4E93-A430-EE4560293903}" destId="{3DB6F5B0-9392-4A23-A2B9-801D308F0FF7}" srcOrd="0" destOrd="0" presId="urn:microsoft.com/office/officeart/2005/8/layout/hierarchy4"/>
    <dgm:cxn modelId="{A4B4A113-881E-45B0-8C8D-6430E1131726}" type="presOf" srcId="{4662DF6D-1EFF-44E5-98FD-03EA333F427D}" destId="{831FB91B-2328-44BB-8A23-C2569F50B24C}" srcOrd="0" destOrd="0" presId="urn:microsoft.com/office/officeart/2005/8/layout/hierarchy4"/>
    <dgm:cxn modelId="{89410C1F-E13A-4884-9000-ADDC85CED4FA}" srcId="{43897A29-B4B3-46B0-B869-72C8F8AB5582}" destId="{EA457128-B3D4-4A3D-AEF1-7444B5DCE000}" srcOrd="0" destOrd="0" parTransId="{0CA9664B-5B21-41CD-8A1A-0C7CDDF3D958}" sibTransId="{C6C7F01B-22D3-4C08-904C-652F8E0E3027}"/>
    <dgm:cxn modelId="{56804940-C299-4A2A-8A08-59AA1F7DD31E}" type="presOf" srcId="{EFCB5FCF-451A-4606-99CB-83D412844625}" destId="{C7DE8499-AE5E-4DE4-B5C4-1D45D63C4316}" srcOrd="0" destOrd="0" presId="urn:microsoft.com/office/officeart/2005/8/layout/hierarchy4"/>
    <dgm:cxn modelId="{9D9B4E49-BF50-4E77-B9E8-2CBDF5960A35}" type="presOf" srcId="{43897A29-B4B3-46B0-B869-72C8F8AB5582}" destId="{A8721910-68AB-44C2-895F-47C97650F8F8}" srcOrd="0" destOrd="0" presId="urn:microsoft.com/office/officeart/2005/8/layout/hierarchy4"/>
    <dgm:cxn modelId="{15B381FD-ED7E-4756-BE86-59A7971F675B}" srcId="{CFDDD641-7A9C-4E93-A430-EE4560293903}" destId="{43897A29-B4B3-46B0-B869-72C8F8AB5582}" srcOrd="0" destOrd="0" parTransId="{9A04B5F7-C9EF-4619-AEF7-F44B9325EBA0}" sibTransId="{D2D87A68-F0A8-4C74-8B92-D1E4BCF437B0}"/>
    <dgm:cxn modelId="{671DBC11-E406-4F7E-9246-4400FF98E993}" srcId="{43897A29-B4B3-46B0-B869-72C8F8AB5582}" destId="{EFCB5FCF-451A-4606-99CB-83D412844625}" srcOrd="2" destOrd="0" parTransId="{1E859DF2-653D-400E-A4BC-3545D043E81E}" sibTransId="{FC53C323-0A81-493B-A8FF-6DB743DFA496}"/>
    <dgm:cxn modelId="{F6E0AE3E-0E34-4331-BFB1-6108FD19613F}" type="presParOf" srcId="{3DB6F5B0-9392-4A23-A2B9-801D308F0FF7}" destId="{469D6167-C2D0-4230-9C34-F71620270CEE}" srcOrd="0" destOrd="0" presId="urn:microsoft.com/office/officeart/2005/8/layout/hierarchy4"/>
    <dgm:cxn modelId="{1FB0DC1D-7E9D-4F13-91BB-6C6B2E51DCEA}" type="presParOf" srcId="{469D6167-C2D0-4230-9C34-F71620270CEE}" destId="{A8721910-68AB-44C2-895F-47C97650F8F8}" srcOrd="0" destOrd="0" presId="urn:microsoft.com/office/officeart/2005/8/layout/hierarchy4"/>
    <dgm:cxn modelId="{AE1F5C87-EFB1-47CD-8165-C95907089BE0}" type="presParOf" srcId="{469D6167-C2D0-4230-9C34-F71620270CEE}" destId="{984CCB94-81C2-4B99-88FC-9250C8D33C7E}" srcOrd="1" destOrd="0" presId="urn:microsoft.com/office/officeart/2005/8/layout/hierarchy4"/>
    <dgm:cxn modelId="{CB10A244-F21D-4D68-A8FF-1E61EB9ECA2A}" type="presParOf" srcId="{469D6167-C2D0-4230-9C34-F71620270CEE}" destId="{09FBA801-89EC-4924-915E-2A1C844A84D6}" srcOrd="2" destOrd="0" presId="urn:microsoft.com/office/officeart/2005/8/layout/hierarchy4"/>
    <dgm:cxn modelId="{8C75B40F-11A0-4BD8-9695-6F97EEE7BA4A}" type="presParOf" srcId="{09FBA801-89EC-4924-915E-2A1C844A84D6}" destId="{7B2395C9-FA9D-4795-86DB-E439A21C1C54}" srcOrd="0" destOrd="0" presId="urn:microsoft.com/office/officeart/2005/8/layout/hierarchy4"/>
    <dgm:cxn modelId="{729BF06E-6E7B-4318-B4AB-3808BBC7AC85}" type="presParOf" srcId="{7B2395C9-FA9D-4795-86DB-E439A21C1C54}" destId="{DA972AFD-DF73-4083-9B46-4943E1738E81}" srcOrd="0" destOrd="0" presId="urn:microsoft.com/office/officeart/2005/8/layout/hierarchy4"/>
    <dgm:cxn modelId="{230EE38E-BAE1-4F90-A262-9CF32ED4C507}" type="presParOf" srcId="{7B2395C9-FA9D-4795-86DB-E439A21C1C54}" destId="{FD1B29E1-C76B-4905-9F63-1C8426418E50}" srcOrd="1" destOrd="0" presId="urn:microsoft.com/office/officeart/2005/8/layout/hierarchy4"/>
    <dgm:cxn modelId="{6565C6D8-52BE-4984-A479-C0DD3FBB1780}" type="presParOf" srcId="{09FBA801-89EC-4924-915E-2A1C844A84D6}" destId="{CE076B36-E63A-42D0-9F95-672BE4EE7C77}" srcOrd="1" destOrd="0" presId="urn:microsoft.com/office/officeart/2005/8/layout/hierarchy4"/>
    <dgm:cxn modelId="{055E2CBE-BDF9-478C-81F2-10038BB4AD88}" type="presParOf" srcId="{09FBA801-89EC-4924-915E-2A1C844A84D6}" destId="{DCB9327B-90F5-470D-8762-CDD414DB780A}" srcOrd="2" destOrd="0" presId="urn:microsoft.com/office/officeart/2005/8/layout/hierarchy4"/>
    <dgm:cxn modelId="{7F023373-9765-40A2-921F-247A21015A1C}" type="presParOf" srcId="{DCB9327B-90F5-470D-8762-CDD414DB780A}" destId="{831FB91B-2328-44BB-8A23-C2569F50B24C}" srcOrd="0" destOrd="0" presId="urn:microsoft.com/office/officeart/2005/8/layout/hierarchy4"/>
    <dgm:cxn modelId="{6D5C7863-7287-4980-BE07-791AC29730F2}" type="presParOf" srcId="{DCB9327B-90F5-470D-8762-CDD414DB780A}" destId="{B33F5614-BDB2-4C9B-9F54-6E089D6EC9DC}" srcOrd="1" destOrd="0" presId="urn:microsoft.com/office/officeart/2005/8/layout/hierarchy4"/>
    <dgm:cxn modelId="{7FF87460-12DA-43B8-9322-DA99BB0DF4CF}" type="presParOf" srcId="{09FBA801-89EC-4924-915E-2A1C844A84D6}" destId="{D948085E-AC21-4180-B0A0-7E82845A5321}" srcOrd="3" destOrd="0" presId="urn:microsoft.com/office/officeart/2005/8/layout/hierarchy4"/>
    <dgm:cxn modelId="{DEE30D84-F02C-4AC3-8A7C-8215015C1292}" type="presParOf" srcId="{09FBA801-89EC-4924-915E-2A1C844A84D6}" destId="{AF0D7134-321D-45C1-9995-87CFC9B63432}" srcOrd="4" destOrd="0" presId="urn:microsoft.com/office/officeart/2005/8/layout/hierarchy4"/>
    <dgm:cxn modelId="{6A004E6A-28AB-48C1-B344-0064428E6728}" type="presParOf" srcId="{AF0D7134-321D-45C1-9995-87CFC9B63432}" destId="{C7DE8499-AE5E-4DE4-B5C4-1D45D63C4316}" srcOrd="0" destOrd="0" presId="urn:microsoft.com/office/officeart/2005/8/layout/hierarchy4"/>
    <dgm:cxn modelId="{4C9DC37B-607A-4DFC-8C98-623E90D0FC15}" type="presParOf" srcId="{AF0D7134-321D-45C1-9995-87CFC9B63432}" destId="{66E9FC9D-26D5-4BB1-A699-85FC1367C1A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EB6EB2-A7B4-43D0-85ED-FB2F59ECE636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F16DED1-4F51-4190-91DE-772959C2E001}">
      <dgm:prSet phldrT="[Text]"/>
      <dgm:spPr>
        <a:effectLst/>
      </dgm:spPr>
      <dgm:t>
        <a:bodyPr/>
        <a:lstStyle/>
        <a:p>
          <a:pPr>
            <a:lnSpc>
              <a:spcPct val="100000"/>
            </a:lnSpc>
          </a:pPr>
          <a:r>
            <a:rPr lang="en-US" dirty="0" err="1" smtClean="0"/>
            <a:t>cuFFT</a:t>
          </a:r>
          <a:r>
            <a:rPr lang="en-US" dirty="0" smtClean="0"/>
            <a:t>, </a:t>
          </a:r>
          <a:r>
            <a:rPr lang="en-US" dirty="0" err="1" smtClean="0"/>
            <a:t>cuBLAS</a:t>
          </a:r>
          <a:r>
            <a:rPr lang="en-US" dirty="0" smtClean="0"/>
            <a:t>, Thrust, NPP, IMSL, CULA, </a:t>
          </a:r>
          <a:r>
            <a:rPr lang="en-US" dirty="0" err="1" smtClean="0"/>
            <a:t>cuRAND</a:t>
          </a:r>
          <a:r>
            <a:rPr lang="en-US" dirty="0" smtClean="0"/>
            <a:t>, etc.</a:t>
          </a:r>
          <a:endParaRPr lang="en-US" dirty="0"/>
        </a:p>
      </dgm:t>
    </dgm:pt>
    <dgm:pt modelId="{D86211FB-BBD3-42FC-8936-717EFDCC1C2F}" type="parTrans" cxnId="{CF14401A-0367-46AC-A4E4-FD120B8F8612}">
      <dgm:prSet/>
      <dgm:spPr/>
      <dgm:t>
        <a:bodyPr/>
        <a:lstStyle/>
        <a:p>
          <a:endParaRPr lang="en-US"/>
        </a:p>
      </dgm:t>
    </dgm:pt>
    <dgm:pt modelId="{3864A0D4-0B36-4E73-B301-AB0536907AAD}" type="sibTrans" cxnId="{CF14401A-0367-46AC-A4E4-FD120B8F8612}">
      <dgm:prSet/>
      <dgm:spPr/>
      <dgm:t>
        <a:bodyPr/>
        <a:lstStyle/>
        <a:p>
          <a:endParaRPr lang="en-US"/>
        </a:p>
      </dgm:t>
    </dgm:pt>
    <dgm:pt modelId="{41BD20E5-FCE7-4F53-926A-403C8D027AA7}">
      <dgm:prSet phldrT="[Text]"/>
      <dgm:spPr/>
      <dgm:t>
        <a:bodyPr/>
        <a:lstStyle/>
        <a:p>
          <a:r>
            <a:rPr lang="en-US" dirty="0" smtClean="0"/>
            <a:t>PGI Accelerator</a:t>
          </a:r>
          <a:endParaRPr lang="en-US" dirty="0"/>
        </a:p>
      </dgm:t>
    </dgm:pt>
    <dgm:pt modelId="{7BFD182D-9150-4562-9AD1-1574706E9572}" type="parTrans" cxnId="{19BFED10-5C62-4D9D-8545-B23D31FFEDB7}">
      <dgm:prSet/>
      <dgm:spPr/>
      <dgm:t>
        <a:bodyPr/>
        <a:lstStyle/>
        <a:p>
          <a:endParaRPr lang="en-US"/>
        </a:p>
      </dgm:t>
    </dgm:pt>
    <dgm:pt modelId="{5BD87DF6-DF11-4AF4-864F-D47EF2AC7A95}" type="sibTrans" cxnId="{19BFED10-5C62-4D9D-8545-B23D31FFEDB7}">
      <dgm:prSet/>
      <dgm:spPr/>
      <dgm:t>
        <a:bodyPr/>
        <a:lstStyle/>
        <a:p>
          <a:endParaRPr lang="en-US"/>
        </a:p>
      </dgm:t>
    </dgm:pt>
    <dgm:pt modelId="{8FBB48C8-13E0-4888-B051-61B65CF5C937}">
      <dgm:prSet phldrT="[Text]"/>
      <dgm:spPr/>
      <dgm:t>
        <a:bodyPr/>
        <a:lstStyle/>
        <a:p>
          <a:r>
            <a:rPr lang="en-US" dirty="0" smtClean="0"/>
            <a:t>C/C++, Fortran, Python, Java, etc.</a:t>
          </a:r>
          <a:endParaRPr lang="en-US" dirty="0"/>
        </a:p>
      </dgm:t>
    </dgm:pt>
    <dgm:pt modelId="{00C3C0DA-9F8F-4E15-B40F-EF12D1EAD929}" type="parTrans" cxnId="{C6CDA5C2-816D-4A14-9BE9-1FDAE23DF7F8}">
      <dgm:prSet/>
      <dgm:spPr/>
      <dgm:t>
        <a:bodyPr/>
        <a:lstStyle/>
        <a:p>
          <a:endParaRPr lang="en-US"/>
        </a:p>
      </dgm:t>
    </dgm:pt>
    <dgm:pt modelId="{3399357D-EE6C-4868-887B-2189B6A65BC6}" type="sibTrans" cxnId="{C6CDA5C2-816D-4A14-9BE9-1FDAE23DF7F8}">
      <dgm:prSet/>
      <dgm:spPr/>
      <dgm:t>
        <a:bodyPr/>
        <a:lstStyle/>
        <a:p>
          <a:endParaRPr lang="en-US"/>
        </a:p>
      </dgm:t>
    </dgm:pt>
    <dgm:pt modelId="{E2961693-42F8-4572-BE82-8B04EAA13C85}" type="pres">
      <dgm:prSet presAssocID="{0EEB6EB2-A7B4-43D0-85ED-FB2F59ECE63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AE8D8E-DCEC-4D16-AF74-D6F313D4F544}" type="pres">
      <dgm:prSet presAssocID="{7F16DED1-4F51-4190-91DE-772959C2E001}" presName="node" presStyleLbl="node1" presStyleIdx="0" presStyleCnt="3" custScaleX="116055" custLinFactNeighborX="-39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B5A88-86A8-40C9-9B9C-CA6EDE24E93C}" type="pres">
      <dgm:prSet presAssocID="{3864A0D4-0B36-4E73-B301-AB0536907AAD}" presName="sibTrans" presStyleCnt="0"/>
      <dgm:spPr/>
    </dgm:pt>
    <dgm:pt modelId="{296111C7-A443-4D51-A9DB-38D8763ED4F7}" type="pres">
      <dgm:prSet presAssocID="{41BD20E5-FCE7-4F53-926A-403C8D027AA7}" presName="node" presStyleLbl="node1" presStyleIdx="1" presStyleCnt="3" custScaleX="1137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DA401-28B6-4001-90BD-7E97A6980119}" type="pres">
      <dgm:prSet presAssocID="{5BD87DF6-DF11-4AF4-864F-D47EF2AC7A95}" presName="sibTrans" presStyleCnt="0"/>
      <dgm:spPr/>
    </dgm:pt>
    <dgm:pt modelId="{F5A857FA-1DA7-40FF-9E61-5DE9583384B9}" type="pres">
      <dgm:prSet presAssocID="{8FBB48C8-13E0-4888-B051-61B65CF5C937}" presName="node" presStyleLbl="node1" presStyleIdx="2" presStyleCnt="3" custScaleX="109848" custLinFactNeighborX="43215" custLinFactNeighborY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5FB85-1807-4C8C-8015-5BF6E7039B6D}" type="presOf" srcId="{41BD20E5-FCE7-4F53-926A-403C8D027AA7}" destId="{296111C7-A443-4D51-A9DB-38D8763ED4F7}" srcOrd="0" destOrd="0" presId="urn:microsoft.com/office/officeart/2005/8/layout/default"/>
    <dgm:cxn modelId="{4A353DD1-B69F-450C-86D5-C84D3E1158F4}" type="presOf" srcId="{8FBB48C8-13E0-4888-B051-61B65CF5C937}" destId="{F5A857FA-1DA7-40FF-9E61-5DE9583384B9}" srcOrd="0" destOrd="0" presId="urn:microsoft.com/office/officeart/2005/8/layout/default"/>
    <dgm:cxn modelId="{C6CDA5C2-816D-4A14-9BE9-1FDAE23DF7F8}" srcId="{0EEB6EB2-A7B4-43D0-85ED-FB2F59ECE636}" destId="{8FBB48C8-13E0-4888-B051-61B65CF5C937}" srcOrd="2" destOrd="0" parTransId="{00C3C0DA-9F8F-4E15-B40F-EF12D1EAD929}" sibTransId="{3399357D-EE6C-4868-887B-2189B6A65BC6}"/>
    <dgm:cxn modelId="{19BFED10-5C62-4D9D-8545-B23D31FFEDB7}" srcId="{0EEB6EB2-A7B4-43D0-85ED-FB2F59ECE636}" destId="{41BD20E5-FCE7-4F53-926A-403C8D027AA7}" srcOrd="1" destOrd="0" parTransId="{7BFD182D-9150-4562-9AD1-1574706E9572}" sibTransId="{5BD87DF6-DF11-4AF4-864F-D47EF2AC7A95}"/>
    <dgm:cxn modelId="{41EDBCAB-C812-4871-BFB8-91C9245DCB2C}" type="presOf" srcId="{7F16DED1-4F51-4190-91DE-772959C2E001}" destId="{00AE8D8E-DCEC-4D16-AF74-D6F313D4F544}" srcOrd="0" destOrd="0" presId="urn:microsoft.com/office/officeart/2005/8/layout/default"/>
    <dgm:cxn modelId="{CF14401A-0367-46AC-A4E4-FD120B8F8612}" srcId="{0EEB6EB2-A7B4-43D0-85ED-FB2F59ECE636}" destId="{7F16DED1-4F51-4190-91DE-772959C2E001}" srcOrd="0" destOrd="0" parTransId="{D86211FB-BBD3-42FC-8936-717EFDCC1C2F}" sibTransId="{3864A0D4-0B36-4E73-B301-AB0536907AAD}"/>
    <dgm:cxn modelId="{C34F53FC-D798-4794-BF76-E46908F109F8}" type="presOf" srcId="{0EEB6EB2-A7B4-43D0-85ED-FB2F59ECE636}" destId="{E2961693-42F8-4572-BE82-8B04EAA13C85}" srcOrd="0" destOrd="0" presId="urn:microsoft.com/office/officeart/2005/8/layout/default"/>
    <dgm:cxn modelId="{9B07F133-7878-40D2-BA8E-39BDBB6F0BAA}" type="presParOf" srcId="{E2961693-42F8-4572-BE82-8B04EAA13C85}" destId="{00AE8D8E-DCEC-4D16-AF74-D6F313D4F544}" srcOrd="0" destOrd="0" presId="urn:microsoft.com/office/officeart/2005/8/layout/default"/>
    <dgm:cxn modelId="{84E16BF7-78A7-4C0F-815C-24326817FF5C}" type="presParOf" srcId="{E2961693-42F8-4572-BE82-8B04EAA13C85}" destId="{9BDB5A88-86A8-40C9-9B9C-CA6EDE24E93C}" srcOrd="1" destOrd="0" presId="urn:microsoft.com/office/officeart/2005/8/layout/default"/>
    <dgm:cxn modelId="{8AFEB8BB-E718-472C-9BE5-645E92CE714D}" type="presParOf" srcId="{E2961693-42F8-4572-BE82-8B04EAA13C85}" destId="{296111C7-A443-4D51-A9DB-38D8763ED4F7}" srcOrd="2" destOrd="0" presId="urn:microsoft.com/office/officeart/2005/8/layout/default"/>
    <dgm:cxn modelId="{ADF7AA49-6593-4CCB-92F7-3665AFED8F0E}" type="presParOf" srcId="{E2961693-42F8-4572-BE82-8B04EAA13C85}" destId="{F95DA401-28B6-4001-90BD-7E97A6980119}" srcOrd="3" destOrd="0" presId="urn:microsoft.com/office/officeart/2005/8/layout/default"/>
    <dgm:cxn modelId="{71D1372C-7C7E-4FC2-B546-2A26166F8547}" type="presParOf" srcId="{E2961693-42F8-4572-BE82-8B04EAA13C85}" destId="{F5A857FA-1DA7-40FF-9E61-5DE9583384B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DE4696-2C04-4142-AB16-671AEA3588EC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45B74E-67A4-4785-BD5C-49A3557CEEDA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9C323748-DDD8-463A-BFF5-D99650021127}" type="parTrans" cxnId="{3C01AF09-6CBB-43B5-8A39-ED1ECAA477C0}">
      <dgm:prSet/>
      <dgm:spPr/>
      <dgm:t>
        <a:bodyPr/>
        <a:lstStyle/>
        <a:p>
          <a:endParaRPr lang="en-US"/>
        </a:p>
      </dgm:t>
    </dgm:pt>
    <dgm:pt modelId="{34559F98-754F-4F24-A663-D8C8B43CB64A}" type="sibTrans" cxnId="{3C01AF09-6CBB-43B5-8A39-ED1ECAA477C0}">
      <dgm:prSet/>
      <dgm:spPr/>
      <dgm:t>
        <a:bodyPr/>
        <a:lstStyle/>
        <a:p>
          <a:endParaRPr lang="en-US"/>
        </a:p>
      </dgm:t>
    </dgm:pt>
    <dgm:pt modelId="{9F40B6B3-6ADB-4069-AB13-BAFAC98AD8A7}">
      <dgm:prSet phldrT="[Text]" custT="1"/>
      <dgm:spPr/>
      <dgm:t>
        <a:bodyPr/>
        <a:lstStyle/>
        <a:p>
          <a:r>
            <a:rPr lang="en-US" sz="2400" dirty="0" smtClean="0"/>
            <a:t>	OpenACC, CUDA</a:t>
          </a:r>
          <a:endParaRPr lang="en-US" sz="2400" dirty="0"/>
        </a:p>
      </dgm:t>
    </dgm:pt>
    <dgm:pt modelId="{5060307B-5513-4520-B1E7-AFD773F03103}" type="parTrans" cxnId="{171903BB-132E-4678-8A57-D763D9C1DA6F}">
      <dgm:prSet/>
      <dgm:spPr/>
      <dgm:t>
        <a:bodyPr/>
        <a:lstStyle/>
        <a:p>
          <a:endParaRPr lang="en-US"/>
        </a:p>
      </dgm:t>
    </dgm:pt>
    <dgm:pt modelId="{9578340C-96F8-4442-AC5B-C3A0FCAAA2EC}" type="sibTrans" cxnId="{171903BB-132E-4678-8A57-D763D9C1DA6F}">
      <dgm:prSet/>
      <dgm:spPr/>
      <dgm:t>
        <a:bodyPr/>
        <a:lstStyle/>
        <a:p>
          <a:endParaRPr lang="en-US"/>
        </a:p>
      </dgm:t>
    </dgm:pt>
    <dgm:pt modelId="{F2408AA1-2398-49A7-9995-C56630F7715D}">
      <dgm:prSet phldrT="[Text]"/>
      <dgm:spPr/>
      <dgm:t>
        <a:bodyPr/>
        <a:lstStyle/>
        <a:p>
          <a:r>
            <a:rPr lang="en-US" dirty="0" smtClean="0"/>
            <a:t>C++</a:t>
          </a:r>
          <a:endParaRPr lang="en-US" dirty="0"/>
        </a:p>
      </dgm:t>
    </dgm:pt>
    <dgm:pt modelId="{CF97504B-2F86-492C-AB1B-66C7998FBE97}" type="parTrans" cxnId="{BF4BE346-5673-41C5-8333-D573B71D4694}">
      <dgm:prSet/>
      <dgm:spPr/>
      <dgm:t>
        <a:bodyPr/>
        <a:lstStyle/>
        <a:p>
          <a:endParaRPr lang="en-US"/>
        </a:p>
      </dgm:t>
    </dgm:pt>
    <dgm:pt modelId="{8A0E3BD0-5EEE-4255-8695-811426CE9C52}" type="sibTrans" cxnId="{BF4BE346-5673-41C5-8333-D573B71D4694}">
      <dgm:prSet/>
      <dgm:spPr/>
      <dgm:t>
        <a:bodyPr/>
        <a:lstStyle/>
        <a:p>
          <a:endParaRPr lang="en-US"/>
        </a:p>
      </dgm:t>
    </dgm:pt>
    <dgm:pt modelId="{199FC807-572E-4B52-BB30-66C0FC499F85}">
      <dgm:prSet phldrT="[Text]" custT="1"/>
      <dgm:spPr/>
      <dgm:t>
        <a:bodyPr/>
        <a:lstStyle/>
        <a:p>
          <a:r>
            <a:rPr lang="en-US" sz="2400" dirty="0" smtClean="0"/>
            <a:t>	Thrust, CUDA C++</a:t>
          </a:r>
          <a:endParaRPr lang="en-US" sz="2400" dirty="0"/>
        </a:p>
      </dgm:t>
    </dgm:pt>
    <dgm:pt modelId="{D3F63E4B-43B1-49D0-9434-3166E1D7DCCF}" type="parTrans" cxnId="{A72DA1A9-F300-4727-846D-BFEE8063CDED}">
      <dgm:prSet/>
      <dgm:spPr/>
      <dgm:t>
        <a:bodyPr/>
        <a:lstStyle/>
        <a:p>
          <a:endParaRPr lang="en-US"/>
        </a:p>
      </dgm:t>
    </dgm:pt>
    <dgm:pt modelId="{94AFFEC8-D927-435A-A9BC-74E8A4EF78A6}" type="sibTrans" cxnId="{A72DA1A9-F300-4727-846D-BFEE8063CDED}">
      <dgm:prSet/>
      <dgm:spPr/>
      <dgm:t>
        <a:bodyPr/>
        <a:lstStyle/>
        <a:p>
          <a:endParaRPr lang="en-US"/>
        </a:p>
      </dgm:t>
    </dgm:pt>
    <dgm:pt modelId="{FEC7EDFD-0763-4B3F-A353-AF8BE72C44C9}">
      <dgm:prSet phldrT="[Text]"/>
      <dgm:spPr/>
      <dgm:t>
        <a:bodyPr/>
        <a:lstStyle/>
        <a:p>
          <a:endParaRPr lang="en-US" dirty="0"/>
        </a:p>
      </dgm:t>
    </dgm:pt>
    <dgm:pt modelId="{DF88F5E2-1E01-425B-A066-91F6548CE1A1}" type="parTrans" cxnId="{A3C43B95-0249-43F0-BA77-3E88F6A4C862}">
      <dgm:prSet/>
      <dgm:spPr/>
      <dgm:t>
        <a:bodyPr/>
        <a:lstStyle/>
        <a:p>
          <a:endParaRPr lang="en-US"/>
        </a:p>
      </dgm:t>
    </dgm:pt>
    <dgm:pt modelId="{9239FCC1-379C-4250-8289-8C0D8763E5BE}" type="sibTrans" cxnId="{A3C43B95-0249-43F0-BA77-3E88F6A4C862}">
      <dgm:prSet/>
      <dgm:spPr/>
      <dgm:t>
        <a:bodyPr/>
        <a:lstStyle/>
        <a:p>
          <a:endParaRPr lang="en-US"/>
        </a:p>
      </dgm:t>
    </dgm:pt>
    <dgm:pt modelId="{80EB9D37-B4E7-4E20-BEB9-629DF334340F}">
      <dgm:prSet phldrT="[Text]"/>
      <dgm:spPr/>
      <dgm:t>
        <a:bodyPr/>
        <a:lstStyle/>
        <a:p>
          <a:r>
            <a:rPr lang="en-US" dirty="0" smtClean="0"/>
            <a:t>Fortran</a:t>
          </a:r>
          <a:endParaRPr lang="en-US" dirty="0"/>
        </a:p>
      </dgm:t>
    </dgm:pt>
    <dgm:pt modelId="{088E5475-9CA2-45A2-956B-FE19C9CF52E2}" type="parTrans" cxnId="{BB39BA3B-8085-43FD-8FA0-1CFF1780013E}">
      <dgm:prSet/>
      <dgm:spPr/>
      <dgm:t>
        <a:bodyPr/>
        <a:lstStyle/>
        <a:p>
          <a:endParaRPr lang="en-US"/>
        </a:p>
      </dgm:t>
    </dgm:pt>
    <dgm:pt modelId="{FF149609-ED6F-44CA-AF25-231C68A10ABC}" type="sibTrans" cxnId="{BB39BA3B-8085-43FD-8FA0-1CFF1780013E}">
      <dgm:prSet/>
      <dgm:spPr/>
      <dgm:t>
        <a:bodyPr/>
        <a:lstStyle/>
        <a:p>
          <a:endParaRPr lang="en-US"/>
        </a:p>
      </dgm:t>
    </dgm:pt>
    <dgm:pt modelId="{A17E445F-1FDA-4616-A1A8-B3E253DE21A8}">
      <dgm:prSet phldrT="[Text]" custT="1"/>
      <dgm:spPr/>
      <dgm:t>
        <a:bodyPr/>
        <a:lstStyle/>
        <a:p>
          <a:r>
            <a:rPr lang="en-US" sz="2400" dirty="0" smtClean="0"/>
            <a:t>	OpenACC, CUDA Fortran</a:t>
          </a:r>
          <a:endParaRPr lang="en-US" sz="2400" dirty="0"/>
        </a:p>
      </dgm:t>
    </dgm:pt>
    <dgm:pt modelId="{A78F9F47-F067-4654-B321-3305AAE29269}" type="parTrans" cxnId="{154FFA99-7708-47D0-8F72-13C046C1274E}">
      <dgm:prSet/>
      <dgm:spPr/>
      <dgm:t>
        <a:bodyPr/>
        <a:lstStyle/>
        <a:p>
          <a:endParaRPr lang="en-US"/>
        </a:p>
      </dgm:t>
    </dgm:pt>
    <dgm:pt modelId="{2431992B-2B49-4E21-BA59-B018A6753BF8}" type="sibTrans" cxnId="{154FFA99-7708-47D0-8F72-13C046C1274E}">
      <dgm:prSet/>
      <dgm:spPr/>
      <dgm:t>
        <a:bodyPr/>
        <a:lstStyle/>
        <a:p>
          <a:endParaRPr lang="en-US"/>
        </a:p>
      </dgm:t>
    </dgm:pt>
    <dgm:pt modelId="{A3384CEA-95DA-4BC6-BE0C-B60559AE42C1}">
      <dgm:prSet phldrT="[Text]"/>
      <dgm:spPr/>
      <dgm:t>
        <a:bodyPr/>
        <a:lstStyle/>
        <a:p>
          <a:endParaRPr lang="en-US" dirty="0"/>
        </a:p>
      </dgm:t>
    </dgm:pt>
    <dgm:pt modelId="{4766DFD4-882F-4984-B054-84D9F8C6676B}" type="parTrans" cxnId="{8658E0B5-9689-46EF-A5EC-950248410BA5}">
      <dgm:prSet/>
      <dgm:spPr/>
      <dgm:t>
        <a:bodyPr/>
        <a:lstStyle/>
        <a:p>
          <a:endParaRPr lang="en-US"/>
        </a:p>
      </dgm:t>
    </dgm:pt>
    <dgm:pt modelId="{9910418D-8B08-4A0A-867E-1B770FB41235}" type="sibTrans" cxnId="{8658E0B5-9689-46EF-A5EC-950248410BA5}">
      <dgm:prSet/>
      <dgm:spPr/>
      <dgm:t>
        <a:bodyPr/>
        <a:lstStyle/>
        <a:p>
          <a:endParaRPr lang="en-US"/>
        </a:p>
      </dgm:t>
    </dgm:pt>
    <dgm:pt modelId="{4EEFEB4D-72CA-4EF8-8356-9738D7589B3B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FB713EEE-ACA6-4D3B-B20A-2117F53B5656}" type="parTrans" cxnId="{2CAA4618-F310-43A2-90FB-EDABD8C74EC2}">
      <dgm:prSet/>
      <dgm:spPr/>
      <dgm:t>
        <a:bodyPr/>
        <a:lstStyle/>
        <a:p>
          <a:endParaRPr lang="en-US"/>
        </a:p>
      </dgm:t>
    </dgm:pt>
    <dgm:pt modelId="{96657DEC-0F80-45B5-981E-B764F3EE3B8C}" type="sibTrans" cxnId="{2CAA4618-F310-43A2-90FB-EDABD8C74EC2}">
      <dgm:prSet/>
      <dgm:spPr/>
      <dgm:t>
        <a:bodyPr/>
        <a:lstStyle/>
        <a:p>
          <a:endParaRPr lang="en-US"/>
        </a:p>
      </dgm:t>
    </dgm:pt>
    <dgm:pt modelId="{00D33761-7F31-45E3-AEBF-F6CBE81B8F79}">
      <dgm:prSet phldrT="[Text]" custT="1"/>
      <dgm:spPr/>
      <dgm:t>
        <a:bodyPr/>
        <a:lstStyle/>
        <a:p>
          <a:r>
            <a:rPr lang="en-US" sz="2400" dirty="0" smtClean="0"/>
            <a:t>	</a:t>
          </a:r>
          <a:r>
            <a:rPr lang="en-US" sz="2400" dirty="0" err="1" smtClean="0"/>
            <a:t>PyCUDA</a:t>
          </a:r>
          <a:endParaRPr lang="en-US" sz="2400" dirty="0"/>
        </a:p>
      </dgm:t>
    </dgm:pt>
    <dgm:pt modelId="{279CEADE-D123-48CB-B44A-384DB452AAA1}" type="parTrans" cxnId="{815D2CE4-4EA5-4694-93CA-C9C81BFBC841}">
      <dgm:prSet/>
      <dgm:spPr/>
      <dgm:t>
        <a:bodyPr/>
        <a:lstStyle/>
        <a:p>
          <a:endParaRPr lang="en-US"/>
        </a:p>
      </dgm:t>
    </dgm:pt>
    <dgm:pt modelId="{21635BC6-1586-45BA-ABDA-D0105F654149}" type="sibTrans" cxnId="{815D2CE4-4EA5-4694-93CA-C9C81BFBC841}">
      <dgm:prSet/>
      <dgm:spPr/>
      <dgm:t>
        <a:bodyPr/>
        <a:lstStyle/>
        <a:p>
          <a:endParaRPr lang="en-US"/>
        </a:p>
      </dgm:t>
    </dgm:pt>
    <dgm:pt modelId="{C9DDAD8C-38A0-4A2C-9A85-3ED2358094F8}">
      <dgm:prSet phldrT="[Text]"/>
      <dgm:spPr/>
      <dgm:t>
        <a:bodyPr/>
        <a:lstStyle/>
        <a:p>
          <a:r>
            <a:rPr lang="en-US" dirty="0" smtClean="0"/>
            <a:t>Numerical analytics</a:t>
          </a:r>
          <a:endParaRPr lang="en-US" dirty="0"/>
        </a:p>
      </dgm:t>
    </dgm:pt>
    <dgm:pt modelId="{B880B1E3-4547-4BEF-8E67-B0BDB209E2F0}" type="parTrans" cxnId="{62A8883A-1D11-40CB-BA0B-E0E462EC4139}">
      <dgm:prSet/>
      <dgm:spPr/>
      <dgm:t>
        <a:bodyPr/>
        <a:lstStyle/>
        <a:p>
          <a:endParaRPr lang="en-US"/>
        </a:p>
      </dgm:t>
    </dgm:pt>
    <dgm:pt modelId="{BD6C7624-4391-45CC-B029-1E3E40F8E85B}" type="sibTrans" cxnId="{62A8883A-1D11-40CB-BA0B-E0E462EC4139}">
      <dgm:prSet/>
      <dgm:spPr/>
      <dgm:t>
        <a:bodyPr/>
        <a:lstStyle/>
        <a:p>
          <a:endParaRPr lang="en-US"/>
        </a:p>
      </dgm:t>
    </dgm:pt>
    <dgm:pt modelId="{7904A18F-C7E7-423F-9B8C-86191E3D6F0B}">
      <dgm:prSet phldrT="[Text]" custT="1"/>
      <dgm:spPr/>
      <dgm:t>
        <a:bodyPr/>
        <a:lstStyle/>
        <a:p>
          <a:r>
            <a:rPr lang="en-US" sz="2400" dirty="0" smtClean="0"/>
            <a:t>	MATLAB, Mathematica</a:t>
          </a:r>
          <a:endParaRPr lang="en-US" sz="2400" dirty="0"/>
        </a:p>
      </dgm:t>
    </dgm:pt>
    <dgm:pt modelId="{D523E53B-1EDA-48E2-84DB-8927DAB3A67A}" type="parTrans" cxnId="{999EB5F5-46D9-4434-BB29-B2AF0703EDAE}">
      <dgm:prSet/>
      <dgm:spPr/>
      <dgm:t>
        <a:bodyPr/>
        <a:lstStyle/>
        <a:p>
          <a:endParaRPr lang="en-US"/>
        </a:p>
      </dgm:t>
    </dgm:pt>
    <dgm:pt modelId="{8CB7C25D-D88E-4B78-AA05-25E61CC81000}" type="sibTrans" cxnId="{999EB5F5-46D9-4434-BB29-B2AF0703EDAE}">
      <dgm:prSet/>
      <dgm:spPr/>
      <dgm:t>
        <a:bodyPr/>
        <a:lstStyle/>
        <a:p>
          <a:endParaRPr lang="en-US"/>
        </a:p>
      </dgm:t>
    </dgm:pt>
    <dgm:pt modelId="{8C3D63A7-E613-4724-8007-E3CEEE64FF62}">
      <dgm:prSet phldrT="[Text]"/>
      <dgm:spPr/>
      <dgm:t>
        <a:bodyPr/>
        <a:lstStyle/>
        <a:p>
          <a:endParaRPr lang="en-US" dirty="0"/>
        </a:p>
      </dgm:t>
    </dgm:pt>
    <dgm:pt modelId="{B87A751A-3FD7-401F-8AF9-35BD2B688C14}" type="parTrans" cxnId="{F52D8949-0304-46CC-B468-09550D32C2E2}">
      <dgm:prSet/>
      <dgm:spPr/>
      <dgm:t>
        <a:bodyPr/>
        <a:lstStyle/>
        <a:p>
          <a:endParaRPr lang="en-US"/>
        </a:p>
      </dgm:t>
    </dgm:pt>
    <dgm:pt modelId="{168A76FC-8EE3-46FD-9D92-0B96C32B965E}" type="sibTrans" cxnId="{F52D8949-0304-46CC-B468-09550D32C2E2}">
      <dgm:prSet/>
      <dgm:spPr/>
      <dgm:t>
        <a:bodyPr/>
        <a:lstStyle/>
        <a:p>
          <a:endParaRPr lang="en-US"/>
        </a:p>
      </dgm:t>
    </dgm:pt>
    <dgm:pt modelId="{0A1F1080-840D-4622-AB05-4D669E630F56}">
      <dgm:prSet phldrT="[Text]"/>
      <dgm:spPr/>
      <dgm:t>
        <a:bodyPr/>
        <a:lstStyle/>
        <a:p>
          <a:endParaRPr lang="en-US" dirty="0"/>
        </a:p>
      </dgm:t>
    </dgm:pt>
    <dgm:pt modelId="{3D5BA138-8E74-428E-AB21-673423E42C40}" type="parTrans" cxnId="{88A24C51-C4A6-4AD1-AE25-5C915E53EFCA}">
      <dgm:prSet/>
      <dgm:spPr/>
      <dgm:t>
        <a:bodyPr/>
        <a:lstStyle/>
        <a:p>
          <a:endParaRPr lang="en-US"/>
        </a:p>
      </dgm:t>
    </dgm:pt>
    <dgm:pt modelId="{0CE7D712-C51B-4CD4-A79A-D8EE9D9F8671}" type="sibTrans" cxnId="{88A24C51-C4A6-4AD1-AE25-5C915E53EFCA}">
      <dgm:prSet/>
      <dgm:spPr/>
      <dgm:t>
        <a:bodyPr/>
        <a:lstStyle/>
        <a:p>
          <a:endParaRPr lang="en-US"/>
        </a:p>
      </dgm:t>
    </dgm:pt>
    <dgm:pt modelId="{2C0C752D-EBFC-43A0-BDAF-738CC2E9F3A2}">
      <dgm:prSet phldrT="[Text]"/>
      <dgm:spPr/>
      <dgm:t>
        <a:bodyPr/>
        <a:lstStyle/>
        <a:p>
          <a:endParaRPr lang="en-US" dirty="0"/>
        </a:p>
      </dgm:t>
    </dgm:pt>
    <dgm:pt modelId="{49ED558D-42D1-4155-929C-09D4DBDC5029}" type="sibTrans" cxnId="{29CA021B-EC14-45F8-A73F-E8A47157057E}">
      <dgm:prSet/>
      <dgm:spPr/>
      <dgm:t>
        <a:bodyPr/>
        <a:lstStyle/>
        <a:p>
          <a:endParaRPr lang="en-US"/>
        </a:p>
      </dgm:t>
    </dgm:pt>
    <dgm:pt modelId="{D338E5C7-A0C4-4A56-BC7F-4907E51DD221}" type="parTrans" cxnId="{29CA021B-EC14-45F8-A73F-E8A47157057E}">
      <dgm:prSet/>
      <dgm:spPr/>
      <dgm:t>
        <a:bodyPr/>
        <a:lstStyle/>
        <a:p>
          <a:endParaRPr lang="en-US"/>
        </a:p>
      </dgm:t>
    </dgm:pt>
    <dgm:pt modelId="{7335C4F6-DA07-43A6-90A3-33595FB90D9D}" type="pres">
      <dgm:prSet presAssocID="{72DE4696-2C04-4142-AB16-671AEA3588E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D004700-4C44-4366-A1A4-291695C2E75C}" type="pres">
      <dgm:prSet presAssocID="{6F45B74E-67A4-4785-BD5C-49A3557CEEDA}" presName="composite" presStyleCnt="0"/>
      <dgm:spPr/>
    </dgm:pt>
    <dgm:pt modelId="{3E000F07-AD8F-4683-A86E-F2A9E70C4145}" type="pres">
      <dgm:prSet presAssocID="{6F45B74E-67A4-4785-BD5C-49A3557CEEDA}" presName="FirstChild" presStyleLbl="revTx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326EB-C0D9-47AD-9D34-A46571AC3613}" type="pres">
      <dgm:prSet presAssocID="{6F45B74E-67A4-4785-BD5C-49A3557CEEDA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FAB6F-040D-4962-86FC-4C4EB744BC58}" type="pres">
      <dgm:prSet presAssocID="{6F45B74E-67A4-4785-BD5C-49A3557CEEDA}" presName="Accent" presStyleLbl="parChTrans1D1" presStyleIdx="0" presStyleCnt="5"/>
      <dgm:spPr/>
    </dgm:pt>
    <dgm:pt modelId="{78F0E37A-E737-498E-B8CE-B03907586577}" type="pres">
      <dgm:prSet presAssocID="{6F45B74E-67A4-4785-BD5C-49A3557CEEDA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FC001-6E9E-44E4-BFCB-1087DB22D9F0}" type="pres">
      <dgm:prSet presAssocID="{34559F98-754F-4F24-A663-D8C8B43CB64A}" presName="sibTrans" presStyleCnt="0"/>
      <dgm:spPr/>
    </dgm:pt>
    <dgm:pt modelId="{1418270A-B10F-48CA-A9E2-FF7ABB781EF4}" type="pres">
      <dgm:prSet presAssocID="{F2408AA1-2398-49A7-9995-C56630F7715D}" presName="composite" presStyleCnt="0"/>
      <dgm:spPr/>
    </dgm:pt>
    <dgm:pt modelId="{AEC6F508-8BBB-4ABF-9D0D-8AB17834ED5C}" type="pres">
      <dgm:prSet presAssocID="{F2408AA1-2398-49A7-9995-C56630F7715D}" presName="First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8AF5E-6576-4D30-B85C-9BA661CC80D5}" type="pres">
      <dgm:prSet presAssocID="{F2408AA1-2398-49A7-9995-C56630F7715D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8E273-1B34-4B89-8933-9415ADD2290A}" type="pres">
      <dgm:prSet presAssocID="{F2408AA1-2398-49A7-9995-C56630F7715D}" presName="Accent" presStyleLbl="parChTrans1D1" presStyleIdx="1" presStyleCnt="5"/>
      <dgm:spPr/>
    </dgm:pt>
    <dgm:pt modelId="{E591EE7F-2A22-46BC-A2C6-B43E1B2560D2}" type="pres">
      <dgm:prSet presAssocID="{F2408AA1-2398-49A7-9995-C56630F7715D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A9E1D-8EA1-409F-AEB6-83270EE6E117}" type="pres">
      <dgm:prSet presAssocID="{8A0E3BD0-5EEE-4255-8695-811426CE9C52}" presName="sibTrans" presStyleCnt="0"/>
      <dgm:spPr/>
    </dgm:pt>
    <dgm:pt modelId="{67B86687-F420-4EE1-9591-62335C475E44}" type="pres">
      <dgm:prSet presAssocID="{80EB9D37-B4E7-4E20-BEB9-629DF334340F}" presName="composite" presStyleCnt="0"/>
      <dgm:spPr/>
    </dgm:pt>
    <dgm:pt modelId="{39326AA8-9E68-48A2-A366-79EEA048B870}" type="pres">
      <dgm:prSet presAssocID="{80EB9D37-B4E7-4E20-BEB9-629DF334340F}" presName="First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D2C9F-097C-43B0-80F6-7BE9E5BD7D97}" type="pres">
      <dgm:prSet presAssocID="{80EB9D37-B4E7-4E20-BEB9-629DF334340F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2965C-6A68-45D2-AC7C-6CE66685A37D}" type="pres">
      <dgm:prSet presAssocID="{80EB9D37-B4E7-4E20-BEB9-629DF334340F}" presName="Accent" presStyleLbl="parChTrans1D1" presStyleIdx="2" presStyleCnt="5"/>
      <dgm:spPr/>
    </dgm:pt>
    <dgm:pt modelId="{05A47268-AC6A-496A-8B1C-022546CB0483}" type="pres">
      <dgm:prSet presAssocID="{80EB9D37-B4E7-4E20-BEB9-629DF334340F}" presName="Child" presStyleLbl="revTx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AEEAC-9397-455C-999C-2A539908AFC5}" type="pres">
      <dgm:prSet presAssocID="{FF149609-ED6F-44CA-AF25-231C68A10ABC}" presName="sibTrans" presStyleCnt="0"/>
      <dgm:spPr/>
    </dgm:pt>
    <dgm:pt modelId="{891922A7-F7DF-4210-B428-84435E3AECDD}" type="pres">
      <dgm:prSet presAssocID="{4EEFEB4D-72CA-4EF8-8356-9738D7589B3B}" presName="composite" presStyleCnt="0"/>
      <dgm:spPr/>
    </dgm:pt>
    <dgm:pt modelId="{FC7C022B-E8B0-4ADC-9D1B-A5E312F79A18}" type="pres">
      <dgm:prSet presAssocID="{4EEFEB4D-72CA-4EF8-8356-9738D7589B3B}" presName="First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8B987-A6E2-4B1B-8CB7-AB507AEB1D3E}" type="pres">
      <dgm:prSet presAssocID="{4EEFEB4D-72CA-4EF8-8356-9738D7589B3B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074DE-9EB4-4772-8778-72D038AC32E4}" type="pres">
      <dgm:prSet presAssocID="{4EEFEB4D-72CA-4EF8-8356-9738D7589B3B}" presName="Accent" presStyleLbl="parChTrans1D1" presStyleIdx="3" presStyleCnt="5"/>
      <dgm:spPr/>
    </dgm:pt>
    <dgm:pt modelId="{BEEBA8EC-B0E2-4938-8A24-18DF1886A36D}" type="pres">
      <dgm:prSet presAssocID="{4EEFEB4D-72CA-4EF8-8356-9738D7589B3B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222B1-1F86-4463-86FA-EEDCB7EAF95F}" type="pres">
      <dgm:prSet presAssocID="{96657DEC-0F80-45B5-981E-B764F3EE3B8C}" presName="sibTrans" presStyleCnt="0"/>
      <dgm:spPr/>
    </dgm:pt>
    <dgm:pt modelId="{FB95D797-4B31-4C62-B61D-FBC72A821ACA}" type="pres">
      <dgm:prSet presAssocID="{C9DDAD8C-38A0-4A2C-9A85-3ED2358094F8}" presName="composite" presStyleCnt="0"/>
      <dgm:spPr/>
    </dgm:pt>
    <dgm:pt modelId="{015F7D01-E555-41CC-8F98-77D694220ADE}" type="pres">
      <dgm:prSet presAssocID="{C9DDAD8C-38A0-4A2C-9A85-3ED2358094F8}" presName="First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DCA57-62D1-4021-9252-422B60FA906A}" type="pres">
      <dgm:prSet presAssocID="{C9DDAD8C-38A0-4A2C-9A85-3ED2358094F8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6C05B-E8BA-4BDD-A1D0-26ECC7AF16BF}" type="pres">
      <dgm:prSet presAssocID="{C9DDAD8C-38A0-4A2C-9A85-3ED2358094F8}" presName="Accent" presStyleLbl="parChTrans1D1" presStyleIdx="4" presStyleCnt="5"/>
      <dgm:spPr/>
    </dgm:pt>
    <dgm:pt modelId="{56F21AC1-6175-47BA-83C5-D1394129BC42}" type="pres">
      <dgm:prSet presAssocID="{C9DDAD8C-38A0-4A2C-9A85-3ED2358094F8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5E611-9FA5-46ED-BC03-C6670F03AACC}" type="presOf" srcId="{2C0C752D-EBFC-43A0-BDAF-738CC2E9F3A2}" destId="{78F0E37A-E737-498E-B8CE-B03907586577}" srcOrd="0" destOrd="0" presId="urn:microsoft.com/office/officeart/2011/layout/TabList"/>
    <dgm:cxn modelId="{F52D8949-0304-46CC-B468-09550D32C2E2}" srcId="{C9DDAD8C-38A0-4A2C-9A85-3ED2358094F8}" destId="{8C3D63A7-E613-4724-8007-E3CEEE64FF62}" srcOrd="1" destOrd="0" parTransId="{B87A751A-3FD7-401F-8AF9-35BD2B688C14}" sibTransId="{168A76FC-8EE3-46FD-9D92-0B96C32B965E}"/>
    <dgm:cxn modelId="{154FFA99-7708-47D0-8F72-13C046C1274E}" srcId="{80EB9D37-B4E7-4E20-BEB9-629DF334340F}" destId="{A17E445F-1FDA-4616-A1A8-B3E253DE21A8}" srcOrd="0" destOrd="0" parTransId="{A78F9F47-F067-4654-B321-3305AAE29269}" sibTransId="{2431992B-2B49-4E21-BA59-B018A6753BF8}"/>
    <dgm:cxn modelId="{88A24C51-C4A6-4AD1-AE25-5C915E53EFCA}" srcId="{4EEFEB4D-72CA-4EF8-8356-9738D7589B3B}" destId="{0A1F1080-840D-4622-AB05-4D669E630F56}" srcOrd="1" destOrd="0" parTransId="{3D5BA138-8E74-428E-AB21-673423E42C40}" sibTransId="{0CE7D712-C51B-4CD4-A79A-D8EE9D9F8671}"/>
    <dgm:cxn modelId="{A8C42701-1146-4E75-A055-C2EF3FC18F21}" type="presOf" srcId="{7904A18F-C7E7-423F-9B8C-86191E3D6F0B}" destId="{015F7D01-E555-41CC-8F98-77D694220ADE}" srcOrd="0" destOrd="0" presId="urn:microsoft.com/office/officeart/2011/layout/TabList"/>
    <dgm:cxn modelId="{CF317FDA-0121-454E-B7D8-35F38EB7D8C8}" type="presOf" srcId="{199FC807-572E-4B52-BB30-66C0FC499F85}" destId="{AEC6F508-8BBB-4ABF-9D0D-8AB17834ED5C}" srcOrd="0" destOrd="0" presId="urn:microsoft.com/office/officeart/2011/layout/TabList"/>
    <dgm:cxn modelId="{3C01AF09-6CBB-43B5-8A39-ED1ECAA477C0}" srcId="{72DE4696-2C04-4142-AB16-671AEA3588EC}" destId="{6F45B74E-67A4-4785-BD5C-49A3557CEEDA}" srcOrd="0" destOrd="0" parTransId="{9C323748-DDD8-463A-BFF5-D99650021127}" sibTransId="{34559F98-754F-4F24-A663-D8C8B43CB64A}"/>
    <dgm:cxn modelId="{815D2CE4-4EA5-4694-93CA-C9C81BFBC841}" srcId="{4EEFEB4D-72CA-4EF8-8356-9738D7589B3B}" destId="{00D33761-7F31-45E3-AEBF-F6CBE81B8F79}" srcOrd="0" destOrd="0" parTransId="{279CEADE-D123-48CB-B44A-384DB452AAA1}" sibTransId="{21635BC6-1586-45BA-ABDA-D0105F654149}"/>
    <dgm:cxn modelId="{A72DA1A9-F300-4727-846D-BFEE8063CDED}" srcId="{F2408AA1-2398-49A7-9995-C56630F7715D}" destId="{199FC807-572E-4B52-BB30-66C0FC499F85}" srcOrd="0" destOrd="0" parTransId="{D3F63E4B-43B1-49D0-9434-3166E1D7DCCF}" sibTransId="{94AFFEC8-D927-435A-A9BC-74E8A4EF78A6}"/>
    <dgm:cxn modelId="{98BCDE76-B5E9-4466-B73A-6DBFB4C26E85}" type="presOf" srcId="{00D33761-7F31-45E3-AEBF-F6CBE81B8F79}" destId="{FC7C022B-E8B0-4ADC-9D1B-A5E312F79A18}" srcOrd="0" destOrd="0" presId="urn:microsoft.com/office/officeart/2011/layout/TabList"/>
    <dgm:cxn modelId="{A3C43B95-0249-43F0-BA77-3E88F6A4C862}" srcId="{F2408AA1-2398-49A7-9995-C56630F7715D}" destId="{FEC7EDFD-0763-4B3F-A353-AF8BE72C44C9}" srcOrd="1" destOrd="0" parTransId="{DF88F5E2-1E01-425B-A066-91F6548CE1A1}" sibTransId="{9239FCC1-379C-4250-8289-8C0D8763E5BE}"/>
    <dgm:cxn modelId="{171903BB-132E-4678-8A57-D763D9C1DA6F}" srcId="{6F45B74E-67A4-4785-BD5C-49A3557CEEDA}" destId="{9F40B6B3-6ADB-4069-AB13-BAFAC98AD8A7}" srcOrd="0" destOrd="0" parTransId="{5060307B-5513-4520-B1E7-AFD773F03103}" sibTransId="{9578340C-96F8-4442-AC5B-C3A0FCAAA2EC}"/>
    <dgm:cxn modelId="{038E84CF-7D10-4141-9E49-75CC89B17022}" type="presOf" srcId="{80EB9D37-B4E7-4E20-BEB9-629DF334340F}" destId="{F65D2C9F-097C-43B0-80F6-7BE9E5BD7D97}" srcOrd="0" destOrd="0" presId="urn:microsoft.com/office/officeart/2011/layout/TabList"/>
    <dgm:cxn modelId="{62A8883A-1D11-40CB-BA0B-E0E462EC4139}" srcId="{72DE4696-2C04-4142-AB16-671AEA3588EC}" destId="{C9DDAD8C-38A0-4A2C-9A85-3ED2358094F8}" srcOrd="4" destOrd="0" parTransId="{B880B1E3-4547-4BEF-8E67-B0BDB209E2F0}" sibTransId="{BD6C7624-4391-45CC-B029-1E3E40F8E85B}"/>
    <dgm:cxn modelId="{7BFA8DD1-D74D-4BED-9031-09371F7443A2}" type="presOf" srcId="{FEC7EDFD-0763-4B3F-A353-AF8BE72C44C9}" destId="{E591EE7F-2A22-46BC-A2C6-B43E1B2560D2}" srcOrd="0" destOrd="0" presId="urn:microsoft.com/office/officeart/2011/layout/TabList"/>
    <dgm:cxn modelId="{8658E0B5-9689-46EF-A5EC-950248410BA5}" srcId="{80EB9D37-B4E7-4E20-BEB9-629DF334340F}" destId="{A3384CEA-95DA-4BC6-BE0C-B60559AE42C1}" srcOrd="1" destOrd="0" parTransId="{4766DFD4-882F-4984-B054-84D9F8C6676B}" sibTransId="{9910418D-8B08-4A0A-867E-1B770FB41235}"/>
    <dgm:cxn modelId="{29CA021B-EC14-45F8-A73F-E8A47157057E}" srcId="{6F45B74E-67A4-4785-BD5C-49A3557CEEDA}" destId="{2C0C752D-EBFC-43A0-BDAF-738CC2E9F3A2}" srcOrd="1" destOrd="0" parTransId="{D338E5C7-A0C4-4A56-BC7F-4907E51DD221}" sibTransId="{49ED558D-42D1-4155-929C-09D4DBDC5029}"/>
    <dgm:cxn modelId="{BB39BA3B-8085-43FD-8FA0-1CFF1780013E}" srcId="{72DE4696-2C04-4142-AB16-671AEA3588EC}" destId="{80EB9D37-B4E7-4E20-BEB9-629DF334340F}" srcOrd="2" destOrd="0" parTransId="{088E5475-9CA2-45A2-956B-FE19C9CF52E2}" sibTransId="{FF149609-ED6F-44CA-AF25-231C68A10ABC}"/>
    <dgm:cxn modelId="{BF4BE346-5673-41C5-8333-D573B71D4694}" srcId="{72DE4696-2C04-4142-AB16-671AEA3588EC}" destId="{F2408AA1-2398-49A7-9995-C56630F7715D}" srcOrd="1" destOrd="0" parTransId="{CF97504B-2F86-492C-AB1B-66C7998FBE97}" sibTransId="{8A0E3BD0-5EEE-4255-8695-811426CE9C52}"/>
    <dgm:cxn modelId="{FCEE29D0-60AF-4D79-87F6-218918053D51}" type="presOf" srcId="{A3384CEA-95DA-4BC6-BE0C-B60559AE42C1}" destId="{05A47268-AC6A-496A-8B1C-022546CB0483}" srcOrd="0" destOrd="0" presId="urn:microsoft.com/office/officeart/2011/layout/TabList"/>
    <dgm:cxn modelId="{DBCC5D3D-827D-42A0-861A-4C5794E0E235}" type="presOf" srcId="{8C3D63A7-E613-4724-8007-E3CEEE64FF62}" destId="{56F21AC1-6175-47BA-83C5-D1394129BC42}" srcOrd="0" destOrd="0" presId="urn:microsoft.com/office/officeart/2011/layout/TabList"/>
    <dgm:cxn modelId="{999EB5F5-46D9-4434-BB29-B2AF0703EDAE}" srcId="{C9DDAD8C-38A0-4A2C-9A85-3ED2358094F8}" destId="{7904A18F-C7E7-423F-9B8C-86191E3D6F0B}" srcOrd="0" destOrd="0" parTransId="{D523E53B-1EDA-48E2-84DB-8927DAB3A67A}" sibTransId="{8CB7C25D-D88E-4B78-AA05-25E61CC81000}"/>
    <dgm:cxn modelId="{52FCCCB6-10B7-4730-8E01-2B05E9AEC2CE}" type="presOf" srcId="{72DE4696-2C04-4142-AB16-671AEA3588EC}" destId="{7335C4F6-DA07-43A6-90A3-33595FB90D9D}" srcOrd="0" destOrd="0" presId="urn:microsoft.com/office/officeart/2011/layout/TabList"/>
    <dgm:cxn modelId="{57011A44-888B-40BC-8078-273DDDFF03F6}" type="presOf" srcId="{F2408AA1-2398-49A7-9995-C56630F7715D}" destId="{5118AF5E-6576-4D30-B85C-9BA661CC80D5}" srcOrd="0" destOrd="0" presId="urn:microsoft.com/office/officeart/2011/layout/TabList"/>
    <dgm:cxn modelId="{15554179-14BC-466A-A8B9-D353BD0FFA29}" type="presOf" srcId="{A17E445F-1FDA-4616-A1A8-B3E253DE21A8}" destId="{39326AA8-9E68-48A2-A366-79EEA048B870}" srcOrd="0" destOrd="0" presId="urn:microsoft.com/office/officeart/2011/layout/TabList"/>
    <dgm:cxn modelId="{1246451A-D850-41E5-9A72-5A1F3CC1D78D}" type="presOf" srcId="{9F40B6B3-6ADB-4069-AB13-BAFAC98AD8A7}" destId="{3E000F07-AD8F-4683-A86E-F2A9E70C4145}" srcOrd="0" destOrd="0" presId="urn:microsoft.com/office/officeart/2011/layout/TabList"/>
    <dgm:cxn modelId="{68DD936B-27AD-4177-ACD5-FD378A0475D5}" type="presOf" srcId="{6F45B74E-67A4-4785-BD5C-49A3557CEEDA}" destId="{20D326EB-C0D9-47AD-9D34-A46571AC3613}" srcOrd="0" destOrd="0" presId="urn:microsoft.com/office/officeart/2011/layout/TabList"/>
    <dgm:cxn modelId="{0F50097D-7DA8-49E4-B3BF-1B157A1D333C}" type="presOf" srcId="{4EEFEB4D-72CA-4EF8-8356-9738D7589B3B}" destId="{B4E8B987-A6E2-4B1B-8CB7-AB507AEB1D3E}" srcOrd="0" destOrd="0" presId="urn:microsoft.com/office/officeart/2011/layout/TabList"/>
    <dgm:cxn modelId="{2CAA4618-F310-43A2-90FB-EDABD8C74EC2}" srcId="{72DE4696-2C04-4142-AB16-671AEA3588EC}" destId="{4EEFEB4D-72CA-4EF8-8356-9738D7589B3B}" srcOrd="3" destOrd="0" parTransId="{FB713EEE-ACA6-4D3B-B20A-2117F53B5656}" sibTransId="{96657DEC-0F80-45B5-981E-B764F3EE3B8C}"/>
    <dgm:cxn modelId="{991FE34E-E293-4346-A3BE-5496B73F9FC6}" type="presOf" srcId="{0A1F1080-840D-4622-AB05-4D669E630F56}" destId="{BEEBA8EC-B0E2-4938-8A24-18DF1886A36D}" srcOrd="0" destOrd="0" presId="urn:microsoft.com/office/officeart/2011/layout/TabList"/>
    <dgm:cxn modelId="{6D9E1ED7-200F-436C-8EE0-FFBA719CB3C8}" type="presOf" srcId="{C9DDAD8C-38A0-4A2C-9A85-3ED2358094F8}" destId="{005DCA57-62D1-4021-9252-422B60FA906A}" srcOrd="0" destOrd="0" presId="urn:microsoft.com/office/officeart/2011/layout/TabList"/>
    <dgm:cxn modelId="{04C0BF19-8CD4-4C3E-B40B-B2C7AAE80BAB}" type="presParOf" srcId="{7335C4F6-DA07-43A6-90A3-33595FB90D9D}" destId="{4D004700-4C44-4366-A1A4-291695C2E75C}" srcOrd="0" destOrd="0" presId="urn:microsoft.com/office/officeart/2011/layout/TabList"/>
    <dgm:cxn modelId="{19522A35-8664-4345-8C7A-375291C5630A}" type="presParOf" srcId="{4D004700-4C44-4366-A1A4-291695C2E75C}" destId="{3E000F07-AD8F-4683-A86E-F2A9E70C4145}" srcOrd="0" destOrd="0" presId="urn:microsoft.com/office/officeart/2011/layout/TabList"/>
    <dgm:cxn modelId="{DB47E6D8-E2D4-48DC-8772-3104184F5381}" type="presParOf" srcId="{4D004700-4C44-4366-A1A4-291695C2E75C}" destId="{20D326EB-C0D9-47AD-9D34-A46571AC3613}" srcOrd="1" destOrd="0" presId="urn:microsoft.com/office/officeart/2011/layout/TabList"/>
    <dgm:cxn modelId="{B5A7FD34-7F36-4E5A-9408-FA1A54F3D8A9}" type="presParOf" srcId="{4D004700-4C44-4366-A1A4-291695C2E75C}" destId="{D6FFAB6F-040D-4962-86FC-4C4EB744BC58}" srcOrd="2" destOrd="0" presId="urn:microsoft.com/office/officeart/2011/layout/TabList"/>
    <dgm:cxn modelId="{7D9C6867-1C4B-4502-B91E-11F7D0690F3D}" type="presParOf" srcId="{7335C4F6-DA07-43A6-90A3-33595FB90D9D}" destId="{78F0E37A-E737-498E-B8CE-B03907586577}" srcOrd="1" destOrd="0" presId="urn:microsoft.com/office/officeart/2011/layout/TabList"/>
    <dgm:cxn modelId="{02532362-124F-4D1C-8ABA-922D3D45FD8A}" type="presParOf" srcId="{7335C4F6-DA07-43A6-90A3-33595FB90D9D}" destId="{0B7FC001-6E9E-44E4-BFCB-1087DB22D9F0}" srcOrd="2" destOrd="0" presId="urn:microsoft.com/office/officeart/2011/layout/TabList"/>
    <dgm:cxn modelId="{F1A709B7-C2B5-48A6-AFF0-1202A818298B}" type="presParOf" srcId="{7335C4F6-DA07-43A6-90A3-33595FB90D9D}" destId="{1418270A-B10F-48CA-A9E2-FF7ABB781EF4}" srcOrd="3" destOrd="0" presId="urn:microsoft.com/office/officeart/2011/layout/TabList"/>
    <dgm:cxn modelId="{B2E3D67B-971D-4963-92D9-8F2961566E13}" type="presParOf" srcId="{1418270A-B10F-48CA-A9E2-FF7ABB781EF4}" destId="{AEC6F508-8BBB-4ABF-9D0D-8AB17834ED5C}" srcOrd="0" destOrd="0" presId="urn:microsoft.com/office/officeart/2011/layout/TabList"/>
    <dgm:cxn modelId="{D4525208-5C18-47A8-B7D7-88C200DF7751}" type="presParOf" srcId="{1418270A-B10F-48CA-A9E2-FF7ABB781EF4}" destId="{5118AF5E-6576-4D30-B85C-9BA661CC80D5}" srcOrd="1" destOrd="0" presId="urn:microsoft.com/office/officeart/2011/layout/TabList"/>
    <dgm:cxn modelId="{78AD215A-F738-48B4-AECA-3C4BF1F4441D}" type="presParOf" srcId="{1418270A-B10F-48CA-A9E2-FF7ABB781EF4}" destId="{C488E273-1B34-4B89-8933-9415ADD2290A}" srcOrd="2" destOrd="0" presId="urn:microsoft.com/office/officeart/2011/layout/TabList"/>
    <dgm:cxn modelId="{58AA30C5-1DCA-4B7E-AE7E-416B89DC5D9E}" type="presParOf" srcId="{7335C4F6-DA07-43A6-90A3-33595FB90D9D}" destId="{E591EE7F-2A22-46BC-A2C6-B43E1B2560D2}" srcOrd="4" destOrd="0" presId="urn:microsoft.com/office/officeart/2011/layout/TabList"/>
    <dgm:cxn modelId="{72BA2B57-194E-4998-BAD0-FE2096B4AD16}" type="presParOf" srcId="{7335C4F6-DA07-43A6-90A3-33595FB90D9D}" destId="{C82A9E1D-8EA1-409F-AEB6-83270EE6E117}" srcOrd="5" destOrd="0" presId="urn:microsoft.com/office/officeart/2011/layout/TabList"/>
    <dgm:cxn modelId="{356DDB8D-6E0D-4BBD-870A-16D4EF0FB186}" type="presParOf" srcId="{7335C4F6-DA07-43A6-90A3-33595FB90D9D}" destId="{67B86687-F420-4EE1-9591-62335C475E44}" srcOrd="6" destOrd="0" presId="urn:microsoft.com/office/officeart/2011/layout/TabList"/>
    <dgm:cxn modelId="{C5D8DA12-997C-402B-9646-FE5CFF3EFAD0}" type="presParOf" srcId="{67B86687-F420-4EE1-9591-62335C475E44}" destId="{39326AA8-9E68-48A2-A366-79EEA048B870}" srcOrd="0" destOrd="0" presId="urn:microsoft.com/office/officeart/2011/layout/TabList"/>
    <dgm:cxn modelId="{EFE3519E-6539-4E4B-AE69-B086E586A158}" type="presParOf" srcId="{67B86687-F420-4EE1-9591-62335C475E44}" destId="{F65D2C9F-097C-43B0-80F6-7BE9E5BD7D97}" srcOrd="1" destOrd="0" presId="urn:microsoft.com/office/officeart/2011/layout/TabList"/>
    <dgm:cxn modelId="{0F6482D8-495E-403D-B170-267835B039BD}" type="presParOf" srcId="{67B86687-F420-4EE1-9591-62335C475E44}" destId="{42C2965C-6A68-45D2-AC7C-6CE66685A37D}" srcOrd="2" destOrd="0" presId="urn:microsoft.com/office/officeart/2011/layout/TabList"/>
    <dgm:cxn modelId="{8E1718C5-CDC5-441E-ADED-0DE224548913}" type="presParOf" srcId="{7335C4F6-DA07-43A6-90A3-33595FB90D9D}" destId="{05A47268-AC6A-496A-8B1C-022546CB0483}" srcOrd="7" destOrd="0" presId="urn:microsoft.com/office/officeart/2011/layout/TabList"/>
    <dgm:cxn modelId="{9842CC2A-98C0-4C3F-86EF-AA525AD0C72D}" type="presParOf" srcId="{7335C4F6-DA07-43A6-90A3-33595FB90D9D}" destId="{CC3AEEAC-9397-455C-999C-2A539908AFC5}" srcOrd="8" destOrd="0" presId="urn:microsoft.com/office/officeart/2011/layout/TabList"/>
    <dgm:cxn modelId="{101FACD1-FBEF-48BB-8BD5-FCDE0B1ECC7A}" type="presParOf" srcId="{7335C4F6-DA07-43A6-90A3-33595FB90D9D}" destId="{891922A7-F7DF-4210-B428-84435E3AECDD}" srcOrd="9" destOrd="0" presId="urn:microsoft.com/office/officeart/2011/layout/TabList"/>
    <dgm:cxn modelId="{9A49C00D-02F0-4ADC-9894-A282531D4F98}" type="presParOf" srcId="{891922A7-F7DF-4210-B428-84435E3AECDD}" destId="{FC7C022B-E8B0-4ADC-9D1B-A5E312F79A18}" srcOrd="0" destOrd="0" presId="urn:microsoft.com/office/officeart/2011/layout/TabList"/>
    <dgm:cxn modelId="{7B07DB71-871D-4EEE-BB31-BA4DEA6CFBC9}" type="presParOf" srcId="{891922A7-F7DF-4210-B428-84435E3AECDD}" destId="{B4E8B987-A6E2-4B1B-8CB7-AB507AEB1D3E}" srcOrd="1" destOrd="0" presId="urn:microsoft.com/office/officeart/2011/layout/TabList"/>
    <dgm:cxn modelId="{63660384-533B-4B74-9632-34AFCD914BEB}" type="presParOf" srcId="{891922A7-F7DF-4210-B428-84435E3AECDD}" destId="{427074DE-9EB4-4772-8778-72D038AC32E4}" srcOrd="2" destOrd="0" presId="urn:microsoft.com/office/officeart/2011/layout/TabList"/>
    <dgm:cxn modelId="{049B8FAA-7D75-4716-9DA0-AB112ACB5FED}" type="presParOf" srcId="{7335C4F6-DA07-43A6-90A3-33595FB90D9D}" destId="{BEEBA8EC-B0E2-4938-8A24-18DF1886A36D}" srcOrd="10" destOrd="0" presId="urn:microsoft.com/office/officeart/2011/layout/TabList"/>
    <dgm:cxn modelId="{72055C27-B630-42A5-BDF1-0B849FFC5614}" type="presParOf" srcId="{7335C4F6-DA07-43A6-90A3-33595FB90D9D}" destId="{8AA222B1-1F86-4463-86FA-EEDCB7EAF95F}" srcOrd="11" destOrd="0" presId="urn:microsoft.com/office/officeart/2011/layout/TabList"/>
    <dgm:cxn modelId="{E13C5DF1-C55E-4C25-877C-90880CB810C6}" type="presParOf" srcId="{7335C4F6-DA07-43A6-90A3-33595FB90D9D}" destId="{FB95D797-4B31-4C62-B61D-FBC72A821ACA}" srcOrd="12" destOrd="0" presId="urn:microsoft.com/office/officeart/2011/layout/TabList"/>
    <dgm:cxn modelId="{317E2FA4-0A27-4EFF-99A1-DDACC65F7BCA}" type="presParOf" srcId="{FB95D797-4B31-4C62-B61D-FBC72A821ACA}" destId="{015F7D01-E555-41CC-8F98-77D694220ADE}" srcOrd="0" destOrd="0" presId="urn:microsoft.com/office/officeart/2011/layout/TabList"/>
    <dgm:cxn modelId="{5252EF95-2942-4404-946D-876ECE8689E0}" type="presParOf" srcId="{FB95D797-4B31-4C62-B61D-FBC72A821ACA}" destId="{005DCA57-62D1-4021-9252-422B60FA906A}" srcOrd="1" destOrd="0" presId="urn:microsoft.com/office/officeart/2011/layout/TabList"/>
    <dgm:cxn modelId="{C5BC65B8-2DB4-4A27-8236-C43E1CE706F6}" type="presParOf" srcId="{FB95D797-4B31-4C62-B61D-FBC72A821ACA}" destId="{1C96C05B-E8BA-4BDD-A1D0-26ECC7AF16BF}" srcOrd="2" destOrd="0" presId="urn:microsoft.com/office/officeart/2011/layout/TabList"/>
    <dgm:cxn modelId="{9BD67D8F-EFD5-416A-8BB9-B1A8E2DE72A4}" type="presParOf" srcId="{7335C4F6-DA07-43A6-90A3-33595FB90D9D}" destId="{56F21AC1-6175-47BA-83C5-D1394129BC42}" srcOrd="13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5E208-3F80-41C7-B73E-06B85D375314}">
      <dsp:nvSpPr>
        <dsp:cNvPr id="0" name=""/>
        <dsp:cNvSpPr/>
      </dsp:nvSpPr>
      <dsp:spPr>
        <a:xfrm>
          <a:off x="0" y="0"/>
          <a:ext cx="2022475" cy="525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Vertex processing</a:t>
          </a:r>
          <a:endParaRPr lang="en-US" sz="1600" kern="1200" dirty="0"/>
        </a:p>
      </dsp:txBody>
      <dsp:txXfrm>
        <a:off x="15405" y="15405"/>
        <a:ext cx="1991665" cy="495148"/>
      </dsp:txXfrm>
    </dsp:sp>
    <dsp:sp modelId="{3FDAA779-CE13-439E-9624-4C8EFE3065E3}">
      <dsp:nvSpPr>
        <dsp:cNvPr id="0" name=""/>
        <dsp:cNvSpPr/>
      </dsp:nvSpPr>
      <dsp:spPr>
        <a:xfrm rot="5400000">
          <a:off x="805630" y="681760"/>
          <a:ext cx="411213" cy="2366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940232" y="594494"/>
        <a:ext cx="142009" cy="340209"/>
      </dsp:txXfrm>
    </dsp:sp>
    <dsp:sp modelId="{3B08BA9A-2724-430F-861B-8F62E1543A60}">
      <dsp:nvSpPr>
        <dsp:cNvPr id="0" name=""/>
        <dsp:cNvSpPr/>
      </dsp:nvSpPr>
      <dsp:spPr>
        <a:xfrm>
          <a:off x="0" y="1074243"/>
          <a:ext cx="2022475" cy="525958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Triangles, Lines, Points</a:t>
          </a:r>
          <a:endParaRPr lang="en-US" sz="1600" kern="1200" dirty="0"/>
        </a:p>
      </dsp:txBody>
      <dsp:txXfrm>
        <a:off x="15405" y="1089648"/>
        <a:ext cx="1991665" cy="495148"/>
      </dsp:txXfrm>
    </dsp:sp>
    <dsp:sp modelId="{FEAA5E5B-81FD-409D-B2CE-755C0DB3AF2E}">
      <dsp:nvSpPr>
        <dsp:cNvPr id="0" name=""/>
        <dsp:cNvSpPr/>
      </dsp:nvSpPr>
      <dsp:spPr>
        <a:xfrm rot="21593399">
          <a:off x="2254118" y="1215160"/>
          <a:ext cx="1389871" cy="2366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254118" y="1262564"/>
        <a:ext cx="1318867" cy="142009"/>
      </dsp:txXfrm>
    </dsp:sp>
    <dsp:sp modelId="{C16C2C6E-93E3-4837-B94D-CB4B2D8938EA}">
      <dsp:nvSpPr>
        <dsp:cNvPr id="0" name=""/>
        <dsp:cNvSpPr/>
      </dsp:nvSpPr>
      <dsp:spPr>
        <a:xfrm>
          <a:off x="3875633" y="1066800"/>
          <a:ext cx="2022475" cy="525958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Shading, Texturing</a:t>
          </a:r>
          <a:endParaRPr lang="en-US" sz="1600" kern="1200" dirty="0"/>
        </a:p>
      </dsp:txBody>
      <dsp:txXfrm>
        <a:off x="3891038" y="1082205"/>
        <a:ext cx="1991665" cy="495148"/>
      </dsp:txXfrm>
    </dsp:sp>
    <dsp:sp modelId="{CF9E8D69-F774-4C23-A430-8458F75516FA}">
      <dsp:nvSpPr>
        <dsp:cNvPr id="0" name=""/>
        <dsp:cNvSpPr/>
      </dsp:nvSpPr>
      <dsp:spPr>
        <a:xfrm rot="16189833">
          <a:off x="4682477" y="678039"/>
          <a:ext cx="405632" cy="2366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5400000">
        <a:off x="4814393" y="664568"/>
        <a:ext cx="142009" cy="334628"/>
      </dsp:txXfrm>
    </dsp:sp>
    <dsp:sp modelId="{36E1E8A6-4FFA-4D1E-BCD5-E5AA6FAD64C2}">
      <dsp:nvSpPr>
        <dsp:cNvPr id="0" name=""/>
        <dsp:cNvSpPr/>
      </dsp:nvSpPr>
      <dsp:spPr>
        <a:xfrm>
          <a:off x="3872478" y="1"/>
          <a:ext cx="2022475" cy="525958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Blending, Z-buffering</a:t>
          </a:r>
          <a:endParaRPr lang="en-US" sz="1600" kern="1200" dirty="0"/>
        </a:p>
      </dsp:txBody>
      <dsp:txXfrm>
        <a:off x="3887883" y="15406"/>
        <a:ext cx="1991665" cy="495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21910-68AB-44C2-895F-47C97650F8F8}">
      <dsp:nvSpPr>
        <dsp:cNvPr id="0" name=""/>
        <dsp:cNvSpPr/>
      </dsp:nvSpPr>
      <dsp:spPr>
        <a:xfrm>
          <a:off x="2190" y="260"/>
          <a:ext cx="6091618" cy="722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+mj-lt"/>
            </a:rPr>
            <a:t>Applications</a:t>
          </a:r>
          <a:endParaRPr lang="en-US" sz="2900" kern="1200" dirty="0">
            <a:latin typeface="+mj-lt"/>
          </a:endParaRPr>
        </a:p>
      </dsp:txBody>
      <dsp:txXfrm>
        <a:off x="23359" y="21429"/>
        <a:ext cx="6049280" cy="680408"/>
      </dsp:txXfrm>
    </dsp:sp>
    <dsp:sp modelId="{DA972AFD-DF73-4083-9B46-4943E1738E81}">
      <dsp:nvSpPr>
        <dsp:cNvPr id="0" name=""/>
        <dsp:cNvSpPr/>
      </dsp:nvSpPr>
      <dsp:spPr>
        <a:xfrm>
          <a:off x="2190" y="877192"/>
          <a:ext cx="1922859" cy="7227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+mj-lt"/>
            </a:rPr>
            <a:t>GPU-accelerated libraries</a:t>
          </a:r>
          <a:endParaRPr lang="en-US" sz="1700" kern="1200" dirty="0">
            <a:latin typeface="+mj-lt"/>
          </a:endParaRPr>
        </a:p>
      </dsp:txBody>
      <dsp:txXfrm>
        <a:off x="23359" y="898361"/>
        <a:ext cx="1880521" cy="680408"/>
      </dsp:txXfrm>
    </dsp:sp>
    <dsp:sp modelId="{831FB91B-2328-44BB-8A23-C2569F50B24C}">
      <dsp:nvSpPr>
        <dsp:cNvPr id="0" name=""/>
        <dsp:cNvSpPr/>
      </dsp:nvSpPr>
      <dsp:spPr>
        <a:xfrm>
          <a:off x="2086570" y="877192"/>
          <a:ext cx="1922859" cy="7227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+mj-lt"/>
            </a:rPr>
            <a:t>OpenACC Directives</a:t>
          </a:r>
          <a:endParaRPr lang="en-US" sz="1700" kern="1200" dirty="0">
            <a:latin typeface="+mj-lt"/>
          </a:endParaRPr>
        </a:p>
      </dsp:txBody>
      <dsp:txXfrm>
        <a:off x="2107739" y="898361"/>
        <a:ext cx="1880521" cy="680408"/>
      </dsp:txXfrm>
    </dsp:sp>
    <dsp:sp modelId="{C7DE8499-AE5E-4DE4-B5C4-1D45D63C4316}">
      <dsp:nvSpPr>
        <dsp:cNvPr id="0" name=""/>
        <dsp:cNvSpPr/>
      </dsp:nvSpPr>
      <dsp:spPr>
        <a:xfrm>
          <a:off x="4170949" y="877192"/>
          <a:ext cx="1922859" cy="7227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+mj-lt"/>
            </a:rPr>
            <a:t>Programming Languages</a:t>
          </a:r>
          <a:endParaRPr lang="en-US" sz="1700" kern="1200" dirty="0">
            <a:latin typeface="+mj-lt"/>
          </a:endParaRPr>
        </a:p>
      </dsp:txBody>
      <dsp:txXfrm>
        <a:off x="4192118" y="898361"/>
        <a:ext cx="1880521" cy="680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8D8E-DCEC-4D16-AF74-D6F313D4F544}">
      <dsp:nvSpPr>
        <dsp:cNvPr id="0" name=""/>
        <dsp:cNvSpPr/>
      </dsp:nvSpPr>
      <dsp:spPr>
        <a:xfrm>
          <a:off x="1220958" y="93"/>
          <a:ext cx="1473538" cy="7618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cuFFT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cuBLAS</a:t>
          </a:r>
          <a:r>
            <a:rPr lang="en-US" sz="1200" kern="1200" dirty="0" smtClean="0"/>
            <a:t>, Thrust, NPP, IMSL, CULA, </a:t>
          </a:r>
          <a:r>
            <a:rPr lang="en-US" sz="1200" kern="1200" dirty="0" err="1" smtClean="0"/>
            <a:t>cuRAND</a:t>
          </a:r>
          <a:r>
            <a:rPr lang="en-US" sz="1200" kern="1200" dirty="0" smtClean="0"/>
            <a:t>, etc.</a:t>
          </a:r>
          <a:endParaRPr lang="en-US" sz="1200" kern="1200" dirty="0"/>
        </a:p>
      </dsp:txBody>
      <dsp:txXfrm>
        <a:off x="1220958" y="93"/>
        <a:ext cx="1473538" cy="761813"/>
      </dsp:txXfrm>
    </dsp:sp>
    <dsp:sp modelId="{296111C7-A443-4D51-A9DB-38D8763ED4F7}">
      <dsp:nvSpPr>
        <dsp:cNvPr id="0" name=""/>
        <dsp:cNvSpPr/>
      </dsp:nvSpPr>
      <dsp:spPr>
        <a:xfrm>
          <a:off x="3317775" y="93"/>
          <a:ext cx="1444259" cy="7618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PGI Accelerator</a:t>
          </a:r>
          <a:endParaRPr lang="en-US" sz="1200" kern="1200" dirty="0"/>
        </a:p>
      </dsp:txBody>
      <dsp:txXfrm>
        <a:off x="3317775" y="93"/>
        <a:ext cx="1444259" cy="761813"/>
      </dsp:txXfrm>
    </dsp:sp>
    <dsp:sp modelId="{F5A857FA-1DA7-40FF-9E61-5DE9583384B9}">
      <dsp:nvSpPr>
        <dsp:cNvPr id="0" name=""/>
        <dsp:cNvSpPr/>
      </dsp:nvSpPr>
      <dsp:spPr>
        <a:xfrm>
          <a:off x="5437700" y="184"/>
          <a:ext cx="1394729" cy="7618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C/C++, Fortran, Python, Java, etc.</a:t>
          </a:r>
          <a:endParaRPr lang="en-US" sz="1200" kern="1200" dirty="0"/>
        </a:p>
      </dsp:txBody>
      <dsp:txXfrm>
        <a:off x="5437700" y="184"/>
        <a:ext cx="1394729" cy="7618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6C05B-E8BA-4BDD-A1D0-26ECC7AF16BF}">
      <dsp:nvSpPr>
        <dsp:cNvPr id="0" name=""/>
        <dsp:cNvSpPr/>
      </dsp:nvSpPr>
      <dsp:spPr>
        <a:xfrm>
          <a:off x="0" y="4529558"/>
          <a:ext cx="7342696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074DE-9EB4-4772-8778-72D038AC32E4}">
      <dsp:nvSpPr>
        <dsp:cNvPr id="0" name=""/>
        <dsp:cNvSpPr/>
      </dsp:nvSpPr>
      <dsp:spPr>
        <a:xfrm>
          <a:off x="0" y="3483263"/>
          <a:ext cx="7342696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2965C-6A68-45D2-AC7C-6CE66685A37D}">
      <dsp:nvSpPr>
        <dsp:cNvPr id="0" name=""/>
        <dsp:cNvSpPr/>
      </dsp:nvSpPr>
      <dsp:spPr>
        <a:xfrm>
          <a:off x="0" y="2436967"/>
          <a:ext cx="7342696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8E273-1B34-4B89-8933-9415ADD2290A}">
      <dsp:nvSpPr>
        <dsp:cNvPr id="0" name=""/>
        <dsp:cNvSpPr/>
      </dsp:nvSpPr>
      <dsp:spPr>
        <a:xfrm>
          <a:off x="0" y="1390671"/>
          <a:ext cx="7342696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FAB6F-040D-4962-86FC-4C4EB744BC58}">
      <dsp:nvSpPr>
        <dsp:cNvPr id="0" name=""/>
        <dsp:cNvSpPr/>
      </dsp:nvSpPr>
      <dsp:spPr>
        <a:xfrm>
          <a:off x="0" y="344376"/>
          <a:ext cx="7342696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00F07-AD8F-4683-A86E-F2A9E70C4145}">
      <dsp:nvSpPr>
        <dsp:cNvPr id="0" name=""/>
        <dsp:cNvSpPr/>
      </dsp:nvSpPr>
      <dsp:spPr>
        <a:xfrm>
          <a:off x="1909100" y="1362"/>
          <a:ext cx="5433595" cy="34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	OpenACC, CUDA</a:t>
          </a:r>
          <a:endParaRPr lang="en-US" sz="2400" kern="1200" dirty="0"/>
        </a:p>
      </dsp:txBody>
      <dsp:txXfrm>
        <a:off x="1909100" y="1362"/>
        <a:ext cx="5433595" cy="343014"/>
      </dsp:txXfrm>
    </dsp:sp>
    <dsp:sp modelId="{20D326EB-C0D9-47AD-9D34-A46571AC3613}">
      <dsp:nvSpPr>
        <dsp:cNvPr id="0" name=""/>
        <dsp:cNvSpPr/>
      </dsp:nvSpPr>
      <dsp:spPr>
        <a:xfrm>
          <a:off x="0" y="1362"/>
          <a:ext cx="1909100" cy="34301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</a:t>
          </a:r>
          <a:endParaRPr lang="en-US" sz="1700" kern="1200" dirty="0"/>
        </a:p>
      </dsp:txBody>
      <dsp:txXfrm>
        <a:off x="16748" y="18110"/>
        <a:ext cx="1875604" cy="326266"/>
      </dsp:txXfrm>
    </dsp:sp>
    <dsp:sp modelId="{78F0E37A-E737-498E-B8CE-B03907586577}">
      <dsp:nvSpPr>
        <dsp:cNvPr id="0" name=""/>
        <dsp:cNvSpPr/>
      </dsp:nvSpPr>
      <dsp:spPr>
        <a:xfrm>
          <a:off x="0" y="344376"/>
          <a:ext cx="7342696" cy="68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0" y="344376"/>
        <a:ext cx="7342696" cy="686130"/>
      </dsp:txXfrm>
    </dsp:sp>
    <dsp:sp modelId="{AEC6F508-8BBB-4ABF-9D0D-8AB17834ED5C}">
      <dsp:nvSpPr>
        <dsp:cNvPr id="0" name=""/>
        <dsp:cNvSpPr/>
      </dsp:nvSpPr>
      <dsp:spPr>
        <a:xfrm>
          <a:off x="1909100" y="1047657"/>
          <a:ext cx="5433595" cy="34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	Thrust, CUDA C++</a:t>
          </a:r>
          <a:endParaRPr lang="en-US" sz="2400" kern="1200" dirty="0"/>
        </a:p>
      </dsp:txBody>
      <dsp:txXfrm>
        <a:off x="1909100" y="1047657"/>
        <a:ext cx="5433595" cy="343014"/>
      </dsp:txXfrm>
    </dsp:sp>
    <dsp:sp modelId="{5118AF5E-6576-4D30-B85C-9BA661CC80D5}">
      <dsp:nvSpPr>
        <dsp:cNvPr id="0" name=""/>
        <dsp:cNvSpPr/>
      </dsp:nvSpPr>
      <dsp:spPr>
        <a:xfrm>
          <a:off x="0" y="1047657"/>
          <a:ext cx="1909100" cy="343014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C++</a:t>
          </a:r>
          <a:endParaRPr lang="en-US" sz="1700" kern="1200" dirty="0"/>
        </a:p>
      </dsp:txBody>
      <dsp:txXfrm>
        <a:off x="16748" y="1064405"/>
        <a:ext cx="1875604" cy="326266"/>
      </dsp:txXfrm>
    </dsp:sp>
    <dsp:sp modelId="{E591EE7F-2A22-46BC-A2C6-B43E1B2560D2}">
      <dsp:nvSpPr>
        <dsp:cNvPr id="0" name=""/>
        <dsp:cNvSpPr/>
      </dsp:nvSpPr>
      <dsp:spPr>
        <a:xfrm>
          <a:off x="0" y="1390671"/>
          <a:ext cx="7342696" cy="68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0" y="1390671"/>
        <a:ext cx="7342696" cy="686130"/>
      </dsp:txXfrm>
    </dsp:sp>
    <dsp:sp modelId="{39326AA8-9E68-48A2-A366-79EEA048B870}">
      <dsp:nvSpPr>
        <dsp:cNvPr id="0" name=""/>
        <dsp:cNvSpPr/>
      </dsp:nvSpPr>
      <dsp:spPr>
        <a:xfrm>
          <a:off x="1909100" y="2093953"/>
          <a:ext cx="5433595" cy="34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	OpenACC, CUDA Fortran</a:t>
          </a:r>
          <a:endParaRPr lang="en-US" sz="2400" kern="1200" dirty="0"/>
        </a:p>
      </dsp:txBody>
      <dsp:txXfrm>
        <a:off x="1909100" y="2093953"/>
        <a:ext cx="5433595" cy="343014"/>
      </dsp:txXfrm>
    </dsp:sp>
    <dsp:sp modelId="{F65D2C9F-097C-43B0-80F6-7BE9E5BD7D97}">
      <dsp:nvSpPr>
        <dsp:cNvPr id="0" name=""/>
        <dsp:cNvSpPr/>
      </dsp:nvSpPr>
      <dsp:spPr>
        <a:xfrm>
          <a:off x="0" y="2093953"/>
          <a:ext cx="1909100" cy="343014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Fortran</a:t>
          </a:r>
          <a:endParaRPr lang="en-US" sz="1700" kern="1200" dirty="0"/>
        </a:p>
      </dsp:txBody>
      <dsp:txXfrm>
        <a:off x="16748" y="2110701"/>
        <a:ext cx="1875604" cy="326266"/>
      </dsp:txXfrm>
    </dsp:sp>
    <dsp:sp modelId="{05A47268-AC6A-496A-8B1C-022546CB0483}">
      <dsp:nvSpPr>
        <dsp:cNvPr id="0" name=""/>
        <dsp:cNvSpPr/>
      </dsp:nvSpPr>
      <dsp:spPr>
        <a:xfrm>
          <a:off x="0" y="2436967"/>
          <a:ext cx="7342696" cy="68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0" y="2436967"/>
        <a:ext cx="7342696" cy="686130"/>
      </dsp:txXfrm>
    </dsp:sp>
    <dsp:sp modelId="{FC7C022B-E8B0-4ADC-9D1B-A5E312F79A18}">
      <dsp:nvSpPr>
        <dsp:cNvPr id="0" name=""/>
        <dsp:cNvSpPr/>
      </dsp:nvSpPr>
      <dsp:spPr>
        <a:xfrm>
          <a:off x="1909100" y="3140249"/>
          <a:ext cx="5433595" cy="34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	</a:t>
          </a:r>
          <a:r>
            <a:rPr lang="en-US" sz="2400" kern="1200" dirty="0" err="1" smtClean="0"/>
            <a:t>PyCUDA</a:t>
          </a:r>
          <a:endParaRPr lang="en-US" sz="2400" kern="1200" dirty="0"/>
        </a:p>
      </dsp:txBody>
      <dsp:txXfrm>
        <a:off x="1909100" y="3140249"/>
        <a:ext cx="5433595" cy="343014"/>
      </dsp:txXfrm>
    </dsp:sp>
    <dsp:sp modelId="{B4E8B987-A6E2-4B1B-8CB7-AB507AEB1D3E}">
      <dsp:nvSpPr>
        <dsp:cNvPr id="0" name=""/>
        <dsp:cNvSpPr/>
      </dsp:nvSpPr>
      <dsp:spPr>
        <a:xfrm>
          <a:off x="0" y="3140249"/>
          <a:ext cx="1909100" cy="343014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Python</a:t>
          </a:r>
          <a:endParaRPr lang="en-US" sz="1700" kern="1200" dirty="0"/>
        </a:p>
      </dsp:txBody>
      <dsp:txXfrm>
        <a:off x="16748" y="3156997"/>
        <a:ext cx="1875604" cy="326266"/>
      </dsp:txXfrm>
    </dsp:sp>
    <dsp:sp modelId="{BEEBA8EC-B0E2-4938-8A24-18DF1886A36D}">
      <dsp:nvSpPr>
        <dsp:cNvPr id="0" name=""/>
        <dsp:cNvSpPr/>
      </dsp:nvSpPr>
      <dsp:spPr>
        <a:xfrm>
          <a:off x="0" y="3483263"/>
          <a:ext cx="7342696" cy="68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0" y="3483263"/>
        <a:ext cx="7342696" cy="686130"/>
      </dsp:txXfrm>
    </dsp:sp>
    <dsp:sp modelId="{015F7D01-E555-41CC-8F98-77D694220ADE}">
      <dsp:nvSpPr>
        <dsp:cNvPr id="0" name=""/>
        <dsp:cNvSpPr/>
      </dsp:nvSpPr>
      <dsp:spPr>
        <a:xfrm>
          <a:off x="1909100" y="4186544"/>
          <a:ext cx="5433595" cy="34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	MATLAB, Mathematica</a:t>
          </a:r>
          <a:endParaRPr lang="en-US" sz="2400" kern="1200" dirty="0"/>
        </a:p>
      </dsp:txBody>
      <dsp:txXfrm>
        <a:off x="1909100" y="4186544"/>
        <a:ext cx="5433595" cy="343014"/>
      </dsp:txXfrm>
    </dsp:sp>
    <dsp:sp modelId="{005DCA57-62D1-4021-9252-422B60FA906A}">
      <dsp:nvSpPr>
        <dsp:cNvPr id="0" name=""/>
        <dsp:cNvSpPr/>
      </dsp:nvSpPr>
      <dsp:spPr>
        <a:xfrm>
          <a:off x="0" y="4186544"/>
          <a:ext cx="1909100" cy="343014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Numerical analytics</a:t>
          </a:r>
          <a:endParaRPr lang="en-US" sz="1700" kern="1200" dirty="0"/>
        </a:p>
      </dsp:txBody>
      <dsp:txXfrm>
        <a:off x="16748" y="4203292"/>
        <a:ext cx="1875604" cy="326266"/>
      </dsp:txXfrm>
    </dsp:sp>
    <dsp:sp modelId="{56F21AC1-6175-47BA-83C5-D1394129BC42}">
      <dsp:nvSpPr>
        <dsp:cNvPr id="0" name=""/>
        <dsp:cNvSpPr/>
      </dsp:nvSpPr>
      <dsp:spPr>
        <a:xfrm>
          <a:off x="0" y="4529558"/>
          <a:ext cx="7342696" cy="68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0" y="4529558"/>
        <a:ext cx="7342696" cy="686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48EC2700-1CDE-434B-914B-38387F70D199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BC4F26A-FE1F-457A-B5F3-B14FE03A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9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GPU hardware evolution thus far has gone from an</a:t>
            </a:r>
          </a:p>
          <a:p>
            <a:r>
              <a:rPr lang="en-US" dirty="0" smtClean="0"/>
              <a:t>extremely specific, single core, fixed function hardware pipeline</a:t>
            </a:r>
          </a:p>
          <a:p>
            <a:r>
              <a:rPr lang="en-US" dirty="0" smtClean="0"/>
              <a:t>implementation just for graphics rendering, to a set of highly</a:t>
            </a:r>
          </a:p>
          <a:p>
            <a:r>
              <a:rPr lang="en-US" dirty="0" smtClean="0"/>
              <a:t>parallel and programmable cores for more general purpose</a:t>
            </a:r>
          </a:p>
          <a:p>
            <a:r>
              <a:rPr lang="en-US" dirty="0" smtClean="0"/>
              <a:t>computation.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02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Modern CPU's nowadays typically</a:t>
            </a:r>
            <a:r>
              <a:rPr lang="en-US" baseline="0" dirty="0" smtClean="0"/>
              <a:t> have 2 to 12 cores and are highly optimized for serial processing.</a:t>
            </a:r>
          </a:p>
          <a:p>
            <a:r>
              <a:rPr lang="en-US" baseline="0" dirty="0" smtClean="0"/>
              <a:t>GPUs consist of hundreds or even thousands of smaller efficient cores designed for parallel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5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an example we can look at the CPUs and GPUs that</a:t>
            </a:r>
            <a:r>
              <a:rPr lang="en-US" baseline="0" dirty="0" smtClean="0"/>
              <a:t> are used on our Linux cluster.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9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significant difference in memory size and bandwidth that should be taken into account while</a:t>
            </a:r>
            <a:r>
              <a:rPr lang="en-US" baseline="0" dirty="0" smtClean="0"/>
              <a:t> deciding where to perform the calculations.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8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aseline="0" dirty="0" smtClean="0"/>
              <a:t>we look back only 5 years and compare some the number of CUDA-capable GPU's used or CUDA downloads, we can see a significant rise in GP using GPU.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Future GPU generations will look more and more like wide-vector</a:t>
            </a:r>
          </a:p>
          <a:p>
            <a:r>
              <a:rPr lang="en-US" dirty="0" smtClean="0"/>
              <a:t>general purpose CPUs, and eventually both will be seamlessly</a:t>
            </a:r>
          </a:p>
          <a:p>
            <a:r>
              <a:rPr lang="en-US" dirty="0" smtClean="0"/>
              <a:t>combined as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1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There are 3 basic approaches to adding GPU acceleration to your applications.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But first, many applications are already GPU-accelerated.  So first, find out if the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application you are interested in already</a:t>
            </a:r>
            <a:r>
              <a:rPr lang="en-US" baseline="0" dirty="0" smtClean="0"/>
              <a:t> uses GPUs.</a:t>
            </a:r>
          </a:p>
          <a:p>
            <a:pPr eaLnBrk="1" hangingPunct="1">
              <a:spcBef>
                <a:spcPct val="0"/>
              </a:spcBef>
            </a:pPr>
            <a:endParaRPr lang="en-US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If you are developing your own application, you can add GPU acceleration by: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baseline="0" dirty="0" smtClean="0"/>
              <a:t>1. Dropping in pre-optimized GPU-accelerated libraries as an alternative to MKL, IPP, FFTW and other widely used libraries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baseline="0" dirty="0" smtClean="0"/>
              <a:t>2. Adding some directives (or compiler “hints”) in your source code to automatically parallelize loops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baseline="0" dirty="0" smtClean="0"/>
              <a:t>3. Using the programming languages you already know to implement your own parallel algorithms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baseline="0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baseline="0" dirty="0" smtClean="0"/>
              <a:t>For each performance-critical area in your application, these approaches can be used independently or together.  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baseline="0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baseline="0" dirty="0" smtClean="0"/>
              <a:t>For example you can use a GPU-accelerated library to perform some initial calculations on your data and then write your own code to perform custom calculations not (yet) available in a library.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baseline="0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baseline="0" dirty="0" smtClean="0"/>
              <a:t>The CUDA parallel computing platform and programming model supports all of these approaches.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baseline="0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baseline="0" dirty="0" smtClean="0"/>
              <a:t>So, let’s take a closer look at each approach.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6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6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Execution on a GPU Accelerate My Application?</a:t>
            </a:r>
          </a:p>
          <a:p>
            <a:endParaRPr lang="en-US" dirty="0" smtClean="0"/>
          </a:p>
          <a:p>
            <a:r>
              <a:rPr lang="en-US" dirty="0" smtClean="0"/>
              <a:t>A GPU can accelerate an application if it fits both of the following criteria: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5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5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GPU (The graphics processing unit) is a specialized and highly</a:t>
            </a:r>
          </a:p>
          <a:p>
            <a:r>
              <a:rPr lang="en-US" dirty="0" smtClean="0"/>
              <a:t>parallel microprocessor designed to offload CPU and accelerate 2D or 3D</a:t>
            </a:r>
          </a:p>
          <a:p>
            <a:r>
              <a:rPr lang="en-US" dirty="0" smtClean="0"/>
              <a:t>rendering.</a:t>
            </a:r>
          </a:p>
          <a:p>
            <a:endParaRPr lang="en-US" dirty="0" smtClean="0"/>
          </a:p>
          <a:p>
            <a:r>
              <a:rPr lang="en-US" dirty="0" smtClean="0"/>
              <a:t>Up until 1999, the term "GPU" didn't actually exist, and</a:t>
            </a:r>
          </a:p>
          <a:p>
            <a:r>
              <a:rPr lang="en-US" dirty="0" smtClean="0"/>
              <a:t>NVIDIA coined the term during it's launch of the GeForce 256.</a:t>
            </a:r>
          </a:p>
          <a:p>
            <a:endParaRPr lang="en-US" dirty="0" smtClean="0"/>
          </a:p>
          <a:p>
            <a:r>
              <a:rPr lang="en-US" dirty="0" smtClean="0"/>
              <a:t>The 3dfx Voodoo (1996) was considered one of the first true</a:t>
            </a:r>
          </a:p>
          <a:p>
            <a:r>
              <a:rPr lang="en-US" dirty="0" smtClean="0"/>
              <a:t>3D game cards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5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5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5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5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5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5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GPU (The graphics processing unit) is a specialized and highly</a:t>
            </a:r>
          </a:p>
          <a:p>
            <a:r>
              <a:rPr lang="en-US" dirty="0" smtClean="0"/>
              <a:t>parallel microprocessor designed to offload CPU and accelerate 2D or 3D</a:t>
            </a:r>
          </a:p>
          <a:p>
            <a:r>
              <a:rPr lang="en-US" dirty="0" smtClean="0"/>
              <a:t>rendering.</a:t>
            </a:r>
          </a:p>
          <a:p>
            <a:endParaRPr lang="en-US" dirty="0" smtClean="0"/>
          </a:p>
          <a:p>
            <a:r>
              <a:rPr lang="en-US" dirty="0" smtClean="0"/>
              <a:t>Up until 1999, the term "GPU" didn't actually exist, and</a:t>
            </a:r>
          </a:p>
          <a:p>
            <a:r>
              <a:rPr lang="en-US" dirty="0" smtClean="0"/>
              <a:t>NVIDIA coined the term during it's launch of the GeForce 256.</a:t>
            </a:r>
          </a:p>
          <a:p>
            <a:endParaRPr lang="en-US" dirty="0" smtClean="0"/>
          </a:p>
          <a:p>
            <a:r>
              <a:rPr lang="en-US" dirty="0" smtClean="0"/>
              <a:t>The 3dfx Voodoo (1996) was considered one of the first true</a:t>
            </a:r>
          </a:p>
          <a:p>
            <a:r>
              <a:rPr lang="en-US" dirty="0" smtClean="0"/>
              <a:t>3D game cards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5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2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874" indent="-342874" eaLnBrk="0" hangingPunct="0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b="1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Resembles C++ STL</a:t>
            </a:r>
          </a:p>
          <a:p>
            <a:pPr marL="342874" indent="-342874" eaLnBrk="0" hangingPunct="0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b="1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High-level interface</a:t>
            </a:r>
          </a:p>
          <a:p>
            <a:pPr marL="914328" lvl="1" indent="-342874" eaLnBrk="0" hangingPunct="0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b="1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Enhances developer productivity</a:t>
            </a:r>
          </a:p>
          <a:p>
            <a:pPr marL="914328" lvl="1" indent="-342874" eaLnBrk="0" hangingPunct="0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b="1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Enables performance portability between GPUs and multicore CPUs</a:t>
            </a:r>
          </a:p>
          <a:p>
            <a:pPr marL="342874" indent="-342874" eaLnBrk="0" hangingPunct="0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b="1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Flexible</a:t>
            </a:r>
          </a:p>
          <a:p>
            <a:pPr marL="914328" lvl="1" indent="-342874" eaLnBrk="0" hangingPunct="0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b="1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CUDA, </a:t>
            </a:r>
            <a:r>
              <a:rPr lang="en-US" b="1" kern="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OpenMP</a:t>
            </a:r>
            <a:r>
              <a:rPr lang="en-US" b="1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and TBB </a:t>
            </a:r>
            <a:r>
              <a:rPr lang="en-US" b="1" kern="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backends</a:t>
            </a:r>
            <a:endParaRPr lang="en-US" b="1" kern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914328" lvl="1" indent="-342874" eaLnBrk="0" hangingPunct="0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b="1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Extensible and customizable</a:t>
            </a:r>
          </a:p>
          <a:p>
            <a:pPr marL="914328" lvl="1" indent="-342874" eaLnBrk="0" hangingPunct="0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b="1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Integrates with existing software</a:t>
            </a:r>
          </a:p>
          <a:p>
            <a:pPr marL="457164" indent="-342874" eaLnBrk="0" hangingPunct="0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b="1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Open source</a:t>
            </a:r>
          </a:p>
          <a:p>
            <a:pPr marL="457164" indent="-342874" eaLnBrk="0" hangingPunct="0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b="1" kern="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/>
              <a:t>If you are a C++</a:t>
            </a:r>
            <a:r>
              <a:rPr lang="en-US" baseline="0" dirty="0" smtClean="0"/>
              <a:t> programmer you are more than likely familiar with the Standard Template Library, or STL. 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Thrust is an open-source parallel algorithms library which resembles the C++ STL.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Thrust's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high-level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greatly enhances developer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productivity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while enabling performance portability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GPUs and multicore CPUs. Thrust includes back-end implementations for established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technologies including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CUDA,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Intel Threading Building Blocks, and the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OpenMP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standard.  The latest version of Thrust also enables custom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ends to be implemented. This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nteroperability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facilitates integration with existing software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Thrust is extremely flexible and powerful – its high-level interface enables efficient GPU code to be written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directly writing any CUDA kernel calls.  Thrust provides a GPU data container called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device_vector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abstracts copying data to and from the GPU, and it provides a large set of efficient algorithms for operating on these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vectors, including sorting, searching, reductions, set operations, and transformations.  The example on the right shows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creation of a vector on the host CPU, where it is filled with random values.  The vector is then copied to the GPU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assigning it to a device vector, and then the device vector is sorted.  Thrust’s radix sort is extremely fast, sorting well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a billion keys per second on GPUs.</a:t>
            </a:r>
            <a:endParaRPr lang="en-US" i="0" baseline="0" dirty="0" smtClean="0"/>
          </a:p>
          <a:p>
            <a:pPr marL="457164" indent="-342874" eaLnBrk="0" hangingPunct="0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b="1" kern="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11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Developing applications around libraries offers a range of benefits:  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- Being callable from your host application, the CUDA accelerated libraries can hide a lot of the architectural details of the GPUs and therefore significantly shorten your application development </a:t>
            </a:r>
          </a:p>
          <a:p>
            <a:pPr lvl="0"/>
            <a:r>
              <a:rPr lang="en-US" baseline="0" dirty="0" smtClean="0"/>
              <a:t>cycle.  </a:t>
            </a:r>
          </a:p>
          <a:p>
            <a:pPr lvl="0"/>
            <a:endParaRPr lang="en-US" baseline="0" dirty="0" smtClean="0"/>
          </a:p>
          <a:p>
            <a:pPr marL="174708" indent="-174708">
              <a:buFontTx/>
              <a:buChar char="-"/>
            </a:pPr>
            <a:r>
              <a:rPr lang="en-US" baseline="0" dirty="0" smtClean="0"/>
              <a:t>CUDA-accelerated libraries often use APIs similar to  well established libraries widely used </a:t>
            </a:r>
          </a:p>
          <a:p>
            <a:r>
              <a:rPr lang="en-US" baseline="0" dirty="0" smtClean="0"/>
              <a:t>in scientific applications, thus enabling a drop-in acceleration experience. In some cases, the </a:t>
            </a:r>
          </a:p>
          <a:p>
            <a:r>
              <a:rPr lang="en-US" baseline="0" dirty="0" smtClean="0"/>
              <a:t>libraries will offer exactly the same interface for both the GPU accelerated Version and the CPU </a:t>
            </a:r>
          </a:p>
          <a:p>
            <a:r>
              <a:rPr lang="en-US" baseline="0" dirty="0" smtClean="0"/>
              <a:t>only version, resulting in code portable between the worlds. In other cases, some with a minimal </a:t>
            </a:r>
          </a:p>
          <a:p>
            <a:r>
              <a:rPr lang="en-US" baseline="0" dirty="0" smtClean="0"/>
              <a:t>amount of code changes will be necessary to accommodate both CPU and GPU support. </a:t>
            </a:r>
          </a:p>
          <a:p>
            <a:pPr lvl="0"/>
            <a:endParaRPr lang="en-US" baseline="0" dirty="0" smtClean="0"/>
          </a:p>
          <a:p>
            <a:pPr marL="174708" indent="-174708">
              <a:buFontTx/>
              <a:buChar char="-"/>
            </a:pPr>
            <a:r>
              <a:rPr lang="en-US" baseline="0" dirty="0" smtClean="0"/>
              <a:t>Designing an application around libraries is also good software engineering practice, as it</a:t>
            </a:r>
          </a:p>
          <a:p>
            <a:r>
              <a:rPr lang="en-US" baseline="0" dirty="0" smtClean="0"/>
              <a:t>reuses well tested code and therefore enhancing the overall quality of your application. 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- Finally, CUDA accelerated libraries developed by NVIDIA engineers are highly tuned for</a:t>
            </a:r>
          </a:p>
          <a:p>
            <a:pPr lvl="0"/>
            <a:r>
              <a:rPr lang="en-US" baseline="0" dirty="0" smtClean="0"/>
              <a:t>Performance, delivering excellent performance on every generation of GPUs, while maintaining generality.</a:t>
            </a:r>
          </a:p>
          <a:p>
            <a:pPr lvl="0"/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7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GPU (The graphics processing unit) is a specialized and highly</a:t>
            </a:r>
          </a:p>
          <a:p>
            <a:r>
              <a:rPr lang="en-US" dirty="0" smtClean="0"/>
              <a:t>parallel microprocessor designed to offload CPU and accelerate 2D or 3D</a:t>
            </a:r>
          </a:p>
          <a:p>
            <a:r>
              <a:rPr lang="en-US" dirty="0" smtClean="0"/>
              <a:t>rendering.</a:t>
            </a:r>
          </a:p>
          <a:p>
            <a:endParaRPr lang="en-US" dirty="0" smtClean="0"/>
          </a:p>
          <a:p>
            <a:r>
              <a:rPr lang="en-US" dirty="0" smtClean="0"/>
              <a:t>Up until 1999, the term "GPU" didn't actually exist, and</a:t>
            </a:r>
          </a:p>
          <a:p>
            <a:r>
              <a:rPr lang="en-US" dirty="0" smtClean="0"/>
              <a:t>NVIDIA coined the term during it's launch of the GeForce 256.</a:t>
            </a:r>
          </a:p>
          <a:p>
            <a:endParaRPr lang="en-US" dirty="0" smtClean="0"/>
          </a:p>
          <a:p>
            <a:r>
              <a:rPr lang="en-US" dirty="0" smtClean="0"/>
              <a:t>The 3dfx Voodoo (1996) was considered one of the first true</a:t>
            </a:r>
          </a:p>
          <a:p>
            <a:r>
              <a:rPr lang="en-US" dirty="0" smtClean="0"/>
              <a:t>3D game cards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57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993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other way to add GPU acceleration to application is through a set of OpenACC directives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285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other way to add GPU acceleration to application is through a set of OpenACC directives</a:t>
            </a:r>
          </a:p>
          <a:p>
            <a:endParaRPr lang="en-US" dirty="0" smtClean="0"/>
          </a:p>
          <a:p>
            <a:r>
              <a:rPr lang="en-US" dirty="0" smtClean="0"/>
              <a:t>PGI Compiler is not free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NVIDIA has partnered with PGI  to offer a free trial compiler</a:t>
            </a:r>
            <a:r>
              <a:rPr lang="en-US" baseline="0" dirty="0" smtClean="0"/>
              <a:t> </a:t>
            </a:r>
            <a:r>
              <a:rPr lang="en-US" dirty="0" smtClean="0"/>
              <a:t>license so that you can try OpenACC directives and experience how easy they are to 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285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OpenACC is easy,</a:t>
            </a:r>
            <a:r>
              <a:rPr lang="en-US" baseline="0" dirty="0" smtClean="0"/>
              <a:t> open and powerful.  Directives provide access to the high performance of parallel accelerators without having to learn a parallel programming language or rewrite large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Portions of existing code.  OpenACC is an open standard supported by multiple vendors, enabling straightforward development of portable accelerated code.  OpenACC directives allow 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Complete access to the parallel power of GPUs, in many cases achieving nearly the performance of direct programming of parallel kernels in languages such as CUDA C and CUDA Fortran.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OpenACC is an open programming standard for parallel</a:t>
            </a:r>
            <a:r>
              <a:rPr lang="en-US" sz="1200" baseline="0" dirty="0" smtClean="0"/>
              <a:t> computing on accelerators such as GPUs, using compiler directives.  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OpenACC compiler directives are simple “hints” to the compiler that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identify parallel regions of the code to accelerate. 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compiler automatically accelerates these regions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requiring changes to the underlying code.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Directives expose parallelism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compiler so that it can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the detailed work of mapping the computation onto parallel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accelerators such as GPUs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 </a:t>
            </a:r>
            <a:endParaRPr lang="en-US" b="0" u="none" baseline="0" dirty="0" smtClean="0"/>
          </a:p>
          <a:p>
            <a:pPr lvl="0"/>
            <a:endParaRPr lang="en-US" b="0" u="none" baseline="0" dirty="0" smtClean="0"/>
          </a:p>
          <a:p>
            <a:pPr lvl="0"/>
            <a:r>
              <a:rPr lang="en-US" b="0" u="none" baseline="0" dirty="0" smtClean="0"/>
              <a:t>Additional directive options can be used to provide additional information to the compiler, for example about loop dependencies and data sharing.  </a:t>
            </a:r>
          </a:p>
          <a:p>
            <a:pPr lvl="0"/>
            <a:endParaRPr lang="en-US" b="0" u="none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u="none" baseline="0" dirty="0" smtClean="0"/>
              <a:t>Compilers without support for OpenACC will ignore the directives as if they were code comments, </a:t>
            </a:r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ensuring that the code remains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portable across many-core GPUs and multi-core CPUs.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285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2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GPUs can be</a:t>
            </a:r>
          </a:p>
          <a:p>
            <a:r>
              <a:rPr lang="en-US" dirty="0" smtClean="0"/>
              <a:t>found in a wide range of systems, from desktops and laptops to</a:t>
            </a:r>
          </a:p>
          <a:p>
            <a:r>
              <a:rPr lang="en-US" dirty="0" smtClean="0"/>
              <a:t>mobile phones and super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56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285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285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287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28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2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287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287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287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287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28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GPU (The graphics processing unit) is a specialized and highly</a:t>
            </a:r>
          </a:p>
          <a:p>
            <a:r>
              <a:rPr lang="en-US" dirty="0" smtClean="0"/>
              <a:t>parallel microprocessor designed to offload CPU and accelerate 2D or 3D</a:t>
            </a:r>
          </a:p>
          <a:p>
            <a:r>
              <a:rPr lang="en-US" dirty="0" smtClean="0"/>
              <a:t>rendering.</a:t>
            </a:r>
          </a:p>
          <a:p>
            <a:endParaRPr lang="en-US" dirty="0" smtClean="0"/>
          </a:p>
          <a:p>
            <a:r>
              <a:rPr lang="en-US" dirty="0" smtClean="0"/>
              <a:t>Up until 1999, the term "GPU" didn't actually exist, and</a:t>
            </a:r>
          </a:p>
          <a:p>
            <a:r>
              <a:rPr lang="en-US" dirty="0" smtClean="0"/>
              <a:t>NVIDIA coined the term during it's launch of the GeForce 256.</a:t>
            </a:r>
          </a:p>
          <a:p>
            <a:endParaRPr lang="en-US" dirty="0" smtClean="0"/>
          </a:p>
          <a:p>
            <a:r>
              <a:rPr lang="en-US" dirty="0" smtClean="0"/>
              <a:t>The 3dfx Voodoo (1996) was considered one of the first true</a:t>
            </a:r>
          </a:p>
          <a:p>
            <a:r>
              <a:rPr lang="en-US" dirty="0" smtClean="0"/>
              <a:t>3D game cards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57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28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GPUs can be</a:t>
            </a:r>
          </a:p>
          <a:p>
            <a:r>
              <a:rPr lang="en-US" dirty="0" smtClean="0"/>
              <a:t>found in a wide range of systems, from desktops and laptops to</a:t>
            </a:r>
          </a:p>
          <a:p>
            <a:r>
              <a:rPr lang="en-US" dirty="0" smtClean="0"/>
              <a:t>mobile phones and super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7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original GPUs were </a:t>
            </a:r>
            <a:r>
              <a:rPr lang="en-US" dirty="0" smtClean="0"/>
              <a:t>modelled </a:t>
            </a:r>
            <a:r>
              <a:rPr lang="en-US" dirty="0" smtClean="0"/>
              <a:t>after the concept of a</a:t>
            </a:r>
          </a:p>
          <a:p>
            <a:r>
              <a:rPr lang="en-US" dirty="0" smtClean="0"/>
              <a:t>fixed graphics pipeline. This pipeline simply transforms coordinates from 3D space</a:t>
            </a:r>
          </a:p>
          <a:p>
            <a:r>
              <a:rPr lang="en-US" dirty="0" smtClean="0"/>
              <a:t>(specified by programmer) into 2D pixel space on the screen.</a:t>
            </a:r>
          </a:p>
          <a:p>
            <a:endParaRPr lang="en-US" dirty="0" smtClean="0"/>
          </a:p>
          <a:p>
            <a:r>
              <a:rPr lang="en-US" dirty="0" smtClean="0"/>
              <a:t>Early GPUs implemented only the rendering stage in hardware,</a:t>
            </a:r>
          </a:p>
          <a:p>
            <a:r>
              <a:rPr lang="en-US" dirty="0" smtClean="0"/>
              <a:t>requiring the CPU to generate triangles for the GPU to operate on.</a:t>
            </a:r>
          </a:p>
          <a:p>
            <a:r>
              <a:rPr lang="en-US" dirty="0" smtClean="0"/>
              <a:t>As GPU technology progressed, more and more stages of the</a:t>
            </a:r>
          </a:p>
          <a:p>
            <a:r>
              <a:rPr lang="en-US" dirty="0" smtClean="0"/>
              <a:t>pipeline were implemented in hardware on the GPU, freeing up</a:t>
            </a:r>
          </a:p>
          <a:p>
            <a:r>
              <a:rPr lang="en-US" dirty="0" smtClean="0"/>
              <a:t>more CPU cycles.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55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step in the evolution of GPU hardware was the</a:t>
            </a:r>
          </a:p>
          <a:p>
            <a:r>
              <a:rPr lang="en-US" dirty="0" smtClean="0"/>
              <a:t>introduction of the programmable pipeline on the GPU. In 2001,</a:t>
            </a:r>
          </a:p>
          <a:p>
            <a:r>
              <a:rPr lang="en-US" dirty="0" smtClean="0"/>
              <a:t>NVIDIA released the GeForce 3 which gave programmers the</a:t>
            </a:r>
          </a:p>
          <a:p>
            <a:r>
              <a:rPr lang="en-US" dirty="0" smtClean="0"/>
              <a:t>ability to program parts of the previously non-programmable</a:t>
            </a:r>
          </a:p>
          <a:p>
            <a:r>
              <a:rPr lang="en-US" dirty="0" smtClean="0"/>
              <a:t>pipeline. </a:t>
            </a:r>
          </a:p>
          <a:p>
            <a:endParaRPr lang="en-US" dirty="0" smtClean="0"/>
          </a:p>
          <a:p>
            <a:r>
              <a:rPr lang="en-US" dirty="0" smtClean="0"/>
              <a:t>Instead of sending all the graphics description data to</a:t>
            </a:r>
          </a:p>
          <a:p>
            <a:r>
              <a:rPr lang="en-US" dirty="0" smtClean="0"/>
              <a:t>the GPU and have it simply flow through the fixed pipeline, the</a:t>
            </a:r>
          </a:p>
          <a:p>
            <a:r>
              <a:rPr lang="en-US" dirty="0" smtClean="0"/>
              <a:t>programmer can now send this data along with vertex "programs"</a:t>
            </a:r>
          </a:p>
          <a:p>
            <a:r>
              <a:rPr lang="en-US" dirty="0" smtClean="0"/>
              <a:t>(called </a:t>
            </a:r>
            <a:r>
              <a:rPr lang="en-US" dirty="0" err="1" smtClean="0"/>
              <a:t>shaders</a:t>
            </a:r>
            <a:r>
              <a:rPr lang="en-US" dirty="0" smtClean="0"/>
              <a:t>) that operate on the data while in the pipeline [1].</a:t>
            </a:r>
          </a:p>
          <a:p>
            <a:r>
              <a:rPr lang="en-US" dirty="0" smtClean="0"/>
              <a:t>These </a:t>
            </a:r>
            <a:r>
              <a:rPr lang="en-US" dirty="0" err="1" smtClean="0"/>
              <a:t>shader</a:t>
            </a:r>
            <a:r>
              <a:rPr lang="en-US" dirty="0" smtClean="0"/>
              <a:t> programs were small "kernels", written in</a:t>
            </a:r>
          </a:p>
          <a:p>
            <a:r>
              <a:rPr lang="en-US" dirty="0" smtClean="0"/>
              <a:t>assembly-like </a:t>
            </a:r>
            <a:r>
              <a:rPr lang="en-US" dirty="0" err="1" smtClean="0"/>
              <a:t>shader</a:t>
            </a:r>
            <a:r>
              <a:rPr lang="en-US" dirty="0" smtClean="0"/>
              <a:t> languages. For the first time, there was limited</a:t>
            </a:r>
          </a:p>
          <a:p>
            <a:r>
              <a:rPr lang="en-US" dirty="0" smtClean="0"/>
              <a:t>amount of programmability in the vertex processing stage of the</a:t>
            </a:r>
          </a:p>
          <a:p>
            <a:r>
              <a:rPr lang="en-US" dirty="0" smtClean="0"/>
              <a:t>pipeline.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4F26A-FE1F-457A-B5F3-B14FE03A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5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6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8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36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187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386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48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49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878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28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7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38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17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71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52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23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01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90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32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225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112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9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27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695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3238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714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2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6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6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1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0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5E71-4183-4F0A-A316-2E6CB38AE80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C859F-C9E1-4C54-8C7B-00F78F673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5E71-4183-4F0A-A316-2E6CB38AE80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859F-C9E1-4C54-8C7B-00F78F673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3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1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5E71-4183-4F0A-A316-2E6CB38AE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859F-C9E1-4C54-8C7B-00F78F673B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code.google.com/p/thrust/downloads/list" TargetMode="External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10" Type="http://schemas.openxmlformats.org/officeDocument/2006/relationships/image" Target="../media/image21.png"/><Relationship Id="rId4" Type="http://schemas.openxmlformats.org/officeDocument/2006/relationships/image" Target="../media/image16.jpeg"/><Relationship Id="rId9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/cuda-samples/" TargetMode="External"/><Relationship Id="rId7" Type="http://schemas.openxmlformats.org/officeDocument/2006/relationships/hyperlink" Target="http://mathema.tician.de/software/pycuda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://developer.nvidia.com/cuda-toolkit" TargetMode="External"/><Relationship Id="rId5" Type="http://schemas.openxmlformats.org/officeDocument/2006/relationships/hyperlink" Target="https://www.udacity.com/course/cs344" TargetMode="External"/><Relationship Id="rId4" Type="http://schemas.openxmlformats.org/officeDocument/2006/relationships/hyperlink" Target="https://developer.nvidia.com/cuda-education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discovery/matlab-gpu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mathworks.com/products/parallel-computing/builtin-parallel-support.html" TargetMode="External"/><Relationship Id="rId4" Type="http://schemas.openxmlformats.org/officeDocument/2006/relationships/hyperlink" Target="http://www.mathworks.com/help/distcomp/using-gpuarray.html#bsloua3-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55"/>
            <a:ext cx="4277248" cy="2688245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686800" cy="1981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Semibold" pitchFamily="34" charset="0"/>
              </a:rPr>
              <a:t>GPU Programming</a:t>
            </a:r>
            <a:br>
              <a:rPr lang="en-US" dirty="0" smtClean="0">
                <a:solidFill>
                  <a:schemeClr val="bg1"/>
                </a:solidFill>
                <a:latin typeface="Segoe UI Semibold" pitchFamily="34" charset="0"/>
              </a:rPr>
            </a:br>
            <a:r>
              <a:rPr lang="en-US" sz="2200" i="1" dirty="0" smtClean="0">
                <a:solidFill>
                  <a:schemeClr val="bg1"/>
                </a:solidFill>
              </a:rPr>
              <a:t>using BU Shared Computing Cluster</a:t>
            </a:r>
            <a:endParaRPr lang="en-US" sz="22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5638800"/>
            <a:ext cx="5105400" cy="1210558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 Semibold" pitchFamily="34" charset="0"/>
              </a:rPr>
              <a:t>Research Computing Services</a:t>
            </a:r>
            <a:endParaRPr lang="en-US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Boston </a:t>
            </a:r>
            <a:r>
              <a:rPr lang="en-US" dirty="0">
                <a:solidFill>
                  <a:srgbClr val="C00000"/>
                </a:solidFill>
              </a:rPr>
              <a:t>University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48" y="61274"/>
            <a:ext cx="4847252" cy="269744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2743200"/>
            <a:ext cx="9144000" cy="15514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pclaunches.com/entry_images/0509/06/nvidia_tesla-c1060-gpu-thumb-450x28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599"/>
            <a:ext cx="428625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143000"/>
            <a:ext cx="64008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GPGPU timeline </a:t>
            </a:r>
          </a:p>
        </p:txBody>
      </p:sp>
      <p:sp>
        <p:nvSpPr>
          <p:cNvPr id="5120" name="TextBox 5119"/>
          <p:cNvSpPr txBox="1"/>
          <p:nvPr/>
        </p:nvSpPr>
        <p:spPr>
          <a:xfrm>
            <a:off x="1524000" y="2332672"/>
            <a:ext cx="662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November 2006 </a:t>
            </a:r>
            <a:r>
              <a:rPr lang="en-US" dirty="0" err="1" smtClean="0"/>
              <a:t>Nvidia</a:t>
            </a:r>
            <a:r>
              <a:rPr lang="en-US" dirty="0" smtClean="0"/>
              <a:t> launched CUDA, an API that allows to code algorithms for execution on </a:t>
            </a:r>
            <a:r>
              <a:rPr lang="en-US" dirty="0" err="1" smtClean="0"/>
              <a:t>Geforce</a:t>
            </a:r>
            <a:r>
              <a:rPr lang="en-US" dirty="0" smtClean="0"/>
              <a:t> GPUs using C programming language.</a:t>
            </a:r>
          </a:p>
          <a:p>
            <a:endParaRPr lang="en-US" dirty="0"/>
          </a:p>
          <a:p>
            <a:r>
              <a:rPr lang="en-US" dirty="0" err="1" smtClean="0"/>
              <a:t>Khronus</a:t>
            </a:r>
            <a:r>
              <a:rPr lang="en-US" dirty="0" smtClean="0"/>
              <a:t> Group defined </a:t>
            </a:r>
            <a:r>
              <a:rPr lang="en-US" dirty="0" err="1" smtClean="0"/>
              <a:t>OpenCL</a:t>
            </a:r>
            <a:r>
              <a:rPr lang="en-US" dirty="0" smtClean="0"/>
              <a:t> in 2008 supported on AMD, </a:t>
            </a:r>
            <a:r>
              <a:rPr lang="en-US" dirty="0" err="1" smtClean="0"/>
              <a:t>Nvidia</a:t>
            </a:r>
            <a:r>
              <a:rPr lang="en-US" dirty="0" smtClean="0"/>
              <a:t> and ARM platforms.</a:t>
            </a:r>
          </a:p>
          <a:p>
            <a:endParaRPr lang="en-US" dirty="0"/>
          </a:p>
          <a:p>
            <a:r>
              <a:rPr lang="en-US" dirty="0" smtClean="0"/>
              <a:t>In 2012 </a:t>
            </a:r>
            <a:r>
              <a:rPr lang="en-US" dirty="0" err="1" smtClean="0"/>
              <a:t>Nvidia</a:t>
            </a:r>
            <a:r>
              <a:rPr lang="en-US" dirty="0" smtClean="0"/>
              <a:t> presented and demonstrated OpenACC - a set of directives that greatly simplify parallel programming of heterogeneous systems.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4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2427402" cy="271173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076" name="Picture 4" descr="http://www.nvidia.com/content/tesla/images/tesla-k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07" y="1728952"/>
            <a:ext cx="1922585" cy="86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yeskey.com/uploadfile/t1/trusmeonline801/fetch/Xeon-CPU/Intel-Xeon-CPU-Processor-X5660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90600" y="4724400"/>
            <a:ext cx="3249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Segoe UI Semibold" pitchFamily="34" charset="0"/>
              </a:rPr>
              <a:t>CPUs consist of a few cores optimized for serial processing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57" name="TextBox 1256"/>
          <p:cNvSpPr txBox="1"/>
          <p:nvPr/>
        </p:nvSpPr>
        <p:spPr>
          <a:xfrm>
            <a:off x="4648200" y="47244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Segoe UI Semibold" pitchFamily="34" charset="0"/>
              </a:rPr>
              <a:t>GPUs consist of hundreds or thousands of smaller, efficient cores designed for parallel performance</a:t>
            </a:r>
            <a:endParaRPr lang="en-US" sz="1600" dirty="0" smtClean="0"/>
          </a:p>
        </p:txBody>
      </p:sp>
      <p:sp>
        <p:nvSpPr>
          <p:cNvPr id="3072" name="TextBox 3071"/>
          <p:cNvSpPr txBox="1"/>
          <p:nvPr/>
        </p:nvSpPr>
        <p:spPr>
          <a:xfrm>
            <a:off x="1752600" y="1066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Segoe UI Semibold" pitchFamily="34" charset="0"/>
              </a:rPr>
              <a:t>CPU</a:t>
            </a:r>
            <a:endParaRPr lang="en-US" dirty="0">
              <a:solidFill>
                <a:srgbClr val="0070C0"/>
              </a:solidFill>
              <a:latin typeface="Segoe UI Semibold" pitchFamily="34" charset="0"/>
            </a:endParaRPr>
          </a:p>
        </p:txBody>
      </p:sp>
      <p:sp>
        <p:nvSpPr>
          <p:cNvPr id="1259" name="TextBox 1258"/>
          <p:cNvSpPr txBox="1"/>
          <p:nvPr/>
        </p:nvSpPr>
        <p:spPr>
          <a:xfrm>
            <a:off x="5410200" y="1066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Semibold" pitchFamily="34" charset="0"/>
              </a:rPr>
              <a:t>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Segoe UI Semibold" pitchFamily="34" charset="0"/>
              </a:rPr>
              <a:t>PU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Segoe UI Semibold" pitchFamily="34" charset="0"/>
            </a:endParaRPr>
          </a:p>
        </p:txBody>
      </p:sp>
      <p:grpSp>
        <p:nvGrpSpPr>
          <p:cNvPr id="1274" name="Group 1273"/>
          <p:cNvGrpSpPr/>
          <p:nvPr/>
        </p:nvGrpSpPr>
        <p:grpSpPr>
          <a:xfrm>
            <a:off x="2314728" y="2571901"/>
            <a:ext cx="1314143" cy="1427778"/>
            <a:chOff x="2913547" y="2500538"/>
            <a:chExt cx="1688442" cy="2233981"/>
          </a:xfrm>
          <a:effectLst/>
        </p:grpSpPr>
        <p:pic>
          <p:nvPicPr>
            <p:cNvPr id="1275" name="Picture 1274" descr="thinner_intel_chip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13547" y="2500538"/>
              <a:ext cx="1688442" cy="2233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76" name="Rectangle 1275"/>
            <p:cNvSpPr/>
            <p:nvPr/>
          </p:nvSpPr>
          <p:spPr bwMode="auto">
            <a:xfrm rot="5400000">
              <a:off x="3332090" y="3461190"/>
              <a:ext cx="867310" cy="1400909"/>
            </a:xfrm>
            <a:prstGeom prst="rect">
              <a:avLst/>
            </a:prstGeom>
            <a:blipFill dpi="0" rotWithShape="1">
              <a:blip r:embed="rId7" cstate="print">
                <a:alphaModFix amt="32000"/>
                <a:lum bright="-59000" contrast="6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ctr"/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 extrusionH="76200" prstMaterial="plastic"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77" name="Group 1276"/>
            <p:cNvGrpSpPr/>
            <p:nvPr/>
          </p:nvGrpSpPr>
          <p:grpSpPr>
            <a:xfrm>
              <a:off x="3098538" y="2782108"/>
              <a:ext cx="1309870" cy="359725"/>
              <a:chOff x="3098538" y="2782108"/>
              <a:chExt cx="1309870" cy="359725"/>
            </a:xfrm>
          </p:grpSpPr>
          <p:sp>
            <p:nvSpPr>
              <p:cNvPr id="1282" name="Rounded Rectangle 1281"/>
              <p:cNvSpPr/>
              <p:nvPr/>
            </p:nvSpPr>
            <p:spPr bwMode="auto">
              <a:xfrm rot="5400000">
                <a:off x="3577905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83" name="Rounded Rectangle 1282"/>
              <p:cNvSpPr/>
              <p:nvPr/>
            </p:nvSpPr>
            <p:spPr bwMode="auto">
              <a:xfrm rot="5400000">
                <a:off x="4043641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84" name="Rounded Rectangle 1283"/>
              <p:cNvSpPr/>
              <p:nvPr/>
            </p:nvSpPr>
            <p:spPr bwMode="auto">
              <a:xfrm rot="5400000">
                <a:off x="3103579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1278" name="Group 1277"/>
            <p:cNvGrpSpPr/>
            <p:nvPr/>
          </p:nvGrpSpPr>
          <p:grpSpPr>
            <a:xfrm>
              <a:off x="3098538" y="3261623"/>
              <a:ext cx="1309870" cy="359725"/>
              <a:chOff x="3106515" y="3261623"/>
              <a:chExt cx="1309870" cy="359725"/>
            </a:xfrm>
          </p:grpSpPr>
          <p:sp>
            <p:nvSpPr>
              <p:cNvPr id="1279" name="Rounded Rectangle 1278"/>
              <p:cNvSpPr/>
              <p:nvPr/>
            </p:nvSpPr>
            <p:spPr bwMode="auto">
              <a:xfrm rot="5400000">
                <a:off x="3585882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80" name="Rounded Rectangle 1279"/>
              <p:cNvSpPr/>
              <p:nvPr/>
            </p:nvSpPr>
            <p:spPr bwMode="auto">
              <a:xfrm rot="5400000">
                <a:off x="4051618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81" name="Rounded Rectangle 1280"/>
              <p:cNvSpPr/>
              <p:nvPr/>
            </p:nvSpPr>
            <p:spPr bwMode="auto">
              <a:xfrm rot="5400000">
                <a:off x="3111556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26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2427402" cy="271173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076" name="Picture 4" descr="http://www.nvidia.com/content/tesla/images/tesla-k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07" y="1728952"/>
            <a:ext cx="1922585" cy="86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yeskey.com/uploadfile/t1/trusmeonline801/fetch/Xeon-CPU/Intel-Xeon-CPU-Processor-X5660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90600" y="4431268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Segoe UI Semibold" pitchFamily="34" charset="0"/>
              </a:rPr>
              <a:t>Intel Xeon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Segoe UI Semibold" pitchFamily="34" charset="0"/>
              </a:rPr>
              <a:t>E5-2670: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Segoe UI Semibold" pitchFamily="34" charset="0"/>
            </a:endParaRPr>
          </a:p>
          <a:p>
            <a:r>
              <a:rPr lang="en-US" dirty="0" smtClean="0"/>
              <a:t>Clock speed: </a:t>
            </a:r>
            <a:r>
              <a:rPr lang="en-US" b="1" dirty="0" smtClean="0"/>
              <a:t>2.6</a:t>
            </a:r>
            <a:r>
              <a:rPr lang="en-US" dirty="0" smtClean="0"/>
              <a:t> </a:t>
            </a:r>
            <a:r>
              <a:rPr lang="en-US" dirty="0" smtClean="0"/>
              <a:t>GHz</a:t>
            </a:r>
          </a:p>
          <a:p>
            <a:r>
              <a:rPr lang="en-US" b="1" dirty="0" smtClean="0"/>
              <a:t>4</a:t>
            </a:r>
            <a:r>
              <a:rPr lang="en-US" dirty="0" smtClean="0"/>
              <a:t> instructions per cycle</a:t>
            </a:r>
          </a:p>
          <a:p>
            <a:r>
              <a:rPr lang="en-US" dirty="0" smtClean="0"/>
              <a:t>CPU - </a:t>
            </a:r>
            <a:r>
              <a:rPr lang="en-US" dirty="0" smtClean="0"/>
              <a:t>1</a:t>
            </a:r>
            <a:r>
              <a:rPr lang="en-US" b="1" dirty="0" smtClean="0"/>
              <a:t>6</a:t>
            </a:r>
            <a:r>
              <a:rPr lang="en-US" dirty="0" smtClean="0"/>
              <a:t> </a:t>
            </a:r>
            <a:r>
              <a:rPr lang="en-US" dirty="0" smtClean="0"/>
              <a:t>cores</a:t>
            </a:r>
          </a:p>
          <a:p>
            <a:endParaRPr lang="en-US" dirty="0"/>
          </a:p>
          <a:p>
            <a:r>
              <a:rPr lang="en-US" dirty="0" smtClean="0"/>
              <a:t>2.6 </a:t>
            </a:r>
            <a:r>
              <a:rPr lang="en-US" dirty="0" smtClean="0"/>
              <a:t>x 4 x </a:t>
            </a:r>
            <a:r>
              <a:rPr lang="en-US" dirty="0" smtClean="0"/>
              <a:t>16 </a:t>
            </a:r>
            <a:r>
              <a:rPr lang="en-US" dirty="0" smtClean="0"/>
              <a:t>= 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Segoe UI Semibold" pitchFamily="34" charset="0"/>
              </a:rPr>
              <a:t>166.4</a:t>
            </a:r>
            <a:r>
              <a:rPr lang="en-US" dirty="0" smtClean="0"/>
              <a:t> </a:t>
            </a:r>
            <a:r>
              <a:rPr lang="en-US" dirty="0" smtClean="0"/>
              <a:t>Gigaflops double precision</a:t>
            </a:r>
            <a:endParaRPr lang="en-US" dirty="0"/>
          </a:p>
        </p:txBody>
      </p:sp>
      <p:sp>
        <p:nvSpPr>
          <p:cNvPr id="1257" name="TextBox 1256"/>
          <p:cNvSpPr txBox="1"/>
          <p:nvPr/>
        </p:nvSpPr>
        <p:spPr>
          <a:xfrm>
            <a:off x="4648200" y="44196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Segoe UI Semibold" pitchFamily="34" charset="0"/>
              </a:rPr>
              <a:t>NVIDIA Tesla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Segoe UI Semibold" pitchFamily="34" charset="0"/>
              </a:rPr>
              <a:t>K40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Segoe UI Semibold" pitchFamily="34" charset="0"/>
              </a:rPr>
              <a:t>: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  <a:latin typeface="Segoe UI Semibold" pitchFamily="34" charset="0"/>
            </a:endParaRPr>
          </a:p>
          <a:p>
            <a:endParaRPr lang="en-US" b="1" dirty="0" smtClean="0"/>
          </a:p>
          <a:p>
            <a:r>
              <a:rPr lang="en-US" b="1" dirty="0" smtClean="0"/>
              <a:t>Single</a:t>
            </a:r>
            <a:r>
              <a:rPr lang="en-US" dirty="0" smtClean="0"/>
              <a:t> </a:t>
            </a:r>
            <a:r>
              <a:rPr lang="en-US" dirty="0" smtClean="0"/>
              <a:t>instruction</a:t>
            </a:r>
          </a:p>
          <a:p>
            <a:r>
              <a:rPr lang="en-US" b="1" dirty="0" smtClean="0"/>
              <a:t>2880</a:t>
            </a:r>
            <a:r>
              <a:rPr lang="en-US" dirty="0" smtClean="0"/>
              <a:t> </a:t>
            </a:r>
            <a:r>
              <a:rPr lang="en-US" dirty="0" smtClean="0"/>
              <a:t>CUDA cores</a:t>
            </a:r>
          </a:p>
          <a:p>
            <a:endParaRPr lang="en-US" dirty="0"/>
          </a:p>
          <a:p>
            <a:endParaRPr lang="en-US" b="1" dirty="0" smtClean="0">
              <a:solidFill>
                <a:schemeClr val="accent6">
                  <a:lumMod val="50000"/>
                </a:schemeClr>
              </a:solidFill>
              <a:latin typeface="Segoe UI Semibold" pitchFamily="34" charset="0"/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Segoe UI Semibold" pitchFamily="34" charset="0"/>
              </a:rPr>
              <a:t>1.66</a:t>
            </a:r>
            <a:r>
              <a:rPr lang="en-US" dirty="0" smtClean="0"/>
              <a:t> Teraflops </a:t>
            </a:r>
            <a:r>
              <a:rPr lang="en-US" dirty="0" smtClean="0"/>
              <a:t>double precision</a:t>
            </a:r>
          </a:p>
        </p:txBody>
      </p:sp>
      <p:sp>
        <p:nvSpPr>
          <p:cNvPr id="3072" name="TextBox 3071"/>
          <p:cNvSpPr txBox="1"/>
          <p:nvPr/>
        </p:nvSpPr>
        <p:spPr>
          <a:xfrm>
            <a:off x="1752600" y="1066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Segoe UI Semibold" pitchFamily="34" charset="0"/>
              </a:rPr>
              <a:t>SCC CPU</a:t>
            </a:r>
            <a:endParaRPr lang="en-US" dirty="0">
              <a:solidFill>
                <a:srgbClr val="0070C0"/>
              </a:solidFill>
              <a:latin typeface="Segoe UI Semibold" pitchFamily="34" charset="0"/>
            </a:endParaRPr>
          </a:p>
        </p:txBody>
      </p:sp>
      <p:sp>
        <p:nvSpPr>
          <p:cNvPr id="1259" name="TextBox 1258"/>
          <p:cNvSpPr txBox="1"/>
          <p:nvPr/>
        </p:nvSpPr>
        <p:spPr>
          <a:xfrm>
            <a:off x="5410200" y="1066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Segoe UI Semibold" pitchFamily="34" charset="0"/>
              </a:rPr>
              <a:t>SCC GPU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Segoe UI Semibold" pitchFamily="34" charset="0"/>
            </a:endParaRPr>
          </a:p>
        </p:txBody>
      </p:sp>
      <p:grpSp>
        <p:nvGrpSpPr>
          <p:cNvPr id="1267" name="Group 1266"/>
          <p:cNvGrpSpPr/>
          <p:nvPr/>
        </p:nvGrpSpPr>
        <p:grpSpPr>
          <a:xfrm>
            <a:off x="2314728" y="2571901"/>
            <a:ext cx="1314143" cy="1427778"/>
            <a:chOff x="2913547" y="2500538"/>
            <a:chExt cx="1688442" cy="2233981"/>
          </a:xfrm>
          <a:effectLst/>
        </p:grpSpPr>
        <p:pic>
          <p:nvPicPr>
            <p:cNvPr id="1268" name="Picture 1267" descr="thinner_intel_chip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13547" y="2500538"/>
              <a:ext cx="1688442" cy="2233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69" name="Rectangle 1268"/>
            <p:cNvSpPr/>
            <p:nvPr/>
          </p:nvSpPr>
          <p:spPr bwMode="auto">
            <a:xfrm rot="5400000">
              <a:off x="3332090" y="3461190"/>
              <a:ext cx="867310" cy="1400909"/>
            </a:xfrm>
            <a:prstGeom prst="rect">
              <a:avLst/>
            </a:prstGeom>
            <a:blipFill dpi="0" rotWithShape="1">
              <a:blip r:embed="rId7" cstate="print">
                <a:alphaModFix amt="32000"/>
                <a:lum bright="-59000" contrast="6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ctr"/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 extrusionH="76200" prstMaterial="plastic"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70" name="Group 1269"/>
            <p:cNvGrpSpPr/>
            <p:nvPr/>
          </p:nvGrpSpPr>
          <p:grpSpPr>
            <a:xfrm>
              <a:off x="3098538" y="2782108"/>
              <a:ext cx="1309870" cy="359725"/>
              <a:chOff x="3098538" y="2782108"/>
              <a:chExt cx="1309870" cy="359725"/>
            </a:xfrm>
          </p:grpSpPr>
          <p:sp>
            <p:nvSpPr>
              <p:cNvPr id="1275" name="Rounded Rectangle 1274"/>
              <p:cNvSpPr/>
              <p:nvPr/>
            </p:nvSpPr>
            <p:spPr bwMode="auto">
              <a:xfrm rot="5400000">
                <a:off x="3577905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76" name="Rounded Rectangle 1275"/>
              <p:cNvSpPr/>
              <p:nvPr/>
            </p:nvSpPr>
            <p:spPr bwMode="auto">
              <a:xfrm rot="5400000">
                <a:off x="4043641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77" name="Rounded Rectangle 1276"/>
              <p:cNvSpPr/>
              <p:nvPr/>
            </p:nvSpPr>
            <p:spPr bwMode="auto">
              <a:xfrm rot="5400000">
                <a:off x="3103579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1271" name="Group 1270"/>
            <p:cNvGrpSpPr/>
            <p:nvPr/>
          </p:nvGrpSpPr>
          <p:grpSpPr>
            <a:xfrm>
              <a:off x="3098538" y="3261623"/>
              <a:ext cx="1309870" cy="359725"/>
              <a:chOff x="3106515" y="3261623"/>
              <a:chExt cx="1309870" cy="359725"/>
            </a:xfrm>
          </p:grpSpPr>
          <p:sp>
            <p:nvSpPr>
              <p:cNvPr id="1272" name="Rounded Rectangle 1271"/>
              <p:cNvSpPr/>
              <p:nvPr/>
            </p:nvSpPr>
            <p:spPr bwMode="auto">
              <a:xfrm rot="5400000">
                <a:off x="3585882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73" name="Rounded Rectangle 1272"/>
              <p:cNvSpPr/>
              <p:nvPr/>
            </p:nvSpPr>
            <p:spPr bwMode="auto">
              <a:xfrm rot="5400000">
                <a:off x="4051618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74" name="Rounded Rectangle 1273"/>
              <p:cNvSpPr/>
              <p:nvPr/>
            </p:nvSpPr>
            <p:spPr bwMode="auto">
              <a:xfrm rot="5400000">
                <a:off x="3111556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05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074" name="Picture 2" descr="http://www.yeskey.com/uploadfile/t1/trusmeonline801/fetch/Xeon-CPU/Intel-Xeon-CPU-Processor-X5660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90600" y="4431268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Segoe UI Semibold" pitchFamily="34" charset="0"/>
              </a:rPr>
              <a:t>Intel Xeon E5-2670 :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Segoe UI Semibold" pitchFamily="34" charset="0"/>
            </a:endParaRPr>
          </a:p>
          <a:p>
            <a:r>
              <a:rPr lang="en-US" dirty="0" smtClean="0"/>
              <a:t>Memory size: </a:t>
            </a:r>
            <a:r>
              <a:rPr lang="en-US" b="1" dirty="0" smtClean="0"/>
              <a:t>256 </a:t>
            </a:r>
            <a:r>
              <a:rPr lang="en-US" dirty="0" smtClean="0"/>
              <a:t>GB</a:t>
            </a:r>
          </a:p>
          <a:p>
            <a:r>
              <a:rPr lang="en-US" dirty="0" smtClean="0"/>
              <a:t>Bandwidth: </a:t>
            </a:r>
            <a:r>
              <a:rPr lang="en-US" b="1" dirty="0" smtClean="0"/>
              <a:t>32 </a:t>
            </a:r>
            <a:r>
              <a:rPr lang="en-US" dirty="0" smtClean="0"/>
              <a:t>GB/sec</a:t>
            </a:r>
          </a:p>
        </p:txBody>
      </p:sp>
      <p:sp>
        <p:nvSpPr>
          <p:cNvPr id="1257" name="TextBox 1256"/>
          <p:cNvSpPr txBox="1"/>
          <p:nvPr/>
        </p:nvSpPr>
        <p:spPr>
          <a:xfrm>
            <a:off x="4648200" y="44196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Segoe UI Semibold" pitchFamily="34" charset="0"/>
              </a:rPr>
              <a:t>NVIDIA Tesla K40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Segoe UI Semibold" pitchFamily="34" charset="0"/>
              </a:rPr>
              <a:t>: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  <a:latin typeface="Segoe UI Semibold" pitchFamily="34" charset="0"/>
            </a:endParaRPr>
          </a:p>
          <a:p>
            <a:r>
              <a:rPr lang="en-US" dirty="0" smtClean="0"/>
              <a:t>Memory size: </a:t>
            </a:r>
            <a:r>
              <a:rPr lang="en-US" b="1" dirty="0" smtClean="0"/>
              <a:t>12GB </a:t>
            </a:r>
            <a:r>
              <a:rPr lang="en-US" dirty="0" smtClean="0"/>
              <a:t>total</a:t>
            </a:r>
          </a:p>
          <a:p>
            <a:r>
              <a:rPr lang="en-US" dirty="0" smtClean="0"/>
              <a:t>Bandwidth: </a:t>
            </a:r>
            <a:r>
              <a:rPr lang="en-US" b="1" dirty="0" smtClean="0"/>
              <a:t>288 </a:t>
            </a:r>
            <a:r>
              <a:rPr lang="en-US" dirty="0" smtClean="0"/>
              <a:t>GB/sec</a:t>
            </a:r>
          </a:p>
        </p:txBody>
      </p:sp>
      <p:sp>
        <p:nvSpPr>
          <p:cNvPr id="1255" name="TextBox 1254"/>
          <p:cNvSpPr txBox="1"/>
          <p:nvPr/>
        </p:nvSpPr>
        <p:spPr>
          <a:xfrm>
            <a:off x="1752600" y="1066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Segoe UI Semibold" pitchFamily="34" charset="0"/>
              </a:rPr>
              <a:t>SCC CPU</a:t>
            </a:r>
            <a:endParaRPr lang="en-US" dirty="0">
              <a:solidFill>
                <a:srgbClr val="0070C0"/>
              </a:solidFill>
              <a:latin typeface="Segoe UI Semibold" pitchFamily="34" charset="0"/>
            </a:endParaRPr>
          </a:p>
        </p:txBody>
      </p:sp>
      <p:sp>
        <p:nvSpPr>
          <p:cNvPr id="1256" name="TextBox 1255"/>
          <p:cNvSpPr txBox="1"/>
          <p:nvPr/>
        </p:nvSpPr>
        <p:spPr>
          <a:xfrm>
            <a:off x="5410200" y="1066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Segoe UI Semibold" pitchFamily="34" charset="0"/>
              </a:rPr>
              <a:t>SCC GPU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Segoe UI Semibold" pitchFamily="34" charset="0"/>
            </a:endParaRPr>
          </a:p>
        </p:txBody>
      </p:sp>
      <p:pic>
        <p:nvPicPr>
          <p:cNvPr id="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2427402" cy="271173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8" name="Group 1267"/>
          <p:cNvGrpSpPr/>
          <p:nvPr/>
        </p:nvGrpSpPr>
        <p:grpSpPr>
          <a:xfrm>
            <a:off x="2314728" y="2571901"/>
            <a:ext cx="1314143" cy="1427778"/>
            <a:chOff x="2913547" y="2500538"/>
            <a:chExt cx="1688442" cy="2233981"/>
          </a:xfrm>
          <a:effectLst/>
        </p:grpSpPr>
        <p:pic>
          <p:nvPicPr>
            <p:cNvPr id="1269" name="Picture 1268" descr="thinner_intel_chip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13547" y="2500538"/>
              <a:ext cx="1688442" cy="2233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70" name="Rectangle 1269"/>
            <p:cNvSpPr/>
            <p:nvPr/>
          </p:nvSpPr>
          <p:spPr bwMode="auto">
            <a:xfrm rot="5400000">
              <a:off x="3332090" y="3461190"/>
              <a:ext cx="867310" cy="1400909"/>
            </a:xfrm>
            <a:prstGeom prst="rect">
              <a:avLst/>
            </a:prstGeom>
            <a:blipFill dpi="0" rotWithShape="1">
              <a:blip r:embed="rId6" cstate="print">
                <a:alphaModFix amt="32000"/>
                <a:lum bright="-59000" contrast="6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ctr"/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 extrusionH="76200" prstMaterial="plastic"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71" name="Group 1270"/>
            <p:cNvGrpSpPr/>
            <p:nvPr/>
          </p:nvGrpSpPr>
          <p:grpSpPr>
            <a:xfrm>
              <a:off x="3098538" y="2782108"/>
              <a:ext cx="1309870" cy="359725"/>
              <a:chOff x="3098538" y="2782108"/>
              <a:chExt cx="1309870" cy="359725"/>
            </a:xfrm>
          </p:grpSpPr>
          <p:sp>
            <p:nvSpPr>
              <p:cNvPr id="1276" name="Rounded Rectangle 1275"/>
              <p:cNvSpPr/>
              <p:nvPr/>
            </p:nvSpPr>
            <p:spPr bwMode="auto">
              <a:xfrm rot="5400000">
                <a:off x="3577905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77" name="Rounded Rectangle 1276"/>
              <p:cNvSpPr/>
              <p:nvPr/>
            </p:nvSpPr>
            <p:spPr bwMode="auto">
              <a:xfrm rot="5400000">
                <a:off x="4043641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78" name="Rounded Rectangle 1277"/>
              <p:cNvSpPr/>
              <p:nvPr/>
            </p:nvSpPr>
            <p:spPr bwMode="auto">
              <a:xfrm rot="5400000">
                <a:off x="3103579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1272" name="Group 1271"/>
            <p:cNvGrpSpPr/>
            <p:nvPr/>
          </p:nvGrpSpPr>
          <p:grpSpPr>
            <a:xfrm>
              <a:off x="3098538" y="3261623"/>
              <a:ext cx="1309870" cy="359725"/>
              <a:chOff x="3106515" y="3261623"/>
              <a:chExt cx="1309870" cy="359725"/>
            </a:xfrm>
          </p:grpSpPr>
          <p:sp>
            <p:nvSpPr>
              <p:cNvPr id="1273" name="Rounded Rectangle 1272"/>
              <p:cNvSpPr/>
              <p:nvPr/>
            </p:nvSpPr>
            <p:spPr bwMode="auto">
              <a:xfrm rot="5400000">
                <a:off x="3585882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74" name="Rounded Rectangle 1273"/>
              <p:cNvSpPr/>
              <p:nvPr/>
            </p:nvSpPr>
            <p:spPr bwMode="auto">
              <a:xfrm rot="5400000">
                <a:off x="4051618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75" name="Rounded Rectangle 1274"/>
              <p:cNvSpPr/>
              <p:nvPr/>
            </p:nvSpPr>
            <p:spPr bwMode="auto">
              <a:xfrm rot="5400000">
                <a:off x="3111556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pic>
        <p:nvPicPr>
          <p:cNvPr id="3076" name="Picture 4" descr="http://www.nvidia.com/content/tesla/images/tesla-k2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07" y="1728952"/>
            <a:ext cx="1922585" cy="86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10x GPU </a:t>
            </a:r>
            <a:r>
              <a:rPr lang="en-US" sz="2800" dirty="0"/>
              <a:t>C</a:t>
            </a:r>
            <a:r>
              <a:rPr lang="en-US" sz="2800" dirty="0" smtClean="0"/>
              <a:t>omputing Growth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1829812"/>
            <a:ext cx="6705600" cy="463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19050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Semibold" pitchFamily="34" charset="0"/>
              </a:rPr>
              <a:t>2008</a:t>
            </a:r>
            <a:endParaRPr lang="en-US" sz="2800" dirty="0">
              <a:latin typeface="Segoe UI Semi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199" y="2895600"/>
            <a:ext cx="300990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bold" pitchFamily="34" charset="0"/>
              </a:rPr>
              <a:t>6,000</a:t>
            </a:r>
          </a:p>
          <a:p>
            <a:r>
              <a:rPr lang="en-US" sz="1400" dirty="0" smtClean="0"/>
              <a:t>Tesla GPUs</a:t>
            </a:r>
          </a:p>
          <a:p>
            <a:endParaRPr lang="en-US" sz="1400" dirty="0"/>
          </a:p>
          <a:p>
            <a:r>
              <a:rPr lang="en-US" dirty="0" smtClean="0">
                <a:latin typeface="Segoe UI Semibold" pitchFamily="34" charset="0"/>
              </a:rPr>
              <a:t>150K</a:t>
            </a:r>
          </a:p>
          <a:p>
            <a:r>
              <a:rPr lang="en-US" sz="1400" dirty="0" smtClean="0"/>
              <a:t>CUDA downloads</a:t>
            </a:r>
          </a:p>
          <a:p>
            <a:endParaRPr lang="en-US" sz="1400" dirty="0" smtClean="0"/>
          </a:p>
          <a:p>
            <a:r>
              <a:rPr lang="en-US" dirty="0" smtClean="0">
                <a:latin typeface="Segoe UI Semibold" pitchFamily="34" charset="0"/>
              </a:rPr>
              <a:t>77</a:t>
            </a:r>
          </a:p>
          <a:p>
            <a:r>
              <a:rPr lang="en-US" sz="1400" dirty="0" smtClean="0"/>
              <a:t>Supercomputing Teraflops</a:t>
            </a:r>
          </a:p>
          <a:p>
            <a:endParaRPr lang="en-US" sz="1400" dirty="0"/>
          </a:p>
          <a:p>
            <a:r>
              <a:rPr lang="en-US" b="1" dirty="0" smtClean="0"/>
              <a:t>60</a:t>
            </a:r>
          </a:p>
          <a:p>
            <a:r>
              <a:rPr lang="en-US" sz="1400" dirty="0" smtClean="0"/>
              <a:t>University Courses</a:t>
            </a:r>
          </a:p>
          <a:p>
            <a:endParaRPr lang="en-US" sz="1400" dirty="0" smtClean="0"/>
          </a:p>
          <a:p>
            <a:r>
              <a:rPr lang="en-US" dirty="0" smtClean="0">
                <a:latin typeface="Segoe UI Semibold" pitchFamily="34" charset="0"/>
              </a:rPr>
              <a:t>4,000</a:t>
            </a:r>
          </a:p>
          <a:p>
            <a:r>
              <a:rPr lang="en-US" sz="1400" dirty="0" smtClean="0"/>
              <a:t>Academic Papers</a:t>
            </a:r>
          </a:p>
          <a:p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019800" y="19050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Segoe UI Semibold" pitchFamily="34" charset="0"/>
              </a:rPr>
              <a:t>2015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Segoe UI Semi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2895600"/>
            <a:ext cx="2209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Segoe UI Semibold" pitchFamily="34" charset="0"/>
              </a:rPr>
              <a:t>450,000</a:t>
            </a:r>
          </a:p>
          <a:p>
            <a:r>
              <a:rPr lang="en-US" sz="1400" dirty="0" smtClean="0"/>
              <a:t>Tesla GPUs</a:t>
            </a:r>
          </a:p>
          <a:p>
            <a:endParaRPr lang="en-US" sz="1400" dirty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Segoe UI Semibold" pitchFamily="34" charset="0"/>
              </a:rPr>
              <a:t>3M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Segoe UI Semibold" pitchFamily="34" charset="0"/>
              </a:rPr>
              <a:t>      </a:t>
            </a:r>
          </a:p>
          <a:p>
            <a:r>
              <a:rPr lang="en-US" sz="1400" dirty="0" smtClean="0"/>
              <a:t>CUDA downloads</a:t>
            </a:r>
          </a:p>
          <a:p>
            <a:endParaRPr lang="en-US" sz="1400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Segoe UI Semibold" pitchFamily="34" charset="0"/>
              </a:rPr>
              <a:t>54,000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Segoe UI Semibold" pitchFamily="34" charset="0"/>
              </a:rPr>
              <a:t>        </a:t>
            </a:r>
          </a:p>
          <a:p>
            <a:r>
              <a:rPr lang="en-US" sz="1400" dirty="0" smtClean="0"/>
              <a:t>Supercomputing Teraflops</a:t>
            </a:r>
          </a:p>
          <a:p>
            <a:endParaRPr lang="en-US" sz="1400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Segoe UI Semibold" pitchFamily="34" charset="0"/>
              </a:rPr>
              <a:t>800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Segoe UI Semibold" pitchFamily="34" charset="0"/>
              </a:rPr>
              <a:t>   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Segoe UI Semibold" pitchFamily="34" charset="0"/>
            </a:endParaRPr>
          </a:p>
          <a:p>
            <a:r>
              <a:rPr lang="en-US" sz="1400" dirty="0" smtClean="0"/>
              <a:t>University Courses</a:t>
            </a:r>
            <a:endParaRPr lang="en-US" sz="1400" dirty="0"/>
          </a:p>
          <a:p>
            <a:endParaRPr lang="en-US" sz="1400" dirty="0" smtClean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 Semibold" pitchFamily="34" charset="0"/>
              </a:rPr>
              <a:t>6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Segoe UI Semibold" pitchFamily="34" charset="0"/>
              </a:rPr>
              <a:t>0,000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Segoe UI Semibold" pitchFamily="34" charset="0"/>
              </a:rPr>
              <a:t>   </a:t>
            </a:r>
          </a:p>
          <a:p>
            <a:r>
              <a:rPr lang="en-US" sz="1400" dirty="0" smtClean="0"/>
              <a:t>Academic Papers</a:t>
            </a:r>
          </a:p>
          <a:p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9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1496" y="762000"/>
            <a:ext cx="64008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GPU Acceleration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75636465"/>
              </p:ext>
            </p:extLst>
          </p:nvPr>
        </p:nvGraphicFramePr>
        <p:xfrm>
          <a:off x="1589596" y="1828800"/>
          <a:ext cx="60960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27696" y="3581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Seamless linking to GPU-enabled libraries.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85096" y="3581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Simple directives for easy GPU-acceleration of new and existing applications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742496" y="3581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Most powerful and flexible way to design GPU accelerated applications</a:t>
            </a:r>
            <a:endParaRPr lang="en-US" sz="1200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430941323"/>
              </p:ext>
            </p:extLst>
          </p:nvPr>
        </p:nvGraphicFramePr>
        <p:xfrm>
          <a:off x="609600" y="4343400"/>
          <a:ext cx="8001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4223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1496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Minimum Change, Big Speed-up</a:t>
            </a:r>
          </a:p>
        </p:txBody>
      </p:sp>
      <p:sp>
        <p:nvSpPr>
          <p:cNvPr id="1074" name="AutoShape 14"/>
          <p:cNvSpPr>
            <a:spLocks noChangeArrowheads="1"/>
          </p:cNvSpPr>
          <p:nvPr/>
        </p:nvSpPr>
        <p:spPr bwMode="auto">
          <a:xfrm>
            <a:off x="3441613" y="2165598"/>
            <a:ext cx="2260776" cy="3701774"/>
          </a:xfrm>
          <a:prstGeom prst="roundRect">
            <a:avLst>
              <a:gd name="adj" fmla="val 5701"/>
            </a:avLst>
          </a:prstGeom>
          <a:gradFill flip="none" rotWithShape="1">
            <a:gsLst>
              <a:gs pos="0">
                <a:schemeClr val="bg1">
                  <a:lumMod val="50000"/>
                  <a:lumOff val="50000"/>
                  <a:alpha val="24000"/>
                </a:schemeClr>
              </a:gs>
              <a:gs pos="100000">
                <a:schemeClr val="bg1">
                  <a:lumMod val="75000"/>
                  <a:lumOff val="25000"/>
                  <a:alpha val="14000"/>
                </a:schemeClr>
              </a:gs>
            </a:gsLst>
            <a:lin ang="16200000" scaled="1"/>
            <a:tileRect/>
          </a:gradFill>
          <a:ln w="9525" algn="ctr">
            <a:gradFill>
              <a:gsLst>
                <a:gs pos="0">
                  <a:schemeClr val="bg2">
                    <a:alpha val="56000"/>
                  </a:schemeClr>
                </a:gs>
                <a:gs pos="100000">
                  <a:schemeClr val="bg2">
                    <a:alpha val="14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 extrusionH="76200" contourW="6350">
            <a:bevelT w="12700" h="6350"/>
            <a:extrusionClr>
              <a:schemeClr val="bg2">
                <a:lumMod val="75000"/>
              </a:schemeClr>
            </a:extrusionClr>
            <a:contourClr>
              <a:schemeClr val="bg2">
                <a:lumMod val="50000"/>
              </a:schemeClr>
            </a:contourClr>
          </a:sp3d>
        </p:spPr>
        <p:txBody>
          <a:bodyPr wrap="none" anchor="ctr"/>
          <a:lstStyle/>
          <a:p>
            <a:pPr algn="ctr">
              <a:defRPr/>
            </a:pPr>
            <a:endParaRPr lang="en-US" sz="3600" b="1" dirty="0">
              <a:solidFill>
                <a:schemeClr val="bg1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1075" name="TextBox 1074"/>
          <p:cNvSpPr txBox="1"/>
          <p:nvPr/>
        </p:nvSpPr>
        <p:spPr>
          <a:xfrm>
            <a:off x="3464166" y="1637777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rebuchet MS" pitchFamily="34" charset="0"/>
              </a:rPr>
              <a:t>Application Code</a:t>
            </a:r>
            <a:endParaRPr lang="en-US" sz="2000" b="1" dirty="0">
              <a:latin typeface="Trebuchet MS" pitchFamily="34" charset="0"/>
            </a:endParaRPr>
          </a:p>
        </p:txBody>
      </p:sp>
      <p:sp>
        <p:nvSpPr>
          <p:cNvPr id="1076" name="Left Brace 1075"/>
          <p:cNvSpPr/>
          <p:nvPr/>
        </p:nvSpPr>
        <p:spPr>
          <a:xfrm rot="16200000">
            <a:off x="4399327" y="2753256"/>
            <a:ext cx="485912" cy="6961576"/>
          </a:xfrm>
          <a:prstGeom prst="leftBrace">
            <a:avLst>
              <a:gd name="adj1" fmla="val 48029"/>
              <a:gd name="adj2" fmla="val 49189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TextBox 1076"/>
          <p:cNvSpPr txBox="1"/>
          <p:nvPr/>
        </p:nvSpPr>
        <p:spPr>
          <a:xfrm>
            <a:off x="512393" y="3889917"/>
            <a:ext cx="116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6B900"/>
                </a:solidFill>
                <a:effectLst/>
                <a:latin typeface="Trebuchet MS" pitchFamily="34" charset="0"/>
                <a:cs typeface="Arial" pitchFamily="34" charset="0"/>
              </a:rPr>
              <a:t>GPU</a:t>
            </a:r>
          </a:p>
        </p:txBody>
      </p:sp>
      <p:sp>
        <p:nvSpPr>
          <p:cNvPr id="1078" name="TextBox 1077"/>
          <p:cNvSpPr txBox="1"/>
          <p:nvPr/>
        </p:nvSpPr>
        <p:spPr>
          <a:xfrm>
            <a:off x="7653631" y="3857919"/>
            <a:ext cx="924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Trebuchet MS" pitchFamily="34" charset="0"/>
              </a:rPr>
              <a:t>C</a:t>
            </a:r>
            <a:r>
              <a:rPr lang="en-US" sz="2800" b="1" dirty="0" smtClean="0">
                <a:solidFill>
                  <a:schemeClr val="tx2"/>
                </a:solidFill>
                <a:latin typeface="Trebuchet MS" pitchFamily="34" charset="0"/>
              </a:rPr>
              <a:t>PU</a:t>
            </a:r>
            <a:endParaRPr lang="en-US" sz="2800" b="1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1079" name="TextBox 1078"/>
          <p:cNvSpPr txBox="1"/>
          <p:nvPr/>
        </p:nvSpPr>
        <p:spPr>
          <a:xfrm>
            <a:off x="1767668" y="4632122"/>
            <a:ext cx="2324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73B900"/>
                </a:solidFill>
                <a:latin typeface="Trebuchet MS" pitchFamily="34" charset="0"/>
              </a:rPr>
              <a:t>Use GPU to Parallelize</a:t>
            </a:r>
            <a:endParaRPr lang="en-US" dirty="0">
              <a:solidFill>
                <a:srgbClr val="73B900"/>
              </a:solidFill>
              <a:latin typeface="Trebuchet MS" pitchFamily="34" charset="0"/>
            </a:endParaRPr>
          </a:p>
        </p:txBody>
      </p:sp>
      <p:sp>
        <p:nvSpPr>
          <p:cNvPr id="1080" name="Rounded Rectangle 1079"/>
          <p:cNvSpPr/>
          <p:nvPr/>
        </p:nvSpPr>
        <p:spPr>
          <a:xfrm>
            <a:off x="3316078" y="3153231"/>
            <a:ext cx="2511846" cy="887767"/>
          </a:xfrm>
          <a:prstGeom prst="roundRect">
            <a:avLst>
              <a:gd name="adj" fmla="val 914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Left Arrow 1080"/>
          <p:cNvSpPr/>
          <p:nvPr/>
        </p:nvSpPr>
        <p:spPr>
          <a:xfrm>
            <a:off x="1664970" y="3473247"/>
            <a:ext cx="1651108" cy="273554"/>
          </a:xfrm>
          <a:prstGeom prst="leftArrow">
            <a:avLst>
              <a:gd name="adj1" fmla="val 50000"/>
              <a:gd name="adj2" fmla="val 67949"/>
            </a:avLst>
          </a:prstGeom>
          <a:gradFill>
            <a:gsLst>
              <a:gs pos="0">
                <a:srgbClr val="73B900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TextBox 1081"/>
          <p:cNvSpPr txBox="1"/>
          <p:nvPr/>
        </p:nvSpPr>
        <p:spPr>
          <a:xfrm>
            <a:off x="1413875" y="3776419"/>
            <a:ext cx="2153298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>
                <a:latin typeface="Trebuchet MS" pitchFamily="34" charset="0"/>
              </a:rPr>
              <a:t>Compute-Intensive Functions</a:t>
            </a:r>
            <a:endParaRPr lang="en-US" sz="1400" dirty="0">
              <a:latin typeface="Trebuchet MS" pitchFamily="34" charset="0"/>
            </a:endParaRPr>
          </a:p>
        </p:txBody>
      </p:sp>
      <p:sp>
        <p:nvSpPr>
          <p:cNvPr id="1083" name="TextBox 1082"/>
          <p:cNvSpPr txBox="1"/>
          <p:nvPr/>
        </p:nvSpPr>
        <p:spPr>
          <a:xfrm>
            <a:off x="5870878" y="3379790"/>
            <a:ext cx="20531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 b="1" dirty="0">
                <a:solidFill>
                  <a:schemeClr val="tx2"/>
                </a:solidFill>
                <a:latin typeface="Trebuchet MS" pitchFamily="34" charset="0"/>
              </a:rPr>
              <a:t>Rest of Sequential</a:t>
            </a:r>
          </a:p>
          <a:p>
            <a:pPr algn="r">
              <a:lnSpc>
                <a:spcPct val="90000"/>
              </a:lnSpc>
            </a:pPr>
            <a:r>
              <a:rPr lang="en-US" sz="1600" b="1" dirty="0">
                <a:solidFill>
                  <a:schemeClr val="tx2"/>
                </a:solidFill>
                <a:latin typeface="Trebuchet MS" pitchFamily="34" charset="0"/>
              </a:rPr>
              <a:t>CPU Code</a:t>
            </a:r>
          </a:p>
        </p:txBody>
      </p:sp>
      <p:sp>
        <p:nvSpPr>
          <p:cNvPr id="1084" name="AutoShape 14"/>
          <p:cNvSpPr>
            <a:spLocks noChangeArrowheads="1"/>
          </p:cNvSpPr>
          <p:nvPr/>
        </p:nvSpPr>
        <p:spPr bwMode="auto">
          <a:xfrm>
            <a:off x="3549203" y="3810561"/>
            <a:ext cx="2045596" cy="157928"/>
          </a:xfrm>
          <a:prstGeom prst="roundRect">
            <a:avLst>
              <a:gd name="adj" fmla="val 19373"/>
            </a:avLst>
          </a:prstGeom>
          <a:gradFill flip="none" rotWithShape="1">
            <a:gsLst>
              <a:gs pos="0">
                <a:srgbClr val="92D050"/>
              </a:gs>
              <a:gs pos="100000">
                <a:srgbClr val="548200"/>
              </a:gs>
            </a:gsLst>
            <a:lin ang="16200000" scaled="1"/>
            <a:tileRect/>
          </a:gradFill>
          <a:ln w="9525" algn="ctr">
            <a:gradFill>
              <a:gsLst>
                <a:gs pos="0">
                  <a:schemeClr val="tx2">
                    <a:alpha val="74000"/>
                  </a:schemeClr>
                </a:gs>
                <a:gs pos="100000">
                  <a:schemeClr val="tx2">
                    <a:lumMod val="50000"/>
                    <a:alpha val="79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 extrusionH="76200" contourW="6350">
            <a:bevelT w="12700" h="6350"/>
            <a:extrusionClr>
              <a:schemeClr val="bg2">
                <a:lumMod val="75000"/>
              </a:schemeClr>
            </a:extrusionClr>
            <a:contourClr>
              <a:schemeClr val="bg2">
                <a:lumMod val="50000"/>
              </a:schemeClr>
            </a:contourClr>
          </a:sp3d>
        </p:spPr>
        <p:txBody>
          <a:bodyPr wrap="none" anchor="ctr"/>
          <a:lstStyle/>
          <a:p>
            <a:pPr algn="ctr">
              <a:defRPr/>
            </a:pPr>
            <a:endParaRPr lang="en-US" sz="3600" b="1" dirty="0">
              <a:solidFill>
                <a:schemeClr val="bg1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1085" name="AutoShape 14"/>
          <p:cNvSpPr>
            <a:spLocks noChangeArrowheads="1"/>
          </p:cNvSpPr>
          <p:nvPr/>
        </p:nvSpPr>
        <p:spPr bwMode="auto">
          <a:xfrm>
            <a:off x="3549203" y="3224097"/>
            <a:ext cx="2045596" cy="157928"/>
          </a:xfrm>
          <a:prstGeom prst="roundRect">
            <a:avLst>
              <a:gd name="adj" fmla="val 19373"/>
            </a:avLst>
          </a:prstGeom>
          <a:gradFill flip="none" rotWithShape="1">
            <a:gsLst>
              <a:gs pos="0">
                <a:srgbClr val="92D050"/>
              </a:gs>
              <a:gs pos="100000">
                <a:srgbClr val="548200"/>
              </a:gs>
            </a:gsLst>
            <a:lin ang="16200000" scaled="1"/>
            <a:tileRect/>
          </a:gradFill>
          <a:ln w="9525" algn="ctr">
            <a:gradFill>
              <a:gsLst>
                <a:gs pos="0">
                  <a:schemeClr val="tx2">
                    <a:alpha val="74000"/>
                  </a:schemeClr>
                </a:gs>
                <a:gs pos="100000">
                  <a:schemeClr val="tx2">
                    <a:lumMod val="50000"/>
                    <a:alpha val="79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 extrusionH="76200" contourW="6350">
            <a:bevelT w="12700" h="6350"/>
            <a:extrusionClr>
              <a:schemeClr val="bg2">
                <a:lumMod val="75000"/>
              </a:schemeClr>
            </a:extrusionClr>
            <a:contourClr>
              <a:schemeClr val="bg2">
                <a:lumMod val="50000"/>
              </a:schemeClr>
            </a:contourClr>
          </a:sp3d>
        </p:spPr>
        <p:txBody>
          <a:bodyPr wrap="none" anchor="ctr"/>
          <a:lstStyle/>
          <a:p>
            <a:pPr algn="ctr">
              <a:defRPr/>
            </a:pPr>
            <a:endParaRPr lang="en-US" sz="3600" b="1" dirty="0">
              <a:solidFill>
                <a:schemeClr val="bg1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1086" name="AutoShape 14"/>
          <p:cNvSpPr>
            <a:spLocks noChangeArrowheads="1"/>
          </p:cNvSpPr>
          <p:nvPr/>
        </p:nvSpPr>
        <p:spPr bwMode="auto">
          <a:xfrm>
            <a:off x="3549203" y="3517329"/>
            <a:ext cx="2045596" cy="157928"/>
          </a:xfrm>
          <a:prstGeom prst="roundRect">
            <a:avLst>
              <a:gd name="adj" fmla="val 19373"/>
            </a:avLst>
          </a:prstGeom>
          <a:gradFill flip="none" rotWithShape="1">
            <a:gsLst>
              <a:gs pos="0">
                <a:srgbClr val="92D050"/>
              </a:gs>
              <a:gs pos="100000">
                <a:srgbClr val="548200"/>
              </a:gs>
            </a:gsLst>
            <a:lin ang="16200000" scaled="1"/>
            <a:tileRect/>
          </a:gradFill>
          <a:ln w="9525" algn="ctr">
            <a:gradFill>
              <a:gsLst>
                <a:gs pos="0">
                  <a:schemeClr val="tx2">
                    <a:alpha val="74000"/>
                  </a:schemeClr>
                </a:gs>
                <a:gs pos="100000">
                  <a:schemeClr val="tx2">
                    <a:lumMod val="50000"/>
                    <a:alpha val="79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 extrusionH="76200" contourW="6350">
            <a:bevelT w="12700" h="6350"/>
            <a:extrusionClr>
              <a:schemeClr val="bg2">
                <a:lumMod val="75000"/>
              </a:schemeClr>
            </a:extrusionClr>
            <a:contourClr>
              <a:schemeClr val="bg2">
                <a:lumMod val="50000"/>
              </a:schemeClr>
            </a:contourClr>
          </a:sp3d>
        </p:spPr>
        <p:txBody>
          <a:bodyPr wrap="none" anchor="ctr"/>
          <a:lstStyle/>
          <a:p>
            <a:pPr algn="ctr">
              <a:defRPr/>
            </a:pPr>
            <a:endParaRPr lang="en-US" sz="3600" b="1" dirty="0">
              <a:solidFill>
                <a:schemeClr val="bg1"/>
              </a:solidFill>
              <a:latin typeface="+mj-lt"/>
              <a:ea typeface="MS PGothic" pitchFamily="34" charset="-128"/>
            </a:endParaRPr>
          </a:p>
        </p:txBody>
      </p:sp>
      <p:sp>
        <p:nvSpPr>
          <p:cNvPr id="1087" name="AutoShape 14"/>
          <p:cNvSpPr>
            <a:spLocks noChangeArrowheads="1"/>
          </p:cNvSpPr>
          <p:nvPr/>
        </p:nvSpPr>
        <p:spPr bwMode="auto">
          <a:xfrm>
            <a:off x="3549203" y="2344400"/>
            <a:ext cx="2045596" cy="157928"/>
          </a:xfrm>
          <a:prstGeom prst="roundRect">
            <a:avLst>
              <a:gd name="adj" fmla="val 19373"/>
            </a:avLst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88" name="AutoShape 14"/>
          <p:cNvSpPr>
            <a:spLocks noChangeArrowheads="1"/>
          </p:cNvSpPr>
          <p:nvPr/>
        </p:nvSpPr>
        <p:spPr bwMode="auto">
          <a:xfrm>
            <a:off x="3549203" y="2637632"/>
            <a:ext cx="2045596" cy="157928"/>
          </a:xfrm>
          <a:prstGeom prst="roundRect">
            <a:avLst>
              <a:gd name="adj" fmla="val 19373"/>
            </a:avLst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89" name="AutoShape 14"/>
          <p:cNvSpPr>
            <a:spLocks noChangeArrowheads="1"/>
          </p:cNvSpPr>
          <p:nvPr/>
        </p:nvSpPr>
        <p:spPr bwMode="auto">
          <a:xfrm>
            <a:off x="3549203" y="2930865"/>
            <a:ext cx="2045596" cy="157928"/>
          </a:xfrm>
          <a:prstGeom prst="roundRect">
            <a:avLst>
              <a:gd name="adj" fmla="val 19373"/>
            </a:avLst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90" name="AutoShape 14"/>
          <p:cNvSpPr>
            <a:spLocks noChangeArrowheads="1"/>
          </p:cNvSpPr>
          <p:nvPr/>
        </p:nvSpPr>
        <p:spPr bwMode="auto">
          <a:xfrm>
            <a:off x="3549203" y="4103793"/>
            <a:ext cx="2045596" cy="157928"/>
          </a:xfrm>
          <a:prstGeom prst="roundRect">
            <a:avLst>
              <a:gd name="adj" fmla="val 19373"/>
            </a:avLst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91" name="AutoShape 14"/>
          <p:cNvSpPr>
            <a:spLocks noChangeArrowheads="1"/>
          </p:cNvSpPr>
          <p:nvPr/>
        </p:nvSpPr>
        <p:spPr bwMode="auto">
          <a:xfrm>
            <a:off x="3549203" y="4397026"/>
            <a:ext cx="2045596" cy="157928"/>
          </a:xfrm>
          <a:prstGeom prst="roundRect">
            <a:avLst>
              <a:gd name="adj" fmla="val 19373"/>
            </a:avLst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92" name="AutoShape 14"/>
          <p:cNvSpPr>
            <a:spLocks noChangeArrowheads="1"/>
          </p:cNvSpPr>
          <p:nvPr/>
        </p:nvSpPr>
        <p:spPr bwMode="auto">
          <a:xfrm>
            <a:off x="3549203" y="4690258"/>
            <a:ext cx="2045596" cy="157928"/>
          </a:xfrm>
          <a:prstGeom prst="roundRect">
            <a:avLst>
              <a:gd name="adj" fmla="val 19373"/>
            </a:avLst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93" name="AutoShape 14"/>
          <p:cNvSpPr>
            <a:spLocks noChangeArrowheads="1"/>
          </p:cNvSpPr>
          <p:nvPr/>
        </p:nvSpPr>
        <p:spPr bwMode="auto">
          <a:xfrm>
            <a:off x="3549203" y="4983490"/>
            <a:ext cx="2045596" cy="157928"/>
          </a:xfrm>
          <a:prstGeom prst="roundRect">
            <a:avLst>
              <a:gd name="adj" fmla="val 19373"/>
            </a:avLst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94" name="AutoShape 14"/>
          <p:cNvSpPr>
            <a:spLocks noChangeArrowheads="1"/>
          </p:cNvSpPr>
          <p:nvPr/>
        </p:nvSpPr>
        <p:spPr bwMode="auto">
          <a:xfrm>
            <a:off x="3549203" y="5276722"/>
            <a:ext cx="2045596" cy="157928"/>
          </a:xfrm>
          <a:prstGeom prst="roundRect">
            <a:avLst>
              <a:gd name="adj" fmla="val 19373"/>
            </a:avLst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95" name="AutoShape 14"/>
          <p:cNvSpPr>
            <a:spLocks noChangeArrowheads="1"/>
          </p:cNvSpPr>
          <p:nvPr/>
        </p:nvSpPr>
        <p:spPr bwMode="auto">
          <a:xfrm>
            <a:off x="3549203" y="5569952"/>
            <a:ext cx="2045596" cy="157928"/>
          </a:xfrm>
          <a:prstGeom prst="roundRect">
            <a:avLst>
              <a:gd name="adj" fmla="val 19373"/>
            </a:avLst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96" name="Left Arrow 1095"/>
          <p:cNvSpPr/>
          <p:nvPr/>
        </p:nvSpPr>
        <p:spPr>
          <a:xfrm flipH="1">
            <a:off x="5827924" y="2606158"/>
            <a:ext cx="1630118" cy="235186"/>
          </a:xfrm>
          <a:prstGeom prst="leftArrow">
            <a:avLst>
              <a:gd name="adj1" fmla="val 50000"/>
              <a:gd name="adj2" fmla="val 67949"/>
            </a:avLst>
          </a:prstGeom>
          <a:gradFill>
            <a:gsLst>
              <a:gs pos="0">
                <a:schemeClr val="tx2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Left Arrow 1096"/>
          <p:cNvSpPr/>
          <p:nvPr/>
        </p:nvSpPr>
        <p:spPr>
          <a:xfrm flipH="1">
            <a:off x="5827924" y="4805847"/>
            <a:ext cx="1630118" cy="235186"/>
          </a:xfrm>
          <a:prstGeom prst="leftArrow">
            <a:avLst>
              <a:gd name="adj1" fmla="val 50000"/>
              <a:gd name="adj2" fmla="val 67949"/>
            </a:avLst>
          </a:prstGeom>
          <a:gradFill>
            <a:gsLst>
              <a:gs pos="0">
                <a:schemeClr val="tx2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7" y="4444291"/>
            <a:ext cx="1050741" cy="11738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9" name="Group 1098"/>
          <p:cNvGrpSpPr/>
          <p:nvPr/>
        </p:nvGrpSpPr>
        <p:grpSpPr>
          <a:xfrm>
            <a:off x="7622012" y="4424462"/>
            <a:ext cx="955898" cy="1303418"/>
            <a:chOff x="2913547" y="2500538"/>
            <a:chExt cx="1688442" cy="22339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100" name="Picture 1099" descr="thinner_intel_chip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13547" y="2500538"/>
              <a:ext cx="1688442" cy="2233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1" name="Rectangle 1100"/>
            <p:cNvSpPr/>
            <p:nvPr/>
          </p:nvSpPr>
          <p:spPr bwMode="auto">
            <a:xfrm rot="5400000">
              <a:off x="3332090" y="3461190"/>
              <a:ext cx="867310" cy="1400909"/>
            </a:xfrm>
            <a:prstGeom prst="rect">
              <a:avLst/>
            </a:prstGeom>
            <a:blipFill dpi="0" rotWithShape="1">
              <a:blip r:embed="rId5" cstate="print">
                <a:alphaModFix amt="32000"/>
                <a:lum bright="-59000" contrast="6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ctr"/>
            </a:blip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>
                <a:rot lat="0" lon="0" rev="20400000"/>
              </a:lightRig>
            </a:scene3d>
            <a:sp3d extrusionH="76200" prstMaterial="plastic"/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mtClean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102" name="Group 1101"/>
            <p:cNvGrpSpPr/>
            <p:nvPr/>
          </p:nvGrpSpPr>
          <p:grpSpPr>
            <a:xfrm>
              <a:off x="3098538" y="2782108"/>
              <a:ext cx="1309870" cy="359725"/>
              <a:chOff x="3098538" y="2782108"/>
              <a:chExt cx="1309870" cy="359725"/>
            </a:xfrm>
          </p:grpSpPr>
          <p:sp>
            <p:nvSpPr>
              <p:cNvPr id="1107" name="Rounded Rectangle 1106"/>
              <p:cNvSpPr/>
              <p:nvPr/>
            </p:nvSpPr>
            <p:spPr bwMode="auto">
              <a:xfrm rot="5400000">
                <a:off x="3577905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08" name="Rounded Rectangle 1107"/>
              <p:cNvSpPr/>
              <p:nvPr/>
            </p:nvSpPr>
            <p:spPr bwMode="auto">
              <a:xfrm rot="5400000">
                <a:off x="4043641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09" name="Rounded Rectangle 1108"/>
              <p:cNvSpPr/>
              <p:nvPr/>
            </p:nvSpPr>
            <p:spPr bwMode="auto">
              <a:xfrm rot="5400000">
                <a:off x="3103579" y="2777067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1103" name="Group 1102"/>
            <p:cNvGrpSpPr/>
            <p:nvPr/>
          </p:nvGrpSpPr>
          <p:grpSpPr>
            <a:xfrm>
              <a:off x="3098538" y="3261623"/>
              <a:ext cx="1309870" cy="359725"/>
              <a:chOff x="3106515" y="3261623"/>
              <a:chExt cx="1309870" cy="359725"/>
            </a:xfrm>
          </p:grpSpPr>
          <p:sp>
            <p:nvSpPr>
              <p:cNvPr id="1104" name="Rounded Rectangle 1103"/>
              <p:cNvSpPr/>
              <p:nvPr/>
            </p:nvSpPr>
            <p:spPr bwMode="auto">
              <a:xfrm rot="5400000">
                <a:off x="3585882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05" name="Rounded Rectangle 1104"/>
              <p:cNvSpPr/>
              <p:nvPr/>
            </p:nvSpPr>
            <p:spPr bwMode="auto">
              <a:xfrm rot="5400000">
                <a:off x="4051618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06" name="Rounded Rectangle 1105"/>
              <p:cNvSpPr/>
              <p:nvPr/>
            </p:nvSpPr>
            <p:spPr bwMode="auto">
              <a:xfrm rot="5400000">
                <a:off x="3111556" y="3256582"/>
                <a:ext cx="359725" cy="369808"/>
              </a:xfrm>
              <a:prstGeom prst="roundRect">
                <a:avLst>
                  <a:gd name="adj" fmla="val 5203"/>
                </a:avLst>
              </a:prstGeom>
              <a:gradFill>
                <a:gsLst>
                  <a:gs pos="0">
                    <a:srgbClr val="003DB8"/>
                  </a:gs>
                  <a:gs pos="68000">
                    <a:srgbClr val="002164"/>
                  </a:gs>
                  <a:gs pos="100000">
                    <a:srgbClr val="00297A"/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brightRoom" dir="t"/>
              </a:scene3d>
              <a:sp3d extrusionH="76200" prstMaterial="powder">
                <a:bevelT w="25400" h="12700" prst="coolSlant"/>
              </a:sp3d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smtClean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sp>
        <p:nvSpPr>
          <p:cNvPr id="1110" name="TextBox 1109"/>
          <p:cNvSpPr txBox="1"/>
          <p:nvPr/>
        </p:nvSpPr>
        <p:spPr>
          <a:xfrm>
            <a:off x="4342756" y="6226314"/>
            <a:ext cx="486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Trebuchet MS" pitchFamily="34" charset="0"/>
              </a:rPr>
              <a:t>+</a:t>
            </a:r>
            <a:endParaRPr lang="en-US" sz="4000" b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45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381304"/>
            <a:ext cx="708660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Will Execution on a GPU Accelerate </a:t>
            </a:r>
            <a:r>
              <a:rPr lang="en-US" sz="2400" dirty="0" smtClean="0"/>
              <a:t>My Application</a:t>
            </a:r>
            <a:r>
              <a:rPr lang="en-US" sz="2400" dirty="0"/>
              <a:t>?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>
              <a:lnSpc>
                <a:spcPct val="150000"/>
              </a:lnSpc>
            </a:pPr>
            <a:r>
              <a:rPr lang="en-US" b="1" dirty="0"/>
              <a:t>Computationally intensive</a:t>
            </a:r>
            <a:r>
              <a:rPr lang="en-US" dirty="0"/>
              <a:t>—The time spent on computation significantly exceeds the time spent on transferring data to and from GPU memory</a:t>
            </a:r>
            <a:r>
              <a:rPr lang="en-US" dirty="0" smtClean="0"/>
              <a:t>.</a:t>
            </a:r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fontAlgn="base">
              <a:lnSpc>
                <a:spcPct val="150000"/>
              </a:lnSpc>
            </a:pPr>
            <a:r>
              <a:rPr lang="en-US" b="1" dirty="0"/>
              <a:t>Massively parallel</a:t>
            </a:r>
            <a:r>
              <a:rPr lang="en-US" dirty="0"/>
              <a:t>—The computations can be broken down into hundreds or thousands of independent units of 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7577629"/>
              </p:ext>
            </p:extLst>
          </p:nvPr>
        </p:nvGraphicFramePr>
        <p:xfrm>
          <a:off x="734504" y="1066800"/>
          <a:ext cx="7342696" cy="5217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03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381304"/>
            <a:ext cx="80772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 smtClean="0"/>
              <a:t>GPU resources on the SCC</a:t>
            </a:r>
            <a:endParaRPr lang="en-US" sz="2400" b="1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There are 2 sets of nodes that incorporate GPUs and are available to the SCC users: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20 nodes with  8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NVIDIA Tesla M2070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GPUs each: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fontAlgn="base">
              <a:buFontTx/>
              <a:buChar char="-"/>
            </a:pPr>
            <a:r>
              <a:rPr lang="en-US" dirty="0" smtClean="0"/>
              <a:t>scc-ha1, …, scc-he2    and scc-ja1, …, scc-je2  </a:t>
            </a:r>
          </a:p>
          <a:p>
            <a:pPr marL="285750" indent="-285750" fontAlgn="base">
              <a:buFontTx/>
              <a:buChar char="-"/>
            </a:pPr>
            <a:endParaRPr lang="en-US" dirty="0"/>
          </a:p>
          <a:p>
            <a:pPr fontAlgn="base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24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nodes with 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3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NVIDIA Tesla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M2050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GPUs each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pPr marL="285750" indent="-285750" fontAlgn="base">
              <a:buFontTx/>
              <a:buChar char="-"/>
            </a:pPr>
            <a:r>
              <a:rPr lang="en-US" dirty="0" smtClean="0"/>
              <a:t>scc-ea1, …, scc-fc4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sz="1600" b="1" dirty="0" smtClean="0">
                <a:solidFill>
                  <a:srgbClr val="FF0000"/>
                </a:solidFill>
              </a:rPr>
              <a:t>* </a:t>
            </a:r>
            <a:r>
              <a:rPr lang="en-US" sz="1000" dirty="0" smtClean="0"/>
              <a:t>These </a:t>
            </a:r>
            <a:r>
              <a:rPr lang="en-US" sz="1000" dirty="0"/>
              <a:t>nodes are part of the  buy-in program so access is somewhat limited to general users, based on the needs of the group who purchased this cluster. 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9426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762000"/>
            <a:ext cx="64008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Access to the SCC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899315"/>
            <a:ext cx="80772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dirty="0"/>
          </a:p>
          <a:p>
            <a:pPr fontAlgn="base">
              <a:lnSpc>
                <a:spcPct val="150000"/>
              </a:lnSpc>
            </a:pP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Login:   </a:t>
            </a:r>
            <a:r>
              <a:rPr lang="pt-BR" sz="4000" b="1" dirty="0" smtClean="0">
                <a:latin typeface="Courier New" pitchFamily="49" charset="0"/>
                <a:cs typeface="Courier New" pitchFamily="49" charset="0"/>
              </a:rPr>
              <a:t>tuta#</a:t>
            </a:r>
          </a:p>
          <a:p>
            <a:pPr fontAlgn="base">
              <a:lnSpc>
                <a:spcPct val="150000"/>
              </a:lnSpc>
            </a:pP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Password:   </a:t>
            </a:r>
            <a:r>
              <a:rPr lang="pt-BR" sz="4000" b="1" dirty="0" smtClean="0">
                <a:latin typeface="Courier New" pitchFamily="49" charset="0"/>
                <a:cs typeface="Courier New" pitchFamily="49" charset="0"/>
              </a:rPr>
              <a:t>VizTut#</a:t>
            </a:r>
            <a:endParaRPr lang="pt-BR" sz="4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381304"/>
            <a:ext cx="807720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 smtClean="0"/>
              <a:t>Interactive Batch</a:t>
            </a:r>
            <a:endParaRPr lang="en-US" dirty="0"/>
          </a:p>
          <a:p>
            <a:pPr fontAlgn="base"/>
            <a:endParaRPr lang="en-US" dirty="0"/>
          </a:p>
          <a:p>
            <a:pPr fontAlgn="base">
              <a:lnSpc>
                <a:spcPct val="150000"/>
              </a:lnSpc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Request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xterm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with access to 1 GPU for (12 hours default time limit):   </a:t>
            </a:r>
          </a:p>
          <a:p>
            <a:pPr fontAlgn="base">
              <a:lnSpc>
                <a:spcPct val="15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qsh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gpus=1</a:t>
            </a:r>
          </a:p>
          <a:p>
            <a:pPr fontAlgn="base"/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fontAlgn="base">
              <a:lnSpc>
                <a:spcPct val="150000"/>
              </a:lnSpc>
            </a:pP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fontAlgn="base">
              <a:lnSpc>
                <a:spcPct val="150000"/>
              </a:lnSpc>
            </a:pP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Med.Campus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users need to add project name: </a:t>
            </a:r>
          </a:p>
          <a:p>
            <a:pPr fontAlgn="base">
              <a:lnSpc>
                <a:spcPct val="15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qsh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i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V  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-P </a:t>
            </a:r>
            <a:r>
              <a:rPr lang="pt-BR" b="1" i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project</a:t>
            </a:r>
            <a:r>
              <a:rPr lang="pt-BR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gpus=1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14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381304"/>
            <a:ext cx="807720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 smtClean="0"/>
              <a:t>Interactive Batch</a:t>
            </a:r>
            <a:endParaRPr lang="en-US" dirty="0"/>
          </a:p>
          <a:p>
            <a:pPr fontAlgn="base"/>
            <a:endParaRPr lang="en-US" dirty="0"/>
          </a:p>
          <a:p>
            <a:pPr fontAlgn="base">
              <a:lnSpc>
                <a:spcPct val="150000"/>
              </a:lnSpc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Examine GPU hardware and driver</a:t>
            </a:r>
          </a:p>
          <a:p>
            <a:pPr fontAlgn="base">
              <a:lnSpc>
                <a:spcPct val="15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nvidia-smi</a:t>
            </a:r>
          </a:p>
          <a:p>
            <a:pPr fontAlgn="base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 for help</a:t>
            </a:r>
          </a:p>
          <a:p>
            <a:pPr fontAlgn="base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-q for long query of all GPUs</a:t>
            </a:r>
          </a:p>
          <a:p>
            <a:pPr fontAlgn="base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PCIe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Bus ID</a:t>
            </a:r>
          </a:p>
          <a:p>
            <a:pPr fontAlgn="base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Power State/Fans/Temps/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Clockspeed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fontAlgn="base">
              <a:lnSpc>
                <a:spcPct val="150000"/>
              </a:lnSpc>
            </a:pPr>
            <a:endParaRPr lang="pt-BR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762000"/>
            <a:ext cx="8077200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600"/>
              </a:spcAft>
            </a:pPr>
            <a:r>
              <a:rPr lang="en-US" sz="2400" dirty="0" smtClean="0"/>
              <a:t>Tutorial examples</a:t>
            </a:r>
            <a:endParaRPr lang="en-US" sz="2400" dirty="0"/>
          </a:p>
          <a:p>
            <a:pPr fontAlgn="base"/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-l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-x 2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koleinik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4096 Jun 25 15:45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deviceQuery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fontAlgn="base"/>
            <a:r>
              <a:rPr lang="en-US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-x 2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koleinik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4096 Jun 23 08:26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gemm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fontAlgn="base"/>
            <a:r>
              <a:rPr lang="en-US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-x 2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koleinik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4096 Jun 23 08:49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gpu_matlab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fontAlgn="base"/>
            <a:r>
              <a:rPr lang="en-US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-x 2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koleinik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4096 Jun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08:49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gpu_r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-x 2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koleinik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4096 Jun 25 13:51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helloCuda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fontAlgn="base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koleinik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4096 Jun 25 15:11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vectorAdd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add CUDA software to the user's path</a:t>
            </a:r>
          </a:p>
          <a:p>
            <a:pPr fontAlgn="base"/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module load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/5.0</a:t>
            </a:r>
          </a:p>
          <a:p>
            <a:pPr fontAlgn="base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go to the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deviceQuery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example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cd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deviceQuery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fontAlgn="base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execute the program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deviceQuery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prstClr val="black"/>
                </a:solidFill>
              </a:rPr>
              <a:t>CUDA:   </a:t>
            </a: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  <a:latin typeface="Segoe UI Semibold" pitchFamily="34" charset="0"/>
              </a:rPr>
              <a:t>Device Query</a:t>
            </a:r>
            <a:endParaRPr lang="en-US" sz="2800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98120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Device: </a:t>
            </a:r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"Tesla M2050"</a:t>
            </a:r>
          </a:p>
          <a:p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CUDA Driver Version / Runtime Version          4.2 / 4.2</a:t>
            </a:r>
          </a:p>
          <a:p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CUDA Capability Major/Minor version number:    2.0</a:t>
            </a:r>
          </a:p>
          <a:p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Total amount of global memory:                 2687 </a:t>
            </a:r>
            <a:r>
              <a:rPr lang="en-US" sz="1400" dirty="0" err="1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MBytes</a:t>
            </a:r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(2817982464 bytes)</a:t>
            </a:r>
          </a:p>
          <a:p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(14) Multiprocessors x ( 32) CUDA Cores/MP:    448 CUDA Cores</a:t>
            </a:r>
          </a:p>
          <a:p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GPU Clock rate:                                1147 MHz (1.15 GHz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Total </a:t>
            </a:r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amount of constant memory:               65536 bytes</a:t>
            </a:r>
          </a:p>
          <a:p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Total amount of shared memory per block:       49152 bytes</a:t>
            </a:r>
          </a:p>
          <a:p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Total number of registers available per block: 32768</a:t>
            </a:r>
          </a:p>
          <a:p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Warp size:                                     32</a:t>
            </a:r>
          </a:p>
          <a:p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Maximum </a:t>
            </a:r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number of threads per block:           1024</a:t>
            </a:r>
          </a:p>
          <a:p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Maximum sizes of each dimension of a block:    1024 x 1024 x 64</a:t>
            </a:r>
          </a:p>
          <a:p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Maximum sizes of each dimension of a grid:     65535 x 65535 x 65535</a:t>
            </a:r>
          </a:p>
          <a:p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Concurrent </a:t>
            </a:r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copy and kernel execution:          Yes with 2 copy engine(s)</a:t>
            </a:r>
          </a:p>
          <a:p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Run time limit on kernels:                     No</a:t>
            </a:r>
          </a:p>
          <a:p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. . .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648200" y="6321623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intro_gpu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deviceQuery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/deviceQuery.cpp</a:t>
            </a:r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8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CUDA:  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egoe UI Semibold" pitchFamily="34" charset="0"/>
              </a:rPr>
              <a:t>Hello, World!   </a:t>
            </a:r>
            <a:r>
              <a:rPr lang="en-US" sz="2800" dirty="0" smtClean="0"/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2036326"/>
            <a:ext cx="6629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Main function, executed on host (CPU) */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void) {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print message from CPU */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"Hello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!\n" 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execute function on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device (GPU) </a:t>
            </a:r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&lt;&lt;&lt;NUM_BLOCKS, BLOCK_WIDTH&gt;&gt;&gt;();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wait until all threads finish their job */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cudaDeviceSynchronize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print message from CPU */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"Welcome back to CPU!\n" 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6321623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intro_gpu/helloCuda/helloCuda.cu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45200" y="2971800"/>
            <a:ext cx="2870200" cy="8334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Kernel: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 parallel function that runs on the GPU</a:t>
            </a:r>
          </a:p>
        </p:txBody>
      </p:sp>
    </p:spTree>
    <p:extLst>
      <p:ext uri="{BB962C8B-B14F-4D97-AF65-F5344CB8AC3E}">
        <p14:creationId xmlns:p14="http://schemas.microsoft.com/office/powerpoint/2010/main" val="2303857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CUDA:  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egoe UI Semibold" pitchFamily="34" charset="0"/>
              </a:rPr>
              <a:t>Hello, World!   </a:t>
            </a:r>
            <a:r>
              <a:rPr lang="en-US" sz="2800" dirty="0" smtClean="0"/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070318"/>
            <a:ext cx="777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4371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Function executed on device (GPU */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__global__ void 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void)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"\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tHello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from GPU: thread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and block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6321623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intro_gpu/helloCuda/helloCuda.cu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78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CUDA:  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egoe UI Semibold" pitchFamily="34" charset="0"/>
              </a:rPr>
              <a:t>Hello, World!   </a:t>
            </a:r>
            <a:r>
              <a:rPr lang="en-US" sz="2800" dirty="0" smtClean="0"/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0574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Compile and build the program using NVIDIA's </a:t>
            </a:r>
            <a:r>
              <a:rPr lang="en-US" sz="1600" b="1" dirty="0" err="1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sz="16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compiler: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helloCuda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helloCuda.cu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-arch sm_20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345359"/>
            <a:ext cx="7772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Running the program on the GPU-enabled node: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helloCuda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400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Hello from GPU: thread 0 and block 0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Hello from GPU: thread 1 and block 0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. . . </a:t>
            </a: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Hello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from GPU: thread 6 and block 2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Hello from GPU: thread 7 and block 2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Welcome back to CPU!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6321623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intro_gpu/helloCuda/helloCuda.cu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67400" y="4191000"/>
            <a:ext cx="2870200" cy="14140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Note: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lang="en-US" sz="1600" kern="0" dirty="0" smtClean="0">
                <a:solidFill>
                  <a:prstClr val="black"/>
                </a:solidFill>
                <a:latin typeface="+mj-lt"/>
              </a:rPr>
              <a:t>Threads are executed on "first come, first serve" basis. Can not expect any order!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43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990600"/>
            <a:ext cx="7086600" cy="102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Segoe UI Semibold" pitchFamily="34" charset="0"/>
              </a:rPr>
              <a:t>Basic Concepts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Segoe UI Semi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63356"/>
            <a:ext cx="7543800" cy="345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75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428875" y="876300"/>
            <a:ext cx="4048125" cy="5372100"/>
            <a:chOff x="0" y="0"/>
            <a:chExt cx="2550" cy="3384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0" y="0"/>
              <a:ext cx="672" cy="2864"/>
              <a:chOff x="0" y="0"/>
              <a:chExt cx="672" cy="2864"/>
            </a:xfrm>
          </p:grpSpPr>
          <p:sp>
            <p:nvSpPr>
              <p:cNvPr id="123" name="Rectangle 5"/>
              <p:cNvSpPr>
                <a:spLocks/>
              </p:cNvSpPr>
              <p:nvPr/>
            </p:nvSpPr>
            <p:spPr bwMode="auto">
              <a:xfrm>
                <a:off x="0" y="0"/>
                <a:ext cx="671" cy="286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4" name="Rectangle 6"/>
              <p:cNvSpPr>
                <a:spLocks/>
              </p:cNvSpPr>
              <p:nvPr/>
            </p:nvSpPr>
            <p:spPr bwMode="auto">
              <a:xfrm>
                <a:off x="0" y="8"/>
                <a:ext cx="67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r>
                  <a:rPr lang="en-US" sz="1200">
                    <a:solidFill>
                      <a:srgbClr val="003300"/>
                    </a:solidFill>
                    <a:latin typeface="Arial Bold" charset="0"/>
                    <a:cs typeface="Arial Bold" charset="0"/>
                    <a:sym typeface="Arial Bold" charset="0"/>
                  </a:rPr>
                  <a:t>Host</a:t>
                </a: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62" y="478"/>
              <a:ext cx="432" cy="336"/>
              <a:chOff x="0" y="0"/>
              <a:chExt cx="432" cy="336"/>
            </a:xfrm>
          </p:grpSpPr>
          <p:sp>
            <p:nvSpPr>
              <p:cNvPr id="121" name="Rectangle 8"/>
              <p:cNvSpPr>
                <a:spLocks/>
              </p:cNvSpPr>
              <p:nvPr/>
            </p:nvSpPr>
            <p:spPr bwMode="auto">
              <a:xfrm>
                <a:off x="0" y="0"/>
                <a:ext cx="432" cy="336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2" name="Rectangle 9"/>
              <p:cNvSpPr>
                <a:spLocks/>
              </p:cNvSpPr>
              <p:nvPr/>
            </p:nvSpPr>
            <p:spPr bwMode="auto">
              <a:xfrm>
                <a:off x="0" y="64"/>
                <a:ext cx="43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r>
                  <a:rPr lang="en-US" sz="1200">
                    <a:solidFill>
                      <a:srgbClr val="003300"/>
                    </a:solidFill>
                    <a:latin typeface="Arial Bold" charset="0"/>
                    <a:cs typeface="Arial Bold" charset="0"/>
                    <a:sym typeface="Arial Bold" charset="0"/>
                  </a:rPr>
                  <a:t>Kernel 1</a:t>
                </a: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147" y="1582"/>
              <a:ext cx="432" cy="334"/>
              <a:chOff x="0" y="0"/>
              <a:chExt cx="432" cy="334"/>
            </a:xfrm>
          </p:grpSpPr>
          <p:sp>
            <p:nvSpPr>
              <p:cNvPr id="119" name="Rectangle 11"/>
              <p:cNvSpPr>
                <a:spLocks/>
              </p:cNvSpPr>
              <p:nvPr/>
            </p:nvSpPr>
            <p:spPr bwMode="auto">
              <a:xfrm>
                <a:off x="1" y="0"/>
                <a:ext cx="430" cy="334"/>
              </a:xfrm>
              <a:prstGeom prst="rect">
                <a:avLst/>
              </a:prstGeom>
              <a:solidFill>
                <a:srgbClr val="99FF66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0" name="Rectangle 12"/>
              <p:cNvSpPr>
                <a:spLocks/>
              </p:cNvSpPr>
              <p:nvPr/>
            </p:nvSpPr>
            <p:spPr bwMode="auto">
              <a:xfrm>
                <a:off x="0" y="64"/>
                <a:ext cx="43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r>
                  <a:rPr lang="en-US" sz="1200">
                    <a:solidFill>
                      <a:srgbClr val="003300"/>
                    </a:solidFill>
                    <a:latin typeface="Arial Bold" charset="0"/>
                    <a:cs typeface="Arial Bold" charset="0"/>
                    <a:sym typeface="Arial Bold" charset="0"/>
                  </a:rPr>
                  <a:t>Kernel 2</a:t>
                </a:r>
              </a:p>
            </p:txBody>
          </p:sp>
        </p:grp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81" y="417"/>
              <a:ext cx="0" cy="16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790" y="5"/>
              <a:ext cx="1760" cy="2864"/>
              <a:chOff x="0" y="0"/>
              <a:chExt cx="1760" cy="2864"/>
            </a:xfrm>
          </p:grpSpPr>
          <p:sp>
            <p:nvSpPr>
              <p:cNvPr id="117" name="Rectangle 15"/>
              <p:cNvSpPr>
                <a:spLocks/>
              </p:cNvSpPr>
              <p:nvPr/>
            </p:nvSpPr>
            <p:spPr bwMode="auto">
              <a:xfrm>
                <a:off x="0" y="0"/>
                <a:ext cx="1759" cy="286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8" name="Rectangle 16"/>
              <p:cNvSpPr>
                <a:spLocks/>
              </p:cNvSpPr>
              <p:nvPr/>
            </p:nvSpPr>
            <p:spPr bwMode="auto">
              <a:xfrm>
                <a:off x="0" y="8"/>
                <a:ext cx="1760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r>
                  <a:rPr lang="en-US" sz="1200">
                    <a:solidFill>
                      <a:srgbClr val="003300"/>
                    </a:solidFill>
                    <a:latin typeface="Arial Bold" charset="0"/>
                    <a:cs typeface="Arial Bold" charset="0"/>
                    <a:sym typeface="Arial Bold" charset="0"/>
                  </a:rPr>
                  <a:t>Device</a:t>
                </a:r>
              </a:p>
            </p:txBody>
          </p:sp>
        </p:grp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890" y="264"/>
              <a:ext cx="1554" cy="1004"/>
              <a:chOff x="0" y="0"/>
              <a:chExt cx="1554" cy="1004"/>
            </a:xfrm>
          </p:grpSpPr>
          <p:grpSp>
            <p:nvGrpSpPr>
              <p:cNvPr id="94" name="Group 18"/>
              <p:cNvGrpSpPr>
                <a:grpSpLocks/>
              </p:cNvGrpSpPr>
              <p:nvPr/>
            </p:nvGrpSpPr>
            <p:grpSpPr bwMode="auto">
              <a:xfrm>
                <a:off x="0" y="0"/>
                <a:ext cx="1554" cy="1004"/>
                <a:chOff x="0" y="0"/>
                <a:chExt cx="1554" cy="1004"/>
              </a:xfrm>
            </p:grpSpPr>
            <p:sp>
              <p:nvSpPr>
                <p:cNvPr id="115" name="Rectangle 19"/>
                <p:cNvSpPr>
                  <a:spLocks/>
                </p:cNvSpPr>
                <p:nvPr/>
              </p:nvSpPr>
              <p:spPr bwMode="auto">
                <a:xfrm>
                  <a:off x="0" y="0"/>
                  <a:ext cx="1554" cy="1004"/>
                </a:xfrm>
                <a:prstGeom prst="rect">
                  <a:avLst/>
                </a:prstGeom>
                <a:solidFill>
                  <a:srgbClr val="99FF66"/>
                </a:solidFill>
                <a:ln w="12700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16" name="Rectangle 20"/>
                <p:cNvSpPr>
                  <a:spLocks/>
                </p:cNvSpPr>
                <p:nvPr/>
              </p:nvSpPr>
              <p:spPr bwMode="auto">
                <a:xfrm>
                  <a:off x="0" y="8"/>
                  <a:ext cx="1552" cy="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r>
                    <a:rPr lang="en-US" sz="1200">
                      <a:solidFill>
                        <a:srgbClr val="003300"/>
                      </a:solidFill>
                      <a:latin typeface="Arial Bold" charset="0"/>
                      <a:cs typeface="Arial Bold" charset="0"/>
                      <a:sym typeface="Arial Bold" charset="0"/>
                    </a:rPr>
                    <a:t>Grid 1</a:t>
                  </a:r>
                </a:p>
              </p:txBody>
            </p:sp>
          </p:grpSp>
          <p:grpSp>
            <p:nvGrpSpPr>
              <p:cNvPr id="95" name="Group 21"/>
              <p:cNvGrpSpPr>
                <a:grpSpLocks/>
              </p:cNvGrpSpPr>
              <p:nvPr/>
            </p:nvGrpSpPr>
            <p:grpSpPr bwMode="auto">
              <a:xfrm>
                <a:off x="61" y="223"/>
                <a:ext cx="1431" cy="326"/>
                <a:chOff x="0" y="0"/>
                <a:chExt cx="1431" cy="326"/>
              </a:xfrm>
            </p:grpSpPr>
            <p:grpSp>
              <p:nvGrpSpPr>
                <p:cNvPr id="106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8" cy="326"/>
                  <a:chOff x="0" y="0"/>
                  <a:chExt cx="448" cy="326"/>
                </a:xfrm>
              </p:grpSpPr>
              <p:sp>
                <p:nvSpPr>
                  <p:cNvPr id="113" name="Rectangle 23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445" cy="32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14" name="Rectangle 2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48" cy="2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/>
                  <a:lstStyle/>
                  <a:p>
                    <a:r>
                      <a:rPr lang="en-US" sz="1200">
                        <a:solidFill>
                          <a:srgbClr val="003300"/>
                        </a:solidFill>
                        <a:latin typeface="Arial Bold" charset="0"/>
                        <a:cs typeface="Arial Bold" charset="0"/>
                        <a:sym typeface="Arial Bold" charset="0"/>
                      </a:rPr>
                      <a:t>Block</a:t>
                    </a:r>
                  </a:p>
                  <a:p>
                    <a:r>
                      <a:rPr lang="en-US" sz="1200">
                        <a:solidFill>
                          <a:srgbClr val="003300"/>
                        </a:solidFill>
                        <a:latin typeface="Arial Bold" charset="0"/>
                        <a:cs typeface="Arial Bold" charset="0"/>
                        <a:sym typeface="Arial Bold" charset="0"/>
                      </a:rPr>
                      <a:t>(0, 0)</a:t>
                    </a:r>
                  </a:p>
                </p:txBody>
              </p:sp>
            </p:grpSp>
            <p:grpSp>
              <p:nvGrpSpPr>
                <p:cNvPr id="107" name="Group 25"/>
                <p:cNvGrpSpPr>
                  <a:grpSpLocks/>
                </p:cNvGrpSpPr>
                <p:nvPr/>
              </p:nvGrpSpPr>
              <p:grpSpPr bwMode="auto">
                <a:xfrm>
                  <a:off x="491" y="0"/>
                  <a:ext cx="448" cy="326"/>
                  <a:chOff x="0" y="0"/>
                  <a:chExt cx="448" cy="326"/>
                </a:xfrm>
              </p:grpSpPr>
              <p:sp>
                <p:nvSpPr>
                  <p:cNvPr id="111" name="Rectangle 26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445" cy="32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12" name="Rectangle 27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48" cy="2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/>
                  <a:lstStyle/>
                  <a:p>
                    <a:r>
                      <a:rPr lang="en-US" sz="1200">
                        <a:solidFill>
                          <a:srgbClr val="003300"/>
                        </a:solidFill>
                        <a:latin typeface="Arial Bold" charset="0"/>
                        <a:cs typeface="Arial Bold" charset="0"/>
                        <a:sym typeface="Arial Bold" charset="0"/>
                      </a:rPr>
                      <a:t>Block</a:t>
                    </a:r>
                  </a:p>
                  <a:p>
                    <a:r>
                      <a:rPr lang="en-US" sz="1200">
                        <a:solidFill>
                          <a:srgbClr val="003300"/>
                        </a:solidFill>
                        <a:latin typeface="Arial Bold" charset="0"/>
                        <a:cs typeface="Arial Bold" charset="0"/>
                        <a:sym typeface="Arial Bold" charset="0"/>
                      </a:rPr>
                      <a:t>(1, 0)</a:t>
                    </a:r>
                  </a:p>
                </p:txBody>
              </p:sp>
            </p:grpSp>
            <p:grpSp>
              <p:nvGrpSpPr>
                <p:cNvPr id="108" name="Group 28"/>
                <p:cNvGrpSpPr>
                  <a:grpSpLocks/>
                </p:cNvGrpSpPr>
                <p:nvPr/>
              </p:nvGrpSpPr>
              <p:grpSpPr bwMode="auto">
                <a:xfrm>
                  <a:off x="983" y="0"/>
                  <a:ext cx="448" cy="326"/>
                  <a:chOff x="0" y="0"/>
                  <a:chExt cx="448" cy="326"/>
                </a:xfrm>
              </p:grpSpPr>
              <p:sp>
                <p:nvSpPr>
                  <p:cNvPr id="109" name="Rectangle 29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445" cy="32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10" name="Rectangle 3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48" cy="2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/>
                  <a:lstStyle/>
                  <a:p>
                    <a:r>
                      <a:rPr lang="en-US" sz="1200">
                        <a:solidFill>
                          <a:srgbClr val="003300"/>
                        </a:solidFill>
                        <a:latin typeface="Arial Bold" charset="0"/>
                        <a:cs typeface="Arial Bold" charset="0"/>
                        <a:sym typeface="Arial Bold" charset="0"/>
                      </a:rPr>
                      <a:t>Block</a:t>
                    </a:r>
                  </a:p>
                  <a:p>
                    <a:r>
                      <a:rPr lang="en-US" sz="1200">
                        <a:solidFill>
                          <a:srgbClr val="003300"/>
                        </a:solidFill>
                        <a:latin typeface="Arial Bold" charset="0"/>
                        <a:cs typeface="Arial Bold" charset="0"/>
                        <a:sym typeface="Arial Bold" charset="0"/>
                      </a:rPr>
                      <a:t>(2, 0)</a:t>
                    </a:r>
                  </a:p>
                </p:txBody>
              </p:sp>
            </p:grpSp>
          </p:grpSp>
          <p:grpSp>
            <p:nvGrpSpPr>
              <p:cNvPr id="96" name="Group 31"/>
              <p:cNvGrpSpPr>
                <a:grpSpLocks/>
              </p:cNvGrpSpPr>
              <p:nvPr/>
            </p:nvGrpSpPr>
            <p:grpSpPr bwMode="auto">
              <a:xfrm>
                <a:off x="61" y="607"/>
                <a:ext cx="1431" cy="326"/>
                <a:chOff x="0" y="0"/>
                <a:chExt cx="1431" cy="326"/>
              </a:xfrm>
            </p:grpSpPr>
            <p:grpSp>
              <p:nvGrpSpPr>
                <p:cNvPr id="97" name="Group 3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8" cy="326"/>
                  <a:chOff x="0" y="0"/>
                  <a:chExt cx="448" cy="326"/>
                </a:xfrm>
              </p:grpSpPr>
              <p:sp>
                <p:nvSpPr>
                  <p:cNvPr id="104" name="Rectangle 33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445" cy="32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05" name="Rectangle 3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48" cy="2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/>
                  <a:lstStyle/>
                  <a:p>
                    <a:r>
                      <a:rPr lang="en-US" sz="1200">
                        <a:solidFill>
                          <a:srgbClr val="003300"/>
                        </a:solidFill>
                        <a:latin typeface="Arial Bold" charset="0"/>
                        <a:cs typeface="Arial Bold" charset="0"/>
                        <a:sym typeface="Arial Bold" charset="0"/>
                      </a:rPr>
                      <a:t>Block</a:t>
                    </a:r>
                  </a:p>
                  <a:p>
                    <a:r>
                      <a:rPr lang="en-US" sz="1200">
                        <a:solidFill>
                          <a:srgbClr val="003300"/>
                        </a:solidFill>
                        <a:latin typeface="Arial Bold" charset="0"/>
                        <a:cs typeface="Arial Bold" charset="0"/>
                        <a:sym typeface="Arial Bold" charset="0"/>
                      </a:rPr>
                      <a:t>(0, 1)</a:t>
                    </a:r>
                  </a:p>
                </p:txBody>
              </p:sp>
            </p:grpSp>
            <p:grpSp>
              <p:nvGrpSpPr>
                <p:cNvPr id="98" name="Group 35"/>
                <p:cNvGrpSpPr>
                  <a:grpSpLocks/>
                </p:cNvGrpSpPr>
                <p:nvPr/>
              </p:nvGrpSpPr>
              <p:grpSpPr bwMode="auto">
                <a:xfrm>
                  <a:off x="491" y="0"/>
                  <a:ext cx="448" cy="326"/>
                  <a:chOff x="0" y="0"/>
                  <a:chExt cx="448" cy="326"/>
                </a:xfrm>
              </p:grpSpPr>
              <p:sp>
                <p:nvSpPr>
                  <p:cNvPr id="102" name="Rectangle 36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445" cy="32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03" name="Rectangle 37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48" cy="2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/>
                  <a:lstStyle/>
                  <a:p>
                    <a:r>
                      <a:rPr lang="en-US" sz="1200">
                        <a:solidFill>
                          <a:srgbClr val="003300"/>
                        </a:solidFill>
                        <a:latin typeface="Arial Bold" charset="0"/>
                        <a:cs typeface="Arial Bold" charset="0"/>
                        <a:sym typeface="Arial Bold" charset="0"/>
                      </a:rPr>
                      <a:t>Block</a:t>
                    </a:r>
                  </a:p>
                  <a:p>
                    <a:r>
                      <a:rPr lang="en-US" sz="1200">
                        <a:solidFill>
                          <a:srgbClr val="003300"/>
                        </a:solidFill>
                        <a:latin typeface="Arial Bold" charset="0"/>
                        <a:cs typeface="Arial Bold" charset="0"/>
                        <a:sym typeface="Arial Bold" charset="0"/>
                      </a:rPr>
                      <a:t>(1, 1)</a:t>
                    </a:r>
                  </a:p>
                </p:txBody>
              </p:sp>
            </p:grpSp>
            <p:grpSp>
              <p:nvGrpSpPr>
                <p:cNvPr id="99" name="Group 38"/>
                <p:cNvGrpSpPr>
                  <a:grpSpLocks/>
                </p:cNvGrpSpPr>
                <p:nvPr/>
              </p:nvGrpSpPr>
              <p:grpSpPr bwMode="auto">
                <a:xfrm>
                  <a:off x="983" y="0"/>
                  <a:ext cx="448" cy="326"/>
                  <a:chOff x="0" y="0"/>
                  <a:chExt cx="448" cy="326"/>
                </a:xfrm>
              </p:grpSpPr>
              <p:sp>
                <p:nvSpPr>
                  <p:cNvPr id="100" name="Rectangle 39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445" cy="32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01" name="Rectangle 4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48" cy="2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 anchor="ctr"/>
                  <a:lstStyle/>
                  <a:p>
                    <a:r>
                      <a:rPr lang="en-US" sz="1200">
                        <a:solidFill>
                          <a:srgbClr val="003300"/>
                        </a:solidFill>
                        <a:latin typeface="Arial Bold" charset="0"/>
                        <a:cs typeface="Arial Bold" charset="0"/>
                        <a:sym typeface="Arial Bold" charset="0"/>
                      </a:rPr>
                      <a:t>Block</a:t>
                    </a:r>
                  </a:p>
                  <a:p>
                    <a:r>
                      <a:rPr lang="en-US" sz="1200">
                        <a:solidFill>
                          <a:srgbClr val="003300"/>
                        </a:solidFill>
                        <a:latin typeface="Arial Bold" charset="0"/>
                        <a:cs typeface="Arial Bold" charset="0"/>
                        <a:sym typeface="Arial Bold" charset="0"/>
                      </a:rPr>
                      <a:t>(2, 1)</a:t>
                    </a:r>
                  </a:p>
                </p:txBody>
              </p:sp>
            </p:grpSp>
          </p:grpSp>
        </p:grp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>
              <a:off x="1014" y="1363"/>
              <a:ext cx="1306" cy="1416"/>
              <a:chOff x="0" y="0"/>
              <a:chExt cx="1306" cy="1416"/>
            </a:xfrm>
          </p:grpSpPr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0" y="0"/>
                <a:ext cx="1306" cy="1416"/>
                <a:chOff x="0" y="0"/>
                <a:chExt cx="1306" cy="1416"/>
              </a:xfrm>
            </p:grpSpPr>
            <p:sp>
              <p:nvSpPr>
                <p:cNvPr id="92" name="Rectangle 43"/>
                <p:cNvSpPr>
                  <a:spLocks/>
                </p:cNvSpPr>
                <p:nvPr/>
              </p:nvSpPr>
              <p:spPr bwMode="auto">
                <a:xfrm>
                  <a:off x="0" y="0"/>
                  <a:ext cx="1306" cy="1416"/>
                </a:xfrm>
                <a:prstGeom prst="rect">
                  <a:avLst/>
                </a:prstGeom>
                <a:solidFill>
                  <a:srgbClr val="99FF66"/>
                </a:solidFill>
                <a:ln w="12700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93" name="Rectangle 44"/>
                <p:cNvSpPr>
                  <a:spLocks/>
                </p:cNvSpPr>
                <p:nvPr/>
              </p:nvSpPr>
              <p:spPr bwMode="auto">
                <a:xfrm>
                  <a:off x="0" y="8"/>
                  <a:ext cx="1304" cy="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r>
                    <a:rPr lang="en-US" sz="1200">
                      <a:solidFill>
                        <a:srgbClr val="003300"/>
                      </a:solidFill>
                      <a:latin typeface="Arial Bold" charset="0"/>
                      <a:cs typeface="Arial Bold" charset="0"/>
                      <a:sym typeface="Arial Bold" charset="0"/>
                    </a:rPr>
                    <a:t>Grid 2</a:t>
                  </a:r>
                </a:p>
              </p:txBody>
            </p:sp>
          </p:grpSp>
          <p:grpSp>
            <p:nvGrpSpPr>
              <p:cNvPr id="53" name="Group 45"/>
              <p:cNvGrpSpPr>
                <a:grpSpLocks/>
              </p:cNvGrpSpPr>
              <p:nvPr/>
            </p:nvGrpSpPr>
            <p:grpSpPr bwMode="auto">
              <a:xfrm>
                <a:off x="63" y="221"/>
                <a:ext cx="1179" cy="337"/>
                <a:chOff x="0" y="0"/>
                <a:chExt cx="1179" cy="336"/>
              </a:xfrm>
            </p:grpSpPr>
            <p:grpSp>
              <p:nvGrpSpPr>
                <p:cNvPr id="80" name="Group 4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64" cy="336"/>
                  <a:chOff x="0" y="0"/>
                  <a:chExt cx="264" cy="336"/>
                </a:xfrm>
              </p:grpSpPr>
              <p:sp>
                <p:nvSpPr>
                  <p:cNvPr id="90" name="Rectangle 47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61" cy="33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91" name="Rectangle 48"/>
                  <p:cNvSpPr>
                    <a:spLocks/>
                  </p:cNvSpPr>
                  <p:nvPr/>
                </p:nvSpPr>
                <p:spPr bwMode="auto">
                  <a:xfrm>
                    <a:off x="0" y="48"/>
                    <a:ext cx="264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" name="Group 49"/>
                <p:cNvGrpSpPr>
                  <a:grpSpLocks/>
                </p:cNvGrpSpPr>
                <p:nvPr/>
              </p:nvGrpSpPr>
              <p:grpSpPr bwMode="auto">
                <a:xfrm>
                  <a:off x="305" y="0"/>
                  <a:ext cx="264" cy="336"/>
                  <a:chOff x="0" y="0"/>
                  <a:chExt cx="264" cy="336"/>
                </a:xfrm>
              </p:grpSpPr>
              <p:sp>
                <p:nvSpPr>
                  <p:cNvPr id="88" name="Rectangle 50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61" cy="33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89" name="Rectangle 51"/>
                  <p:cNvSpPr>
                    <a:spLocks/>
                  </p:cNvSpPr>
                  <p:nvPr/>
                </p:nvSpPr>
                <p:spPr bwMode="auto">
                  <a:xfrm>
                    <a:off x="0" y="48"/>
                    <a:ext cx="264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2" name="Group 52"/>
                <p:cNvGrpSpPr>
                  <a:grpSpLocks/>
                </p:cNvGrpSpPr>
                <p:nvPr/>
              </p:nvGrpSpPr>
              <p:grpSpPr bwMode="auto">
                <a:xfrm>
                  <a:off x="610" y="0"/>
                  <a:ext cx="264" cy="336"/>
                  <a:chOff x="0" y="0"/>
                  <a:chExt cx="264" cy="336"/>
                </a:xfrm>
              </p:grpSpPr>
              <p:sp>
                <p:nvSpPr>
                  <p:cNvPr id="86" name="Rectangle 53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61" cy="33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87" name="Rectangle 54"/>
                  <p:cNvSpPr>
                    <a:spLocks/>
                  </p:cNvSpPr>
                  <p:nvPr/>
                </p:nvSpPr>
                <p:spPr bwMode="auto">
                  <a:xfrm>
                    <a:off x="0" y="48"/>
                    <a:ext cx="264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3" name="Group 55"/>
                <p:cNvGrpSpPr>
                  <a:grpSpLocks/>
                </p:cNvGrpSpPr>
                <p:nvPr/>
              </p:nvGrpSpPr>
              <p:grpSpPr bwMode="auto">
                <a:xfrm>
                  <a:off x="915" y="0"/>
                  <a:ext cx="264" cy="336"/>
                  <a:chOff x="0" y="0"/>
                  <a:chExt cx="264" cy="336"/>
                </a:xfrm>
              </p:grpSpPr>
              <p:sp>
                <p:nvSpPr>
                  <p:cNvPr id="84" name="Rectangle 56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61" cy="33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85" name="Rectangle 57"/>
                  <p:cNvSpPr>
                    <a:spLocks/>
                  </p:cNvSpPr>
                  <p:nvPr/>
                </p:nvSpPr>
                <p:spPr bwMode="auto">
                  <a:xfrm>
                    <a:off x="0" y="48"/>
                    <a:ext cx="264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4" name="Group 58"/>
              <p:cNvGrpSpPr>
                <a:grpSpLocks/>
              </p:cNvGrpSpPr>
              <p:nvPr/>
            </p:nvGrpSpPr>
            <p:grpSpPr bwMode="auto">
              <a:xfrm>
                <a:off x="63" y="618"/>
                <a:ext cx="1179" cy="336"/>
                <a:chOff x="0" y="0"/>
                <a:chExt cx="1179" cy="336"/>
              </a:xfrm>
            </p:grpSpPr>
            <p:grpSp>
              <p:nvGrpSpPr>
                <p:cNvPr id="68" name="Group 5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64" cy="336"/>
                  <a:chOff x="0" y="0"/>
                  <a:chExt cx="264" cy="336"/>
                </a:xfrm>
              </p:grpSpPr>
              <p:sp>
                <p:nvSpPr>
                  <p:cNvPr id="78" name="Rectangle 60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61" cy="33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9" name="Rectangle 61"/>
                  <p:cNvSpPr>
                    <a:spLocks/>
                  </p:cNvSpPr>
                  <p:nvPr/>
                </p:nvSpPr>
                <p:spPr bwMode="auto">
                  <a:xfrm>
                    <a:off x="0" y="48"/>
                    <a:ext cx="264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9" name="Group 62"/>
                <p:cNvGrpSpPr>
                  <a:grpSpLocks/>
                </p:cNvGrpSpPr>
                <p:nvPr/>
              </p:nvGrpSpPr>
              <p:grpSpPr bwMode="auto">
                <a:xfrm>
                  <a:off x="305" y="0"/>
                  <a:ext cx="264" cy="336"/>
                  <a:chOff x="0" y="0"/>
                  <a:chExt cx="264" cy="336"/>
                </a:xfrm>
              </p:grpSpPr>
              <p:sp>
                <p:nvSpPr>
                  <p:cNvPr id="76" name="Rectangle 63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61" cy="33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7" name="Rectangle 64"/>
                  <p:cNvSpPr>
                    <a:spLocks/>
                  </p:cNvSpPr>
                  <p:nvPr/>
                </p:nvSpPr>
                <p:spPr bwMode="auto">
                  <a:xfrm>
                    <a:off x="0" y="48"/>
                    <a:ext cx="264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" name="Group 65"/>
                <p:cNvGrpSpPr>
                  <a:grpSpLocks/>
                </p:cNvGrpSpPr>
                <p:nvPr/>
              </p:nvGrpSpPr>
              <p:grpSpPr bwMode="auto">
                <a:xfrm>
                  <a:off x="610" y="0"/>
                  <a:ext cx="264" cy="336"/>
                  <a:chOff x="0" y="0"/>
                  <a:chExt cx="264" cy="336"/>
                </a:xfrm>
              </p:grpSpPr>
              <p:sp>
                <p:nvSpPr>
                  <p:cNvPr id="74" name="Rectangle 66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61" cy="33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5" name="Rectangle 67"/>
                  <p:cNvSpPr>
                    <a:spLocks/>
                  </p:cNvSpPr>
                  <p:nvPr/>
                </p:nvSpPr>
                <p:spPr bwMode="auto">
                  <a:xfrm>
                    <a:off x="0" y="48"/>
                    <a:ext cx="264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1" name="Group 68"/>
                <p:cNvGrpSpPr>
                  <a:grpSpLocks/>
                </p:cNvGrpSpPr>
                <p:nvPr/>
              </p:nvGrpSpPr>
              <p:grpSpPr bwMode="auto">
                <a:xfrm>
                  <a:off x="915" y="0"/>
                  <a:ext cx="264" cy="336"/>
                  <a:chOff x="0" y="0"/>
                  <a:chExt cx="264" cy="336"/>
                </a:xfrm>
              </p:grpSpPr>
              <p:sp>
                <p:nvSpPr>
                  <p:cNvPr id="72" name="Rectangle 69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61" cy="33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3" name="Rectangle 70"/>
                  <p:cNvSpPr>
                    <a:spLocks/>
                  </p:cNvSpPr>
                  <p:nvPr/>
                </p:nvSpPr>
                <p:spPr bwMode="auto">
                  <a:xfrm>
                    <a:off x="0" y="48"/>
                    <a:ext cx="264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" name="Group 71"/>
              <p:cNvGrpSpPr>
                <a:grpSpLocks/>
              </p:cNvGrpSpPr>
              <p:nvPr/>
            </p:nvGrpSpPr>
            <p:grpSpPr bwMode="auto">
              <a:xfrm>
                <a:off x="63" y="1014"/>
                <a:ext cx="1179" cy="337"/>
                <a:chOff x="0" y="0"/>
                <a:chExt cx="1179" cy="336"/>
              </a:xfrm>
            </p:grpSpPr>
            <p:grpSp>
              <p:nvGrpSpPr>
                <p:cNvPr id="56" name="Group 7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64" cy="336"/>
                  <a:chOff x="0" y="0"/>
                  <a:chExt cx="264" cy="336"/>
                </a:xfrm>
              </p:grpSpPr>
              <p:sp>
                <p:nvSpPr>
                  <p:cNvPr id="66" name="Rectangle 73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61" cy="33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67" name="Rectangle 74"/>
                  <p:cNvSpPr>
                    <a:spLocks/>
                  </p:cNvSpPr>
                  <p:nvPr/>
                </p:nvSpPr>
                <p:spPr bwMode="auto">
                  <a:xfrm>
                    <a:off x="0" y="48"/>
                    <a:ext cx="264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7" name="Group 75"/>
                <p:cNvGrpSpPr>
                  <a:grpSpLocks/>
                </p:cNvGrpSpPr>
                <p:nvPr/>
              </p:nvGrpSpPr>
              <p:grpSpPr bwMode="auto">
                <a:xfrm>
                  <a:off x="305" y="0"/>
                  <a:ext cx="264" cy="336"/>
                  <a:chOff x="0" y="0"/>
                  <a:chExt cx="264" cy="336"/>
                </a:xfrm>
              </p:grpSpPr>
              <p:sp>
                <p:nvSpPr>
                  <p:cNvPr id="64" name="Rectangle 76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61" cy="33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65" name="Rectangle 77"/>
                  <p:cNvSpPr>
                    <a:spLocks/>
                  </p:cNvSpPr>
                  <p:nvPr/>
                </p:nvSpPr>
                <p:spPr bwMode="auto">
                  <a:xfrm>
                    <a:off x="0" y="48"/>
                    <a:ext cx="264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8" name="Group 78"/>
                <p:cNvGrpSpPr>
                  <a:grpSpLocks/>
                </p:cNvGrpSpPr>
                <p:nvPr/>
              </p:nvGrpSpPr>
              <p:grpSpPr bwMode="auto">
                <a:xfrm>
                  <a:off x="610" y="0"/>
                  <a:ext cx="264" cy="336"/>
                  <a:chOff x="0" y="0"/>
                  <a:chExt cx="264" cy="336"/>
                </a:xfrm>
              </p:grpSpPr>
              <p:sp>
                <p:nvSpPr>
                  <p:cNvPr id="62" name="Rectangle 79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61" cy="33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63" name="Rectangle 80"/>
                  <p:cNvSpPr>
                    <a:spLocks/>
                  </p:cNvSpPr>
                  <p:nvPr/>
                </p:nvSpPr>
                <p:spPr bwMode="auto">
                  <a:xfrm>
                    <a:off x="0" y="48"/>
                    <a:ext cx="264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" name="Group 81"/>
                <p:cNvGrpSpPr>
                  <a:grpSpLocks/>
                </p:cNvGrpSpPr>
                <p:nvPr/>
              </p:nvGrpSpPr>
              <p:grpSpPr bwMode="auto">
                <a:xfrm>
                  <a:off x="915" y="0"/>
                  <a:ext cx="264" cy="336"/>
                  <a:chOff x="0" y="0"/>
                  <a:chExt cx="264" cy="336"/>
                </a:xfrm>
              </p:grpSpPr>
              <p:sp>
                <p:nvSpPr>
                  <p:cNvPr id="60" name="Rectangle 82"/>
                  <p:cNvSpPr>
                    <a:spLocks/>
                  </p:cNvSpPr>
                  <p:nvPr/>
                </p:nvSpPr>
                <p:spPr bwMode="auto">
                  <a:xfrm>
                    <a:off x="1" y="0"/>
                    <a:ext cx="261" cy="336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61" name="Rectangle 83"/>
                  <p:cNvSpPr>
                    <a:spLocks/>
                  </p:cNvSpPr>
                  <p:nvPr/>
                </p:nvSpPr>
                <p:spPr bwMode="auto">
                  <a:xfrm>
                    <a:off x="0" y="48"/>
                    <a:ext cx="264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" name="Group 84"/>
            <p:cNvGrpSpPr>
              <a:grpSpLocks/>
            </p:cNvGrpSpPr>
            <p:nvPr/>
          </p:nvGrpSpPr>
          <p:grpSpPr bwMode="auto">
            <a:xfrm>
              <a:off x="377" y="2089"/>
              <a:ext cx="1768" cy="1295"/>
              <a:chOff x="0" y="0"/>
              <a:chExt cx="1768" cy="1295"/>
            </a:xfrm>
          </p:grpSpPr>
          <p:grpSp>
            <p:nvGrpSpPr>
              <p:cNvPr id="22" name="Group 85"/>
              <p:cNvGrpSpPr>
                <a:grpSpLocks/>
              </p:cNvGrpSpPr>
              <p:nvPr/>
            </p:nvGrpSpPr>
            <p:grpSpPr bwMode="auto">
              <a:xfrm>
                <a:off x="0" y="0"/>
                <a:ext cx="1768" cy="1295"/>
                <a:chOff x="0" y="0"/>
                <a:chExt cx="1768" cy="1295"/>
              </a:xfrm>
            </p:grpSpPr>
            <p:sp>
              <p:nvSpPr>
                <p:cNvPr id="50" name="Rectangle 86"/>
                <p:cNvSpPr>
                  <a:spLocks/>
                </p:cNvSpPr>
                <p:nvPr/>
              </p:nvSpPr>
              <p:spPr bwMode="auto">
                <a:xfrm>
                  <a:off x="0" y="0"/>
                  <a:ext cx="1765" cy="1295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51" name="Rectangle 87"/>
                <p:cNvSpPr>
                  <a:spLocks/>
                </p:cNvSpPr>
                <p:nvPr/>
              </p:nvSpPr>
              <p:spPr bwMode="auto">
                <a:xfrm>
                  <a:off x="0" y="8"/>
                  <a:ext cx="1768" cy="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r>
                    <a:rPr lang="en-US" sz="1200">
                      <a:solidFill>
                        <a:srgbClr val="003300"/>
                      </a:solidFill>
                      <a:latin typeface="Arial Bold" charset="0"/>
                      <a:cs typeface="Arial Bold" charset="0"/>
                      <a:sym typeface="Arial Bold" charset="0"/>
                    </a:rPr>
                    <a:t>Block (1, 1)</a:t>
                  </a:r>
                </a:p>
              </p:txBody>
            </p:sp>
          </p:grpSp>
          <p:grpSp>
            <p:nvGrpSpPr>
              <p:cNvPr id="23" name="Group 88"/>
              <p:cNvGrpSpPr>
                <a:grpSpLocks/>
              </p:cNvGrpSpPr>
              <p:nvPr/>
            </p:nvGrpSpPr>
            <p:grpSpPr bwMode="auto">
              <a:xfrm>
                <a:off x="66" y="237"/>
                <a:ext cx="1632" cy="978"/>
                <a:chOff x="0" y="0"/>
                <a:chExt cx="1632" cy="978"/>
              </a:xfrm>
            </p:grpSpPr>
            <p:grpSp>
              <p:nvGrpSpPr>
                <p:cNvPr id="24" name="Group 8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632" cy="978"/>
                  <a:chOff x="0" y="0"/>
                  <a:chExt cx="1632" cy="978"/>
                </a:xfrm>
              </p:grpSpPr>
              <p:sp>
                <p:nvSpPr>
                  <p:cNvPr id="43" name="Rectangle 9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630" cy="978"/>
                  </a:xfrm>
                  <a:prstGeom prst="rect">
                    <a:avLst/>
                  </a:prstGeom>
                  <a:solidFill>
                    <a:srgbClr val="FF66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44" name="Line 91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0" y="325"/>
                    <a:ext cx="1632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45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0" y="652"/>
                    <a:ext cx="1632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46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326" y="0"/>
                    <a:ext cx="0" cy="97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47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652" y="0"/>
                    <a:ext cx="0" cy="97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48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978" y="0"/>
                    <a:ext cx="0" cy="97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49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1304" y="0"/>
                    <a:ext cx="0" cy="97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97"/>
                <p:cNvGrpSpPr>
                  <a:grpSpLocks/>
                </p:cNvGrpSpPr>
                <p:nvPr/>
              </p:nvGrpSpPr>
              <p:grpSpPr bwMode="auto">
                <a:xfrm>
                  <a:off x="34" y="405"/>
                  <a:ext cx="1565" cy="176"/>
                  <a:chOff x="0" y="0"/>
                  <a:chExt cx="1565" cy="176"/>
                </a:xfrm>
              </p:grpSpPr>
              <p:sp>
                <p:nvSpPr>
                  <p:cNvPr id="38" name="Rectangle 9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59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Thread</a:t>
                    </a:r>
                  </a:p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(0, 1)</a:t>
                    </a:r>
                  </a:p>
                </p:txBody>
              </p:sp>
              <p:sp>
                <p:nvSpPr>
                  <p:cNvPr id="39" name="Rectangle 99"/>
                  <p:cNvSpPr>
                    <a:spLocks/>
                  </p:cNvSpPr>
                  <p:nvPr/>
                </p:nvSpPr>
                <p:spPr bwMode="auto">
                  <a:xfrm>
                    <a:off x="326" y="0"/>
                    <a:ext cx="260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Thread</a:t>
                    </a:r>
                  </a:p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(1, 1)</a:t>
                    </a:r>
                  </a:p>
                </p:txBody>
              </p:sp>
              <p:sp>
                <p:nvSpPr>
                  <p:cNvPr id="40" name="Rectangle 100"/>
                  <p:cNvSpPr>
                    <a:spLocks/>
                  </p:cNvSpPr>
                  <p:nvPr/>
                </p:nvSpPr>
                <p:spPr bwMode="auto">
                  <a:xfrm>
                    <a:off x="652" y="0"/>
                    <a:ext cx="260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Thread</a:t>
                    </a:r>
                  </a:p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(2, 1)</a:t>
                    </a:r>
                  </a:p>
                </p:txBody>
              </p:sp>
              <p:sp>
                <p:nvSpPr>
                  <p:cNvPr id="41" name="Rectangle 101"/>
                  <p:cNvSpPr>
                    <a:spLocks/>
                  </p:cNvSpPr>
                  <p:nvPr/>
                </p:nvSpPr>
                <p:spPr bwMode="auto">
                  <a:xfrm>
                    <a:off x="978" y="0"/>
                    <a:ext cx="260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Thread</a:t>
                    </a:r>
                  </a:p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(3, 1)</a:t>
                    </a:r>
                  </a:p>
                </p:txBody>
              </p:sp>
              <p:sp>
                <p:nvSpPr>
                  <p:cNvPr id="42" name="Rectangle 102"/>
                  <p:cNvSpPr>
                    <a:spLocks/>
                  </p:cNvSpPr>
                  <p:nvPr/>
                </p:nvSpPr>
                <p:spPr bwMode="auto">
                  <a:xfrm>
                    <a:off x="1305" y="0"/>
                    <a:ext cx="260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Thread</a:t>
                    </a:r>
                  </a:p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(4, 1)</a:t>
                    </a:r>
                  </a:p>
                </p:txBody>
              </p:sp>
            </p:grpSp>
            <p:grpSp>
              <p:nvGrpSpPr>
                <p:cNvPr id="26" name="Group 103"/>
                <p:cNvGrpSpPr>
                  <a:grpSpLocks/>
                </p:cNvGrpSpPr>
                <p:nvPr/>
              </p:nvGrpSpPr>
              <p:grpSpPr bwMode="auto">
                <a:xfrm>
                  <a:off x="34" y="730"/>
                  <a:ext cx="1565" cy="176"/>
                  <a:chOff x="0" y="0"/>
                  <a:chExt cx="1565" cy="176"/>
                </a:xfrm>
              </p:grpSpPr>
              <p:sp>
                <p:nvSpPr>
                  <p:cNvPr id="33" name="Rectangle 10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59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Thread</a:t>
                    </a:r>
                  </a:p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(0, 2)</a:t>
                    </a:r>
                  </a:p>
                </p:txBody>
              </p:sp>
              <p:sp>
                <p:nvSpPr>
                  <p:cNvPr id="34" name="Rectangle 105"/>
                  <p:cNvSpPr>
                    <a:spLocks/>
                  </p:cNvSpPr>
                  <p:nvPr/>
                </p:nvSpPr>
                <p:spPr bwMode="auto">
                  <a:xfrm>
                    <a:off x="326" y="0"/>
                    <a:ext cx="260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Thread</a:t>
                    </a:r>
                  </a:p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(1, 2)</a:t>
                    </a:r>
                  </a:p>
                </p:txBody>
              </p:sp>
              <p:sp>
                <p:nvSpPr>
                  <p:cNvPr id="35" name="Rectangle 106"/>
                  <p:cNvSpPr>
                    <a:spLocks/>
                  </p:cNvSpPr>
                  <p:nvPr/>
                </p:nvSpPr>
                <p:spPr bwMode="auto">
                  <a:xfrm>
                    <a:off x="652" y="0"/>
                    <a:ext cx="260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Thread</a:t>
                    </a:r>
                  </a:p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(2, 2)</a:t>
                    </a:r>
                  </a:p>
                </p:txBody>
              </p:sp>
              <p:sp>
                <p:nvSpPr>
                  <p:cNvPr id="36" name="Rectangle 107"/>
                  <p:cNvSpPr>
                    <a:spLocks/>
                  </p:cNvSpPr>
                  <p:nvPr/>
                </p:nvSpPr>
                <p:spPr bwMode="auto">
                  <a:xfrm>
                    <a:off x="978" y="0"/>
                    <a:ext cx="260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Thread</a:t>
                    </a:r>
                  </a:p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(3, 2)</a:t>
                    </a:r>
                  </a:p>
                </p:txBody>
              </p:sp>
              <p:sp>
                <p:nvSpPr>
                  <p:cNvPr id="37" name="Rectangle 108"/>
                  <p:cNvSpPr>
                    <a:spLocks/>
                  </p:cNvSpPr>
                  <p:nvPr/>
                </p:nvSpPr>
                <p:spPr bwMode="auto">
                  <a:xfrm>
                    <a:off x="1305" y="0"/>
                    <a:ext cx="260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Thread</a:t>
                    </a:r>
                  </a:p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(4, 2)</a:t>
                    </a:r>
                  </a:p>
                </p:txBody>
              </p:sp>
            </p:grpSp>
            <p:grpSp>
              <p:nvGrpSpPr>
                <p:cNvPr id="27" name="Group 109"/>
                <p:cNvGrpSpPr>
                  <a:grpSpLocks/>
                </p:cNvGrpSpPr>
                <p:nvPr/>
              </p:nvGrpSpPr>
              <p:grpSpPr bwMode="auto">
                <a:xfrm>
                  <a:off x="33" y="80"/>
                  <a:ext cx="1565" cy="176"/>
                  <a:chOff x="0" y="0"/>
                  <a:chExt cx="1565" cy="176"/>
                </a:xfrm>
              </p:grpSpPr>
              <p:sp>
                <p:nvSpPr>
                  <p:cNvPr id="28" name="Rectangle 11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59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Thread</a:t>
                    </a:r>
                  </a:p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(0, 0)</a:t>
                    </a:r>
                  </a:p>
                </p:txBody>
              </p:sp>
              <p:sp>
                <p:nvSpPr>
                  <p:cNvPr id="29" name="Rectangle 111"/>
                  <p:cNvSpPr>
                    <a:spLocks/>
                  </p:cNvSpPr>
                  <p:nvPr/>
                </p:nvSpPr>
                <p:spPr bwMode="auto">
                  <a:xfrm>
                    <a:off x="326" y="0"/>
                    <a:ext cx="260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Thread</a:t>
                    </a:r>
                  </a:p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(1, 0)</a:t>
                    </a:r>
                  </a:p>
                </p:txBody>
              </p:sp>
              <p:sp>
                <p:nvSpPr>
                  <p:cNvPr id="30" name="Rectangle 112"/>
                  <p:cNvSpPr>
                    <a:spLocks/>
                  </p:cNvSpPr>
                  <p:nvPr/>
                </p:nvSpPr>
                <p:spPr bwMode="auto">
                  <a:xfrm>
                    <a:off x="652" y="0"/>
                    <a:ext cx="260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Thread</a:t>
                    </a:r>
                  </a:p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(2, 0)</a:t>
                    </a:r>
                  </a:p>
                </p:txBody>
              </p:sp>
              <p:sp>
                <p:nvSpPr>
                  <p:cNvPr id="31" name="Rectangle 113"/>
                  <p:cNvSpPr>
                    <a:spLocks/>
                  </p:cNvSpPr>
                  <p:nvPr/>
                </p:nvSpPr>
                <p:spPr bwMode="auto">
                  <a:xfrm>
                    <a:off x="978" y="0"/>
                    <a:ext cx="260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Thread</a:t>
                    </a:r>
                  </a:p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(3, 0)</a:t>
                    </a:r>
                  </a:p>
                </p:txBody>
              </p:sp>
              <p:sp>
                <p:nvSpPr>
                  <p:cNvPr id="32" name="Rectangle 114"/>
                  <p:cNvSpPr>
                    <a:spLocks/>
                  </p:cNvSpPr>
                  <p:nvPr/>
                </p:nvSpPr>
                <p:spPr bwMode="auto">
                  <a:xfrm>
                    <a:off x="1305" y="0"/>
                    <a:ext cx="260" cy="1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Thread</a:t>
                    </a:r>
                  </a:p>
                  <a:p>
                    <a:r>
                      <a:rPr lang="en-US" sz="1000">
                        <a:solidFill>
                          <a:srgbClr val="003300"/>
                        </a:solidFill>
                        <a:latin typeface="Times New Roman Bold" charset="0"/>
                        <a:cs typeface="Times New Roman Bold" charset="0"/>
                        <a:sym typeface="Times New Roman Bold" charset="0"/>
                      </a:rPr>
                      <a:t>(4, 0)</a:t>
                    </a:r>
                  </a:p>
                </p:txBody>
              </p:sp>
            </p:grpSp>
          </p:grpSp>
        </p:grpSp>
        <p:sp>
          <p:nvSpPr>
            <p:cNvPr id="14" name="Line 115"/>
            <p:cNvSpPr>
              <a:spLocks noChangeShapeType="1"/>
            </p:cNvSpPr>
            <p:nvPr/>
          </p:nvSpPr>
          <p:spPr bwMode="auto">
            <a:xfrm>
              <a:off x="568" y="584"/>
              <a:ext cx="322" cy="1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Line 116"/>
            <p:cNvSpPr>
              <a:spLocks noChangeShapeType="1"/>
            </p:cNvSpPr>
            <p:nvPr/>
          </p:nvSpPr>
          <p:spPr bwMode="auto">
            <a:xfrm>
              <a:off x="578" y="1687"/>
              <a:ext cx="433" cy="1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Line 117"/>
            <p:cNvSpPr>
              <a:spLocks noChangeShapeType="1"/>
            </p:cNvSpPr>
            <p:nvPr/>
          </p:nvSpPr>
          <p:spPr bwMode="auto">
            <a:xfrm flipH="1">
              <a:off x="377" y="869"/>
              <a:ext cx="1068" cy="1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Line 118"/>
            <p:cNvSpPr>
              <a:spLocks noChangeShapeType="1"/>
            </p:cNvSpPr>
            <p:nvPr/>
          </p:nvSpPr>
          <p:spPr bwMode="auto">
            <a:xfrm>
              <a:off x="1889" y="869"/>
              <a:ext cx="243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Line 119"/>
            <p:cNvSpPr>
              <a:spLocks noChangeShapeType="1"/>
            </p:cNvSpPr>
            <p:nvPr/>
          </p:nvSpPr>
          <p:spPr bwMode="auto">
            <a:xfrm flipH="1">
              <a:off x="1011" y="1196"/>
              <a:ext cx="434" cy="8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Line 120"/>
            <p:cNvSpPr>
              <a:spLocks noChangeShapeType="1"/>
            </p:cNvSpPr>
            <p:nvPr/>
          </p:nvSpPr>
          <p:spPr bwMode="auto">
            <a:xfrm>
              <a:off x="1889" y="1202"/>
              <a:ext cx="100" cy="8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Line 121"/>
            <p:cNvSpPr>
              <a:spLocks noChangeShapeType="1"/>
            </p:cNvSpPr>
            <p:nvPr/>
          </p:nvSpPr>
          <p:spPr bwMode="auto">
            <a:xfrm flipH="1">
              <a:off x="382" y="2084"/>
              <a:ext cx="623" cy="1295"/>
            </a:xfrm>
            <a:prstGeom prst="line">
              <a:avLst/>
            </a:prstGeom>
            <a:noFill/>
            <a:ln w="12700">
              <a:solidFill>
                <a:schemeClr val="tx1">
                  <a:alpha val="10196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Line 122"/>
            <p:cNvSpPr>
              <a:spLocks noChangeShapeType="1"/>
            </p:cNvSpPr>
            <p:nvPr/>
          </p:nvSpPr>
          <p:spPr bwMode="auto">
            <a:xfrm>
              <a:off x="1989" y="2084"/>
              <a:ext cx="153" cy="1300"/>
            </a:xfrm>
            <a:prstGeom prst="line">
              <a:avLst/>
            </a:prstGeom>
            <a:noFill/>
            <a:ln w="12700">
              <a:solidFill>
                <a:schemeClr val="tx1">
                  <a:alpha val="10196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087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prstClr val="black"/>
                </a:solidFill>
              </a:rPr>
              <a:t>CUDA:   </a:t>
            </a: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  <a:latin typeface="Segoe UI Semibold" pitchFamily="34" charset="0"/>
              </a:rPr>
              <a:t>Vector Addition   </a:t>
            </a:r>
            <a:r>
              <a:rPr lang="en-US" sz="2800" dirty="0" smtClean="0">
                <a:solidFill>
                  <a:prstClr val="black"/>
                </a:solidFill>
              </a:rPr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2036326"/>
            <a:ext cx="6629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Main function, executed on host (CPU) */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F81BD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void) {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1. allocate memory on GPU */</a:t>
            </a:r>
            <a:endParaRPr lang="en-US" sz="1400" dirty="0">
              <a:solidFill>
                <a:srgbClr val="4371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2. Copy data from Host to GPU */</a:t>
            </a:r>
            <a:endParaRPr lang="en-US" sz="1400" dirty="0">
              <a:solidFill>
                <a:srgbClr val="4371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3. Execute GPU kernel */</a:t>
            </a:r>
            <a:endParaRPr lang="en-US" sz="1400" dirty="0">
              <a:solidFill>
                <a:srgbClr val="4371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4. Copy </a:t>
            </a:r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data from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GPU back to Host */</a:t>
            </a:r>
          </a:p>
          <a:p>
            <a:endParaRPr lang="en-US" sz="1400" dirty="0">
              <a:solidFill>
                <a:srgbClr val="4371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5. Free GPU memory */</a:t>
            </a:r>
            <a:endParaRPr lang="en-US" sz="1400" dirty="0">
              <a:solidFill>
                <a:srgbClr val="4371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solidFill>
                <a:srgbClr val="4371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solidFill>
                  <a:srgbClr val="4F81BD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6850" y="6321623"/>
            <a:ext cx="363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intro_gpu/vectorAdd/vectorAdd.cu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6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Access to the SCC GPU nodes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981200"/>
            <a:ext cx="8077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# copy tutorial materials:   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–r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/project/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scv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/examples/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gpu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/tutorials .</a:t>
            </a:r>
          </a:p>
          <a:p>
            <a:pPr fontAlgn="base">
              <a:lnSpc>
                <a:spcPct val="150000"/>
              </a:lnSpc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or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fontAlgn="base">
              <a:lnSpc>
                <a:spcPct val="150000"/>
              </a:lnSpc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–r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/scratch/tutorials .</a:t>
            </a:r>
          </a:p>
          <a:p>
            <a:pPr fontAlgn="base">
              <a:lnSpc>
                <a:spcPct val="150000"/>
              </a:lnSpc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tutorials</a:t>
            </a:r>
          </a:p>
          <a:p>
            <a:pPr fontAlgn="base">
              <a:lnSpc>
                <a:spcPct val="150000"/>
              </a:lnSpc>
            </a:pPr>
            <a:endParaRPr lang="en-US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# request  a  node  with GPUs:   </a:t>
            </a:r>
          </a:p>
          <a:p>
            <a:pPr fontAlgn="base">
              <a:lnSpc>
                <a:spcPct val="150000"/>
              </a:lnSpc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qsh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–l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gpus=1</a:t>
            </a:r>
          </a:p>
          <a:p>
            <a:pPr fontAlgn="base">
              <a:lnSpc>
                <a:spcPct val="150000"/>
              </a:lnSpc>
            </a:pP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prstClr val="black"/>
                </a:solidFill>
              </a:rPr>
              <a:t>CUDA:   </a:t>
            </a: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  <a:latin typeface="Segoe UI Semibold" pitchFamily="34" charset="0"/>
              </a:rPr>
              <a:t>Vector Addition   </a:t>
            </a:r>
            <a:r>
              <a:rPr lang="en-US" sz="2800" dirty="0" smtClean="0">
                <a:solidFill>
                  <a:prstClr val="black"/>
                </a:solidFill>
              </a:rPr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036326"/>
            <a:ext cx="8153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b="1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1. allocate memory on GPU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400" dirty="0">
              <a:solidFill>
                <a:srgbClr val="4371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d_A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((void **)&amp;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d_A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size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cudaSuccess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exit(EXIT_FAILURE);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d_B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((void **)&amp;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d_B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For clarity we'll not check for err */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d_C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((void **)&amp;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d_C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size);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6850" y="6321623"/>
            <a:ext cx="363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intro_gpu/vectorAdd/vectorAdd.cu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28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prstClr val="black"/>
                </a:solidFill>
              </a:rPr>
              <a:t>CUDA:   </a:t>
            </a: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  <a:latin typeface="Segoe UI Semibold" pitchFamily="34" charset="0"/>
              </a:rPr>
              <a:t>Vector Addition   </a:t>
            </a:r>
            <a:r>
              <a:rPr lang="en-US" sz="2800" dirty="0" smtClean="0">
                <a:solidFill>
                  <a:prstClr val="black"/>
                </a:solidFill>
              </a:rPr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222718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b="1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2. Copy data from Host to GPU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400" dirty="0">
              <a:solidFill>
                <a:srgbClr val="4371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d_A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h_A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d_B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h_B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size,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6850" y="6321623"/>
            <a:ext cx="363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intro_gpu/vectorAdd/vectorAdd.cu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15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prstClr val="black"/>
                </a:solidFill>
              </a:rPr>
              <a:t>CUDA:   </a:t>
            </a: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  <a:latin typeface="Segoe UI Semibold" pitchFamily="34" charset="0"/>
              </a:rPr>
              <a:t>Vector Addition   </a:t>
            </a:r>
            <a:r>
              <a:rPr lang="en-US" sz="2800" dirty="0" smtClean="0">
                <a:solidFill>
                  <a:prstClr val="black"/>
                </a:solidFill>
              </a:rPr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222718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b="1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3. Execute GPU kernel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400" dirty="0">
              <a:solidFill>
                <a:srgbClr val="4371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/* Calculate number of blocks and threads */ </a:t>
            </a:r>
          </a:p>
          <a:p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21597B"/>
                </a:solidFill>
                <a:latin typeface="Courier New" pitchFamily="49" charset="0"/>
                <a:cs typeface="Courier New" pitchFamily="49" charset="0"/>
              </a:rPr>
              <a:t>threadsPerBlock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256;</a:t>
            </a:r>
          </a:p>
          <a:p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21597B"/>
                </a:solidFill>
                <a:latin typeface="Courier New" pitchFamily="49" charset="0"/>
                <a:cs typeface="Courier New" pitchFamily="49" charset="0"/>
              </a:rPr>
              <a:t>blocksPerGrid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numElements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threadsPerBlock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- 1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threadsPerBlock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Launch the Vector Add CUDA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Kernel */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vectorAdd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US" sz="1400" dirty="0" err="1">
                <a:solidFill>
                  <a:srgbClr val="21597B"/>
                </a:solidFill>
                <a:latin typeface="Courier New" pitchFamily="49" charset="0"/>
                <a:cs typeface="Courier New" pitchFamily="49" charset="0"/>
              </a:rPr>
              <a:t>blocksPerGrid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21597B"/>
                </a:solidFill>
                <a:latin typeface="Courier New" pitchFamily="49" charset="0"/>
                <a:cs typeface="Courier New" pitchFamily="49" charset="0"/>
              </a:rPr>
              <a:t>threadsPerBlock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d_A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d_B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d_C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numElements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/* Wait for all the threads to complete */</a:t>
            </a:r>
          </a:p>
          <a:p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cudaDeviceSynchronize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6850" y="6321623"/>
            <a:ext cx="363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intro_gpu/vectorAdd/vectorAdd.cu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39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prstClr val="black"/>
                </a:solidFill>
              </a:rPr>
              <a:t>CUDA:   </a:t>
            </a: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  <a:latin typeface="Segoe UI Semibold" pitchFamily="34" charset="0"/>
              </a:rPr>
              <a:t>Vector Addition   </a:t>
            </a:r>
            <a:r>
              <a:rPr lang="en-US" sz="2800" dirty="0" smtClean="0">
                <a:solidFill>
                  <a:prstClr val="black"/>
                </a:solidFill>
              </a:rPr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222718"/>
            <a:ext cx="807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b="1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4. Copy data from GPU back to Host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400" dirty="0">
              <a:solidFill>
                <a:srgbClr val="4371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h_C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d_C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size,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6850" y="6321623"/>
            <a:ext cx="363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intro_gpu/vectorAdd/vectorAdd.cu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70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prstClr val="black"/>
                </a:solidFill>
              </a:rPr>
              <a:t>CUDA:   </a:t>
            </a: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  <a:latin typeface="Segoe UI Semibold" pitchFamily="34" charset="0"/>
              </a:rPr>
              <a:t>Vector Addition   </a:t>
            </a:r>
            <a:r>
              <a:rPr lang="en-US" sz="2800" dirty="0" smtClean="0">
                <a:solidFill>
                  <a:prstClr val="black"/>
                </a:solidFill>
              </a:rPr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222718"/>
            <a:ext cx="8077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b="1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5. Free GPU memory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400" dirty="0">
              <a:solidFill>
                <a:srgbClr val="4371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d_A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d_B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d_C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6850" y="6321623"/>
            <a:ext cx="363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intro_gpu/vectorAdd/vectorAdd.cu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12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prstClr val="black"/>
                </a:solidFill>
              </a:rPr>
              <a:t>CUDA:   </a:t>
            </a: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  <a:latin typeface="Segoe UI Semibold" pitchFamily="34" charset="0"/>
              </a:rPr>
              <a:t>Vector Addition   </a:t>
            </a:r>
            <a:r>
              <a:rPr lang="en-US" sz="2800" dirty="0" smtClean="0">
                <a:solidFill>
                  <a:prstClr val="black"/>
                </a:solidFill>
              </a:rPr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431500"/>
            <a:ext cx="6400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b="1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CUDA Kernel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global__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vectorAdd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float *A,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 *B,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float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*C,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numElements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Calculate the position in the array */</a:t>
            </a:r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Add 2 elements of the array */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numElements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B[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7200" y="1676400"/>
            <a:ext cx="381000" cy="381000"/>
            <a:chOff x="457200" y="1676400"/>
            <a:chExt cx="381000" cy="381000"/>
          </a:xfrm>
        </p:grpSpPr>
        <p:sp>
          <p:nvSpPr>
            <p:cNvPr id="2" name="Rectangle 1"/>
            <p:cNvSpPr/>
            <p:nvPr/>
          </p:nvSpPr>
          <p:spPr>
            <a:xfrm>
              <a:off x="457200" y="1752600"/>
              <a:ext cx="381000" cy="304800"/>
            </a:xfrm>
            <a:prstGeom prst="rect">
              <a:avLst/>
            </a:prstGeom>
            <a:gradFill>
              <a:gsLst>
                <a:gs pos="0">
                  <a:srgbClr val="21597B">
                    <a:lumMod val="50000"/>
                  </a:srgbClr>
                </a:gs>
                <a:gs pos="50000">
                  <a:srgbClr val="BED7EC">
                    <a:lumMod val="55000"/>
                  </a:srgbClr>
                </a:gs>
                <a:gs pos="100000">
                  <a:srgbClr val="67B4DB">
                    <a:lumMod val="78000"/>
                  </a:srgb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16764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v</a:t>
              </a:r>
              <a:r>
                <a:rPr lang="en-US" sz="1600" b="1" baseline="-2500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0" y="1676400"/>
            <a:ext cx="381000" cy="381000"/>
            <a:chOff x="457200" y="1676400"/>
            <a:chExt cx="381000" cy="381000"/>
          </a:xfrm>
        </p:grpSpPr>
        <p:sp>
          <p:nvSpPr>
            <p:cNvPr id="11" name="Rectangle 10"/>
            <p:cNvSpPr/>
            <p:nvPr/>
          </p:nvSpPr>
          <p:spPr>
            <a:xfrm>
              <a:off x="457200" y="1752600"/>
              <a:ext cx="381000" cy="304800"/>
            </a:xfrm>
            <a:prstGeom prst="rect">
              <a:avLst/>
            </a:prstGeom>
            <a:gradFill>
              <a:gsLst>
                <a:gs pos="0">
                  <a:srgbClr val="21597B">
                    <a:lumMod val="50000"/>
                  </a:srgbClr>
                </a:gs>
                <a:gs pos="50000">
                  <a:srgbClr val="BED7EC">
                    <a:lumMod val="55000"/>
                  </a:srgbClr>
                </a:gs>
                <a:gs pos="100000">
                  <a:srgbClr val="67B4DB">
                    <a:lumMod val="78000"/>
                  </a:srgb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" y="16764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v</a:t>
              </a:r>
              <a:r>
                <a:rPr lang="en-US" sz="1600" b="1" baseline="-25000" dirty="0" smtClean="0">
                  <a:solidFill>
                    <a:schemeClr val="bg1"/>
                  </a:solidFill>
                </a:rPr>
                <a:t>1</a:t>
              </a:r>
              <a:endParaRPr lang="en-US" sz="16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19200" y="1676400"/>
            <a:ext cx="381000" cy="381000"/>
            <a:chOff x="457200" y="1676400"/>
            <a:chExt cx="381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457200" y="1752600"/>
              <a:ext cx="381000" cy="304800"/>
            </a:xfrm>
            <a:prstGeom prst="rect">
              <a:avLst/>
            </a:prstGeom>
            <a:gradFill>
              <a:gsLst>
                <a:gs pos="0">
                  <a:srgbClr val="21597B">
                    <a:lumMod val="50000"/>
                  </a:srgbClr>
                </a:gs>
                <a:gs pos="50000">
                  <a:srgbClr val="BED7EC">
                    <a:lumMod val="55000"/>
                  </a:srgbClr>
                </a:gs>
                <a:gs pos="100000">
                  <a:srgbClr val="67B4DB">
                    <a:lumMod val="78000"/>
                  </a:srgb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" y="16764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v</a:t>
              </a:r>
              <a:r>
                <a:rPr lang="en-US" sz="1600" b="1" baseline="-25000" dirty="0" smtClean="0">
                  <a:solidFill>
                    <a:schemeClr val="bg1"/>
                  </a:solidFill>
                </a:rPr>
                <a:t>2</a:t>
              </a:r>
              <a:endParaRPr lang="en-US" sz="16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00200" y="1676400"/>
            <a:ext cx="381000" cy="381000"/>
            <a:chOff x="457200" y="1676400"/>
            <a:chExt cx="381000" cy="381000"/>
          </a:xfrm>
        </p:grpSpPr>
        <p:sp>
          <p:nvSpPr>
            <p:cNvPr id="17" name="Rectangle 16"/>
            <p:cNvSpPr/>
            <p:nvPr/>
          </p:nvSpPr>
          <p:spPr>
            <a:xfrm>
              <a:off x="457200" y="1752600"/>
              <a:ext cx="381000" cy="304800"/>
            </a:xfrm>
            <a:prstGeom prst="rect">
              <a:avLst/>
            </a:prstGeom>
            <a:gradFill>
              <a:gsLst>
                <a:gs pos="0">
                  <a:srgbClr val="21597B">
                    <a:lumMod val="50000"/>
                  </a:srgbClr>
                </a:gs>
                <a:gs pos="50000">
                  <a:srgbClr val="BED7EC">
                    <a:lumMod val="55000"/>
                  </a:srgbClr>
                </a:gs>
                <a:gs pos="100000">
                  <a:srgbClr val="67B4DB">
                    <a:lumMod val="78000"/>
                  </a:srgb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16764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v</a:t>
              </a:r>
              <a:r>
                <a:rPr lang="en-US" sz="1600" b="1" baseline="-25000" dirty="0" smtClean="0">
                  <a:solidFill>
                    <a:schemeClr val="bg1"/>
                  </a:solidFill>
                </a:rPr>
                <a:t>3</a:t>
              </a:r>
              <a:endParaRPr lang="en-US" sz="16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1676400"/>
            <a:ext cx="381000" cy="381000"/>
            <a:chOff x="457200" y="1676400"/>
            <a:chExt cx="381000" cy="381000"/>
          </a:xfrm>
        </p:grpSpPr>
        <p:sp>
          <p:nvSpPr>
            <p:cNvPr id="20" name="Rectangle 19"/>
            <p:cNvSpPr/>
            <p:nvPr/>
          </p:nvSpPr>
          <p:spPr>
            <a:xfrm>
              <a:off x="457200" y="1752600"/>
              <a:ext cx="381000" cy="304800"/>
            </a:xfrm>
            <a:prstGeom prst="rect">
              <a:avLst/>
            </a:prstGeom>
            <a:gradFill>
              <a:gsLst>
                <a:gs pos="0">
                  <a:srgbClr val="21597B">
                    <a:lumMod val="50000"/>
                  </a:srgbClr>
                </a:gs>
                <a:gs pos="50000">
                  <a:srgbClr val="BED7EC">
                    <a:lumMod val="55000"/>
                  </a:srgbClr>
                </a:gs>
                <a:gs pos="100000">
                  <a:srgbClr val="67B4DB">
                    <a:lumMod val="78000"/>
                  </a:srgb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16764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v</a:t>
              </a:r>
              <a:r>
                <a:rPr lang="en-US" sz="1600" b="1" baseline="-25000" dirty="0" smtClean="0">
                  <a:solidFill>
                    <a:schemeClr val="bg1"/>
                  </a:solidFill>
                </a:rPr>
                <a:t>4</a:t>
              </a:r>
              <a:endParaRPr lang="en-US" sz="16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362200" y="1676400"/>
            <a:ext cx="381000" cy="381000"/>
            <a:chOff x="457200" y="1676400"/>
            <a:chExt cx="381000" cy="381000"/>
          </a:xfrm>
        </p:grpSpPr>
        <p:sp>
          <p:nvSpPr>
            <p:cNvPr id="23" name="Rectangle 22"/>
            <p:cNvSpPr/>
            <p:nvPr/>
          </p:nvSpPr>
          <p:spPr>
            <a:xfrm>
              <a:off x="457200" y="1752600"/>
              <a:ext cx="381000" cy="304800"/>
            </a:xfrm>
            <a:prstGeom prst="rect">
              <a:avLst/>
            </a:prstGeom>
            <a:gradFill>
              <a:gsLst>
                <a:gs pos="0">
                  <a:srgbClr val="21597B">
                    <a:lumMod val="50000"/>
                  </a:srgbClr>
                </a:gs>
                <a:gs pos="50000">
                  <a:srgbClr val="BED7EC">
                    <a:lumMod val="55000"/>
                  </a:srgbClr>
                </a:gs>
                <a:gs pos="100000">
                  <a:srgbClr val="67B4DB">
                    <a:lumMod val="78000"/>
                  </a:srgb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" y="16764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v</a:t>
              </a:r>
              <a:r>
                <a:rPr lang="en-US" sz="1600" b="1" baseline="-25000" dirty="0" smtClean="0">
                  <a:solidFill>
                    <a:schemeClr val="bg1"/>
                  </a:solidFill>
                </a:rPr>
                <a:t>5</a:t>
              </a:r>
              <a:endParaRPr lang="en-US" sz="16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43200" y="1676400"/>
            <a:ext cx="381000" cy="381000"/>
            <a:chOff x="457200" y="1676400"/>
            <a:chExt cx="381000" cy="381000"/>
          </a:xfrm>
        </p:grpSpPr>
        <p:sp>
          <p:nvSpPr>
            <p:cNvPr id="26" name="Rectangle 25"/>
            <p:cNvSpPr/>
            <p:nvPr/>
          </p:nvSpPr>
          <p:spPr>
            <a:xfrm>
              <a:off x="457200" y="1752600"/>
              <a:ext cx="381000" cy="304800"/>
            </a:xfrm>
            <a:prstGeom prst="rect">
              <a:avLst/>
            </a:prstGeom>
            <a:gradFill>
              <a:gsLst>
                <a:gs pos="0">
                  <a:srgbClr val="21597B">
                    <a:lumMod val="50000"/>
                  </a:srgbClr>
                </a:gs>
                <a:gs pos="50000">
                  <a:srgbClr val="BED7EC">
                    <a:lumMod val="55000"/>
                  </a:srgbClr>
                </a:gs>
                <a:gs pos="100000">
                  <a:srgbClr val="67B4DB">
                    <a:lumMod val="78000"/>
                  </a:srgb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" y="16764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v</a:t>
              </a:r>
              <a:r>
                <a:rPr lang="en-US" sz="1600" b="1" baseline="-25000" dirty="0" smtClean="0">
                  <a:solidFill>
                    <a:schemeClr val="bg1"/>
                  </a:solidFill>
                </a:rPr>
                <a:t>6</a:t>
              </a:r>
              <a:endParaRPr lang="en-US" sz="16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24200" y="1676400"/>
            <a:ext cx="381000" cy="381000"/>
            <a:chOff x="457200" y="1676400"/>
            <a:chExt cx="381000" cy="381000"/>
          </a:xfrm>
        </p:grpSpPr>
        <p:sp>
          <p:nvSpPr>
            <p:cNvPr id="29" name="Rectangle 28"/>
            <p:cNvSpPr/>
            <p:nvPr/>
          </p:nvSpPr>
          <p:spPr>
            <a:xfrm>
              <a:off x="457200" y="1752600"/>
              <a:ext cx="381000" cy="304800"/>
            </a:xfrm>
            <a:prstGeom prst="rect">
              <a:avLst/>
            </a:prstGeom>
            <a:gradFill>
              <a:gsLst>
                <a:gs pos="0">
                  <a:srgbClr val="21597B">
                    <a:lumMod val="50000"/>
                  </a:srgbClr>
                </a:gs>
                <a:gs pos="50000">
                  <a:srgbClr val="BED7EC">
                    <a:lumMod val="55000"/>
                  </a:srgbClr>
                </a:gs>
                <a:gs pos="100000">
                  <a:srgbClr val="67B4DB">
                    <a:lumMod val="78000"/>
                  </a:srgb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7200" y="16764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v</a:t>
              </a:r>
              <a:r>
                <a:rPr lang="en-US" sz="1600" b="1" baseline="-25000" dirty="0" smtClean="0">
                  <a:solidFill>
                    <a:schemeClr val="bg1"/>
                  </a:solidFill>
                </a:rPr>
                <a:t>7</a:t>
              </a:r>
              <a:endParaRPr lang="en-US" sz="16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05200" y="1676400"/>
            <a:ext cx="381000" cy="381000"/>
            <a:chOff x="457200" y="1676400"/>
            <a:chExt cx="381000" cy="381000"/>
          </a:xfrm>
        </p:grpSpPr>
        <p:sp>
          <p:nvSpPr>
            <p:cNvPr id="32" name="Rectangle 31"/>
            <p:cNvSpPr/>
            <p:nvPr/>
          </p:nvSpPr>
          <p:spPr>
            <a:xfrm>
              <a:off x="457200" y="1752600"/>
              <a:ext cx="381000" cy="304800"/>
            </a:xfrm>
            <a:prstGeom prst="rect">
              <a:avLst/>
            </a:prstGeom>
            <a:gradFill>
              <a:gsLst>
                <a:gs pos="0">
                  <a:srgbClr val="21597B">
                    <a:lumMod val="50000"/>
                  </a:srgbClr>
                </a:gs>
                <a:gs pos="50000">
                  <a:srgbClr val="BED7EC">
                    <a:lumMod val="55000"/>
                  </a:srgbClr>
                </a:gs>
                <a:gs pos="100000">
                  <a:srgbClr val="67B4DB">
                    <a:lumMod val="78000"/>
                  </a:srgb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200" y="16764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v</a:t>
              </a:r>
              <a:r>
                <a:rPr lang="en-US" sz="1600" b="1" baseline="-25000" dirty="0" smtClean="0">
                  <a:solidFill>
                    <a:schemeClr val="bg1"/>
                  </a:solidFill>
                </a:rPr>
                <a:t>8</a:t>
              </a:r>
              <a:endParaRPr lang="en-US" sz="16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86200" y="1676400"/>
            <a:ext cx="381000" cy="381000"/>
            <a:chOff x="457200" y="1676400"/>
            <a:chExt cx="381000" cy="381000"/>
          </a:xfrm>
        </p:grpSpPr>
        <p:sp>
          <p:nvSpPr>
            <p:cNvPr id="35" name="Rectangle 34"/>
            <p:cNvSpPr/>
            <p:nvPr/>
          </p:nvSpPr>
          <p:spPr>
            <a:xfrm>
              <a:off x="457200" y="1752600"/>
              <a:ext cx="381000" cy="304800"/>
            </a:xfrm>
            <a:prstGeom prst="rect">
              <a:avLst/>
            </a:prstGeom>
            <a:gradFill>
              <a:gsLst>
                <a:gs pos="0">
                  <a:srgbClr val="21597B">
                    <a:lumMod val="50000"/>
                  </a:srgbClr>
                </a:gs>
                <a:gs pos="50000">
                  <a:srgbClr val="BED7EC">
                    <a:lumMod val="55000"/>
                  </a:srgbClr>
                </a:gs>
                <a:gs pos="100000">
                  <a:srgbClr val="67B4DB">
                    <a:lumMod val="78000"/>
                  </a:srgb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" y="16764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v</a:t>
              </a:r>
              <a:r>
                <a:rPr lang="en-US" sz="1600" b="1" baseline="-25000" dirty="0" smtClean="0">
                  <a:solidFill>
                    <a:schemeClr val="bg1"/>
                  </a:solidFill>
                </a:rPr>
                <a:t>9</a:t>
              </a:r>
              <a:endParaRPr lang="en-US" sz="16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67199" y="1676400"/>
            <a:ext cx="505905" cy="381000"/>
            <a:chOff x="457199" y="1676400"/>
            <a:chExt cx="505905" cy="381000"/>
          </a:xfrm>
        </p:grpSpPr>
        <p:sp>
          <p:nvSpPr>
            <p:cNvPr id="38" name="Rectangle 37"/>
            <p:cNvSpPr/>
            <p:nvPr/>
          </p:nvSpPr>
          <p:spPr>
            <a:xfrm>
              <a:off x="457200" y="1752600"/>
              <a:ext cx="381000" cy="304800"/>
            </a:xfrm>
            <a:prstGeom prst="rect">
              <a:avLst/>
            </a:prstGeom>
            <a:gradFill>
              <a:gsLst>
                <a:gs pos="0">
                  <a:srgbClr val="21597B">
                    <a:lumMod val="50000"/>
                  </a:srgbClr>
                </a:gs>
                <a:gs pos="50000">
                  <a:srgbClr val="BED7EC">
                    <a:lumMod val="55000"/>
                  </a:srgbClr>
                </a:gs>
                <a:gs pos="100000">
                  <a:srgbClr val="67B4DB">
                    <a:lumMod val="78000"/>
                  </a:srgb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199" y="1676400"/>
              <a:ext cx="505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v</a:t>
              </a:r>
              <a:r>
                <a:rPr lang="en-US" sz="1600" b="1" baseline="-25000" dirty="0" smtClean="0">
                  <a:solidFill>
                    <a:schemeClr val="bg1"/>
                  </a:solidFill>
                </a:rPr>
                <a:t>10</a:t>
              </a:r>
              <a:endParaRPr lang="en-US" sz="16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648200" y="1676400"/>
            <a:ext cx="505905" cy="381000"/>
            <a:chOff x="457199" y="1676400"/>
            <a:chExt cx="505905" cy="381000"/>
          </a:xfrm>
        </p:grpSpPr>
        <p:sp>
          <p:nvSpPr>
            <p:cNvPr id="56" name="Rectangle 55"/>
            <p:cNvSpPr/>
            <p:nvPr/>
          </p:nvSpPr>
          <p:spPr>
            <a:xfrm>
              <a:off x="457200" y="1752600"/>
              <a:ext cx="381000" cy="304800"/>
            </a:xfrm>
            <a:prstGeom prst="rect">
              <a:avLst/>
            </a:prstGeom>
            <a:gradFill>
              <a:gsLst>
                <a:gs pos="0">
                  <a:srgbClr val="21597B">
                    <a:lumMod val="50000"/>
                  </a:srgbClr>
                </a:gs>
                <a:gs pos="50000">
                  <a:srgbClr val="BED7EC">
                    <a:lumMod val="55000"/>
                  </a:srgbClr>
                </a:gs>
                <a:gs pos="100000">
                  <a:srgbClr val="67B4DB">
                    <a:lumMod val="78000"/>
                  </a:srgb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199" y="1676400"/>
              <a:ext cx="505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v</a:t>
              </a:r>
              <a:r>
                <a:rPr lang="en-US" sz="1600" b="1" baseline="-25000" dirty="0" smtClean="0">
                  <a:solidFill>
                    <a:schemeClr val="bg1"/>
                  </a:solidFill>
                </a:rPr>
                <a:t>11</a:t>
              </a:r>
              <a:endParaRPr lang="en-US" sz="16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29200" y="1676400"/>
            <a:ext cx="505905" cy="381000"/>
            <a:chOff x="457199" y="1676400"/>
            <a:chExt cx="505905" cy="381000"/>
          </a:xfrm>
        </p:grpSpPr>
        <p:sp>
          <p:nvSpPr>
            <p:cNvPr id="59" name="Rectangle 58"/>
            <p:cNvSpPr/>
            <p:nvPr/>
          </p:nvSpPr>
          <p:spPr>
            <a:xfrm>
              <a:off x="457200" y="1752600"/>
              <a:ext cx="381000" cy="304800"/>
            </a:xfrm>
            <a:prstGeom prst="rect">
              <a:avLst/>
            </a:prstGeom>
            <a:gradFill>
              <a:gsLst>
                <a:gs pos="0">
                  <a:srgbClr val="21597B">
                    <a:lumMod val="50000"/>
                  </a:srgbClr>
                </a:gs>
                <a:gs pos="50000">
                  <a:srgbClr val="BED7EC">
                    <a:lumMod val="55000"/>
                  </a:srgbClr>
                </a:gs>
                <a:gs pos="100000">
                  <a:srgbClr val="67B4DB">
                    <a:lumMod val="78000"/>
                  </a:srgb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7199" y="1676400"/>
              <a:ext cx="505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v</a:t>
              </a:r>
              <a:r>
                <a:rPr lang="en-US" sz="1600" b="1" baseline="-25000" dirty="0" smtClean="0">
                  <a:solidFill>
                    <a:schemeClr val="bg1"/>
                  </a:solidFill>
                </a:rPr>
                <a:t>12</a:t>
              </a:r>
              <a:endParaRPr lang="en-US" sz="16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7200" y="2362200"/>
            <a:ext cx="4419600" cy="685800"/>
            <a:chOff x="457200" y="2286000"/>
            <a:chExt cx="4419600" cy="685800"/>
          </a:xfrm>
        </p:grpSpPr>
        <p:sp>
          <p:nvSpPr>
            <p:cNvPr id="8" name="Rectangle 7"/>
            <p:cNvSpPr/>
            <p:nvPr/>
          </p:nvSpPr>
          <p:spPr>
            <a:xfrm>
              <a:off x="457200" y="2286000"/>
              <a:ext cx="3048000" cy="685800"/>
            </a:xfrm>
            <a:prstGeom prst="rect">
              <a:avLst/>
            </a:prstGeom>
            <a:solidFill>
              <a:srgbClr val="4371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90800" y="2664023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Block # 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09600" y="2438400"/>
              <a:ext cx="228600" cy="190500"/>
            </a:xfrm>
            <a:prstGeom prst="rect">
              <a:avLst/>
            </a:prstGeom>
            <a:solidFill>
              <a:srgbClr val="7ECD57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4400" y="2438400"/>
              <a:ext cx="228600" cy="190500"/>
            </a:xfrm>
            <a:prstGeom prst="rect">
              <a:avLst/>
            </a:prstGeom>
            <a:solidFill>
              <a:srgbClr val="7ECD57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19200" y="2438400"/>
              <a:ext cx="228600" cy="190500"/>
            </a:xfrm>
            <a:prstGeom prst="rect">
              <a:avLst/>
            </a:prstGeom>
            <a:solidFill>
              <a:srgbClr val="7ECD57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524000" y="2438400"/>
              <a:ext cx="228600" cy="190500"/>
            </a:xfrm>
            <a:prstGeom prst="rect">
              <a:avLst/>
            </a:prstGeom>
            <a:solidFill>
              <a:srgbClr val="7ECD57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28800" y="2438400"/>
              <a:ext cx="228600" cy="190500"/>
            </a:xfrm>
            <a:prstGeom prst="rect">
              <a:avLst/>
            </a:prstGeom>
            <a:solidFill>
              <a:srgbClr val="7ECD57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133600" y="2438400"/>
              <a:ext cx="228600" cy="190500"/>
            </a:xfrm>
            <a:prstGeom prst="rect">
              <a:avLst/>
            </a:prstGeom>
            <a:solidFill>
              <a:srgbClr val="7ECD57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438400" y="2438400"/>
              <a:ext cx="228600" cy="190500"/>
            </a:xfrm>
            <a:prstGeom prst="rect">
              <a:avLst/>
            </a:prstGeom>
            <a:solidFill>
              <a:srgbClr val="7ECD57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43200" y="2438400"/>
              <a:ext cx="228600" cy="190500"/>
            </a:xfrm>
            <a:prstGeom prst="rect">
              <a:avLst/>
            </a:prstGeom>
            <a:solidFill>
              <a:srgbClr val="7ECD57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10000" y="2362200"/>
            <a:ext cx="4419600" cy="685800"/>
            <a:chOff x="457200" y="2286000"/>
            <a:chExt cx="4419600" cy="685800"/>
          </a:xfrm>
        </p:grpSpPr>
        <p:sp>
          <p:nvSpPr>
            <p:cNvPr id="81" name="Rectangle 80"/>
            <p:cNvSpPr/>
            <p:nvPr/>
          </p:nvSpPr>
          <p:spPr>
            <a:xfrm>
              <a:off x="457200" y="2286000"/>
              <a:ext cx="3048000" cy="685800"/>
            </a:xfrm>
            <a:prstGeom prst="rect">
              <a:avLst/>
            </a:prstGeom>
            <a:solidFill>
              <a:srgbClr val="4371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90800" y="2661046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Block # 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09600" y="2435423"/>
              <a:ext cx="228600" cy="190500"/>
            </a:xfrm>
            <a:prstGeom prst="rect">
              <a:avLst/>
            </a:prstGeom>
            <a:solidFill>
              <a:srgbClr val="7ECD57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14400" y="2435423"/>
              <a:ext cx="228600" cy="190500"/>
            </a:xfrm>
            <a:prstGeom prst="rect">
              <a:avLst/>
            </a:prstGeom>
            <a:solidFill>
              <a:srgbClr val="7ECD57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219200" y="2435423"/>
              <a:ext cx="228600" cy="190500"/>
            </a:xfrm>
            <a:prstGeom prst="rect">
              <a:avLst/>
            </a:prstGeom>
            <a:solidFill>
              <a:srgbClr val="7ECD57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24000" y="2435423"/>
              <a:ext cx="228600" cy="190500"/>
            </a:xfrm>
            <a:prstGeom prst="rect">
              <a:avLst/>
            </a:prstGeom>
            <a:solidFill>
              <a:srgbClr val="7ECD57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28800" y="2435423"/>
              <a:ext cx="228600" cy="190500"/>
            </a:xfrm>
            <a:prstGeom prst="rect">
              <a:avLst/>
            </a:prstGeom>
            <a:solidFill>
              <a:srgbClr val="7ECD57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133600" y="2435423"/>
              <a:ext cx="228600" cy="190500"/>
            </a:xfrm>
            <a:prstGeom prst="rect">
              <a:avLst/>
            </a:prstGeom>
            <a:solidFill>
              <a:srgbClr val="7ECD57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38400" y="2435423"/>
              <a:ext cx="228600" cy="190500"/>
            </a:xfrm>
            <a:prstGeom prst="rect">
              <a:avLst/>
            </a:prstGeom>
            <a:solidFill>
              <a:srgbClr val="7ECD57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43200" y="2435423"/>
              <a:ext cx="228600" cy="190500"/>
            </a:xfrm>
            <a:prstGeom prst="rect">
              <a:avLst/>
            </a:prstGeom>
            <a:solidFill>
              <a:srgbClr val="7ECD57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Arrow Connector 107"/>
          <p:cNvCxnSpPr/>
          <p:nvPr/>
        </p:nvCxnSpPr>
        <p:spPr>
          <a:xfrm>
            <a:off x="685800" y="2057400"/>
            <a:ext cx="76200" cy="457200"/>
          </a:xfrm>
          <a:prstGeom prst="straightConnector1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1" idx="2"/>
            <a:endCxn id="72" idx="0"/>
          </p:cNvCxnSpPr>
          <p:nvPr/>
        </p:nvCxnSpPr>
        <p:spPr>
          <a:xfrm>
            <a:off x="1028700" y="2057400"/>
            <a:ext cx="0" cy="457200"/>
          </a:xfrm>
          <a:prstGeom prst="straightConnector1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1333500" y="2057400"/>
            <a:ext cx="114300" cy="454223"/>
          </a:xfrm>
          <a:prstGeom prst="straightConnector1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74" idx="0"/>
          </p:cNvCxnSpPr>
          <p:nvPr/>
        </p:nvCxnSpPr>
        <p:spPr>
          <a:xfrm flipH="1">
            <a:off x="1638300" y="2057400"/>
            <a:ext cx="190500" cy="457200"/>
          </a:xfrm>
          <a:prstGeom prst="straightConnector1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75" idx="0"/>
          </p:cNvCxnSpPr>
          <p:nvPr/>
        </p:nvCxnSpPr>
        <p:spPr>
          <a:xfrm flipH="1">
            <a:off x="1943100" y="2057400"/>
            <a:ext cx="266700" cy="457200"/>
          </a:xfrm>
          <a:prstGeom prst="straightConnector1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76" idx="0"/>
          </p:cNvCxnSpPr>
          <p:nvPr/>
        </p:nvCxnSpPr>
        <p:spPr>
          <a:xfrm flipH="1">
            <a:off x="2247900" y="2057400"/>
            <a:ext cx="342900" cy="457200"/>
          </a:xfrm>
          <a:prstGeom prst="straightConnector1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2552700" y="2057400"/>
            <a:ext cx="419100" cy="454223"/>
          </a:xfrm>
          <a:prstGeom prst="straightConnector1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78" idx="0"/>
          </p:cNvCxnSpPr>
          <p:nvPr/>
        </p:nvCxnSpPr>
        <p:spPr>
          <a:xfrm flipH="1">
            <a:off x="2857500" y="2057400"/>
            <a:ext cx="495300" cy="457200"/>
          </a:xfrm>
          <a:prstGeom prst="straightConnector1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83" idx="0"/>
          </p:cNvCxnSpPr>
          <p:nvPr/>
        </p:nvCxnSpPr>
        <p:spPr>
          <a:xfrm>
            <a:off x="3733800" y="2057400"/>
            <a:ext cx="342900" cy="454223"/>
          </a:xfrm>
          <a:prstGeom prst="straightConnector1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114800" y="2057400"/>
            <a:ext cx="266700" cy="454223"/>
          </a:xfrm>
          <a:prstGeom prst="straightConnector1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85" idx="0"/>
          </p:cNvCxnSpPr>
          <p:nvPr/>
        </p:nvCxnSpPr>
        <p:spPr>
          <a:xfrm>
            <a:off x="4495800" y="2057400"/>
            <a:ext cx="190500" cy="454223"/>
          </a:xfrm>
          <a:prstGeom prst="straightConnector1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86" idx="0"/>
          </p:cNvCxnSpPr>
          <p:nvPr/>
        </p:nvCxnSpPr>
        <p:spPr>
          <a:xfrm>
            <a:off x="4876800" y="2057400"/>
            <a:ext cx="114300" cy="454223"/>
          </a:xfrm>
          <a:prstGeom prst="straightConnector1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87" idx="0"/>
          </p:cNvCxnSpPr>
          <p:nvPr/>
        </p:nvCxnSpPr>
        <p:spPr>
          <a:xfrm>
            <a:off x="5257800" y="2057400"/>
            <a:ext cx="38100" cy="454223"/>
          </a:xfrm>
          <a:prstGeom prst="straightConnector1">
            <a:avLst/>
          </a:prstGeom>
          <a:ln w="22225" cap="rnd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276850" y="6321623"/>
            <a:ext cx="363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intro_gpu/vectorAdd/vectorAdd.cu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88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prstClr val="black"/>
                </a:solidFill>
              </a:rPr>
              <a:t>CUDA:   </a:t>
            </a: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  <a:latin typeface="Segoe UI Semibold" pitchFamily="34" charset="0"/>
              </a:rPr>
              <a:t>Vector Addition   </a:t>
            </a:r>
            <a:r>
              <a:rPr lang="en-US" sz="2800" dirty="0" smtClean="0">
                <a:solidFill>
                  <a:prstClr val="black"/>
                </a:solidFill>
              </a:rPr>
              <a:t>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2288" y="2209800"/>
            <a:ext cx="64008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b="1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To build this example, execute </a:t>
            </a:r>
            <a:r>
              <a:rPr lang="en-US" sz="1400" b="1" dirty="0" err="1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Makefile</a:t>
            </a:r>
            <a:r>
              <a:rPr lang="en-US" sz="1400" b="1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400" dirty="0">
              <a:solidFill>
                <a:srgbClr val="4371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make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b="1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To r</a:t>
            </a:r>
            <a:r>
              <a:rPr lang="en-US" sz="1400" b="1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un, type </a:t>
            </a:r>
            <a:r>
              <a:rPr lang="en-US" sz="1400" b="1" dirty="0" err="1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vectorAdd</a:t>
            </a:r>
            <a:r>
              <a:rPr lang="en-US" sz="1400" b="1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400" dirty="0">
              <a:solidFill>
                <a:srgbClr val="4371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vectorAdd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[Vector addition of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50000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elements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Copy input data from the host memory to the CUDA device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CUDA kernel launch with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196 blocks 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256 </a:t>
            </a:r>
            <a:r>
              <a:rPr lang="en-US" sz="1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threads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 </a:t>
            </a:r>
            <a:endParaRPr lang="en-US" sz="14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Copy output data from the CUDA device to the host memory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Done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Note: 196 x 256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50176 total threads</a:t>
            </a:r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276850" y="6321623"/>
            <a:ext cx="363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intro_gpu/vectorAdd/vectorAdd.cu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03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8382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GPU Accelerated Libraries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81000" y="1909399"/>
            <a:ext cx="8243503" cy="3577001"/>
            <a:chOff x="-462859" y="1379861"/>
            <a:chExt cx="10896264" cy="3811644"/>
          </a:xfrm>
        </p:grpSpPr>
        <p:grpSp>
          <p:nvGrpSpPr>
            <p:cNvPr id="29" name="Group 28"/>
            <p:cNvGrpSpPr/>
            <p:nvPr/>
          </p:nvGrpSpPr>
          <p:grpSpPr>
            <a:xfrm>
              <a:off x="-462859" y="1379861"/>
              <a:ext cx="10896264" cy="3811644"/>
              <a:chOff x="-243499" y="231849"/>
              <a:chExt cx="10896263" cy="3811644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666132" y="231849"/>
                <a:ext cx="2334964" cy="1404452"/>
              </a:xfrm>
              <a:prstGeom prst="roundRect">
                <a:avLst>
                  <a:gd name="adj" fmla="val 7396"/>
                </a:avLst>
              </a:prstGeom>
              <a:solidFill>
                <a:schemeClr val="bg1"/>
              </a:solidFill>
              <a:ln w="12700"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50000"/>
                        <a:alpha val="0"/>
                      </a:schemeClr>
                    </a:gs>
                  </a:gsLst>
                  <a:lin ang="5400000" scaled="0"/>
                </a:gradFill>
              </a:ln>
              <a:effectLst>
                <a:glow rad="228600">
                  <a:schemeClr val="accent3">
                    <a:satMod val="175000"/>
                    <a:alpha val="90000"/>
                  </a:schemeClr>
                </a:glow>
                <a:outerShdw blurRad="76200" dist="38100" dir="2700000" sx="101000" sy="101000" algn="tl" rotWithShape="0">
                  <a:prstClr val="black">
                    <a:alpha val="5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300" tIns="45642" rIns="91300" bIns="45642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-243498" y="2561579"/>
                <a:ext cx="2334964" cy="1404452"/>
              </a:xfrm>
              <a:prstGeom prst="roundRect">
                <a:avLst>
                  <a:gd name="adj" fmla="val 7396"/>
                </a:avLst>
              </a:prstGeom>
              <a:solidFill>
                <a:schemeClr val="bg1"/>
              </a:solidFill>
              <a:ln w="12700"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50000"/>
                        <a:alpha val="0"/>
                      </a:schemeClr>
                    </a:gs>
                  </a:gsLst>
                  <a:lin ang="5400000" scaled="0"/>
                </a:gradFill>
              </a:ln>
              <a:effectLst>
                <a:glow rad="228600">
                  <a:schemeClr val="accent3">
                    <a:satMod val="175000"/>
                    <a:alpha val="90000"/>
                  </a:schemeClr>
                </a:glow>
                <a:outerShdw blurRad="76200" dist="38100" dir="2700000" sx="101000" sy="101000" algn="tl" rotWithShape="0">
                  <a:prstClr val="black">
                    <a:alpha val="5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300" tIns="45642" rIns="91300" bIns="45642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7971707" y="231849"/>
                <a:ext cx="2334964" cy="1404452"/>
              </a:xfrm>
              <a:prstGeom prst="roundRect">
                <a:avLst>
                  <a:gd name="adj" fmla="val 7396"/>
                </a:avLst>
              </a:prstGeom>
              <a:solidFill>
                <a:schemeClr val="bg1"/>
              </a:solidFill>
              <a:ln w="12700"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50000"/>
                        <a:alpha val="0"/>
                      </a:schemeClr>
                    </a:gs>
                  </a:gsLst>
                  <a:lin ang="5400000" scaled="0"/>
                </a:gradFill>
              </a:ln>
              <a:effectLst>
                <a:glow rad="228600">
                  <a:schemeClr val="accent3">
                    <a:satMod val="175000"/>
                    <a:alpha val="90000"/>
                  </a:schemeClr>
                </a:glow>
                <a:outerShdw blurRad="76200" dist="38100" dir="2700000" sx="101000" sy="101000" algn="tl" rotWithShape="0">
                  <a:prstClr val="black">
                    <a:alpha val="5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300" tIns="45642" rIns="91300" bIns="45642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8317800" y="2557842"/>
                <a:ext cx="2334964" cy="1404452"/>
              </a:xfrm>
              <a:prstGeom prst="roundRect">
                <a:avLst>
                  <a:gd name="adj" fmla="val 7396"/>
                </a:avLst>
              </a:prstGeom>
              <a:solidFill>
                <a:schemeClr val="bg1"/>
              </a:solidFill>
              <a:ln w="12700"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50000"/>
                        <a:alpha val="0"/>
                      </a:schemeClr>
                    </a:gs>
                  </a:gsLst>
                  <a:lin ang="5400000" scaled="0"/>
                </a:gradFill>
              </a:ln>
              <a:effectLst>
                <a:glow rad="228600">
                  <a:schemeClr val="accent3">
                    <a:satMod val="175000"/>
                    <a:alpha val="90000"/>
                  </a:schemeClr>
                </a:glow>
                <a:outerShdw blurRad="76200" dist="38100" dir="2700000" sx="101000" sy="101000" algn="tl" rotWithShape="0">
                  <a:prstClr val="black">
                    <a:alpha val="5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300" tIns="45642" rIns="91300" bIns="45642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5497608" y="2556742"/>
                <a:ext cx="2334964" cy="1404452"/>
              </a:xfrm>
              <a:prstGeom prst="roundRect">
                <a:avLst>
                  <a:gd name="adj" fmla="val 7396"/>
                </a:avLst>
              </a:prstGeom>
              <a:solidFill>
                <a:schemeClr val="bg1"/>
              </a:solidFill>
              <a:ln w="12700"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50000"/>
                        <a:alpha val="0"/>
                      </a:schemeClr>
                    </a:gs>
                  </a:gsLst>
                  <a:lin ang="5400000" scaled="0"/>
                </a:gradFill>
              </a:ln>
              <a:effectLst>
                <a:glow rad="228600">
                  <a:schemeClr val="accent3">
                    <a:satMod val="175000"/>
                    <a:alpha val="90000"/>
                  </a:schemeClr>
                </a:glow>
                <a:outerShdw blurRad="76200" dist="38100" dir="2700000" sx="101000" sy="101000" algn="tl" rotWithShape="0">
                  <a:prstClr val="black">
                    <a:alpha val="5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300" tIns="45642" rIns="91300" bIns="45642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13164" y="1336517"/>
                <a:ext cx="1840898" cy="282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300" tIns="45642" rIns="91300" bIns="45642" anchor="ctr">
                <a:spAutoFit/>
              </a:bodyPr>
              <a:lstStyle/>
              <a:p>
                <a:pPr algn="ctr" defTabSz="912996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rebuchet MS" pitchFamily="34" charset="0"/>
                  </a:rPr>
                  <a:t>NVIDIA </a:t>
                </a:r>
                <a:r>
                  <a:rPr lang="en-US" sz="1600" kern="0" dirty="0" err="1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rebuchet MS" pitchFamily="34" charset="0"/>
                  </a:rPr>
                  <a:t>cuBLAS</a:t>
                </a:r>
                <a:endPara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</a:endParaRPr>
              </a:p>
            </p:txBody>
          </p:sp>
          <p:pic>
            <p:nvPicPr>
              <p:cNvPr id="46" name="Picture 8" descr="http://developer.nvidia.com/sites/default/files/imagecache/250-250/akamai/cuda/images/HPC_SDK_220x125.jpg"/>
              <p:cNvPicPr>
                <a:picLocks noChangeAspect="1" noChangeArrowheads="1"/>
              </p:cNvPicPr>
              <p:nvPr/>
            </p:nvPicPr>
            <p:blipFill>
              <a:blip r:embed="rId3"/>
              <a:stretch>
                <a:fillRect/>
              </a:stretch>
            </p:blipFill>
            <p:spPr bwMode="auto">
              <a:xfrm>
                <a:off x="1065875" y="281574"/>
                <a:ext cx="1501729" cy="853257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pic>
            <p:nvPicPr>
              <p:cNvPr id="47" name="Picture 6" descr="http://developer.nvidia.com/sites/default/files/akamai/cuda/images/cusparse_image.jpg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9120" t="6128" r="4907" b="8829"/>
              <a:stretch/>
            </p:blipFill>
            <p:spPr bwMode="auto">
              <a:xfrm>
                <a:off x="385881" y="2615184"/>
                <a:ext cx="1076200" cy="10645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Picture 12" descr="http://developer.nvidia.com/sites/default/files/akamai/cuda/images/nppeye.jpg"/>
              <p:cNvPicPr>
                <a:picLocks noChangeAspect="1" noChangeArrowheads="1"/>
              </p:cNvPicPr>
              <p:nvPr/>
            </p:nvPicPr>
            <p:blipFill>
              <a:blip r:embed="rId5"/>
              <a:stretch>
                <a:fillRect/>
              </a:stretch>
            </p:blipFill>
            <p:spPr bwMode="auto">
              <a:xfrm>
                <a:off x="8418521" y="281580"/>
                <a:ext cx="1376212" cy="853251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grpSp>
            <p:nvGrpSpPr>
              <p:cNvPr id="49" name="Group 48"/>
              <p:cNvGrpSpPr/>
              <p:nvPr/>
            </p:nvGrpSpPr>
            <p:grpSpPr>
              <a:xfrm>
                <a:off x="4371297" y="231849"/>
                <a:ext cx="2334964" cy="1404452"/>
                <a:chOff x="4371297" y="231849"/>
                <a:chExt cx="2334964" cy="1404452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4371297" y="231849"/>
                  <a:ext cx="2334964" cy="1404452"/>
                </a:xfrm>
                <a:prstGeom prst="roundRect">
                  <a:avLst>
                    <a:gd name="adj" fmla="val 7396"/>
                  </a:avLst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bg2"/>
                      </a:gs>
                      <a:gs pos="100000">
                        <a:schemeClr val="bg2">
                          <a:lumMod val="50000"/>
                          <a:alpha val="0"/>
                        </a:schemeClr>
                      </a:gs>
                    </a:gsLst>
                    <a:lin ang="5400000" scaled="0"/>
                  </a:gradFill>
                </a:ln>
                <a:effectLst>
                  <a:glow rad="228600">
                    <a:schemeClr val="accent3">
                      <a:satMod val="175000"/>
                      <a:alpha val="90000"/>
                    </a:schemeClr>
                  </a:glow>
                  <a:outerShdw blurRad="762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300" tIns="45642" rIns="91300" bIns="45642"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8" name="Picture 10" descr="http://developer.nvidia.com/sites/default/files/akamai/cuda/images/cuRandImage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 bwMode="auto">
                <a:xfrm>
                  <a:off x="4753153" y="281577"/>
                  <a:ext cx="1452686" cy="881091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/>
              </p:spPr>
            </p:pic>
            <p:sp>
              <p:nvSpPr>
                <p:cNvPr id="69" name="Rectangle 68"/>
                <p:cNvSpPr/>
                <p:nvPr/>
              </p:nvSpPr>
              <p:spPr>
                <a:xfrm>
                  <a:off x="4504126" y="1336515"/>
                  <a:ext cx="2095735" cy="2823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300" tIns="45642" rIns="91300" bIns="45642" anchor="ctr">
                  <a:spAutoFit/>
                </a:bodyPr>
                <a:lstStyle/>
                <a:p>
                  <a:pPr algn="ctr" defTabSz="912996" fontAlgn="auto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kern="0" dirty="0" smtClean="0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Trebuchet MS" pitchFamily="34" charset="0"/>
                    </a:rPr>
                    <a:t>NVIDIA </a:t>
                  </a:r>
                  <a:r>
                    <a:rPr lang="en-US" sz="1600" kern="0" dirty="0" err="1" smtClean="0"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latin typeface="Trebuchet MS" pitchFamily="34" charset="0"/>
                    </a:rPr>
                    <a:t>cuRAND</a:t>
                  </a:r>
                  <a:endParaRPr lang="en-US" sz="16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rebuchet MS" pitchFamily="34" charset="0"/>
                  </a:endParaRPr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-243499" y="3679751"/>
                <a:ext cx="2334960" cy="282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300" tIns="45642" rIns="91300" bIns="45642" anchor="ctr">
                <a:spAutoFit/>
              </a:bodyPr>
              <a:lstStyle/>
              <a:p>
                <a:pPr algn="ctr" defTabSz="912996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rebuchet MS" pitchFamily="34" charset="0"/>
                  </a:rPr>
                  <a:t>NVIDIA </a:t>
                </a:r>
                <a:r>
                  <a:rPr lang="en-US" sz="1600" kern="0" dirty="0" err="1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rebuchet MS" pitchFamily="34" charset="0"/>
                  </a:rPr>
                  <a:t>cuSPARSE</a:t>
                </a:r>
                <a:endPara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218737" y="1336517"/>
                <a:ext cx="1840898" cy="282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300" tIns="45642" rIns="91300" bIns="45642" anchor="ctr">
                <a:spAutoFit/>
              </a:bodyPr>
              <a:lstStyle/>
              <a:p>
                <a:pPr algn="ctr" defTabSz="912996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rebuchet MS" pitchFamily="34" charset="0"/>
                  </a:rPr>
                  <a:t>NVIDIA NPP</a:t>
                </a:r>
              </a:p>
            </p:txBody>
          </p:sp>
          <p:pic>
            <p:nvPicPr>
              <p:cNvPr id="54" name="Picture 2" descr="http://developer.nvidia.com/sites/default/files/imagecache/250-250/akamai/cuda/images/cuff_ampchart.jpg"/>
              <p:cNvPicPr>
                <a:picLocks noChangeAspect="1" noChangeArrowheads="1"/>
              </p:cNvPicPr>
              <p:nvPr/>
            </p:nvPicPr>
            <p:blipFill>
              <a:blip r:embed="rId7"/>
              <a:stretch>
                <a:fillRect/>
              </a:stretch>
            </p:blipFill>
            <p:spPr bwMode="auto">
              <a:xfrm>
                <a:off x="8692226" y="2618388"/>
                <a:ext cx="1612968" cy="91645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8507697" y="3615754"/>
                <a:ext cx="1955164" cy="260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300" tIns="45642" rIns="91300" bIns="45642" anchor="ctr">
                <a:spAutoFit/>
              </a:bodyPr>
              <a:lstStyle/>
              <a:p>
                <a:pPr algn="ctr" defTabSz="912996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kern="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rebuchet MS" pitchFamily="34" charset="0"/>
                  </a:rPr>
                  <a:t>NVIDIA </a:t>
                </a:r>
                <a:r>
                  <a:rPr lang="en-US" sz="1600" kern="0" dirty="0" err="1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rebuchet MS" pitchFamily="34" charset="0"/>
                  </a:rPr>
                  <a:t>cuFFT</a:t>
                </a:r>
                <a:endPara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</a:endParaRPr>
              </a:p>
            </p:txBody>
          </p:sp>
          <p:pic>
            <p:nvPicPr>
              <p:cNvPr id="60" name="Picture 6" descr="thrust_logo">
                <a:hlinkClick r:id="rId8"/>
              </p:cNvPr>
              <p:cNvPicPr>
                <a:picLocks noChangeAspect="1" noChangeArrowheads="1"/>
              </p:cNvPicPr>
              <p:nvPr/>
            </p:nvPicPr>
            <p:blipFill>
              <a:blip r:embed="rId9"/>
              <a:stretch>
                <a:fillRect/>
              </a:stretch>
            </p:blipFill>
            <p:spPr bwMode="auto">
              <a:xfrm>
                <a:off x="5783160" y="2649853"/>
                <a:ext cx="1763859" cy="6967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" name="Rectangle 60"/>
              <p:cNvSpPr/>
              <p:nvPr/>
            </p:nvSpPr>
            <p:spPr>
              <a:xfrm>
                <a:off x="5572970" y="3428696"/>
                <a:ext cx="1840897" cy="614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300" tIns="45642" rIns="91300" bIns="45642" anchor="ctr">
                <a:spAutoFit/>
              </a:bodyPr>
              <a:lstStyle/>
              <a:p>
                <a:pPr algn="ctr" defTabSz="912996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Trebuchet MS" pitchFamily="34" charset="0"/>
                  </a:rPr>
                  <a:t>C++ STL Features for CUDA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626805" y="2557846"/>
                <a:ext cx="2334964" cy="1404452"/>
              </a:xfrm>
              <a:prstGeom prst="roundRect">
                <a:avLst>
                  <a:gd name="adj" fmla="val 7396"/>
                </a:avLst>
              </a:prstGeom>
              <a:solidFill>
                <a:schemeClr val="bg1"/>
              </a:solidFill>
              <a:ln w="12700"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50000"/>
                        <a:alpha val="0"/>
                      </a:schemeClr>
                    </a:gs>
                  </a:gsLst>
                  <a:lin ang="5400000" scaled="0"/>
                </a:gradFill>
              </a:ln>
              <a:effectLst>
                <a:glow rad="228600">
                  <a:schemeClr val="accent3">
                    <a:satMod val="175000"/>
                    <a:alpha val="90000"/>
                  </a:schemeClr>
                </a:glow>
                <a:outerShdw blurRad="76200" dist="38100" dir="2700000" sx="101000" sy="101000" algn="tl" rotWithShape="0">
                  <a:prstClr val="black">
                    <a:alpha val="5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300" tIns="45642" rIns="91300" bIns="45642"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1" name="Picture 30" descr="cusp_logo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88332" y="3897200"/>
              <a:ext cx="1973179" cy="50201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32" name="Rectangle 31"/>
            <p:cNvSpPr/>
            <p:nvPr/>
          </p:nvSpPr>
          <p:spPr>
            <a:xfrm>
              <a:off x="2357334" y="4591091"/>
              <a:ext cx="1840898" cy="4375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300" tIns="45642" rIns="91300" bIns="45642" anchor="ctr">
              <a:spAutoFit/>
            </a:bodyPr>
            <a:lstStyle/>
            <a:p>
              <a:pPr algn="ctr" defTabSz="912996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rebuchet MS" pitchFamily="34" charset="0"/>
                </a:rPr>
                <a:t>Sparse Linear Algebra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583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GPU Accelerated Libraries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57600" y="1834277"/>
            <a:ext cx="469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powerful library of parallel algorithms and data structures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provides </a:t>
            </a:r>
            <a:r>
              <a:rPr lang="en-US" dirty="0"/>
              <a:t>a flexible, high-level interface for GPU </a:t>
            </a:r>
            <a:r>
              <a:rPr lang="en-US" dirty="0" smtClean="0"/>
              <a:t>programming;</a:t>
            </a:r>
          </a:p>
          <a:p>
            <a:endParaRPr lang="en-US" dirty="0" smtClean="0"/>
          </a:p>
          <a:p>
            <a:r>
              <a:rPr lang="en-US" dirty="0"/>
              <a:t>For example, the thrust::sort algorithm delivers 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r>
            <a:r>
              <a:rPr lang="en-US" dirty="0"/>
              <a:t>x to 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100</a:t>
            </a:r>
            <a:r>
              <a:rPr lang="en-US" dirty="0"/>
              <a:t>x faster sorting performance than STL and TBB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90600" y="2145268"/>
            <a:ext cx="2057400" cy="1283732"/>
            <a:chOff x="990600" y="2145268"/>
            <a:chExt cx="2057400" cy="1283732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2145268"/>
              <a:ext cx="2057400" cy="1283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00" b="888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71600" y="2362200"/>
              <a:ext cx="1341121" cy="76200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4419600"/>
            <a:ext cx="5715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15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GPU Accelerated Libraries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0600" y="2145268"/>
            <a:ext cx="2057400" cy="1283732"/>
            <a:chOff x="1524000" y="2145268"/>
            <a:chExt cx="2057400" cy="1283732"/>
          </a:xfrm>
        </p:grpSpPr>
        <p:sp>
          <p:nvSpPr>
            <p:cNvPr id="7" name="Rounded Rectangle 6"/>
            <p:cNvSpPr/>
            <p:nvPr/>
          </p:nvSpPr>
          <p:spPr>
            <a:xfrm>
              <a:off x="1524000" y="2145268"/>
              <a:ext cx="2057400" cy="1283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200" y="2286000"/>
              <a:ext cx="1076325" cy="5238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752600" y="2829580"/>
              <a:ext cx="17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chemeClr val="bg1"/>
                  </a:solidFill>
                </a:rPr>
                <a:t>cuBLAS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57600" y="2209800"/>
            <a:ext cx="469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GPU-accelerated version of the complete standard BLAS </a:t>
            </a:r>
            <a:r>
              <a:rPr lang="en-US" dirty="0" smtClean="0"/>
              <a:t>library;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r>
              <a:rPr lang="en-US" dirty="0"/>
              <a:t>x to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17</a:t>
            </a:r>
            <a:r>
              <a:rPr lang="en-US" dirty="0"/>
              <a:t>x faster performance than the latest MKL </a:t>
            </a:r>
            <a:r>
              <a:rPr lang="en-US" dirty="0" smtClean="0"/>
              <a:t>BLAS</a:t>
            </a:r>
          </a:p>
          <a:p>
            <a:endParaRPr lang="en-US" dirty="0"/>
          </a:p>
          <a:p>
            <a:r>
              <a:rPr lang="en-US" dirty="0"/>
              <a:t>Complete support for all 152 standard BLAS routines</a:t>
            </a:r>
          </a:p>
          <a:p>
            <a:endParaRPr lang="en-US" dirty="0" smtClean="0"/>
          </a:p>
          <a:p>
            <a:r>
              <a:rPr lang="en-US" dirty="0"/>
              <a:t>Single, double, complex, and double complex data types</a:t>
            </a:r>
          </a:p>
          <a:p>
            <a:endParaRPr lang="en-US" dirty="0" smtClean="0"/>
          </a:p>
          <a:p>
            <a:r>
              <a:rPr lang="en-US" dirty="0" smtClean="0"/>
              <a:t>Fortran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5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762000"/>
            <a:ext cx="64008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Tutorial Materials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04871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# tutorial materials online: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scv.bu.edu/examples</a:t>
            </a:r>
          </a:p>
          <a:p>
            <a:pPr fontAlgn="base">
              <a:lnSpc>
                <a:spcPct val="150000"/>
              </a:lnSpc>
            </a:pPr>
            <a:endParaRPr lang="en-US" sz="2400" dirty="0"/>
          </a:p>
          <a:p>
            <a:pPr fontAlgn="base">
              <a:lnSpc>
                <a:spcPct val="150000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on the cluster: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/project/</a:t>
            </a:r>
            <a:r>
              <a:rPr lang="en-US" sz="2400" dirty="0" err="1" smtClean="0"/>
              <a:t>scv</a:t>
            </a:r>
            <a:r>
              <a:rPr lang="en-US" sz="2400" dirty="0" smtClean="0"/>
              <a:t>/examples </a:t>
            </a:r>
            <a:endParaRPr lang="en-US" sz="2400" dirty="0"/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0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  <a:latin typeface="Segoe UI Semibold" pitchFamily="34" charset="0"/>
              </a:rPr>
              <a:t>GEMM:      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l-GR" sz="3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AB + </a:t>
            </a:r>
            <a:r>
              <a:rPr lang="el-GR" sz="3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β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pPr algn="ctr">
              <a:lnSpc>
                <a:spcPct val="200000"/>
              </a:lnSpc>
            </a:pPr>
            <a:endParaRPr lang="en-US" sz="2800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09937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b="1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General Matrix </a:t>
            </a:r>
            <a:r>
              <a:rPr lang="en-US" sz="1400" b="1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Multiply </a:t>
            </a:r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(simplified version) */</a:t>
            </a:r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>
                <a:solidFill>
                  <a:srgbClr val="9BBB59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9BBB59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simple_dgemm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double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alpha,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double *A,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double *B,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beta,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(j = 0; j &lt; n; ++j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double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prod = 0;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(k = 0; k &lt; n; ++k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prod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+= A[k * n +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* B[j * n + k];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C[j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n +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= alpha * prod + beta * C[j * n +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6850" y="6321623"/>
            <a:ext cx="363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intro_gpu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gemm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/cuGEMM.cpp</a:t>
            </a:r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56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  <a:latin typeface="Segoe UI Semibold" pitchFamily="34" charset="0"/>
              </a:rPr>
              <a:t>BLAS GEMM:      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l-GR" sz="3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AB + </a:t>
            </a:r>
            <a:r>
              <a:rPr lang="el-GR" sz="3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β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pPr algn="ctr">
              <a:lnSpc>
                <a:spcPct val="200000"/>
              </a:lnSpc>
            </a:pPr>
            <a:endParaRPr lang="en-US" sz="2800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099370"/>
            <a:ext cx="8534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400" dirty="0" err="1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dgemm</a:t>
            </a:r>
            <a:r>
              <a:rPr lang="en-US" sz="14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from BLAS library */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extern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"C"{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extern void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dgemm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(char *, char * ,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  double *, double *,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  double *,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*, double *,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*);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/* Main */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. . . 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/* call gemm from BLASS </a:t>
            </a:r>
            <a:r>
              <a:rPr lang="pt-BR" sz="14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library */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dgemm</a:t>
            </a:r>
            <a:r>
              <a:rPr lang="pt-BR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("N","N", &amp;N, &amp;N, &amp;N, &amp;alpha, h_A, &amp;N, h_B, &amp;N, &amp;beta, h_C_blas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,&amp;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6850" y="6321623"/>
            <a:ext cx="363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intro_gpu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gemm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/cuGEMM.cpp</a:t>
            </a:r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856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err="1" smtClean="0">
                <a:solidFill>
                  <a:srgbClr val="4F81BD">
                    <a:lumMod val="50000"/>
                  </a:srgbClr>
                </a:solidFill>
                <a:latin typeface="Segoe UI Semibold" pitchFamily="34" charset="0"/>
              </a:rPr>
              <a:t>cuBLAS</a:t>
            </a: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  <a:latin typeface="Segoe UI Semibold" pitchFamily="34" charset="0"/>
              </a:rPr>
              <a:t> GEMM:      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l-GR" sz="3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α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AB + </a:t>
            </a:r>
            <a:r>
              <a:rPr lang="el-GR" sz="3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β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pPr algn="ctr">
              <a:lnSpc>
                <a:spcPct val="200000"/>
              </a:lnSpc>
            </a:pPr>
            <a:endParaRPr lang="en-US" sz="2800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09937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 */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0. Initialize CUBLAS */</a:t>
            </a:r>
          </a:p>
          <a:p>
            <a:r>
              <a:rPr lang="en-US" sz="12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cublasCreate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(&amp;handle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200" dirty="0" smtClean="0">
              <a:solidFill>
                <a:srgbClr val="4371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2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1. allocate memory on GPU </a:t>
            </a:r>
            <a:r>
              <a:rPr lang="en-US" sz="12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12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((void **)&amp;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n2 *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[0]));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2. Copy data from Host to GPU </a:t>
            </a:r>
            <a:r>
              <a:rPr lang="en-US" sz="12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12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status = cublasSetVector(n2, sizeof(h_A[0]), h_A, 1, d_A, 1);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3. Execute GPU kernel </a:t>
            </a:r>
            <a:r>
              <a:rPr lang="en-US" sz="12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12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b="1" dirty="0">
                <a:latin typeface="Courier New" pitchFamily="49" charset="0"/>
                <a:cs typeface="Courier New" pitchFamily="49" charset="0"/>
              </a:rPr>
              <a:t>cublasDgemm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 handle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CUBLAS_OP_N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CUBLAS_OP_N, N, N, N, &amp;alpha, d_A,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N, d_B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, N, &amp;beta, d_C,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N 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/* 4. Copy data from GPU back to Host </a:t>
            </a:r>
            <a:r>
              <a:rPr lang="en-US" sz="12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12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cublasGetVector(n2, sizeof(h_C[0]), d_C, 1, h_C, 1);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rgbClr val="4371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   /* 5. Free GPU memory </a:t>
            </a:r>
            <a:r>
              <a:rPr lang="en-US" sz="1200" dirty="0" smtClean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1200" dirty="0">
                <a:solidFill>
                  <a:srgbClr val="437133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d_A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6850" y="6321623"/>
            <a:ext cx="363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intro_gpu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gemm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/cuGEMM.cpp</a:t>
            </a:r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09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78486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  <a:latin typeface="Segoe UI Semibold" pitchFamily="34" charset="0"/>
              </a:rPr>
              <a:t>Submitting CUDA job</a:t>
            </a:r>
            <a:endParaRPr lang="en-US" sz="2800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44858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qsub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 -l 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gpus</a:t>
            </a:r>
            <a:r>
              <a:rPr lang="es-ES" sz="2800" dirty="0">
                <a:latin typeface="Courier New" pitchFamily="49" charset="0"/>
                <a:cs typeface="Courier New" pitchFamily="49" charset="0"/>
              </a:rPr>
              <a:t>=1 -b y </a:t>
            </a:r>
            <a:r>
              <a:rPr lang="es-ES" sz="2800" dirty="0" err="1">
                <a:latin typeface="Courier New" pitchFamily="49" charset="0"/>
                <a:cs typeface="Courier New" pitchFamily="49" charset="0"/>
              </a:rPr>
              <a:t>cuGEMM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944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7848600" cy="844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  <a:latin typeface="Segoe UI Semibold" pitchFamily="34" charset="0"/>
              </a:rPr>
              <a:t>Timing GEMM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88701920"/>
              </p:ext>
            </p:extLst>
          </p:nvPr>
        </p:nvGraphicFramePr>
        <p:xfrm>
          <a:off x="609600" y="1752599"/>
          <a:ext cx="7924800" cy="4569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718067" y="354913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in milliseconds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6260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74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7848600" cy="844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srgbClr val="4F81BD">
                    <a:lumMod val="50000"/>
                  </a:srgbClr>
                </a:solidFill>
                <a:latin typeface="Segoe UI Semibold" pitchFamily="34" charset="0"/>
              </a:rPr>
              <a:t>Development Environment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819400"/>
            <a:ext cx="8278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err="1" smtClean="0"/>
              <a:t>Nsight</a:t>
            </a:r>
            <a:r>
              <a:rPr lang="en-US" b="1" dirty="0" smtClean="0"/>
              <a:t> IDE</a:t>
            </a:r>
            <a:r>
              <a:rPr lang="en-US" dirty="0" smtClean="0"/>
              <a:t>:    Linux, Mac &amp; Windows  - GPU Debugging and profiling;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CUDA-GDB</a:t>
            </a:r>
            <a:r>
              <a:rPr lang="en-US" dirty="0" smtClean="0"/>
              <a:t>      debugger (NVIDIA Visual Profiler)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86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334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prstClr val="black"/>
                </a:solidFill>
              </a:rPr>
              <a:t>CUDA Resources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583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0574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Tutorial (by SCV) is coming this fall;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CUDA and CUDA libraries examples: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://docs.nvidia.com/cuda/cuda-samples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;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NVIDIA's </a:t>
            </a:r>
            <a:r>
              <a:rPr lang="en-US" dirty="0" err="1" smtClean="0">
                <a:solidFill>
                  <a:prstClr val="black"/>
                </a:solidFill>
              </a:rPr>
              <a:t>Cuda</a:t>
            </a:r>
            <a:r>
              <a:rPr lang="en-US" dirty="0" smtClean="0">
                <a:solidFill>
                  <a:prstClr val="black"/>
                </a:solidFill>
              </a:rPr>
              <a:t> Resources: </a:t>
            </a:r>
            <a:r>
              <a:rPr lang="en-US" dirty="0">
                <a:solidFill>
                  <a:prstClr val="black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prstClr val="black"/>
                </a:solidFill>
                <a:hlinkClick r:id="rId4"/>
              </a:rPr>
              <a:t>developer.nvidia.com/cuda-education</a:t>
            </a: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Online course on </a:t>
            </a:r>
            <a:r>
              <a:rPr lang="en-US" dirty="0" err="1" smtClean="0">
                <a:solidFill>
                  <a:prstClr val="black"/>
                </a:solidFill>
              </a:rPr>
              <a:t>Udacity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dirty="0">
                <a:hlinkClick r:id="rId5"/>
              </a:rPr>
              <a:t>https://www.udacity.com/course/cs344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CUDA </a:t>
            </a:r>
            <a:r>
              <a:rPr lang="en-US" dirty="0" smtClean="0">
                <a:solidFill>
                  <a:prstClr val="black"/>
                </a:solidFill>
              </a:rPr>
              <a:t>C/C++ &amp; Fortran</a:t>
            </a:r>
            <a:r>
              <a:rPr lang="en-US" dirty="0">
                <a:solidFill>
                  <a:prstClr val="black"/>
                </a:solidFill>
              </a:rPr>
              <a:t>:  </a:t>
            </a:r>
            <a:r>
              <a:rPr lang="en-US" dirty="0">
                <a:solidFill>
                  <a:prstClr val="black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prstClr val="black"/>
                </a:solidFill>
                <a:hlinkClick r:id="rId6"/>
              </a:rPr>
              <a:t>developer.nvidia.com/cuda-toolkit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err="1" smtClean="0">
                <a:solidFill>
                  <a:prstClr val="black"/>
                </a:solidFill>
              </a:rPr>
              <a:t>PyCUDA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(Python): </a:t>
            </a:r>
            <a:r>
              <a:rPr lang="en-US" dirty="0">
                <a:solidFill>
                  <a:prstClr val="black"/>
                </a:solidFill>
                <a:hlinkClick r:id="rId7"/>
              </a:rPr>
              <a:t>http://</a:t>
            </a:r>
            <a:r>
              <a:rPr lang="en-US" dirty="0" smtClean="0">
                <a:solidFill>
                  <a:prstClr val="black"/>
                </a:solidFill>
                <a:hlinkClick r:id="rId7"/>
              </a:rPr>
              <a:t>mathema.tician.de/software/pycuda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131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33400"/>
            <a:ext cx="64008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OpenACC Directives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514600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myscience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serial code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!$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compiler Directive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 = 1,n1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1,n2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...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parallel code ...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enddo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enddo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compiler Directive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myscience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0" y="2976866"/>
            <a:ext cx="823775" cy="461665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CPU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78804" y="4361259"/>
            <a:ext cx="82377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GPU</a:t>
            </a:r>
            <a:endParaRPr lang="en-US" sz="24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152400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Simple compiler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Works on multicore CPUs &amp; many core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Future integration into </a:t>
            </a:r>
            <a:r>
              <a:rPr lang="en-US" sz="1400" dirty="0" err="1"/>
              <a:t>OpenMP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6043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33400"/>
            <a:ext cx="64008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OpenACC Directives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828800"/>
            <a:ext cx="7543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Fortran</a:t>
            </a:r>
            <a:r>
              <a:rPr lang="en-GB" dirty="0"/>
              <a:t/>
            </a:r>
            <a:br>
              <a:rPr lang="en-GB" dirty="0"/>
            </a:br>
            <a:r>
              <a:rPr lang="en-GB" sz="16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GB" sz="16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GB" sz="16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directive</a:t>
            </a:r>
            <a:r>
              <a:rPr lang="en-GB" sz="16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[clause [,] clause] …]</a:t>
            </a:r>
            <a:r>
              <a:rPr lang="en-GB" sz="1600" i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GB" sz="1600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1600" i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GB" dirty="0" smtClean="0"/>
              <a:t>Often </a:t>
            </a:r>
            <a:r>
              <a:rPr lang="en-GB" dirty="0"/>
              <a:t>paired with a matching end directive surrounding a </a:t>
            </a:r>
            <a:r>
              <a:rPr lang="en-GB" dirty="0" smtClean="0"/>
              <a:t>structured</a:t>
            </a:r>
          </a:p>
          <a:p>
            <a:r>
              <a:rPr lang="en-GB" dirty="0"/>
              <a:t> </a:t>
            </a:r>
            <a:r>
              <a:rPr lang="en-GB" dirty="0" smtClean="0"/>
              <a:t>         code </a:t>
            </a:r>
            <a:r>
              <a:rPr lang="en-GB" dirty="0"/>
              <a:t>block</a:t>
            </a:r>
            <a:br>
              <a:rPr lang="en-GB" dirty="0"/>
            </a:br>
            <a:r>
              <a:rPr lang="en-GB" dirty="0" smtClean="0"/>
              <a:t>    </a:t>
            </a:r>
            <a:r>
              <a:rPr lang="en-GB" sz="1600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GB" sz="16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GB" sz="16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end </a:t>
            </a:r>
            <a:r>
              <a:rPr lang="en-GB" sz="1600" i="1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directive</a:t>
            </a:r>
          </a:p>
          <a:p>
            <a:pPr marL="285750" indent="-285750">
              <a:buFontTx/>
              <a:buChar char="-"/>
            </a:pPr>
            <a:endParaRPr lang="en-GB" sz="1600" i="1" dirty="0">
              <a:solidFill>
                <a:srgbClr val="73B900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b="1" dirty="0" smtClean="0"/>
              <a:t>C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600" dirty="0" err="1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6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directive [clause [,] clause] …]</a:t>
            </a:r>
            <a:r>
              <a:rPr lang="en-US" sz="16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i="1" dirty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i="1" dirty="0" smtClean="0">
                <a:solidFill>
                  <a:srgbClr val="73B9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/>
              <a:t>Often </a:t>
            </a:r>
            <a:r>
              <a:rPr lang="en-US" dirty="0"/>
              <a:t>followed by a structured code </a:t>
            </a:r>
            <a:r>
              <a:rPr lang="en-US" dirty="0" smtClean="0"/>
              <a:t>block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820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33400"/>
            <a:ext cx="64008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GEMM using OpenACC Directives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dgemm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implementation with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openACC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acceleration*/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acc_dgemm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n, double alpha,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*A,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*B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beta, double *C)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j, 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loop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copyin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(A[0:(n*n)], B[0:(n*n)]) copy(C[0:(n*n)])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(j = 0; j &lt; n; ++j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double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prod = 0;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for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(k = 0; k &lt; n; ++k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prod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+= A[k * n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* B[j * n + k];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C[j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n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alpha * prod + beta * C[j * n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6850" y="6321623"/>
            <a:ext cx="363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intro_gpu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gemm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accGEMM.c</a:t>
            </a:r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609600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GPU computing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GPU: Graphics Processing Unit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Traditionally used for real-time rendering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High Computational density and memory bandwidth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Throughput processor: 1000s of concurrent threads to hide latency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946865"/>
            <a:ext cx="45148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33400"/>
            <a:ext cx="64008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Building OpenACC 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5831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egoe UI Semibold" pitchFamily="34" charset="0"/>
              </a:rPr>
              <a:t>C:</a:t>
            </a:r>
          </a:p>
          <a:p>
            <a:pPr marL="571162" lvl="1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Minfo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–o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accGEMM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accGEMM.c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571162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71162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Segoe UI Semibold" pitchFamily="34" charset="0"/>
              </a:rPr>
              <a:t>Fortran: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pgfortran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Minfo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–o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accGEMM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accGEMM.f90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pgaccelinfo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/* check NVIDIA GPU and CUDA drivers */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/>
              <a:t>-</a:t>
            </a:r>
            <a:r>
              <a:rPr lang="en-US" sz="1600" b="1" dirty="0" err="1"/>
              <a:t>acc</a:t>
            </a:r>
            <a:r>
              <a:rPr lang="en-US" sz="1600" dirty="0"/>
              <a:t> </a:t>
            </a:r>
            <a:r>
              <a:rPr lang="en-US" sz="1600" dirty="0" smtClean="0"/>
              <a:t>    turns </a:t>
            </a:r>
            <a:r>
              <a:rPr lang="en-US" sz="1600" dirty="0"/>
              <a:t>on the OpenACC feature  </a:t>
            </a:r>
            <a:endParaRPr lang="en-US" sz="1600" dirty="0" smtClean="0"/>
          </a:p>
          <a:p>
            <a:r>
              <a:rPr lang="en-US" sz="1600" b="1" dirty="0" smtClean="0"/>
              <a:t>-</a:t>
            </a:r>
            <a:r>
              <a:rPr lang="en-US" sz="1600" b="1" dirty="0" err="1"/>
              <a:t>Minfo</a:t>
            </a:r>
            <a:r>
              <a:rPr lang="en-US" sz="1600" dirty="0"/>
              <a:t> returns additional information on the </a:t>
            </a:r>
            <a:r>
              <a:rPr lang="en-US" sz="1600" dirty="0" smtClean="0"/>
              <a:t>compilation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cs typeface="Courier New" pitchFamily="49" charset="0"/>
              </a:rPr>
              <a:t>Current system default version of PGI compiler (8.0) does not support OpenACC. </a:t>
            </a:r>
          </a:p>
          <a:p>
            <a:r>
              <a:rPr lang="en-US" sz="1600" dirty="0" smtClean="0">
                <a:cs typeface="Courier New" pitchFamily="49" charset="0"/>
              </a:rPr>
              <a:t>The newest version </a:t>
            </a:r>
            <a:r>
              <a:rPr lang="en-US" sz="1600" dirty="0" smtClean="0"/>
              <a:t>is </a:t>
            </a:r>
            <a:r>
              <a:rPr lang="en-US" sz="1600" dirty="0"/>
              <a:t>accessible at </a:t>
            </a:r>
            <a:endParaRPr lang="en-US" sz="1600" dirty="0" smtClean="0"/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/local/apps/pgi-13.2/linux86-64/13.2/bin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03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33400"/>
            <a:ext cx="64008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PGI compiler output: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583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79248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acc_dgemm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34,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Generating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present_or_copyin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(B[0:n*n])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Generating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present_or_copyin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(A[0:n*n])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Generating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present_or_copy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(C[0:n*n])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Accelerator kernel generated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35,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loop gang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41,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loop vector(256)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34,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Generating NVIDIA code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Generating compute capability 1.3 binary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Generating compute capability 2.0 binary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Generating compute capability 3.0 binary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38,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Loop is parallelizable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41,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Loop is parallelizable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94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MATLAB with GPU-acceleration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209800"/>
            <a:ext cx="6781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GPUs with MATLAB through </a:t>
            </a:r>
            <a:r>
              <a:rPr lang="en-US" b="1" dirty="0"/>
              <a:t>Parallel Computing </a:t>
            </a:r>
            <a:r>
              <a:rPr lang="en-US" b="1" dirty="0" smtClean="0"/>
              <a:t>Toolbox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GPU-enabled MATLAB functions such as </a:t>
            </a:r>
            <a:r>
              <a:rPr lang="en-US" sz="1400" dirty="0" err="1"/>
              <a:t>fft</a:t>
            </a:r>
            <a:r>
              <a:rPr lang="en-US" sz="1400" dirty="0"/>
              <a:t>, filter, and several linear algebra </a:t>
            </a:r>
            <a:r>
              <a:rPr lang="en-US" sz="1400" dirty="0" smtClean="0"/>
              <a:t>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GPU-enabled functions in toolboxes: Communications System Toolbox, Neural Network Toolbox, Phased Array Systems Toolbox and Signal Processing </a:t>
            </a:r>
            <a:r>
              <a:rPr lang="en-US" sz="1400" dirty="0" smtClean="0"/>
              <a:t>Toolbox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CUDA kernel integration in MATLAB applications, using only a single line of MATLAB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5029200"/>
            <a:ext cx="2667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(2^16,1);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89113" y="5029200"/>
            <a:ext cx="39118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(2^16,1));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2000467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Simple MATLAB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209800"/>
            <a:ext cx="6781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gpuArray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(rand(1000, 'single'));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Gfft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fft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Gb = (real(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Gfft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* 6;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G = gather(Gb);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76850" y="6321623"/>
            <a:ext cx="363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intro_gpu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gpu_matlab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gpuSimple.m</a:t>
            </a:r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141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Matrix Product it MATLAB using GPU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209800"/>
            <a:ext cx="6781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 matrix product on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Client (CPU)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A*B;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copy A and B from Client to GPU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gpuArray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(A);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gpuArray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 matrix product on GPU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a*b;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% copy data from GPU to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Client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gather(c);  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6321623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intro_gpu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gpu_matlab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gpuExample.m</a:t>
            </a:r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468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Submitting GPU MATLAB job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09800"/>
            <a:ext cx="85831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#!/bin/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csh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Set the hard runtime (aka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wallclock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limit for this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#$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h_rt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=2:00:00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Merge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into the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file, to reduce clutter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#$ -j y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Specifies number of GPUs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wanted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#$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gpus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matlab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nodisplay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singleCompThread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–r  \ 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"N=3000;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gpuExample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(rand(N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),rand(N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)); exit"</a:t>
            </a: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end of script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6321623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intro_gpu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gpu_matlab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matlab_batch</a:t>
            </a:r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371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64008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Running CUDA code in MATLAB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09800"/>
            <a:ext cx="85831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Example 1: 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-kernel: add 2 numbers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addnums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(double *pi, double c){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*pi +=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Example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2: 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-kernel: add 2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vectors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addvecs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(double *v1, double *v2){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v1[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+= v2[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6321623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intro_gpu/gpu_matlab/add.cu</a:t>
            </a:r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800" y="1581968"/>
            <a:ext cx="4011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starting  R2013a (available on SCC cluster only) 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131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7620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Compiling and running CUDA  MATLAB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09800"/>
            <a:ext cx="868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Example 1: 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1.At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the command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prompt type(to create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ptx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matlab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add.cu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//at SCC prompt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2.To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specify the entry point for </a:t>
            </a:r>
            <a:r>
              <a:rPr lang="en-US" sz="1600" b="1" u="sng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MATLAB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kernel,run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(at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matlab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prompt):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k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parallel.gpu.CUDAKernel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add.ptx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'addnums.cu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//in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matlab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3. Run kernel (kernel takes 2 arguments):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feval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(k, 7, 21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//in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matlab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6321623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intro_gpu/gpu_matlab/add.cu</a:t>
            </a:r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050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7620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Compiling and running CUDA  MATLAB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09800"/>
            <a:ext cx="8686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Example 2: 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1.At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the command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prompt type(to create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ptx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matlab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ptx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add.cu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//at SCC prompt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2.To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specify the entry point for </a:t>
            </a:r>
            <a:r>
              <a:rPr lang="en-US" sz="1600" b="1" u="sng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MATLAB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kernel,run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(at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matlab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prompt):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k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parallel.gpu.CUDAKernel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add.ptx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'addvecs.cu');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//in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matlab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3. Run kernel (kernel takes 2 arguments):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N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128;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k.ThreadBlockSize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N;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feval(k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ones(N, 1), ones(N, 1));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6321623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intro_gpu/gpu_matlab/add.cu</a:t>
            </a:r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645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334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>
                <a:solidFill>
                  <a:prstClr val="black"/>
                </a:solidFill>
              </a:rPr>
              <a:t>MATLAB GPU Resources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583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0574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MATLAB GPU Computing Support for NVIDIA CUDA-Enabled GPUs: 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www.mathworks.com/discovery/matlab-gpu.html</a:t>
            </a:r>
            <a:r>
              <a:rPr lang="en-US" dirty="0" smtClean="0"/>
              <a:t>;</a:t>
            </a:r>
            <a:endParaRPr lang="en-US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GPU-enabled functions :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www.mathworks.com/help/distcomp/using-gpuarray.html#bsloua3-1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GPU-enabled functions in </a:t>
            </a:r>
            <a:r>
              <a:rPr lang="en-US" dirty="0" smtClean="0">
                <a:solidFill>
                  <a:prstClr val="black"/>
                </a:solidFill>
              </a:rPr>
              <a:t>toolboxes: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://www.mathworks.com/products/parallel-computing/builtin-parallel-support.html</a:t>
            </a:r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295400"/>
            <a:ext cx="731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/>
              <a:t>GPU – graphics processing unit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/>
              <a:t>Originally designed as a graphics processor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err="1" smtClean="0"/>
              <a:t>Nvidia's</a:t>
            </a:r>
            <a:r>
              <a:rPr lang="en-US" sz="2800" dirty="0" smtClean="0"/>
              <a:t> GeForce 256 (1999) – first GPU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320898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 smtClean="0">
                <a:latin typeface="Georgia" panose="02040502050405020303" pitchFamily="18" charset="0"/>
              </a:rPr>
              <a:t>single-chip processor for mathematically-intensive tasks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>
                <a:latin typeface="Georgia" panose="02040502050405020303" pitchFamily="18" charset="0"/>
              </a:rPr>
              <a:t>transforms of vertices and polygons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>
                <a:latin typeface="Georgia" panose="02040502050405020303" pitchFamily="18" charset="0"/>
              </a:rPr>
              <a:t>lighting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>
                <a:latin typeface="Georgia" panose="02040502050405020303" pitchFamily="18" charset="0"/>
              </a:rPr>
              <a:t>polygon clipping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>
                <a:latin typeface="Georgia" panose="02040502050405020303" pitchFamily="18" charset="0"/>
              </a:rPr>
              <a:t>texture mapping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 smtClean="0">
                <a:latin typeface="Georgia" panose="02040502050405020303" pitchFamily="18" charset="0"/>
              </a:rPr>
              <a:t>polygon rendering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3316" name="Picture 4" descr="http://www.vgamuseum.info/images/stories/palcal/nvidia/598_elsa_erazor_x2-a32_top_h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7800"/>
            <a:ext cx="1562688" cy="9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8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F79646">
                    <a:lumMod val="75000"/>
                  </a:srgbClr>
                </a:solidFill>
                <a:latin typeface="Segoe UI"/>
              </a:rPr>
              <a:t>GPU Programming</a:t>
            </a:r>
            <a:endParaRPr lang="en-US" dirty="0">
              <a:solidFill>
                <a:srgbClr val="F79646">
                  <a:lumMod val="75000"/>
                </a:srgbClr>
              </a:solidFill>
              <a:latin typeface="Segoe U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583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652826"/>
            <a:ext cx="80772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tutorial has been made possible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by 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Research Computing Services</a:t>
            </a:r>
          </a:p>
          <a:p>
            <a:pPr algn="ctr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 </a:t>
            </a:r>
            <a:r>
              <a:rPr lang="en-US" sz="2400" dirty="0">
                <a:solidFill>
                  <a:srgbClr val="C00000"/>
                </a:solidFill>
              </a:rPr>
              <a:t>Boston University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algn="ctr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2400" dirty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2400" dirty="0">
                <a:latin typeface="Segoe UI Light" pitchFamily="34" charset="0"/>
                <a:cs typeface="Arial" pitchFamily="34" charset="0"/>
              </a:rPr>
              <a:t>Katia Oleinik</a:t>
            </a:r>
            <a:br>
              <a:rPr lang="en-US" sz="2400" dirty="0">
                <a:latin typeface="Segoe UI Light" pitchFamily="34" charset="0"/>
                <a:cs typeface="Arial" pitchFamily="34" charset="0"/>
              </a:rPr>
            </a:br>
            <a:r>
              <a:rPr lang="en-US" sz="2400" i="1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koleinik@bu.edu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2400" dirty="0">
              <a:solidFill>
                <a:schemeClr val="accent2">
                  <a:lumMod val="75000"/>
                </a:schemeClr>
              </a:solidFill>
              <a:latin typeface="Segoe Print" pitchFamily="2" charset="0"/>
              <a:ea typeface="Segoe UI" pitchFamily="34" charset="0"/>
              <a:cs typeface="Courier New" pitchFamily="49" charset="0"/>
            </a:endParaRPr>
          </a:p>
          <a:p>
            <a:endParaRPr lang="en-US" sz="1400" b="1" dirty="0" smtClean="0">
              <a:solidFill>
                <a:schemeClr val="tx2">
                  <a:lumMod val="50000"/>
                </a:schemeClr>
              </a:solidFill>
              <a:latin typeface="Segoe UI Light" pitchFamily="34" charset="0"/>
              <a:ea typeface="Segoe U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2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1524000"/>
            <a:ext cx="609600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Modern GPUs are present in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Embedded systems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Personal Computers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Game consoles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Mobile Phones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Workstations</a:t>
            </a:r>
          </a:p>
        </p:txBody>
      </p:sp>
      <p:pic>
        <p:nvPicPr>
          <p:cNvPr id="2052" name="Picture 4" descr="http://www.xbitlabs.com/images/news/2013-01/nvidia_shie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13185"/>
            <a:ext cx="2666230" cy="220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7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5400" y="4234681"/>
            <a:ext cx="6574617" cy="2089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1143000"/>
            <a:ext cx="64008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Traditional GPU workflow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01574642"/>
              </p:ext>
            </p:extLst>
          </p:nvPr>
        </p:nvGraphicFramePr>
        <p:xfrm>
          <a:off x="2057400" y="4495800"/>
          <a:ext cx="66294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3" name="Picture 3" descr="P:\Katia\scree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62968"/>
            <a:ext cx="2688417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061" y="2286000"/>
            <a:ext cx="1343339" cy="15006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3105" y="182252"/>
            <a:ext cx="411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GPU Programming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143000"/>
            <a:ext cx="6400800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GPGPU</a:t>
            </a:r>
          </a:p>
        </p:txBody>
      </p:sp>
      <p:sp>
        <p:nvSpPr>
          <p:cNvPr id="5120" name="TextBox 5119"/>
          <p:cNvSpPr txBox="1"/>
          <p:nvPr/>
        </p:nvSpPr>
        <p:spPr>
          <a:xfrm>
            <a:off x="1524000" y="2332672"/>
            <a:ext cx="6629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1999-2000 computer scientists from various fields started using GPUs to accelerate a range of scientific applications.</a:t>
            </a:r>
          </a:p>
          <a:p>
            <a:endParaRPr lang="en-US" dirty="0"/>
          </a:p>
          <a:p>
            <a:r>
              <a:rPr lang="en-US" dirty="0" smtClean="0"/>
              <a:t>GPU programming required the use of graphics APIs such as OpenGL and Cg.</a:t>
            </a:r>
          </a:p>
          <a:p>
            <a:endParaRPr lang="en-US" dirty="0"/>
          </a:p>
          <a:p>
            <a:r>
              <a:rPr lang="en-US" dirty="0" smtClean="0"/>
              <a:t>2002 James Fung (University of Toronto) developed </a:t>
            </a:r>
            <a:r>
              <a:rPr lang="en-US" dirty="0" err="1" smtClean="0"/>
              <a:t>OpenVIDIA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NVIDIA greatly invested in GPGPU movement and offered a number of options and libraries for a seamless experience for C, C++ and Fortran programmers.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3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6868</TotalTime>
  <Words>4672</Words>
  <Application>Microsoft Office PowerPoint</Application>
  <PresentationFormat>On-screen Show (4:3)</PresentationFormat>
  <Paragraphs>992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6" baseType="lpstr">
      <vt:lpstr>MS PGothic</vt:lpstr>
      <vt:lpstr>Arial</vt:lpstr>
      <vt:lpstr>Arial Bold</vt:lpstr>
      <vt:lpstr>Calibri</vt:lpstr>
      <vt:lpstr>Courier New</vt:lpstr>
      <vt:lpstr>Georgia</vt:lpstr>
      <vt:lpstr>Segoe Print</vt:lpstr>
      <vt:lpstr>Segoe UI</vt:lpstr>
      <vt:lpstr>Segoe UI Light</vt:lpstr>
      <vt:lpstr>Segoe UI Semibold</vt:lpstr>
      <vt:lpstr>Times New Roman Bold</vt:lpstr>
      <vt:lpstr>Trebuchet MS</vt:lpstr>
      <vt:lpstr>Wingdings</vt:lpstr>
      <vt:lpstr>Office Theme</vt:lpstr>
      <vt:lpstr>1_Office Theme</vt:lpstr>
      <vt:lpstr>2_Office Theme</vt:lpstr>
      <vt:lpstr>GPU Programming using BU Shared Computing Cluster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Programming</dc:title>
  <dc:creator>Oleinik, Ekaterina</dc:creator>
  <cp:lastModifiedBy>Oleinik, Ekaterina</cp:lastModifiedBy>
  <cp:revision>128</cp:revision>
  <cp:lastPrinted>2013-06-11T15:41:49Z</cp:lastPrinted>
  <dcterms:created xsi:type="dcterms:W3CDTF">2013-05-22T13:38:40Z</dcterms:created>
  <dcterms:modified xsi:type="dcterms:W3CDTF">2015-09-14T19:03:09Z</dcterms:modified>
</cp:coreProperties>
</file>