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381" r:id="rId4"/>
    <p:sldId id="260" r:id="rId5"/>
    <p:sldId id="382" r:id="rId6"/>
    <p:sldId id="386" r:id="rId7"/>
    <p:sldId id="389" r:id="rId8"/>
    <p:sldId id="383" r:id="rId9"/>
    <p:sldId id="387" r:id="rId10"/>
    <p:sldId id="390" r:id="rId11"/>
    <p:sldId id="263" r:id="rId12"/>
    <p:sldId id="391" r:id="rId13"/>
    <p:sldId id="392" r:id="rId14"/>
    <p:sldId id="388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1BECCE7C-8003-4DAF-8FC1-7AFED10DAA96}">
          <p14:sldIdLst>
            <p14:sldId id="256"/>
            <p14:sldId id="258"/>
            <p14:sldId id="381"/>
            <p14:sldId id="260"/>
            <p14:sldId id="382"/>
            <p14:sldId id="386"/>
            <p14:sldId id="389"/>
            <p14:sldId id="383"/>
            <p14:sldId id="387"/>
            <p14:sldId id="390"/>
            <p14:sldId id="263"/>
            <p14:sldId id="391"/>
            <p14:sldId id="392"/>
            <p14:sldId id="3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0A22E"/>
    <a:srgbClr val="B58B80"/>
    <a:srgbClr val="A5644E"/>
    <a:srgbClr val="FFFFFF"/>
    <a:srgbClr val="F1A83B"/>
    <a:srgbClr val="A19574"/>
    <a:srgbClr val="ECC8A4"/>
    <a:srgbClr val="C17529"/>
    <a:srgbClr val="C3986D"/>
    <a:srgbClr val="F1A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7" autoAdjust="0"/>
    <p:restoredTop sz="70603" autoAdjust="0"/>
  </p:normalViewPr>
  <p:slideViewPr>
    <p:cSldViewPr snapToGrid="0">
      <p:cViewPr varScale="1">
        <p:scale>
          <a:sx n="57" d="100"/>
          <a:sy n="57" d="100"/>
        </p:scale>
        <p:origin x="160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DEC1-F271-486A-B072-1E9251B1B386}" type="datetimeFigureOut">
              <a:rPr lang="hu-HU" smtClean="0"/>
              <a:t>2023. 09. 10.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96835-64EB-4F52-9811-DE1C2801B5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6937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96835-64EB-4F52-9811-DE1C2801B516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0669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96835-64EB-4F52-9811-DE1C2801B516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8247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96835-64EB-4F52-9811-DE1C2801B516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5345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96835-64EB-4F52-9811-DE1C2801B516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6391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96835-64EB-4F52-9811-DE1C2801B516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1665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96835-64EB-4F52-9811-DE1C2801B516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3825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96835-64EB-4F52-9811-DE1C2801B516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1672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489670-E42E-48AE-9CB4-DC4191D25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BA7EF5F-945C-44B1-9F3D-B9109DF7D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1223ADE-07C9-4B97-8A21-A90D2C7E3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6B12-26A1-4E19-89E0-35ACA2BADFAF}" type="datetimeFigureOut">
              <a:rPr lang="hu-HU" smtClean="0"/>
              <a:t>2023. 09. 10.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3AAF633-D8BF-4602-91A5-3C842E3D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BF62835-08B7-4562-85C1-BA7E3CFE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DB41-B425-4687-BF29-D018BB182A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978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1982D8-31E8-4A03-94A7-3F7A53933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7678A6B-3EB0-4394-9057-628B6A5C0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7DF779-98ED-469C-AD0B-BF637A1E0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6B12-26A1-4E19-89E0-35ACA2BADFAF}" type="datetimeFigureOut">
              <a:rPr lang="hu-HU" smtClean="0"/>
              <a:t>2023. 09. 10.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F99E82D-4FB0-4ED2-830B-DF22C70E6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C5D962-BC7F-423A-89A8-7194436A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DB41-B425-4687-BF29-D018BB182A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958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BBC9974-284D-465A-A013-CC3DBEB0AB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F2CA75D-1877-4A83-BCB6-B667B9672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A758696-00CA-42F7-8F15-DCF10A79C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6B12-26A1-4E19-89E0-35ACA2BADFAF}" type="datetimeFigureOut">
              <a:rPr lang="hu-HU" smtClean="0"/>
              <a:t>2023. 09. 10.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D9E1730-70C9-46C9-A02B-7E58F338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827A23E-AED4-43C6-B47E-73560F88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DB41-B425-4687-BF29-D018BB182A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0626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7323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770C9A-5F44-43C1-AA61-4EF3BEE2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EB35D4-68A2-474C-894D-6571A9801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A933510-2790-4F24-8BA5-A16D40761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6B12-26A1-4E19-89E0-35ACA2BADFAF}" type="datetimeFigureOut">
              <a:rPr lang="hu-HU" smtClean="0"/>
              <a:t>2023. 09. 10.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7129D0E-15A5-4A48-A683-D2C2AFED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C22B195-28F4-4EF4-AF0B-31A65E21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DB41-B425-4687-BF29-D018BB182A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10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6E5007-1EFE-49CB-B56B-7ED619619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244C72F-29BF-4FE5-BF7F-00DADDD25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F98812E-B189-4AF7-B25A-24F0981D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6B12-26A1-4E19-89E0-35ACA2BADFAF}" type="datetimeFigureOut">
              <a:rPr lang="hu-HU" smtClean="0"/>
              <a:t>2023. 09. 10.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1F20360-4FE2-42E0-99F4-96E7A0F8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D0D8EC5-6314-454F-897D-7EF2F500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DB41-B425-4687-BF29-D018BB182A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833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6EFCC2-E293-46B6-AB98-98703B06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BD3994-8410-4DF3-AD1B-0BC7F1E14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1451DD2-F31E-468F-BC6D-1F2098AA6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232BE29-52ED-4545-9150-3BA2CB3E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6B12-26A1-4E19-89E0-35ACA2BADFAF}" type="datetimeFigureOut">
              <a:rPr lang="hu-HU" smtClean="0"/>
              <a:t>2023. 09. 10.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21A6AEF-FE91-41DD-B173-EE5A4A88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376E6F6-967B-493A-B5F0-0161AA93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DB41-B425-4687-BF29-D018BB182A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22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3A3C3F-3F31-4ABD-ABDD-975E1B99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9E5490C-78C5-4793-A78A-FCBE9135A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A58E33A-6A0C-4FB1-AC98-CA1253533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4C5D74B-DBBE-459B-BD8C-77F4609A9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507E5C3-025D-410E-8D4C-81065B84A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4AEC87A-FD8E-490A-8104-1DBD6EC51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6B12-26A1-4E19-89E0-35ACA2BADFAF}" type="datetimeFigureOut">
              <a:rPr lang="hu-HU" smtClean="0"/>
              <a:t>2023. 09. 10.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7F158B0-C8AF-4081-ABCC-86E2470CB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9DCB6CB-612C-452D-B9B1-14C993F19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DB41-B425-4687-BF29-D018BB182A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021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976E79-763E-4B96-AED6-C5EBFC95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515A4C4-A793-4084-B6DC-A5E2F3769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6B12-26A1-4E19-89E0-35ACA2BADFAF}" type="datetimeFigureOut">
              <a:rPr lang="hu-HU" smtClean="0"/>
              <a:t>2023. 09. 10.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802AE79-4AF7-4D4A-89F7-B48D04C61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28E9841-E020-4106-AD33-CE6E786A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DB41-B425-4687-BF29-D018BB182A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156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D712399-99E8-476D-BDC2-0ED44956F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6B12-26A1-4E19-89E0-35ACA2BADFAF}" type="datetimeFigureOut">
              <a:rPr lang="hu-HU" smtClean="0"/>
              <a:t>2023. 09. 10.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E0958DE-EAB6-4C04-B445-3D7B9B445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FEA5679-1B23-456E-A6B2-CED8B431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DB41-B425-4687-BF29-D018BB182A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221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520713-6803-4905-9112-104D66C60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CAA6358-6755-4A1B-A207-C7B7884A0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34CDCC4-6B73-4665-99A3-081DD6317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2ADFD35-764E-4C3A-BC1D-590BA96A0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6B12-26A1-4E19-89E0-35ACA2BADFAF}" type="datetimeFigureOut">
              <a:rPr lang="hu-HU" smtClean="0"/>
              <a:t>2023. 09. 10.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FFCB6C9-9C93-4DB9-A753-BCE3E1CC7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45C3F38-B55A-4F33-9896-9598B892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DB41-B425-4687-BF29-D018BB182A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93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AF18DE-E737-40BA-9E24-F30CE5C23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7E90E00-61C3-49A6-ADAA-B48EB05E5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79B1F6-3FBD-4A34-8181-328E1D0D1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C206D67-F3AF-4D28-AFE4-602FF42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6B12-26A1-4E19-89E0-35ACA2BADFAF}" type="datetimeFigureOut">
              <a:rPr lang="hu-HU" smtClean="0"/>
              <a:t>2023. 09. 10.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C1131EA-D994-4BA1-B1B5-CA8FC24A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FD44CB5-4618-4097-8F00-D23CF638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DB41-B425-4687-BF29-D018BB182A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585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9B294C2F-1579-43A0-8F79-5E9E9AA3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555EE10-A895-4233-903D-13EE2AC2A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D474472-5B39-411A-99C0-573494F51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A6B12-26A1-4E19-89E0-35ACA2BADFAF}" type="datetimeFigureOut">
              <a:rPr lang="hu-HU" smtClean="0"/>
              <a:t>2023. 09. 10.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4D58F5C-6509-442B-AC8B-4B35EB301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A786718-4005-4E7D-9F43-00259320F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ADB41-B425-4687-BF29-D018BB182A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419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25B5A0-0D3D-4B72-B6C4-F391676E4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br>
              <a:rPr lang="hu-HU" sz="3200" kern="150" dirty="0">
                <a:effectLst/>
                <a:latin typeface="+mn-lt"/>
                <a:ea typeface="Noto Serif CJK SC"/>
                <a:cs typeface="Lohit Devanagari"/>
              </a:rPr>
            </a:br>
            <a:br>
              <a:rPr lang="hu-HU" sz="3200" kern="150" dirty="0">
                <a:effectLst/>
                <a:latin typeface="+mn-lt"/>
                <a:ea typeface="Noto Serif CJK SC"/>
                <a:cs typeface="Lohit Devanagari"/>
              </a:rPr>
            </a:br>
            <a:r>
              <a:rPr lang="hu-HU" sz="3200" kern="150" dirty="0" err="1">
                <a:effectLst/>
                <a:latin typeface="+mn-lt"/>
                <a:ea typeface="Noto Serif CJK SC"/>
                <a:cs typeface="Lohit Devanagari"/>
              </a:rPr>
              <a:t>Surprising</a:t>
            </a:r>
            <a:r>
              <a:rPr lang="hu-HU" sz="3200" kern="150" dirty="0">
                <a:effectLst/>
                <a:latin typeface="+mn-lt"/>
                <a:ea typeface="Noto Serif CJK SC"/>
                <a:cs typeface="Lohit Devanagari"/>
              </a:rPr>
              <a:t> </a:t>
            </a:r>
            <a:r>
              <a:rPr lang="hu-HU" sz="3200" kern="150" dirty="0" err="1">
                <a:effectLst/>
                <a:latin typeface="+mn-lt"/>
                <a:ea typeface="Noto Serif CJK SC"/>
                <a:cs typeface="Lohit Devanagari"/>
              </a:rPr>
              <a:t>feedback</a:t>
            </a:r>
            <a:r>
              <a:rPr lang="hu-HU" sz="3200" kern="150" dirty="0">
                <a:effectLst/>
                <a:latin typeface="+mn-lt"/>
                <a:ea typeface="Noto Serif CJK SC"/>
                <a:cs typeface="Lohit Devanagari"/>
              </a:rPr>
              <a:t> </a:t>
            </a:r>
            <a:r>
              <a:rPr lang="hu-HU" sz="3200" kern="150" dirty="0" err="1">
                <a:effectLst/>
                <a:latin typeface="+mn-lt"/>
                <a:ea typeface="Noto Serif CJK SC"/>
                <a:cs typeface="Lohit Devanagari"/>
              </a:rPr>
              <a:t>improves</a:t>
            </a:r>
            <a:r>
              <a:rPr lang="hu-HU" sz="3200" kern="150" dirty="0">
                <a:effectLst/>
                <a:latin typeface="+mn-lt"/>
                <a:ea typeface="Noto Serif CJK SC"/>
                <a:cs typeface="Lohit Devanagari"/>
              </a:rPr>
              <a:t> </a:t>
            </a:r>
            <a:r>
              <a:rPr lang="hu-HU" sz="3200" kern="150" dirty="0" err="1">
                <a:effectLst/>
                <a:latin typeface="+mn-lt"/>
                <a:ea typeface="Noto Serif CJK SC"/>
                <a:cs typeface="Lohit Devanagari"/>
              </a:rPr>
              <a:t>later</a:t>
            </a:r>
            <a:r>
              <a:rPr lang="hu-HU" sz="3200" kern="150" dirty="0">
                <a:effectLst/>
                <a:latin typeface="+mn-lt"/>
                <a:ea typeface="Noto Serif CJK SC"/>
                <a:cs typeface="Lohit Devanagari"/>
              </a:rPr>
              <a:t> </a:t>
            </a:r>
            <a:r>
              <a:rPr lang="hu-HU" sz="3200" kern="150" dirty="0" err="1">
                <a:effectLst/>
                <a:latin typeface="+mn-lt"/>
                <a:ea typeface="Noto Serif CJK SC"/>
                <a:cs typeface="Lohit Devanagari"/>
              </a:rPr>
              <a:t>memory</a:t>
            </a:r>
            <a:br>
              <a:rPr lang="hu-HU" sz="3200" kern="150" dirty="0">
                <a:effectLst/>
                <a:latin typeface="+mn-lt"/>
                <a:ea typeface="Noto Serif CJK SC"/>
                <a:cs typeface="Lohit Devanagari"/>
              </a:rPr>
            </a:br>
            <a:br>
              <a:rPr lang="hu-HU" sz="3200" kern="150" dirty="0">
                <a:effectLst/>
                <a:latin typeface="+mn-lt"/>
                <a:ea typeface="Noto Serif CJK SC"/>
                <a:cs typeface="Lohit Devanagari"/>
              </a:rPr>
            </a:br>
            <a:r>
              <a:rPr lang="hu-HU" sz="2000" dirty="0">
                <a:effectLst/>
                <a:latin typeface="+mn-lt"/>
                <a:ea typeface="Noto Serif CJK SC"/>
                <a:cs typeface="Lohit Devanagari"/>
              </a:rPr>
              <a:t>Lisa K. </a:t>
            </a:r>
            <a:r>
              <a:rPr lang="hu-HU" sz="2000" dirty="0" err="1">
                <a:effectLst/>
                <a:latin typeface="+mn-lt"/>
                <a:ea typeface="Noto Serif CJK SC"/>
                <a:cs typeface="Lohit Devanagari"/>
              </a:rPr>
              <a:t>Fazio</a:t>
            </a:r>
            <a:r>
              <a:rPr lang="hu-HU" sz="2000" dirty="0">
                <a:effectLst/>
                <a:latin typeface="+mn-lt"/>
                <a:ea typeface="Noto Serif CJK SC"/>
                <a:cs typeface="Lohit Devanagari"/>
              </a:rPr>
              <a:t> &amp; Elizabeth J. </a:t>
            </a:r>
            <a:r>
              <a:rPr lang="hu-HU" sz="2000" dirty="0" err="1">
                <a:effectLst/>
                <a:latin typeface="+mn-lt"/>
                <a:ea typeface="Noto Serif CJK SC"/>
                <a:cs typeface="Lohit Devanagari"/>
              </a:rPr>
              <a:t>Marsh</a:t>
            </a:r>
            <a:r>
              <a:rPr lang="hu-HU" sz="2000" dirty="0">
                <a:effectLst/>
                <a:latin typeface="+mn-lt"/>
                <a:ea typeface="Noto Serif CJK SC"/>
                <a:cs typeface="Lohit Devanagari"/>
              </a:rPr>
              <a:t> - 2009</a:t>
            </a:r>
            <a:endParaRPr lang="hu-HU" sz="8800" dirty="0">
              <a:latin typeface="+mn-lt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3BB8B84-490C-4BD6-8342-F81F80C11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9014" y="6006664"/>
            <a:ext cx="9144000" cy="1655762"/>
          </a:xfrm>
        </p:spPr>
        <p:txBody>
          <a:bodyPr>
            <a:normAutofit/>
          </a:bodyPr>
          <a:lstStyle/>
          <a:p>
            <a:pPr algn="r">
              <a:lnSpc>
                <a:spcPct val="50000"/>
              </a:lnSpc>
              <a:spcBef>
                <a:spcPts val="600"/>
              </a:spcBef>
            </a:pPr>
            <a:r>
              <a:rPr lang="hu-HU" dirty="0"/>
              <a:t>Készítette:	     </a:t>
            </a:r>
          </a:p>
          <a:p>
            <a:pPr algn="r">
              <a:spcBef>
                <a:spcPts val="600"/>
              </a:spcBef>
            </a:pPr>
            <a:r>
              <a:rPr lang="hu-HU" dirty="0"/>
              <a:t>Varga Katalin Eszter</a:t>
            </a:r>
          </a:p>
        </p:txBody>
      </p:sp>
      <p:grpSp>
        <p:nvGrpSpPr>
          <p:cNvPr id="110" name="Group 2">
            <a:extLst>
              <a:ext uri="{FF2B5EF4-FFF2-40B4-BE49-F238E27FC236}">
                <a16:creationId xmlns:a16="http://schemas.microsoft.com/office/drawing/2014/main" id="{A1FC0DC6-3E6A-4CE8-8C16-E36334EB9FA9}"/>
              </a:ext>
            </a:extLst>
          </p:cNvPr>
          <p:cNvGrpSpPr/>
          <p:nvPr/>
        </p:nvGrpSpPr>
        <p:grpSpPr>
          <a:xfrm rot="938362">
            <a:off x="770298" y="3835740"/>
            <a:ext cx="2302013" cy="2202965"/>
            <a:chOff x="5792718" y="3057304"/>
            <a:chExt cx="2302013" cy="2202965"/>
          </a:xfrm>
        </p:grpSpPr>
        <p:sp>
          <p:nvSpPr>
            <p:cNvPr id="111" name="Block Arc 3">
              <a:extLst>
                <a:ext uri="{FF2B5EF4-FFF2-40B4-BE49-F238E27FC236}">
                  <a16:creationId xmlns:a16="http://schemas.microsoft.com/office/drawing/2014/main" id="{1C443823-926E-422A-9BAE-CC52319F48F5}"/>
                </a:ext>
              </a:extLst>
            </p:cNvPr>
            <p:cNvSpPr/>
            <p:nvPr/>
          </p:nvSpPr>
          <p:spPr>
            <a:xfrm>
              <a:off x="5792718" y="3057304"/>
              <a:ext cx="2202966" cy="2202965"/>
            </a:xfrm>
            <a:prstGeom prst="blockArc">
              <a:avLst>
                <a:gd name="adj1" fmla="val 21590014"/>
                <a:gd name="adj2" fmla="val 16405680"/>
                <a:gd name="adj3" fmla="val 1018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112" name="Isosceles Triangle 4">
              <a:extLst>
                <a:ext uri="{FF2B5EF4-FFF2-40B4-BE49-F238E27FC236}">
                  <a16:creationId xmlns:a16="http://schemas.microsoft.com/office/drawing/2014/main" id="{24615B5D-0511-40DE-9B3A-FC6D7D2B2978}"/>
                </a:ext>
              </a:extLst>
            </p:cNvPr>
            <p:cNvSpPr/>
            <p:nvPr/>
          </p:nvSpPr>
          <p:spPr>
            <a:xfrm>
              <a:off x="7644895" y="3794601"/>
              <a:ext cx="449836" cy="38779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/>
            </a:p>
          </p:txBody>
        </p:sp>
      </p:grpSp>
      <p:grpSp>
        <p:nvGrpSpPr>
          <p:cNvPr id="113" name="Group 5">
            <a:extLst>
              <a:ext uri="{FF2B5EF4-FFF2-40B4-BE49-F238E27FC236}">
                <a16:creationId xmlns:a16="http://schemas.microsoft.com/office/drawing/2014/main" id="{233B9807-979C-4FE2-922A-26C22F40BD48}"/>
              </a:ext>
            </a:extLst>
          </p:cNvPr>
          <p:cNvGrpSpPr/>
          <p:nvPr/>
        </p:nvGrpSpPr>
        <p:grpSpPr>
          <a:xfrm rot="185091">
            <a:off x="2342515" y="3105203"/>
            <a:ext cx="2202966" cy="2202965"/>
            <a:chOff x="7263416" y="1957282"/>
            <a:chExt cx="2202966" cy="2202965"/>
          </a:xfrm>
        </p:grpSpPr>
        <p:sp>
          <p:nvSpPr>
            <p:cNvPr id="114" name="Block Arc 6">
              <a:extLst>
                <a:ext uri="{FF2B5EF4-FFF2-40B4-BE49-F238E27FC236}">
                  <a16:creationId xmlns:a16="http://schemas.microsoft.com/office/drawing/2014/main" id="{13A009AC-F361-4CE8-B41E-D53698A65658}"/>
                </a:ext>
              </a:extLst>
            </p:cNvPr>
            <p:cNvSpPr/>
            <p:nvPr/>
          </p:nvSpPr>
          <p:spPr>
            <a:xfrm rot="5400000">
              <a:off x="7263416" y="1957282"/>
              <a:ext cx="2202965" cy="2202966"/>
            </a:xfrm>
            <a:prstGeom prst="blockArc">
              <a:avLst>
                <a:gd name="adj1" fmla="val 2869218"/>
                <a:gd name="adj2" fmla="val 17062686"/>
                <a:gd name="adj3" fmla="val 1208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115" name="Isosceles Triangle 7">
              <a:extLst>
                <a:ext uri="{FF2B5EF4-FFF2-40B4-BE49-F238E27FC236}">
                  <a16:creationId xmlns:a16="http://schemas.microsoft.com/office/drawing/2014/main" id="{EF9307BD-D45A-4D45-A97D-59CBBCAFF41B}"/>
                </a:ext>
              </a:extLst>
            </p:cNvPr>
            <p:cNvSpPr/>
            <p:nvPr/>
          </p:nvSpPr>
          <p:spPr>
            <a:xfrm rot="12353748">
              <a:off x="9011050" y="3247822"/>
              <a:ext cx="449836" cy="38779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/>
            </a:p>
          </p:txBody>
        </p:sp>
      </p:grpSp>
      <p:grpSp>
        <p:nvGrpSpPr>
          <p:cNvPr id="116" name="Group 37">
            <a:extLst>
              <a:ext uri="{FF2B5EF4-FFF2-40B4-BE49-F238E27FC236}">
                <a16:creationId xmlns:a16="http://schemas.microsoft.com/office/drawing/2014/main" id="{492ECA2B-95C4-47F2-A352-15D3D3DD8757}"/>
              </a:ext>
            </a:extLst>
          </p:cNvPr>
          <p:cNvGrpSpPr/>
          <p:nvPr/>
        </p:nvGrpSpPr>
        <p:grpSpPr>
          <a:xfrm rot="21458362">
            <a:off x="4228168" y="3933218"/>
            <a:ext cx="2203112" cy="2214087"/>
            <a:chOff x="9170425" y="2386609"/>
            <a:chExt cx="2203112" cy="2214087"/>
          </a:xfrm>
        </p:grpSpPr>
        <p:sp>
          <p:nvSpPr>
            <p:cNvPr id="117" name="Freeform: Shape 36">
              <a:extLst>
                <a:ext uri="{FF2B5EF4-FFF2-40B4-BE49-F238E27FC236}">
                  <a16:creationId xmlns:a16="http://schemas.microsoft.com/office/drawing/2014/main" id="{EFD5B7C0-4F58-43E7-BAA3-1C38E4159269}"/>
                </a:ext>
              </a:extLst>
            </p:cNvPr>
            <p:cNvSpPr/>
            <p:nvPr/>
          </p:nvSpPr>
          <p:spPr>
            <a:xfrm rot="4740000" flipH="1" flipV="1">
              <a:off x="9170493" y="2397652"/>
              <a:ext cx="2202976" cy="2203112"/>
            </a:xfrm>
            <a:custGeom>
              <a:avLst/>
              <a:gdLst>
                <a:gd name="connsiteX0" fmla="*/ 2192927 w 2202976"/>
                <a:gd name="connsiteY0" fmla="*/ 1250461 h 2203112"/>
                <a:gd name="connsiteX1" fmla="*/ 1431898 w 2202976"/>
                <a:gd name="connsiteY1" fmla="*/ 2152295 h 2203112"/>
                <a:gd name="connsiteX2" fmla="*/ 179665 w 2202976"/>
                <a:gd name="connsiteY2" fmla="*/ 1704449 h 2203112"/>
                <a:gd name="connsiteX3" fmla="*/ 271234 w 2202976"/>
                <a:gd name="connsiteY3" fmla="*/ 377698 h 2203112"/>
                <a:gd name="connsiteX4" fmla="*/ 1227211 w 2202976"/>
                <a:gd name="connsiteY4" fmla="*/ 7161 h 2203112"/>
                <a:gd name="connsiteX5" fmla="*/ 1391405 w 2202976"/>
                <a:gd name="connsiteY5" fmla="*/ 39708 h 2203112"/>
                <a:gd name="connsiteX6" fmla="*/ 1462907 w 2202976"/>
                <a:gd name="connsiteY6" fmla="*/ 336250 h 2203112"/>
                <a:gd name="connsiteX7" fmla="*/ 1332781 w 2202976"/>
                <a:gd name="connsiteY7" fmla="*/ 287272 h 2203112"/>
                <a:gd name="connsiteX8" fmla="*/ 463488 w 2202976"/>
                <a:gd name="connsiteY8" fmla="*/ 545310 h 2203112"/>
                <a:gd name="connsiteX9" fmla="*/ 393123 w 2202976"/>
                <a:gd name="connsiteY9" fmla="*/ 1564838 h 2203112"/>
                <a:gd name="connsiteX10" fmla="*/ 1355388 w 2202976"/>
                <a:gd name="connsiteY10" fmla="*/ 1908981 h 2203112"/>
                <a:gd name="connsiteX11" fmla="*/ 1947528 w 2202976"/>
                <a:gd name="connsiteY11" fmla="*/ 1076059 h 2203112"/>
                <a:gd name="connsiteX12" fmla="*/ 2202473 w 2202976"/>
                <a:gd name="connsiteY12" fmla="*/ 1068383 h 2203112"/>
                <a:gd name="connsiteX13" fmla="*/ 2192927 w 2202976"/>
                <a:gd name="connsiteY13" fmla="*/ 1250461 h 220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02976" h="2203112">
                  <a:moveTo>
                    <a:pt x="2192927" y="1250461"/>
                  </a:moveTo>
                  <a:cubicBezTo>
                    <a:pt x="2136182" y="1667582"/>
                    <a:pt x="1843675" y="2022814"/>
                    <a:pt x="1431898" y="2152295"/>
                  </a:cubicBezTo>
                  <a:cubicBezTo>
                    <a:pt x="961295" y="2300275"/>
                    <a:pt x="449692" y="2117306"/>
                    <a:pt x="179665" y="1704449"/>
                  </a:cubicBezTo>
                  <a:cubicBezTo>
                    <a:pt x="-90361" y="1291592"/>
                    <a:pt x="-52950" y="749544"/>
                    <a:pt x="271234" y="377698"/>
                  </a:cubicBezTo>
                  <a:cubicBezTo>
                    <a:pt x="514372" y="98813"/>
                    <a:pt x="874344" y="-33316"/>
                    <a:pt x="1227211" y="7161"/>
                  </a:cubicBezTo>
                  <a:lnTo>
                    <a:pt x="1391405" y="39708"/>
                  </a:lnTo>
                  <a:lnTo>
                    <a:pt x="1462907" y="336250"/>
                  </a:lnTo>
                  <a:lnTo>
                    <a:pt x="1332781" y="287272"/>
                  </a:lnTo>
                  <a:cubicBezTo>
                    <a:pt x="1021642" y="198757"/>
                    <a:pt x="681464" y="295287"/>
                    <a:pt x="463488" y="545310"/>
                  </a:cubicBezTo>
                  <a:cubicBezTo>
                    <a:pt x="214372" y="831051"/>
                    <a:pt x="185624" y="1247583"/>
                    <a:pt x="393123" y="1564838"/>
                  </a:cubicBezTo>
                  <a:cubicBezTo>
                    <a:pt x="600622" y="1882094"/>
                    <a:pt x="993759" y="2022695"/>
                    <a:pt x="1355388" y="1908981"/>
                  </a:cubicBezTo>
                  <a:cubicBezTo>
                    <a:pt x="1717017" y="1795267"/>
                    <a:pt x="1958938" y="1454974"/>
                    <a:pt x="1947528" y="1076059"/>
                  </a:cubicBezTo>
                  <a:lnTo>
                    <a:pt x="2202473" y="1068383"/>
                  </a:lnTo>
                  <a:cubicBezTo>
                    <a:pt x="2204329" y="1130021"/>
                    <a:pt x="2201034" y="1190872"/>
                    <a:pt x="2192927" y="12504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118" name="Isosceles Triangle 10">
              <a:extLst>
                <a:ext uri="{FF2B5EF4-FFF2-40B4-BE49-F238E27FC236}">
                  <a16:creationId xmlns:a16="http://schemas.microsoft.com/office/drawing/2014/main" id="{6F186DCE-C494-42D3-9C03-8F0EEFDB6D40}"/>
                </a:ext>
              </a:extLst>
            </p:cNvPr>
            <p:cNvSpPr/>
            <p:nvPr/>
          </p:nvSpPr>
          <p:spPr>
            <a:xfrm rot="15540000">
              <a:off x="9676972" y="2417632"/>
              <a:ext cx="449836" cy="38779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/>
            </a:p>
          </p:txBody>
        </p:sp>
      </p:grpSp>
      <p:grpSp>
        <p:nvGrpSpPr>
          <p:cNvPr id="119" name="그룹 69">
            <a:extLst>
              <a:ext uri="{FF2B5EF4-FFF2-40B4-BE49-F238E27FC236}">
                <a16:creationId xmlns:a16="http://schemas.microsoft.com/office/drawing/2014/main" id="{F7F7B7D7-5A45-48E8-BB53-1C056BEBE2A6}"/>
              </a:ext>
            </a:extLst>
          </p:cNvPr>
          <p:cNvGrpSpPr>
            <a:grpSpLocks noChangeAspect="1"/>
          </p:cNvGrpSpPr>
          <p:nvPr/>
        </p:nvGrpSpPr>
        <p:grpSpPr>
          <a:xfrm rot="21458362">
            <a:off x="4821173" y="4501668"/>
            <a:ext cx="1017102" cy="1080000"/>
            <a:chOff x="395536" y="1376189"/>
            <a:chExt cx="3286833" cy="3490091"/>
          </a:xfrm>
        </p:grpSpPr>
        <p:grpSp>
          <p:nvGrpSpPr>
            <p:cNvPr id="120" name="Group 3">
              <a:extLst>
                <a:ext uri="{FF2B5EF4-FFF2-40B4-BE49-F238E27FC236}">
                  <a16:creationId xmlns:a16="http://schemas.microsoft.com/office/drawing/2014/main" id="{4FA25AD2-7748-41F2-8C2B-2DBBD8824FD1}"/>
                </a:ext>
              </a:extLst>
            </p:cNvPr>
            <p:cNvGrpSpPr/>
            <p:nvPr/>
          </p:nvGrpSpPr>
          <p:grpSpPr>
            <a:xfrm>
              <a:off x="395536" y="1376189"/>
              <a:ext cx="3286833" cy="3490091"/>
              <a:chOff x="4848046" y="3681671"/>
              <a:chExt cx="2758049" cy="2928608"/>
            </a:xfrm>
            <a:solidFill>
              <a:srgbClr val="797B4F"/>
            </a:solidFill>
          </p:grpSpPr>
          <p:sp>
            <p:nvSpPr>
              <p:cNvPr id="176" name="Rounded Rectangle 4">
                <a:extLst>
                  <a:ext uri="{FF2B5EF4-FFF2-40B4-BE49-F238E27FC236}">
                    <a16:creationId xmlns:a16="http://schemas.microsoft.com/office/drawing/2014/main" id="{16996410-8464-40BF-B3CA-15F3DDD88B75}"/>
                  </a:ext>
                </a:extLst>
              </p:cNvPr>
              <p:cNvSpPr/>
              <p:nvPr/>
            </p:nvSpPr>
            <p:spPr>
              <a:xfrm>
                <a:off x="5903273" y="6071006"/>
                <a:ext cx="631463" cy="13155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77" name="Rounded Rectangle 5">
                <a:extLst>
                  <a:ext uri="{FF2B5EF4-FFF2-40B4-BE49-F238E27FC236}">
                    <a16:creationId xmlns:a16="http://schemas.microsoft.com/office/drawing/2014/main" id="{C8A3FC49-5C82-4F6A-A01C-383356D08BB0}"/>
                  </a:ext>
                </a:extLst>
              </p:cNvPr>
              <p:cNvSpPr/>
              <p:nvPr/>
            </p:nvSpPr>
            <p:spPr>
              <a:xfrm>
                <a:off x="5929584" y="6274865"/>
                <a:ext cx="578841" cy="13155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78" name="Rounded Rectangle 6">
                <a:extLst>
                  <a:ext uri="{FF2B5EF4-FFF2-40B4-BE49-F238E27FC236}">
                    <a16:creationId xmlns:a16="http://schemas.microsoft.com/office/drawing/2014/main" id="{EAF2C08B-8881-4C11-85D0-C26A80EFF70F}"/>
                  </a:ext>
                </a:extLst>
              </p:cNvPr>
              <p:cNvSpPr/>
              <p:nvPr/>
            </p:nvSpPr>
            <p:spPr>
              <a:xfrm>
                <a:off x="5982205" y="6478724"/>
                <a:ext cx="473597" cy="13155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79" name="Rounded Rectangle 7">
                <a:extLst>
                  <a:ext uri="{FF2B5EF4-FFF2-40B4-BE49-F238E27FC236}">
                    <a16:creationId xmlns:a16="http://schemas.microsoft.com/office/drawing/2014/main" id="{4770F076-1FB3-40E9-9486-C36664BFD3CA}"/>
                  </a:ext>
                </a:extLst>
              </p:cNvPr>
              <p:cNvSpPr/>
              <p:nvPr/>
            </p:nvSpPr>
            <p:spPr>
              <a:xfrm rot="2700000">
                <a:off x="7086448" y="4038815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Rounded Rectangle 8">
                <a:extLst>
                  <a:ext uri="{FF2B5EF4-FFF2-40B4-BE49-F238E27FC236}">
                    <a16:creationId xmlns:a16="http://schemas.microsoft.com/office/drawing/2014/main" id="{369E7E8C-22CD-46B6-B6F1-D82EEF0A1267}"/>
                  </a:ext>
                </a:extLst>
              </p:cNvPr>
              <p:cNvSpPr/>
              <p:nvPr/>
            </p:nvSpPr>
            <p:spPr>
              <a:xfrm rot="18900000" flipH="1">
                <a:off x="5218102" y="4038815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Rounded Rectangle 9">
                <a:extLst>
                  <a:ext uri="{FF2B5EF4-FFF2-40B4-BE49-F238E27FC236}">
                    <a16:creationId xmlns:a16="http://schemas.microsoft.com/office/drawing/2014/main" id="{4578C705-5784-44AC-8561-7F17EA1F5795}"/>
                  </a:ext>
                </a:extLst>
              </p:cNvPr>
              <p:cNvSpPr/>
              <p:nvPr/>
            </p:nvSpPr>
            <p:spPr>
              <a:xfrm>
                <a:off x="6155070" y="3681671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Rounded Rectangle 10">
                <a:extLst>
                  <a:ext uri="{FF2B5EF4-FFF2-40B4-BE49-F238E27FC236}">
                    <a16:creationId xmlns:a16="http://schemas.microsoft.com/office/drawing/2014/main" id="{9AD32307-9746-44CF-8502-1BB26562EA1F}"/>
                  </a:ext>
                </a:extLst>
              </p:cNvPr>
              <p:cNvSpPr/>
              <p:nvPr/>
            </p:nvSpPr>
            <p:spPr>
              <a:xfrm rot="5400000">
                <a:off x="7354095" y="4745637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Rounded Rectangle 11">
                <a:extLst>
                  <a:ext uri="{FF2B5EF4-FFF2-40B4-BE49-F238E27FC236}">
                    <a16:creationId xmlns:a16="http://schemas.microsoft.com/office/drawing/2014/main" id="{66C7F404-0F7D-4FB9-9954-6E518DA2024E}"/>
                  </a:ext>
                </a:extLst>
              </p:cNvPr>
              <p:cNvSpPr/>
              <p:nvPr/>
            </p:nvSpPr>
            <p:spPr>
              <a:xfrm rot="16200000" flipH="1">
                <a:off x="4956046" y="4745638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1" name="Group 12">
              <a:extLst>
                <a:ext uri="{FF2B5EF4-FFF2-40B4-BE49-F238E27FC236}">
                  <a16:creationId xmlns:a16="http://schemas.microsoft.com/office/drawing/2014/main" id="{67851A15-3D72-467C-BAE7-6D94AB35B213}"/>
                </a:ext>
              </a:extLst>
            </p:cNvPr>
            <p:cNvGrpSpPr/>
            <p:nvPr/>
          </p:nvGrpSpPr>
          <p:grpSpPr>
            <a:xfrm>
              <a:off x="1195903" y="1998538"/>
              <a:ext cx="1670013" cy="2047118"/>
              <a:chOff x="1195903" y="1537915"/>
              <a:chExt cx="1670013" cy="2047118"/>
            </a:xfrm>
            <a:solidFill>
              <a:srgbClr val="797B4F"/>
            </a:solidFill>
          </p:grpSpPr>
          <p:sp>
            <p:nvSpPr>
              <p:cNvPr id="122" name="Oval 21">
                <a:extLst>
                  <a:ext uri="{FF2B5EF4-FFF2-40B4-BE49-F238E27FC236}">
                    <a16:creationId xmlns:a16="http://schemas.microsoft.com/office/drawing/2014/main" id="{84635D8C-9E35-4BF4-9DCD-8640994522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14470" y="1768048"/>
                <a:ext cx="264724" cy="266936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23" name="Oval 21">
                <a:extLst>
                  <a:ext uri="{FF2B5EF4-FFF2-40B4-BE49-F238E27FC236}">
                    <a16:creationId xmlns:a16="http://schemas.microsoft.com/office/drawing/2014/main" id="{6A099EDD-A37C-42D7-9FAD-F2D8BF000A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23964" y="1909930"/>
                <a:ext cx="98975" cy="99802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24" name="Oval 21">
                <a:extLst>
                  <a:ext uri="{FF2B5EF4-FFF2-40B4-BE49-F238E27FC236}">
                    <a16:creationId xmlns:a16="http://schemas.microsoft.com/office/drawing/2014/main" id="{6C908825-26B6-4A0D-A111-A6242311413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050853">
                <a:off x="1326433" y="2753031"/>
                <a:ext cx="173268" cy="174716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25" name="Oval 21">
                <a:extLst>
                  <a:ext uri="{FF2B5EF4-FFF2-40B4-BE49-F238E27FC236}">
                    <a16:creationId xmlns:a16="http://schemas.microsoft.com/office/drawing/2014/main" id="{12620B1C-7200-4AF1-A57F-7E59AF14C21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88847">
                <a:off x="1195903" y="2266763"/>
                <a:ext cx="222367" cy="224225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26" name="Oval 21">
                <a:extLst>
                  <a:ext uri="{FF2B5EF4-FFF2-40B4-BE49-F238E27FC236}">
                    <a16:creationId xmlns:a16="http://schemas.microsoft.com/office/drawing/2014/main" id="{CAE4F8C3-00CB-4045-8F5E-22EB096AD7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14470" y="2278418"/>
                <a:ext cx="222367" cy="224225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27" name="Oval 21">
                <a:extLst>
                  <a:ext uri="{FF2B5EF4-FFF2-40B4-BE49-F238E27FC236}">
                    <a16:creationId xmlns:a16="http://schemas.microsoft.com/office/drawing/2014/main" id="{13BED093-246B-4AD6-905F-A8CE5FA6D3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31800" y="2460930"/>
                <a:ext cx="309554" cy="312141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28" name="Oval 21">
                <a:extLst>
                  <a:ext uri="{FF2B5EF4-FFF2-40B4-BE49-F238E27FC236}">
                    <a16:creationId xmlns:a16="http://schemas.microsoft.com/office/drawing/2014/main" id="{C1FB7D04-8D1D-47D5-BCD0-083DB8F17B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5429" y="2143218"/>
                <a:ext cx="282537" cy="284898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29" name="Oval 21">
                <a:extLst>
                  <a:ext uri="{FF2B5EF4-FFF2-40B4-BE49-F238E27FC236}">
                    <a16:creationId xmlns:a16="http://schemas.microsoft.com/office/drawing/2014/main" id="{2DB4D668-17FA-4106-94A9-71D5A83C089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83757">
                <a:off x="1665484" y="3272892"/>
                <a:ext cx="309554" cy="312141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30" name="Oval 21">
                <a:extLst>
                  <a:ext uri="{FF2B5EF4-FFF2-40B4-BE49-F238E27FC236}">
                    <a16:creationId xmlns:a16="http://schemas.microsoft.com/office/drawing/2014/main" id="{68BBED2A-487A-4B40-9DC8-E566EFDE0D0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364806">
                <a:off x="1656905" y="1674846"/>
                <a:ext cx="267508" cy="269744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31" name="Oval 21">
                <a:extLst>
                  <a:ext uri="{FF2B5EF4-FFF2-40B4-BE49-F238E27FC236}">
                    <a16:creationId xmlns:a16="http://schemas.microsoft.com/office/drawing/2014/main" id="{EBE26E23-D003-48C6-A05E-4F47730A5B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3017" y="1930545"/>
                <a:ext cx="424361" cy="427906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32" name="Oval 21">
                <a:extLst>
                  <a:ext uri="{FF2B5EF4-FFF2-40B4-BE49-F238E27FC236}">
                    <a16:creationId xmlns:a16="http://schemas.microsoft.com/office/drawing/2014/main" id="{4C91D6E2-A34F-4CE1-B18D-7F8C05F2DEE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145186">
                <a:off x="1260512" y="1980363"/>
                <a:ext cx="333550" cy="336337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33" name="Oval 21">
                <a:extLst>
                  <a:ext uri="{FF2B5EF4-FFF2-40B4-BE49-F238E27FC236}">
                    <a16:creationId xmlns:a16="http://schemas.microsoft.com/office/drawing/2014/main" id="{A90EDA6F-1A98-43F8-ABD1-75325A69E65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32827">
                <a:off x="1766846" y="2371713"/>
                <a:ext cx="405789" cy="409180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34" name="Oval 21">
                <a:extLst>
                  <a:ext uri="{FF2B5EF4-FFF2-40B4-BE49-F238E27FC236}">
                    <a16:creationId xmlns:a16="http://schemas.microsoft.com/office/drawing/2014/main" id="{3AE95869-9517-4CCF-A3D5-F4C74FC014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2245" y="1873583"/>
                <a:ext cx="591365" cy="596307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35" name="Oval 21">
                <a:extLst>
                  <a:ext uri="{FF2B5EF4-FFF2-40B4-BE49-F238E27FC236}">
                    <a16:creationId xmlns:a16="http://schemas.microsoft.com/office/drawing/2014/main" id="{E077E270-8394-4192-AC2D-E518D5BE2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80219" y="1680508"/>
                <a:ext cx="98975" cy="99802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36" name="Oval 21">
                <a:extLst>
                  <a:ext uri="{FF2B5EF4-FFF2-40B4-BE49-F238E27FC236}">
                    <a16:creationId xmlns:a16="http://schemas.microsoft.com/office/drawing/2014/main" id="{5474C088-79C7-4FBD-95ED-E4664A1D6BE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203558">
                <a:off x="1468306" y="2867514"/>
                <a:ext cx="139314" cy="140478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37" name="Oval 21">
                <a:extLst>
                  <a:ext uri="{FF2B5EF4-FFF2-40B4-BE49-F238E27FC236}">
                    <a16:creationId xmlns:a16="http://schemas.microsoft.com/office/drawing/2014/main" id="{A735E52A-D522-41CE-AEA3-21B8AB7B50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4605" y="2685223"/>
                <a:ext cx="134128" cy="135249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38" name="Oval 21">
                <a:extLst>
                  <a:ext uri="{FF2B5EF4-FFF2-40B4-BE49-F238E27FC236}">
                    <a16:creationId xmlns:a16="http://schemas.microsoft.com/office/drawing/2014/main" id="{1747F0CA-BF50-48BA-91B9-D2E7E6EDFBF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375171">
                <a:off x="1800405" y="2755645"/>
                <a:ext cx="216579" cy="218390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39" name="Oval 21">
                <a:extLst>
                  <a:ext uri="{FF2B5EF4-FFF2-40B4-BE49-F238E27FC236}">
                    <a16:creationId xmlns:a16="http://schemas.microsoft.com/office/drawing/2014/main" id="{D7D6E1DC-DD35-40CB-A890-A21EE1F0261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85792">
                <a:off x="1591521" y="2830231"/>
                <a:ext cx="222367" cy="224225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40" name="Oval 21">
                <a:extLst>
                  <a:ext uri="{FF2B5EF4-FFF2-40B4-BE49-F238E27FC236}">
                    <a16:creationId xmlns:a16="http://schemas.microsoft.com/office/drawing/2014/main" id="{6EE5A8C3-DCD0-49AF-A43F-DAB9B6E354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6870" y="2430818"/>
                <a:ext cx="222367" cy="224225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41" name="Oval 21">
                <a:extLst>
                  <a:ext uri="{FF2B5EF4-FFF2-40B4-BE49-F238E27FC236}">
                    <a16:creationId xmlns:a16="http://schemas.microsoft.com/office/drawing/2014/main" id="{A77D59C8-087E-4F91-B555-7C8558F286A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61415">
                <a:off x="1961493" y="1831077"/>
                <a:ext cx="309554" cy="312141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42" name="Oval 21">
                <a:extLst>
                  <a:ext uri="{FF2B5EF4-FFF2-40B4-BE49-F238E27FC236}">
                    <a16:creationId xmlns:a16="http://schemas.microsoft.com/office/drawing/2014/main" id="{04F3A70F-32D2-4369-984B-EF54A4AF411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375171">
                <a:off x="1487267" y="2639444"/>
                <a:ext cx="216579" cy="218390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43" name="Oval 21">
                <a:extLst>
                  <a:ext uri="{FF2B5EF4-FFF2-40B4-BE49-F238E27FC236}">
                    <a16:creationId xmlns:a16="http://schemas.microsoft.com/office/drawing/2014/main" id="{08DA17FD-D326-40FB-94E5-751215A305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41171" y="2361128"/>
                <a:ext cx="98975" cy="99802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44" name="Oval 21">
                <a:extLst>
                  <a:ext uri="{FF2B5EF4-FFF2-40B4-BE49-F238E27FC236}">
                    <a16:creationId xmlns:a16="http://schemas.microsoft.com/office/drawing/2014/main" id="{99BB5E36-15C9-4380-B233-211057B5CE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9336" y="2285667"/>
                <a:ext cx="98975" cy="99802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45" name="Oval 21">
                <a:extLst>
                  <a:ext uri="{FF2B5EF4-FFF2-40B4-BE49-F238E27FC236}">
                    <a16:creationId xmlns:a16="http://schemas.microsoft.com/office/drawing/2014/main" id="{E1E59626-FD4F-45B5-A0D5-186ED7C6EF6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859187">
                <a:off x="1875957" y="3147672"/>
                <a:ext cx="196820" cy="198466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46" name="Oval 21">
                <a:extLst>
                  <a:ext uri="{FF2B5EF4-FFF2-40B4-BE49-F238E27FC236}">
                    <a16:creationId xmlns:a16="http://schemas.microsoft.com/office/drawing/2014/main" id="{7018ACC5-FC93-4398-B597-5565771ACC0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32827">
                <a:off x="2016649" y="3174821"/>
                <a:ext cx="405789" cy="409180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47" name="Oval 21">
                <a:extLst>
                  <a:ext uri="{FF2B5EF4-FFF2-40B4-BE49-F238E27FC236}">
                    <a16:creationId xmlns:a16="http://schemas.microsoft.com/office/drawing/2014/main" id="{B352A65B-12EA-4CD3-BC38-22BAC267E2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32827">
                <a:off x="2373855" y="2474192"/>
                <a:ext cx="405789" cy="409180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48" name="Oval 21">
                <a:extLst>
                  <a:ext uri="{FF2B5EF4-FFF2-40B4-BE49-F238E27FC236}">
                    <a16:creationId xmlns:a16="http://schemas.microsoft.com/office/drawing/2014/main" id="{77669364-92C2-40C4-BDFD-D7E6A25919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67966" y="2356564"/>
                <a:ext cx="134128" cy="135249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49" name="Oval 21">
                <a:extLst>
                  <a:ext uri="{FF2B5EF4-FFF2-40B4-BE49-F238E27FC236}">
                    <a16:creationId xmlns:a16="http://schemas.microsoft.com/office/drawing/2014/main" id="{5BC9FB8C-83BB-45BE-966B-1CE699D056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91720" y="2905247"/>
                <a:ext cx="282537" cy="284898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50" name="Oval 21">
                <a:extLst>
                  <a:ext uri="{FF2B5EF4-FFF2-40B4-BE49-F238E27FC236}">
                    <a16:creationId xmlns:a16="http://schemas.microsoft.com/office/drawing/2014/main" id="{0D124351-AA34-4F4E-AA7B-E71245884C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1788" y="2312226"/>
                <a:ext cx="134128" cy="135249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51" name="Oval 21">
                <a:extLst>
                  <a:ext uri="{FF2B5EF4-FFF2-40B4-BE49-F238E27FC236}">
                    <a16:creationId xmlns:a16="http://schemas.microsoft.com/office/drawing/2014/main" id="{0E24F326-7429-4F3B-B107-91991B9871E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375171">
                <a:off x="1770483" y="2955490"/>
                <a:ext cx="216579" cy="218390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52" name="Oval 21">
                <a:extLst>
                  <a:ext uri="{FF2B5EF4-FFF2-40B4-BE49-F238E27FC236}">
                    <a16:creationId xmlns:a16="http://schemas.microsoft.com/office/drawing/2014/main" id="{A1678A70-E063-4A1A-9123-6E625F5EC36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375171">
                <a:off x="2115911" y="2614000"/>
                <a:ext cx="275390" cy="277693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53" name="Oval 21">
                <a:extLst>
                  <a:ext uri="{FF2B5EF4-FFF2-40B4-BE49-F238E27FC236}">
                    <a16:creationId xmlns:a16="http://schemas.microsoft.com/office/drawing/2014/main" id="{E1B2FA7E-89C7-46B8-91EA-4E5A2B9D3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4293" y="2894551"/>
                <a:ext cx="134128" cy="135249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54" name="Oval 21">
                <a:extLst>
                  <a:ext uri="{FF2B5EF4-FFF2-40B4-BE49-F238E27FC236}">
                    <a16:creationId xmlns:a16="http://schemas.microsoft.com/office/drawing/2014/main" id="{52420650-C0F6-47E9-9533-D38D10F92E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52479" y="2464579"/>
                <a:ext cx="134128" cy="135249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55" name="Oval 21">
                <a:extLst>
                  <a:ext uri="{FF2B5EF4-FFF2-40B4-BE49-F238E27FC236}">
                    <a16:creationId xmlns:a16="http://schemas.microsoft.com/office/drawing/2014/main" id="{093B2E99-5A6A-43EF-8941-48F0A56D66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80435" y="2877367"/>
                <a:ext cx="98975" cy="99802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56" name="Oval 21">
                <a:extLst>
                  <a:ext uri="{FF2B5EF4-FFF2-40B4-BE49-F238E27FC236}">
                    <a16:creationId xmlns:a16="http://schemas.microsoft.com/office/drawing/2014/main" id="{168EC1EB-244C-4ABF-882E-8B8465CA9A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0241" y="3039370"/>
                <a:ext cx="98975" cy="99802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57" name="Oval 21">
                <a:extLst>
                  <a:ext uri="{FF2B5EF4-FFF2-40B4-BE49-F238E27FC236}">
                    <a16:creationId xmlns:a16="http://schemas.microsoft.com/office/drawing/2014/main" id="{087BD2B0-4724-4A98-B6F5-D84828D5D2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61493" y="3484382"/>
                <a:ext cx="98975" cy="99802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58" name="Oval 21">
                <a:extLst>
                  <a:ext uri="{FF2B5EF4-FFF2-40B4-BE49-F238E27FC236}">
                    <a16:creationId xmlns:a16="http://schemas.microsoft.com/office/drawing/2014/main" id="{9C8E7922-684F-4F5A-8BF8-18AE8D32E8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29662" y="3003550"/>
                <a:ext cx="98975" cy="99802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59" name="Oval 21">
                <a:extLst>
                  <a:ext uri="{FF2B5EF4-FFF2-40B4-BE49-F238E27FC236}">
                    <a16:creationId xmlns:a16="http://schemas.microsoft.com/office/drawing/2014/main" id="{4FFA6A49-F62B-4C62-BBCA-B2805ABD44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48031" y="3057800"/>
                <a:ext cx="134128" cy="135249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60" name="Oval 21">
                <a:extLst>
                  <a:ext uri="{FF2B5EF4-FFF2-40B4-BE49-F238E27FC236}">
                    <a16:creationId xmlns:a16="http://schemas.microsoft.com/office/drawing/2014/main" id="{13B5DBB8-3A8E-490D-994E-0C99D179C4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40222" y="3161559"/>
                <a:ext cx="134128" cy="135249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61" name="Oval 21">
                <a:extLst>
                  <a:ext uri="{FF2B5EF4-FFF2-40B4-BE49-F238E27FC236}">
                    <a16:creationId xmlns:a16="http://schemas.microsoft.com/office/drawing/2014/main" id="{0E377543-6615-43A0-A515-AB4C60F035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61060" y="2871624"/>
                <a:ext cx="228226" cy="230133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62" name="Oval 21">
                <a:extLst>
                  <a:ext uri="{FF2B5EF4-FFF2-40B4-BE49-F238E27FC236}">
                    <a16:creationId xmlns:a16="http://schemas.microsoft.com/office/drawing/2014/main" id="{D22B6B1F-610E-4BFC-88AA-CFD7E956ED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9001" y="3119404"/>
                <a:ext cx="98975" cy="99802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63" name="Oval 21">
                <a:extLst>
                  <a:ext uri="{FF2B5EF4-FFF2-40B4-BE49-F238E27FC236}">
                    <a16:creationId xmlns:a16="http://schemas.microsoft.com/office/drawing/2014/main" id="{8C3364D8-D6FC-4800-B37D-615483A979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89480" y="2513009"/>
                <a:ext cx="98975" cy="99802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64" name="Oval 21">
                <a:extLst>
                  <a:ext uri="{FF2B5EF4-FFF2-40B4-BE49-F238E27FC236}">
                    <a16:creationId xmlns:a16="http://schemas.microsoft.com/office/drawing/2014/main" id="{72AF3F79-D915-47EB-A838-CA029244A0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82300" y="2444570"/>
                <a:ext cx="98975" cy="99802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65" name="Oval 21">
                <a:extLst>
                  <a:ext uri="{FF2B5EF4-FFF2-40B4-BE49-F238E27FC236}">
                    <a16:creationId xmlns:a16="http://schemas.microsoft.com/office/drawing/2014/main" id="{EBA1A810-7323-41A3-86C2-3C9E919146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9364" y="2506052"/>
                <a:ext cx="98975" cy="99802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66" name="Oval 21">
                <a:extLst>
                  <a:ext uri="{FF2B5EF4-FFF2-40B4-BE49-F238E27FC236}">
                    <a16:creationId xmlns:a16="http://schemas.microsoft.com/office/drawing/2014/main" id="{EEED2B9F-5448-4EF9-A182-DEC222AAD1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20432" y="2794749"/>
                <a:ext cx="98975" cy="99802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67" name="Oval 21">
                <a:extLst>
                  <a:ext uri="{FF2B5EF4-FFF2-40B4-BE49-F238E27FC236}">
                    <a16:creationId xmlns:a16="http://schemas.microsoft.com/office/drawing/2014/main" id="{F4A1186E-242C-414A-91BA-EA377C13CF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42196" y="3210761"/>
                <a:ext cx="98975" cy="99802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68" name="Oval 21">
                <a:extLst>
                  <a:ext uri="{FF2B5EF4-FFF2-40B4-BE49-F238E27FC236}">
                    <a16:creationId xmlns:a16="http://schemas.microsoft.com/office/drawing/2014/main" id="{0AEEB12C-18EA-4D9E-8495-53C1AF38DF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48211" y="1600868"/>
                <a:ext cx="282537" cy="284898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69" name="Oval 21">
                <a:extLst>
                  <a:ext uri="{FF2B5EF4-FFF2-40B4-BE49-F238E27FC236}">
                    <a16:creationId xmlns:a16="http://schemas.microsoft.com/office/drawing/2014/main" id="{70466CA5-F7D3-47A5-A39C-05CF75FBE0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5627" y="1537915"/>
                <a:ext cx="228226" cy="230133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70" name="Oval 21">
                <a:extLst>
                  <a:ext uri="{FF2B5EF4-FFF2-40B4-BE49-F238E27FC236}">
                    <a16:creationId xmlns:a16="http://schemas.microsoft.com/office/drawing/2014/main" id="{58D7FA97-0BFE-43B5-9566-8B6CE60824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20246" y="1755731"/>
                <a:ext cx="134128" cy="135249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71" name="Oval 21">
                <a:extLst>
                  <a:ext uri="{FF2B5EF4-FFF2-40B4-BE49-F238E27FC236}">
                    <a16:creationId xmlns:a16="http://schemas.microsoft.com/office/drawing/2014/main" id="{F1AC2362-5D69-4639-A497-586EDAF5AC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69089" y="1901516"/>
                <a:ext cx="98975" cy="99802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72" name="Oval 21">
                <a:extLst>
                  <a:ext uri="{FF2B5EF4-FFF2-40B4-BE49-F238E27FC236}">
                    <a16:creationId xmlns:a16="http://schemas.microsoft.com/office/drawing/2014/main" id="{BB11F5F7-5816-4411-9899-2FBA1E008B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42856" y="1699484"/>
                <a:ext cx="98975" cy="99802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73" name="Oval 21">
                <a:extLst>
                  <a:ext uri="{FF2B5EF4-FFF2-40B4-BE49-F238E27FC236}">
                    <a16:creationId xmlns:a16="http://schemas.microsoft.com/office/drawing/2014/main" id="{49665B33-C773-40A1-B70E-52B0036A20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6404" y="1732638"/>
                <a:ext cx="152882" cy="154159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74" name="Oval 21">
                <a:extLst>
                  <a:ext uri="{FF2B5EF4-FFF2-40B4-BE49-F238E27FC236}">
                    <a16:creationId xmlns:a16="http://schemas.microsoft.com/office/drawing/2014/main" id="{C69942F4-D22C-4869-B781-0BBA2570BA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99216" y="1600868"/>
                <a:ext cx="66122" cy="66674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75" name="Oval 21">
                <a:extLst>
                  <a:ext uri="{FF2B5EF4-FFF2-40B4-BE49-F238E27FC236}">
                    <a16:creationId xmlns:a16="http://schemas.microsoft.com/office/drawing/2014/main" id="{D5D94487-B188-4B50-9FCC-B1E0B2CA7A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64289" y="1954875"/>
                <a:ext cx="66122" cy="66674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</p:grpSp>
      </p:grpSp>
      <p:sp>
        <p:nvSpPr>
          <p:cNvPr id="184" name="Block Arc 41">
            <a:extLst>
              <a:ext uri="{FF2B5EF4-FFF2-40B4-BE49-F238E27FC236}">
                <a16:creationId xmlns:a16="http://schemas.microsoft.com/office/drawing/2014/main" id="{7CDC82C9-2102-459C-99AB-56039D54520B}"/>
              </a:ext>
            </a:extLst>
          </p:cNvPr>
          <p:cNvSpPr>
            <a:spLocks noChangeAspect="1"/>
          </p:cNvSpPr>
          <p:nvPr/>
        </p:nvSpPr>
        <p:spPr>
          <a:xfrm rot="21458362">
            <a:off x="1529506" y="4458793"/>
            <a:ext cx="597299" cy="833409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85" name="Freeform 108">
            <a:extLst>
              <a:ext uri="{FF2B5EF4-FFF2-40B4-BE49-F238E27FC236}">
                <a16:creationId xmlns:a16="http://schemas.microsoft.com/office/drawing/2014/main" id="{7BA448FC-44D7-4CAE-B8C9-71259B8694D4}"/>
              </a:ext>
            </a:extLst>
          </p:cNvPr>
          <p:cNvSpPr>
            <a:spLocks noChangeAspect="1"/>
          </p:cNvSpPr>
          <p:nvPr/>
        </p:nvSpPr>
        <p:spPr>
          <a:xfrm rot="21458362">
            <a:off x="3041690" y="3687862"/>
            <a:ext cx="706239" cy="780398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8107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>
            <a:extLst>
              <a:ext uri="{FF2B5EF4-FFF2-40B4-BE49-F238E27FC236}">
                <a16:creationId xmlns:a16="http://schemas.microsoft.com/office/drawing/2014/main" id="{4D2AF963-00AB-4DA4-B85C-0EF6867D25B7}"/>
              </a:ext>
            </a:extLst>
          </p:cNvPr>
          <p:cNvGrpSpPr/>
          <p:nvPr/>
        </p:nvGrpSpPr>
        <p:grpSpPr>
          <a:xfrm>
            <a:off x="3741176" y="1328876"/>
            <a:ext cx="4709648" cy="3723835"/>
            <a:chOff x="2228055" y="1971102"/>
            <a:chExt cx="4575969" cy="3618138"/>
          </a:xfrm>
        </p:grpSpPr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6723CC4A-AAD7-40B9-A584-9442D4297C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055" y="1971102"/>
              <a:ext cx="3243960" cy="3618138"/>
            </a:xfrm>
            <a:custGeom>
              <a:avLst/>
              <a:gdLst/>
              <a:ahLst/>
              <a:cxnLst/>
              <a:rect l="l" t="t" r="r" b="b"/>
              <a:pathLst>
                <a:path w="3243960" h="3618138">
                  <a:moveTo>
                    <a:pt x="1764407" y="0"/>
                  </a:moveTo>
                  <a:lnTo>
                    <a:pt x="1913381" y="1203"/>
                  </a:lnTo>
                  <a:lnTo>
                    <a:pt x="2053042" y="12022"/>
                  </a:lnTo>
                  <a:lnTo>
                    <a:pt x="2185723" y="30056"/>
                  </a:lnTo>
                  <a:lnTo>
                    <a:pt x="2312583" y="56506"/>
                  </a:lnTo>
                  <a:lnTo>
                    <a:pt x="2433624" y="88967"/>
                  </a:lnTo>
                  <a:lnTo>
                    <a:pt x="2545354" y="131046"/>
                  </a:lnTo>
                  <a:lnTo>
                    <a:pt x="2653593" y="176731"/>
                  </a:lnTo>
                  <a:lnTo>
                    <a:pt x="2752521" y="230833"/>
                  </a:lnTo>
                  <a:lnTo>
                    <a:pt x="2763561" y="238103"/>
                  </a:lnTo>
                  <a:lnTo>
                    <a:pt x="2764776" y="236609"/>
                  </a:lnTo>
                  <a:cubicBezTo>
                    <a:pt x="3318761" y="687035"/>
                    <a:pt x="3404939" y="1500322"/>
                    <a:pt x="2957653" y="2056846"/>
                  </a:cubicBezTo>
                  <a:lnTo>
                    <a:pt x="2794867" y="1926012"/>
                  </a:lnTo>
                  <a:cubicBezTo>
                    <a:pt x="3170184" y="1459033"/>
                    <a:pt x="3097872" y="776605"/>
                    <a:pt x="2633024" y="398652"/>
                  </a:cubicBezTo>
                  <a:lnTo>
                    <a:pt x="2635535" y="395564"/>
                  </a:lnTo>
                  <a:cubicBezTo>
                    <a:pt x="2458856" y="294299"/>
                    <a:pt x="2250796" y="159602"/>
                    <a:pt x="1912553" y="162771"/>
                  </a:cubicBezTo>
                  <a:cubicBezTo>
                    <a:pt x="1018501" y="171149"/>
                    <a:pt x="651082" y="745769"/>
                    <a:pt x="651082" y="1464934"/>
                  </a:cubicBezTo>
                  <a:cubicBezTo>
                    <a:pt x="651082" y="2065638"/>
                    <a:pt x="1045124" y="2571338"/>
                    <a:pt x="1581345" y="2720212"/>
                  </a:cubicBezTo>
                  <a:cubicBezTo>
                    <a:pt x="2189761" y="2865156"/>
                    <a:pt x="2916596" y="3085457"/>
                    <a:pt x="3019039" y="3381117"/>
                  </a:cubicBezTo>
                  <a:lnTo>
                    <a:pt x="3030682" y="3420409"/>
                  </a:lnTo>
                  <a:lnTo>
                    <a:pt x="3049304" y="3486532"/>
                  </a:lnTo>
                  <a:lnTo>
                    <a:pt x="3067926" y="3553859"/>
                  </a:lnTo>
                  <a:lnTo>
                    <a:pt x="3088874" y="3615173"/>
                  </a:lnTo>
                  <a:lnTo>
                    <a:pt x="3090086" y="3618138"/>
                  </a:lnTo>
                  <a:lnTo>
                    <a:pt x="1487028" y="3618138"/>
                  </a:lnTo>
                  <a:lnTo>
                    <a:pt x="1482754" y="3594736"/>
                  </a:lnTo>
                  <a:lnTo>
                    <a:pt x="1471115" y="3529813"/>
                  </a:lnTo>
                  <a:lnTo>
                    <a:pt x="1458312" y="3466094"/>
                  </a:lnTo>
                  <a:lnTo>
                    <a:pt x="1443182" y="3404780"/>
                  </a:lnTo>
                  <a:lnTo>
                    <a:pt x="1428052" y="3345869"/>
                  </a:lnTo>
                  <a:lnTo>
                    <a:pt x="1409430" y="3294173"/>
                  </a:lnTo>
                  <a:lnTo>
                    <a:pt x="1389645" y="3249689"/>
                  </a:lnTo>
                  <a:lnTo>
                    <a:pt x="1368696" y="3214824"/>
                  </a:lnTo>
                  <a:lnTo>
                    <a:pt x="1345419" y="3193183"/>
                  </a:lnTo>
                  <a:lnTo>
                    <a:pt x="1319814" y="3182363"/>
                  </a:lnTo>
                  <a:lnTo>
                    <a:pt x="1290717" y="3177554"/>
                  </a:lnTo>
                  <a:lnTo>
                    <a:pt x="1256965" y="3179958"/>
                  </a:lnTo>
                  <a:lnTo>
                    <a:pt x="1223213" y="3184767"/>
                  </a:lnTo>
                  <a:lnTo>
                    <a:pt x="1191790" y="3193183"/>
                  </a:lnTo>
                  <a:lnTo>
                    <a:pt x="1161529" y="3201598"/>
                  </a:lnTo>
                  <a:lnTo>
                    <a:pt x="1133597" y="3210015"/>
                  </a:lnTo>
                  <a:lnTo>
                    <a:pt x="1112647" y="3217228"/>
                  </a:lnTo>
                  <a:lnTo>
                    <a:pt x="1062602" y="3234059"/>
                  </a:lnTo>
                  <a:lnTo>
                    <a:pt x="1005573" y="3249689"/>
                  </a:lnTo>
                  <a:lnTo>
                    <a:pt x="941560" y="3262914"/>
                  </a:lnTo>
                  <a:lnTo>
                    <a:pt x="874056" y="3271330"/>
                  </a:lnTo>
                  <a:lnTo>
                    <a:pt x="806552" y="3278543"/>
                  </a:lnTo>
                  <a:lnTo>
                    <a:pt x="737886" y="3280948"/>
                  </a:lnTo>
                  <a:lnTo>
                    <a:pt x="672709" y="3276139"/>
                  </a:lnTo>
                  <a:lnTo>
                    <a:pt x="611025" y="3265318"/>
                  </a:lnTo>
                  <a:lnTo>
                    <a:pt x="577273" y="3256902"/>
                  </a:lnTo>
                  <a:lnTo>
                    <a:pt x="543521" y="3241274"/>
                  </a:lnTo>
                  <a:lnTo>
                    <a:pt x="509769" y="3223240"/>
                  </a:lnTo>
                  <a:lnTo>
                    <a:pt x="480674" y="3201598"/>
                  </a:lnTo>
                  <a:lnTo>
                    <a:pt x="450413" y="3175149"/>
                  </a:lnTo>
                  <a:lnTo>
                    <a:pt x="427136" y="3147498"/>
                  </a:lnTo>
                  <a:lnTo>
                    <a:pt x="410841" y="3112633"/>
                  </a:lnTo>
                  <a:lnTo>
                    <a:pt x="398039" y="3072958"/>
                  </a:lnTo>
                  <a:lnTo>
                    <a:pt x="393384" y="3029676"/>
                  </a:lnTo>
                  <a:lnTo>
                    <a:pt x="398039" y="2981586"/>
                  </a:lnTo>
                  <a:lnTo>
                    <a:pt x="403859" y="2947924"/>
                  </a:lnTo>
                  <a:lnTo>
                    <a:pt x="412006" y="2910653"/>
                  </a:lnTo>
                  <a:lnTo>
                    <a:pt x="421316" y="2872182"/>
                  </a:lnTo>
                  <a:lnTo>
                    <a:pt x="424808" y="2834911"/>
                  </a:lnTo>
                  <a:lnTo>
                    <a:pt x="424808" y="2795237"/>
                  </a:lnTo>
                  <a:lnTo>
                    <a:pt x="414333" y="2760372"/>
                  </a:lnTo>
                  <a:lnTo>
                    <a:pt x="403859" y="2741136"/>
                  </a:lnTo>
                  <a:lnTo>
                    <a:pt x="385236" y="2723102"/>
                  </a:lnTo>
                  <a:lnTo>
                    <a:pt x="365452" y="2709877"/>
                  </a:lnTo>
                  <a:lnTo>
                    <a:pt x="344502" y="2699057"/>
                  </a:lnTo>
                  <a:lnTo>
                    <a:pt x="323552" y="2683427"/>
                  </a:lnTo>
                  <a:lnTo>
                    <a:pt x="307259" y="2666596"/>
                  </a:lnTo>
                  <a:lnTo>
                    <a:pt x="294455" y="2644956"/>
                  </a:lnTo>
                  <a:lnTo>
                    <a:pt x="289800" y="2620911"/>
                  </a:lnTo>
                  <a:lnTo>
                    <a:pt x="292128" y="2596866"/>
                  </a:lnTo>
                  <a:lnTo>
                    <a:pt x="300275" y="2574023"/>
                  </a:lnTo>
                  <a:lnTo>
                    <a:pt x="310750" y="2554786"/>
                  </a:lnTo>
                  <a:lnTo>
                    <a:pt x="317733" y="2535551"/>
                  </a:lnTo>
                  <a:lnTo>
                    <a:pt x="283982" y="2511505"/>
                  </a:lnTo>
                  <a:lnTo>
                    <a:pt x="260703" y="2487461"/>
                  </a:lnTo>
                  <a:lnTo>
                    <a:pt x="247901" y="2463416"/>
                  </a:lnTo>
                  <a:lnTo>
                    <a:pt x="245574" y="2436966"/>
                  </a:lnTo>
                  <a:lnTo>
                    <a:pt x="249066" y="2412922"/>
                  </a:lnTo>
                  <a:lnTo>
                    <a:pt x="258376" y="2386471"/>
                  </a:lnTo>
                  <a:lnTo>
                    <a:pt x="271178" y="2360023"/>
                  </a:lnTo>
                  <a:lnTo>
                    <a:pt x="285145" y="2333572"/>
                  </a:lnTo>
                  <a:lnTo>
                    <a:pt x="297948" y="2305921"/>
                  </a:lnTo>
                  <a:lnTo>
                    <a:pt x="310750" y="2279471"/>
                  </a:lnTo>
                  <a:lnTo>
                    <a:pt x="317733" y="2250617"/>
                  </a:lnTo>
                  <a:lnTo>
                    <a:pt x="294455" y="2228976"/>
                  </a:lnTo>
                  <a:lnTo>
                    <a:pt x="261868" y="2212145"/>
                  </a:lnTo>
                  <a:lnTo>
                    <a:pt x="225789" y="2196515"/>
                  </a:lnTo>
                  <a:lnTo>
                    <a:pt x="188545" y="2183290"/>
                  </a:lnTo>
                  <a:lnTo>
                    <a:pt x="150138" y="2170066"/>
                  </a:lnTo>
                  <a:lnTo>
                    <a:pt x="111731" y="2156841"/>
                  </a:lnTo>
                  <a:lnTo>
                    <a:pt x="75651" y="2141212"/>
                  </a:lnTo>
                  <a:lnTo>
                    <a:pt x="46554" y="2124381"/>
                  </a:lnTo>
                  <a:lnTo>
                    <a:pt x="20950" y="2100335"/>
                  </a:lnTo>
                  <a:lnTo>
                    <a:pt x="5820" y="2071482"/>
                  </a:lnTo>
                  <a:lnTo>
                    <a:pt x="0" y="2041425"/>
                  </a:lnTo>
                  <a:lnTo>
                    <a:pt x="4656" y="2012571"/>
                  </a:lnTo>
                  <a:lnTo>
                    <a:pt x="15130" y="1986122"/>
                  </a:lnTo>
                  <a:lnTo>
                    <a:pt x="31424" y="1964481"/>
                  </a:lnTo>
                  <a:lnTo>
                    <a:pt x="51209" y="1942841"/>
                  </a:lnTo>
                  <a:lnTo>
                    <a:pt x="69831" y="1924807"/>
                  </a:lnTo>
                  <a:lnTo>
                    <a:pt x="84961" y="1910380"/>
                  </a:lnTo>
                  <a:lnTo>
                    <a:pt x="129188" y="1857481"/>
                  </a:lnTo>
                  <a:lnTo>
                    <a:pt x="175742" y="1809391"/>
                  </a:lnTo>
                  <a:lnTo>
                    <a:pt x="222297" y="1761301"/>
                  </a:lnTo>
                  <a:lnTo>
                    <a:pt x="266523" y="1708402"/>
                  </a:lnTo>
                  <a:lnTo>
                    <a:pt x="308423" y="1656704"/>
                  </a:lnTo>
                  <a:lnTo>
                    <a:pt x="346829" y="1597795"/>
                  </a:lnTo>
                  <a:lnTo>
                    <a:pt x="378254" y="1534075"/>
                  </a:lnTo>
                  <a:lnTo>
                    <a:pt x="395711" y="1481176"/>
                  </a:lnTo>
                  <a:lnTo>
                    <a:pt x="401531" y="1429479"/>
                  </a:lnTo>
                  <a:lnTo>
                    <a:pt x="401531" y="1374175"/>
                  </a:lnTo>
                  <a:cubicBezTo>
                    <a:pt x="401143" y="1354538"/>
                    <a:pt x="400754" y="1334901"/>
                    <a:pt x="400367" y="1315264"/>
                  </a:cubicBezTo>
                  <a:lnTo>
                    <a:pt x="398039" y="1256355"/>
                  </a:lnTo>
                  <a:lnTo>
                    <a:pt x="400367" y="1192635"/>
                  </a:lnTo>
                  <a:lnTo>
                    <a:pt x="406186" y="1125309"/>
                  </a:lnTo>
                  <a:lnTo>
                    <a:pt x="471362" y="847589"/>
                  </a:lnTo>
                  <a:lnTo>
                    <a:pt x="512097" y="746600"/>
                  </a:lnTo>
                  <a:lnTo>
                    <a:pt x="560979" y="652824"/>
                  </a:lnTo>
                  <a:lnTo>
                    <a:pt x="618008" y="565059"/>
                  </a:lnTo>
                  <a:lnTo>
                    <a:pt x="683184" y="482103"/>
                  </a:lnTo>
                  <a:lnTo>
                    <a:pt x="755343" y="406361"/>
                  </a:lnTo>
                  <a:lnTo>
                    <a:pt x="833322" y="336631"/>
                  </a:lnTo>
                  <a:lnTo>
                    <a:pt x="918283" y="272912"/>
                  </a:lnTo>
                  <a:lnTo>
                    <a:pt x="1006736" y="216405"/>
                  </a:lnTo>
                  <a:lnTo>
                    <a:pt x="1102172" y="165911"/>
                  </a:lnTo>
                  <a:lnTo>
                    <a:pt x="1199936" y="123832"/>
                  </a:lnTo>
                  <a:lnTo>
                    <a:pt x="1298864" y="86563"/>
                  </a:lnTo>
                  <a:lnTo>
                    <a:pt x="1631727" y="10821"/>
                  </a:lnTo>
                  <a:close/>
                </a:path>
              </a:pathLst>
            </a:custGeom>
            <a:gradFill flip="none" rotWithShape="1">
              <a:gsLst>
                <a:gs pos="29000">
                  <a:schemeClr val="accent3">
                    <a:lumMod val="40000"/>
                    <a:lumOff val="60000"/>
                  </a:schemeClr>
                </a:gs>
                <a:gs pos="62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  <p:grpSp>
          <p:nvGrpSpPr>
            <p:cNvPr id="8" name="Group 4">
              <a:extLst>
                <a:ext uri="{FF2B5EF4-FFF2-40B4-BE49-F238E27FC236}">
                  <a16:creationId xmlns:a16="http://schemas.microsoft.com/office/drawing/2014/main" id="{F847AFBF-DEC4-420A-ADA3-B39A2D8A3E6D}"/>
                </a:ext>
              </a:extLst>
            </p:cNvPr>
            <p:cNvGrpSpPr/>
            <p:nvPr/>
          </p:nvGrpSpPr>
          <p:grpSpPr>
            <a:xfrm>
              <a:off x="4023554" y="4019367"/>
              <a:ext cx="1008112" cy="734938"/>
              <a:chOff x="3509379" y="4293096"/>
              <a:chExt cx="1008112" cy="734938"/>
            </a:xfrm>
          </p:grpSpPr>
          <p:sp>
            <p:nvSpPr>
              <p:cNvPr id="10" name="Rounded Rectangle 10">
                <a:extLst>
                  <a:ext uri="{FF2B5EF4-FFF2-40B4-BE49-F238E27FC236}">
                    <a16:creationId xmlns:a16="http://schemas.microsoft.com/office/drawing/2014/main" id="{6F46A752-803A-473C-AA19-32C983DB5E71}"/>
                  </a:ext>
                </a:extLst>
              </p:cNvPr>
              <p:cNvSpPr/>
              <p:nvPr/>
            </p:nvSpPr>
            <p:spPr>
              <a:xfrm>
                <a:off x="3509379" y="4293096"/>
                <a:ext cx="1008112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" name="Rounded Rectangle 13">
                <a:extLst>
                  <a:ext uri="{FF2B5EF4-FFF2-40B4-BE49-F238E27FC236}">
                    <a16:creationId xmlns:a16="http://schemas.microsoft.com/office/drawing/2014/main" id="{94A34E34-5B3F-48B1-946B-94F5ED84461D}"/>
                  </a:ext>
                </a:extLst>
              </p:cNvPr>
              <p:cNvSpPr/>
              <p:nvPr/>
            </p:nvSpPr>
            <p:spPr>
              <a:xfrm>
                <a:off x="3581435" y="4537695"/>
                <a:ext cx="864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" name="Chord 8">
                <a:extLst>
                  <a:ext uri="{FF2B5EF4-FFF2-40B4-BE49-F238E27FC236}">
                    <a16:creationId xmlns:a16="http://schemas.microsoft.com/office/drawing/2014/main" id="{C360AE77-ADA4-4830-9D1A-ABBEB57778C0}"/>
                  </a:ext>
                </a:extLst>
              </p:cNvPr>
              <p:cNvSpPr/>
              <p:nvPr/>
            </p:nvSpPr>
            <p:spPr>
              <a:xfrm>
                <a:off x="3766973" y="4535109"/>
                <a:ext cx="492925" cy="492925"/>
              </a:xfrm>
              <a:prstGeom prst="chord">
                <a:avLst>
                  <a:gd name="adj1" fmla="val 21471232"/>
                  <a:gd name="adj2" fmla="val 10878117"/>
                </a:avLst>
              </a:prstGeom>
              <a:solidFill>
                <a:schemeClr val="tx2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9" name="Freeform 18">
              <a:extLst>
                <a:ext uri="{FF2B5EF4-FFF2-40B4-BE49-F238E27FC236}">
                  <a16:creationId xmlns:a16="http://schemas.microsoft.com/office/drawing/2014/main" id="{57ED569D-D0B5-45C6-9B2D-D632C09630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60064" y="1971102"/>
              <a:ext cx="3243960" cy="3618138"/>
            </a:xfrm>
            <a:custGeom>
              <a:avLst/>
              <a:gdLst/>
              <a:ahLst/>
              <a:cxnLst/>
              <a:rect l="l" t="t" r="r" b="b"/>
              <a:pathLst>
                <a:path w="3243960" h="3618138">
                  <a:moveTo>
                    <a:pt x="1764407" y="0"/>
                  </a:moveTo>
                  <a:lnTo>
                    <a:pt x="1631727" y="10821"/>
                  </a:lnTo>
                  <a:lnTo>
                    <a:pt x="1298864" y="86563"/>
                  </a:lnTo>
                  <a:lnTo>
                    <a:pt x="1199936" y="123832"/>
                  </a:lnTo>
                  <a:lnTo>
                    <a:pt x="1102172" y="165911"/>
                  </a:lnTo>
                  <a:lnTo>
                    <a:pt x="1006736" y="216405"/>
                  </a:lnTo>
                  <a:lnTo>
                    <a:pt x="918283" y="272912"/>
                  </a:lnTo>
                  <a:lnTo>
                    <a:pt x="833322" y="336631"/>
                  </a:lnTo>
                  <a:lnTo>
                    <a:pt x="755343" y="406361"/>
                  </a:lnTo>
                  <a:lnTo>
                    <a:pt x="683184" y="482103"/>
                  </a:lnTo>
                  <a:lnTo>
                    <a:pt x="618008" y="565059"/>
                  </a:lnTo>
                  <a:lnTo>
                    <a:pt x="560979" y="652824"/>
                  </a:lnTo>
                  <a:lnTo>
                    <a:pt x="512097" y="746600"/>
                  </a:lnTo>
                  <a:lnTo>
                    <a:pt x="471362" y="847589"/>
                  </a:lnTo>
                  <a:lnTo>
                    <a:pt x="406186" y="1125309"/>
                  </a:lnTo>
                  <a:lnTo>
                    <a:pt x="400367" y="1192635"/>
                  </a:lnTo>
                  <a:lnTo>
                    <a:pt x="398039" y="1256355"/>
                  </a:lnTo>
                  <a:lnTo>
                    <a:pt x="400367" y="1315264"/>
                  </a:lnTo>
                  <a:cubicBezTo>
                    <a:pt x="400754" y="1334901"/>
                    <a:pt x="401143" y="1354538"/>
                    <a:pt x="401531" y="1374175"/>
                  </a:cubicBezTo>
                  <a:lnTo>
                    <a:pt x="401531" y="1429479"/>
                  </a:lnTo>
                  <a:lnTo>
                    <a:pt x="395711" y="1481176"/>
                  </a:lnTo>
                  <a:lnTo>
                    <a:pt x="378254" y="1534075"/>
                  </a:lnTo>
                  <a:lnTo>
                    <a:pt x="346829" y="1597795"/>
                  </a:lnTo>
                  <a:lnTo>
                    <a:pt x="308423" y="1656704"/>
                  </a:lnTo>
                  <a:lnTo>
                    <a:pt x="266523" y="1708402"/>
                  </a:lnTo>
                  <a:lnTo>
                    <a:pt x="222297" y="1761301"/>
                  </a:lnTo>
                  <a:lnTo>
                    <a:pt x="175742" y="1809391"/>
                  </a:lnTo>
                  <a:lnTo>
                    <a:pt x="129188" y="1857481"/>
                  </a:lnTo>
                  <a:lnTo>
                    <a:pt x="84961" y="1910380"/>
                  </a:lnTo>
                  <a:lnTo>
                    <a:pt x="69831" y="1924807"/>
                  </a:lnTo>
                  <a:lnTo>
                    <a:pt x="51209" y="1942841"/>
                  </a:lnTo>
                  <a:lnTo>
                    <a:pt x="31424" y="1964481"/>
                  </a:lnTo>
                  <a:lnTo>
                    <a:pt x="15130" y="1986122"/>
                  </a:lnTo>
                  <a:lnTo>
                    <a:pt x="4656" y="2012571"/>
                  </a:lnTo>
                  <a:lnTo>
                    <a:pt x="0" y="2041425"/>
                  </a:lnTo>
                  <a:lnTo>
                    <a:pt x="5820" y="2071482"/>
                  </a:lnTo>
                  <a:lnTo>
                    <a:pt x="20950" y="2100335"/>
                  </a:lnTo>
                  <a:lnTo>
                    <a:pt x="46554" y="2124381"/>
                  </a:lnTo>
                  <a:lnTo>
                    <a:pt x="75651" y="2141212"/>
                  </a:lnTo>
                  <a:lnTo>
                    <a:pt x="111731" y="2156841"/>
                  </a:lnTo>
                  <a:lnTo>
                    <a:pt x="150138" y="2170066"/>
                  </a:lnTo>
                  <a:lnTo>
                    <a:pt x="188545" y="2183290"/>
                  </a:lnTo>
                  <a:lnTo>
                    <a:pt x="225789" y="2196515"/>
                  </a:lnTo>
                  <a:lnTo>
                    <a:pt x="261868" y="2212145"/>
                  </a:lnTo>
                  <a:lnTo>
                    <a:pt x="294455" y="2228976"/>
                  </a:lnTo>
                  <a:lnTo>
                    <a:pt x="317733" y="2250617"/>
                  </a:lnTo>
                  <a:lnTo>
                    <a:pt x="310750" y="2279471"/>
                  </a:lnTo>
                  <a:lnTo>
                    <a:pt x="297948" y="2305921"/>
                  </a:lnTo>
                  <a:lnTo>
                    <a:pt x="285145" y="2333572"/>
                  </a:lnTo>
                  <a:lnTo>
                    <a:pt x="271178" y="2360023"/>
                  </a:lnTo>
                  <a:lnTo>
                    <a:pt x="258376" y="2386471"/>
                  </a:lnTo>
                  <a:lnTo>
                    <a:pt x="249066" y="2412922"/>
                  </a:lnTo>
                  <a:lnTo>
                    <a:pt x="245574" y="2436966"/>
                  </a:lnTo>
                  <a:lnTo>
                    <a:pt x="247901" y="2463416"/>
                  </a:lnTo>
                  <a:lnTo>
                    <a:pt x="260703" y="2487461"/>
                  </a:lnTo>
                  <a:lnTo>
                    <a:pt x="283982" y="2511505"/>
                  </a:lnTo>
                  <a:lnTo>
                    <a:pt x="317733" y="2535551"/>
                  </a:lnTo>
                  <a:lnTo>
                    <a:pt x="310750" y="2554786"/>
                  </a:lnTo>
                  <a:lnTo>
                    <a:pt x="300275" y="2574023"/>
                  </a:lnTo>
                  <a:lnTo>
                    <a:pt x="292128" y="2596866"/>
                  </a:lnTo>
                  <a:lnTo>
                    <a:pt x="289800" y="2620911"/>
                  </a:lnTo>
                  <a:lnTo>
                    <a:pt x="294455" y="2644956"/>
                  </a:lnTo>
                  <a:lnTo>
                    <a:pt x="307259" y="2666596"/>
                  </a:lnTo>
                  <a:lnTo>
                    <a:pt x="323552" y="2683427"/>
                  </a:lnTo>
                  <a:lnTo>
                    <a:pt x="344502" y="2699057"/>
                  </a:lnTo>
                  <a:lnTo>
                    <a:pt x="365452" y="2709877"/>
                  </a:lnTo>
                  <a:lnTo>
                    <a:pt x="385236" y="2723102"/>
                  </a:lnTo>
                  <a:lnTo>
                    <a:pt x="403859" y="2741136"/>
                  </a:lnTo>
                  <a:lnTo>
                    <a:pt x="414333" y="2760372"/>
                  </a:lnTo>
                  <a:lnTo>
                    <a:pt x="424808" y="2795237"/>
                  </a:lnTo>
                  <a:lnTo>
                    <a:pt x="424808" y="2834911"/>
                  </a:lnTo>
                  <a:lnTo>
                    <a:pt x="421316" y="2872182"/>
                  </a:lnTo>
                  <a:lnTo>
                    <a:pt x="412006" y="2910653"/>
                  </a:lnTo>
                  <a:lnTo>
                    <a:pt x="403859" y="2947924"/>
                  </a:lnTo>
                  <a:lnTo>
                    <a:pt x="398039" y="2981586"/>
                  </a:lnTo>
                  <a:lnTo>
                    <a:pt x="393384" y="3029676"/>
                  </a:lnTo>
                  <a:lnTo>
                    <a:pt x="398039" y="3072958"/>
                  </a:lnTo>
                  <a:lnTo>
                    <a:pt x="410841" y="3112633"/>
                  </a:lnTo>
                  <a:lnTo>
                    <a:pt x="427136" y="3147498"/>
                  </a:lnTo>
                  <a:lnTo>
                    <a:pt x="450413" y="3175149"/>
                  </a:lnTo>
                  <a:lnTo>
                    <a:pt x="480674" y="3201598"/>
                  </a:lnTo>
                  <a:lnTo>
                    <a:pt x="509769" y="3223240"/>
                  </a:lnTo>
                  <a:lnTo>
                    <a:pt x="543521" y="3241274"/>
                  </a:lnTo>
                  <a:lnTo>
                    <a:pt x="577273" y="3256902"/>
                  </a:lnTo>
                  <a:lnTo>
                    <a:pt x="611025" y="3265318"/>
                  </a:lnTo>
                  <a:lnTo>
                    <a:pt x="672709" y="3276139"/>
                  </a:lnTo>
                  <a:lnTo>
                    <a:pt x="737886" y="3280948"/>
                  </a:lnTo>
                  <a:lnTo>
                    <a:pt x="806552" y="3278543"/>
                  </a:lnTo>
                  <a:lnTo>
                    <a:pt x="874056" y="3271330"/>
                  </a:lnTo>
                  <a:lnTo>
                    <a:pt x="941560" y="3262914"/>
                  </a:lnTo>
                  <a:lnTo>
                    <a:pt x="1005573" y="3249689"/>
                  </a:lnTo>
                  <a:lnTo>
                    <a:pt x="1062602" y="3234059"/>
                  </a:lnTo>
                  <a:lnTo>
                    <a:pt x="1112647" y="3217228"/>
                  </a:lnTo>
                  <a:lnTo>
                    <a:pt x="1133597" y="3210015"/>
                  </a:lnTo>
                  <a:lnTo>
                    <a:pt x="1161529" y="3201598"/>
                  </a:lnTo>
                  <a:lnTo>
                    <a:pt x="1191790" y="3193183"/>
                  </a:lnTo>
                  <a:lnTo>
                    <a:pt x="1223213" y="3184767"/>
                  </a:lnTo>
                  <a:lnTo>
                    <a:pt x="1256965" y="3179958"/>
                  </a:lnTo>
                  <a:lnTo>
                    <a:pt x="1290717" y="3177554"/>
                  </a:lnTo>
                  <a:lnTo>
                    <a:pt x="1319814" y="3182363"/>
                  </a:lnTo>
                  <a:lnTo>
                    <a:pt x="1345419" y="3193183"/>
                  </a:lnTo>
                  <a:lnTo>
                    <a:pt x="1368696" y="3214824"/>
                  </a:lnTo>
                  <a:lnTo>
                    <a:pt x="1389645" y="3249689"/>
                  </a:lnTo>
                  <a:lnTo>
                    <a:pt x="1409430" y="3294173"/>
                  </a:lnTo>
                  <a:lnTo>
                    <a:pt x="1428052" y="3345869"/>
                  </a:lnTo>
                  <a:lnTo>
                    <a:pt x="1443182" y="3404780"/>
                  </a:lnTo>
                  <a:lnTo>
                    <a:pt x="1458312" y="3466094"/>
                  </a:lnTo>
                  <a:lnTo>
                    <a:pt x="1471115" y="3529813"/>
                  </a:lnTo>
                  <a:lnTo>
                    <a:pt x="1482754" y="3594736"/>
                  </a:lnTo>
                  <a:lnTo>
                    <a:pt x="1487029" y="3618138"/>
                  </a:lnTo>
                  <a:lnTo>
                    <a:pt x="3090086" y="3618138"/>
                  </a:lnTo>
                  <a:lnTo>
                    <a:pt x="3088874" y="3615173"/>
                  </a:lnTo>
                  <a:lnTo>
                    <a:pt x="3067926" y="3553859"/>
                  </a:lnTo>
                  <a:lnTo>
                    <a:pt x="3049304" y="3486532"/>
                  </a:lnTo>
                  <a:lnTo>
                    <a:pt x="3030682" y="3420409"/>
                  </a:lnTo>
                  <a:lnTo>
                    <a:pt x="3019039" y="3381117"/>
                  </a:lnTo>
                  <a:cubicBezTo>
                    <a:pt x="2916596" y="3085457"/>
                    <a:pt x="2189761" y="2865156"/>
                    <a:pt x="1581345" y="2720212"/>
                  </a:cubicBezTo>
                  <a:cubicBezTo>
                    <a:pt x="1045124" y="2571338"/>
                    <a:pt x="651082" y="2065638"/>
                    <a:pt x="651082" y="1464934"/>
                  </a:cubicBezTo>
                  <a:cubicBezTo>
                    <a:pt x="651082" y="745769"/>
                    <a:pt x="1018501" y="171149"/>
                    <a:pt x="1912553" y="162771"/>
                  </a:cubicBezTo>
                  <a:cubicBezTo>
                    <a:pt x="2250796" y="159602"/>
                    <a:pt x="2458856" y="294299"/>
                    <a:pt x="2635535" y="395564"/>
                  </a:cubicBezTo>
                  <a:lnTo>
                    <a:pt x="2633024" y="398652"/>
                  </a:lnTo>
                  <a:cubicBezTo>
                    <a:pt x="3097872" y="776605"/>
                    <a:pt x="3170184" y="1459033"/>
                    <a:pt x="2794867" y="1926012"/>
                  </a:cubicBezTo>
                  <a:lnTo>
                    <a:pt x="2957653" y="2056846"/>
                  </a:lnTo>
                  <a:cubicBezTo>
                    <a:pt x="3404939" y="1500322"/>
                    <a:pt x="3318761" y="687035"/>
                    <a:pt x="2764776" y="236609"/>
                  </a:cubicBezTo>
                  <a:lnTo>
                    <a:pt x="2763561" y="238103"/>
                  </a:lnTo>
                  <a:lnTo>
                    <a:pt x="2752521" y="230833"/>
                  </a:lnTo>
                  <a:lnTo>
                    <a:pt x="2653593" y="176731"/>
                  </a:lnTo>
                  <a:lnTo>
                    <a:pt x="2545354" y="131046"/>
                  </a:lnTo>
                  <a:lnTo>
                    <a:pt x="2433624" y="88967"/>
                  </a:lnTo>
                  <a:lnTo>
                    <a:pt x="2312583" y="56506"/>
                  </a:lnTo>
                  <a:lnTo>
                    <a:pt x="2185723" y="30056"/>
                  </a:lnTo>
                  <a:lnTo>
                    <a:pt x="2053042" y="12022"/>
                  </a:lnTo>
                  <a:lnTo>
                    <a:pt x="1913381" y="120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33000">
                  <a:schemeClr val="accent6">
                    <a:lumMod val="97000"/>
                    <a:lumOff val="3000"/>
                  </a:schemeClr>
                </a:gs>
                <a:gs pos="77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</p:grpSp>
      <p:sp>
        <p:nvSpPr>
          <p:cNvPr id="16" name="Donut 90">
            <a:extLst>
              <a:ext uri="{FF2B5EF4-FFF2-40B4-BE49-F238E27FC236}">
                <a16:creationId xmlns:a16="http://schemas.microsoft.com/office/drawing/2014/main" id="{177F9EB9-B895-4912-8C18-61F84D1231CA}"/>
              </a:ext>
            </a:extLst>
          </p:cNvPr>
          <p:cNvSpPr>
            <a:spLocks noChangeAspect="1"/>
          </p:cNvSpPr>
          <p:nvPr/>
        </p:nvSpPr>
        <p:spPr>
          <a:xfrm>
            <a:off x="5440017" y="2056022"/>
            <a:ext cx="837723" cy="864580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rgbClr val="C175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7" name="Donut 87">
            <a:extLst>
              <a:ext uri="{FF2B5EF4-FFF2-40B4-BE49-F238E27FC236}">
                <a16:creationId xmlns:a16="http://schemas.microsoft.com/office/drawing/2014/main" id="{C7021F65-FEA6-460C-A54C-478D51EFD3A1}"/>
              </a:ext>
            </a:extLst>
          </p:cNvPr>
          <p:cNvSpPr>
            <a:spLocks noChangeAspect="1"/>
          </p:cNvSpPr>
          <p:nvPr/>
        </p:nvSpPr>
        <p:spPr>
          <a:xfrm>
            <a:off x="5892498" y="2056022"/>
            <a:ext cx="833090" cy="864580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rgbClr val="B58B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01387B39-AA79-44B9-8A6B-82692D2BBB0B}"/>
              </a:ext>
            </a:extLst>
          </p:cNvPr>
          <p:cNvGrpSpPr/>
          <p:nvPr/>
        </p:nvGrpSpPr>
        <p:grpSpPr>
          <a:xfrm>
            <a:off x="8927854" y="3429000"/>
            <a:ext cx="2654101" cy="918045"/>
            <a:chOff x="-475010" y="1068012"/>
            <a:chExt cx="4241713" cy="918045"/>
          </a:xfrm>
        </p:grpSpPr>
        <p:sp>
          <p:nvSpPr>
            <p:cNvPr id="19" name="TextBox 10">
              <a:extLst>
                <a:ext uri="{FF2B5EF4-FFF2-40B4-BE49-F238E27FC236}">
                  <a16:creationId xmlns:a16="http://schemas.microsoft.com/office/drawing/2014/main" id="{E249FCB5-FB1A-4423-8539-593B877AB6C9}"/>
                </a:ext>
              </a:extLst>
            </p:cNvPr>
            <p:cNvSpPr txBox="1"/>
            <p:nvPr/>
          </p:nvSpPr>
          <p:spPr>
            <a:xfrm>
              <a:off x="-475010" y="1068012"/>
              <a:ext cx="4241713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altLang="ko-KR" sz="2000" b="1" dirty="0">
                  <a:solidFill>
                    <a:schemeClr val="accent4"/>
                  </a:solidFill>
                  <a:cs typeface="Arial" pitchFamily="34" charset="0"/>
                </a:rPr>
                <a:t>Nő felismerése</a:t>
              </a:r>
              <a:endParaRPr lang="ko-KR" altLang="en-US" sz="20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0" name="TextBox 11">
              <a:extLst>
                <a:ext uri="{FF2B5EF4-FFF2-40B4-BE49-F238E27FC236}">
                  <a16:creationId xmlns:a16="http://schemas.microsoft.com/office/drawing/2014/main" id="{0A196CC0-EFAE-459A-BA20-61ABE5AD8FA8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Kev</a:t>
              </a:r>
              <a:r>
                <a:rPr lang="hu-HU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ésbé</a:t>
              </a:r>
              <a:r>
                <a:rPr lang="hu-HU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pontos</a:t>
              </a:r>
            </a:p>
            <a:p>
              <a:pPr algn="ctr"/>
              <a:r>
                <a:rPr lang="hu-HU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= 0,66</a:t>
              </a:r>
            </a:p>
          </p:txBody>
        </p:sp>
      </p:grpSp>
      <p:sp>
        <p:nvSpPr>
          <p:cNvPr id="21" name="Oval 12">
            <a:extLst>
              <a:ext uri="{FF2B5EF4-FFF2-40B4-BE49-F238E27FC236}">
                <a16:creationId xmlns:a16="http://schemas.microsoft.com/office/drawing/2014/main" id="{9437900B-BC20-435B-833A-5AF60278438B}"/>
              </a:ext>
            </a:extLst>
          </p:cNvPr>
          <p:cNvSpPr>
            <a:spLocks noChangeAspect="1"/>
          </p:cNvSpPr>
          <p:nvPr/>
        </p:nvSpPr>
        <p:spPr>
          <a:xfrm>
            <a:off x="9587138" y="1837523"/>
            <a:ext cx="1080000" cy="1080000"/>
          </a:xfrm>
          <a:prstGeom prst="ellipse">
            <a:avLst/>
          </a:prstGeom>
          <a:solidFill>
            <a:srgbClr val="C17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23" name="Group 18">
            <a:extLst>
              <a:ext uri="{FF2B5EF4-FFF2-40B4-BE49-F238E27FC236}">
                <a16:creationId xmlns:a16="http://schemas.microsoft.com/office/drawing/2014/main" id="{415ED8CC-7F6B-4F3E-A30A-14A07930C95C}"/>
              </a:ext>
            </a:extLst>
          </p:cNvPr>
          <p:cNvGrpSpPr/>
          <p:nvPr/>
        </p:nvGrpSpPr>
        <p:grpSpPr>
          <a:xfrm>
            <a:off x="771575" y="3443468"/>
            <a:ext cx="2839095" cy="960386"/>
            <a:chOff x="-475010" y="1142312"/>
            <a:chExt cx="4241713" cy="603697"/>
          </a:xfrm>
        </p:grpSpPr>
        <p:sp>
          <p:nvSpPr>
            <p:cNvPr id="24" name="TextBox 19">
              <a:extLst>
                <a:ext uri="{FF2B5EF4-FFF2-40B4-BE49-F238E27FC236}">
                  <a16:creationId xmlns:a16="http://schemas.microsoft.com/office/drawing/2014/main" id="{FC9DAA0D-837F-4379-80B1-EC6E0236D83A}"/>
                </a:ext>
              </a:extLst>
            </p:cNvPr>
            <p:cNvSpPr txBox="1"/>
            <p:nvPr/>
          </p:nvSpPr>
          <p:spPr>
            <a:xfrm>
              <a:off x="-475010" y="1142312"/>
              <a:ext cx="4241713" cy="2515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altLang="ko-KR" sz="2000" b="1" dirty="0">
                  <a:solidFill>
                    <a:srgbClr val="B58B80"/>
                  </a:solidFill>
                  <a:cs typeface="Arial" pitchFamily="34" charset="0"/>
                </a:rPr>
                <a:t>Férfi felismerése</a:t>
              </a:r>
              <a:endParaRPr lang="ko-KR" altLang="en-US" sz="2000" b="1" dirty="0">
                <a:solidFill>
                  <a:srgbClr val="B58B80"/>
                </a:solidFill>
                <a:cs typeface="Arial" pitchFamily="34" charset="0"/>
              </a:endParaRPr>
            </a:p>
          </p:txBody>
        </p:sp>
        <p:sp>
          <p:nvSpPr>
            <p:cNvPr id="25" name="TextBox 20">
              <a:extLst>
                <a:ext uri="{FF2B5EF4-FFF2-40B4-BE49-F238E27FC236}">
                  <a16:creationId xmlns:a16="http://schemas.microsoft.com/office/drawing/2014/main" id="{7ED93D53-1DCC-4A04-A588-92BA4DC00294}"/>
                </a:ext>
              </a:extLst>
            </p:cNvPr>
            <p:cNvSpPr txBox="1"/>
            <p:nvPr/>
          </p:nvSpPr>
          <p:spPr>
            <a:xfrm>
              <a:off x="-475010" y="1339726"/>
              <a:ext cx="4226292" cy="406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Pontosabb</a:t>
              </a:r>
            </a:p>
            <a:p>
              <a:pPr algn="ctr"/>
              <a:r>
                <a:rPr lang="hu-HU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= 0,70</a:t>
              </a:r>
            </a:p>
          </p:txBody>
        </p:sp>
      </p:grpSp>
      <p:sp>
        <p:nvSpPr>
          <p:cNvPr id="26" name="Oval 21">
            <a:extLst>
              <a:ext uri="{FF2B5EF4-FFF2-40B4-BE49-F238E27FC236}">
                <a16:creationId xmlns:a16="http://schemas.microsoft.com/office/drawing/2014/main" id="{2923A6B9-DAF1-4FF2-B13C-595B22AB0A27}"/>
              </a:ext>
            </a:extLst>
          </p:cNvPr>
          <p:cNvSpPr>
            <a:spLocks noChangeAspect="1"/>
          </p:cNvSpPr>
          <p:nvPr/>
        </p:nvSpPr>
        <p:spPr>
          <a:xfrm>
            <a:off x="1716223" y="1837609"/>
            <a:ext cx="1080000" cy="1080000"/>
          </a:xfrm>
          <a:prstGeom prst="ellipse">
            <a:avLst/>
          </a:prstGeom>
          <a:solidFill>
            <a:srgbClr val="B58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8" name="Donut 90">
            <a:extLst>
              <a:ext uri="{FF2B5EF4-FFF2-40B4-BE49-F238E27FC236}">
                <a16:creationId xmlns:a16="http://schemas.microsoft.com/office/drawing/2014/main" id="{13356020-33F0-41B3-8898-961B1D506179}"/>
              </a:ext>
            </a:extLst>
          </p:cNvPr>
          <p:cNvSpPr>
            <a:spLocks noChangeAspect="1"/>
          </p:cNvSpPr>
          <p:nvPr/>
        </p:nvSpPr>
        <p:spPr>
          <a:xfrm>
            <a:off x="9844895" y="2079434"/>
            <a:ext cx="539454" cy="556749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9" name="Donut 87">
            <a:extLst>
              <a:ext uri="{FF2B5EF4-FFF2-40B4-BE49-F238E27FC236}">
                <a16:creationId xmlns:a16="http://schemas.microsoft.com/office/drawing/2014/main" id="{F006F93E-6698-48CD-A95F-817A0BA6082E}"/>
              </a:ext>
            </a:extLst>
          </p:cNvPr>
          <p:cNvSpPr>
            <a:spLocks noChangeAspect="1"/>
          </p:cNvSpPr>
          <p:nvPr/>
        </p:nvSpPr>
        <p:spPr>
          <a:xfrm>
            <a:off x="1969047" y="2079434"/>
            <a:ext cx="547625" cy="56832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0" name="Cím 1">
            <a:extLst>
              <a:ext uri="{FF2B5EF4-FFF2-40B4-BE49-F238E27FC236}">
                <a16:creationId xmlns:a16="http://schemas.microsoft.com/office/drawing/2014/main" id="{61874FF7-B89C-494E-859D-144A657C3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35" y="25381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M</a:t>
            </a:r>
            <a:r>
              <a:rPr lang="hu-HU" dirty="0"/>
              <a:t>á</a:t>
            </a:r>
            <a:r>
              <a:rPr lang="en-US" dirty="0" err="1"/>
              <a:t>sodik</a:t>
            </a:r>
            <a:r>
              <a:rPr lang="hu-HU" dirty="0"/>
              <a:t> kísérlet - Kiegészítő elemzés</a:t>
            </a:r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4A3AFEE0-0411-438F-916A-DABD834456DC}"/>
              </a:ext>
            </a:extLst>
          </p:cNvPr>
          <p:cNvSpPr txBox="1"/>
          <p:nvPr/>
        </p:nvSpPr>
        <p:spPr>
          <a:xfrm>
            <a:off x="1034047" y="5474438"/>
            <a:ext cx="10147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t(49) = 2,53; SEM = 0,02</a:t>
            </a:r>
            <a:endParaRPr lang="en-US" b="1" dirty="0"/>
          </a:p>
          <a:p>
            <a:pPr algn="ctr"/>
            <a:r>
              <a:rPr lang="en-US" dirty="0" err="1"/>
              <a:t>Eg</a:t>
            </a:r>
            <a:r>
              <a:rPr lang="hu-HU" dirty="0" err="1"/>
              <a:t>yenlő</a:t>
            </a:r>
            <a:r>
              <a:rPr lang="hu-HU" dirty="0"/>
              <a:t> eloszlás a feminin és maszkulin ingerek elkülönítésében is</a:t>
            </a:r>
          </a:p>
          <a:p>
            <a:pPr algn="ctr"/>
            <a:r>
              <a:rPr lang="hu-HU" b="1" dirty="0"/>
              <a:t>F(6,294) </a:t>
            </a:r>
            <a:r>
              <a:rPr lang="en-US" b="1" dirty="0"/>
              <a:t>=</a:t>
            </a:r>
            <a:r>
              <a:rPr lang="hu-HU" b="1" dirty="0"/>
              <a:t> 1.80</a:t>
            </a:r>
            <a:r>
              <a:rPr lang="en-US" b="1" dirty="0"/>
              <a:t>;</a:t>
            </a:r>
            <a:r>
              <a:rPr lang="hu-HU" b="1" dirty="0"/>
              <a:t> </a:t>
            </a:r>
            <a:r>
              <a:rPr lang="hu-HU" b="1" dirty="0" err="1"/>
              <a:t>MSe</a:t>
            </a:r>
            <a:r>
              <a:rPr lang="hu-HU" b="1" dirty="0"/>
              <a:t> </a:t>
            </a:r>
            <a:r>
              <a:rPr lang="en-US" b="1" dirty="0"/>
              <a:t>=</a:t>
            </a:r>
            <a:r>
              <a:rPr lang="hu-HU" b="1" dirty="0"/>
              <a:t> 2.29</a:t>
            </a:r>
            <a:r>
              <a:rPr lang="en-US" b="1" dirty="0"/>
              <a:t>;</a:t>
            </a:r>
            <a:r>
              <a:rPr lang="hu-HU" b="1" dirty="0"/>
              <a:t> p </a:t>
            </a:r>
            <a:r>
              <a:rPr lang="en-US" b="1" dirty="0"/>
              <a:t>&gt;</a:t>
            </a:r>
            <a:r>
              <a:rPr lang="hu-HU" b="1" dirty="0"/>
              <a:t> .1</a:t>
            </a:r>
          </a:p>
        </p:txBody>
      </p:sp>
    </p:spTree>
    <p:extLst>
      <p:ext uri="{BB962C8B-B14F-4D97-AF65-F5344CB8AC3E}">
        <p14:creationId xmlns:p14="http://schemas.microsoft.com/office/powerpoint/2010/main" val="57141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8BA0F2-68FE-4170-BD35-7575A03C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65" y="289278"/>
            <a:ext cx="10515600" cy="1325563"/>
          </a:xfrm>
        </p:spPr>
        <p:txBody>
          <a:bodyPr/>
          <a:lstStyle/>
          <a:p>
            <a:r>
              <a:rPr lang="hu-HU" dirty="0"/>
              <a:t>Összefoglalás</a:t>
            </a:r>
            <a:br>
              <a:rPr lang="hu-HU" dirty="0"/>
            </a:br>
            <a:endParaRPr lang="hu-HU" dirty="0"/>
          </a:p>
        </p:txBody>
      </p:sp>
      <p:sp>
        <p:nvSpPr>
          <p:cNvPr id="5" name="Donut 77">
            <a:extLst>
              <a:ext uri="{FF2B5EF4-FFF2-40B4-BE49-F238E27FC236}">
                <a16:creationId xmlns:a16="http://schemas.microsoft.com/office/drawing/2014/main" id="{25F6F483-8C00-4B3C-8928-B40DD448A01B}"/>
              </a:ext>
            </a:extLst>
          </p:cNvPr>
          <p:cNvSpPr/>
          <p:nvPr/>
        </p:nvSpPr>
        <p:spPr>
          <a:xfrm>
            <a:off x="4157898" y="1992704"/>
            <a:ext cx="3114206" cy="3114206"/>
          </a:xfrm>
          <a:prstGeom prst="donut">
            <a:avLst>
              <a:gd name="adj" fmla="val 37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F0C2F865-83BF-41FB-8A65-19565D87AB03}"/>
              </a:ext>
            </a:extLst>
          </p:cNvPr>
          <p:cNvSpPr/>
          <p:nvPr/>
        </p:nvSpPr>
        <p:spPr>
          <a:xfrm>
            <a:off x="4829434" y="2664240"/>
            <a:ext cx="1771134" cy="177113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Donut 26">
            <a:extLst>
              <a:ext uri="{FF2B5EF4-FFF2-40B4-BE49-F238E27FC236}">
                <a16:creationId xmlns:a16="http://schemas.microsoft.com/office/drawing/2014/main" id="{18C56FD3-A988-4ECC-8E2E-945BE4283196}"/>
              </a:ext>
            </a:extLst>
          </p:cNvPr>
          <p:cNvSpPr/>
          <p:nvPr/>
        </p:nvSpPr>
        <p:spPr>
          <a:xfrm>
            <a:off x="3806788" y="1641594"/>
            <a:ext cx="3816424" cy="3816424"/>
          </a:xfrm>
          <a:prstGeom prst="donut">
            <a:avLst>
              <a:gd name="adj" fmla="val 37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8" name="Group 5">
            <a:extLst>
              <a:ext uri="{FF2B5EF4-FFF2-40B4-BE49-F238E27FC236}">
                <a16:creationId xmlns:a16="http://schemas.microsoft.com/office/drawing/2014/main" id="{02ECABBD-45FF-4394-9AFF-6C2D4477067A}"/>
              </a:ext>
            </a:extLst>
          </p:cNvPr>
          <p:cNvGrpSpPr/>
          <p:nvPr/>
        </p:nvGrpSpPr>
        <p:grpSpPr>
          <a:xfrm rot="6480000">
            <a:off x="6752434" y="3321331"/>
            <a:ext cx="979049" cy="1469591"/>
            <a:chOff x="5093002" y="2426934"/>
            <a:chExt cx="2232248" cy="3350691"/>
          </a:xfrm>
          <a:solidFill>
            <a:schemeClr val="accent6"/>
          </a:solidFill>
        </p:grpSpPr>
        <p:grpSp>
          <p:nvGrpSpPr>
            <p:cNvPr id="9" name="Group 6">
              <a:extLst>
                <a:ext uri="{FF2B5EF4-FFF2-40B4-BE49-F238E27FC236}">
                  <a16:creationId xmlns:a16="http://schemas.microsoft.com/office/drawing/2014/main" id="{F9022A88-D411-412F-B2C4-465472500B79}"/>
                </a:ext>
              </a:extLst>
            </p:cNvPr>
            <p:cNvGrpSpPr/>
            <p:nvPr/>
          </p:nvGrpSpPr>
          <p:grpSpPr>
            <a:xfrm>
              <a:off x="5625823" y="4659182"/>
              <a:ext cx="1166607" cy="1118443"/>
              <a:chOff x="4964627" y="3703863"/>
              <a:chExt cx="393594" cy="377344"/>
            </a:xfrm>
            <a:grpFill/>
          </p:grpSpPr>
          <p:sp>
            <p:nvSpPr>
              <p:cNvPr id="11" name="Oval 1">
                <a:extLst>
                  <a:ext uri="{FF2B5EF4-FFF2-40B4-BE49-F238E27FC236}">
                    <a16:creationId xmlns:a16="http://schemas.microsoft.com/office/drawing/2014/main" id="{05A7625F-B641-42B2-A60A-3C49BBDBD630}"/>
                  </a:ext>
                </a:extLst>
              </p:cNvPr>
              <p:cNvSpPr/>
              <p:nvPr/>
            </p:nvSpPr>
            <p:spPr>
              <a:xfrm flipH="1">
                <a:off x="4977747" y="3794659"/>
                <a:ext cx="36735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" name="Oval 1">
                <a:extLst>
                  <a:ext uri="{FF2B5EF4-FFF2-40B4-BE49-F238E27FC236}">
                    <a16:creationId xmlns:a16="http://schemas.microsoft.com/office/drawing/2014/main" id="{8CC70AF3-945A-465D-9F5D-D5B3122531E9}"/>
                  </a:ext>
                </a:extLst>
              </p:cNvPr>
              <p:cNvSpPr/>
              <p:nvPr/>
            </p:nvSpPr>
            <p:spPr>
              <a:xfrm flipH="1">
                <a:off x="5017106" y="3976249"/>
                <a:ext cx="288634" cy="104958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Oval 1">
                <a:extLst>
                  <a:ext uri="{FF2B5EF4-FFF2-40B4-BE49-F238E27FC236}">
                    <a16:creationId xmlns:a16="http://schemas.microsoft.com/office/drawing/2014/main" id="{67BD62F2-AAF8-4D83-82C7-46C198B8540E}"/>
                  </a:ext>
                </a:extLst>
              </p:cNvPr>
              <p:cNvSpPr/>
              <p:nvPr/>
            </p:nvSpPr>
            <p:spPr>
              <a:xfrm flipH="1">
                <a:off x="4990867" y="3885454"/>
                <a:ext cx="34111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Oval 1">
                <a:extLst>
                  <a:ext uri="{FF2B5EF4-FFF2-40B4-BE49-F238E27FC236}">
                    <a16:creationId xmlns:a16="http://schemas.microsoft.com/office/drawing/2014/main" id="{F39ED53F-389D-42F1-9044-C5FAC9B48F7A}"/>
                  </a:ext>
                </a:extLst>
              </p:cNvPr>
              <p:cNvSpPr/>
              <p:nvPr/>
            </p:nvSpPr>
            <p:spPr>
              <a:xfrm flipH="1">
                <a:off x="4964627" y="3703863"/>
                <a:ext cx="39359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10" name="Block Arc 7">
              <a:extLst>
                <a:ext uri="{FF2B5EF4-FFF2-40B4-BE49-F238E27FC236}">
                  <a16:creationId xmlns:a16="http://schemas.microsoft.com/office/drawing/2014/main" id="{57A6FD39-F1A6-4D62-A145-4A2EAC347E96}"/>
                </a:ext>
              </a:extLst>
            </p:cNvPr>
            <p:cNvSpPr/>
            <p:nvPr/>
          </p:nvSpPr>
          <p:spPr>
            <a:xfrm>
              <a:off x="5093002" y="2426934"/>
              <a:ext cx="2232248" cy="2232248"/>
            </a:xfrm>
            <a:prstGeom prst="blockArc">
              <a:avLst>
                <a:gd name="adj1" fmla="val 7222187"/>
                <a:gd name="adj2" fmla="val 3660514"/>
                <a:gd name="adj3" fmla="val 81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2">
            <a:extLst>
              <a:ext uri="{FF2B5EF4-FFF2-40B4-BE49-F238E27FC236}">
                <a16:creationId xmlns:a16="http://schemas.microsoft.com/office/drawing/2014/main" id="{3EE03742-1D43-4991-9276-13E5073E2B9D}"/>
              </a:ext>
            </a:extLst>
          </p:cNvPr>
          <p:cNvGrpSpPr/>
          <p:nvPr/>
        </p:nvGrpSpPr>
        <p:grpSpPr>
          <a:xfrm rot="-2160000">
            <a:off x="4286430" y="1516323"/>
            <a:ext cx="979049" cy="1469591"/>
            <a:chOff x="5093002" y="2426934"/>
            <a:chExt cx="2232248" cy="3350691"/>
          </a:xfrm>
          <a:solidFill>
            <a:schemeClr val="accent4"/>
          </a:solidFill>
        </p:grpSpPr>
        <p:grpSp>
          <p:nvGrpSpPr>
            <p:cNvPr id="16" name="Group 13">
              <a:extLst>
                <a:ext uri="{FF2B5EF4-FFF2-40B4-BE49-F238E27FC236}">
                  <a16:creationId xmlns:a16="http://schemas.microsoft.com/office/drawing/2014/main" id="{598CF60C-474F-45C0-8F5A-2C6F3B9441E2}"/>
                </a:ext>
              </a:extLst>
            </p:cNvPr>
            <p:cNvGrpSpPr/>
            <p:nvPr/>
          </p:nvGrpSpPr>
          <p:grpSpPr>
            <a:xfrm>
              <a:off x="5625823" y="4659182"/>
              <a:ext cx="1166607" cy="1118443"/>
              <a:chOff x="4964627" y="3703863"/>
              <a:chExt cx="393594" cy="377344"/>
            </a:xfrm>
            <a:grpFill/>
          </p:grpSpPr>
          <p:sp>
            <p:nvSpPr>
              <p:cNvPr id="18" name="Oval 1">
                <a:extLst>
                  <a:ext uri="{FF2B5EF4-FFF2-40B4-BE49-F238E27FC236}">
                    <a16:creationId xmlns:a16="http://schemas.microsoft.com/office/drawing/2014/main" id="{9E08E9D4-9952-40D8-8312-D42D03C2005A}"/>
                  </a:ext>
                </a:extLst>
              </p:cNvPr>
              <p:cNvSpPr/>
              <p:nvPr/>
            </p:nvSpPr>
            <p:spPr>
              <a:xfrm flipH="1">
                <a:off x="4977747" y="3794659"/>
                <a:ext cx="36735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Oval 1">
                <a:extLst>
                  <a:ext uri="{FF2B5EF4-FFF2-40B4-BE49-F238E27FC236}">
                    <a16:creationId xmlns:a16="http://schemas.microsoft.com/office/drawing/2014/main" id="{E17641D7-732F-4189-9DC1-1F578E0AE9AB}"/>
                  </a:ext>
                </a:extLst>
              </p:cNvPr>
              <p:cNvSpPr/>
              <p:nvPr/>
            </p:nvSpPr>
            <p:spPr>
              <a:xfrm flipH="1">
                <a:off x="5017106" y="3976249"/>
                <a:ext cx="288634" cy="104958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Oval 1">
                <a:extLst>
                  <a:ext uri="{FF2B5EF4-FFF2-40B4-BE49-F238E27FC236}">
                    <a16:creationId xmlns:a16="http://schemas.microsoft.com/office/drawing/2014/main" id="{0F979423-05CE-4AD2-ABCC-106F703B284F}"/>
                  </a:ext>
                </a:extLst>
              </p:cNvPr>
              <p:cNvSpPr/>
              <p:nvPr/>
            </p:nvSpPr>
            <p:spPr>
              <a:xfrm flipH="1">
                <a:off x="4990867" y="3885454"/>
                <a:ext cx="34111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Oval 1">
                <a:extLst>
                  <a:ext uri="{FF2B5EF4-FFF2-40B4-BE49-F238E27FC236}">
                    <a16:creationId xmlns:a16="http://schemas.microsoft.com/office/drawing/2014/main" id="{8D262087-2DEA-448C-BF51-5771020BB883}"/>
                  </a:ext>
                </a:extLst>
              </p:cNvPr>
              <p:cNvSpPr/>
              <p:nvPr/>
            </p:nvSpPr>
            <p:spPr>
              <a:xfrm flipH="1">
                <a:off x="4964627" y="3703863"/>
                <a:ext cx="39359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17" name="Block Arc 14">
              <a:extLst>
                <a:ext uri="{FF2B5EF4-FFF2-40B4-BE49-F238E27FC236}">
                  <a16:creationId xmlns:a16="http://schemas.microsoft.com/office/drawing/2014/main" id="{79A7F5D5-3E68-4E33-915E-23592020E5FF}"/>
                </a:ext>
              </a:extLst>
            </p:cNvPr>
            <p:cNvSpPr/>
            <p:nvPr/>
          </p:nvSpPr>
          <p:spPr>
            <a:xfrm>
              <a:off x="5093002" y="2426934"/>
              <a:ext cx="2232248" cy="2232248"/>
            </a:xfrm>
            <a:prstGeom prst="blockArc">
              <a:avLst>
                <a:gd name="adj1" fmla="val 7222187"/>
                <a:gd name="adj2" fmla="val 3660514"/>
                <a:gd name="adj3" fmla="val 81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19">
            <a:extLst>
              <a:ext uri="{FF2B5EF4-FFF2-40B4-BE49-F238E27FC236}">
                <a16:creationId xmlns:a16="http://schemas.microsoft.com/office/drawing/2014/main" id="{F2AE66C4-1293-41B6-AB12-DDE224469144}"/>
              </a:ext>
            </a:extLst>
          </p:cNvPr>
          <p:cNvGrpSpPr/>
          <p:nvPr/>
        </p:nvGrpSpPr>
        <p:grpSpPr>
          <a:xfrm rot="-6480000">
            <a:off x="3687984" y="3283642"/>
            <a:ext cx="979049" cy="1469591"/>
            <a:chOff x="5093002" y="2426934"/>
            <a:chExt cx="2232248" cy="3350691"/>
          </a:xfrm>
          <a:solidFill>
            <a:srgbClr val="F1A83B"/>
          </a:solidFill>
        </p:grpSpPr>
        <p:grpSp>
          <p:nvGrpSpPr>
            <p:cNvPr id="23" name="Group 20">
              <a:extLst>
                <a:ext uri="{FF2B5EF4-FFF2-40B4-BE49-F238E27FC236}">
                  <a16:creationId xmlns:a16="http://schemas.microsoft.com/office/drawing/2014/main" id="{1B53C317-D6E3-43CA-BA31-09C295A14562}"/>
                </a:ext>
              </a:extLst>
            </p:cNvPr>
            <p:cNvGrpSpPr/>
            <p:nvPr/>
          </p:nvGrpSpPr>
          <p:grpSpPr>
            <a:xfrm>
              <a:off x="5625823" y="4659182"/>
              <a:ext cx="1166607" cy="1118443"/>
              <a:chOff x="4964627" y="3703863"/>
              <a:chExt cx="393594" cy="377344"/>
            </a:xfrm>
            <a:grpFill/>
          </p:grpSpPr>
          <p:sp>
            <p:nvSpPr>
              <p:cNvPr id="25" name="Oval 1">
                <a:extLst>
                  <a:ext uri="{FF2B5EF4-FFF2-40B4-BE49-F238E27FC236}">
                    <a16:creationId xmlns:a16="http://schemas.microsoft.com/office/drawing/2014/main" id="{80B2F197-1D4B-49AE-BD7F-18D5BCA9366D}"/>
                  </a:ext>
                </a:extLst>
              </p:cNvPr>
              <p:cNvSpPr/>
              <p:nvPr/>
            </p:nvSpPr>
            <p:spPr>
              <a:xfrm flipH="1">
                <a:off x="4977747" y="3794659"/>
                <a:ext cx="36735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" name="Oval 1">
                <a:extLst>
                  <a:ext uri="{FF2B5EF4-FFF2-40B4-BE49-F238E27FC236}">
                    <a16:creationId xmlns:a16="http://schemas.microsoft.com/office/drawing/2014/main" id="{F7177E0B-C8C0-4E2A-9881-2F156F6D6206}"/>
                  </a:ext>
                </a:extLst>
              </p:cNvPr>
              <p:cNvSpPr/>
              <p:nvPr/>
            </p:nvSpPr>
            <p:spPr>
              <a:xfrm flipH="1">
                <a:off x="5017106" y="3976249"/>
                <a:ext cx="288634" cy="104958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7" name="Oval 1">
                <a:extLst>
                  <a:ext uri="{FF2B5EF4-FFF2-40B4-BE49-F238E27FC236}">
                    <a16:creationId xmlns:a16="http://schemas.microsoft.com/office/drawing/2014/main" id="{2CE8C615-4A39-40F4-AF54-9E95B61C0F46}"/>
                  </a:ext>
                </a:extLst>
              </p:cNvPr>
              <p:cNvSpPr/>
              <p:nvPr/>
            </p:nvSpPr>
            <p:spPr>
              <a:xfrm flipH="1">
                <a:off x="4990867" y="3885454"/>
                <a:ext cx="34111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" name="Oval 1">
                <a:extLst>
                  <a:ext uri="{FF2B5EF4-FFF2-40B4-BE49-F238E27FC236}">
                    <a16:creationId xmlns:a16="http://schemas.microsoft.com/office/drawing/2014/main" id="{D8343EB9-7759-4A9C-9451-27070F30A1D5}"/>
                  </a:ext>
                </a:extLst>
              </p:cNvPr>
              <p:cNvSpPr/>
              <p:nvPr/>
            </p:nvSpPr>
            <p:spPr>
              <a:xfrm flipH="1">
                <a:off x="4964627" y="3703863"/>
                <a:ext cx="39359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24" name="Block Arc 21">
              <a:extLst>
                <a:ext uri="{FF2B5EF4-FFF2-40B4-BE49-F238E27FC236}">
                  <a16:creationId xmlns:a16="http://schemas.microsoft.com/office/drawing/2014/main" id="{ACBF8CB3-E201-4DB0-A17A-2F24FE4DA11B}"/>
                </a:ext>
              </a:extLst>
            </p:cNvPr>
            <p:cNvSpPr/>
            <p:nvPr/>
          </p:nvSpPr>
          <p:spPr>
            <a:xfrm>
              <a:off x="5093002" y="2426934"/>
              <a:ext cx="2232248" cy="2232248"/>
            </a:xfrm>
            <a:prstGeom prst="blockArc">
              <a:avLst>
                <a:gd name="adj1" fmla="val 7222187"/>
                <a:gd name="adj2" fmla="val 3660514"/>
                <a:gd name="adj3" fmla="val 81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6">
            <a:extLst>
              <a:ext uri="{FF2B5EF4-FFF2-40B4-BE49-F238E27FC236}">
                <a16:creationId xmlns:a16="http://schemas.microsoft.com/office/drawing/2014/main" id="{5C37AFC2-9413-44F8-B6C1-79D64A6F6843}"/>
              </a:ext>
            </a:extLst>
          </p:cNvPr>
          <p:cNvGrpSpPr/>
          <p:nvPr/>
        </p:nvGrpSpPr>
        <p:grpSpPr>
          <a:xfrm rot="10800000" flipH="1">
            <a:off x="5235498" y="4391325"/>
            <a:ext cx="979049" cy="1469591"/>
            <a:chOff x="5093002" y="2426934"/>
            <a:chExt cx="2232248" cy="3350691"/>
          </a:xfrm>
          <a:solidFill>
            <a:schemeClr val="accent3"/>
          </a:solidFill>
        </p:grpSpPr>
        <p:grpSp>
          <p:nvGrpSpPr>
            <p:cNvPr id="30" name="Group 27">
              <a:extLst>
                <a:ext uri="{FF2B5EF4-FFF2-40B4-BE49-F238E27FC236}">
                  <a16:creationId xmlns:a16="http://schemas.microsoft.com/office/drawing/2014/main" id="{1EC8A848-1108-4D2E-863E-ADB8239C7678}"/>
                </a:ext>
              </a:extLst>
            </p:cNvPr>
            <p:cNvGrpSpPr/>
            <p:nvPr/>
          </p:nvGrpSpPr>
          <p:grpSpPr>
            <a:xfrm>
              <a:off x="5625823" y="4659182"/>
              <a:ext cx="1166607" cy="1118443"/>
              <a:chOff x="4964627" y="3703863"/>
              <a:chExt cx="393594" cy="377344"/>
            </a:xfrm>
            <a:grpFill/>
          </p:grpSpPr>
          <p:sp>
            <p:nvSpPr>
              <p:cNvPr id="32" name="Oval 1">
                <a:extLst>
                  <a:ext uri="{FF2B5EF4-FFF2-40B4-BE49-F238E27FC236}">
                    <a16:creationId xmlns:a16="http://schemas.microsoft.com/office/drawing/2014/main" id="{30007E47-EE52-426A-8D60-BDB3254C59D0}"/>
                  </a:ext>
                </a:extLst>
              </p:cNvPr>
              <p:cNvSpPr/>
              <p:nvPr/>
            </p:nvSpPr>
            <p:spPr>
              <a:xfrm flipH="1">
                <a:off x="4977747" y="3794659"/>
                <a:ext cx="36735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3" name="Oval 1">
                <a:extLst>
                  <a:ext uri="{FF2B5EF4-FFF2-40B4-BE49-F238E27FC236}">
                    <a16:creationId xmlns:a16="http://schemas.microsoft.com/office/drawing/2014/main" id="{A9FDCE44-AD2B-41DE-9B7F-9D4A388B9E5F}"/>
                  </a:ext>
                </a:extLst>
              </p:cNvPr>
              <p:cNvSpPr/>
              <p:nvPr/>
            </p:nvSpPr>
            <p:spPr>
              <a:xfrm flipH="1">
                <a:off x="5017106" y="3976249"/>
                <a:ext cx="288634" cy="104958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4" name="Oval 1">
                <a:extLst>
                  <a:ext uri="{FF2B5EF4-FFF2-40B4-BE49-F238E27FC236}">
                    <a16:creationId xmlns:a16="http://schemas.microsoft.com/office/drawing/2014/main" id="{71FDA0A5-D1C8-439B-BA0D-37FBECE3030C}"/>
                  </a:ext>
                </a:extLst>
              </p:cNvPr>
              <p:cNvSpPr/>
              <p:nvPr/>
            </p:nvSpPr>
            <p:spPr>
              <a:xfrm flipH="1">
                <a:off x="4990867" y="3885454"/>
                <a:ext cx="34111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5" name="Oval 1">
                <a:extLst>
                  <a:ext uri="{FF2B5EF4-FFF2-40B4-BE49-F238E27FC236}">
                    <a16:creationId xmlns:a16="http://schemas.microsoft.com/office/drawing/2014/main" id="{D89B274D-5A43-40B4-BDAB-6D966C3AB4ED}"/>
                  </a:ext>
                </a:extLst>
              </p:cNvPr>
              <p:cNvSpPr/>
              <p:nvPr/>
            </p:nvSpPr>
            <p:spPr>
              <a:xfrm flipH="1">
                <a:off x="4964627" y="3703863"/>
                <a:ext cx="39359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31" name="Block Arc 28">
              <a:extLst>
                <a:ext uri="{FF2B5EF4-FFF2-40B4-BE49-F238E27FC236}">
                  <a16:creationId xmlns:a16="http://schemas.microsoft.com/office/drawing/2014/main" id="{7A9E62A0-A5C2-4BBD-ACF7-28FCA9E1A7AF}"/>
                </a:ext>
              </a:extLst>
            </p:cNvPr>
            <p:cNvSpPr/>
            <p:nvPr/>
          </p:nvSpPr>
          <p:spPr>
            <a:xfrm>
              <a:off x="5093002" y="2426934"/>
              <a:ext cx="2232248" cy="2232247"/>
            </a:xfrm>
            <a:prstGeom prst="blockArc">
              <a:avLst>
                <a:gd name="adj1" fmla="val 7222187"/>
                <a:gd name="adj2" fmla="val 3660514"/>
                <a:gd name="adj3" fmla="val 81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3">
            <a:extLst>
              <a:ext uri="{FF2B5EF4-FFF2-40B4-BE49-F238E27FC236}">
                <a16:creationId xmlns:a16="http://schemas.microsoft.com/office/drawing/2014/main" id="{BB7F353F-A2B3-492B-8B0A-A2422A40BDA6}"/>
              </a:ext>
            </a:extLst>
          </p:cNvPr>
          <p:cNvGrpSpPr/>
          <p:nvPr/>
        </p:nvGrpSpPr>
        <p:grpSpPr>
          <a:xfrm rot="2160000" flipH="1">
            <a:off x="6149780" y="1506493"/>
            <a:ext cx="979049" cy="1469591"/>
            <a:chOff x="5093002" y="2426934"/>
            <a:chExt cx="2232248" cy="3350691"/>
          </a:xfrm>
          <a:solidFill>
            <a:srgbClr val="A19574"/>
          </a:solidFill>
        </p:grpSpPr>
        <p:grpSp>
          <p:nvGrpSpPr>
            <p:cNvPr id="37" name="Group 34">
              <a:extLst>
                <a:ext uri="{FF2B5EF4-FFF2-40B4-BE49-F238E27FC236}">
                  <a16:creationId xmlns:a16="http://schemas.microsoft.com/office/drawing/2014/main" id="{CB497CBC-6FAB-410A-B420-EE0AED0AF64E}"/>
                </a:ext>
              </a:extLst>
            </p:cNvPr>
            <p:cNvGrpSpPr/>
            <p:nvPr/>
          </p:nvGrpSpPr>
          <p:grpSpPr>
            <a:xfrm>
              <a:off x="5625823" y="4659182"/>
              <a:ext cx="1166607" cy="1118443"/>
              <a:chOff x="4964627" y="3703863"/>
              <a:chExt cx="393594" cy="377344"/>
            </a:xfrm>
            <a:grpFill/>
          </p:grpSpPr>
          <p:sp>
            <p:nvSpPr>
              <p:cNvPr id="39" name="Oval 1">
                <a:extLst>
                  <a:ext uri="{FF2B5EF4-FFF2-40B4-BE49-F238E27FC236}">
                    <a16:creationId xmlns:a16="http://schemas.microsoft.com/office/drawing/2014/main" id="{64A4EF54-AB54-4E68-8989-DE7411A9E9E0}"/>
                  </a:ext>
                </a:extLst>
              </p:cNvPr>
              <p:cNvSpPr/>
              <p:nvPr/>
            </p:nvSpPr>
            <p:spPr>
              <a:xfrm flipH="1">
                <a:off x="4977747" y="3794659"/>
                <a:ext cx="36735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0" name="Oval 1">
                <a:extLst>
                  <a:ext uri="{FF2B5EF4-FFF2-40B4-BE49-F238E27FC236}">
                    <a16:creationId xmlns:a16="http://schemas.microsoft.com/office/drawing/2014/main" id="{946B9CC7-85BA-44F5-92FC-973CD275386E}"/>
                  </a:ext>
                </a:extLst>
              </p:cNvPr>
              <p:cNvSpPr/>
              <p:nvPr/>
            </p:nvSpPr>
            <p:spPr>
              <a:xfrm flipH="1">
                <a:off x="5017106" y="3976249"/>
                <a:ext cx="288634" cy="104958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1" name="Oval 1">
                <a:extLst>
                  <a:ext uri="{FF2B5EF4-FFF2-40B4-BE49-F238E27FC236}">
                    <a16:creationId xmlns:a16="http://schemas.microsoft.com/office/drawing/2014/main" id="{13C800E3-CCD5-41E1-99B2-DB7BCCF1EC8F}"/>
                  </a:ext>
                </a:extLst>
              </p:cNvPr>
              <p:cNvSpPr/>
              <p:nvPr/>
            </p:nvSpPr>
            <p:spPr>
              <a:xfrm flipH="1">
                <a:off x="4990867" y="3885454"/>
                <a:ext cx="34111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2" name="Oval 1">
                <a:extLst>
                  <a:ext uri="{FF2B5EF4-FFF2-40B4-BE49-F238E27FC236}">
                    <a16:creationId xmlns:a16="http://schemas.microsoft.com/office/drawing/2014/main" id="{0CBA144E-B22C-4339-A276-6C5FA34BEEE5}"/>
                  </a:ext>
                </a:extLst>
              </p:cNvPr>
              <p:cNvSpPr/>
              <p:nvPr/>
            </p:nvSpPr>
            <p:spPr>
              <a:xfrm flipH="1">
                <a:off x="4964627" y="3703863"/>
                <a:ext cx="39359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38" name="Block Arc 35">
              <a:extLst>
                <a:ext uri="{FF2B5EF4-FFF2-40B4-BE49-F238E27FC236}">
                  <a16:creationId xmlns:a16="http://schemas.microsoft.com/office/drawing/2014/main" id="{5E563F02-8CA8-4060-849B-2FAA085CAE25}"/>
                </a:ext>
              </a:extLst>
            </p:cNvPr>
            <p:cNvSpPr/>
            <p:nvPr/>
          </p:nvSpPr>
          <p:spPr>
            <a:xfrm>
              <a:off x="5093002" y="2426934"/>
              <a:ext cx="2232248" cy="2232248"/>
            </a:xfrm>
            <a:prstGeom prst="blockArc">
              <a:avLst>
                <a:gd name="adj1" fmla="val 7222187"/>
                <a:gd name="adj2" fmla="val 3660514"/>
                <a:gd name="adj3" fmla="val 81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50" name="Oval 47">
            <a:extLst>
              <a:ext uri="{FF2B5EF4-FFF2-40B4-BE49-F238E27FC236}">
                <a16:creationId xmlns:a16="http://schemas.microsoft.com/office/drawing/2014/main" id="{529673C1-6E68-4999-89B3-5779FEAD97C3}"/>
              </a:ext>
            </a:extLst>
          </p:cNvPr>
          <p:cNvSpPr/>
          <p:nvPr/>
        </p:nvSpPr>
        <p:spPr>
          <a:xfrm>
            <a:off x="6444849" y="1723713"/>
            <a:ext cx="672289" cy="6722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1" name="Oval 48">
            <a:extLst>
              <a:ext uri="{FF2B5EF4-FFF2-40B4-BE49-F238E27FC236}">
                <a16:creationId xmlns:a16="http://schemas.microsoft.com/office/drawing/2014/main" id="{184EA3CD-9493-449C-83BF-6F67A0C45EE6}"/>
              </a:ext>
            </a:extLst>
          </p:cNvPr>
          <p:cNvSpPr/>
          <p:nvPr/>
        </p:nvSpPr>
        <p:spPr>
          <a:xfrm>
            <a:off x="4287357" y="1712501"/>
            <a:ext cx="672289" cy="6722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2" name="Oval 49">
            <a:extLst>
              <a:ext uri="{FF2B5EF4-FFF2-40B4-BE49-F238E27FC236}">
                <a16:creationId xmlns:a16="http://schemas.microsoft.com/office/drawing/2014/main" id="{70CAC12D-A4FF-433A-9475-A519A04446D2}"/>
              </a:ext>
            </a:extLst>
          </p:cNvPr>
          <p:cNvSpPr/>
          <p:nvPr/>
        </p:nvSpPr>
        <p:spPr>
          <a:xfrm>
            <a:off x="3589875" y="3762303"/>
            <a:ext cx="672289" cy="6722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3" name="Oval 50">
            <a:extLst>
              <a:ext uri="{FF2B5EF4-FFF2-40B4-BE49-F238E27FC236}">
                <a16:creationId xmlns:a16="http://schemas.microsoft.com/office/drawing/2014/main" id="{AA63691C-B889-4572-9FDE-E22A084332FC}"/>
              </a:ext>
            </a:extLst>
          </p:cNvPr>
          <p:cNvSpPr/>
          <p:nvPr/>
        </p:nvSpPr>
        <p:spPr>
          <a:xfrm>
            <a:off x="7142963" y="3788902"/>
            <a:ext cx="672289" cy="6722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4" name="Oval 51">
            <a:extLst>
              <a:ext uri="{FF2B5EF4-FFF2-40B4-BE49-F238E27FC236}">
                <a16:creationId xmlns:a16="http://schemas.microsoft.com/office/drawing/2014/main" id="{59EA7D0C-350A-4431-8AB2-FCEE785638B8}"/>
              </a:ext>
            </a:extLst>
          </p:cNvPr>
          <p:cNvSpPr/>
          <p:nvPr/>
        </p:nvSpPr>
        <p:spPr>
          <a:xfrm>
            <a:off x="5372203" y="5010103"/>
            <a:ext cx="672289" cy="6722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56" name="Group 53">
            <a:extLst>
              <a:ext uri="{FF2B5EF4-FFF2-40B4-BE49-F238E27FC236}">
                <a16:creationId xmlns:a16="http://schemas.microsoft.com/office/drawing/2014/main" id="{D1FB0AAE-F4AF-459F-B59C-26B511A76197}"/>
              </a:ext>
            </a:extLst>
          </p:cNvPr>
          <p:cNvGrpSpPr/>
          <p:nvPr/>
        </p:nvGrpSpPr>
        <p:grpSpPr>
          <a:xfrm>
            <a:off x="14354" y="3266035"/>
            <a:ext cx="3310690" cy="1753988"/>
            <a:chOff x="2551705" y="4283314"/>
            <a:chExt cx="2357003" cy="923330"/>
          </a:xfrm>
        </p:grpSpPr>
        <p:sp>
          <p:nvSpPr>
            <p:cNvPr id="57" name="TextBox 54">
              <a:extLst>
                <a:ext uri="{FF2B5EF4-FFF2-40B4-BE49-F238E27FC236}">
                  <a16:creationId xmlns:a16="http://schemas.microsoft.com/office/drawing/2014/main" id="{577D6077-41BC-492B-9331-2AC254704E14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u-HU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Gyenge korreláció</a:t>
              </a:r>
            </a:p>
            <a:p>
              <a:pPr algn="r"/>
              <a:r>
                <a:rPr lang="hu-HU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AM helyes -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; MM</a:t>
              </a:r>
              <a:r>
                <a:rPr lang="hu-HU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hibás válasz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+</a:t>
              </a:r>
              <a:r>
                <a:rPr lang="hu-HU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kapcsolat</a:t>
              </a:r>
            </a:p>
          </p:txBody>
        </p:sp>
        <p:sp>
          <p:nvSpPr>
            <p:cNvPr id="58" name="TextBox 55">
              <a:extLst>
                <a:ext uri="{FF2B5EF4-FFF2-40B4-BE49-F238E27FC236}">
                  <a16:creationId xmlns:a16="http://schemas.microsoft.com/office/drawing/2014/main" id="{12F0F4D7-18B1-419D-AB25-48311049A62A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Bi</a:t>
              </a:r>
              <a:r>
                <a:rPr lang="hu-HU" altLang="ko-KR" b="1" dirty="0" err="1">
                  <a:solidFill>
                    <a:schemeClr val="accent1"/>
                  </a:solidFill>
                  <a:cs typeface="Arial" pitchFamily="34" charset="0"/>
                </a:rPr>
                <a:t>zonyosság</a:t>
              </a:r>
              <a:r>
                <a:rPr lang="hu-HU" altLang="ko-KR" b="1" dirty="0">
                  <a:solidFill>
                    <a:schemeClr val="accent1"/>
                  </a:solidFill>
                  <a:cs typeface="Arial" pitchFamily="34" charset="0"/>
                </a:rPr>
                <a:t> és forrásemlékezet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59">
            <a:extLst>
              <a:ext uri="{FF2B5EF4-FFF2-40B4-BE49-F238E27FC236}">
                <a16:creationId xmlns:a16="http://schemas.microsoft.com/office/drawing/2014/main" id="{A73ADF61-EA95-409A-9E8C-CBE1E1AE110C}"/>
              </a:ext>
            </a:extLst>
          </p:cNvPr>
          <p:cNvGrpSpPr/>
          <p:nvPr/>
        </p:nvGrpSpPr>
        <p:grpSpPr>
          <a:xfrm>
            <a:off x="3016752" y="5976928"/>
            <a:ext cx="5416537" cy="646331"/>
            <a:chOff x="2551705" y="4283314"/>
            <a:chExt cx="2357003" cy="646331"/>
          </a:xfrm>
        </p:grpSpPr>
        <p:sp>
          <p:nvSpPr>
            <p:cNvPr id="63" name="TextBox 60">
              <a:extLst>
                <a:ext uri="{FF2B5EF4-FFF2-40B4-BE49-F238E27FC236}">
                  <a16:creationId xmlns:a16="http://schemas.microsoft.com/office/drawing/2014/main" id="{09E7F257-52A4-4230-8670-14E0E736D0C9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r>
                <a:rPr lang="hu-HU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pedikciós</a:t>
              </a:r>
              <a:r>
                <a:rPr lang="hu-HU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hiba – megnövekedett forrásemlékezet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4" name="TextBox 61">
              <a:extLst>
                <a:ext uri="{FF2B5EF4-FFF2-40B4-BE49-F238E27FC236}">
                  <a16:creationId xmlns:a16="http://schemas.microsoft.com/office/drawing/2014/main" id="{DC99DA3D-AB29-466B-A103-F94F441A4C2A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H1</a:t>
              </a:r>
              <a:r>
                <a:rPr lang="en-US" altLang="ko-KR" b="1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√</a:t>
              </a:r>
              <a:r>
                <a:rPr lang="hu-HU" altLang="ko-KR" b="1" dirty="0">
                  <a:solidFill>
                    <a:schemeClr val="accent3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- </a:t>
              </a:r>
              <a:r>
                <a:rPr lang="hu-HU" altLang="ko-KR" b="1" dirty="0">
                  <a:solidFill>
                    <a:schemeClr val="accent3"/>
                  </a:solidFill>
                  <a:cs typeface="Arial" pitchFamily="34" charset="0"/>
                </a:rPr>
                <a:t>Váratlan visszajelzés </a:t>
              </a:r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=  </a:t>
              </a:r>
              <a:r>
                <a:rPr lang="en-US" altLang="ko-KR" b="1" dirty="0" err="1">
                  <a:solidFill>
                    <a:schemeClr val="accent3"/>
                  </a:solidFill>
                  <a:cs typeface="Arial" pitchFamily="34" charset="0"/>
                </a:rPr>
                <a:t>Nagyobb</a:t>
              </a:r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 er</a:t>
              </a:r>
              <a:r>
                <a:rPr lang="hu-HU" altLang="ko-KR" b="1" dirty="0" err="1">
                  <a:solidFill>
                    <a:schemeClr val="accent3"/>
                  </a:solidFill>
                  <a:cs typeface="Arial" pitchFamily="34" charset="0"/>
                </a:rPr>
                <a:t>őfeszítés</a:t>
              </a:r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65" name="Group 62">
            <a:extLst>
              <a:ext uri="{FF2B5EF4-FFF2-40B4-BE49-F238E27FC236}">
                <a16:creationId xmlns:a16="http://schemas.microsoft.com/office/drawing/2014/main" id="{D59A28BB-98EA-4724-9DBE-F539A761EB8C}"/>
              </a:ext>
            </a:extLst>
          </p:cNvPr>
          <p:cNvGrpSpPr/>
          <p:nvPr/>
        </p:nvGrpSpPr>
        <p:grpSpPr>
          <a:xfrm>
            <a:off x="-573228" y="1399772"/>
            <a:ext cx="4752494" cy="646331"/>
            <a:chOff x="2551705" y="4283314"/>
            <a:chExt cx="2357003" cy="646331"/>
          </a:xfrm>
        </p:grpSpPr>
        <p:sp>
          <p:nvSpPr>
            <p:cNvPr id="66" name="TextBox 63">
              <a:extLst>
                <a:ext uri="{FF2B5EF4-FFF2-40B4-BE49-F238E27FC236}">
                  <a16:creationId xmlns:a16="http://schemas.microsoft.com/office/drawing/2014/main" id="{AFDEFA53-1C98-44A9-AD86-6659B84A6EA6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u-HU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Megjelenés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&amp; </a:t>
              </a:r>
              <a:r>
                <a:rPr lang="hu-HU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Tartalom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7" name="TextBox 64">
              <a:extLst>
                <a:ext uri="{FF2B5EF4-FFF2-40B4-BE49-F238E27FC236}">
                  <a16:creationId xmlns:a16="http://schemas.microsoft.com/office/drawing/2014/main" id="{F44551B5-ABEE-40CA-97BE-CC7E76B9FACF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u-HU" altLang="ko-KR" b="1" dirty="0">
                  <a:solidFill>
                    <a:schemeClr val="accent4"/>
                  </a:solidFill>
                  <a:cs typeface="Arial" pitchFamily="34" charset="0"/>
                </a:rPr>
                <a:t>Meglepetés ereje </a:t>
              </a:r>
              <a:r>
                <a:rPr lang="en-US" altLang="ko-KR" b="1" dirty="0">
                  <a:solidFill>
                    <a:schemeClr val="accent4"/>
                  </a:solidFill>
                  <a:cs typeface="Arial" pitchFamily="34" charset="0"/>
                </a:rPr>
                <a:t>= </a:t>
              </a:r>
              <a:r>
                <a:rPr lang="hu-HU" altLang="ko-KR" b="1" dirty="0">
                  <a:solidFill>
                    <a:schemeClr val="accent4"/>
                  </a:solidFill>
                  <a:cs typeface="Arial" pitchFamily="34" charset="0"/>
                </a:rPr>
                <a:t>fokozott emlékezet</a:t>
              </a:r>
              <a:endParaRPr lang="ko-KR" altLang="en-US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68" name="Group 65">
            <a:extLst>
              <a:ext uri="{FF2B5EF4-FFF2-40B4-BE49-F238E27FC236}">
                <a16:creationId xmlns:a16="http://schemas.microsoft.com/office/drawing/2014/main" id="{DE827B54-BC12-45E1-A736-CD8601145CDD}"/>
              </a:ext>
            </a:extLst>
          </p:cNvPr>
          <p:cNvGrpSpPr/>
          <p:nvPr/>
        </p:nvGrpSpPr>
        <p:grpSpPr>
          <a:xfrm>
            <a:off x="7380195" y="1374564"/>
            <a:ext cx="5997747" cy="923330"/>
            <a:chOff x="2551705" y="4283314"/>
            <a:chExt cx="2357003" cy="923330"/>
          </a:xfrm>
        </p:grpSpPr>
        <p:sp>
          <p:nvSpPr>
            <p:cNvPr id="69" name="TextBox 66">
              <a:extLst>
                <a:ext uri="{FF2B5EF4-FFF2-40B4-BE49-F238E27FC236}">
                  <a16:creationId xmlns:a16="http://schemas.microsoft.com/office/drawing/2014/main" id="{FE5BB7D7-59C1-46B5-9833-E41CE3363993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Színfelidézés +</a:t>
              </a:r>
            </a:p>
            <a:p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0" name="TextBox 67">
              <a:extLst>
                <a:ext uri="{FF2B5EF4-FFF2-40B4-BE49-F238E27FC236}">
                  <a16:creationId xmlns:a16="http://schemas.microsoft.com/office/drawing/2014/main" id="{3109935A-5A99-4E70-8B2A-CD03C9EC4D9B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altLang="ko-KR" b="1" dirty="0">
                  <a:solidFill>
                    <a:schemeClr val="accent5"/>
                  </a:solidFill>
                  <a:cs typeface="Arial" pitchFamily="34" charset="0"/>
                </a:rPr>
                <a:t>1. Kísérlet - </a:t>
              </a:r>
              <a:r>
                <a:rPr lang="hu-HU" altLang="ko-KR" b="1" dirty="0" err="1">
                  <a:solidFill>
                    <a:schemeClr val="accent5"/>
                  </a:solidFill>
                  <a:cs typeface="Arial" pitchFamily="34" charset="0"/>
                </a:rPr>
                <a:t>Inkongruencia</a:t>
              </a:r>
              <a:endParaRPr lang="ko-KR" altLang="en-US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71" name="Group 68">
            <a:extLst>
              <a:ext uri="{FF2B5EF4-FFF2-40B4-BE49-F238E27FC236}">
                <a16:creationId xmlns:a16="http://schemas.microsoft.com/office/drawing/2014/main" id="{25573D48-B6F6-4048-AD87-9F3CF564A0C8}"/>
              </a:ext>
            </a:extLst>
          </p:cNvPr>
          <p:cNvGrpSpPr/>
          <p:nvPr/>
        </p:nvGrpSpPr>
        <p:grpSpPr>
          <a:xfrm>
            <a:off x="8054213" y="3757715"/>
            <a:ext cx="4752496" cy="646331"/>
            <a:chOff x="2551705" y="4283314"/>
            <a:chExt cx="2357003" cy="646331"/>
          </a:xfrm>
        </p:grpSpPr>
        <p:sp>
          <p:nvSpPr>
            <p:cNvPr id="72" name="TextBox 69">
              <a:extLst>
                <a:ext uri="{FF2B5EF4-FFF2-40B4-BE49-F238E27FC236}">
                  <a16:creationId xmlns:a16="http://schemas.microsoft.com/office/drawing/2014/main" id="{44693768-C04B-4F51-9BAC-1F884CB5368F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Hibás MM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&amp; </a:t>
              </a:r>
              <a:r>
                <a:rPr lang="hu-HU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Helyes AM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3" name="TextBox 70">
              <a:extLst>
                <a:ext uri="{FF2B5EF4-FFF2-40B4-BE49-F238E27FC236}">
                  <a16:creationId xmlns:a16="http://schemas.microsoft.com/office/drawing/2014/main" id="{1F060EF8-C5FD-4A01-A11F-5C39F9E643FC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altLang="ko-KR" b="1" dirty="0">
                  <a:solidFill>
                    <a:srgbClr val="C17529"/>
                  </a:solidFill>
                  <a:cs typeface="Arial" pitchFamily="34" charset="0"/>
                </a:rPr>
                <a:t>2. Kísérlet – Tartalmi- és forrásemlékezet</a:t>
              </a:r>
              <a:endParaRPr lang="ko-KR" altLang="en-US" b="1" dirty="0">
                <a:solidFill>
                  <a:srgbClr val="C17529"/>
                </a:solidFill>
                <a:cs typeface="Arial" pitchFamily="34" charset="0"/>
              </a:endParaRPr>
            </a:p>
          </p:txBody>
        </p:sp>
      </p:grpSp>
      <p:grpSp>
        <p:nvGrpSpPr>
          <p:cNvPr id="80" name="Group 110">
            <a:extLst>
              <a:ext uri="{FF2B5EF4-FFF2-40B4-BE49-F238E27FC236}">
                <a16:creationId xmlns:a16="http://schemas.microsoft.com/office/drawing/2014/main" id="{DED06058-122E-4A2E-9FBC-02D31CDD1518}"/>
              </a:ext>
            </a:extLst>
          </p:cNvPr>
          <p:cNvGrpSpPr/>
          <p:nvPr/>
        </p:nvGrpSpPr>
        <p:grpSpPr>
          <a:xfrm>
            <a:off x="5251945" y="3061164"/>
            <a:ext cx="874199" cy="965993"/>
            <a:chOff x="4835382" y="73243"/>
            <a:chExt cx="2920830" cy="322753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1" name="Freeform 111">
              <a:extLst>
                <a:ext uri="{FF2B5EF4-FFF2-40B4-BE49-F238E27FC236}">
                  <a16:creationId xmlns:a16="http://schemas.microsoft.com/office/drawing/2014/main" id="{7AFFF5DC-1117-4A26-B5BA-7E1E7A0D5E99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2" name="Oval 37">
              <a:extLst>
                <a:ext uri="{FF2B5EF4-FFF2-40B4-BE49-F238E27FC236}">
                  <a16:creationId xmlns:a16="http://schemas.microsoft.com/office/drawing/2014/main" id="{1B5CEAEA-826C-40C6-98D5-4BCB409DD935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84" name="Smiley Face 14">
            <a:extLst>
              <a:ext uri="{FF2B5EF4-FFF2-40B4-BE49-F238E27FC236}">
                <a16:creationId xmlns:a16="http://schemas.microsoft.com/office/drawing/2014/main" id="{4D36B899-77F1-4939-98B8-9B0E8AA59021}"/>
              </a:ext>
            </a:extLst>
          </p:cNvPr>
          <p:cNvSpPr>
            <a:spLocks noChangeAspect="1"/>
          </p:cNvSpPr>
          <p:nvPr/>
        </p:nvSpPr>
        <p:spPr>
          <a:xfrm>
            <a:off x="5466240" y="5084679"/>
            <a:ext cx="517567" cy="517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rgbClr val="B58B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Parallelogram 30">
            <a:extLst>
              <a:ext uri="{FF2B5EF4-FFF2-40B4-BE49-F238E27FC236}">
                <a16:creationId xmlns:a16="http://schemas.microsoft.com/office/drawing/2014/main" id="{751922BF-3CF0-444D-802D-C5E98AE3499E}"/>
              </a:ext>
            </a:extLst>
          </p:cNvPr>
          <p:cNvSpPr>
            <a:spLocks noChangeAspect="1"/>
          </p:cNvSpPr>
          <p:nvPr/>
        </p:nvSpPr>
        <p:spPr>
          <a:xfrm flipH="1">
            <a:off x="3730717" y="3886980"/>
            <a:ext cx="402083" cy="403078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rgbClr val="F1A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Donut 90">
            <a:extLst>
              <a:ext uri="{FF2B5EF4-FFF2-40B4-BE49-F238E27FC236}">
                <a16:creationId xmlns:a16="http://schemas.microsoft.com/office/drawing/2014/main" id="{94E432DD-3D68-4B13-BE1F-7F655D4350C1}"/>
              </a:ext>
            </a:extLst>
          </p:cNvPr>
          <p:cNvSpPr>
            <a:spLocks noChangeAspect="1"/>
          </p:cNvSpPr>
          <p:nvPr/>
        </p:nvSpPr>
        <p:spPr>
          <a:xfrm>
            <a:off x="7208522" y="3963029"/>
            <a:ext cx="352251" cy="360000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rgbClr val="C175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E944C739-6EDD-48EB-9303-429BC839079B}"/>
              </a:ext>
            </a:extLst>
          </p:cNvPr>
          <p:cNvSpPr>
            <a:spLocks noChangeAspect="1"/>
          </p:cNvSpPr>
          <p:nvPr/>
        </p:nvSpPr>
        <p:spPr>
          <a:xfrm>
            <a:off x="7384648" y="3907725"/>
            <a:ext cx="350303" cy="360000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rgbClr val="C175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90" name="Oval 8">
            <a:extLst>
              <a:ext uri="{FF2B5EF4-FFF2-40B4-BE49-F238E27FC236}">
                <a16:creationId xmlns:a16="http://schemas.microsoft.com/office/drawing/2014/main" id="{2616BEC7-5055-44EF-83F1-2135F1DF677B}"/>
              </a:ext>
            </a:extLst>
          </p:cNvPr>
          <p:cNvSpPr>
            <a:spLocks noChangeAspect="1"/>
          </p:cNvSpPr>
          <p:nvPr/>
        </p:nvSpPr>
        <p:spPr>
          <a:xfrm>
            <a:off x="4355685" y="1769141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rgbClr val="C39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1" name="Round Same Side Corner Rectangle 19">
            <a:extLst>
              <a:ext uri="{FF2B5EF4-FFF2-40B4-BE49-F238E27FC236}">
                <a16:creationId xmlns:a16="http://schemas.microsoft.com/office/drawing/2014/main" id="{B59568E9-0BDA-426B-B0DF-BA2B82D36C61}"/>
              </a:ext>
            </a:extLst>
          </p:cNvPr>
          <p:cNvSpPr/>
          <p:nvPr/>
        </p:nvSpPr>
        <p:spPr>
          <a:xfrm>
            <a:off x="6578809" y="1842090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883636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B467F48F-F142-4C0D-BEAF-9416EFF488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14266" y="-64876"/>
            <a:ext cx="4953919" cy="1232164"/>
          </a:xfrm>
        </p:spPr>
        <p:txBody>
          <a:bodyPr>
            <a:normAutofit/>
          </a:bodyPr>
          <a:lstStyle/>
          <a:p>
            <a:r>
              <a:rPr lang="en-US" dirty="0" err="1"/>
              <a:t>Kitekint</a:t>
            </a:r>
            <a:r>
              <a:rPr lang="hu-HU" dirty="0"/>
              <a:t>és</a:t>
            </a:r>
          </a:p>
        </p:txBody>
      </p:sp>
      <p:grpSp>
        <p:nvGrpSpPr>
          <p:cNvPr id="3" name="Group 124">
            <a:extLst>
              <a:ext uri="{FF2B5EF4-FFF2-40B4-BE49-F238E27FC236}">
                <a16:creationId xmlns:a16="http://schemas.microsoft.com/office/drawing/2014/main" id="{A217FDEC-1012-4778-9196-F4FB95305595}"/>
              </a:ext>
            </a:extLst>
          </p:cNvPr>
          <p:cNvGrpSpPr/>
          <p:nvPr/>
        </p:nvGrpSpPr>
        <p:grpSpPr>
          <a:xfrm>
            <a:off x="4523466" y="2127085"/>
            <a:ext cx="7571214" cy="4730915"/>
            <a:chOff x="3628070" y="1816928"/>
            <a:chExt cx="7441805" cy="4801543"/>
          </a:xfrm>
        </p:grpSpPr>
        <p:grpSp>
          <p:nvGrpSpPr>
            <p:cNvPr id="4" name="Group 95">
              <a:extLst>
                <a:ext uri="{FF2B5EF4-FFF2-40B4-BE49-F238E27FC236}">
                  <a16:creationId xmlns:a16="http://schemas.microsoft.com/office/drawing/2014/main" id="{92C86F9C-203D-44DD-8411-7A808D33B758}"/>
                </a:ext>
              </a:extLst>
            </p:cNvPr>
            <p:cNvGrpSpPr/>
            <p:nvPr/>
          </p:nvGrpSpPr>
          <p:grpSpPr>
            <a:xfrm flipH="1">
              <a:off x="3628070" y="1816928"/>
              <a:ext cx="7441805" cy="4801543"/>
              <a:chOff x="1070741" y="2355612"/>
              <a:chExt cx="3613027" cy="2331169"/>
            </a:xfrm>
          </p:grpSpPr>
          <p:sp>
            <p:nvSpPr>
              <p:cNvPr id="21" name="Freeform 2">
                <a:extLst>
                  <a:ext uri="{FF2B5EF4-FFF2-40B4-BE49-F238E27FC236}">
                    <a16:creationId xmlns:a16="http://schemas.microsoft.com/office/drawing/2014/main" id="{35E80395-1F50-44EE-8180-499F8A03702B}"/>
                  </a:ext>
                </a:extLst>
              </p:cNvPr>
              <p:cNvSpPr/>
              <p:nvPr/>
            </p:nvSpPr>
            <p:spPr>
              <a:xfrm>
                <a:off x="2216184" y="2716811"/>
                <a:ext cx="2467584" cy="1722768"/>
              </a:xfrm>
              <a:custGeom>
                <a:avLst/>
                <a:gdLst>
                  <a:gd name="connsiteX0" fmla="*/ 0 w 4637314"/>
                  <a:gd name="connsiteY0" fmla="*/ 468086 h 2906486"/>
                  <a:gd name="connsiteX1" fmla="*/ 65314 w 4637314"/>
                  <a:gd name="connsiteY1" fmla="*/ 2906486 h 2906486"/>
                  <a:gd name="connsiteX2" fmla="*/ 4637314 w 4637314"/>
                  <a:gd name="connsiteY2" fmla="*/ 2862943 h 2906486"/>
                  <a:gd name="connsiteX3" fmla="*/ 729343 w 4637314"/>
                  <a:gd name="connsiteY3" fmla="*/ 0 h 2906486"/>
                  <a:gd name="connsiteX4" fmla="*/ 141514 w 4637314"/>
                  <a:gd name="connsiteY4" fmla="*/ 304800 h 2906486"/>
                  <a:gd name="connsiteX5" fmla="*/ 0 w 4637314"/>
                  <a:gd name="connsiteY5" fmla="*/ 468086 h 2906486"/>
                  <a:gd name="connsiteX0" fmla="*/ 0 w 4637314"/>
                  <a:gd name="connsiteY0" fmla="*/ 468086 h 2906486"/>
                  <a:gd name="connsiteX1" fmla="*/ 65314 w 4637314"/>
                  <a:gd name="connsiteY1" fmla="*/ 2906486 h 2906486"/>
                  <a:gd name="connsiteX2" fmla="*/ 4637314 w 4637314"/>
                  <a:gd name="connsiteY2" fmla="*/ 2862943 h 2906486"/>
                  <a:gd name="connsiteX3" fmla="*/ 729343 w 4637314"/>
                  <a:gd name="connsiteY3" fmla="*/ 0 h 2906486"/>
                  <a:gd name="connsiteX4" fmla="*/ 0 w 4637314"/>
                  <a:gd name="connsiteY4" fmla="*/ 468086 h 2906486"/>
                  <a:gd name="connsiteX0" fmla="*/ 0 w 4637314"/>
                  <a:gd name="connsiteY0" fmla="*/ 468086 h 2906486"/>
                  <a:gd name="connsiteX1" fmla="*/ 13507 w 4637314"/>
                  <a:gd name="connsiteY1" fmla="*/ 2906486 h 2906486"/>
                  <a:gd name="connsiteX2" fmla="*/ 4637314 w 4637314"/>
                  <a:gd name="connsiteY2" fmla="*/ 2862943 h 2906486"/>
                  <a:gd name="connsiteX3" fmla="*/ 729343 w 4637314"/>
                  <a:gd name="connsiteY3" fmla="*/ 0 h 2906486"/>
                  <a:gd name="connsiteX4" fmla="*/ 0 w 4637314"/>
                  <a:gd name="connsiteY4" fmla="*/ 468086 h 2906486"/>
                  <a:gd name="connsiteX0" fmla="*/ 13023 w 4650337"/>
                  <a:gd name="connsiteY0" fmla="*/ 468086 h 2915120"/>
                  <a:gd name="connsiteX1" fmla="*/ 626 w 4650337"/>
                  <a:gd name="connsiteY1" fmla="*/ 2915120 h 2915120"/>
                  <a:gd name="connsiteX2" fmla="*/ 4650337 w 4650337"/>
                  <a:gd name="connsiteY2" fmla="*/ 2862943 h 2915120"/>
                  <a:gd name="connsiteX3" fmla="*/ 742366 w 4650337"/>
                  <a:gd name="connsiteY3" fmla="*/ 0 h 2915120"/>
                  <a:gd name="connsiteX4" fmla="*/ 13023 w 4650337"/>
                  <a:gd name="connsiteY4" fmla="*/ 468086 h 2915120"/>
                  <a:gd name="connsiteX0" fmla="*/ 13023 w 4417204"/>
                  <a:gd name="connsiteY0" fmla="*/ 468086 h 2915120"/>
                  <a:gd name="connsiteX1" fmla="*/ 626 w 4417204"/>
                  <a:gd name="connsiteY1" fmla="*/ 2915120 h 2915120"/>
                  <a:gd name="connsiteX2" fmla="*/ 4417204 w 4417204"/>
                  <a:gd name="connsiteY2" fmla="*/ 2871577 h 2915120"/>
                  <a:gd name="connsiteX3" fmla="*/ 742366 w 4417204"/>
                  <a:gd name="connsiteY3" fmla="*/ 0 h 2915120"/>
                  <a:gd name="connsiteX4" fmla="*/ 13023 w 4417204"/>
                  <a:gd name="connsiteY4" fmla="*/ 468086 h 2915120"/>
                  <a:gd name="connsiteX0" fmla="*/ 13023 w 4175437"/>
                  <a:gd name="connsiteY0" fmla="*/ 468086 h 2915120"/>
                  <a:gd name="connsiteX1" fmla="*/ 626 w 4175437"/>
                  <a:gd name="connsiteY1" fmla="*/ 2915120 h 2915120"/>
                  <a:gd name="connsiteX2" fmla="*/ 4175437 w 4175437"/>
                  <a:gd name="connsiteY2" fmla="*/ 2897481 h 2915120"/>
                  <a:gd name="connsiteX3" fmla="*/ 742366 w 4175437"/>
                  <a:gd name="connsiteY3" fmla="*/ 0 h 2915120"/>
                  <a:gd name="connsiteX4" fmla="*/ 13023 w 4175437"/>
                  <a:gd name="connsiteY4" fmla="*/ 468086 h 2915120"/>
                  <a:gd name="connsiteX0" fmla="*/ 13023 w 4175437"/>
                  <a:gd name="connsiteY0" fmla="*/ 468086 h 2915120"/>
                  <a:gd name="connsiteX1" fmla="*/ 626 w 4175437"/>
                  <a:gd name="connsiteY1" fmla="*/ 2915120 h 2915120"/>
                  <a:gd name="connsiteX2" fmla="*/ 4175437 w 4175437"/>
                  <a:gd name="connsiteY2" fmla="*/ 2897481 h 2915120"/>
                  <a:gd name="connsiteX3" fmla="*/ 742366 w 4175437"/>
                  <a:gd name="connsiteY3" fmla="*/ 0 h 2915120"/>
                  <a:gd name="connsiteX4" fmla="*/ 13023 w 4175437"/>
                  <a:gd name="connsiteY4" fmla="*/ 468086 h 291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75437" h="2915120">
                    <a:moveTo>
                      <a:pt x="13023" y="468086"/>
                    </a:moveTo>
                    <a:cubicBezTo>
                      <a:pt x="17525" y="1280886"/>
                      <a:pt x="-3876" y="2102320"/>
                      <a:pt x="626" y="2915120"/>
                    </a:cubicBezTo>
                    <a:lnTo>
                      <a:pt x="4175437" y="2897481"/>
                    </a:lnTo>
                    <a:lnTo>
                      <a:pt x="742366" y="0"/>
                    </a:lnTo>
                    <a:lnTo>
                      <a:pt x="13023" y="468086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20000"/>
                    </a:schemeClr>
                  </a:gs>
                  <a:gs pos="27000">
                    <a:schemeClr val="bg1">
                      <a:alpha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22" name="Group 97">
                <a:extLst>
                  <a:ext uri="{FF2B5EF4-FFF2-40B4-BE49-F238E27FC236}">
                    <a16:creationId xmlns:a16="http://schemas.microsoft.com/office/drawing/2014/main" id="{AD2663BA-88A9-4DA8-A6D8-8B7113EBF3CA}"/>
                  </a:ext>
                </a:extLst>
              </p:cNvPr>
              <p:cNvGrpSpPr/>
              <p:nvPr/>
            </p:nvGrpSpPr>
            <p:grpSpPr>
              <a:xfrm rot="3660000">
                <a:off x="1772640" y="2273771"/>
                <a:ext cx="112390" cy="1065317"/>
                <a:chOff x="1039691" y="2468855"/>
                <a:chExt cx="190176" cy="1802639"/>
              </a:xfrm>
            </p:grpSpPr>
            <p:sp>
              <p:nvSpPr>
                <p:cNvPr id="31" name="Rectangle 106">
                  <a:extLst>
                    <a:ext uri="{FF2B5EF4-FFF2-40B4-BE49-F238E27FC236}">
                      <a16:creationId xmlns:a16="http://schemas.microsoft.com/office/drawing/2014/main" id="{31CAA991-4AA8-4C98-A914-8A208076C374}"/>
                    </a:ext>
                  </a:extLst>
                </p:cNvPr>
                <p:cNvSpPr/>
                <p:nvPr/>
              </p:nvSpPr>
              <p:spPr>
                <a:xfrm>
                  <a:off x="1039691" y="2471295"/>
                  <a:ext cx="72008" cy="180019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2" name="Rectangle 107">
                  <a:extLst>
                    <a:ext uri="{FF2B5EF4-FFF2-40B4-BE49-F238E27FC236}">
                      <a16:creationId xmlns:a16="http://schemas.microsoft.com/office/drawing/2014/main" id="{83226869-A001-4C17-8D67-DED9DECD37D5}"/>
                    </a:ext>
                  </a:extLst>
                </p:cNvPr>
                <p:cNvSpPr/>
                <p:nvPr/>
              </p:nvSpPr>
              <p:spPr>
                <a:xfrm>
                  <a:off x="1157859" y="2468855"/>
                  <a:ext cx="72008" cy="18002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23" name="Group 98">
                <a:extLst>
                  <a:ext uri="{FF2B5EF4-FFF2-40B4-BE49-F238E27FC236}">
                    <a16:creationId xmlns:a16="http://schemas.microsoft.com/office/drawing/2014/main" id="{3C73768F-490C-43DA-AF6D-5FC4333F5731}"/>
                  </a:ext>
                </a:extLst>
              </p:cNvPr>
              <p:cNvGrpSpPr/>
              <p:nvPr/>
            </p:nvGrpSpPr>
            <p:grpSpPr>
              <a:xfrm>
                <a:off x="1314845" y="3097544"/>
                <a:ext cx="136170" cy="1065354"/>
                <a:chOff x="1093356" y="2490394"/>
                <a:chExt cx="230413" cy="1802702"/>
              </a:xfrm>
            </p:grpSpPr>
            <p:sp>
              <p:nvSpPr>
                <p:cNvPr id="29" name="Rectangle 104">
                  <a:extLst>
                    <a:ext uri="{FF2B5EF4-FFF2-40B4-BE49-F238E27FC236}">
                      <a16:creationId xmlns:a16="http://schemas.microsoft.com/office/drawing/2014/main" id="{ED6E605A-007D-4926-B5B0-BAAE35D8DCA6}"/>
                    </a:ext>
                  </a:extLst>
                </p:cNvPr>
                <p:cNvSpPr/>
                <p:nvPr/>
              </p:nvSpPr>
              <p:spPr>
                <a:xfrm>
                  <a:off x="1093356" y="2492897"/>
                  <a:ext cx="72008" cy="180019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0" name="Rectangle 105">
                  <a:extLst>
                    <a:ext uri="{FF2B5EF4-FFF2-40B4-BE49-F238E27FC236}">
                      <a16:creationId xmlns:a16="http://schemas.microsoft.com/office/drawing/2014/main" id="{237BA7EA-1851-4615-9269-8BF4CC61F4C2}"/>
                    </a:ext>
                  </a:extLst>
                </p:cNvPr>
                <p:cNvSpPr/>
                <p:nvPr/>
              </p:nvSpPr>
              <p:spPr>
                <a:xfrm>
                  <a:off x="1251762" y="2490394"/>
                  <a:ext cx="72007" cy="180019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24" name="Group 99">
                <a:extLst>
                  <a:ext uri="{FF2B5EF4-FFF2-40B4-BE49-F238E27FC236}">
                    <a16:creationId xmlns:a16="http://schemas.microsoft.com/office/drawing/2014/main" id="{074967DA-8D74-46CC-A872-1FDB38C66663}"/>
                  </a:ext>
                </a:extLst>
              </p:cNvPr>
              <p:cNvGrpSpPr/>
              <p:nvPr/>
            </p:nvGrpSpPr>
            <p:grpSpPr>
              <a:xfrm>
                <a:off x="1243434" y="2957732"/>
                <a:ext cx="279625" cy="279625"/>
                <a:chOff x="3275856" y="4077072"/>
                <a:chExt cx="504056" cy="504056"/>
              </a:xfrm>
            </p:grpSpPr>
            <p:sp>
              <p:nvSpPr>
                <p:cNvPr id="27" name="Oval 102">
                  <a:extLst>
                    <a:ext uri="{FF2B5EF4-FFF2-40B4-BE49-F238E27FC236}">
                      <a16:creationId xmlns:a16="http://schemas.microsoft.com/office/drawing/2014/main" id="{D886A1B4-FE3B-4EF3-A238-6110EEA1CD53}"/>
                    </a:ext>
                  </a:extLst>
                </p:cNvPr>
                <p:cNvSpPr/>
                <p:nvPr/>
              </p:nvSpPr>
              <p:spPr>
                <a:xfrm>
                  <a:off x="3275856" y="4077072"/>
                  <a:ext cx="504056" cy="504056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8" name="Oval 103">
                  <a:extLst>
                    <a:ext uri="{FF2B5EF4-FFF2-40B4-BE49-F238E27FC236}">
                      <a16:creationId xmlns:a16="http://schemas.microsoft.com/office/drawing/2014/main" id="{A6E09FE6-5E8E-440D-9AE3-FB1428D29E0C}"/>
                    </a:ext>
                  </a:extLst>
                </p:cNvPr>
                <p:cNvSpPr/>
                <p:nvPr/>
              </p:nvSpPr>
              <p:spPr>
                <a:xfrm>
                  <a:off x="3375484" y="4176700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25" name="Rounded Rectangle 14">
                <a:extLst>
                  <a:ext uri="{FF2B5EF4-FFF2-40B4-BE49-F238E27FC236}">
                    <a16:creationId xmlns:a16="http://schemas.microsoft.com/office/drawing/2014/main" id="{65565548-11DC-43FD-B56F-B786E897370B}"/>
                  </a:ext>
                </a:extLst>
              </p:cNvPr>
              <p:cNvSpPr/>
              <p:nvPr/>
            </p:nvSpPr>
            <p:spPr>
              <a:xfrm rot="19957432">
                <a:off x="2045380" y="2355612"/>
                <a:ext cx="598917" cy="568478"/>
              </a:xfrm>
              <a:custGeom>
                <a:avLst/>
                <a:gdLst>
                  <a:gd name="connsiteX0" fmla="*/ 298603 w 598917"/>
                  <a:gd name="connsiteY0" fmla="*/ 2 h 568478"/>
                  <a:gd name="connsiteX1" fmla="*/ 373918 w 598917"/>
                  <a:gd name="connsiteY1" fmla="*/ 19676 h 568478"/>
                  <a:gd name="connsiteX2" fmla="*/ 448829 w 598917"/>
                  <a:gd name="connsiteY2" fmla="*/ 150752 h 568478"/>
                  <a:gd name="connsiteX3" fmla="*/ 446328 w 598917"/>
                  <a:gd name="connsiteY3" fmla="*/ 150767 h 568478"/>
                  <a:gd name="connsiteX4" fmla="*/ 446328 w 598917"/>
                  <a:gd name="connsiteY4" fmla="*/ 252762 h 568478"/>
                  <a:gd name="connsiteX5" fmla="*/ 446478 w 598917"/>
                  <a:gd name="connsiteY5" fmla="*/ 252762 h 568478"/>
                  <a:gd name="connsiteX6" fmla="*/ 598917 w 598917"/>
                  <a:gd name="connsiteY6" fmla="*/ 565068 h 568478"/>
                  <a:gd name="connsiteX7" fmla="*/ 0 w 598917"/>
                  <a:gd name="connsiteY7" fmla="*/ 568478 h 568478"/>
                  <a:gd name="connsiteX8" fmla="*/ 142510 w 598917"/>
                  <a:gd name="connsiteY8" fmla="*/ 252762 h 568478"/>
                  <a:gd name="connsiteX9" fmla="*/ 143217 w 598917"/>
                  <a:gd name="connsiteY9" fmla="*/ 252762 h 568478"/>
                  <a:gd name="connsiteX10" fmla="*/ 143217 w 598917"/>
                  <a:gd name="connsiteY10" fmla="*/ 134244 h 568478"/>
                  <a:gd name="connsiteX11" fmla="*/ 223520 w 598917"/>
                  <a:gd name="connsiteY11" fmla="*/ 20528 h 568478"/>
                  <a:gd name="connsiteX12" fmla="*/ 298603 w 598917"/>
                  <a:gd name="connsiteY12" fmla="*/ 2 h 568478"/>
                  <a:gd name="connsiteX0" fmla="*/ 298603 w 598917"/>
                  <a:gd name="connsiteY0" fmla="*/ 2 h 568478"/>
                  <a:gd name="connsiteX1" fmla="*/ 373918 w 598917"/>
                  <a:gd name="connsiteY1" fmla="*/ 19676 h 568478"/>
                  <a:gd name="connsiteX2" fmla="*/ 448829 w 598917"/>
                  <a:gd name="connsiteY2" fmla="*/ 150752 h 568478"/>
                  <a:gd name="connsiteX3" fmla="*/ 446328 w 598917"/>
                  <a:gd name="connsiteY3" fmla="*/ 150767 h 568478"/>
                  <a:gd name="connsiteX4" fmla="*/ 446328 w 598917"/>
                  <a:gd name="connsiteY4" fmla="*/ 252762 h 568478"/>
                  <a:gd name="connsiteX5" fmla="*/ 446478 w 598917"/>
                  <a:gd name="connsiteY5" fmla="*/ 252762 h 568478"/>
                  <a:gd name="connsiteX6" fmla="*/ 598917 w 598917"/>
                  <a:gd name="connsiteY6" fmla="*/ 565068 h 568478"/>
                  <a:gd name="connsiteX7" fmla="*/ 0 w 598917"/>
                  <a:gd name="connsiteY7" fmla="*/ 568478 h 568478"/>
                  <a:gd name="connsiteX8" fmla="*/ 142510 w 598917"/>
                  <a:gd name="connsiteY8" fmla="*/ 252762 h 568478"/>
                  <a:gd name="connsiteX9" fmla="*/ 143217 w 598917"/>
                  <a:gd name="connsiteY9" fmla="*/ 252762 h 568478"/>
                  <a:gd name="connsiteX10" fmla="*/ 143217 w 598917"/>
                  <a:gd name="connsiteY10" fmla="*/ 134244 h 568478"/>
                  <a:gd name="connsiteX11" fmla="*/ 223520 w 598917"/>
                  <a:gd name="connsiteY11" fmla="*/ 20528 h 568478"/>
                  <a:gd name="connsiteX12" fmla="*/ 298603 w 598917"/>
                  <a:gd name="connsiteY12" fmla="*/ 2 h 568478"/>
                  <a:gd name="connsiteX0" fmla="*/ 298603 w 598917"/>
                  <a:gd name="connsiteY0" fmla="*/ 2 h 568478"/>
                  <a:gd name="connsiteX1" fmla="*/ 373918 w 598917"/>
                  <a:gd name="connsiteY1" fmla="*/ 19676 h 568478"/>
                  <a:gd name="connsiteX2" fmla="*/ 448829 w 598917"/>
                  <a:gd name="connsiteY2" fmla="*/ 150752 h 568478"/>
                  <a:gd name="connsiteX3" fmla="*/ 446328 w 598917"/>
                  <a:gd name="connsiteY3" fmla="*/ 150767 h 568478"/>
                  <a:gd name="connsiteX4" fmla="*/ 446328 w 598917"/>
                  <a:gd name="connsiteY4" fmla="*/ 252762 h 568478"/>
                  <a:gd name="connsiteX5" fmla="*/ 446478 w 598917"/>
                  <a:gd name="connsiteY5" fmla="*/ 252762 h 568478"/>
                  <a:gd name="connsiteX6" fmla="*/ 598917 w 598917"/>
                  <a:gd name="connsiteY6" fmla="*/ 565068 h 568478"/>
                  <a:gd name="connsiteX7" fmla="*/ 0 w 598917"/>
                  <a:gd name="connsiteY7" fmla="*/ 568478 h 568478"/>
                  <a:gd name="connsiteX8" fmla="*/ 142510 w 598917"/>
                  <a:gd name="connsiteY8" fmla="*/ 252762 h 568478"/>
                  <a:gd name="connsiteX9" fmla="*/ 143217 w 598917"/>
                  <a:gd name="connsiteY9" fmla="*/ 252762 h 568478"/>
                  <a:gd name="connsiteX10" fmla="*/ 143217 w 598917"/>
                  <a:gd name="connsiteY10" fmla="*/ 134244 h 568478"/>
                  <a:gd name="connsiteX11" fmla="*/ 223520 w 598917"/>
                  <a:gd name="connsiteY11" fmla="*/ 20528 h 568478"/>
                  <a:gd name="connsiteX12" fmla="*/ 298603 w 598917"/>
                  <a:gd name="connsiteY12" fmla="*/ 2 h 568478"/>
                  <a:gd name="connsiteX0" fmla="*/ 298603 w 598917"/>
                  <a:gd name="connsiteY0" fmla="*/ 2 h 568478"/>
                  <a:gd name="connsiteX1" fmla="*/ 373918 w 598917"/>
                  <a:gd name="connsiteY1" fmla="*/ 19676 h 568478"/>
                  <a:gd name="connsiteX2" fmla="*/ 448829 w 598917"/>
                  <a:gd name="connsiteY2" fmla="*/ 150752 h 568478"/>
                  <a:gd name="connsiteX3" fmla="*/ 446328 w 598917"/>
                  <a:gd name="connsiteY3" fmla="*/ 150767 h 568478"/>
                  <a:gd name="connsiteX4" fmla="*/ 446328 w 598917"/>
                  <a:gd name="connsiteY4" fmla="*/ 252762 h 568478"/>
                  <a:gd name="connsiteX5" fmla="*/ 446478 w 598917"/>
                  <a:gd name="connsiteY5" fmla="*/ 252762 h 568478"/>
                  <a:gd name="connsiteX6" fmla="*/ 598917 w 598917"/>
                  <a:gd name="connsiteY6" fmla="*/ 565068 h 568478"/>
                  <a:gd name="connsiteX7" fmla="*/ 0 w 598917"/>
                  <a:gd name="connsiteY7" fmla="*/ 568478 h 568478"/>
                  <a:gd name="connsiteX8" fmla="*/ 142510 w 598917"/>
                  <a:gd name="connsiteY8" fmla="*/ 252762 h 568478"/>
                  <a:gd name="connsiteX9" fmla="*/ 143217 w 598917"/>
                  <a:gd name="connsiteY9" fmla="*/ 252762 h 568478"/>
                  <a:gd name="connsiteX10" fmla="*/ 143217 w 598917"/>
                  <a:gd name="connsiteY10" fmla="*/ 134244 h 568478"/>
                  <a:gd name="connsiteX11" fmla="*/ 223520 w 598917"/>
                  <a:gd name="connsiteY11" fmla="*/ 20528 h 568478"/>
                  <a:gd name="connsiteX12" fmla="*/ 298603 w 598917"/>
                  <a:gd name="connsiteY12" fmla="*/ 2 h 568478"/>
                  <a:gd name="connsiteX0" fmla="*/ 298603 w 598917"/>
                  <a:gd name="connsiteY0" fmla="*/ 2 h 568478"/>
                  <a:gd name="connsiteX1" fmla="*/ 373918 w 598917"/>
                  <a:gd name="connsiteY1" fmla="*/ 19676 h 568478"/>
                  <a:gd name="connsiteX2" fmla="*/ 448829 w 598917"/>
                  <a:gd name="connsiteY2" fmla="*/ 150752 h 568478"/>
                  <a:gd name="connsiteX3" fmla="*/ 446328 w 598917"/>
                  <a:gd name="connsiteY3" fmla="*/ 150767 h 568478"/>
                  <a:gd name="connsiteX4" fmla="*/ 446328 w 598917"/>
                  <a:gd name="connsiteY4" fmla="*/ 252762 h 568478"/>
                  <a:gd name="connsiteX5" fmla="*/ 446478 w 598917"/>
                  <a:gd name="connsiteY5" fmla="*/ 252762 h 568478"/>
                  <a:gd name="connsiteX6" fmla="*/ 598917 w 598917"/>
                  <a:gd name="connsiteY6" fmla="*/ 565068 h 568478"/>
                  <a:gd name="connsiteX7" fmla="*/ 0 w 598917"/>
                  <a:gd name="connsiteY7" fmla="*/ 568478 h 568478"/>
                  <a:gd name="connsiteX8" fmla="*/ 142510 w 598917"/>
                  <a:gd name="connsiteY8" fmla="*/ 252762 h 568478"/>
                  <a:gd name="connsiteX9" fmla="*/ 143217 w 598917"/>
                  <a:gd name="connsiteY9" fmla="*/ 252762 h 568478"/>
                  <a:gd name="connsiteX10" fmla="*/ 143217 w 598917"/>
                  <a:gd name="connsiteY10" fmla="*/ 134244 h 568478"/>
                  <a:gd name="connsiteX11" fmla="*/ 223520 w 598917"/>
                  <a:gd name="connsiteY11" fmla="*/ 20528 h 568478"/>
                  <a:gd name="connsiteX12" fmla="*/ 298603 w 598917"/>
                  <a:gd name="connsiteY12" fmla="*/ 2 h 568478"/>
                  <a:gd name="connsiteX0" fmla="*/ 298603 w 598917"/>
                  <a:gd name="connsiteY0" fmla="*/ 2 h 568478"/>
                  <a:gd name="connsiteX1" fmla="*/ 373918 w 598917"/>
                  <a:gd name="connsiteY1" fmla="*/ 19676 h 568478"/>
                  <a:gd name="connsiteX2" fmla="*/ 448829 w 598917"/>
                  <a:gd name="connsiteY2" fmla="*/ 150752 h 568478"/>
                  <a:gd name="connsiteX3" fmla="*/ 446328 w 598917"/>
                  <a:gd name="connsiteY3" fmla="*/ 150767 h 568478"/>
                  <a:gd name="connsiteX4" fmla="*/ 446328 w 598917"/>
                  <a:gd name="connsiteY4" fmla="*/ 252762 h 568478"/>
                  <a:gd name="connsiteX5" fmla="*/ 446478 w 598917"/>
                  <a:gd name="connsiteY5" fmla="*/ 252762 h 568478"/>
                  <a:gd name="connsiteX6" fmla="*/ 598917 w 598917"/>
                  <a:gd name="connsiteY6" fmla="*/ 565068 h 568478"/>
                  <a:gd name="connsiteX7" fmla="*/ 0 w 598917"/>
                  <a:gd name="connsiteY7" fmla="*/ 568478 h 568478"/>
                  <a:gd name="connsiteX8" fmla="*/ 142510 w 598917"/>
                  <a:gd name="connsiteY8" fmla="*/ 252762 h 568478"/>
                  <a:gd name="connsiteX9" fmla="*/ 143217 w 598917"/>
                  <a:gd name="connsiteY9" fmla="*/ 252762 h 568478"/>
                  <a:gd name="connsiteX10" fmla="*/ 143217 w 598917"/>
                  <a:gd name="connsiteY10" fmla="*/ 134244 h 568478"/>
                  <a:gd name="connsiteX11" fmla="*/ 223520 w 598917"/>
                  <a:gd name="connsiteY11" fmla="*/ 20528 h 568478"/>
                  <a:gd name="connsiteX12" fmla="*/ 298603 w 598917"/>
                  <a:gd name="connsiteY12" fmla="*/ 2 h 568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98917" h="568478">
                    <a:moveTo>
                      <a:pt x="298603" y="2"/>
                    </a:moveTo>
                    <a:cubicBezTo>
                      <a:pt x="324583" y="-145"/>
                      <a:pt x="350602" y="6408"/>
                      <a:pt x="373918" y="19676"/>
                    </a:cubicBezTo>
                    <a:cubicBezTo>
                      <a:pt x="421176" y="46569"/>
                      <a:pt x="449886" y="96804"/>
                      <a:pt x="448829" y="150752"/>
                    </a:cubicBezTo>
                    <a:lnTo>
                      <a:pt x="446328" y="150767"/>
                    </a:lnTo>
                    <a:lnTo>
                      <a:pt x="446328" y="252762"/>
                    </a:lnTo>
                    <a:lnTo>
                      <a:pt x="446478" y="252762"/>
                    </a:lnTo>
                    <a:lnTo>
                      <a:pt x="598917" y="565068"/>
                    </a:lnTo>
                    <a:lnTo>
                      <a:pt x="0" y="568478"/>
                    </a:lnTo>
                    <a:lnTo>
                      <a:pt x="142510" y="252762"/>
                    </a:lnTo>
                    <a:lnTo>
                      <a:pt x="143217" y="252762"/>
                    </a:lnTo>
                    <a:lnTo>
                      <a:pt x="143217" y="134244"/>
                    </a:lnTo>
                    <a:cubicBezTo>
                      <a:pt x="143445" y="138297"/>
                      <a:pt x="164730" y="39613"/>
                      <a:pt x="223520" y="20528"/>
                    </a:cubicBezTo>
                    <a:cubicBezTo>
                      <a:pt x="249418" y="-1846"/>
                      <a:pt x="272623" y="149"/>
                      <a:pt x="298603" y="2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26" name="Diagonal Stripe 101">
                <a:extLst>
                  <a:ext uri="{FF2B5EF4-FFF2-40B4-BE49-F238E27FC236}">
                    <a16:creationId xmlns:a16="http://schemas.microsoft.com/office/drawing/2014/main" id="{6E89AC5F-5360-4DD5-9890-B99A225CD004}"/>
                  </a:ext>
                </a:extLst>
              </p:cNvPr>
              <p:cNvSpPr/>
              <p:nvPr/>
            </p:nvSpPr>
            <p:spPr>
              <a:xfrm rot="2700000">
                <a:off x="1070741" y="4062402"/>
                <a:ext cx="624379" cy="624379"/>
              </a:xfrm>
              <a:prstGeom prst="diagStrip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" name="Group 108">
              <a:extLst>
                <a:ext uri="{FF2B5EF4-FFF2-40B4-BE49-F238E27FC236}">
                  <a16:creationId xmlns:a16="http://schemas.microsoft.com/office/drawing/2014/main" id="{2FEF5FAC-6162-4975-9875-2DB1D095A205}"/>
                </a:ext>
              </a:extLst>
            </p:cNvPr>
            <p:cNvGrpSpPr/>
            <p:nvPr/>
          </p:nvGrpSpPr>
          <p:grpSpPr>
            <a:xfrm>
              <a:off x="6327040" y="4165068"/>
              <a:ext cx="2122406" cy="1866023"/>
              <a:chOff x="3983887" y="4061275"/>
              <a:chExt cx="2122406" cy="1866023"/>
            </a:xfrm>
          </p:grpSpPr>
          <p:grpSp>
            <p:nvGrpSpPr>
              <p:cNvPr id="6" name="Group 109">
                <a:extLst>
                  <a:ext uri="{FF2B5EF4-FFF2-40B4-BE49-F238E27FC236}">
                    <a16:creationId xmlns:a16="http://schemas.microsoft.com/office/drawing/2014/main" id="{83AF925E-CCFA-40FA-A89D-136C357627D6}"/>
                  </a:ext>
                </a:extLst>
              </p:cNvPr>
              <p:cNvGrpSpPr/>
              <p:nvPr/>
            </p:nvGrpSpPr>
            <p:grpSpPr>
              <a:xfrm>
                <a:off x="3983887" y="5358975"/>
                <a:ext cx="2049157" cy="568323"/>
                <a:chOff x="3622676" y="3492499"/>
                <a:chExt cx="2575763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9" name="Freeform 15">
                  <a:extLst>
                    <a:ext uri="{FF2B5EF4-FFF2-40B4-BE49-F238E27FC236}">
                      <a16:creationId xmlns:a16="http://schemas.microsoft.com/office/drawing/2014/main" id="{3ED1D2F7-41A2-4169-84A2-DCC246A86B32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763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2985"/>
                    <a:gd name="connsiteY0" fmla="*/ 0 h 714375"/>
                    <a:gd name="connsiteX1" fmla="*/ 6350 w 2572985"/>
                    <a:gd name="connsiteY1" fmla="*/ 177800 h 714375"/>
                    <a:gd name="connsiteX2" fmla="*/ 9525 w 2572985"/>
                    <a:gd name="connsiteY2" fmla="*/ 266700 h 714375"/>
                    <a:gd name="connsiteX3" fmla="*/ 2460625 w 2572985"/>
                    <a:gd name="connsiteY3" fmla="*/ 273050 h 714375"/>
                    <a:gd name="connsiteX4" fmla="*/ 2457450 w 2572985"/>
                    <a:gd name="connsiteY4" fmla="*/ 587375 h 714375"/>
                    <a:gd name="connsiteX5" fmla="*/ 66675 w 2572985"/>
                    <a:gd name="connsiteY5" fmla="*/ 590550 h 714375"/>
                    <a:gd name="connsiteX6" fmla="*/ 88900 w 2572985"/>
                    <a:gd name="connsiteY6" fmla="*/ 593725 h 714375"/>
                    <a:gd name="connsiteX7" fmla="*/ 92075 w 2572985"/>
                    <a:gd name="connsiteY7" fmla="*/ 546100 h 714375"/>
                    <a:gd name="connsiteX8" fmla="*/ 0 w 2572985"/>
                    <a:gd name="connsiteY8" fmla="*/ 619125 h 714375"/>
                    <a:gd name="connsiteX9" fmla="*/ 6350 w 2572985"/>
                    <a:gd name="connsiteY9" fmla="*/ 714375 h 714375"/>
                    <a:gd name="connsiteX10" fmla="*/ 2565400 w 2572985"/>
                    <a:gd name="connsiteY10" fmla="*/ 714375 h 714375"/>
                    <a:gd name="connsiteX11" fmla="*/ 2565567 w 2572985"/>
                    <a:gd name="connsiteY11" fmla="*/ 205427 h 714375"/>
                    <a:gd name="connsiteX12" fmla="*/ 2295525 w 2572985"/>
                    <a:gd name="connsiteY12" fmla="*/ 0 h 714375"/>
                    <a:gd name="connsiteX13" fmla="*/ 225425 w 2572985"/>
                    <a:gd name="connsiteY13" fmla="*/ 0 h 714375"/>
                    <a:gd name="connsiteX0" fmla="*/ 225425 w 2575763"/>
                    <a:gd name="connsiteY0" fmla="*/ 0 h 714375"/>
                    <a:gd name="connsiteX1" fmla="*/ 6350 w 2575763"/>
                    <a:gd name="connsiteY1" fmla="*/ 177800 h 714375"/>
                    <a:gd name="connsiteX2" fmla="*/ 9525 w 2575763"/>
                    <a:gd name="connsiteY2" fmla="*/ 266700 h 714375"/>
                    <a:gd name="connsiteX3" fmla="*/ 2460625 w 2575763"/>
                    <a:gd name="connsiteY3" fmla="*/ 273050 h 714375"/>
                    <a:gd name="connsiteX4" fmla="*/ 2457450 w 2575763"/>
                    <a:gd name="connsiteY4" fmla="*/ 587375 h 714375"/>
                    <a:gd name="connsiteX5" fmla="*/ 66675 w 2575763"/>
                    <a:gd name="connsiteY5" fmla="*/ 590550 h 714375"/>
                    <a:gd name="connsiteX6" fmla="*/ 88900 w 2575763"/>
                    <a:gd name="connsiteY6" fmla="*/ 593725 h 714375"/>
                    <a:gd name="connsiteX7" fmla="*/ 92075 w 2575763"/>
                    <a:gd name="connsiteY7" fmla="*/ 546100 h 714375"/>
                    <a:gd name="connsiteX8" fmla="*/ 0 w 2575763"/>
                    <a:gd name="connsiteY8" fmla="*/ 619125 h 714375"/>
                    <a:gd name="connsiteX9" fmla="*/ 6350 w 2575763"/>
                    <a:gd name="connsiteY9" fmla="*/ 714375 h 714375"/>
                    <a:gd name="connsiteX10" fmla="*/ 2565400 w 2575763"/>
                    <a:gd name="connsiteY10" fmla="*/ 714375 h 714375"/>
                    <a:gd name="connsiteX11" fmla="*/ 2574145 w 2575763"/>
                    <a:gd name="connsiteY11" fmla="*/ 205427 h 714375"/>
                    <a:gd name="connsiteX12" fmla="*/ 2295525 w 2575763"/>
                    <a:gd name="connsiteY12" fmla="*/ 0 h 714375"/>
                    <a:gd name="connsiteX13" fmla="*/ 225425 w 2575763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763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2028" y="381110"/>
                        <a:pt x="2574145" y="205427"/>
                      </a:cubicBezTo>
                      <a:cubicBezTo>
                        <a:pt x="2488420" y="123935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76200" dist="12700" dir="8100000" sy="-23000" kx="800400" algn="b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20" name="Rectangle 22">
                  <a:extLst>
                    <a:ext uri="{FF2B5EF4-FFF2-40B4-BE49-F238E27FC236}">
                      <a16:creationId xmlns:a16="http://schemas.microsoft.com/office/drawing/2014/main" id="{16F84171-674A-4289-80F4-C9B7FC4F1452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7" name="Group 110">
                <a:extLst>
                  <a:ext uri="{FF2B5EF4-FFF2-40B4-BE49-F238E27FC236}">
                    <a16:creationId xmlns:a16="http://schemas.microsoft.com/office/drawing/2014/main" id="{CAB0B1BF-79D2-4F81-AF41-4C1C65A68E40}"/>
                  </a:ext>
                </a:extLst>
              </p:cNvPr>
              <p:cNvGrpSpPr/>
              <p:nvPr/>
            </p:nvGrpSpPr>
            <p:grpSpPr>
              <a:xfrm>
                <a:off x="4035197" y="5083389"/>
                <a:ext cx="2071096" cy="442029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" name="Freeform 18">
                  <a:extLst>
                    <a:ext uri="{FF2B5EF4-FFF2-40B4-BE49-F238E27FC236}">
                      <a16:creationId xmlns:a16="http://schemas.microsoft.com/office/drawing/2014/main" id="{D2687837-0C31-488B-BA72-15CD600AF5A1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8" name="Freeform 19">
                  <a:extLst>
                    <a:ext uri="{FF2B5EF4-FFF2-40B4-BE49-F238E27FC236}">
                      <a16:creationId xmlns:a16="http://schemas.microsoft.com/office/drawing/2014/main" id="{D88F5494-6BC1-442E-990C-3533866AFE62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8" name="Group 111">
                <a:extLst>
                  <a:ext uri="{FF2B5EF4-FFF2-40B4-BE49-F238E27FC236}">
                    <a16:creationId xmlns:a16="http://schemas.microsoft.com/office/drawing/2014/main" id="{6B9DFD07-5D55-4253-B6F0-B1727F514D8B}"/>
                  </a:ext>
                </a:extLst>
              </p:cNvPr>
              <p:cNvGrpSpPr/>
              <p:nvPr/>
            </p:nvGrpSpPr>
            <p:grpSpPr>
              <a:xfrm flipH="1">
                <a:off x="4155315" y="4711652"/>
                <a:ext cx="1753505" cy="486436"/>
                <a:chOff x="3622676" y="3492499"/>
                <a:chExt cx="2575177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5" name="Freeform 21">
                  <a:extLst>
                    <a:ext uri="{FF2B5EF4-FFF2-40B4-BE49-F238E27FC236}">
                      <a16:creationId xmlns:a16="http://schemas.microsoft.com/office/drawing/2014/main" id="{7AE5D835-631A-4BD0-874B-81ECDECA0CA9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177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3535"/>
                    <a:gd name="connsiteY0" fmla="*/ 0 h 714375"/>
                    <a:gd name="connsiteX1" fmla="*/ 6350 w 2573535"/>
                    <a:gd name="connsiteY1" fmla="*/ 177800 h 714375"/>
                    <a:gd name="connsiteX2" fmla="*/ 9525 w 2573535"/>
                    <a:gd name="connsiteY2" fmla="*/ 266700 h 714375"/>
                    <a:gd name="connsiteX3" fmla="*/ 2460625 w 2573535"/>
                    <a:gd name="connsiteY3" fmla="*/ 273050 h 714375"/>
                    <a:gd name="connsiteX4" fmla="*/ 2457450 w 2573535"/>
                    <a:gd name="connsiteY4" fmla="*/ 587375 h 714375"/>
                    <a:gd name="connsiteX5" fmla="*/ 66675 w 2573535"/>
                    <a:gd name="connsiteY5" fmla="*/ 590550 h 714375"/>
                    <a:gd name="connsiteX6" fmla="*/ 88900 w 2573535"/>
                    <a:gd name="connsiteY6" fmla="*/ 593725 h 714375"/>
                    <a:gd name="connsiteX7" fmla="*/ 92075 w 2573535"/>
                    <a:gd name="connsiteY7" fmla="*/ 546100 h 714375"/>
                    <a:gd name="connsiteX8" fmla="*/ 0 w 2573535"/>
                    <a:gd name="connsiteY8" fmla="*/ 619125 h 714375"/>
                    <a:gd name="connsiteX9" fmla="*/ 6350 w 2573535"/>
                    <a:gd name="connsiteY9" fmla="*/ 714375 h 714375"/>
                    <a:gd name="connsiteX10" fmla="*/ 2565400 w 2573535"/>
                    <a:gd name="connsiteY10" fmla="*/ 714375 h 714375"/>
                    <a:gd name="connsiteX11" fmla="*/ 2567732 w 2573535"/>
                    <a:gd name="connsiteY11" fmla="*/ 201861 h 714375"/>
                    <a:gd name="connsiteX12" fmla="*/ 2295525 w 2573535"/>
                    <a:gd name="connsiteY12" fmla="*/ 0 h 714375"/>
                    <a:gd name="connsiteX13" fmla="*/ 225425 w 2573535"/>
                    <a:gd name="connsiteY13" fmla="*/ 0 h 714375"/>
                    <a:gd name="connsiteX0" fmla="*/ 225425 w 2575177"/>
                    <a:gd name="connsiteY0" fmla="*/ 0 h 714375"/>
                    <a:gd name="connsiteX1" fmla="*/ 6350 w 2575177"/>
                    <a:gd name="connsiteY1" fmla="*/ 177800 h 714375"/>
                    <a:gd name="connsiteX2" fmla="*/ 9525 w 2575177"/>
                    <a:gd name="connsiteY2" fmla="*/ 266700 h 714375"/>
                    <a:gd name="connsiteX3" fmla="*/ 2460625 w 2575177"/>
                    <a:gd name="connsiteY3" fmla="*/ 273050 h 714375"/>
                    <a:gd name="connsiteX4" fmla="*/ 2457450 w 2575177"/>
                    <a:gd name="connsiteY4" fmla="*/ 587375 h 714375"/>
                    <a:gd name="connsiteX5" fmla="*/ 66675 w 2575177"/>
                    <a:gd name="connsiteY5" fmla="*/ 590550 h 714375"/>
                    <a:gd name="connsiteX6" fmla="*/ 88900 w 2575177"/>
                    <a:gd name="connsiteY6" fmla="*/ 593725 h 714375"/>
                    <a:gd name="connsiteX7" fmla="*/ 92075 w 2575177"/>
                    <a:gd name="connsiteY7" fmla="*/ 546100 h 714375"/>
                    <a:gd name="connsiteX8" fmla="*/ 0 w 2575177"/>
                    <a:gd name="connsiteY8" fmla="*/ 619125 h 714375"/>
                    <a:gd name="connsiteX9" fmla="*/ 6350 w 2575177"/>
                    <a:gd name="connsiteY9" fmla="*/ 714375 h 714375"/>
                    <a:gd name="connsiteX10" fmla="*/ 2565400 w 2575177"/>
                    <a:gd name="connsiteY10" fmla="*/ 714375 h 714375"/>
                    <a:gd name="connsiteX11" fmla="*/ 2572743 w 2575177"/>
                    <a:gd name="connsiteY11" fmla="*/ 201861 h 714375"/>
                    <a:gd name="connsiteX12" fmla="*/ 2295525 w 2575177"/>
                    <a:gd name="connsiteY12" fmla="*/ 0 h 714375"/>
                    <a:gd name="connsiteX13" fmla="*/ 225425 w 2575177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177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0626" y="377544"/>
                        <a:pt x="2572743" y="201861"/>
                      </a:cubicBezTo>
                      <a:cubicBezTo>
                        <a:pt x="2487018" y="120369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6" name="Rectangle 22">
                  <a:extLst>
                    <a:ext uri="{FF2B5EF4-FFF2-40B4-BE49-F238E27FC236}">
                      <a16:creationId xmlns:a16="http://schemas.microsoft.com/office/drawing/2014/main" id="{D886166B-39E1-4B23-8B33-72240BE13DFE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9" name="Group 112">
                <a:extLst>
                  <a:ext uri="{FF2B5EF4-FFF2-40B4-BE49-F238E27FC236}">
                    <a16:creationId xmlns:a16="http://schemas.microsoft.com/office/drawing/2014/main" id="{BD2A68FB-B4F2-402D-BE81-56D69FFD7109}"/>
                  </a:ext>
                </a:extLst>
              </p:cNvPr>
              <p:cNvGrpSpPr/>
              <p:nvPr/>
            </p:nvGrpSpPr>
            <p:grpSpPr>
              <a:xfrm>
                <a:off x="4203709" y="4329734"/>
                <a:ext cx="1681345" cy="465751"/>
                <a:chOff x="3622676" y="3492499"/>
                <a:chExt cx="2578868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3" name="Freeform 24">
                  <a:extLst>
                    <a:ext uri="{FF2B5EF4-FFF2-40B4-BE49-F238E27FC236}">
                      <a16:creationId xmlns:a16="http://schemas.microsoft.com/office/drawing/2014/main" id="{156E8155-3D8C-4087-891C-7EF6EE034CC7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8868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8868"/>
                    <a:gd name="connsiteY0" fmla="*/ 0 h 714375"/>
                    <a:gd name="connsiteX1" fmla="*/ 6350 w 2578868"/>
                    <a:gd name="connsiteY1" fmla="*/ 177800 h 714375"/>
                    <a:gd name="connsiteX2" fmla="*/ 9525 w 2578868"/>
                    <a:gd name="connsiteY2" fmla="*/ 266700 h 714375"/>
                    <a:gd name="connsiteX3" fmla="*/ 2460625 w 2578868"/>
                    <a:gd name="connsiteY3" fmla="*/ 273050 h 714375"/>
                    <a:gd name="connsiteX4" fmla="*/ 2457450 w 2578868"/>
                    <a:gd name="connsiteY4" fmla="*/ 587375 h 714375"/>
                    <a:gd name="connsiteX5" fmla="*/ 66675 w 2578868"/>
                    <a:gd name="connsiteY5" fmla="*/ 590550 h 714375"/>
                    <a:gd name="connsiteX6" fmla="*/ 88900 w 2578868"/>
                    <a:gd name="connsiteY6" fmla="*/ 593725 h 714375"/>
                    <a:gd name="connsiteX7" fmla="*/ 92075 w 2578868"/>
                    <a:gd name="connsiteY7" fmla="*/ 546100 h 714375"/>
                    <a:gd name="connsiteX8" fmla="*/ 0 w 2578868"/>
                    <a:gd name="connsiteY8" fmla="*/ 619125 h 714375"/>
                    <a:gd name="connsiteX9" fmla="*/ 6350 w 2578868"/>
                    <a:gd name="connsiteY9" fmla="*/ 714375 h 714375"/>
                    <a:gd name="connsiteX10" fmla="*/ 2565400 w 2578868"/>
                    <a:gd name="connsiteY10" fmla="*/ 714375 h 714375"/>
                    <a:gd name="connsiteX11" fmla="*/ 2578868 w 2578868"/>
                    <a:gd name="connsiteY11" fmla="*/ 202083 h 714375"/>
                    <a:gd name="connsiteX12" fmla="*/ 2295525 w 2578868"/>
                    <a:gd name="connsiteY12" fmla="*/ 0 h 714375"/>
                    <a:gd name="connsiteX13" fmla="*/ 225425 w 2578868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8868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6751" y="377766"/>
                        <a:pt x="2578868" y="202083"/>
                      </a:cubicBezTo>
                      <a:cubicBezTo>
                        <a:pt x="2493143" y="120591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4" name="Rectangle 22">
                  <a:extLst>
                    <a:ext uri="{FF2B5EF4-FFF2-40B4-BE49-F238E27FC236}">
                      <a16:creationId xmlns:a16="http://schemas.microsoft.com/office/drawing/2014/main" id="{F19C01D9-27BF-44D6-BA46-7614752BB286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0" name="Group 113">
                <a:extLst>
                  <a:ext uri="{FF2B5EF4-FFF2-40B4-BE49-F238E27FC236}">
                    <a16:creationId xmlns:a16="http://schemas.microsoft.com/office/drawing/2014/main" id="{93C336C3-D3D0-4FC3-9E54-287AF5F51641}"/>
                  </a:ext>
                </a:extLst>
              </p:cNvPr>
              <p:cNvGrpSpPr/>
              <p:nvPr/>
            </p:nvGrpSpPr>
            <p:grpSpPr>
              <a:xfrm>
                <a:off x="4117666" y="4061275"/>
                <a:ext cx="1832471" cy="391100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27">
                  <a:extLst>
                    <a:ext uri="{FF2B5EF4-FFF2-40B4-BE49-F238E27FC236}">
                      <a16:creationId xmlns:a16="http://schemas.microsoft.com/office/drawing/2014/main" id="{6AB5FD0D-4B57-4EF8-8616-911A56BB90B9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2" name="Freeform 28">
                  <a:extLst>
                    <a:ext uri="{FF2B5EF4-FFF2-40B4-BE49-F238E27FC236}">
                      <a16:creationId xmlns:a16="http://schemas.microsoft.com/office/drawing/2014/main" id="{7A6E5DFC-626F-4920-AEF0-288CC45DF516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</p:grpSp>
      <p:sp>
        <p:nvSpPr>
          <p:cNvPr id="33" name="Oval 14">
            <a:extLst>
              <a:ext uri="{FF2B5EF4-FFF2-40B4-BE49-F238E27FC236}">
                <a16:creationId xmlns:a16="http://schemas.microsoft.com/office/drawing/2014/main" id="{E5665DC3-8F99-42A4-8F08-32CDB0356796}"/>
              </a:ext>
            </a:extLst>
          </p:cNvPr>
          <p:cNvSpPr/>
          <p:nvPr/>
        </p:nvSpPr>
        <p:spPr>
          <a:xfrm>
            <a:off x="761132" y="1435740"/>
            <a:ext cx="689857" cy="689857"/>
          </a:xfrm>
          <a:prstGeom prst="ellipse">
            <a:avLst/>
          </a:prstGeom>
          <a:solidFill>
            <a:schemeClr val="accent5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grpSp>
        <p:nvGrpSpPr>
          <p:cNvPr id="34" name="그룹 7">
            <a:extLst>
              <a:ext uri="{FF2B5EF4-FFF2-40B4-BE49-F238E27FC236}">
                <a16:creationId xmlns:a16="http://schemas.microsoft.com/office/drawing/2014/main" id="{5DAE3864-58A1-4B16-9581-3789AEFAF5AC}"/>
              </a:ext>
            </a:extLst>
          </p:cNvPr>
          <p:cNvGrpSpPr/>
          <p:nvPr/>
        </p:nvGrpSpPr>
        <p:grpSpPr>
          <a:xfrm>
            <a:off x="1642675" y="1315572"/>
            <a:ext cx="6673511" cy="1410785"/>
            <a:chOff x="7186639" y="1798001"/>
            <a:chExt cx="3341556" cy="2231064"/>
          </a:xfrm>
        </p:grpSpPr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2DCA2E00-44A5-4AD4-A1EE-88CBCFA8CEC4}"/>
                </a:ext>
              </a:extLst>
            </p:cNvPr>
            <p:cNvSpPr txBox="1"/>
            <p:nvPr/>
          </p:nvSpPr>
          <p:spPr>
            <a:xfrm>
              <a:off x="7288195" y="2274739"/>
              <a:ext cx="32400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Hiányos tudás a célterületről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inte</a:t>
              </a:r>
              <a:r>
                <a:rPr lang="hu-HU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grációs</a:t>
              </a:r>
              <a:r>
                <a:rPr lang="hu-HU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asszociációs nehézségek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hu-HU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Nem zárják ki kölcsönösen egymást</a:t>
              </a:r>
            </a:p>
            <a:p>
              <a:endParaRPr lang="hu-HU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17">
              <a:extLst>
                <a:ext uri="{FF2B5EF4-FFF2-40B4-BE49-F238E27FC236}">
                  <a16:creationId xmlns:a16="http://schemas.microsoft.com/office/drawing/2014/main" id="{3C5F041F-78B1-468F-91A3-4D9A8432E702}"/>
                </a:ext>
              </a:extLst>
            </p:cNvPr>
            <p:cNvSpPr txBox="1"/>
            <p:nvPr/>
          </p:nvSpPr>
          <p:spPr>
            <a:xfrm>
              <a:off x="7186639" y="1798001"/>
              <a:ext cx="3240000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hu-HU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Tudás hipotézis – </a:t>
              </a:r>
              <a:r>
                <a:rPr lang="hu-HU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Butterfield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&amp; Metcalfe, 2001</a:t>
              </a:r>
              <a:r>
                <a:rPr lang="hu-HU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Oval 18">
            <a:extLst>
              <a:ext uri="{FF2B5EF4-FFF2-40B4-BE49-F238E27FC236}">
                <a16:creationId xmlns:a16="http://schemas.microsoft.com/office/drawing/2014/main" id="{D26CEE9A-1A00-4706-A56B-D02A07E55F98}"/>
              </a:ext>
            </a:extLst>
          </p:cNvPr>
          <p:cNvSpPr/>
          <p:nvPr/>
        </p:nvSpPr>
        <p:spPr>
          <a:xfrm>
            <a:off x="758505" y="3807207"/>
            <a:ext cx="689857" cy="689857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grpSp>
        <p:nvGrpSpPr>
          <p:cNvPr id="51" name="그룹 7">
            <a:extLst>
              <a:ext uri="{FF2B5EF4-FFF2-40B4-BE49-F238E27FC236}">
                <a16:creationId xmlns:a16="http://schemas.microsoft.com/office/drawing/2014/main" id="{D5A6146E-7FAA-408F-A880-20322883863D}"/>
              </a:ext>
            </a:extLst>
          </p:cNvPr>
          <p:cNvGrpSpPr/>
          <p:nvPr/>
        </p:nvGrpSpPr>
        <p:grpSpPr>
          <a:xfrm>
            <a:off x="1642675" y="3867821"/>
            <a:ext cx="6656238" cy="669040"/>
            <a:chOff x="7186639" y="1798001"/>
            <a:chExt cx="3332907" cy="683417"/>
          </a:xfrm>
        </p:grpSpPr>
        <p:sp>
          <p:nvSpPr>
            <p:cNvPr id="52" name="TextBox 16">
              <a:extLst>
                <a:ext uri="{FF2B5EF4-FFF2-40B4-BE49-F238E27FC236}">
                  <a16:creationId xmlns:a16="http://schemas.microsoft.com/office/drawing/2014/main" id="{9FA08232-CA0C-439B-A864-D0012D808E9D}"/>
                </a:ext>
              </a:extLst>
            </p:cNvPr>
            <p:cNvSpPr txBox="1"/>
            <p:nvPr/>
          </p:nvSpPr>
          <p:spPr>
            <a:xfrm>
              <a:off x="7279546" y="2104149"/>
              <a:ext cx="3240000" cy="377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Nem megegyező feltételek</a:t>
              </a:r>
            </a:p>
          </p:txBody>
        </p:sp>
        <p:sp>
          <p:nvSpPr>
            <p:cNvPr id="53" name="TextBox 17">
              <a:extLst>
                <a:ext uri="{FF2B5EF4-FFF2-40B4-BE49-F238E27FC236}">
                  <a16:creationId xmlns:a16="http://schemas.microsoft.com/office/drawing/2014/main" id="{1938E52C-83E6-4F34-A990-C1D002BFE4D6}"/>
                </a:ext>
              </a:extLst>
            </p:cNvPr>
            <p:cNvSpPr txBox="1"/>
            <p:nvPr/>
          </p:nvSpPr>
          <p:spPr>
            <a:xfrm>
              <a:off x="7186639" y="1798001"/>
              <a:ext cx="3240000" cy="37726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hu-HU" altLang="ko-KR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Első kísérlet </a:t>
              </a:r>
              <a:r>
                <a:rPr lang="hu-HU" altLang="ko-KR" sz="1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feedback</a:t>
              </a:r>
              <a:r>
                <a:rPr lang="hu-HU" altLang="ko-KR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stílus</a:t>
              </a:r>
              <a:endPara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4" name="Oval 30">
            <a:extLst>
              <a:ext uri="{FF2B5EF4-FFF2-40B4-BE49-F238E27FC236}">
                <a16:creationId xmlns:a16="http://schemas.microsoft.com/office/drawing/2014/main" id="{ED71E316-4CB3-43EE-95E8-A4A9699E87FD}"/>
              </a:ext>
            </a:extLst>
          </p:cNvPr>
          <p:cNvSpPr/>
          <p:nvPr/>
        </p:nvSpPr>
        <p:spPr>
          <a:xfrm>
            <a:off x="762548" y="5921074"/>
            <a:ext cx="689857" cy="689857"/>
          </a:xfrm>
          <a:prstGeom prst="ellipse">
            <a:avLst/>
          </a:prstGeom>
          <a:solidFill>
            <a:schemeClr val="bg1"/>
          </a:solidFill>
          <a:ln w="63500">
            <a:solidFill>
              <a:srgbClr val="F0A22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grpSp>
        <p:nvGrpSpPr>
          <p:cNvPr id="65" name="그룹 3">
            <a:extLst>
              <a:ext uri="{FF2B5EF4-FFF2-40B4-BE49-F238E27FC236}">
                <a16:creationId xmlns:a16="http://schemas.microsoft.com/office/drawing/2014/main" id="{89C9D577-07AC-4D91-AEA6-D9ED5288ADA7}"/>
              </a:ext>
            </a:extLst>
          </p:cNvPr>
          <p:cNvGrpSpPr/>
          <p:nvPr/>
        </p:nvGrpSpPr>
        <p:grpSpPr>
          <a:xfrm>
            <a:off x="1642675" y="4666785"/>
            <a:ext cx="4511735" cy="1224633"/>
            <a:chOff x="7186639" y="5328877"/>
            <a:chExt cx="3452307" cy="1224633"/>
          </a:xfrm>
        </p:grpSpPr>
        <p:sp>
          <p:nvSpPr>
            <p:cNvPr id="66" name="TextBox 32">
              <a:extLst>
                <a:ext uri="{FF2B5EF4-FFF2-40B4-BE49-F238E27FC236}">
                  <a16:creationId xmlns:a16="http://schemas.microsoft.com/office/drawing/2014/main" id="{5DE13368-D551-4F38-BC58-88C832D52342}"/>
                </a:ext>
              </a:extLst>
            </p:cNvPr>
            <p:cNvSpPr txBox="1"/>
            <p:nvPr/>
          </p:nvSpPr>
          <p:spPr>
            <a:xfrm>
              <a:off x="7398946" y="5630180"/>
              <a:ext cx="3240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Etikai kérdések</a:t>
              </a:r>
            </a:p>
            <a:p>
              <a:r>
                <a:rPr lang="hu-HU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Csoportbeosztás</a:t>
              </a:r>
            </a:p>
            <a:p>
              <a:r>
                <a:rPr lang="hu-HU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Alacsony elemszám/Reprezentatív?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7" name="TextBox 33">
              <a:extLst>
                <a:ext uri="{FF2B5EF4-FFF2-40B4-BE49-F238E27FC236}">
                  <a16:creationId xmlns:a16="http://schemas.microsoft.com/office/drawing/2014/main" id="{C17FC7B6-53D9-40CE-B479-20D20F1BA973}"/>
                </a:ext>
              </a:extLst>
            </p:cNvPr>
            <p:cNvSpPr txBox="1"/>
            <p:nvPr/>
          </p:nvSpPr>
          <p:spPr>
            <a:xfrm>
              <a:off x="7186639" y="5328877"/>
              <a:ext cx="3240000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hu-HU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Mintavétel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7" name="Oval 26">
            <a:extLst>
              <a:ext uri="{FF2B5EF4-FFF2-40B4-BE49-F238E27FC236}">
                <a16:creationId xmlns:a16="http://schemas.microsoft.com/office/drawing/2014/main" id="{F974B3FF-AA40-4926-88A5-8DA4E05D6366}"/>
              </a:ext>
            </a:extLst>
          </p:cNvPr>
          <p:cNvSpPr/>
          <p:nvPr/>
        </p:nvSpPr>
        <p:spPr>
          <a:xfrm>
            <a:off x="758536" y="4853007"/>
            <a:ext cx="689857" cy="689857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grpSp>
        <p:nvGrpSpPr>
          <p:cNvPr id="82" name="그룹 3">
            <a:extLst>
              <a:ext uri="{FF2B5EF4-FFF2-40B4-BE49-F238E27FC236}">
                <a16:creationId xmlns:a16="http://schemas.microsoft.com/office/drawing/2014/main" id="{AC46075F-4B2B-41D2-B4FA-7CFD64F1E336}"/>
              </a:ext>
            </a:extLst>
          </p:cNvPr>
          <p:cNvGrpSpPr/>
          <p:nvPr/>
        </p:nvGrpSpPr>
        <p:grpSpPr>
          <a:xfrm>
            <a:off x="1642675" y="5955837"/>
            <a:ext cx="3658528" cy="670635"/>
            <a:chOff x="7186640" y="5328877"/>
            <a:chExt cx="3452306" cy="670635"/>
          </a:xfrm>
        </p:grpSpPr>
        <p:sp>
          <p:nvSpPr>
            <p:cNvPr id="83" name="TextBox 32">
              <a:extLst>
                <a:ext uri="{FF2B5EF4-FFF2-40B4-BE49-F238E27FC236}">
                  <a16:creationId xmlns:a16="http://schemas.microsoft.com/office/drawing/2014/main" id="{FA24BC75-6674-4721-8946-3ADE1DECD436}"/>
                </a:ext>
              </a:extLst>
            </p:cNvPr>
            <p:cNvSpPr txBox="1"/>
            <p:nvPr/>
          </p:nvSpPr>
          <p:spPr>
            <a:xfrm>
              <a:off x="7398946" y="5630180"/>
              <a:ext cx="324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Hibák kizárására való törekvés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4" name="TextBox 33">
              <a:extLst>
                <a:ext uri="{FF2B5EF4-FFF2-40B4-BE49-F238E27FC236}">
                  <a16:creationId xmlns:a16="http://schemas.microsoft.com/office/drawing/2014/main" id="{8BD5B043-1B7D-4746-A22F-3FC89EAB7F48}"/>
                </a:ext>
              </a:extLst>
            </p:cNvPr>
            <p:cNvSpPr txBox="1"/>
            <p:nvPr/>
          </p:nvSpPr>
          <p:spPr>
            <a:xfrm>
              <a:off x="7186640" y="5328877"/>
              <a:ext cx="3240000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hu-HU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Kiegészítő tesztek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5" name="Parallelogram 15">
            <a:extLst>
              <a:ext uri="{FF2B5EF4-FFF2-40B4-BE49-F238E27FC236}">
                <a16:creationId xmlns:a16="http://schemas.microsoft.com/office/drawing/2014/main" id="{A1A30CD2-AE46-46F1-9FFF-E0365D2A83AB}"/>
              </a:ext>
            </a:extLst>
          </p:cNvPr>
          <p:cNvSpPr>
            <a:spLocks noChangeAspect="1"/>
          </p:cNvSpPr>
          <p:nvPr/>
        </p:nvSpPr>
        <p:spPr>
          <a:xfrm rot="16200000">
            <a:off x="880150" y="4966797"/>
            <a:ext cx="432346" cy="468000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7" name="Freeform 108">
            <a:extLst>
              <a:ext uri="{FF2B5EF4-FFF2-40B4-BE49-F238E27FC236}">
                <a16:creationId xmlns:a16="http://schemas.microsoft.com/office/drawing/2014/main" id="{AACC7CE5-DC34-4086-BA7D-FC0EF509A710}"/>
              </a:ext>
            </a:extLst>
          </p:cNvPr>
          <p:cNvSpPr>
            <a:spLocks noChangeAspect="1"/>
          </p:cNvSpPr>
          <p:nvPr/>
        </p:nvSpPr>
        <p:spPr>
          <a:xfrm>
            <a:off x="883385" y="1530434"/>
            <a:ext cx="416457" cy="460187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Freeform 19">
            <a:extLst>
              <a:ext uri="{FF2B5EF4-FFF2-40B4-BE49-F238E27FC236}">
                <a16:creationId xmlns:a16="http://schemas.microsoft.com/office/drawing/2014/main" id="{4459CD97-5D9D-4A43-B153-A303F192DBC8}"/>
              </a:ext>
            </a:extLst>
          </p:cNvPr>
          <p:cNvSpPr>
            <a:spLocks noChangeAspect="1"/>
          </p:cNvSpPr>
          <p:nvPr/>
        </p:nvSpPr>
        <p:spPr>
          <a:xfrm>
            <a:off x="893545" y="3935968"/>
            <a:ext cx="425863" cy="419034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90" name="Parallelogram 30">
            <a:extLst>
              <a:ext uri="{FF2B5EF4-FFF2-40B4-BE49-F238E27FC236}">
                <a16:creationId xmlns:a16="http://schemas.microsoft.com/office/drawing/2014/main" id="{943F1513-F335-4481-9DCE-6603AAB1062B}"/>
              </a:ext>
            </a:extLst>
          </p:cNvPr>
          <p:cNvSpPr>
            <a:spLocks noChangeAspect="1"/>
          </p:cNvSpPr>
          <p:nvPr/>
        </p:nvSpPr>
        <p:spPr>
          <a:xfrm flipH="1">
            <a:off x="919422" y="6072344"/>
            <a:ext cx="380420" cy="381361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rgbClr val="F0A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4" name="Oval 18">
            <a:extLst>
              <a:ext uri="{FF2B5EF4-FFF2-40B4-BE49-F238E27FC236}">
                <a16:creationId xmlns:a16="http://schemas.microsoft.com/office/drawing/2014/main" id="{09833E3B-BD92-40A1-9A97-ADEFE37AE527}"/>
              </a:ext>
            </a:extLst>
          </p:cNvPr>
          <p:cNvSpPr/>
          <p:nvPr/>
        </p:nvSpPr>
        <p:spPr>
          <a:xfrm>
            <a:off x="758504" y="2708660"/>
            <a:ext cx="689857" cy="689857"/>
          </a:xfrm>
          <a:prstGeom prst="ellipse">
            <a:avLst/>
          </a:prstGeom>
          <a:solidFill>
            <a:srgbClr val="ECC8A4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grpSp>
        <p:nvGrpSpPr>
          <p:cNvPr id="55" name="그룹 7">
            <a:extLst>
              <a:ext uri="{FF2B5EF4-FFF2-40B4-BE49-F238E27FC236}">
                <a16:creationId xmlns:a16="http://schemas.microsoft.com/office/drawing/2014/main" id="{AF96F2B8-F559-483B-A1CD-5C70A5D32533}"/>
              </a:ext>
            </a:extLst>
          </p:cNvPr>
          <p:cNvGrpSpPr/>
          <p:nvPr/>
        </p:nvGrpSpPr>
        <p:grpSpPr>
          <a:xfrm>
            <a:off x="1653670" y="2766294"/>
            <a:ext cx="6656238" cy="962080"/>
            <a:chOff x="7186639" y="1798001"/>
            <a:chExt cx="3332907" cy="982755"/>
          </a:xfrm>
        </p:grpSpPr>
        <p:sp>
          <p:nvSpPr>
            <p:cNvPr id="56" name="TextBox 16">
              <a:extLst>
                <a:ext uri="{FF2B5EF4-FFF2-40B4-BE49-F238E27FC236}">
                  <a16:creationId xmlns:a16="http://schemas.microsoft.com/office/drawing/2014/main" id="{86CEA8B4-86B7-4747-92D2-B77A60275325}"/>
                </a:ext>
              </a:extLst>
            </p:cNvPr>
            <p:cNvSpPr txBox="1"/>
            <p:nvPr/>
          </p:nvSpPr>
          <p:spPr>
            <a:xfrm>
              <a:off x="7279546" y="2120536"/>
              <a:ext cx="3240000" cy="660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Kiválasztási folyamat?</a:t>
              </a:r>
            </a:p>
            <a:p>
              <a:r>
                <a:rPr lang="hu-HU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Aktualitás hiánya</a:t>
              </a:r>
            </a:p>
          </p:txBody>
        </p:sp>
        <p:sp>
          <p:nvSpPr>
            <p:cNvPr id="57" name="TextBox 17">
              <a:extLst>
                <a:ext uri="{FF2B5EF4-FFF2-40B4-BE49-F238E27FC236}">
                  <a16:creationId xmlns:a16="http://schemas.microsoft.com/office/drawing/2014/main" id="{D6B873F9-F777-45BB-8700-896FA85007E6}"/>
                </a:ext>
              </a:extLst>
            </p:cNvPr>
            <p:cNvSpPr txBox="1"/>
            <p:nvPr/>
          </p:nvSpPr>
          <p:spPr>
            <a:xfrm>
              <a:off x="7186639" y="1798001"/>
              <a:ext cx="3240000" cy="37726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</a:t>
              </a:r>
              <a:r>
                <a:rPr lang="hu-HU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érdéssor</a:t>
              </a:r>
              <a:endPara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9" name="Parallelogram 15">
            <a:extLst>
              <a:ext uri="{FF2B5EF4-FFF2-40B4-BE49-F238E27FC236}">
                <a16:creationId xmlns:a16="http://schemas.microsoft.com/office/drawing/2014/main" id="{A9760C32-C268-44A3-94C2-8CD24398CEE7}"/>
              </a:ext>
            </a:extLst>
          </p:cNvPr>
          <p:cNvSpPr/>
          <p:nvPr/>
        </p:nvSpPr>
        <p:spPr>
          <a:xfrm flipH="1">
            <a:off x="868527" y="283544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60" name="그룹 3">
            <a:extLst>
              <a:ext uri="{FF2B5EF4-FFF2-40B4-BE49-F238E27FC236}">
                <a16:creationId xmlns:a16="http://schemas.microsoft.com/office/drawing/2014/main" id="{2C61150D-78C8-40CF-B335-6B9B9D45D969}"/>
              </a:ext>
            </a:extLst>
          </p:cNvPr>
          <p:cNvGrpSpPr/>
          <p:nvPr/>
        </p:nvGrpSpPr>
        <p:grpSpPr>
          <a:xfrm>
            <a:off x="1666739" y="322584"/>
            <a:ext cx="4511735" cy="947634"/>
            <a:chOff x="7186639" y="5328877"/>
            <a:chExt cx="3452307" cy="947634"/>
          </a:xfrm>
        </p:grpSpPr>
        <p:sp>
          <p:nvSpPr>
            <p:cNvPr id="61" name="TextBox 32">
              <a:extLst>
                <a:ext uri="{FF2B5EF4-FFF2-40B4-BE49-F238E27FC236}">
                  <a16:creationId xmlns:a16="http://schemas.microsoft.com/office/drawing/2014/main" id="{3740616E-6852-4A4E-B3CE-65F2502728B1}"/>
                </a:ext>
              </a:extLst>
            </p:cNvPr>
            <p:cNvSpPr txBox="1"/>
            <p:nvPr/>
          </p:nvSpPr>
          <p:spPr>
            <a:xfrm>
              <a:off x="7398946" y="5630180"/>
              <a:ext cx="324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Hiányzó </a:t>
              </a:r>
              <a:r>
                <a:rPr lang="hu-HU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</a:t>
              </a:r>
              <a:r>
                <a:rPr lang="hu-HU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értékek</a:t>
              </a:r>
            </a:p>
            <a:p>
              <a:r>
                <a:rPr lang="hu-HU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Alacsony </a:t>
              </a:r>
              <a:r>
                <a:rPr lang="el-GR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γ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33">
              <a:extLst>
                <a:ext uri="{FF2B5EF4-FFF2-40B4-BE49-F238E27FC236}">
                  <a16:creationId xmlns:a16="http://schemas.microsoft.com/office/drawing/2014/main" id="{E2FCE6E9-0E99-4D0F-B804-D0F231D1FA9C}"/>
                </a:ext>
              </a:extLst>
            </p:cNvPr>
            <p:cNvSpPr txBox="1"/>
            <p:nvPr/>
          </p:nvSpPr>
          <p:spPr>
            <a:xfrm>
              <a:off x="7186639" y="5328877"/>
              <a:ext cx="3240000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hu-HU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Szignifikancia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3" name="Oval 26">
            <a:extLst>
              <a:ext uri="{FF2B5EF4-FFF2-40B4-BE49-F238E27FC236}">
                <a16:creationId xmlns:a16="http://schemas.microsoft.com/office/drawing/2014/main" id="{2FD28824-46D1-4F15-B23E-E82AD689ACFA}"/>
              </a:ext>
            </a:extLst>
          </p:cNvPr>
          <p:cNvSpPr/>
          <p:nvPr/>
        </p:nvSpPr>
        <p:spPr>
          <a:xfrm>
            <a:off x="782600" y="447846"/>
            <a:ext cx="689857" cy="689857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69" name="Rectangle 7">
            <a:extLst>
              <a:ext uri="{FF2B5EF4-FFF2-40B4-BE49-F238E27FC236}">
                <a16:creationId xmlns:a16="http://schemas.microsoft.com/office/drawing/2014/main" id="{A100276B-52F7-46A6-A1F6-81EA9FB51027}"/>
              </a:ext>
            </a:extLst>
          </p:cNvPr>
          <p:cNvSpPr>
            <a:spLocks noChangeAspect="1"/>
          </p:cNvSpPr>
          <p:nvPr/>
        </p:nvSpPr>
        <p:spPr>
          <a:xfrm rot="18900000">
            <a:off x="1045814" y="598184"/>
            <a:ext cx="193914" cy="432000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92874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3D08DF0-D383-4E0B-B01F-C2567010B5B9}"/>
              </a:ext>
            </a:extLst>
          </p:cNvPr>
          <p:cNvGrpSpPr/>
          <p:nvPr/>
        </p:nvGrpSpPr>
        <p:grpSpPr>
          <a:xfrm>
            <a:off x="2145409" y="1698997"/>
            <a:ext cx="7990813" cy="2066528"/>
            <a:chOff x="971600" y="2823151"/>
            <a:chExt cx="7990813" cy="2066528"/>
          </a:xfrm>
          <a:solidFill>
            <a:schemeClr val="accent6"/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959E854-FF38-4993-8C47-50661937936B}"/>
                </a:ext>
              </a:extLst>
            </p:cNvPr>
            <p:cNvSpPr/>
            <p:nvPr/>
          </p:nvSpPr>
          <p:spPr>
            <a:xfrm>
              <a:off x="971600" y="2823151"/>
              <a:ext cx="2066528" cy="20665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ounded Rectangle 7">
              <a:extLst>
                <a:ext uri="{FF2B5EF4-FFF2-40B4-BE49-F238E27FC236}">
                  <a16:creationId xmlns:a16="http://schemas.microsoft.com/office/drawing/2014/main" id="{A7A2B56F-14B2-4709-87FF-C6E90A6D479B}"/>
                </a:ext>
              </a:extLst>
            </p:cNvPr>
            <p:cNvSpPr/>
            <p:nvPr/>
          </p:nvSpPr>
          <p:spPr>
            <a:xfrm>
              <a:off x="2556223" y="3397788"/>
              <a:ext cx="914400" cy="914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ounded Rectangle 10">
              <a:extLst>
                <a:ext uri="{FF2B5EF4-FFF2-40B4-BE49-F238E27FC236}">
                  <a16:creationId xmlns:a16="http://schemas.microsoft.com/office/drawing/2014/main" id="{0FFAA4A5-D440-4108-B9B3-B2D067B8C62A}"/>
                </a:ext>
              </a:extLst>
            </p:cNvPr>
            <p:cNvSpPr/>
            <p:nvPr/>
          </p:nvSpPr>
          <p:spPr>
            <a:xfrm>
              <a:off x="3563888" y="3397788"/>
              <a:ext cx="341804" cy="914400"/>
            </a:xfrm>
            <a:prstGeom prst="roundRect">
              <a:avLst>
                <a:gd name="adj" fmla="val 353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Rounded Rectangle 11">
              <a:extLst>
                <a:ext uri="{FF2B5EF4-FFF2-40B4-BE49-F238E27FC236}">
                  <a16:creationId xmlns:a16="http://schemas.microsoft.com/office/drawing/2014/main" id="{DCCA2CD8-333F-44E1-8A03-170371DB44C8}"/>
                </a:ext>
              </a:extLst>
            </p:cNvPr>
            <p:cNvSpPr/>
            <p:nvPr/>
          </p:nvSpPr>
          <p:spPr>
            <a:xfrm>
              <a:off x="3401541" y="3596072"/>
              <a:ext cx="5560872" cy="529456"/>
            </a:xfrm>
            <a:prstGeom prst="roundRect">
              <a:avLst>
                <a:gd name="adj" fmla="val 983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823133-A768-438E-BB54-4268EE16FD39}"/>
                </a:ext>
              </a:extLst>
            </p:cNvPr>
            <p:cNvSpPr/>
            <p:nvPr/>
          </p:nvSpPr>
          <p:spPr>
            <a:xfrm>
              <a:off x="4739497" y="4125527"/>
              <a:ext cx="701839" cy="7641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1D4122-CAD4-4B76-A7B2-BD23D6B99E7C}"/>
                </a:ext>
              </a:extLst>
            </p:cNvPr>
            <p:cNvSpPr/>
            <p:nvPr/>
          </p:nvSpPr>
          <p:spPr>
            <a:xfrm>
              <a:off x="5757114" y="4125527"/>
              <a:ext cx="701839" cy="7641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D61E6F3-60FE-4E79-89A2-329772633EB4}"/>
                </a:ext>
              </a:extLst>
            </p:cNvPr>
            <p:cNvSpPr/>
            <p:nvPr/>
          </p:nvSpPr>
          <p:spPr>
            <a:xfrm>
              <a:off x="6774731" y="4125527"/>
              <a:ext cx="701839" cy="7641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AEC70DD6-4F6B-4928-9DCB-E11D6C45843A}"/>
                </a:ext>
              </a:extLst>
            </p:cNvPr>
            <p:cNvSpPr/>
            <p:nvPr/>
          </p:nvSpPr>
          <p:spPr>
            <a:xfrm>
              <a:off x="7792348" y="4102861"/>
              <a:ext cx="701839" cy="7641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72902B99-5F09-4892-81D2-D883435A6868}"/>
              </a:ext>
            </a:extLst>
          </p:cNvPr>
          <p:cNvGrpSpPr/>
          <p:nvPr/>
        </p:nvGrpSpPr>
        <p:grpSpPr>
          <a:xfrm>
            <a:off x="9046693" y="5202392"/>
            <a:ext cx="2621932" cy="949771"/>
            <a:chOff x="803640" y="3362835"/>
            <a:chExt cx="2059657" cy="949771"/>
          </a:xfrm>
        </p:grpSpPr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27155B38-4413-4EBC-8F77-1AF3A8D47CAC}"/>
                </a:ext>
              </a:extLst>
            </p:cNvPr>
            <p:cNvSpPr txBox="1"/>
            <p:nvPr/>
          </p:nvSpPr>
          <p:spPr>
            <a:xfrm>
              <a:off x="803640" y="3666275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Figyelemzavar</a:t>
              </a:r>
            </a:p>
            <a:p>
              <a:pPr algn="ctr"/>
              <a:r>
                <a:rPr lang="hu-HU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AD/HD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5F7043F8-3453-46F5-BE5A-C2E1DBEF3C3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altLang="ko-KR" b="1" dirty="0">
                  <a:solidFill>
                    <a:schemeClr val="accent4"/>
                  </a:solidFill>
                  <a:cs typeface="Arial" pitchFamily="34" charset="0"/>
                </a:rPr>
                <a:t>Speciális csoportok</a:t>
              </a:r>
              <a:endParaRPr lang="ko-KR" altLang="en-US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E3E7490A-371E-4E9F-9115-731BB32BA784}"/>
              </a:ext>
            </a:extLst>
          </p:cNvPr>
          <p:cNvGrpSpPr/>
          <p:nvPr/>
        </p:nvGrpSpPr>
        <p:grpSpPr>
          <a:xfrm>
            <a:off x="6243823" y="5202392"/>
            <a:ext cx="2621932" cy="586359"/>
            <a:chOff x="803640" y="3362835"/>
            <a:chExt cx="2059657" cy="586359"/>
          </a:xfrm>
        </p:grpSpPr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887A90F5-2586-476F-B4ED-527800E2AC3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Szakmaorientált 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60E3F83E-CF26-4D3B-A300-D8CE891EC052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altLang="ko-KR" b="1" dirty="0">
                  <a:solidFill>
                    <a:schemeClr val="accent2"/>
                  </a:solidFill>
                  <a:cs typeface="Arial" pitchFamily="34" charset="0"/>
                </a:rPr>
                <a:t>Tudáshipotézis</a:t>
              </a:r>
              <a:endParaRPr lang="ko-KR" altLang="en-US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1">
            <a:extLst>
              <a:ext uri="{FF2B5EF4-FFF2-40B4-BE49-F238E27FC236}">
                <a16:creationId xmlns:a16="http://schemas.microsoft.com/office/drawing/2014/main" id="{EC3B93FC-5DB0-4FEA-B128-9CEAE3856592}"/>
              </a:ext>
            </a:extLst>
          </p:cNvPr>
          <p:cNvSpPr txBox="1"/>
          <p:nvPr/>
        </p:nvSpPr>
        <p:spPr>
          <a:xfrm>
            <a:off x="853291" y="5229705"/>
            <a:ext cx="262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altLang="ko-KR" b="1" dirty="0">
                <a:solidFill>
                  <a:schemeClr val="accent1"/>
                </a:solidFill>
                <a:cs typeface="Arial" pitchFamily="34" charset="0"/>
              </a:rPr>
              <a:t>Nagyobb elemszám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2" name="Group 25">
            <a:extLst>
              <a:ext uri="{FF2B5EF4-FFF2-40B4-BE49-F238E27FC236}">
                <a16:creationId xmlns:a16="http://schemas.microsoft.com/office/drawing/2014/main" id="{286B98D0-2063-4149-AC94-897B551AB4AE}"/>
              </a:ext>
            </a:extLst>
          </p:cNvPr>
          <p:cNvGrpSpPr/>
          <p:nvPr/>
        </p:nvGrpSpPr>
        <p:grpSpPr>
          <a:xfrm>
            <a:off x="3531349" y="5150306"/>
            <a:ext cx="2621932" cy="494026"/>
            <a:chOff x="803640" y="3362835"/>
            <a:chExt cx="2059657" cy="494026"/>
          </a:xfrm>
        </p:grpSpPr>
        <p:sp>
          <p:nvSpPr>
            <p:cNvPr id="23" name="TextBox 26">
              <a:extLst>
                <a:ext uri="{FF2B5EF4-FFF2-40B4-BE49-F238E27FC236}">
                  <a16:creationId xmlns:a16="http://schemas.microsoft.com/office/drawing/2014/main" id="{B6E4344D-9186-426B-8173-B92329FFBCEC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7">
              <a:extLst>
                <a:ext uri="{FF2B5EF4-FFF2-40B4-BE49-F238E27FC236}">
                  <a16:creationId xmlns:a16="http://schemas.microsoft.com/office/drawing/2014/main" id="{CACE37EA-FE82-4320-9847-9EA267FDFF2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altLang="ko-KR" b="1" dirty="0">
                  <a:solidFill>
                    <a:schemeClr val="accent3"/>
                  </a:solidFill>
                  <a:cs typeface="Arial" pitchFamily="34" charset="0"/>
                </a:rPr>
                <a:t>Aktualizált kérdőív</a:t>
              </a:r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6">
            <a:extLst>
              <a:ext uri="{FF2B5EF4-FFF2-40B4-BE49-F238E27FC236}">
                <a16:creationId xmlns:a16="http://schemas.microsoft.com/office/drawing/2014/main" id="{8C48E8E2-3B5E-4330-8769-67AFBB75D082}"/>
              </a:ext>
            </a:extLst>
          </p:cNvPr>
          <p:cNvGrpSpPr>
            <a:grpSpLocks noChangeAspect="1"/>
          </p:cNvGrpSpPr>
          <p:nvPr/>
        </p:nvGrpSpPr>
        <p:grpSpPr>
          <a:xfrm>
            <a:off x="2896227" y="2380291"/>
            <a:ext cx="474707" cy="598416"/>
            <a:chOff x="6804248" y="2144238"/>
            <a:chExt cx="1305367" cy="1645545"/>
          </a:xfrm>
          <a:solidFill>
            <a:schemeClr val="bg1"/>
          </a:solidFill>
        </p:grpSpPr>
        <p:sp>
          <p:nvSpPr>
            <p:cNvPr id="34" name="Oval 1">
              <a:extLst>
                <a:ext uri="{FF2B5EF4-FFF2-40B4-BE49-F238E27FC236}">
                  <a16:creationId xmlns:a16="http://schemas.microsoft.com/office/drawing/2014/main" id="{618B1BB4-B8AD-4BAD-B35A-6C45DF9975AC}"/>
                </a:ext>
              </a:extLst>
            </p:cNvPr>
            <p:cNvSpPr/>
            <p:nvPr/>
          </p:nvSpPr>
          <p:spPr>
            <a:xfrm flipH="1">
              <a:off x="7253541" y="3472481"/>
              <a:ext cx="406780" cy="7264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" name="Oval 1">
              <a:extLst>
                <a:ext uri="{FF2B5EF4-FFF2-40B4-BE49-F238E27FC236}">
                  <a16:creationId xmlns:a16="http://schemas.microsoft.com/office/drawing/2014/main" id="{654679D4-FD9D-45DA-BCC4-F0936866E831}"/>
                </a:ext>
              </a:extLst>
            </p:cNvPr>
            <p:cNvSpPr/>
            <p:nvPr/>
          </p:nvSpPr>
          <p:spPr>
            <a:xfrm flipH="1">
              <a:off x="7297125" y="3673561"/>
              <a:ext cx="319612" cy="116222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" name="Oval 1">
              <a:extLst>
                <a:ext uri="{FF2B5EF4-FFF2-40B4-BE49-F238E27FC236}">
                  <a16:creationId xmlns:a16="http://schemas.microsoft.com/office/drawing/2014/main" id="{3AA36788-308E-45F5-A83A-5BAC7821B285}"/>
                </a:ext>
              </a:extLst>
            </p:cNvPr>
            <p:cNvSpPr/>
            <p:nvPr/>
          </p:nvSpPr>
          <p:spPr>
            <a:xfrm flipH="1">
              <a:off x="7268070" y="3573021"/>
              <a:ext cx="377724" cy="72648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" name="Oval 1">
              <a:extLst>
                <a:ext uri="{FF2B5EF4-FFF2-40B4-BE49-F238E27FC236}">
                  <a16:creationId xmlns:a16="http://schemas.microsoft.com/office/drawing/2014/main" id="{5273F8AB-9112-4C80-9479-A4852893AD8B}"/>
                </a:ext>
              </a:extLst>
            </p:cNvPr>
            <p:cNvSpPr/>
            <p:nvPr/>
          </p:nvSpPr>
          <p:spPr>
            <a:xfrm flipH="1">
              <a:off x="7239014" y="3371941"/>
              <a:ext cx="435836" cy="7264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" name="Oval 1">
              <a:extLst>
                <a:ext uri="{FF2B5EF4-FFF2-40B4-BE49-F238E27FC236}">
                  <a16:creationId xmlns:a16="http://schemas.microsoft.com/office/drawing/2014/main" id="{3416F27A-C7A7-4C6F-998C-51466CF57AD7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Oval 1">
              <a:extLst>
                <a:ext uri="{FF2B5EF4-FFF2-40B4-BE49-F238E27FC236}">
                  <a16:creationId xmlns:a16="http://schemas.microsoft.com/office/drawing/2014/main" id="{4EE40FAB-CC82-47FE-AEB8-3E65FF646C11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" name="Oval 1">
              <a:extLst>
                <a:ext uri="{FF2B5EF4-FFF2-40B4-BE49-F238E27FC236}">
                  <a16:creationId xmlns:a16="http://schemas.microsoft.com/office/drawing/2014/main" id="{073AECCC-B97C-4A44-B6BE-33F73DC79E4E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45" name="Freeform 108">
            <a:extLst>
              <a:ext uri="{FF2B5EF4-FFF2-40B4-BE49-F238E27FC236}">
                <a16:creationId xmlns:a16="http://schemas.microsoft.com/office/drawing/2014/main" id="{D7BA7051-E754-47C5-8361-2DB95381514F}"/>
              </a:ext>
            </a:extLst>
          </p:cNvPr>
          <p:cNvSpPr>
            <a:spLocks noChangeAspect="1"/>
          </p:cNvSpPr>
          <p:nvPr/>
        </p:nvSpPr>
        <p:spPr>
          <a:xfrm>
            <a:off x="7214962" y="4399286"/>
            <a:ext cx="679654" cy="751020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rgbClr val="A5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" name="Freeform 108">
            <a:extLst>
              <a:ext uri="{FF2B5EF4-FFF2-40B4-BE49-F238E27FC236}">
                <a16:creationId xmlns:a16="http://schemas.microsoft.com/office/drawing/2014/main" id="{9E4E593C-336E-479A-B803-52EF38C2E0E1}"/>
              </a:ext>
            </a:extLst>
          </p:cNvPr>
          <p:cNvSpPr>
            <a:spLocks noChangeAspect="1"/>
          </p:cNvSpPr>
          <p:nvPr/>
        </p:nvSpPr>
        <p:spPr>
          <a:xfrm>
            <a:off x="8114445" y="3184332"/>
            <a:ext cx="344768" cy="380970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Parallelogram 15">
            <a:extLst>
              <a:ext uri="{FF2B5EF4-FFF2-40B4-BE49-F238E27FC236}">
                <a16:creationId xmlns:a16="http://schemas.microsoft.com/office/drawing/2014/main" id="{4BFC2ACB-8D30-4C5E-960A-9D27D22863C2}"/>
              </a:ext>
            </a:extLst>
          </p:cNvPr>
          <p:cNvSpPr>
            <a:spLocks noChangeAspect="1"/>
          </p:cNvSpPr>
          <p:nvPr/>
        </p:nvSpPr>
        <p:spPr>
          <a:xfrm flipH="1">
            <a:off x="4423350" y="4399286"/>
            <a:ext cx="701838" cy="701838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rgbClr val="B58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49" name="Parallelogram 15">
            <a:extLst>
              <a:ext uri="{FF2B5EF4-FFF2-40B4-BE49-F238E27FC236}">
                <a16:creationId xmlns:a16="http://schemas.microsoft.com/office/drawing/2014/main" id="{4A741355-325E-49A7-A3C9-170244674384}"/>
              </a:ext>
            </a:extLst>
          </p:cNvPr>
          <p:cNvSpPr>
            <a:spLocks noChangeAspect="1"/>
          </p:cNvSpPr>
          <p:nvPr/>
        </p:nvSpPr>
        <p:spPr>
          <a:xfrm flipH="1">
            <a:off x="7063513" y="3218401"/>
            <a:ext cx="414492" cy="41449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0" name="Donut 24">
            <a:extLst>
              <a:ext uri="{FF2B5EF4-FFF2-40B4-BE49-F238E27FC236}">
                <a16:creationId xmlns:a16="http://schemas.microsoft.com/office/drawing/2014/main" id="{BC03E562-EB79-4EA9-BD9C-B331F0B8A3AA}"/>
              </a:ext>
            </a:extLst>
          </p:cNvPr>
          <p:cNvSpPr/>
          <p:nvPr/>
        </p:nvSpPr>
        <p:spPr>
          <a:xfrm>
            <a:off x="10048905" y="4527771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1" name="Donut 24">
            <a:extLst>
              <a:ext uri="{FF2B5EF4-FFF2-40B4-BE49-F238E27FC236}">
                <a16:creationId xmlns:a16="http://schemas.microsoft.com/office/drawing/2014/main" id="{9D476876-6DD4-4D86-9168-D8450D0F7080}"/>
              </a:ext>
            </a:extLst>
          </p:cNvPr>
          <p:cNvSpPr/>
          <p:nvPr/>
        </p:nvSpPr>
        <p:spPr>
          <a:xfrm>
            <a:off x="9101353" y="3198714"/>
            <a:ext cx="440478" cy="459758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2" name="Parallelogram 30">
            <a:extLst>
              <a:ext uri="{FF2B5EF4-FFF2-40B4-BE49-F238E27FC236}">
                <a16:creationId xmlns:a16="http://schemas.microsoft.com/office/drawing/2014/main" id="{D906BDF5-0A6E-47DF-AB8B-8C3B8D8ADF1F}"/>
              </a:ext>
            </a:extLst>
          </p:cNvPr>
          <p:cNvSpPr>
            <a:spLocks noChangeAspect="1"/>
          </p:cNvSpPr>
          <p:nvPr/>
        </p:nvSpPr>
        <p:spPr>
          <a:xfrm flipH="1">
            <a:off x="1751359" y="4485242"/>
            <a:ext cx="701838" cy="703574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rgbClr val="F0A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3" name="Parallelogram 30">
            <a:extLst>
              <a:ext uri="{FF2B5EF4-FFF2-40B4-BE49-F238E27FC236}">
                <a16:creationId xmlns:a16="http://schemas.microsoft.com/office/drawing/2014/main" id="{CABE99B9-8B6F-4562-BEC0-39084CC35A61}"/>
              </a:ext>
            </a:extLst>
          </p:cNvPr>
          <p:cNvSpPr>
            <a:spLocks noChangeAspect="1"/>
          </p:cNvSpPr>
          <p:nvPr/>
        </p:nvSpPr>
        <p:spPr>
          <a:xfrm flipH="1">
            <a:off x="6041603" y="3218401"/>
            <a:ext cx="434348" cy="435422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4" name="Block Arc 41">
            <a:extLst>
              <a:ext uri="{FF2B5EF4-FFF2-40B4-BE49-F238E27FC236}">
                <a16:creationId xmlns:a16="http://schemas.microsoft.com/office/drawing/2014/main" id="{98AE95FD-26D3-4CF9-A25A-B401354CEC4B}"/>
              </a:ext>
            </a:extLst>
          </p:cNvPr>
          <p:cNvSpPr>
            <a:spLocks noChangeAspect="1"/>
          </p:cNvSpPr>
          <p:nvPr/>
        </p:nvSpPr>
        <p:spPr>
          <a:xfrm>
            <a:off x="2307132" y="1871834"/>
            <a:ext cx="1664597" cy="1685686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5" name="Cím 1">
            <a:extLst>
              <a:ext uri="{FF2B5EF4-FFF2-40B4-BE49-F238E27FC236}">
                <a16:creationId xmlns:a16="http://schemas.microsoft.com/office/drawing/2014/main" id="{82A34519-6118-4F79-9744-B94313FFE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3" y="9043"/>
            <a:ext cx="10515600" cy="1325563"/>
          </a:xfrm>
        </p:spPr>
        <p:txBody>
          <a:bodyPr/>
          <a:lstStyle/>
          <a:p>
            <a:r>
              <a:rPr lang="hu-HU" dirty="0"/>
              <a:t>Kutatási perspektívák</a:t>
            </a:r>
          </a:p>
        </p:txBody>
      </p:sp>
    </p:spTree>
    <p:extLst>
      <p:ext uri="{BB962C8B-B14F-4D97-AF65-F5344CB8AC3E}">
        <p14:creationId xmlns:p14="http://schemas.microsoft.com/office/powerpoint/2010/main" val="1954186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">
            <a:extLst>
              <a:ext uri="{FF2B5EF4-FFF2-40B4-BE49-F238E27FC236}">
                <a16:creationId xmlns:a16="http://schemas.microsoft.com/office/drawing/2014/main" id="{F871D058-657E-4AB3-A8EE-1A7AA012B68E}"/>
              </a:ext>
            </a:extLst>
          </p:cNvPr>
          <p:cNvSpPr/>
          <p:nvPr/>
        </p:nvSpPr>
        <p:spPr>
          <a:xfrm>
            <a:off x="0" y="1900720"/>
            <a:ext cx="10078947" cy="4957280"/>
          </a:xfrm>
          <a:custGeom>
            <a:avLst/>
            <a:gdLst>
              <a:gd name="connsiteX0" fmla="*/ 6268825 w 6476215"/>
              <a:gd name="connsiteY0" fmla="*/ 0 h 4223208"/>
              <a:gd name="connsiteX1" fmla="*/ 0 w 6476215"/>
              <a:gd name="connsiteY1" fmla="*/ 2073897 h 4223208"/>
              <a:gd name="connsiteX2" fmla="*/ 9427 w 6476215"/>
              <a:gd name="connsiteY2" fmla="*/ 4223208 h 4223208"/>
              <a:gd name="connsiteX3" fmla="*/ 3780149 w 6476215"/>
              <a:gd name="connsiteY3" fmla="*/ 4213781 h 4223208"/>
              <a:gd name="connsiteX4" fmla="*/ 6476215 w 6476215"/>
              <a:gd name="connsiteY4" fmla="*/ 245097 h 4223208"/>
              <a:gd name="connsiteX5" fmla="*/ 6268825 w 6476215"/>
              <a:gd name="connsiteY5" fmla="*/ 0 h 4223208"/>
              <a:gd name="connsiteX0" fmla="*/ 6259671 w 6467061"/>
              <a:gd name="connsiteY0" fmla="*/ 0 h 4223208"/>
              <a:gd name="connsiteX1" fmla="*/ 19127 w 6467061"/>
              <a:gd name="connsiteY1" fmla="*/ 1791093 h 4223208"/>
              <a:gd name="connsiteX2" fmla="*/ 273 w 6467061"/>
              <a:gd name="connsiteY2" fmla="*/ 4223208 h 4223208"/>
              <a:gd name="connsiteX3" fmla="*/ 3770995 w 6467061"/>
              <a:gd name="connsiteY3" fmla="*/ 4213781 h 4223208"/>
              <a:gd name="connsiteX4" fmla="*/ 6467061 w 6467061"/>
              <a:gd name="connsiteY4" fmla="*/ 245097 h 4223208"/>
              <a:gd name="connsiteX5" fmla="*/ 6259671 w 6467061"/>
              <a:gd name="connsiteY5" fmla="*/ 0 h 4223208"/>
              <a:gd name="connsiteX0" fmla="*/ 6259815 w 6467205"/>
              <a:gd name="connsiteY0" fmla="*/ 0 h 4223208"/>
              <a:gd name="connsiteX1" fmla="*/ 9844 w 6467205"/>
              <a:gd name="connsiteY1" fmla="*/ 1743959 h 4223208"/>
              <a:gd name="connsiteX2" fmla="*/ 417 w 6467205"/>
              <a:gd name="connsiteY2" fmla="*/ 4223208 h 4223208"/>
              <a:gd name="connsiteX3" fmla="*/ 3771139 w 6467205"/>
              <a:gd name="connsiteY3" fmla="*/ 4213781 h 4223208"/>
              <a:gd name="connsiteX4" fmla="*/ 6467205 w 6467205"/>
              <a:gd name="connsiteY4" fmla="*/ 245097 h 4223208"/>
              <a:gd name="connsiteX5" fmla="*/ 6259815 w 6467205"/>
              <a:gd name="connsiteY5" fmla="*/ 0 h 4223208"/>
              <a:gd name="connsiteX0" fmla="*/ 6259815 w 6467205"/>
              <a:gd name="connsiteY0" fmla="*/ 0 h 4223208"/>
              <a:gd name="connsiteX1" fmla="*/ 9844 w 6467205"/>
              <a:gd name="connsiteY1" fmla="*/ 1442301 h 4223208"/>
              <a:gd name="connsiteX2" fmla="*/ 417 w 6467205"/>
              <a:gd name="connsiteY2" fmla="*/ 4223208 h 4223208"/>
              <a:gd name="connsiteX3" fmla="*/ 3771139 w 6467205"/>
              <a:gd name="connsiteY3" fmla="*/ 4213781 h 4223208"/>
              <a:gd name="connsiteX4" fmla="*/ 6467205 w 6467205"/>
              <a:gd name="connsiteY4" fmla="*/ 245097 h 4223208"/>
              <a:gd name="connsiteX5" fmla="*/ 6259815 w 6467205"/>
              <a:gd name="connsiteY5" fmla="*/ 0 h 4223208"/>
              <a:gd name="connsiteX0" fmla="*/ 6259815 w 7259056"/>
              <a:gd name="connsiteY0" fmla="*/ 0 h 4223208"/>
              <a:gd name="connsiteX1" fmla="*/ 9844 w 7259056"/>
              <a:gd name="connsiteY1" fmla="*/ 1442301 h 4223208"/>
              <a:gd name="connsiteX2" fmla="*/ 417 w 7259056"/>
              <a:gd name="connsiteY2" fmla="*/ 4223208 h 4223208"/>
              <a:gd name="connsiteX3" fmla="*/ 3771139 w 7259056"/>
              <a:gd name="connsiteY3" fmla="*/ 4213781 h 4223208"/>
              <a:gd name="connsiteX4" fmla="*/ 7259056 w 7259056"/>
              <a:gd name="connsiteY4" fmla="*/ 131975 h 4223208"/>
              <a:gd name="connsiteX5" fmla="*/ 6259815 w 7259056"/>
              <a:gd name="connsiteY5" fmla="*/ 0 h 4223208"/>
              <a:gd name="connsiteX0" fmla="*/ 7098801 w 7259056"/>
              <a:gd name="connsiteY0" fmla="*/ 0 h 4355183"/>
              <a:gd name="connsiteX1" fmla="*/ 9844 w 7259056"/>
              <a:gd name="connsiteY1" fmla="*/ 1574276 h 4355183"/>
              <a:gd name="connsiteX2" fmla="*/ 417 w 7259056"/>
              <a:gd name="connsiteY2" fmla="*/ 4355183 h 4355183"/>
              <a:gd name="connsiteX3" fmla="*/ 3771139 w 7259056"/>
              <a:gd name="connsiteY3" fmla="*/ 4345756 h 4355183"/>
              <a:gd name="connsiteX4" fmla="*/ 7259056 w 7259056"/>
              <a:gd name="connsiteY4" fmla="*/ 263950 h 4355183"/>
              <a:gd name="connsiteX5" fmla="*/ 7098801 w 7259056"/>
              <a:gd name="connsiteY5" fmla="*/ 0 h 4355183"/>
              <a:gd name="connsiteX0" fmla="*/ 7051667 w 7259056"/>
              <a:gd name="connsiteY0" fmla="*/ 0 h 4317476"/>
              <a:gd name="connsiteX1" fmla="*/ 9844 w 7259056"/>
              <a:gd name="connsiteY1" fmla="*/ 1536569 h 4317476"/>
              <a:gd name="connsiteX2" fmla="*/ 417 w 7259056"/>
              <a:gd name="connsiteY2" fmla="*/ 4317476 h 4317476"/>
              <a:gd name="connsiteX3" fmla="*/ 3771139 w 7259056"/>
              <a:gd name="connsiteY3" fmla="*/ 4308049 h 4317476"/>
              <a:gd name="connsiteX4" fmla="*/ 7259056 w 7259056"/>
              <a:gd name="connsiteY4" fmla="*/ 226243 h 4317476"/>
              <a:gd name="connsiteX5" fmla="*/ 7051667 w 7259056"/>
              <a:gd name="connsiteY5" fmla="*/ 0 h 4317476"/>
              <a:gd name="connsiteX0" fmla="*/ 7051667 w 7221349"/>
              <a:gd name="connsiteY0" fmla="*/ 0 h 4317476"/>
              <a:gd name="connsiteX1" fmla="*/ 9844 w 7221349"/>
              <a:gd name="connsiteY1" fmla="*/ 1536569 h 4317476"/>
              <a:gd name="connsiteX2" fmla="*/ 417 w 7221349"/>
              <a:gd name="connsiteY2" fmla="*/ 4317476 h 4317476"/>
              <a:gd name="connsiteX3" fmla="*/ 3771139 w 7221349"/>
              <a:gd name="connsiteY3" fmla="*/ 4308049 h 4317476"/>
              <a:gd name="connsiteX4" fmla="*/ 7221349 w 7221349"/>
              <a:gd name="connsiteY4" fmla="*/ 245097 h 4317476"/>
              <a:gd name="connsiteX5" fmla="*/ 7051667 w 7221349"/>
              <a:gd name="connsiteY5" fmla="*/ 0 h 431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21349" h="4317476">
                <a:moveTo>
                  <a:pt x="7051667" y="0"/>
                </a:moveTo>
                <a:lnTo>
                  <a:pt x="9844" y="1536569"/>
                </a:lnTo>
                <a:cubicBezTo>
                  <a:pt x="12986" y="2253006"/>
                  <a:pt x="-2725" y="3601039"/>
                  <a:pt x="417" y="4317476"/>
                </a:cubicBezTo>
                <a:lnTo>
                  <a:pt x="3771139" y="4308049"/>
                </a:lnTo>
                <a:lnTo>
                  <a:pt x="7221349" y="245097"/>
                </a:lnTo>
                <a:lnTo>
                  <a:pt x="7051667" y="0"/>
                </a:lnTo>
                <a:close/>
              </a:path>
            </a:pathLst>
          </a:cu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04C401B-8702-4AA7-8F7A-3632A9DF8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142897">
            <a:off x="-152399" y="2636204"/>
            <a:ext cx="9144000" cy="2387600"/>
          </a:xfrm>
        </p:spPr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5" name="Freeform 55">
            <a:extLst>
              <a:ext uri="{FF2B5EF4-FFF2-40B4-BE49-F238E27FC236}">
                <a16:creationId xmlns:a16="http://schemas.microsoft.com/office/drawing/2014/main" id="{4239BE41-3F3D-4C5C-9B6D-CA7ACCD82BCA}"/>
              </a:ext>
            </a:extLst>
          </p:cNvPr>
          <p:cNvSpPr/>
          <p:nvPr/>
        </p:nvSpPr>
        <p:spPr>
          <a:xfrm rot="3600000">
            <a:off x="10153535" y="679475"/>
            <a:ext cx="803649" cy="1969212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491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31A3B5-5126-46B0-B1E6-9DBD1E5D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283845"/>
            <a:ext cx="10515600" cy="1325563"/>
          </a:xfrm>
        </p:spPr>
        <p:txBody>
          <a:bodyPr/>
          <a:lstStyle/>
          <a:p>
            <a:r>
              <a:rPr lang="hu-HU" dirty="0"/>
              <a:t>Korábbi kutatások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8461FA-B247-4997-AE9C-2F89373C6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5855" y="1478280"/>
            <a:ext cx="5613400" cy="4089970"/>
          </a:xfrm>
        </p:spPr>
        <p:txBody>
          <a:bodyPr>
            <a:normAutofit/>
          </a:bodyPr>
          <a:lstStyle/>
          <a:p>
            <a:r>
              <a:rPr lang="hu-HU" sz="2600" dirty="0"/>
              <a:t>Nagy magabiztosság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hu-HU" sz="2600" dirty="0"/>
              <a:t> nehéz javítás</a:t>
            </a:r>
            <a:endParaRPr lang="en-US" sz="2600" dirty="0"/>
          </a:p>
          <a:p>
            <a:pPr lvl="1"/>
            <a:r>
              <a:rPr lang="hu-HU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McGeoch</a:t>
            </a:r>
            <a:r>
              <a:rPr lang="hu-H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1942; </a:t>
            </a:r>
            <a:r>
              <a:rPr lang="hu-HU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Raaijmakers</a:t>
            </a:r>
            <a:r>
              <a:rPr lang="hu-H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hu-HU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Shiffrin</a:t>
            </a:r>
            <a:r>
              <a:rPr lang="hu-H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1981</a:t>
            </a:r>
            <a:endParaRPr lang="en-US" sz="2000" dirty="0">
              <a:effectLst/>
              <a:ea typeface="Noto Serif CJK SC"/>
              <a:cs typeface="Lohit Devanagari"/>
            </a:endParaRPr>
          </a:p>
          <a:p>
            <a:r>
              <a:rPr lang="hu-HU" sz="2600" dirty="0"/>
              <a:t>Magabiztosabb hibák </a:t>
            </a:r>
            <a:r>
              <a:rPr lang="en-US" sz="2600" dirty="0"/>
              <a:t>+ </a:t>
            </a:r>
            <a:r>
              <a:rPr lang="hu-HU" sz="2600" dirty="0"/>
              <a:t>visszajelzés -</a:t>
            </a:r>
            <a:r>
              <a:rPr lang="en-US" sz="2600" dirty="0"/>
              <a:t>&gt; nag</a:t>
            </a:r>
            <a:r>
              <a:rPr lang="hu-HU" sz="2600" dirty="0"/>
              <a:t>y javítási arány</a:t>
            </a:r>
          </a:p>
          <a:p>
            <a:pPr lvl="1"/>
            <a:r>
              <a:rPr lang="hu-HU" sz="2000" dirty="0" err="1">
                <a:effectLst/>
                <a:ea typeface="Noto Serif CJK SC"/>
                <a:cs typeface="Lohit Devanagari"/>
              </a:rPr>
              <a:t>Kulhavy</a:t>
            </a:r>
            <a:r>
              <a:rPr lang="hu-HU" sz="2000" dirty="0">
                <a:effectLst/>
                <a:ea typeface="Noto Serif CJK SC"/>
                <a:cs typeface="Lohit Devanagari"/>
              </a:rPr>
              <a:t>, </a:t>
            </a:r>
            <a:r>
              <a:rPr lang="hu-HU" sz="2000" dirty="0" err="1">
                <a:effectLst/>
                <a:ea typeface="Noto Serif CJK SC"/>
                <a:cs typeface="Lohit Devanagari"/>
              </a:rPr>
              <a:t>Yekovich</a:t>
            </a:r>
            <a:r>
              <a:rPr lang="hu-HU" sz="2000" dirty="0">
                <a:effectLst/>
                <a:ea typeface="Noto Serif CJK SC"/>
                <a:cs typeface="Lohit Devanagari"/>
              </a:rPr>
              <a:t>, </a:t>
            </a:r>
            <a:r>
              <a:rPr lang="hu-HU" sz="2000" dirty="0" err="1">
                <a:effectLst/>
                <a:ea typeface="Noto Serif CJK SC"/>
                <a:cs typeface="Lohit Devanagari"/>
              </a:rPr>
              <a:t>Dyer</a:t>
            </a:r>
            <a:r>
              <a:rPr lang="hu-HU" sz="2000" dirty="0">
                <a:effectLst/>
                <a:ea typeface="Noto Serif CJK SC"/>
                <a:cs typeface="Lohit Devanagari"/>
              </a:rPr>
              <a:t> (1976) </a:t>
            </a:r>
          </a:p>
          <a:p>
            <a:pPr lvl="2"/>
            <a:r>
              <a:rPr lang="hu-HU" sz="1600" dirty="0">
                <a:effectLst/>
                <a:ea typeface="Noto Serif CJK SC"/>
                <a:cs typeface="Lohit Devanagari"/>
              </a:rPr>
              <a:t>szem, magabiztosság, </a:t>
            </a:r>
            <a:r>
              <a:rPr lang="hu-HU" sz="1600" dirty="0" err="1">
                <a:effectLst/>
                <a:ea typeface="Noto Serif CJK SC"/>
                <a:cs typeface="Lohit Devanagari"/>
              </a:rPr>
              <a:t>újrateszt</a:t>
            </a:r>
            <a:endParaRPr lang="hu-HU" sz="1600" dirty="0">
              <a:effectLst/>
              <a:ea typeface="Noto Serif CJK SC"/>
              <a:cs typeface="Lohit Devanagari"/>
            </a:endParaRPr>
          </a:p>
          <a:p>
            <a:pPr lvl="1"/>
            <a:r>
              <a:rPr lang="hu-HU" sz="2000" dirty="0" err="1">
                <a:effectLst/>
                <a:ea typeface="Noto Serif CJK SC"/>
                <a:cs typeface="Lohit Devanagari"/>
              </a:rPr>
              <a:t>Butterfield</a:t>
            </a:r>
            <a:r>
              <a:rPr lang="hu-HU" sz="2000" dirty="0">
                <a:effectLst/>
                <a:ea typeface="Noto Serif CJK SC"/>
                <a:cs typeface="Lohit Devanagari"/>
              </a:rPr>
              <a:t> and </a:t>
            </a:r>
            <a:r>
              <a:rPr lang="hu-HU" sz="2000" dirty="0" err="1">
                <a:effectLst/>
                <a:ea typeface="Noto Serif CJK SC"/>
                <a:cs typeface="Lohit Devanagari"/>
              </a:rPr>
              <a:t>Metcalfe</a:t>
            </a:r>
            <a:r>
              <a:rPr lang="hu-HU" sz="2000" dirty="0">
                <a:effectLst/>
                <a:ea typeface="Noto Serif CJK SC"/>
                <a:cs typeface="Lohit Devanagari"/>
              </a:rPr>
              <a:t> (2001)</a:t>
            </a:r>
          </a:p>
          <a:p>
            <a:pPr lvl="2"/>
            <a:r>
              <a:rPr lang="hu-HU" sz="1600" dirty="0">
                <a:ea typeface="Noto Serif CJK SC"/>
                <a:cs typeface="Lohit Devanagari"/>
              </a:rPr>
              <a:t>ált. </a:t>
            </a:r>
            <a:r>
              <a:rPr lang="hu-HU" sz="1600" dirty="0" err="1">
                <a:ea typeface="Noto Serif CJK SC"/>
                <a:cs typeface="Lohit Devanagari"/>
              </a:rPr>
              <a:t>műv</a:t>
            </a:r>
            <a:r>
              <a:rPr lang="hu-HU" sz="1600" dirty="0">
                <a:ea typeface="Noto Serif CJK SC"/>
                <a:cs typeface="Lohit Devanagari"/>
              </a:rPr>
              <a:t>., magabiztosság, </a:t>
            </a:r>
            <a:r>
              <a:rPr lang="hu-HU" sz="1600" dirty="0" err="1">
                <a:ea typeface="Noto Serif CJK SC"/>
                <a:cs typeface="Lohit Devanagari"/>
              </a:rPr>
              <a:t>újrateszt</a:t>
            </a:r>
            <a:endParaRPr lang="hu-HU" sz="1600" dirty="0">
              <a:ea typeface="Noto Serif CJK SC"/>
              <a:cs typeface="Lohit Devanagari"/>
            </a:endParaRPr>
          </a:p>
          <a:p>
            <a:r>
              <a:rPr lang="hu-HU" sz="2600" b="1" dirty="0" err="1"/>
              <a:t>Hiperkorrekciós</a:t>
            </a:r>
            <a:r>
              <a:rPr lang="hu-HU" sz="2600" b="1" dirty="0"/>
              <a:t> hatás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543EFFC-E764-42AE-B4F3-6CC0C53B4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60294" y="5568250"/>
            <a:ext cx="8737922" cy="721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Mély meggyőződés, mégis könnyebb korrekció</a:t>
            </a:r>
          </a:p>
        </p:txBody>
      </p:sp>
      <p:sp>
        <p:nvSpPr>
          <p:cNvPr id="24" name="Donut 22">
            <a:extLst>
              <a:ext uri="{FF2B5EF4-FFF2-40B4-BE49-F238E27FC236}">
                <a16:creationId xmlns:a16="http://schemas.microsoft.com/office/drawing/2014/main" id="{309A4DB6-F311-4ECF-AB28-BCD72D4B3175}"/>
              </a:ext>
            </a:extLst>
          </p:cNvPr>
          <p:cNvSpPr>
            <a:spLocks noChangeAspect="1"/>
          </p:cNvSpPr>
          <p:nvPr/>
        </p:nvSpPr>
        <p:spPr>
          <a:xfrm>
            <a:off x="5088503" y="3134908"/>
            <a:ext cx="472497" cy="242013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6" name="Frame 17">
            <a:extLst>
              <a:ext uri="{FF2B5EF4-FFF2-40B4-BE49-F238E27FC236}">
                <a16:creationId xmlns:a16="http://schemas.microsoft.com/office/drawing/2014/main" id="{EA777FF2-E8F9-4A77-8FED-A7FF90471162}"/>
              </a:ext>
            </a:extLst>
          </p:cNvPr>
          <p:cNvSpPr/>
          <p:nvPr/>
        </p:nvSpPr>
        <p:spPr>
          <a:xfrm>
            <a:off x="5818284" y="3057914"/>
            <a:ext cx="396000" cy="396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73081BB6-DC8B-4331-A059-DA57A725AC15}"/>
              </a:ext>
            </a:extLst>
          </p:cNvPr>
          <p:cNvSpPr/>
          <p:nvPr/>
        </p:nvSpPr>
        <p:spPr>
          <a:xfrm rot="2700000">
            <a:off x="5178736" y="3849882"/>
            <a:ext cx="324000" cy="43200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Frame 17">
            <a:extLst>
              <a:ext uri="{FF2B5EF4-FFF2-40B4-BE49-F238E27FC236}">
                <a16:creationId xmlns:a16="http://schemas.microsoft.com/office/drawing/2014/main" id="{31092A58-085D-4949-B5DB-FC9246A3BB73}"/>
              </a:ext>
            </a:extLst>
          </p:cNvPr>
          <p:cNvSpPr/>
          <p:nvPr/>
        </p:nvSpPr>
        <p:spPr>
          <a:xfrm>
            <a:off x="5832296" y="3867883"/>
            <a:ext cx="396000" cy="396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pic>
        <p:nvPicPr>
          <p:cNvPr id="32" name="Kép 31" descr="A képen szöveg látható&#10;&#10;Automatikusan generált leírás">
            <a:extLst>
              <a:ext uri="{FF2B5EF4-FFF2-40B4-BE49-F238E27FC236}">
                <a16:creationId xmlns:a16="http://schemas.microsoft.com/office/drawing/2014/main" id="{3197682B-DB54-46EB-986F-F99D1C6B9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142" y="897992"/>
            <a:ext cx="3677098" cy="431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9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62" y="62951"/>
            <a:ext cx="7067129" cy="1321084"/>
          </a:xfrm>
        </p:spPr>
        <p:txBody>
          <a:bodyPr>
            <a:normAutofit/>
          </a:bodyPr>
          <a:lstStyle/>
          <a:p>
            <a:r>
              <a:rPr lang="hu-HU" sz="3600" dirty="0"/>
              <a:t>A </a:t>
            </a:r>
            <a:r>
              <a:rPr lang="hu-HU" sz="3600" b="1" dirty="0" err="1"/>
              <a:t>hiperkorrekciós</a:t>
            </a:r>
            <a:r>
              <a:rPr lang="hu-HU" sz="3600" b="1" dirty="0"/>
              <a:t> elmélet </a:t>
            </a:r>
            <a:r>
              <a:rPr lang="hu-HU" sz="3600" dirty="0"/>
              <a:t>evolúciója</a:t>
            </a:r>
            <a:endParaRPr lang="en-US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8DFA77-60FF-4E7A-A556-293ECE71A86C}"/>
              </a:ext>
            </a:extLst>
          </p:cNvPr>
          <p:cNvGrpSpPr/>
          <p:nvPr/>
        </p:nvGrpSpPr>
        <p:grpSpPr>
          <a:xfrm>
            <a:off x="434533" y="3028463"/>
            <a:ext cx="10334953" cy="2229130"/>
            <a:chOff x="641074" y="3933059"/>
            <a:chExt cx="7838416" cy="2014553"/>
          </a:xfrm>
        </p:grpSpPr>
        <p:sp>
          <p:nvSpPr>
            <p:cNvPr id="4" name="L-Shape 3">
              <a:extLst>
                <a:ext uri="{FF2B5EF4-FFF2-40B4-BE49-F238E27FC236}">
                  <a16:creationId xmlns:a16="http://schemas.microsoft.com/office/drawing/2014/main" id="{1EF733B9-3EA2-4997-8496-87175677A3A2}"/>
                </a:ext>
              </a:extLst>
            </p:cNvPr>
            <p:cNvSpPr/>
            <p:nvPr/>
          </p:nvSpPr>
          <p:spPr>
            <a:xfrm rot="10800000" flipH="1">
              <a:off x="6977784" y="3935711"/>
              <a:ext cx="1501706" cy="715762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/>
            </a:p>
          </p:txBody>
        </p:sp>
        <p:sp>
          <p:nvSpPr>
            <p:cNvPr id="5" name="L-Shape 4">
              <a:extLst>
                <a:ext uri="{FF2B5EF4-FFF2-40B4-BE49-F238E27FC236}">
                  <a16:creationId xmlns:a16="http://schemas.microsoft.com/office/drawing/2014/main" id="{9A8360FB-90F4-436F-979C-B34ACADD06DC}"/>
                </a:ext>
              </a:extLst>
            </p:cNvPr>
            <p:cNvSpPr/>
            <p:nvPr/>
          </p:nvSpPr>
          <p:spPr>
            <a:xfrm rot="10800000" flipH="1">
              <a:off x="5393608" y="4259746"/>
              <a:ext cx="1501706" cy="715762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6" name="L-Shape 5">
              <a:extLst>
                <a:ext uri="{FF2B5EF4-FFF2-40B4-BE49-F238E27FC236}">
                  <a16:creationId xmlns:a16="http://schemas.microsoft.com/office/drawing/2014/main" id="{38971DEF-401F-4810-A57B-AEB88D2BACDC}"/>
                </a:ext>
              </a:extLst>
            </p:cNvPr>
            <p:cNvSpPr/>
            <p:nvPr/>
          </p:nvSpPr>
          <p:spPr>
            <a:xfrm rot="10800000" flipH="1">
              <a:off x="3809430" y="4583781"/>
              <a:ext cx="1501706" cy="715762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/>
            </a:p>
          </p:txBody>
        </p:sp>
        <p:sp>
          <p:nvSpPr>
            <p:cNvPr id="7" name="L-Shape 6">
              <a:extLst>
                <a:ext uri="{FF2B5EF4-FFF2-40B4-BE49-F238E27FC236}">
                  <a16:creationId xmlns:a16="http://schemas.microsoft.com/office/drawing/2014/main" id="{4703A50E-BF2B-4745-BFF3-3B941F01C7C4}"/>
                </a:ext>
              </a:extLst>
            </p:cNvPr>
            <p:cNvSpPr/>
            <p:nvPr/>
          </p:nvSpPr>
          <p:spPr>
            <a:xfrm rot="10800000" flipH="1">
              <a:off x="2225251" y="4907816"/>
              <a:ext cx="1501706" cy="715762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8" name="L-Shape 7">
              <a:extLst>
                <a:ext uri="{FF2B5EF4-FFF2-40B4-BE49-F238E27FC236}">
                  <a16:creationId xmlns:a16="http://schemas.microsoft.com/office/drawing/2014/main" id="{3C4C1202-8B62-4A38-B189-B2ACA803625B}"/>
                </a:ext>
              </a:extLst>
            </p:cNvPr>
            <p:cNvSpPr/>
            <p:nvPr/>
          </p:nvSpPr>
          <p:spPr>
            <a:xfrm rot="10800000" flipH="1">
              <a:off x="641074" y="5231850"/>
              <a:ext cx="1501706" cy="715762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58EE5134-83BD-46AE-9364-BB06404BF9A1}"/>
                </a:ext>
              </a:extLst>
            </p:cNvPr>
            <p:cNvSpPr/>
            <p:nvPr/>
          </p:nvSpPr>
          <p:spPr>
            <a:xfrm>
              <a:off x="1890754" y="4905173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7E1DCD05-E6C6-4C8E-B828-C614A3BEB43F}"/>
                </a:ext>
              </a:extLst>
            </p:cNvPr>
            <p:cNvSpPr/>
            <p:nvPr/>
          </p:nvSpPr>
          <p:spPr>
            <a:xfrm>
              <a:off x="3474931" y="4581137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E80D821A-A957-4BA1-8B4B-2431B5BDFE8E}"/>
                </a:ext>
              </a:extLst>
            </p:cNvPr>
            <p:cNvSpPr/>
            <p:nvPr/>
          </p:nvSpPr>
          <p:spPr>
            <a:xfrm>
              <a:off x="5059109" y="4257101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3EDC79EF-F42D-45E0-AB57-8A977FBE2493}"/>
                </a:ext>
              </a:extLst>
            </p:cNvPr>
            <p:cNvSpPr/>
            <p:nvPr/>
          </p:nvSpPr>
          <p:spPr>
            <a:xfrm>
              <a:off x="6643280" y="3933059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4A46AB-A5D5-4A5F-82FB-66558B04D34D}"/>
              </a:ext>
            </a:extLst>
          </p:cNvPr>
          <p:cNvGrpSpPr/>
          <p:nvPr/>
        </p:nvGrpSpPr>
        <p:grpSpPr>
          <a:xfrm>
            <a:off x="574207" y="4620471"/>
            <a:ext cx="1840204" cy="545256"/>
            <a:chOff x="1122997" y="5261921"/>
            <a:chExt cx="1700412" cy="85292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6D0BF2-1840-4CAC-8B6A-3170E1BFE294}"/>
                </a:ext>
              </a:extLst>
            </p:cNvPr>
            <p:cNvSpPr txBox="1"/>
            <p:nvPr/>
          </p:nvSpPr>
          <p:spPr>
            <a:xfrm>
              <a:off x="1122997" y="5261921"/>
              <a:ext cx="170041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hu-HU" altLang="ko-KR" sz="1600" dirty="0" err="1">
                  <a:solidFill>
                    <a:schemeClr val="accent1"/>
                  </a:solidFill>
                </a:rPr>
                <a:t>Rescorla</a:t>
              </a:r>
              <a:r>
                <a:rPr lang="hu-HU" altLang="ko-KR" sz="1600" dirty="0">
                  <a:solidFill>
                    <a:schemeClr val="accent1"/>
                  </a:solidFill>
                </a:rPr>
                <a:t> </a:t>
              </a:r>
              <a:r>
                <a:rPr lang="en-US" altLang="ko-KR" sz="1600" dirty="0">
                  <a:solidFill>
                    <a:schemeClr val="accent1"/>
                  </a:solidFill>
                </a:rPr>
                <a:t>&amp; Wagner</a:t>
              </a:r>
              <a:endParaRPr lang="en-US" altLang="ko-KR" sz="1600" dirty="0">
                <a:solidFill>
                  <a:schemeClr val="accent2"/>
                </a:solidFill>
              </a:endParaRPr>
            </a:p>
            <a:p>
              <a:r>
                <a:rPr lang="hu-HU" altLang="ko-KR" sz="1600" dirty="0">
                  <a:solidFill>
                    <a:schemeClr val="accent1"/>
                  </a:solidFill>
                </a:rPr>
                <a:t> </a:t>
              </a:r>
              <a:endParaRPr lang="en-US" altLang="ko-KR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1899A0-B376-435B-9469-72E48FB2AB90}"/>
                </a:ext>
              </a:extLst>
            </p:cNvPr>
            <p:cNvSpPr txBox="1"/>
            <p:nvPr/>
          </p:nvSpPr>
          <p:spPr>
            <a:xfrm>
              <a:off x="1124135" y="5807068"/>
              <a:ext cx="16977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197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21C38F8-2C28-4B40-AB21-710A256649B1}"/>
              </a:ext>
            </a:extLst>
          </p:cNvPr>
          <p:cNvGrpSpPr/>
          <p:nvPr/>
        </p:nvGrpSpPr>
        <p:grpSpPr>
          <a:xfrm>
            <a:off x="2664472" y="4243437"/>
            <a:ext cx="1700412" cy="606703"/>
            <a:chOff x="1122997" y="5508142"/>
            <a:chExt cx="1700412" cy="60670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C08B3A-B6E5-4825-89A7-72FD71505F09}"/>
                </a:ext>
              </a:extLst>
            </p:cNvPr>
            <p:cNvSpPr txBox="1"/>
            <p:nvPr/>
          </p:nvSpPr>
          <p:spPr>
            <a:xfrm>
              <a:off x="1122997" y="5508142"/>
              <a:ext cx="170041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 err="1">
                  <a:solidFill>
                    <a:schemeClr val="accent2"/>
                  </a:solidFill>
                </a:rPr>
                <a:t>Kulhavy</a:t>
              </a:r>
              <a:r>
                <a:rPr lang="en-US" altLang="ko-KR" sz="1600" dirty="0">
                  <a:solidFill>
                    <a:schemeClr val="accent2"/>
                  </a:solidFill>
                </a:rPr>
                <a:t> et al.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1280A3C-8C39-4419-8AC0-0F971D9478EE}"/>
                </a:ext>
              </a:extLst>
            </p:cNvPr>
            <p:cNvSpPr txBox="1"/>
            <p:nvPr/>
          </p:nvSpPr>
          <p:spPr>
            <a:xfrm>
              <a:off x="1124135" y="5807068"/>
              <a:ext cx="16977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1976</a:t>
              </a:r>
              <a:r>
                <a:rPr lang="hu-HU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1977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6312CBE-A02F-4167-846B-ED23D82CF0BC}"/>
              </a:ext>
            </a:extLst>
          </p:cNvPr>
          <p:cNvGrpSpPr/>
          <p:nvPr/>
        </p:nvGrpSpPr>
        <p:grpSpPr>
          <a:xfrm>
            <a:off x="4750080" y="3745570"/>
            <a:ext cx="1854452" cy="786294"/>
            <a:chOff x="1122997" y="5385031"/>
            <a:chExt cx="1700412" cy="72981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1D79216-3864-4B30-B36C-62B399823AFC}"/>
                </a:ext>
              </a:extLst>
            </p:cNvPr>
            <p:cNvSpPr txBox="1"/>
            <p:nvPr/>
          </p:nvSpPr>
          <p:spPr>
            <a:xfrm>
              <a:off x="1122997" y="5385031"/>
              <a:ext cx="1700412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accent3"/>
                  </a:solidFill>
                </a:rPr>
                <a:t>Rescorla &amp; Wagner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DDC808-6AE5-4918-8FB7-34179B36BE0B}"/>
                </a:ext>
              </a:extLst>
            </p:cNvPr>
            <p:cNvSpPr txBox="1"/>
            <p:nvPr/>
          </p:nvSpPr>
          <p:spPr>
            <a:xfrm>
              <a:off x="1124135" y="5807068"/>
              <a:ext cx="16977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2001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F962AE5-63BD-4FFE-8F9F-83CD4AAAF5EB}"/>
              </a:ext>
            </a:extLst>
          </p:cNvPr>
          <p:cNvGrpSpPr/>
          <p:nvPr/>
        </p:nvGrpSpPr>
        <p:grpSpPr>
          <a:xfrm>
            <a:off x="6842743" y="3441097"/>
            <a:ext cx="2070209" cy="729814"/>
            <a:chOff x="1122997" y="5385031"/>
            <a:chExt cx="1899592" cy="72981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97D38DE-7B52-4CEF-847E-F16B270CE2B6}"/>
                </a:ext>
              </a:extLst>
            </p:cNvPr>
            <p:cNvSpPr txBox="1"/>
            <p:nvPr/>
          </p:nvSpPr>
          <p:spPr>
            <a:xfrm>
              <a:off x="1122997" y="5385031"/>
              <a:ext cx="1899592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hu-HU" altLang="ko-KR" sz="1600" dirty="0" err="1">
                  <a:solidFill>
                    <a:schemeClr val="accent4"/>
                  </a:solidFill>
                </a:rPr>
                <a:t>Butterfield</a:t>
              </a:r>
              <a:r>
                <a:rPr lang="hu-HU" altLang="ko-KR" sz="1600" dirty="0">
                  <a:solidFill>
                    <a:schemeClr val="accent4"/>
                  </a:solidFill>
                </a:rPr>
                <a:t> </a:t>
              </a:r>
              <a:r>
                <a:rPr lang="en-US" altLang="ko-KR" sz="1600" dirty="0">
                  <a:solidFill>
                    <a:schemeClr val="accent4"/>
                  </a:solidFill>
                </a:rPr>
                <a:t>&amp;</a:t>
              </a:r>
              <a:r>
                <a:rPr lang="hu-HU" altLang="ko-KR" sz="1600" dirty="0">
                  <a:solidFill>
                    <a:schemeClr val="accent4"/>
                  </a:solidFill>
                </a:rPr>
                <a:t> </a:t>
              </a:r>
              <a:r>
                <a:rPr lang="hu-HU" altLang="ko-KR" sz="1600" dirty="0" err="1">
                  <a:solidFill>
                    <a:schemeClr val="accent4"/>
                  </a:solidFill>
                </a:rPr>
                <a:t>Mangels</a:t>
              </a:r>
              <a:endParaRPr lang="en-US" altLang="ko-KR" sz="1600" dirty="0">
                <a:solidFill>
                  <a:schemeClr val="accent4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50FAC3-6D74-40EE-A697-67CC937B0280}"/>
                </a:ext>
              </a:extLst>
            </p:cNvPr>
            <p:cNvSpPr txBox="1"/>
            <p:nvPr/>
          </p:nvSpPr>
          <p:spPr>
            <a:xfrm>
              <a:off x="1124135" y="5807068"/>
              <a:ext cx="16977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2003, 2005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764D3CC-5F26-40C9-A7C8-8B028439B0C0}"/>
              </a:ext>
            </a:extLst>
          </p:cNvPr>
          <p:cNvSpPr txBox="1"/>
          <p:nvPr/>
        </p:nvSpPr>
        <p:spPr>
          <a:xfrm>
            <a:off x="9004404" y="3242651"/>
            <a:ext cx="208873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hu-HU" altLang="ko-KR" sz="1600" b="1" dirty="0" err="1">
                <a:solidFill>
                  <a:schemeClr val="accent5"/>
                </a:solidFill>
              </a:rPr>
              <a:t>Butterfield</a:t>
            </a:r>
            <a:r>
              <a:rPr lang="hu-HU" altLang="ko-KR" sz="1600" b="1" dirty="0">
                <a:solidFill>
                  <a:schemeClr val="accent5"/>
                </a:solidFill>
              </a:rPr>
              <a:t> &amp; </a:t>
            </a:r>
            <a:r>
              <a:rPr lang="hu-HU" altLang="ko-KR" sz="1600" b="1" dirty="0" err="1">
                <a:solidFill>
                  <a:schemeClr val="accent5"/>
                </a:solidFill>
              </a:rPr>
              <a:t>Metcalfe</a:t>
            </a:r>
            <a:endParaRPr lang="en-US" altLang="ko-KR" sz="1600" b="1" dirty="0">
              <a:solidFill>
                <a:schemeClr val="accent5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932C103-B890-4F2C-86A9-B6B62BA776E2}"/>
              </a:ext>
            </a:extLst>
          </p:cNvPr>
          <p:cNvCxnSpPr>
            <a:cxnSpLocks/>
          </p:cNvCxnSpPr>
          <p:nvPr/>
        </p:nvCxnSpPr>
        <p:spPr>
          <a:xfrm flipV="1">
            <a:off x="465347" y="3721026"/>
            <a:ext cx="0" cy="744567"/>
          </a:xfrm>
          <a:prstGeom prst="line">
            <a:avLst/>
          </a:prstGeom>
          <a:ln w="25400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1CF3071-206C-4354-89C6-F5F1F29C595F}"/>
              </a:ext>
            </a:extLst>
          </p:cNvPr>
          <p:cNvCxnSpPr>
            <a:cxnSpLocks/>
          </p:cNvCxnSpPr>
          <p:nvPr/>
        </p:nvCxnSpPr>
        <p:spPr>
          <a:xfrm flipV="1">
            <a:off x="2545631" y="3031396"/>
            <a:ext cx="0" cy="1094475"/>
          </a:xfrm>
          <a:prstGeom prst="line">
            <a:avLst/>
          </a:prstGeom>
          <a:ln w="2540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922FDB-A98F-41C3-996A-DA2280ACDC79}"/>
              </a:ext>
            </a:extLst>
          </p:cNvPr>
          <p:cNvCxnSpPr>
            <a:cxnSpLocks/>
          </p:cNvCxnSpPr>
          <p:nvPr/>
        </p:nvCxnSpPr>
        <p:spPr>
          <a:xfrm flipH="1" flipV="1">
            <a:off x="4629419" y="2917976"/>
            <a:ext cx="2369" cy="843627"/>
          </a:xfrm>
          <a:prstGeom prst="line">
            <a:avLst/>
          </a:prstGeom>
          <a:ln w="25400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03F100-5464-48E7-9AE2-1E081DF1D31C}"/>
              </a:ext>
            </a:extLst>
          </p:cNvPr>
          <p:cNvCxnSpPr>
            <a:cxnSpLocks/>
          </p:cNvCxnSpPr>
          <p:nvPr/>
        </p:nvCxnSpPr>
        <p:spPr>
          <a:xfrm flipV="1">
            <a:off x="6713808" y="2120698"/>
            <a:ext cx="0" cy="1291877"/>
          </a:xfrm>
          <a:prstGeom prst="line">
            <a:avLst/>
          </a:prstGeom>
          <a:ln w="25400">
            <a:solidFill>
              <a:schemeClr val="accent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85B193A-D271-495E-BD29-D8DD7D08FE32}"/>
              </a:ext>
            </a:extLst>
          </p:cNvPr>
          <p:cNvGrpSpPr/>
          <p:nvPr/>
        </p:nvGrpSpPr>
        <p:grpSpPr>
          <a:xfrm>
            <a:off x="481549" y="3806174"/>
            <a:ext cx="2266447" cy="584775"/>
            <a:chOff x="4965552" y="1736224"/>
            <a:chExt cx="1449814" cy="58477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20D9C7-41EA-4365-AB7C-4771E2705051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Elvárások megsértése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43CF45B-B35F-471A-AA2D-C350AD1B7856}"/>
                </a:ext>
              </a:extLst>
            </p:cNvPr>
            <p:cNvSpPr txBox="1"/>
            <p:nvPr/>
          </p:nvSpPr>
          <p:spPr>
            <a:xfrm>
              <a:off x="4965552" y="1736224"/>
              <a:ext cx="14498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Gyorsabb állati tanulás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7F52736-4083-482E-BC12-4A1515FFEAB3}"/>
              </a:ext>
            </a:extLst>
          </p:cNvPr>
          <p:cNvGrpSpPr/>
          <p:nvPr/>
        </p:nvGrpSpPr>
        <p:grpSpPr>
          <a:xfrm>
            <a:off x="4685869" y="3086751"/>
            <a:ext cx="1832281" cy="572855"/>
            <a:chOff x="4965552" y="1736224"/>
            <a:chExt cx="1374974" cy="57285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02A4922-88C8-4799-BEF4-ACD6275CC56C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T(</a:t>
              </a:r>
              <a:r>
                <a:rPr lang="hu-HU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feedback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 = C  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BE5F56A-5BE4-4F40-8177-C63422435D3D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Hiperkorrek</a:t>
              </a:r>
              <a:r>
                <a:rPr lang="hu-HU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ció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74BC496-A8E1-447F-8B53-3B9510D9CC03}"/>
              </a:ext>
            </a:extLst>
          </p:cNvPr>
          <p:cNvGrpSpPr/>
          <p:nvPr/>
        </p:nvGrpSpPr>
        <p:grpSpPr>
          <a:xfrm>
            <a:off x="6829902" y="2286532"/>
            <a:ext cx="1899592" cy="1219185"/>
            <a:chOff x="4965550" y="1736224"/>
            <a:chExt cx="1950562" cy="121918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1AC8BB9-B790-4358-9234-8D2130B25CAA}"/>
                </a:ext>
              </a:extLst>
            </p:cNvPr>
            <p:cNvSpPr txBox="1"/>
            <p:nvPr/>
          </p:nvSpPr>
          <p:spPr>
            <a:xfrm>
              <a:off x="4965550" y="2001302"/>
              <a:ext cx="195056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ERP vizsgálat: </a:t>
              </a:r>
            </a:p>
            <a:p>
              <a:r>
                <a:rPr lang="hu-HU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MM tévhit -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&gt;</a:t>
              </a:r>
              <a:r>
                <a:rPr lang="hu-HU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újdonság</a:t>
              </a:r>
            </a:p>
            <a:p>
              <a:r>
                <a:rPr lang="hu-HU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fMRI</a:t>
              </a:r>
              <a:r>
                <a:rPr lang="hu-HU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vizsgálat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BE89DA8-1F45-4963-8E6B-D7FABB4877E9}"/>
                </a:ext>
              </a:extLst>
            </p:cNvPr>
            <p:cNvSpPr txBox="1"/>
            <p:nvPr/>
          </p:nvSpPr>
          <p:spPr>
            <a:xfrm>
              <a:off x="4965551" y="1736224"/>
              <a:ext cx="18363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Front</a:t>
              </a:r>
              <a:r>
                <a:rPr lang="hu-HU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ális</a:t>
              </a:r>
              <a:r>
                <a:rPr lang="hu-HU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aktivitás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B39EE62-E3AE-4FBB-8077-1710DF430DA5}"/>
              </a:ext>
            </a:extLst>
          </p:cNvPr>
          <p:cNvCxnSpPr>
            <a:cxnSpLocks/>
          </p:cNvCxnSpPr>
          <p:nvPr/>
        </p:nvCxnSpPr>
        <p:spPr>
          <a:xfrm flipV="1">
            <a:off x="8802349" y="1203960"/>
            <a:ext cx="0" cy="2179627"/>
          </a:xfrm>
          <a:prstGeom prst="line">
            <a:avLst/>
          </a:prstGeom>
          <a:ln w="25400">
            <a:solidFill>
              <a:srgbClr val="A1957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39">
            <a:extLst>
              <a:ext uri="{FF2B5EF4-FFF2-40B4-BE49-F238E27FC236}">
                <a16:creationId xmlns:a16="http://schemas.microsoft.com/office/drawing/2014/main" id="{D294F6B0-820C-4733-8B8A-DB54B86D316A}"/>
              </a:ext>
            </a:extLst>
          </p:cNvPr>
          <p:cNvGrpSpPr/>
          <p:nvPr/>
        </p:nvGrpSpPr>
        <p:grpSpPr>
          <a:xfrm>
            <a:off x="2609926" y="3203902"/>
            <a:ext cx="2053879" cy="1003742"/>
            <a:chOff x="4965552" y="1736224"/>
            <a:chExt cx="1374974" cy="1003742"/>
          </a:xfrm>
        </p:grpSpPr>
        <p:sp>
          <p:nvSpPr>
            <p:cNvPr id="58" name="TextBox 40">
              <a:extLst>
                <a:ext uri="{FF2B5EF4-FFF2-40B4-BE49-F238E27FC236}">
                  <a16:creationId xmlns:a16="http://schemas.microsoft.com/office/drawing/2014/main" id="{AEB23B99-2C0F-4EA1-BB06-BFC7C80DE17A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Oka: Meglepő visszajelzés a magabiztos válaszra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41">
              <a:extLst>
                <a:ext uri="{FF2B5EF4-FFF2-40B4-BE49-F238E27FC236}">
                  <a16:creationId xmlns:a16="http://schemas.microsoft.com/office/drawing/2014/main" id="{B9D6AE3E-05B7-4BA5-A03A-8D34A4904F66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Mélyebb kódolás</a:t>
              </a:r>
            </a:p>
          </p:txBody>
        </p:sp>
      </p:grpSp>
      <p:grpSp>
        <p:nvGrpSpPr>
          <p:cNvPr id="76" name="Group 48">
            <a:extLst>
              <a:ext uri="{FF2B5EF4-FFF2-40B4-BE49-F238E27FC236}">
                <a16:creationId xmlns:a16="http://schemas.microsoft.com/office/drawing/2014/main" id="{AD804800-8759-4BB6-9AB2-18D62203C837}"/>
              </a:ext>
            </a:extLst>
          </p:cNvPr>
          <p:cNvGrpSpPr/>
          <p:nvPr/>
        </p:nvGrpSpPr>
        <p:grpSpPr>
          <a:xfrm>
            <a:off x="8815213" y="1319324"/>
            <a:ext cx="2620411" cy="1650073"/>
            <a:chOff x="4965550" y="1736224"/>
            <a:chExt cx="1836330" cy="1650073"/>
          </a:xfrm>
        </p:grpSpPr>
        <p:sp>
          <p:nvSpPr>
            <p:cNvPr id="77" name="TextBox 49">
              <a:extLst>
                <a:ext uri="{FF2B5EF4-FFF2-40B4-BE49-F238E27FC236}">
                  <a16:creationId xmlns:a16="http://schemas.microsoft.com/office/drawing/2014/main" id="{92E2BE64-397C-43E8-B875-F30D5B08EB3A}"/>
                </a:ext>
              </a:extLst>
            </p:cNvPr>
            <p:cNvSpPr txBox="1"/>
            <p:nvPr/>
          </p:nvSpPr>
          <p:spPr>
            <a:xfrm>
              <a:off x="4965550" y="2001302"/>
              <a:ext cx="183633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Tónusfelismerés közben  ált. </a:t>
              </a:r>
              <a:r>
                <a:rPr lang="hu-HU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műv</a:t>
              </a:r>
              <a:r>
                <a:rPr lang="hu-HU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kérdések figyelemelterelésként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hu-HU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Hangkihagyás a MM hiba és AM helyes válasz visszajelzése során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hu-HU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Retest</a:t>
              </a:r>
            </a:p>
          </p:txBody>
        </p:sp>
        <p:sp>
          <p:nvSpPr>
            <p:cNvPr id="78" name="TextBox 50">
              <a:extLst>
                <a:ext uri="{FF2B5EF4-FFF2-40B4-BE49-F238E27FC236}">
                  <a16:creationId xmlns:a16="http://schemas.microsoft.com/office/drawing/2014/main" id="{1C713C33-CA4C-4A09-9375-94184A6ED8FF}"/>
                </a:ext>
              </a:extLst>
            </p:cNvPr>
            <p:cNvSpPr txBox="1"/>
            <p:nvPr/>
          </p:nvSpPr>
          <p:spPr>
            <a:xfrm>
              <a:off x="4965551" y="1736224"/>
              <a:ext cx="18363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Korrekció </a:t>
              </a:r>
              <a:r>
                <a:rPr lang="hu-HU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vs</a:t>
              </a:r>
              <a:r>
                <a:rPr lang="hu-HU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hu-HU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detekció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1" name="TextBox 31">
            <a:extLst>
              <a:ext uri="{FF2B5EF4-FFF2-40B4-BE49-F238E27FC236}">
                <a16:creationId xmlns:a16="http://schemas.microsoft.com/office/drawing/2014/main" id="{980132BD-0BA2-47B8-9583-BBD633231FCD}"/>
              </a:ext>
            </a:extLst>
          </p:cNvPr>
          <p:cNvSpPr txBox="1"/>
          <p:nvPr/>
        </p:nvSpPr>
        <p:spPr>
          <a:xfrm>
            <a:off x="9046684" y="3563883"/>
            <a:ext cx="1697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2006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Frame 17">
            <a:extLst>
              <a:ext uri="{FF2B5EF4-FFF2-40B4-BE49-F238E27FC236}">
                <a16:creationId xmlns:a16="http://schemas.microsoft.com/office/drawing/2014/main" id="{D3E20C2C-B16B-4ABF-9198-0999A364D0D7}"/>
              </a:ext>
            </a:extLst>
          </p:cNvPr>
          <p:cNvSpPr/>
          <p:nvPr/>
        </p:nvSpPr>
        <p:spPr>
          <a:xfrm>
            <a:off x="11596119" y="2288562"/>
            <a:ext cx="264371" cy="26161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3" name="Chord 15">
            <a:extLst>
              <a:ext uri="{FF2B5EF4-FFF2-40B4-BE49-F238E27FC236}">
                <a16:creationId xmlns:a16="http://schemas.microsoft.com/office/drawing/2014/main" id="{814B9FD1-7F3E-49F0-BC15-65A0B24EEAB4}"/>
              </a:ext>
            </a:extLst>
          </p:cNvPr>
          <p:cNvSpPr/>
          <p:nvPr/>
        </p:nvSpPr>
        <p:spPr>
          <a:xfrm>
            <a:off x="11315445" y="2235565"/>
            <a:ext cx="168655" cy="4103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/>
          </a:p>
        </p:txBody>
      </p:sp>
      <p:sp>
        <p:nvSpPr>
          <p:cNvPr id="94" name="Oval 8">
            <a:extLst>
              <a:ext uri="{FF2B5EF4-FFF2-40B4-BE49-F238E27FC236}">
                <a16:creationId xmlns:a16="http://schemas.microsoft.com/office/drawing/2014/main" id="{277EA799-F4E4-4502-971D-775B5BC0024B}"/>
              </a:ext>
            </a:extLst>
          </p:cNvPr>
          <p:cNvSpPr>
            <a:spLocks noChangeAspect="1"/>
          </p:cNvSpPr>
          <p:nvPr/>
        </p:nvSpPr>
        <p:spPr>
          <a:xfrm>
            <a:off x="6482019" y="5399357"/>
            <a:ext cx="900000" cy="90000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5" name="Oval 9">
            <a:extLst>
              <a:ext uri="{FF2B5EF4-FFF2-40B4-BE49-F238E27FC236}">
                <a16:creationId xmlns:a16="http://schemas.microsoft.com/office/drawing/2014/main" id="{9E6AD5D0-F897-40AE-9259-A7F38B2BC2DE}"/>
              </a:ext>
            </a:extLst>
          </p:cNvPr>
          <p:cNvSpPr/>
          <p:nvPr/>
        </p:nvSpPr>
        <p:spPr>
          <a:xfrm>
            <a:off x="2917329" y="5425229"/>
            <a:ext cx="900000" cy="90000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solidFill>
              <a:srgbClr val="8554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6" name="Freeform 108">
            <a:extLst>
              <a:ext uri="{FF2B5EF4-FFF2-40B4-BE49-F238E27FC236}">
                <a16:creationId xmlns:a16="http://schemas.microsoft.com/office/drawing/2014/main" id="{518C6C70-6EBA-45A1-90A4-2B68E9AB5124}"/>
              </a:ext>
            </a:extLst>
          </p:cNvPr>
          <p:cNvSpPr>
            <a:spLocks noChangeAspect="1"/>
          </p:cNvSpPr>
          <p:nvPr/>
        </p:nvSpPr>
        <p:spPr>
          <a:xfrm>
            <a:off x="6732732" y="5630046"/>
            <a:ext cx="390949" cy="432000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97" name="Group 11">
            <a:extLst>
              <a:ext uri="{FF2B5EF4-FFF2-40B4-BE49-F238E27FC236}">
                <a16:creationId xmlns:a16="http://schemas.microsoft.com/office/drawing/2014/main" id="{8B635EA0-0D90-4CE0-971D-7FD437B08DB9}"/>
              </a:ext>
            </a:extLst>
          </p:cNvPr>
          <p:cNvGrpSpPr/>
          <p:nvPr/>
        </p:nvGrpSpPr>
        <p:grpSpPr>
          <a:xfrm>
            <a:off x="3833480" y="5427520"/>
            <a:ext cx="2262520" cy="761952"/>
            <a:chOff x="3017859" y="4197893"/>
            <a:chExt cx="1901832" cy="791467"/>
          </a:xfrm>
        </p:grpSpPr>
        <p:sp>
          <p:nvSpPr>
            <p:cNvPr id="98" name="TextBox 12">
              <a:extLst>
                <a:ext uri="{FF2B5EF4-FFF2-40B4-BE49-F238E27FC236}">
                  <a16:creationId xmlns:a16="http://schemas.microsoft.com/office/drawing/2014/main" id="{33E3E7E3-BF66-433F-B613-4FD2B358B148}"/>
                </a:ext>
              </a:extLst>
            </p:cNvPr>
            <p:cNvSpPr txBox="1"/>
            <p:nvPr/>
          </p:nvSpPr>
          <p:spPr>
            <a:xfrm>
              <a:off x="3052876" y="4637691"/>
              <a:ext cx="1866815" cy="3516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hu-HU" altLang="ko-KR" sz="1600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Helyes találat</a:t>
              </a:r>
              <a:endParaRPr lang="en-US" altLang="ko-KR" sz="16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9" name="TextBox 13">
              <a:extLst>
                <a:ext uri="{FF2B5EF4-FFF2-40B4-BE49-F238E27FC236}">
                  <a16:creationId xmlns:a16="http://schemas.microsoft.com/office/drawing/2014/main" id="{7FEAAE18-2122-4029-BD27-0E709C62AA20}"/>
                </a:ext>
              </a:extLst>
            </p:cNvPr>
            <p:cNvSpPr txBox="1"/>
            <p:nvPr/>
          </p:nvSpPr>
          <p:spPr>
            <a:xfrm>
              <a:off x="3017859" y="4197893"/>
              <a:ext cx="1870812" cy="6074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hu-HU" altLang="ko-KR" sz="1600" b="1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AM - Bizonytalan válasz</a:t>
              </a:r>
              <a:endParaRPr lang="ko-KR" altLang="en-US" sz="16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0" name="Oval 26">
            <a:extLst>
              <a:ext uri="{FF2B5EF4-FFF2-40B4-BE49-F238E27FC236}">
                <a16:creationId xmlns:a16="http://schemas.microsoft.com/office/drawing/2014/main" id="{ACB72D3F-D1CE-457D-ADA6-93CBBCE75991}"/>
              </a:ext>
            </a:extLst>
          </p:cNvPr>
          <p:cNvSpPr>
            <a:spLocks noChangeAspect="1"/>
          </p:cNvSpPr>
          <p:nvPr/>
        </p:nvSpPr>
        <p:spPr>
          <a:xfrm>
            <a:off x="3211248" y="5704617"/>
            <a:ext cx="301663" cy="360000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rgbClr val="85540A"/>
          </a:solidFill>
          <a:ln>
            <a:solidFill>
              <a:srgbClr val="8554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01" name="Group 11">
            <a:extLst>
              <a:ext uri="{FF2B5EF4-FFF2-40B4-BE49-F238E27FC236}">
                <a16:creationId xmlns:a16="http://schemas.microsoft.com/office/drawing/2014/main" id="{354BF04E-699A-4AFD-8501-4FA1749F2746}"/>
              </a:ext>
            </a:extLst>
          </p:cNvPr>
          <p:cNvGrpSpPr/>
          <p:nvPr/>
        </p:nvGrpSpPr>
        <p:grpSpPr>
          <a:xfrm>
            <a:off x="7422254" y="5403514"/>
            <a:ext cx="3670886" cy="761952"/>
            <a:chOff x="3017859" y="4197893"/>
            <a:chExt cx="1901832" cy="791467"/>
          </a:xfrm>
        </p:grpSpPr>
        <p:sp>
          <p:nvSpPr>
            <p:cNvPr id="102" name="TextBox 12">
              <a:extLst>
                <a:ext uri="{FF2B5EF4-FFF2-40B4-BE49-F238E27FC236}">
                  <a16:creationId xmlns:a16="http://schemas.microsoft.com/office/drawing/2014/main" id="{2DBDFDF8-2B05-492E-A4D2-892C1B34DAC1}"/>
                </a:ext>
              </a:extLst>
            </p:cNvPr>
            <p:cNvSpPr txBox="1"/>
            <p:nvPr/>
          </p:nvSpPr>
          <p:spPr>
            <a:xfrm>
              <a:off x="3052876" y="4637691"/>
              <a:ext cx="1866815" cy="3516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hu-HU" altLang="ko-KR" sz="1600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Téves döntés</a:t>
              </a:r>
              <a:endParaRPr lang="en-US" altLang="ko-KR" sz="16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3" name="TextBox 13">
              <a:extLst>
                <a:ext uri="{FF2B5EF4-FFF2-40B4-BE49-F238E27FC236}">
                  <a16:creationId xmlns:a16="http://schemas.microsoft.com/office/drawing/2014/main" id="{4990FB88-03DE-474B-9C01-42C680E62392}"/>
                </a:ext>
              </a:extLst>
            </p:cNvPr>
            <p:cNvSpPr txBox="1"/>
            <p:nvPr/>
          </p:nvSpPr>
          <p:spPr>
            <a:xfrm>
              <a:off x="3017859" y="4197893"/>
              <a:ext cx="1870812" cy="6074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hu-HU" altLang="ko-KR" sz="1600" b="1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MM - Mély meggyőződéssel állított válasz</a:t>
              </a:r>
              <a:endParaRPr lang="ko-KR" altLang="en-US" sz="16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04" name="Straight Connector 51">
            <a:extLst>
              <a:ext uri="{FF2B5EF4-FFF2-40B4-BE49-F238E27FC236}">
                <a16:creationId xmlns:a16="http://schemas.microsoft.com/office/drawing/2014/main" id="{FEC17CC8-56E7-4EA3-A04C-A607FEA5A452}"/>
              </a:ext>
            </a:extLst>
          </p:cNvPr>
          <p:cNvCxnSpPr>
            <a:cxnSpLocks/>
          </p:cNvCxnSpPr>
          <p:nvPr/>
        </p:nvCxnSpPr>
        <p:spPr>
          <a:xfrm flipH="1">
            <a:off x="11214169" y="2693054"/>
            <a:ext cx="993071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75000">
                  <a:schemeClr val="accent5">
                    <a:lumMod val="100000"/>
                  </a:schemeClr>
                </a:gs>
              </a:gsLst>
              <a:lin ang="2700000" scaled="1"/>
              <a:tileRect/>
            </a:gra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ame 17">
            <a:extLst>
              <a:ext uri="{FF2B5EF4-FFF2-40B4-BE49-F238E27FC236}">
                <a16:creationId xmlns:a16="http://schemas.microsoft.com/office/drawing/2014/main" id="{5D4B258C-4519-4F78-9AD9-31CFC3BBC6F2}"/>
              </a:ext>
            </a:extLst>
          </p:cNvPr>
          <p:cNvSpPr/>
          <p:nvPr/>
        </p:nvSpPr>
        <p:spPr>
          <a:xfrm>
            <a:off x="11615129" y="2768154"/>
            <a:ext cx="264371" cy="26161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41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FDC841-ED0D-4C69-99A5-F95604FF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857"/>
            <a:ext cx="10515600" cy="1325563"/>
          </a:xfrm>
        </p:spPr>
        <p:txBody>
          <a:bodyPr/>
          <a:lstStyle/>
          <a:p>
            <a:r>
              <a:rPr lang="hu-HU" dirty="0"/>
              <a:t>Meglepetés hipotézis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6B9B73F7-E51F-4442-A91B-26AE30212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1944" y="1634966"/>
            <a:ext cx="9489440" cy="46291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kumimoji="0" lang="hu-HU" sz="1900" b="0" i="0" u="none" strike="noStrike" kern="15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Noto Serif CJK SC"/>
                <a:cs typeface="Calibri" panose="020F0502020204030204" pitchFamily="34" charset="0"/>
              </a:rPr>
              <a:t>→</a:t>
            </a:r>
            <a:r>
              <a:rPr kumimoji="0" lang="en-US" sz="1900" b="0" i="0" u="none" strike="noStrike" kern="15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Noto Serif CJK SC"/>
                <a:cs typeface="Calibri" panose="020F0502020204030204" pitchFamily="34" charset="0"/>
              </a:rPr>
              <a:t> </a:t>
            </a:r>
            <a:r>
              <a:rPr lang="hu-HU" sz="1900" b="0" kern="150" dirty="0">
                <a:solidFill>
                  <a:prstClr val="black"/>
                </a:solidFill>
                <a:ea typeface="Noto Serif CJK SC"/>
                <a:cs typeface="Lohit Devanagari"/>
              </a:rPr>
              <a:t>a </a:t>
            </a:r>
            <a:r>
              <a:rPr lang="hu-HU" sz="1900" kern="150" dirty="0">
                <a:solidFill>
                  <a:prstClr val="black"/>
                </a:solidFill>
                <a:ea typeface="Noto Serif CJK SC"/>
                <a:cs typeface="Lohit Devanagari"/>
              </a:rPr>
              <a:t>MM hibák </a:t>
            </a:r>
            <a:r>
              <a:rPr lang="hu-HU" sz="1900" b="0" kern="150" dirty="0">
                <a:solidFill>
                  <a:prstClr val="black"/>
                </a:solidFill>
                <a:ea typeface="Noto Serif CJK SC"/>
                <a:cs typeface="Lohit Devanagari"/>
              </a:rPr>
              <a:t>és az </a:t>
            </a:r>
            <a:r>
              <a:rPr lang="hu-HU" sz="1900" kern="150" dirty="0">
                <a:solidFill>
                  <a:prstClr val="black"/>
                </a:solidFill>
                <a:ea typeface="Noto Serif CJK SC"/>
                <a:cs typeface="Lohit Devanagari"/>
              </a:rPr>
              <a:t>AM jó válaszok </a:t>
            </a:r>
            <a:r>
              <a:rPr kumimoji="0" lang="hu-HU" sz="1900" b="0" i="0" u="none" strike="noStrike" kern="15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Noto Serif CJK SC"/>
                <a:cs typeface="Lohit Devanagari"/>
              </a:rPr>
              <a:t>megnövekedett </a:t>
            </a:r>
            <a:r>
              <a:rPr kumimoji="0" lang="hu-HU" sz="1900" b="1" i="0" u="none" strike="noStrike" kern="15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Noto Serif CJK SC"/>
                <a:cs typeface="Lohit Devanagari"/>
              </a:rPr>
              <a:t>figyelemmel</a:t>
            </a:r>
            <a:r>
              <a:rPr kumimoji="0" lang="hu-HU" sz="1900" b="0" i="0" u="none" strike="noStrike" kern="15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Noto Serif CJK SC"/>
                <a:cs typeface="Lohit Devanagari"/>
              </a:rPr>
              <a:t> és </a:t>
            </a:r>
            <a:r>
              <a:rPr kumimoji="0" lang="hu-HU" sz="1900" b="1" i="0" u="none" strike="noStrike" kern="15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Noto Serif CJK SC"/>
                <a:cs typeface="Lohit Devanagari"/>
              </a:rPr>
              <a:t>emlékezettel </a:t>
            </a:r>
            <a:r>
              <a:rPr kumimoji="0" lang="hu-HU" sz="1900" b="0" i="0" u="none" strike="noStrike" kern="15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Noto Serif CJK SC"/>
                <a:cs typeface="Lohit Devanagari"/>
              </a:rPr>
              <a:t>járnak</a:t>
            </a:r>
            <a:endParaRPr kumimoji="0" lang="hu-HU" sz="1900" b="1" i="0" u="none" strike="noStrike" kern="15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Noto Serif CJK SC"/>
              <a:cs typeface="Lohit Devanagari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5D73C7-18EB-439B-9EE7-4951BECDA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832" y="5723373"/>
            <a:ext cx="10808335" cy="1539003"/>
          </a:xfrm>
        </p:spPr>
        <p:txBody>
          <a:bodyPr>
            <a:normAutofit/>
          </a:bodyPr>
          <a:lstStyle/>
          <a:p>
            <a:r>
              <a:rPr lang="hu-HU" sz="2400" kern="150" dirty="0">
                <a:effectLst/>
                <a:ea typeface="Noto Serif CJK SC"/>
                <a:cs typeface="Lohit Devanagari"/>
              </a:rPr>
              <a:t>Hipotézis: a forrásemlékezet jobb mindkét esetben, ha a visszajelzés meglepő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EF368E7B-1688-4D6F-B3FD-B57C2BCE4D3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875" l="10000" r="90500">
                        <a14:foregroundMark x1="90500" y1="30250" x2="90500" y2="30250"/>
                        <a14:foregroundMark x1="31375" y1="18500" x2="31375" y2="18500"/>
                        <a14:foregroundMark x1="50875" y1="11250" x2="50875" y2="11250"/>
                        <a14:foregroundMark x1="67125" y1="19875" x2="67125" y2="19875"/>
                        <a14:foregroundMark x1="77250" y1="36500" x2="77250" y2="36500"/>
                        <a14:foregroundMark x1="23250" y1="36000" x2="23250" y2="36000"/>
                        <a14:foregroundMark x1="73000" y1="90875" x2="73000" y2="90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" y="1228765"/>
            <a:ext cx="1145540" cy="1145540"/>
          </a:xfrm>
        </p:spPr>
      </p:pic>
      <p:sp>
        <p:nvSpPr>
          <p:cNvPr id="9" name="Tartalom helye 2">
            <a:extLst>
              <a:ext uri="{FF2B5EF4-FFF2-40B4-BE49-F238E27FC236}">
                <a16:creationId xmlns:a16="http://schemas.microsoft.com/office/drawing/2014/main" id="{0B50C916-48C0-42BA-958F-C426295FF106}"/>
              </a:ext>
            </a:extLst>
          </p:cNvPr>
          <p:cNvSpPr txBox="1">
            <a:spLocks/>
          </p:cNvSpPr>
          <p:nvPr/>
        </p:nvSpPr>
        <p:spPr>
          <a:xfrm>
            <a:off x="839788" y="2505075"/>
            <a:ext cx="6444932" cy="32182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kern="150" dirty="0">
                <a:effectLst/>
                <a:ea typeface="Noto Serif CJK SC"/>
                <a:cs typeface="Lohit Devanagari"/>
              </a:rPr>
              <a:t>A visszajelzés megjelenésére való emlékezeti ráta</a:t>
            </a:r>
          </a:p>
          <a:p>
            <a:pPr lvl="1"/>
            <a:r>
              <a:rPr lang="hu-HU" sz="1800" kern="150" dirty="0" err="1">
                <a:effectLst/>
                <a:ea typeface="Noto Serif CJK SC"/>
                <a:cs typeface="Lohit Devanagari"/>
              </a:rPr>
              <a:t>Doerksen</a:t>
            </a:r>
            <a:r>
              <a:rPr lang="hu-HU" sz="1800" kern="150" dirty="0">
                <a:effectLst/>
                <a:ea typeface="Noto Serif CJK SC"/>
                <a:cs typeface="Lohit Devanagari"/>
              </a:rPr>
              <a:t> &amp; </a:t>
            </a:r>
            <a:r>
              <a:rPr lang="hu-HU" sz="1800" kern="150" dirty="0" err="1">
                <a:effectLst/>
                <a:ea typeface="Noto Serif CJK SC"/>
                <a:cs typeface="Lohit Devanagari"/>
              </a:rPr>
              <a:t>Shimamura</a:t>
            </a:r>
            <a:r>
              <a:rPr lang="hu-HU" sz="1800" kern="150" dirty="0">
                <a:effectLst/>
                <a:ea typeface="Noto Serif CJK SC"/>
                <a:cs typeface="Lohit Devanagari"/>
              </a:rPr>
              <a:t>, 2001</a:t>
            </a:r>
          </a:p>
          <a:p>
            <a:pPr lvl="1"/>
            <a:r>
              <a:rPr lang="hu-HU" sz="1800" kern="150" dirty="0">
                <a:ea typeface="Noto Serif CJK SC"/>
                <a:cs typeface="Lohit Devanagari"/>
              </a:rPr>
              <a:t>színek, kontextus</a:t>
            </a:r>
            <a:endParaRPr lang="en-US" sz="1800" kern="150" dirty="0">
              <a:ea typeface="Noto Serif CJK SC"/>
              <a:cs typeface="Lohit Devanagari"/>
            </a:endParaRPr>
          </a:p>
          <a:p>
            <a:r>
              <a:rPr lang="hu-HU" sz="2400" kern="150" dirty="0">
                <a:ea typeface="Noto Serif CJK SC"/>
                <a:cs typeface="Lohit Devanagari"/>
              </a:rPr>
              <a:t>Forrásemlékezet</a:t>
            </a:r>
            <a:endParaRPr lang="en-US" sz="2400" kern="150" dirty="0">
              <a:ea typeface="Noto Serif CJK SC"/>
              <a:cs typeface="Lohit Devanagari"/>
            </a:endParaRPr>
          </a:p>
          <a:p>
            <a:pPr lvl="1"/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„emlékezet megszerzésének feltételeire” vonatkozó memória</a:t>
            </a:r>
            <a:endParaRPr lang="en-US" sz="1100" kern="150" dirty="0">
              <a:effectLst/>
              <a:ea typeface="Noto Serif CJK SC"/>
              <a:cs typeface="Lohit Devanagari"/>
            </a:endParaRPr>
          </a:p>
          <a:p>
            <a:pPr lvl="1"/>
            <a:r>
              <a:rPr lang="hu-HU" sz="1800" kern="150" dirty="0">
                <a:effectLst/>
                <a:ea typeface="Noto Serif CJK SC"/>
                <a:cs typeface="Lohit Devanagari"/>
              </a:rPr>
              <a:t>Johnson, </a:t>
            </a:r>
            <a:r>
              <a:rPr lang="hu-HU" sz="1800" kern="150" dirty="0" err="1">
                <a:effectLst/>
                <a:ea typeface="Noto Serif CJK SC"/>
                <a:cs typeface="Lohit Devanagari"/>
              </a:rPr>
              <a:t>Hashtroudi</a:t>
            </a:r>
            <a:r>
              <a:rPr lang="hu-HU" sz="1800" kern="150" dirty="0">
                <a:effectLst/>
                <a:ea typeface="Noto Serif CJK SC"/>
                <a:cs typeface="Lohit Devanagari"/>
              </a:rPr>
              <a:t>,</a:t>
            </a:r>
            <a:r>
              <a:rPr lang="en-US" sz="1800" kern="150" dirty="0">
                <a:effectLst/>
                <a:ea typeface="Noto Serif CJK SC"/>
                <a:cs typeface="Lohit Devanagari"/>
              </a:rPr>
              <a:t> </a:t>
            </a:r>
            <a:r>
              <a:rPr lang="hu-HU" sz="1800" kern="150" dirty="0">
                <a:effectLst/>
                <a:ea typeface="Noto Serif CJK SC"/>
                <a:cs typeface="Lohit Devanagari"/>
              </a:rPr>
              <a:t>Lindsay, 1993</a:t>
            </a:r>
          </a:p>
          <a:p>
            <a:pPr lvl="1"/>
            <a:r>
              <a:rPr lang="hu-HU" sz="1800" kern="150" dirty="0">
                <a:effectLst/>
                <a:ea typeface="Noto Serif CJK SC"/>
                <a:cs typeface="Lohit Devanagari"/>
              </a:rPr>
              <a:t>mindent magába foglal, ami az információval kapcsolatban állhat kivéve magát a tartalmat</a:t>
            </a:r>
          </a:p>
        </p:txBody>
      </p:sp>
      <p:sp>
        <p:nvSpPr>
          <p:cNvPr id="32" name="Isosceles Triangle 61">
            <a:extLst>
              <a:ext uri="{FF2B5EF4-FFF2-40B4-BE49-F238E27FC236}">
                <a16:creationId xmlns:a16="http://schemas.microsoft.com/office/drawing/2014/main" id="{146C109F-D6B3-4361-B227-0314C6ED2A23}"/>
              </a:ext>
            </a:extLst>
          </p:cNvPr>
          <p:cNvSpPr/>
          <p:nvPr/>
        </p:nvSpPr>
        <p:spPr>
          <a:xfrm rot="3584032" flipH="1" flipV="1">
            <a:off x="7750156" y="2606330"/>
            <a:ext cx="2574133" cy="3208216"/>
          </a:xfrm>
          <a:custGeom>
            <a:avLst/>
            <a:gdLst/>
            <a:ahLst/>
            <a:cxnLst/>
            <a:rect l="l" t="t" r="r" b="b"/>
            <a:pathLst>
              <a:path w="2571340" h="3374463">
                <a:moveTo>
                  <a:pt x="194133" y="1409566"/>
                </a:moveTo>
                <a:lnTo>
                  <a:pt x="344169" y="1502938"/>
                </a:lnTo>
                <a:cubicBezTo>
                  <a:pt x="73307" y="1938169"/>
                  <a:pt x="136087" y="2502332"/>
                  <a:pt x="496001" y="2867371"/>
                </a:cubicBezTo>
                <a:cubicBezTo>
                  <a:pt x="855916" y="3232410"/>
                  <a:pt x="1419135" y="3303158"/>
                  <a:pt x="1858151" y="3038476"/>
                </a:cubicBezTo>
                <a:cubicBezTo>
                  <a:pt x="2297167" y="2773793"/>
                  <a:pt x="2497527" y="2242683"/>
                  <a:pt x="2342723" y="1753984"/>
                </a:cubicBezTo>
                <a:cubicBezTo>
                  <a:pt x="2190311" y="1272834"/>
                  <a:pt x="1732744" y="956291"/>
                  <a:pt x="1230673" y="982086"/>
                </a:cubicBezTo>
                <a:lnTo>
                  <a:pt x="1230777" y="982870"/>
                </a:lnTo>
                <a:lnTo>
                  <a:pt x="970744" y="982870"/>
                </a:lnTo>
                <a:lnTo>
                  <a:pt x="1100761" y="0"/>
                </a:lnTo>
                <a:lnTo>
                  <a:pt x="1207395" y="806117"/>
                </a:lnTo>
                <a:cubicBezTo>
                  <a:pt x="1795169" y="769721"/>
                  <a:pt x="2333023" y="1138157"/>
                  <a:pt x="2511192" y="1700619"/>
                </a:cubicBezTo>
                <a:cubicBezTo>
                  <a:pt x="2690666" y="2267201"/>
                  <a:pt x="2458375" y="2882952"/>
                  <a:pt x="1949395" y="3189817"/>
                </a:cubicBezTo>
                <a:cubicBezTo>
                  <a:pt x="1440415" y="3496681"/>
                  <a:pt x="787436" y="3414658"/>
                  <a:pt x="370163" y="2991444"/>
                </a:cubicBezTo>
                <a:cubicBezTo>
                  <a:pt x="-47111" y="2568231"/>
                  <a:pt x="-119895" y="1914158"/>
                  <a:pt x="194133" y="1409566"/>
                </a:cubicBezTo>
                <a:close/>
              </a:path>
            </a:pathLst>
          </a:custGeom>
          <a:solidFill>
            <a:schemeClr val="tx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Oval 3">
            <a:extLst>
              <a:ext uri="{FF2B5EF4-FFF2-40B4-BE49-F238E27FC236}">
                <a16:creationId xmlns:a16="http://schemas.microsoft.com/office/drawing/2014/main" id="{1CEE3780-2376-4520-8DC4-DA65A203F02E}"/>
              </a:ext>
            </a:extLst>
          </p:cNvPr>
          <p:cNvSpPr/>
          <p:nvPr/>
        </p:nvSpPr>
        <p:spPr>
          <a:xfrm>
            <a:off x="9020483" y="2339704"/>
            <a:ext cx="762478" cy="7624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Oval 4">
            <a:extLst>
              <a:ext uri="{FF2B5EF4-FFF2-40B4-BE49-F238E27FC236}">
                <a16:creationId xmlns:a16="http://schemas.microsoft.com/office/drawing/2014/main" id="{7910AA6D-798F-4E37-A51F-35A6E983CCCB}"/>
              </a:ext>
            </a:extLst>
          </p:cNvPr>
          <p:cNvSpPr/>
          <p:nvPr/>
        </p:nvSpPr>
        <p:spPr>
          <a:xfrm>
            <a:off x="9020483" y="4976644"/>
            <a:ext cx="762478" cy="76247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51CA017E-91DE-40E0-8173-7DB2BD5272E1}"/>
              </a:ext>
            </a:extLst>
          </p:cNvPr>
          <p:cNvSpPr/>
          <p:nvPr/>
        </p:nvSpPr>
        <p:spPr>
          <a:xfrm>
            <a:off x="7650445" y="3630556"/>
            <a:ext cx="762478" cy="7624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6" name="Oval 6">
            <a:extLst>
              <a:ext uri="{FF2B5EF4-FFF2-40B4-BE49-F238E27FC236}">
                <a16:creationId xmlns:a16="http://schemas.microsoft.com/office/drawing/2014/main" id="{974964E8-15A5-45B6-B189-26B6200FF13C}"/>
              </a:ext>
            </a:extLst>
          </p:cNvPr>
          <p:cNvSpPr/>
          <p:nvPr/>
        </p:nvSpPr>
        <p:spPr>
          <a:xfrm>
            <a:off x="10281721" y="3630556"/>
            <a:ext cx="762478" cy="7624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1" name="Freeform 19">
            <a:extLst>
              <a:ext uri="{FF2B5EF4-FFF2-40B4-BE49-F238E27FC236}">
                <a16:creationId xmlns:a16="http://schemas.microsoft.com/office/drawing/2014/main" id="{5B0100A3-F0CE-4784-9D24-33EF61A9FEC6}"/>
              </a:ext>
            </a:extLst>
          </p:cNvPr>
          <p:cNvSpPr/>
          <p:nvPr/>
        </p:nvSpPr>
        <p:spPr>
          <a:xfrm>
            <a:off x="7863840" y="3822576"/>
            <a:ext cx="357564" cy="375787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42" name="Oval 66">
            <a:extLst>
              <a:ext uri="{FF2B5EF4-FFF2-40B4-BE49-F238E27FC236}">
                <a16:creationId xmlns:a16="http://schemas.microsoft.com/office/drawing/2014/main" id="{E182FB63-B0B2-4F4A-A810-DA0AD65914F6}"/>
              </a:ext>
            </a:extLst>
          </p:cNvPr>
          <p:cNvSpPr>
            <a:spLocks noChangeAspect="1"/>
          </p:cNvSpPr>
          <p:nvPr/>
        </p:nvSpPr>
        <p:spPr>
          <a:xfrm rot="20700000">
            <a:off x="9161104" y="2536807"/>
            <a:ext cx="420276" cy="360000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3" name="Rectangle 16">
            <a:extLst>
              <a:ext uri="{FF2B5EF4-FFF2-40B4-BE49-F238E27FC236}">
                <a16:creationId xmlns:a16="http://schemas.microsoft.com/office/drawing/2014/main" id="{CC2D2033-DEBD-4E3F-B32A-FD647BCCC794}"/>
              </a:ext>
            </a:extLst>
          </p:cNvPr>
          <p:cNvSpPr>
            <a:spLocks noChangeAspect="1"/>
          </p:cNvSpPr>
          <p:nvPr/>
        </p:nvSpPr>
        <p:spPr>
          <a:xfrm>
            <a:off x="10396428" y="3822576"/>
            <a:ext cx="547766" cy="36000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4" name="Heart 38">
            <a:extLst>
              <a:ext uri="{FF2B5EF4-FFF2-40B4-BE49-F238E27FC236}">
                <a16:creationId xmlns:a16="http://schemas.microsoft.com/office/drawing/2014/main" id="{FCF20E55-4891-4845-9D08-724268362813}"/>
              </a:ext>
            </a:extLst>
          </p:cNvPr>
          <p:cNvSpPr>
            <a:spLocks noChangeAspect="1"/>
          </p:cNvSpPr>
          <p:nvPr/>
        </p:nvSpPr>
        <p:spPr>
          <a:xfrm>
            <a:off x="9200962" y="5187603"/>
            <a:ext cx="396000" cy="396000"/>
          </a:xfrm>
          <a:prstGeom prst="hear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46" name="Kép 45">
            <a:extLst>
              <a:ext uri="{FF2B5EF4-FFF2-40B4-BE49-F238E27FC236}">
                <a16:creationId xmlns:a16="http://schemas.microsoft.com/office/drawing/2014/main" id="{D6DBC500-3CC2-4545-B742-43E6C45E7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7222" y1="35286" x2="57222" y2="35286"/>
                        <a14:foregroundMark x1="55333" y1="43620" x2="55333" y2="436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082" y="3240183"/>
            <a:ext cx="1768793" cy="150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D140FF-DE42-439C-97AC-069BD08B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54" y="85063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hu-HU" sz="5400" dirty="0"/>
              <a:t>Első kísérlet</a:t>
            </a:r>
            <a:br>
              <a:rPr lang="hu-HU" sz="5400" dirty="0"/>
            </a:br>
            <a:r>
              <a:rPr lang="hu-HU" sz="2400" dirty="0" err="1"/>
              <a:t>Within</a:t>
            </a:r>
            <a:r>
              <a:rPr lang="hu-HU" sz="2400" dirty="0"/>
              <a:t> </a:t>
            </a:r>
            <a:r>
              <a:rPr lang="hu-HU" sz="2400" dirty="0" err="1"/>
              <a:t>subject</a:t>
            </a:r>
            <a:r>
              <a:rPr lang="hu-HU" sz="2400" dirty="0"/>
              <a:t> design</a:t>
            </a:r>
            <a:endParaRPr lang="hu-HU" sz="5400" dirty="0"/>
          </a:p>
        </p:txBody>
      </p:sp>
      <p:sp>
        <p:nvSpPr>
          <p:cNvPr id="84" name="Right Triangle 43">
            <a:extLst>
              <a:ext uri="{FF2B5EF4-FFF2-40B4-BE49-F238E27FC236}">
                <a16:creationId xmlns:a16="http://schemas.microsoft.com/office/drawing/2014/main" id="{9E204E3B-B5B0-408C-9328-44EB39DB6D25}"/>
              </a:ext>
            </a:extLst>
          </p:cNvPr>
          <p:cNvSpPr/>
          <p:nvPr/>
        </p:nvSpPr>
        <p:spPr>
          <a:xfrm rot="19800000">
            <a:off x="3763386" y="480915"/>
            <a:ext cx="1454827" cy="1454827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ight Triangle 42">
            <a:extLst>
              <a:ext uri="{FF2B5EF4-FFF2-40B4-BE49-F238E27FC236}">
                <a16:creationId xmlns:a16="http://schemas.microsoft.com/office/drawing/2014/main" id="{B8593D1A-D08F-49C0-A04F-15A1A44778E7}"/>
              </a:ext>
            </a:extLst>
          </p:cNvPr>
          <p:cNvSpPr/>
          <p:nvPr/>
        </p:nvSpPr>
        <p:spPr>
          <a:xfrm rot="9000000">
            <a:off x="6580024" y="5341811"/>
            <a:ext cx="1454827" cy="1454827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ight Triangle 2">
            <a:extLst>
              <a:ext uri="{FF2B5EF4-FFF2-40B4-BE49-F238E27FC236}">
                <a16:creationId xmlns:a16="http://schemas.microsoft.com/office/drawing/2014/main" id="{B2CBDA55-1317-41B2-9ED4-AF0063F64519}"/>
              </a:ext>
            </a:extLst>
          </p:cNvPr>
          <p:cNvSpPr/>
          <p:nvPr/>
        </p:nvSpPr>
        <p:spPr>
          <a:xfrm rot="9000000">
            <a:off x="4664694" y="1878690"/>
            <a:ext cx="1454827" cy="1454827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ight Triangle 3">
            <a:extLst>
              <a:ext uri="{FF2B5EF4-FFF2-40B4-BE49-F238E27FC236}">
                <a16:creationId xmlns:a16="http://schemas.microsoft.com/office/drawing/2014/main" id="{A332FBC7-DB09-4F25-ABF0-134BE3A3BBBF}"/>
              </a:ext>
            </a:extLst>
          </p:cNvPr>
          <p:cNvSpPr/>
          <p:nvPr/>
        </p:nvSpPr>
        <p:spPr>
          <a:xfrm rot="19800000">
            <a:off x="4664693" y="2089132"/>
            <a:ext cx="1454827" cy="1454827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Right Triangle 4">
            <a:extLst>
              <a:ext uri="{FF2B5EF4-FFF2-40B4-BE49-F238E27FC236}">
                <a16:creationId xmlns:a16="http://schemas.microsoft.com/office/drawing/2014/main" id="{0F0A8B67-EA0C-4954-B7B3-966AE7FEC8EE}"/>
              </a:ext>
            </a:extLst>
          </p:cNvPr>
          <p:cNvSpPr/>
          <p:nvPr/>
        </p:nvSpPr>
        <p:spPr>
          <a:xfrm rot="9000000">
            <a:off x="5514916" y="3529644"/>
            <a:ext cx="1454827" cy="145482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ight Triangle 5">
            <a:extLst>
              <a:ext uri="{FF2B5EF4-FFF2-40B4-BE49-F238E27FC236}">
                <a16:creationId xmlns:a16="http://schemas.microsoft.com/office/drawing/2014/main" id="{256C66B4-1DA6-45A1-86D2-E8512D38CF0E}"/>
              </a:ext>
            </a:extLst>
          </p:cNvPr>
          <p:cNvSpPr/>
          <p:nvPr/>
        </p:nvSpPr>
        <p:spPr>
          <a:xfrm rot="19800000">
            <a:off x="5776409" y="3838055"/>
            <a:ext cx="1454827" cy="1454827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D8EA2B85-F737-49CD-8F95-85BB1ACC93A9}"/>
              </a:ext>
            </a:extLst>
          </p:cNvPr>
          <p:cNvSpPr/>
          <p:nvPr/>
        </p:nvSpPr>
        <p:spPr>
          <a:xfrm rot="19800000">
            <a:off x="3531094" y="1262806"/>
            <a:ext cx="763380" cy="763380"/>
          </a:xfrm>
          <a:prstGeom prst="ellipse">
            <a:avLst/>
          </a:prstGeom>
          <a:solidFill>
            <a:schemeClr val="accent5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Oval 7">
            <a:extLst>
              <a:ext uri="{FF2B5EF4-FFF2-40B4-BE49-F238E27FC236}">
                <a16:creationId xmlns:a16="http://schemas.microsoft.com/office/drawing/2014/main" id="{6FFBB274-87DA-406A-9C64-0F47A7566809}"/>
              </a:ext>
            </a:extLst>
          </p:cNvPr>
          <p:cNvSpPr/>
          <p:nvPr/>
        </p:nvSpPr>
        <p:spPr>
          <a:xfrm rot="19800000">
            <a:off x="4432851" y="2871802"/>
            <a:ext cx="763380" cy="763380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Oval 8">
            <a:extLst>
              <a:ext uri="{FF2B5EF4-FFF2-40B4-BE49-F238E27FC236}">
                <a16:creationId xmlns:a16="http://schemas.microsoft.com/office/drawing/2014/main" id="{DD046717-5CF3-456F-9432-C1B869F5F46E}"/>
              </a:ext>
            </a:extLst>
          </p:cNvPr>
          <p:cNvSpPr/>
          <p:nvPr/>
        </p:nvSpPr>
        <p:spPr>
          <a:xfrm rot="19800000">
            <a:off x="5545018" y="4621504"/>
            <a:ext cx="763380" cy="763380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Oval 9">
            <a:extLst>
              <a:ext uri="{FF2B5EF4-FFF2-40B4-BE49-F238E27FC236}">
                <a16:creationId xmlns:a16="http://schemas.microsoft.com/office/drawing/2014/main" id="{088BFCA9-447C-4E06-9B97-48F6597856F0}"/>
              </a:ext>
            </a:extLst>
          </p:cNvPr>
          <p:cNvSpPr/>
          <p:nvPr/>
        </p:nvSpPr>
        <p:spPr>
          <a:xfrm rot="19800000">
            <a:off x="6434865" y="3436520"/>
            <a:ext cx="763380" cy="763380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Oval 10">
            <a:extLst>
              <a:ext uri="{FF2B5EF4-FFF2-40B4-BE49-F238E27FC236}">
                <a16:creationId xmlns:a16="http://schemas.microsoft.com/office/drawing/2014/main" id="{B73EF87D-D7C0-4A88-B1A7-AF4DBA367417}"/>
              </a:ext>
            </a:extLst>
          </p:cNvPr>
          <p:cNvSpPr/>
          <p:nvPr/>
        </p:nvSpPr>
        <p:spPr>
          <a:xfrm rot="19800000">
            <a:off x="7500423" y="5249466"/>
            <a:ext cx="763380" cy="763380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Oval 11">
            <a:extLst>
              <a:ext uri="{FF2B5EF4-FFF2-40B4-BE49-F238E27FC236}">
                <a16:creationId xmlns:a16="http://schemas.microsoft.com/office/drawing/2014/main" id="{062818ED-DF62-42EA-A9DC-6CB22B68AC10}"/>
              </a:ext>
            </a:extLst>
          </p:cNvPr>
          <p:cNvSpPr/>
          <p:nvPr/>
        </p:nvSpPr>
        <p:spPr>
          <a:xfrm rot="19800000">
            <a:off x="5584193" y="1784785"/>
            <a:ext cx="763380" cy="763380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02" name="Group 18">
            <a:extLst>
              <a:ext uri="{FF2B5EF4-FFF2-40B4-BE49-F238E27FC236}">
                <a16:creationId xmlns:a16="http://schemas.microsoft.com/office/drawing/2014/main" id="{839D131C-6C8D-47F7-A431-2C8D80C81005}"/>
              </a:ext>
            </a:extLst>
          </p:cNvPr>
          <p:cNvGrpSpPr/>
          <p:nvPr/>
        </p:nvGrpSpPr>
        <p:grpSpPr>
          <a:xfrm>
            <a:off x="8312339" y="5375968"/>
            <a:ext cx="3205920" cy="411943"/>
            <a:chOff x="-460976" y="1297115"/>
            <a:chExt cx="4003434" cy="411943"/>
          </a:xfrm>
        </p:grpSpPr>
        <p:sp>
          <p:nvSpPr>
            <p:cNvPr id="103" name="TextBox 19">
              <a:extLst>
                <a:ext uri="{FF2B5EF4-FFF2-40B4-BE49-F238E27FC236}">
                  <a16:creationId xmlns:a16="http://schemas.microsoft.com/office/drawing/2014/main" id="{8CA28771-0759-4D98-A133-A2E47EC666EF}"/>
                </a:ext>
              </a:extLst>
            </p:cNvPr>
            <p:cNvSpPr txBox="1"/>
            <p:nvPr/>
          </p:nvSpPr>
          <p:spPr>
            <a:xfrm>
              <a:off x="-316897" y="1297115"/>
              <a:ext cx="385935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hu-HU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Debrief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4" name="TextBox 20">
              <a:extLst>
                <a:ext uri="{FF2B5EF4-FFF2-40B4-BE49-F238E27FC236}">
                  <a16:creationId xmlns:a16="http://schemas.microsoft.com/office/drawing/2014/main" id="{72F92561-F5C5-48B1-8292-2731002BF253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5" name="Group 21">
            <a:extLst>
              <a:ext uri="{FF2B5EF4-FFF2-40B4-BE49-F238E27FC236}">
                <a16:creationId xmlns:a16="http://schemas.microsoft.com/office/drawing/2014/main" id="{DA632509-E9B7-4CBC-8AAC-00E319ED7FCE}"/>
              </a:ext>
            </a:extLst>
          </p:cNvPr>
          <p:cNvGrpSpPr/>
          <p:nvPr/>
        </p:nvGrpSpPr>
        <p:grpSpPr>
          <a:xfrm>
            <a:off x="62986" y="1184132"/>
            <a:ext cx="3339423" cy="902657"/>
            <a:chOff x="-475010" y="1083400"/>
            <a:chExt cx="3859356" cy="902657"/>
          </a:xfrm>
        </p:grpSpPr>
        <p:sp>
          <p:nvSpPr>
            <p:cNvPr id="106" name="TextBox 22">
              <a:extLst>
                <a:ext uri="{FF2B5EF4-FFF2-40B4-BE49-F238E27FC236}">
                  <a16:creationId xmlns:a16="http://schemas.microsoft.com/office/drawing/2014/main" id="{5EE7B1A5-31C4-4332-9EE3-12A7C9068A9F}"/>
                </a:ext>
              </a:extLst>
            </p:cNvPr>
            <p:cNvSpPr txBox="1"/>
            <p:nvPr/>
          </p:nvSpPr>
          <p:spPr>
            <a:xfrm>
              <a:off x="-475010" y="1083400"/>
              <a:ext cx="38593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hu-HU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Résztvevők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7" name="TextBox 23">
              <a:extLst>
                <a:ext uri="{FF2B5EF4-FFF2-40B4-BE49-F238E27FC236}">
                  <a16:creationId xmlns:a16="http://schemas.microsoft.com/office/drawing/2014/main" id="{A2E9B090-595F-4C35-AAA3-2D179B997F96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u-HU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46 + 17 </a:t>
              </a:r>
              <a:r>
                <a:rPr lang="hu-HU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Duke</a:t>
              </a:r>
              <a:r>
                <a:rPr lang="hu-HU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egyetemista</a:t>
              </a:r>
            </a:p>
            <a:p>
              <a:pPr algn="r"/>
              <a:r>
                <a:rPr lang="hu-HU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Egyikük sem színvak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8" name="Group 24">
            <a:extLst>
              <a:ext uri="{FF2B5EF4-FFF2-40B4-BE49-F238E27FC236}">
                <a16:creationId xmlns:a16="http://schemas.microsoft.com/office/drawing/2014/main" id="{0730FC06-ED2B-47DC-B2D6-3D18830FFDF1}"/>
              </a:ext>
            </a:extLst>
          </p:cNvPr>
          <p:cNvGrpSpPr/>
          <p:nvPr/>
        </p:nvGrpSpPr>
        <p:grpSpPr>
          <a:xfrm>
            <a:off x="1145232" y="2816905"/>
            <a:ext cx="3090543" cy="902657"/>
            <a:chOff x="-475010" y="1083400"/>
            <a:chExt cx="3859356" cy="902657"/>
          </a:xfrm>
        </p:grpSpPr>
        <p:sp>
          <p:nvSpPr>
            <p:cNvPr id="109" name="TextBox 25">
              <a:extLst>
                <a:ext uri="{FF2B5EF4-FFF2-40B4-BE49-F238E27FC236}">
                  <a16:creationId xmlns:a16="http://schemas.microsoft.com/office/drawing/2014/main" id="{1718782C-E662-489F-9010-5D09547FADDF}"/>
                </a:ext>
              </a:extLst>
            </p:cNvPr>
            <p:cNvSpPr txBox="1"/>
            <p:nvPr/>
          </p:nvSpPr>
          <p:spPr>
            <a:xfrm>
              <a:off x="-475010" y="1083400"/>
              <a:ext cx="38593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hu-HU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Általános műveltségi teszt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0" name="TextBox 26">
              <a:extLst>
                <a:ext uri="{FF2B5EF4-FFF2-40B4-BE49-F238E27FC236}">
                  <a16:creationId xmlns:a16="http://schemas.microsoft.com/office/drawing/2014/main" id="{91681EDC-242A-4D36-9DAD-C55A990F7B15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u-HU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Válaszok begépelése</a:t>
              </a:r>
            </a:p>
            <a:p>
              <a:pPr algn="r"/>
              <a:r>
                <a:rPr lang="hu-HU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Meggyőződés pontozása (1-7)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1" name="Group 27">
            <a:extLst>
              <a:ext uri="{FF2B5EF4-FFF2-40B4-BE49-F238E27FC236}">
                <a16:creationId xmlns:a16="http://schemas.microsoft.com/office/drawing/2014/main" id="{6B37E153-4C0C-4A67-A2FA-D41DF8A41C2C}"/>
              </a:ext>
            </a:extLst>
          </p:cNvPr>
          <p:cNvGrpSpPr/>
          <p:nvPr/>
        </p:nvGrpSpPr>
        <p:grpSpPr>
          <a:xfrm>
            <a:off x="6446691" y="1701427"/>
            <a:ext cx="3528348" cy="902657"/>
            <a:chOff x="-475010" y="1083400"/>
            <a:chExt cx="4406071" cy="902657"/>
          </a:xfrm>
        </p:grpSpPr>
        <p:sp>
          <p:nvSpPr>
            <p:cNvPr id="112" name="TextBox 28">
              <a:extLst>
                <a:ext uri="{FF2B5EF4-FFF2-40B4-BE49-F238E27FC236}">
                  <a16:creationId xmlns:a16="http://schemas.microsoft.com/office/drawing/2014/main" id="{1F0FE60C-C637-4C72-8C7F-0B6C2C881891}"/>
                </a:ext>
              </a:extLst>
            </p:cNvPr>
            <p:cNvSpPr txBox="1"/>
            <p:nvPr/>
          </p:nvSpPr>
          <p:spPr>
            <a:xfrm>
              <a:off x="-475010" y="1083400"/>
              <a:ext cx="38593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hu-HU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Mérőeszköz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3" name="TextBox 29">
              <a:extLst>
                <a:ext uri="{FF2B5EF4-FFF2-40B4-BE49-F238E27FC236}">
                  <a16:creationId xmlns:a16="http://schemas.microsoft.com/office/drawing/2014/main" id="{AA0BA3D9-067E-476E-B9EC-673616BDF569}"/>
                </a:ext>
              </a:extLst>
            </p:cNvPr>
            <p:cNvSpPr txBox="1"/>
            <p:nvPr/>
          </p:nvSpPr>
          <p:spPr>
            <a:xfrm>
              <a:off x="-460976" y="1339726"/>
              <a:ext cx="43920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140 kérdés </a:t>
              </a:r>
              <a:r>
                <a:rPr lang="fr-FR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Nelson és Narens (1980) normáiból</a:t>
              </a:r>
              <a:r>
                <a:rPr lang="hu-HU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4" name="Group 30">
            <a:extLst>
              <a:ext uri="{FF2B5EF4-FFF2-40B4-BE49-F238E27FC236}">
                <a16:creationId xmlns:a16="http://schemas.microsoft.com/office/drawing/2014/main" id="{838CC6CD-31C8-4E8E-9795-20BDDAD47B2A}"/>
              </a:ext>
            </a:extLst>
          </p:cNvPr>
          <p:cNvGrpSpPr/>
          <p:nvPr/>
        </p:nvGrpSpPr>
        <p:grpSpPr>
          <a:xfrm>
            <a:off x="7323479" y="3237715"/>
            <a:ext cx="3339423" cy="1148878"/>
            <a:chOff x="-475010" y="1083400"/>
            <a:chExt cx="3859356" cy="1148878"/>
          </a:xfrm>
        </p:grpSpPr>
        <p:sp>
          <p:nvSpPr>
            <p:cNvPr id="115" name="TextBox 31">
              <a:extLst>
                <a:ext uri="{FF2B5EF4-FFF2-40B4-BE49-F238E27FC236}">
                  <a16:creationId xmlns:a16="http://schemas.microsoft.com/office/drawing/2014/main" id="{36367713-3812-455E-A5AB-3FC6C0A12668}"/>
                </a:ext>
              </a:extLst>
            </p:cNvPr>
            <p:cNvSpPr txBox="1"/>
            <p:nvPr/>
          </p:nvSpPr>
          <p:spPr>
            <a:xfrm>
              <a:off x="-475010" y="1083400"/>
              <a:ext cx="38593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hu-HU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Visszajelzés - 5 sec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6" name="TextBox 32">
              <a:extLst>
                <a:ext uri="{FF2B5EF4-FFF2-40B4-BE49-F238E27FC236}">
                  <a16:creationId xmlns:a16="http://schemas.microsoft.com/office/drawing/2014/main" id="{656A1633-6394-4895-A641-CD7F9040E5E7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altLang="ko-KR" sz="1200" b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00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Feedback</a:t>
              </a:r>
              <a:r>
                <a:rPr lang="hu-HU" altLang="ko-KR" sz="1200" u="sng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00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altLang="ko-KR" sz="12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00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hu-HU" altLang="ko-KR" sz="1200" u="sng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00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r>
                <a:rPr lang="hu-HU" altLang="ko-KR" sz="4000" i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Feedback</a:t>
              </a:r>
              <a:r>
                <a:rPr lang="hu-HU" altLang="ko-KR" sz="40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</a:t>
              </a:r>
              <a:endParaRPr lang="en-US" altLang="ko-KR" sz="4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7" name="Group 33">
            <a:extLst>
              <a:ext uri="{FF2B5EF4-FFF2-40B4-BE49-F238E27FC236}">
                <a16:creationId xmlns:a16="http://schemas.microsoft.com/office/drawing/2014/main" id="{927D8333-8CCE-411E-B98A-BF74FE071977}"/>
              </a:ext>
            </a:extLst>
          </p:cNvPr>
          <p:cNvGrpSpPr/>
          <p:nvPr/>
        </p:nvGrpSpPr>
        <p:grpSpPr>
          <a:xfrm>
            <a:off x="2091684" y="4531570"/>
            <a:ext cx="3339423" cy="902657"/>
            <a:chOff x="-475010" y="1083400"/>
            <a:chExt cx="3859356" cy="902657"/>
          </a:xfrm>
        </p:grpSpPr>
        <p:sp>
          <p:nvSpPr>
            <p:cNvPr id="118" name="TextBox 34">
              <a:extLst>
                <a:ext uri="{FF2B5EF4-FFF2-40B4-BE49-F238E27FC236}">
                  <a16:creationId xmlns:a16="http://schemas.microsoft.com/office/drawing/2014/main" id="{B6D9B4BE-03C8-4F29-B0E8-2269E33A9EC6}"/>
                </a:ext>
              </a:extLst>
            </p:cNvPr>
            <p:cNvSpPr txBox="1"/>
            <p:nvPr/>
          </p:nvSpPr>
          <p:spPr>
            <a:xfrm>
              <a:off x="-475010" y="1083400"/>
              <a:ext cx="38593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hu-HU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Forrásteszt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9" name="TextBox 35">
              <a:extLst>
                <a:ext uri="{FF2B5EF4-FFF2-40B4-BE49-F238E27FC236}">
                  <a16:creationId xmlns:a16="http://schemas.microsoft.com/office/drawing/2014/main" id="{B545C044-5430-42DF-B27E-FC77CE083E70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u-HU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Melyik válasz milyen színű volt?</a:t>
              </a:r>
            </a:p>
            <a:p>
              <a:pPr algn="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Vis</a:t>
              </a:r>
              <a:r>
                <a:rPr lang="hu-HU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szajelzés</a:t>
              </a:r>
              <a:r>
                <a:rPr lang="hu-HU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nélkül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33" name="Kép 132" descr="A képen fegyver, bokszer látható&#10;&#10;Automatikusan generált leírás">
            <a:extLst>
              <a:ext uri="{FF2B5EF4-FFF2-40B4-BE49-F238E27FC236}">
                <a16:creationId xmlns:a16="http://schemas.microsoft.com/office/drawing/2014/main" id="{9C9DA9AC-681E-4FE0-B4E8-76F947932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345" y="1487487"/>
            <a:ext cx="352271" cy="328786"/>
          </a:xfrm>
          <a:prstGeom prst="rect">
            <a:avLst/>
          </a:prstGeom>
        </p:spPr>
      </p:pic>
      <p:sp>
        <p:nvSpPr>
          <p:cNvPr id="138" name="Block Arc 41">
            <a:extLst>
              <a:ext uri="{FF2B5EF4-FFF2-40B4-BE49-F238E27FC236}">
                <a16:creationId xmlns:a16="http://schemas.microsoft.com/office/drawing/2014/main" id="{534D5CF7-97F3-4630-81C8-D6340079085B}"/>
              </a:ext>
            </a:extLst>
          </p:cNvPr>
          <p:cNvSpPr>
            <a:spLocks noChangeAspect="1"/>
          </p:cNvSpPr>
          <p:nvPr/>
        </p:nvSpPr>
        <p:spPr>
          <a:xfrm>
            <a:off x="6622830" y="3631647"/>
            <a:ext cx="379531" cy="384339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39" name="Freeform 19">
            <a:extLst>
              <a:ext uri="{FF2B5EF4-FFF2-40B4-BE49-F238E27FC236}">
                <a16:creationId xmlns:a16="http://schemas.microsoft.com/office/drawing/2014/main" id="{BBE7AD1C-7ADB-45EA-995B-BF36FB70B851}"/>
              </a:ext>
            </a:extLst>
          </p:cNvPr>
          <p:cNvSpPr>
            <a:spLocks noChangeAspect="1"/>
          </p:cNvSpPr>
          <p:nvPr/>
        </p:nvSpPr>
        <p:spPr>
          <a:xfrm>
            <a:off x="5763171" y="4818565"/>
            <a:ext cx="367028" cy="361142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40" name="Round Same Side Corner Rectangle 6">
            <a:extLst>
              <a:ext uri="{FF2B5EF4-FFF2-40B4-BE49-F238E27FC236}">
                <a16:creationId xmlns:a16="http://schemas.microsoft.com/office/drawing/2014/main" id="{786D05C4-44F1-4CA9-B45A-6DB5FE86D31A}"/>
              </a:ext>
            </a:extLst>
          </p:cNvPr>
          <p:cNvSpPr>
            <a:spLocks noChangeAspect="1"/>
          </p:cNvSpPr>
          <p:nvPr/>
        </p:nvSpPr>
        <p:spPr>
          <a:xfrm rot="2700000">
            <a:off x="4747195" y="2967714"/>
            <a:ext cx="134693" cy="540000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41" name="Rounded Rectangle 5">
            <a:extLst>
              <a:ext uri="{FF2B5EF4-FFF2-40B4-BE49-F238E27FC236}">
                <a16:creationId xmlns:a16="http://schemas.microsoft.com/office/drawing/2014/main" id="{904A8C76-4683-4F74-80BC-7BCF45AC3523}"/>
              </a:ext>
            </a:extLst>
          </p:cNvPr>
          <p:cNvSpPr>
            <a:spLocks noChangeAspect="1"/>
          </p:cNvSpPr>
          <p:nvPr/>
        </p:nvSpPr>
        <p:spPr>
          <a:xfrm flipH="1">
            <a:off x="7651350" y="5421397"/>
            <a:ext cx="436396" cy="36000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4" name="Rectangle 9">
            <a:extLst>
              <a:ext uri="{FF2B5EF4-FFF2-40B4-BE49-F238E27FC236}">
                <a16:creationId xmlns:a16="http://schemas.microsoft.com/office/drawing/2014/main" id="{1A912F02-496E-491D-ADE9-7E0DF1EA849A}"/>
              </a:ext>
            </a:extLst>
          </p:cNvPr>
          <p:cNvSpPr>
            <a:spLocks noChangeAspect="1"/>
          </p:cNvSpPr>
          <p:nvPr/>
        </p:nvSpPr>
        <p:spPr>
          <a:xfrm>
            <a:off x="5756667" y="1974332"/>
            <a:ext cx="384578" cy="36000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7" name="Oval 2">
            <a:extLst>
              <a:ext uri="{FF2B5EF4-FFF2-40B4-BE49-F238E27FC236}">
                <a16:creationId xmlns:a16="http://schemas.microsoft.com/office/drawing/2014/main" id="{379BE540-D20D-4D7A-88F7-AD57ECC038E4}"/>
              </a:ext>
            </a:extLst>
          </p:cNvPr>
          <p:cNvSpPr>
            <a:spLocks noChangeAspect="1"/>
          </p:cNvSpPr>
          <p:nvPr/>
        </p:nvSpPr>
        <p:spPr>
          <a:xfrm rot="-3600000">
            <a:off x="10088604" y="2744388"/>
            <a:ext cx="971963" cy="459760"/>
          </a:xfrm>
          <a:custGeom>
            <a:avLst/>
            <a:gdLst/>
            <a:ahLst/>
            <a:cxnLst/>
            <a:rect l="l" t="t" r="r" b="b"/>
            <a:pathLst>
              <a:path w="2293128" h="1032464">
                <a:moveTo>
                  <a:pt x="516232" y="0"/>
                </a:moveTo>
                <a:cubicBezTo>
                  <a:pt x="725974" y="0"/>
                  <a:pt x="906502" y="125084"/>
                  <a:pt x="986382" y="305132"/>
                </a:cubicBezTo>
                <a:lnTo>
                  <a:pt x="1870927" y="305132"/>
                </a:lnTo>
                <a:lnTo>
                  <a:pt x="1870927" y="94031"/>
                </a:lnTo>
                <a:lnTo>
                  <a:pt x="2293128" y="516232"/>
                </a:lnTo>
                <a:lnTo>
                  <a:pt x="1870927" y="938433"/>
                </a:lnTo>
                <a:lnTo>
                  <a:pt x="1870927" y="727333"/>
                </a:lnTo>
                <a:lnTo>
                  <a:pt x="986381" y="727333"/>
                </a:lnTo>
                <a:cubicBezTo>
                  <a:pt x="906501" y="907380"/>
                  <a:pt x="725974" y="1032464"/>
                  <a:pt x="516232" y="1032464"/>
                </a:cubicBezTo>
                <a:cubicBezTo>
                  <a:pt x="231125" y="1032464"/>
                  <a:pt x="0" y="801339"/>
                  <a:pt x="0" y="516232"/>
                </a:cubicBezTo>
                <a:cubicBezTo>
                  <a:pt x="0" y="231125"/>
                  <a:pt x="231125" y="0"/>
                  <a:pt x="516232" y="0"/>
                </a:cubicBezTo>
                <a:close/>
              </a:path>
            </a:pathLst>
          </a:custGeom>
          <a:solidFill>
            <a:srgbClr val="A5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Oval 2">
            <a:extLst>
              <a:ext uri="{FF2B5EF4-FFF2-40B4-BE49-F238E27FC236}">
                <a16:creationId xmlns:a16="http://schemas.microsoft.com/office/drawing/2014/main" id="{49125441-43D3-4C42-8FF7-58674C5409EB}"/>
              </a:ext>
            </a:extLst>
          </p:cNvPr>
          <p:cNvSpPr>
            <a:spLocks noChangeAspect="1"/>
          </p:cNvSpPr>
          <p:nvPr/>
        </p:nvSpPr>
        <p:spPr>
          <a:xfrm rot="3600000">
            <a:off x="10727553" y="2329517"/>
            <a:ext cx="971963" cy="459760"/>
          </a:xfrm>
          <a:custGeom>
            <a:avLst/>
            <a:gdLst/>
            <a:ahLst/>
            <a:cxnLst/>
            <a:rect l="l" t="t" r="r" b="b"/>
            <a:pathLst>
              <a:path w="2293128" h="1032464">
                <a:moveTo>
                  <a:pt x="516232" y="0"/>
                </a:moveTo>
                <a:cubicBezTo>
                  <a:pt x="725974" y="0"/>
                  <a:pt x="906502" y="125084"/>
                  <a:pt x="986382" y="305132"/>
                </a:cubicBezTo>
                <a:lnTo>
                  <a:pt x="1870927" y="305132"/>
                </a:lnTo>
                <a:lnTo>
                  <a:pt x="1870927" y="94031"/>
                </a:lnTo>
                <a:lnTo>
                  <a:pt x="2293128" y="516232"/>
                </a:lnTo>
                <a:lnTo>
                  <a:pt x="1870927" y="938433"/>
                </a:lnTo>
                <a:lnTo>
                  <a:pt x="1870927" y="727333"/>
                </a:lnTo>
                <a:lnTo>
                  <a:pt x="986381" y="727333"/>
                </a:lnTo>
                <a:cubicBezTo>
                  <a:pt x="906501" y="907380"/>
                  <a:pt x="725974" y="1032464"/>
                  <a:pt x="516232" y="1032464"/>
                </a:cubicBezTo>
                <a:cubicBezTo>
                  <a:pt x="231125" y="1032464"/>
                  <a:pt x="0" y="801339"/>
                  <a:pt x="0" y="516232"/>
                </a:cubicBezTo>
                <a:cubicBezTo>
                  <a:pt x="0" y="231125"/>
                  <a:pt x="231125" y="0"/>
                  <a:pt x="516232" y="0"/>
                </a:cubicBezTo>
                <a:close/>
              </a:path>
            </a:pathLst>
          </a:custGeom>
          <a:solidFill>
            <a:srgbClr val="C39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" name="Oval 2">
            <a:extLst>
              <a:ext uri="{FF2B5EF4-FFF2-40B4-BE49-F238E27FC236}">
                <a16:creationId xmlns:a16="http://schemas.microsoft.com/office/drawing/2014/main" id="{B2320C4B-7517-4CFB-A83A-9CC37DA8FB4B}"/>
              </a:ext>
            </a:extLst>
          </p:cNvPr>
          <p:cNvSpPr>
            <a:spLocks noChangeAspect="1"/>
          </p:cNvSpPr>
          <p:nvPr/>
        </p:nvSpPr>
        <p:spPr>
          <a:xfrm rot="10800000">
            <a:off x="10764498" y="3070126"/>
            <a:ext cx="971963" cy="459760"/>
          </a:xfrm>
          <a:custGeom>
            <a:avLst/>
            <a:gdLst/>
            <a:ahLst/>
            <a:cxnLst/>
            <a:rect l="l" t="t" r="r" b="b"/>
            <a:pathLst>
              <a:path w="2293128" h="1032464">
                <a:moveTo>
                  <a:pt x="516232" y="0"/>
                </a:moveTo>
                <a:cubicBezTo>
                  <a:pt x="725974" y="0"/>
                  <a:pt x="906502" y="125084"/>
                  <a:pt x="986382" y="305132"/>
                </a:cubicBezTo>
                <a:lnTo>
                  <a:pt x="1870927" y="305132"/>
                </a:lnTo>
                <a:lnTo>
                  <a:pt x="1870927" y="94031"/>
                </a:lnTo>
                <a:lnTo>
                  <a:pt x="2293128" y="516232"/>
                </a:lnTo>
                <a:lnTo>
                  <a:pt x="1870927" y="938433"/>
                </a:lnTo>
                <a:lnTo>
                  <a:pt x="1870927" y="727333"/>
                </a:lnTo>
                <a:lnTo>
                  <a:pt x="986381" y="727333"/>
                </a:lnTo>
                <a:cubicBezTo>
                  <a:pt x="906501" y="907380"/>
                  <a:pt x="725974" y="1032464"/>
                  <a:pt x="516232" y="1032464"/>
                </a:cubicBezTo>
                <a:cubicBezTo>
                  <a:pt x="231125" y="1032464"/>
                  <a:pt x="0" y="801339"/>
                  <a:pt x="0" y="516232"/>
                </a:cubicBezTo>
                <a:cubicBezTo>
                  <a:pt x="0" y="231125"/>
                  <a:pt x="231125" y="0"/>
                  <a:pt x="516232" y="0"/>
                </a:cubicBezTo>
                <a:close/>
              </a:path>
            </a:pathLst>
          </a:custGeom>
          <a:solidFill>
            <a:srgbClr val="B58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3556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églalap: lekerekített 78">
            <a:extLst>
              <a:ext uri="{FF2B5EF4-FFF2-40B4-BE49-F238E27FC236}">
                <a16:creationId xmlns:a16="http://schemas.microsoft.com/office/drawing/2014/main" id="{5BE3AE67-89B4-4A0C-8CBD-0D90F5AA7F91}"/>
              </a:ext>
            </a:extLst>
          </p:cNvPr>
          <p:cNvSpPr/>
          <p:nvPr/>
        </p:nvSpPr>
        <p:spPr>
          <a:xfrm>
            <a:off x="6770878" y="1475127"/>
            <a:ext cx="5321038" cy="21677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0A22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2300" kern="150" dirty="0">
                <a:effectLst/>
                <a:ea typeface="Noto Serif CJK SC"/>
                <a:cs typeface="Calibri" panose="020F0502020204030204" pitchFamily="34" charset="0"/>
              </a:rPr>
              <a:t>Kezdeti magabiztosság – Forrásmemória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300" kern="150" dirty="0">
                <a:effectLst/>
                <a:ea typeface="Noto Serif CJK SC"/>
                <a:cs typeface="Calibri" panose="020F0502020204030204" pitchFamily="34" charset="0"/>
              </a:rPr>
              <a:t>Helyes válasz</a:t>
            </a:r>
          </a:p>
          <a:p>
            <a:r>
              <a:rPr lang="hu-HU" sz="2300" kern="150" dirty="0">
                <a:ea typeface="Noto Serif CJK SC"/>
                <a:cs typeface="Calibri" panose="020F0502020204030204" pitchFamily="34" charset="0"/>
              </a:rPr>
              <a:t>         </a:t>
            </a:r>
            <a:r>
              <a:rPr lang="el-GR" sz="2300" kern="150" dirty="0">
                <a:effectLst/>
                <a:ea typeface="Noto Serif CJK SC"/>
                <a:cs typeface="Calibri" panose="020F0502020204030204" pitchFamily="34" charset="0"/>
              </a:rPr>
              <a:t>γ</a:t>
            </a:r>
            <a:r>
              <a:rPr lang="hu-HU" sz="2300" kern="150" dirty="0">
                <a:effectLst/>
                <a:ea typeface="Noto Serif CJK SC"/>
                <a:cs typeface="Lohit Devanagari"/>
              </a:rPr>
              <a:t>= -0,19</a:t>
            </a:r>
            <a:r>
              <a:rPr lang="en-US" sz="2300" kern="150" dirty="0">
                <a:effectLst/>
                <a:ea typeface="Noto Serif CJK SC"/>
                <a:cs typeface="Lohit Devanagari"/>
              </a:rPr>
              <a:t>;</a:t>
            </a:r>
            <a:r>
              <a:rPr lang="hu-HU" sz="2300" kern="150" dirty="0">
                <a:effectLst/>
                <a:ea typeface="Noto Serif CJK SC"/>
                <a:cs typeface="Lohit Devanagari"/>
              </a:rPr>
              <a:t>  t(45) = 2,61</a:t>
            </a:r>
            <a:r>
              <a:rPr lang="en-US" sz="2300" kern="150" dirty="0">
                <a:effectLst/>
                <a:ea typeface="Noto Serif CJK SC"/>
                <a:cs typeface="Lohit Devanagari"/>
              </a:rPr>
              <a:t>;</a:t>
            </a:r>
            <a:r>
              <a:rPr lang="hu-HU" sz="2300" kern="150" dirty="0">
                <a:effectLst/>
                <a:ea typeface="Noto Serif CJK SC"/>
                <a:cs typeface="Lohit Devanagari"/>
              </a:rPr>
              <a:t> SEM = 0,07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300" kern="150" dirty="0">
                <a:effectLst/>
                <a:ea typeface="Noto Serif CJK SC"/>
                <a:cs typeface="Lohit Devanagari"/>
              </a:rPr>
              <a:t>Helytelen válaszok:</a:t>
            </a:r>
          </a:p>
          <a:p>
            <a:r>
              <a:rPr lang="hu-HU" sz="2300" kern="150" dirty="0">
                <a:ea typeface="Noto Serif CJK SC"/>
                <a:cs typeface="Calibri" panose="020F0502020204030204" pitchFamily="34" charset="0"/>
              </a:rPr>
              <a:t>         </a:t>
            </a:r>
            <a:r>
              <a:rPr lang="el-GR" sz="2300" kern="150" dirty="0">
                <a:effectLst/>
                <a:ea typeface="Noto Serif CJK SC"/>
                <a:cs typeface="Calibri" panose="020F0502020204030204" pitchFamily="34" charset="0"/>
              </a:rPr>
              <a:t>γ </a:t>
            </a:r>
            <a:r>
              <a:rPr lang="hu-HU" sz="2300" kern="150" dirty="0">
                <a:effectLst/>
                <a:ea typeface="Noto Serif CJK SC"/>
                <a:cs typeface="Lohit Devanagari"/>
              </a:rPr>
              <a:t>= 0,12</a:t>
            </a:r>
            <a:r>
              <a:rPr lang="en-US" sz="2300" kern="150" dirty="0">
                <a:effectLst/>
                <a:ea typeface="Noto Serif CJK SC"/>
                <a:cs typeface="Lohit Devanagari"/>
              </a:rPr>
              <a:t>;</a:t>
            </a:r>
            <a:r>
              <a:rPr lang="hu-HU" sz="2300" kern="150" dirty="0">
                <a:effectLst/>
                <a:ea typeface="Noto Serif CJK SC"/>
                <a:cs typeface="Lohit Devanagari"/>
              </a:rPr>
              <a:t> t(45) = 2,23</a:t>
            </a:r>
            <a:r>
              <a:rPr lang="en-US" sz="2300" kern="150" dirty="0">
                <a:effectLst/>
                <a:ea typeface="Noto Serif CJK SC"/>
                <a:cs typeface="Lohit Devanagari"/>
              </a:rPr>
              <a:t>;</a:t>
            </a:r>
            <a:r>
              <a:rPr lang="hu-HU" sz="2300" kern="150" dirty="0">
                <a:effectLst/>
                <a:ea typeface="Noto Serif CJK SC"/>
                <a:cs typeface="Lohit Devanagari"/>
              </a:rPr>
              <a:t> SEM = 0,05</a:t>
            </a:r>
          </a:p>
        </p:txBody>
      </p:sp>
      <p:sp>
        <p:nvSpPr>
          <p:cNvPr id="76" name="Rectangle 25">
            <a:extLst>
              <a:ext uri="{FF2B5EF4-FFF2-40B4-BE49-F238E27FC236}">
                <a16:creationId xmlns:a16="http://schemas.microsoft.com/office/drawing/2014/main" id="{1A6F2F2F-C841-419E-A420-5B355A11E234}"/>
              </a:ext>
            </a:extLst>
          </p:cNvPr>
          <p:cNvSpPr/>
          <p:nvPr/>
        </p:nvSpPr>
        <p:spPr>
          <a:xfrm flipV="1">
            <a:off x="1003474" y="2590970"/>
            <a:ext cx="4837831" cy="126624"/>
          </a:xfrm>
          <a:prstGeom prst="rect">
            <a:avLst/>
          </a:prstGeom>
          <a:solidFill>
            <a:srgbClr val="B58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B5BE622-8C79-49F1-8054-2BB9BB4B7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24" y="-183043"/>
            <a:ext cx="10515600" cy="1325563"/>
          </a:xfrm>
        </p:spPr>
        <p:txBody>
          <a:bodyPr/>
          <a:lstStyle/>
          <a:p>
            <a:r>
              <a:rPr lang="hu-HU" dirty="0"/>
              <a:t>Eredmény (1)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D7D86B7-D047-4C51-AD3A-903DEE6DCD14}"/>
              </a:ext>
            </a:extLst>
          </p:cNvPr>
          <p:cNvSpPr/>
          <p:nvPr/>
        </p:nvSpPr>
        <p:spPr>
          <a:xfrm>
            <a:off x="8854527" y="4586072"/>
            <a:ext cx="1152000" cy="115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7AD77CEA-63F4-4550-BFBB-AE1561DCFA6A}"/>
              </a:ext>
            </a:extLst>
          </p:cNvPr>
          <p:cNvSpPr/>
          <p:nvPr/>
        </p:nvSpPr>
        <p:spPr>
          <a:xfrm rot="10800000">
            <a:off x="550450" y="1801095"/>
            <a:ext cx="914400" cy="914400"/>
          </a:xfrm>
          <a:prstGeom prst="blockArc">
            <a:avLst>
              <a:gd name="adj1" fmla="val 16153352"/>
              <a:gd name="adj2" fmla="val 50347"/>
              <a:gd name="adj3" fmla="val 13999"/>
            </a:avLst>
          </a:prstGeom>
          <a:solidFill>
            <a:srgbClr val="B58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511023B1-74D0-4FBD-B561-4D686090F914}"/>
              </a:ext>
            </a:extLst>
          </p:cNvPr>
          <p:cNvSpPr/>
          <p:nvPr/>
        </p:nvSpPr>
        <p:spPr>
          <a:xfrm rot="10800000">
            <a:off x="3941596" y="1648191"/>
            <a:ext cx="914400" cy="914400"/>
          </a:xfrm>
          <a:prstGeom prst="blockArc">
            <a:avLst>
              <a:gd name="adj1" fmla="val 16184359"/>
              <a:gd name="adj2" fmla="val 164567"/>
              <a:gd name="adj3" fmla="val 1396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291FB3-44B9-4949-9BF6-29301058788F}"/>
              </a:ext>
            </a:extLst>
          </p:cNvPr>
          <p:cNvSpPr/>
          <p:nvPr/>
        </p:nvSpPr>
        <p:spPr>
          <a:xfrm>
            <a:off x="6546055" y="2479745"/>
            <a:ext cx="166037" cy="126626"/>
          </a:xfrm>
          <a:prstGeom prst="rect">
            <a:avLst/>
          </a:prstGeom>
          <a:solidFill>
            <a:srgbClr val="F0A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2FDD21E-7A82-43FA-8E68-5956C6B4BF6F}"/>
              </a:ext>
            </a:extLst>
          </p:cNvPr>
          <p:cNvSpPr/>
          <p:nvPr/>
        </p:nvSpPr>
        <p:spPr>
          <a:xfrm rot="5400000">
            <a:off x="6637358" y="2436715"/>
            <a:ext cx="258081" cy="222484"/>
          </a:xfrm>
          <a:prstGeom prst="triangle">
            <a:avLst/>
          </a:prstGeom>
          <a:solidFill>
            <a:srgbClr val="F0A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1A59FC-2A14-468A-ADD4-302B3BBC387B}"/>
              </a:ext>
            </a:extLst>
          </p:cNvPr>
          <p:cNvSpPr/>
          <p:nvPr/>
        </p:nvSpPr>
        <p:spPr>
          <a:xfrm flipV="1">
            <a:off x="4373444" y="2436752"/>
            <a:ext cx="1530007" cy="1266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C348650-0B12-47DC-879C-AAE6EF4EB868}"/>
              </a:ext>
            </a:extLst>
          </p:cNvPr>
          <p:cNvSpPr/>
          <p:nvPr/>
        </p:nvSpPr>
        <p:spPr>
          <a:xfrm>
            <a:off x="220606" y="1238536"/>
            <a:ext cx="792000" cy="792000"/>
          </a:xfrm>
          <a:prstGeom prst="ellipse">
            <a:avLst/>
          </a:prstGeom>
          <a:solidFill>
            <a:srgbClr val="B58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F92A9E0-0CF5-4949-8F97-D380E345A335}"/>
              </a:ext>
            </a:extLst>
          </p:cNvPr>
          <p:cNvSpPr/>
          <p:nvPr/>
        </p:nvSpPr>
        <p:spPr>
          <a:xfrm>
            <a:off x="3619181" y="1314119"/>
            <a:ext cx="792000" cy="79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7DED6AB-6355-4E19-BF44-97C211A3E733}"/>
              </a:ext>
            </a:extLst>
          </p:cNvPr>
          <p:cNvSpPr/>
          <p:nvPr/>
        </p:nvSpPr>
        <p:spPr>
          <a:xfrm>
            <a:off x="5788611" y="2144744"/>
            <a:ext cx="792000" cy="792000"/>
          </a:xfrm>
          <a:prstGeom prst="ellipse">
            <a:avLst/>
          </a:prstGeom>
          <a:solidFill>
            <a:srgbClr val="F0A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CDCD03-33EB-4651-97E4-AF950C4A91B9}"/>
              </a:ext>
            </a:extLst>
          </p:cNvPr>
          <p:cNvGrpSpPr/>
          <p:nvPr/>
        </p:nvGrpSpPr>
        <p:grpSpPr>
          <a:xfrm>
            <a:off x="8629995" y="5798065"/>
            <a:ext cx="1604425" cy="458450"/>
            <a:chOff x="1391543" y="3698889"/>
            <a:chExt cx="1604425" cy="45845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F9D9B6-B7B2-4C41-9FC1-960D0A4EDF4A}"/>
                </a:ext>
              </a:extLst>
            </p:cNvPr>
            <p:cNvSpPr txBox="1"/>
            <p:nvPr/>
          </p:nvSpPr>
          <p:spPr>
            <a:xfrm>
              <a:off x="1391543" y="3698889"/>
              <a:ext cx="159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Szignifikancia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D9A91B8-5BEE-4116-B51D-68FC5640B7EC}"/>
                </a:ext>
              </a:extLst>
            </p:cNvPr>
            <p:cNvSpPr txBox="1"/>
            <p:nvPr/>
          </p:nvSpPr>
          <p:spPr>
            <a:xfrm>
              <a:off x="1404426" y="3880340"/>
              <a:ext cx="159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= .05 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1016050-527E-4F81-9AEA-76ACD651166C}"/>
              </a:ext>
            </a:extLst>
          </p:cNvPr>
          <p:cNvGrpSpPr/>
          <p:nvPr/>
        </p:nvGrpSpPr>
        <p:grpSpPr>
          <a:xfrm>
            <a:off x="4310208" y="1163207"/>
            <a:ext cx="2102687" cy="1210596"/>
            <a:chOff x="2717227" y="4009798"/>
            <a:chExt cx="1354759" cy="162522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6FE94F3-6D3C-46B9-B279-FC92F4EF3ED0}"/>
                </a:ext>
              </a:extLst>
            </p:cNvPr>
            <p:cNvSpPr txBox="1"/>
            <p:nvPr/>
          </p:nvSpPr>
          <p:spPr>
            <a:xfrm>
              <a:off x="2758835" y="4849961"/>
              <a:ext cx="1313151" cy="785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altLang="ko-KR" sz="1600" b="1" dirty="0">
                  <a:cs typeface="Arial" pitchFamily="34" charset="0"/>
                </a:rPr>
                <a:t>Színazonosítás: 69%</a:t>
              </a:r>
              <a:endParaRPr lang="ko-KR" altLang="en-US" sz="1600" b="1" dirty="0"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C0DDB4E-F8B2-4B73-A7E2-28AD6CB72298}"/>
                </a:ext>
              </a:extLst>
            </p:cNvPr>
            <p:cNvSpPr txBox="1"/>
            <p:nvPr/>
          </p:nvSpPr>
          <p:spPr>
            <a:xfrm>
              <a:off x="2717227" y="4009798"/>
              <a:ext cx="1301988" cy="454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Forrásteszt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52DE5F9-2278-4BFA-9D46-51FA37F918A2}"/>
              </a:ext>
            </a:extLst>
          </p:cNvPr>
          <p:cNvGrpSpPr/>
          <p:nvPr/>
        </p:nvGrpSpPr>
        <p:grpSpPr>
          <a:xfrm>
            <a:off x="985718" y="1009428"/>
            <a:ext cx="2816440" cy="861774"/>
            <a:chOff x="2717227" y="4009798"/>
            <a:chExt cx="1397766" cy="86177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9661ED3-C3A3-4226-ACD4-2ADE8E4A0D16}"/>
                </a:ext>
              </a:extLst>
            </p:cNvPr>
            <p:cNvSpPr txBox="1"/>
            <p:nvPr/>
          </p:nvSpPr>
          <p:spPr>
            <a:xfrm>
              <a:off x="2801842" y="4286797"/>
              <a:ext cx="13131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Helyes válaszok: 43%</a:t>
              </a:r>
              <a:endPara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r>
                <a:rPr lang="hu-HU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Átlagos magabiztosság: 4,11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3CFD82-8844-458B-A1D7-80E6F808D88E}"/>
                </a:ext>
              </a:extLst>
            </p:cNvPr>
            <p:cNvSpPr txBox="1"/>
            <p:nvPr/>
          </p:nvSpPr>
          <p:spPr>
            <a:xfrm>
              <a:off x="2717227" y="4009798"/>
              <a:ext cx="1301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Els</a:t>
              </a:r>
              <a:r>
                <a:rPr lang="hu-HU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ő teszt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67">
            <a:extLst>
              <a:ext uri="{FF2B5EF4-FFF2-40B4-BE49-F238E27FC236}">
                <a16:creationId xmlns:a16="http://schemas.microsoft.com/office/drawing/2014/main" id="{BC214C2F-FBA6-4440-B962-43D6C0A2B032}"/>
              </a:ext>
            </a:extLst>
          </p:cNvPr>
          <p:cNvGrpSpPr/>
          <p:nvPr/>
        </p:nvGrpSpPr>
        <p:grpSpPr>
          <a:xfrm>
            <a:off x="9084437" y="4712040"/>
            <a:ext cx="701707" cy="884572"/>
            <a:chOff x="6804248" y="2144238"/>
            <a:chExt cx="1305367" cy="1645545"/>
          </a:xfrm>
          <a:solidFill>
            <a:schemeClr val="bg1"/>
          </a:solidFill>
        </p:grpSpPr>
        <p:sp>
          <p:nvSpPr>
            <p:cNvPr id="60" name="Oval 1">
              <a:extLst>
                <a:ext uri="{FF2B5EF4-FFF2-40B4-BE49-F238E27FC236}">
                  <a16:creationId xmlns:a16="http://schemas.microsoft.com/office/drawing/2014/main" id="{29239C0A-5DFB-4A9B-B9B4-374264D27A06}"/>
                </a:ext>
              </a:extLst>
            </p:cNvPr>
            <p:cNvSpPr/>
            <p:nvPr/>
          </p:nvSpPr>
          <p:spPr>
            <a:xfrm flipH="1">
              <a:off x="7253541" y="3472481"/>
              <a:ext cx="406780" cy="7264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" name="Oval 1">
              <a:extLst>
                <a:ext uri="{FF2B5EF4-FFF2-40B4-BE49-F238E27FC236}">
                  <a16:creationId xmlns:a16="http://schemas.microsoft.com/office/drawing/2014/main" id="{9889B4E3-CCD0-4F88-AB75-D7A2C93800D1}"/>
                </a:ext>
              </a:extLst>
            </p:cNvPr>
            <p:cNvSpPr/>
            <p:nvPr/>
          </p:nvSpPr>
          <p:spPr>
            <a:xfrm flipH="1">
              <a:off x="7297125" y="3673561"/>
              <a:ext cx="319612" cy="116222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" name="Oval 1">
              <a:extLst>
                <a:ext uri="{FF2B5EF4-FFF2-40B4-BE49-F238E27FC236}">
                  <a16:creationId xmlns:a16="http://schemas.microsoft.com/office/drawing/2014/main" id="{C8B7099F-4EE6-4255-A480-EAE73EFB5D98}"/>
                </a:ext>
              </a:extLst>
            </p:cNvPr>
            <p:cNvSpPr/>
            <p:nvPr/>
          </p:nvSpPr>
          <p:spPr>
            <a:xfrm flipH="1">
              <a:off x="7268070" y="3573021"/>
              <a:ext cx="377724" cy="72648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" name="Oval 1">
              <a:extLst>
                <a:ext uri="{FF2B5EF4-FFF2-40B4-BE49-F238E27FC236}">
                  <a16:creationId xmlns:a16="http://schemas.microsoft.com/office/drawing/2014/main" id="{55F09ED2-B68C-4395-B982-C45ACD2AF4A5}"/>
                </a:ext>
              </a:extLst>
            </p:cNvPr>
            <p:cNvSpPr/>
            <p:nvPr/>
          </p:nvSpPr>
          <p:spPr>
            <a:xfrm flipH="1">
              <a:off x="7239014" y="3371941"/>
              <a:ext cx="435836" cy="7264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" name="Oval 1">
              <a:extLst>
                <a:ext uri="{FF2B5EF4-FFF2-40B4-BE49-F238E27FC236}">
                  <a16:creationId xmlns:a16="http://schemas.microsoft.com/office/drawing/2014/main" id="{81264236-5C01-41D3-8598-F2C95BD82994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" name="Oval 1">
              <a:extLst>
                <a:ext uri="{FF2B5EF4-FFF2-40B4-BE49-F238E27FC236}">
                  <a16:creationId xmlns:a16="http://schemas.microsoft.com/office/drawing/2014/main" id="{C6E8D30C-B9A1-44D6-8EFE-4B56A06F606C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" name="Oval 1">
              <a:extLst>
                <a:ext uri="{FF2B5EF4-FFF2-40B4-BE49-F238E27FC236}">
                  <a16:creationId xmlns:a16="http://schemas.microsoft.com/office/drawing/2014/main" id="{C044BC36-38C8-42F6-A410-590A850FA584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cxnSp>
        <p:nvCxnSpPr>
          <p:cNvPr id="69" name="Elbow Connector 25">
            <a:extLst>
              <a:ext uri="{FF2B5EF4-FFF2-40B4-BE49-F238E27FC236}">
                <a16:creationId xmlns:a16="http://schemas.microsoft.com/office/drawing/2014/main" id="{6E2CBD55-258C-4235-95EF-E32C9B0E834F}"/>
              </a:ext>
            </a:extLst>
          </p:cNvPr>
          <p:cNvCxnSpPr>
            <a:cxnSpLocks/>
            <a:stCxn id="79" idx="2"/>
            <a:endCxn id="3" idx="0"/>
          </p:cNvCxnSpPr>
          <p:nvPr/>
        </p:nvCxnSpPr>
        <p:spPr>
          <a:xfrm rot="5400000">
            <a:off x="8959372" y="4114047"/>
            <a:ext cx="943180" cy="87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42">
            <a:extLst>
              <a:ext uri="{FF2B5EF4-FFF2-40B4-BE49-F238E27FC236}">
                <a16:creationId xmlns:a16="http://schemas.microsoft.com/office/drawing/2014/main" id="{501BC598-B6F5-43F0-B3AD-964E30E08E32}"/>
              </a:ext>
            </a:extLst>
          </p:cNvPr>
          <p:cNvGrpSpPr/>
          <p:nvPr/>
        </p:nvGrpSpPr>
        <p:grpSpPr>
          <a:xfrm>
            <a:off x="978559" y="1765903"/>
            <a:ext cx="2651070" cy="521338"/>
            <a:chOff x="2718646" y="4042458"/>
            <a:chExt cx="1315694" cy="521338"/>
          </a:xfrm>
        </p:grpSpPr>
        <p:sp>
          <p:nvSpPr>
            <p:cNvPr id="72" name="TextBox 43">
              <a:extLst>
                <a:ext uri="{FF2B5EF4-FFF2-40B4-BE49-F238E27FC236}">
                  <a16:creationId xmlns:a16="http://schemas.microsoft.com/office/drawing/2014/main" id="{E9D15439-E199-4C89-84B6-D7CF87B7363D}"/>
                </a:ext>
              </a:extLst>
            </p:cNvPr>
            <p:cNvSpPr txBox="1"/>
            <p:nvPr/>
          </p:nvSpPr>
          <p:spPr>
            <a:xfrm>
              <a:off x="2718646" y="4286797"/>
              <a:ext cx="13131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3" name="TextBox 44">
              <a:extLst>
                <a:ext uri="{FF2B5EF4-FFF2-40B4-BE49-F238E27FC236}">
                  <a16:creationId xmlns:a16="http://schemas.microsoft.com/office/drawing/2014/main" id="{34716337-0900-4427-B5D0-03A6BD7FF88D}"/>
                </a:ext>
              </a:extLst>
            </p:cNvPr>
            <p:cNvSpPr txBox="1"/>
            <p:nvPr/>
          </p:nvSpPr>
          <p:spPr>
            <a:xfrm>
              <a:off x="2732352" y="4042458"/>
              <a:ext cx="1301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altLang="ko-KR" sz="1600" b="1" dirty="0">
                  <a:cs typeface="Arial" pitchFamily="34" charset="0"/>
                </a:rPr>
                <a:t>WS gamma korreláció : 0,78</a:t>
              </a:r>
            </a:p>
          </p:txBody>
        </p:sp>
      </p:grpSp>
      <p:sp>
        <p:nvSpPr>
          <p:cNvPr id="74" name="Rectangle 9">
            <a:extLst>
              <a:ext uri="{FF2B5EF4-FFF2-40B4-BE49-F238E27FC236}">
                <a16:creationId xmlns:a16="http://schemas.microsoft.com/office/drawing/2014/main" id="{0538EAC4-CAD0-475D-8252-7668A62F4428}"/>
              </a:ext>
            </a:extLst>
          </p:cNvPr>
          <p:cNvSpPr>
            <a:spLocks noChangeAspect="1"/>
          </p:cNvSpPr>
          <p:nvPr/>
        </p:nvSpPr>
        <p:spPr>
          <a:xfrm>
            <a:off x="424317" y="1461705"/>
            <a:ext cx="384578" cy="36000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5" name="Freeform 19">
            <a:extLst>
              <a:ext uri="{FF2B5EF4-FFF2-40B4-BE49-F238E27FC236}">
                <a16:creationId xmlns:a16="http://schemas.microsoft.com/office/drawing/2014/main" id="{CFBDA4DD-1FD0-4F48-A434-A4C3D7A7353F}"/>
              </a:ext>
            </a:extLst>
          </p:cNvPr>
          <p:cNvSpPr>
            <a:spLocks noChangeAspect="1"/>
          </p:cNvSpPr>
          <p:nvPr/>
        </p:nvSpPr>
        <p:spPr>
          <a:xfrm>
            <a:off x="3829139" y="1516061"/>
            <a:ext cx="367028" cy="361142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77" name="Rectangle 8">
            <a:extLst>
              <a:ext uri="{FF2B5EF4-FFF2-40B4-BE49-F238E27FC236}">
                <a16:creationId xmlns:a16="http://schemas.microsoft.com/office/drawing/2014/main" id="{CDE2254D-B4E4-42F1-8413-F440A656DD2F}"/>
              </a:ext>
            </a:extLst>
          </p:cNvPr>
          <p:cNvSpPr/>
          <p:nvPr/>
        </p:nvSpPr>
        <p:spPr>
          <a:xfrm rot="5400000">
            <a:off x="475053" y="2063568"/>
            <a:ext cx="276997" cy="126205"/>
          </a:xfrm>
          <a:prstGeom prst="rect">
            <a:avLst/>
          </a:prstGeom>
          <a:solidFill>
            <a:srgbClr val="B58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78" name="Kép 77">
            <a:extLst>
              <a:ext uri="{FF2B5EF4-FFF2-40B4-BE49-F238E27FC236}">
                <a16:creationId xmlns:a16="http://schemas.microsoft.com/office/drawing/2014/main" id="{4A2FE06A-E6AA-4F4D-AB54-2289328B3BC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7222" y1="35286" x2="57222" y2="35286"/>
                        <a14:foregroundMark x1="55333" y1="43620" x2="55333" y2="436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53235" y="2172909"/>
            <a:ext cx="903874" cy="735670"/>
          </a:xfrm>
          <a:prstGeom prst="rect">
            <a:avLst/>
          </a:prstGeom>
        </p:spPr>
      </p:pic>
      <p:pic>
        <p:nvPicPr>
          <p:cNvPr id="81" name="Kép 80">
            <a:extLst>
              <a:ext uri="{FF2B5EF4-FFF2-40B4-BE49-F238E27FC236}">
                <a16:creationId xmlns:a16="http://schemas.microsoft.com/office/drawing/2014/main" id="{AA9629B1-047D-4C59-920E-8EBD6D86C4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5645" y="2944084"/>
            <a:ext cx="3897134" cy="362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9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églalap: lekerekített 55">
            <a:extLst>
              <a:ext uri="{FF2B5EF4-FFF2-40B4-BE49-F238E27FC236}">
                <a16:creationId xmlns:a16="http://schemas.microsoft.com/office/drawing/2014/main" id="{7EB23D04-0A36-4D70-8D38-2BDCF6347D37}"/>
              </a:ext>
            </a:extLst>
          </p:cNvPr>
          <p:cNvSpPr/>
          <p:nvPr/>
        </p:nvSpPr>
        <p:spPr>
          <a:xfrm>
            <a:off x="2856293" y="5294685"/>
            <a:ext cx="8898827" cy="1233273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A1753C-0189-45AB-9DF5-CA1BADF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918" y="90427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Els</a:t>
            </a:r>
            <a:r>
              <a:rPr lang="hu-HU" dirty="0"/>
              <a:t>ő kísérlet - Kiegészítő elemzés</a:t>
            </a:r>
          </a:p>
        </p:txBody>
      </p:sp>
      <p:grpSp>
        <p:nvGrpSpPr>
          <p:cNvPr id="3" name="그룹 11">
            <a:extLst>
              <a:ext uri="{FF2B5EF4-FFF2-40B4-BE49-F238E27FC236}">
                <a16:creationId xmlns:a16="http://schemas.microsoft.com/office/drawing/2014/main" id="{4627919A-BC9D-435B-8E91-359E688FAF9A}"/>
              </a:ext>
            </a:extLst>
          </p:cNvPr>
          <p:cNvGrpSpPr/>
          <p:nvPr/>
        </p:nvGrpSpPr>
        <p:grpSpPr>
          <a:xfrm>
            <a:off x="1121619" y="795933"/>
            <a:ext cx="980272" cy="5308368"/>
            <a:chOff x="928397" y="1060031"/>
            <a:chExt cx="947216" cy="512936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10B68D7-5168-4D2E-AD11-9938747A05F8}"/>
                </a:ext>
              </a:extLst>
            </p:cNvPr>
            <p:cNvGrpSpPr/>
            <p:nvPr/>
          </p:nvGrpSpPr>
          <p:grpSpPr>
            <a:xfrm>
              <a:off x="1052943" y="5197305"/>
              <a:ext cx="698127" cy="762861"/>
              <a:chOff x="2195736" y="5121188"/>
              <a:chExt cx="901189" cy="900100"/>
            </a:xfrm>
          </p:grpSpPr>
          <p:sp>
            <p:nvSpPr>
              <p:cNvPr id="20" name="Rectangle 8">
                <a:extLst>
                  <a:ext uri="{FF2B5EF4-FFF2-40B4-BE49-F238E27FC236}">
                    <a16:creationId xmlns:a16="http://schemas.microsoft.com/office/drawing/2014/main" id="{E7B0B31B-3198-4EBB-99E3-011EC1FA5FC7}"/>
                  </a:ext>
                </a:extLst>
              </p:cNvPr>
              <p:cNvSpPr/>
              <p:nvPr/>
            </p:nvSpPr>
            <p:spPr>
              <a:xfrm>
                <a:off x="2195736" y="5121188"/>
                <a:ext cx="901189" cy="900100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55000"/>
                      <a:lumOff val="45000"/>
                    </a:schemeClr>
                  </a:gs>
                  <a:gs pos="100000">
                    <a:schemeClr val="accent6">
                      <a:lumMod val="55000"/>
                      <a:lumOff val="45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" name="Rectangle 8">
                <a:extLst>
                  <a:ext uri="{FF2B5EF4-FFF2-40B4-BE49-F238E27FC236}">
                    <a16:creationId xmlns:a16="http://schemas.microsoft.com/office/drawing/2014/main" id="{11F80716-46F1-4749-BB32-6C591E6365EF}"/>
                  </a:ext>
                </a:extLst>
              </p:cNvPr>
              <p:cNvSpPr/>
              <p:nvPr/>
            </p:nvSpPr>
            <p:spPr>
              <a:xfrm>
                <a:off x="2195737" y="5121188"/>
                <a:ext cx="679522" cy="893666"/>
              </a:xfrm>
              <a:custGeom>
                <a:avLst/>
                <a:gdLst/>
                <a:ahLst/>
                <a:cxnLst/>
                <a:rect l="l" t="t" r="r" b="b"/>
                <a:pathLst>
                  <a:path w="1359043" h="1787331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893519" y="1787331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45000"/>
                      <a:lumOff val="55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" name="Rectangle 8">
                <a:extLst>
                  <a:ext uri="{FF2B5EF4-FFF2-40B4-BE49-F238E27FC236}">
                    <a16:creationId xmlns:a16="http://schemas.microsoft.com/office/drawing/2014/main" id="{33DA92B3-1E4D-44A4-85BB-1B58754D49F8}"/>
                  </a:ext>
                </a:extLst>
              </p:cNvPr>
              <p:cNvSpPr/>
              <p:nvPr/>
            </p:nvSpPr>
            <p:spPr>
              <a:xfrm>
                <a:off x="2195737" y="5121188"/>
                <a:ext cx="450922" cy="894945"/>
              </a:xfrm>
              <a:custGeom>
                <a:avLst/>
                <a:gdLst/>
                <a:ahLst/>
                <a:cxnLst/>
                <a:rect l="l" t="t" r="r" b="b"/>
                <a:pathLst>
                  <a:path w="901843" h="1789890">
                    <a:moveTo>
                      <a:pt x="0" y="0"/>
                    </a:moveTo>
                    <a:lnTo>
                      <a:pt x="897414" y="0"/>
                    </a:lnTo>
                    <a:lnTo>
                      <a:pt x="901843" y="212596"/>
                    </a:lnTo>
                    <a:lnTo>
                      <a:pt x="895045" y="1789890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30000"/>
                      <a:lumOff val="70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" name="Rectangle 8">
                <a:extLst>
                  <a:ext uri="{FF2B5EF4-FFF2-40B4-BE49-F238E27FC236}">
                    <a16:creationId xmlns:a16="http://schemas.microsoft.com/office/drawing/2014/main" id="{FDB4CA9A-8839-4E21-8005-0B882B7B3E15}"/>
                  </a:ext>
                </a:extLst>
              </p:cNvPr>
              <p:cNvSpPr/>
              <p:nvPr/>
            </p:nvSpPr>
            <p:spPr>
              <a:xfrm>
                <a:off x="2195736" y="5121188"/>
                <a:ext cx="448123" cy="895953"/>
              </a:xfrm>
              <a:custGeom>
                <a:avLst/>
                <a:gdLst/>
                <a:ahLst/>
                <a:cxnLst/>
                <a:rect l="l" t="t" r="r" b="b"/>
                <a:pathLst>
                  <a:path w="896246" h="1791906">
                    <a:moveTo>
                      <a:pt x="0" y="0"/>
                    </a:moveTo>
                    <a:lnTo>
                      <a:pt x="440115" y="0"/>
                    </a:lnTo>
                    <a:lnTo>
                      <a:pt x="452263" y="212596"/>
                    </a:lnTo>
                    <a:lnTo>
                      <a:pt x="896246" y="1791906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" name="Rectangle 8">
                <a:extLst>
                  <a:ext uri="{FF2B5EF4-FFF2-40B4-BE49-F238E27FC236}">
                    <a16:creationId xmlns:a16="http://schemas.microsoft.com/office/drawing/2014/main" id="{7719EBEB-98D5-4EF9-98FF-8172715A4CCE}"/>
                  </a:ext>
                </a:extLst>
              </p:cNvPr>
              <p:cNvSpPr/>
              <p:nvPr/>
            </p:nvSpPr>
            <p:spPr>
              <a:xfrm>
                <a:off x="2542419" y="5815404"/>
                <a:ext cx="203587" cy="204540"/>
              </a:xfrm>
              <a:custGeom>
                <a:avLst/>
                <a:gdLst/>
                <a:ahLst/>
                <a:cxnLst/>
                <a:rect l="l" t="t" r="r" b="b"/>
                <a:pathLst>
                  <a:path w="1791810" h="1800199">
                    <a:moveTo>
                      <a:pt x="229620" y="140779"/>
                    </a:moveTo>
                    <a:cubicBezTo>
                      <a:pt x="334730" y="140779"/>
                      <a:pt x="422984" y="212958"/>
                      <a:pt x="445844" y="310765"/>
                    </a:cubicBezTo>
                    <a:lnTo>
                      <a:pt x="454300" y="310765"/>
                    </a:lnTo>
                    <a:lnTo>
                      <a:pt x="462757" y="310765"/>
                    </a:lnTo>
                    <a:cubicBezTo>
                      <a:pt x="485617" y="212958"/>
                      <a:pt x="573869" y="140779"/>
                      <a:pt x="678980" y="140779"/>
                    </a:cubicBezTo>
                    <a:cubicBezTo>
                      <a:pt x="784090" y="140779"/>
                      <a:pt x="872344" y="212958"/>
                      <a:pt x="895204" y="310765"/>
                    </a:cubicBezTo>
                    <a:lnTo>
                      <a:pt x="903659" y="310765"/>
                    </a:lnTo>
                    <a:lnTo>
                      <a:pt x="903660" y="310765"/>
                    </a:lnTo>
                    <a:lnTo>
                      <a:pt x="912116" y="310765"/>
                    </a:lnTo>
                    <a:cubicBezTo>
                      <a:pt x="934976" y="212958"/>
                      <a:pt x="1023228" y="140779"/>
                      <a:pt x="1128339" y="140779"/>
                    </a:cubicBezTo>
                    <a:cubicBezTo>
                      <a:pt x="1233450" y="140779"/>
                      <a:pt x="1321703" y="212958"/>
                      <a:pt x="1344563" y="310765"/>
                    </a:cubicBezTo>
                    <a:lnTo>
                      <a:pt x="1353019" y="310765"/>
                    </a:lnTo>
                    <a:lnTo>
                      <a:pt x="1361476" y="310765"/>
                    </a:lnTo>
                    <a:cubicBezTo>
                      <a:pt x="1384336" y="212958"/>
                      <a:pt x="1472588" y="140779"/>
                      <a:pt x="1577699" y="140779"/>
                    </a:cubicBezTo>
                    <a:cubicBezTo>
                      <a:pt x="1680932" y="140779"/>
                      <a:pt x="1767904" y="210402"/>
                      <a:pt x="1791810" y="305762"/>
                    </a:cubicBezTo>
                    <a:lnTo>
                      <a:pt x="901188" y="1800199"/>
                    </a:lnTo>
                    <a:lnTo>
                      <a:pt x="13460" y="310615"/>
                    </a:lnTo>
                    <a:cubicBezTo>
                      <a:pt x="36351" y="212881"/>
                      <a:pt x="124565" y="140779"/>
                      <a:pt x="229620" y="140779"/>
                    </a:cubicBez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4940" y="0"/>
                    </a:lnTo>
                    <a:lnTo>
                      <a:pt x="4940" y="296318"/>
                    </a:lnTo>
                    <a:lnTo>
                      <a:pt x="1012" y="289727"/>
                    </a:lnTo>
                    <a:lnTo>
                      <a:pt x="1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15000">
                    <a:schemeClr val="tx1">
                      <a:lumMod val="72000"/>
                      <a:lumOff val="28000"/>
                    </a:schemeClr>
                  </a:gs>
                  <a:gs pos="100000">
                    <a:schemeClr val="tx1">
                      <a:lumMod val="31000"/>
                      <a:lumOff val="69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BBC78BF-7798-4304-AC7A-C565AE4F595D}"/>
                </a:ext>
              </a:extLst>
            </p:cNvPr>
            <p:cNvGrpSpPr/>
            <p:nvPr/>
          </p:nvGrpSpPr>
          <p:grpSpPr>
            <a:xfrm>
              <a:off x="1052942" y="4182965"/>
              <a:ext cx="696214" cy="1098520"/>
              <a:chOff x="5796136" y="375223"/>
              <a:chExt cx="2284244" cy="4392488"/>
            </a:xfrm>
          </p:grpSpPr>
          <p:sp>
            <p:nvSpPr>
              <p:cNvPr id="16" name="Rectangle 2">
                <a:extLst>
                  <a:ext uri="{FF2B5EF4-FFF2-40B4-BE49-F238E27FC236}">
                    <a16:creationId xmlns:a16="http://schemas.microsoft.com/office/drawing/2014/main" id="{1A9A267B-2C16-4BBD-88E8-C1FDCD8BF53A}"/>
                  </a:ext>
                </a:extLst>
              </p:cNvPr>
              <p:cNvSpPr/>
              <p:nvPr/>
            </p:nvSpPr>
            <p:spPr>
              <a:xfrm>
                <a:off x="5796136" y="375223"/>
                <a:ext cx="571062" cy="4392488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Rectangle 2">
                <a:extLst>
                  <a:ext uri="{FF2B5EF4-FFF2-40B4-BE49-F238E27FC236}">
                    <a16:creationId xmlns:a16="http://schemas.microsoft.com/office/drawing/2014/main" id="{9919FBC7-BC28-429B-AF52-3EAA0B84DF94}"/>
                  </a:ext>
                </a:extLst>
              </p:cNvPr>
              <p:cNvSpPr/>
              <p:nvPr/>
            </p:nvSpPr>
            <p:spPr>
              <a:xfrm>
                <a:off x="6367198" y="375223"/>
                <a:ext cx="571062" cy="4392488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rgbClr val="B58B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" name="Rectangle 2">
                <a:extLst>
                  <a:ext uri="{FF2B5EF4-FFF2-40B4-BE49-F238E27FC236}">
                    <a16:creationId xmlns:a16="http://schemas.microsoft.com/office/drawing/2014/main" id="{491C0D82-29EB-4DC8-9509-EA95C3A3DC7A}"/>
                  </a:ext>
                </a:extLst>
              </p:cNvPr>
              <p:cNvSpPr/>
              <p:nvPr/>
            </p:nvSpPr>
            <p:spPr>
              <a:xfrm>
                <a:off x="6938260" y="375223"/>
                <a:ext cx="571062" cy="4392488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rgbClr val="C175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" name="Rectangle 2">
                <a:extLst>
                  <a:ext uri="{FF2B5EF4-FFF2-40B4-BE49-F238E27FC236}">
                    <a16:creationId xmlns:a16="http://schemas.microsoft.com/office/drawing/2014/main" id="{CC299BD6-6A58-4389-9884-17DCEC2DF980}"/>
                  </a:ext>
                </a:extLst>
              </p:cNvPr>
              <p:cNvSpPr/>
              <p:nvPr/>
            </p:nvSpPr>
            <p:spPr>
              <a:xfrm>
                <a:off x="7509318" y="375223"/>
                <a:ext cx="571062" cy="4392488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rgbClr val="0076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EA2494E-4D40-4854-AF51-FB21C2552F34}"/>
                </a:ext>
              </a:extLst>
            </p:cNvPr>
            <p:cNvGrpSpPr/>
            <p:nvPr/>
          </p:nvGrpSpPr>
          <p:grpSpPr>
            <a:xfrm>
              <a:off x="1052944" y="1207072"/>
              <a:ext cx="696215" cy="3138165"/>
              <a:chOff x="5796136" y="166282"/>
              <a:chExt cx="2284246" cy="4250287"/>
            </a:xfrm>
          </p:grpSpPr>
          <p:sp>
            <p:nvSpPr>
              <p:cNvPr id="12" name="Rectangle 2">
                <a:extLst>
                  <a:ext uri="{FF2B5EF4-FFF2-40B4-BE49-F238E27FC236}">
                    <a16:creationId xmlns:a16="http://schemas.microsoft.com/office/drawing/2014/main" id="{82BEE672-9C3E-4376-95B0-E8642E6D9183}"/>
                  </a:ext>
                </a:extLst>
              </p:cNvPr>
              <p:cNvSpPr/>
              <p:nvPr/>
            </p:nvSpPr>
            <p:spPr>
              <a:xfrm>
                <a:off x="5796136" y="166282"/>
                <a:ext cx="571059" cy="4250287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rgbClr val="C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" name="Rectangle 2">
                <a:extLst>
                  <a:ext uri="{FF2B5EF4-FFF2-40B4-BE49-F238E27FC236}">
                    <a16:creationId xmlns:a16="http://schemas.microsoft.com/office/drawing/2014/main" id="{0DD42242-C2F7-4B84-85E9-B284783E8D18}"/>
                  </a:ext>
                </a:extLst>
              </p:cNvPr>
              <p:cNvSpPr/>
              <p:nvPr/>
            </p:nvSpPr>
            <p:spPr>
              <a:xfrm>
                <a:off x="6367195" y="166282"/>
                <a:ext cx="571059" cy="4250287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rgbClr val="B58B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Rectangle 2">
                <a:extLst>
                  <a:ext uri="{FF2B5EF4-FFF2-40B4-BE49-F238E27FC236}">
                    <a16:creationId xmlns:a16="http://schemas.microsoft.com/office/drawing/2014/main" id="{2F37A055-B45E-40B1-9B31-428449DA854A}"/>
                  </a:ext>
                </a:extLst>
              </p:cNvPr>
              <p:cNvSpPr/>
              <p:nvPr/>
            </p:nvSpPr>
            <p:spPr>
              <a:xfrm>
                <a:off x="6938261" y="166282"/>
                <a:ext cx="571062" cy="4250287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rgbClr val="C175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Rectangle 2">
                <a:extLst>
                  <a:ext uri="{FF2B5EF4-FFF2-40B4-BE49-F238E27FC236}">
                    <a16:creationId xmlns:a16="http://schemas.microsoft.com/office/drawing/2014/main" id="{72EEC2AB-A1FD-40EB-91AD-B6DBD9FD141A}"/>
                  </a:ext>
                </a:extLst>
              </p:cNvPr>
              <p:cNvSpPr/>
              <p:nvPr/>
            </p:nvSpPr>
            <p:spPr>
              <a:xfrm>
                <a:off x="7509320" y="166282"/>
                <a:ext cx="571062" cy="4250287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rgbClr val="0076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7" name="Hexagon 1">
              <a:extLst>
                <a:ext uri="{FF2B5EF4-FFF2-40B4-BE49-F238E27FC236}">
                  <a16:creationId xmlns:a16="http://schemas.microsoft.com/office/drawing/2014/main" id="{2316C312-F4E2-487D-9F52-E7C588052F29}"/>
                </a:ext>
              </a:extLst>
            </p:cNvPr>
            <p:cNvSpPr/>
            <p:nvPr/>
          </p:nvSpPr>
          <p:spPr>
            <a:xfrm rot="10800000" flipH="1" flipV="1">
              <a:off x="1052945" y="1060031"/>
              <a:ext cx="692941" cy="294990"/>
            </a:xfrm>
            <a:custGeom>
              <a:avLst/>
              <a:gdLst>
                <a:gd name="connsiteX0" fmla="*/ 0 w 713024"/>
                <a:gd name="connsiteY0" fmla="*/ 277692 h 555383"/>
                <a:gd name="connsiteX1" fmla="*/ 138846 w 713024"/>
                <a:gd name="connsiteY1" fmla="*/ 0 h 555383"/>
                <a:gd name="connsiteX2" fmla="*/ 574178 w 713024"/>
                <a:gd name="connsiteY2" fmla="*/ 0 h 555383"/>
                <a:gd name="connsiteX3" fmla="*/ 713024 w 713024"/>
                <a:gd name="connsiteY3" fmla="*/ 277692 h 555383"/>
                <a:gd name="connsiteX4" fmla="*/ 574178 w 713024"/>
                <a:gd name="connsiteY4" fmla="*/ 555383 h 555383"/>
                <a:gd name="connsiteX5" fmla="*/ 138846 w 713024"/>
                <a:gd name="connsiteY5" fmla="*/ 555383 h 555383"/>
                <a:gd name="connsiteX6" fmla="*/ 0 w 713024"/>
                <a:gd name="connsiteY6" fmla="*/ 277692 h 555383"/>
                <a:gd name="connsiteX0" fmla="*/ 0 w 713024"/>
                <a:gd name="connsiteY0" fmla="*/ 277692 h 555383"/>
                <a:gd name="connsiteX1" fmla="*/ 138846 w 713024"/>
                <a:gd name="connsiteY1" fmla="*/ 0 h 555383"/>
                <a:gd name="connsiteX2" fmla="*/ 574178 w 713024"/>
                <a:gd name="connsiteY2" fmla="*/ 0 h 555383"/>
                <a:gd name="connsiteX3" fmla="*/ 713024 w 713024"/>
                <a:gd name="connsiteY3" fmla="*/ 277692 h 555383"/>
                <a:gd name="connsiteX4" fmla="*/ 574178 w 713024"/>
                <a:gd name="connsiteY4" fmla="*/ 555383 h 555383"/>
                <a:gd name="connsiteX5" fmla="*/ 231715 w 713024"/>
                <a:gd name="connsiteY5" fmla="*/ 555383 h 555383"/>
                <a:gd name="connsiteX6" fmla="*/ 0 w 713024"/>
                <a:gd name="connsiteY6" fmla="*/ 277692 h 555383"/>
                <a:gd name="connsiteX0" fmla="*/ 0 w 713024"/>
                <a:gd name="connsiteY0" fmla="*/ 277692 h 555383"/>
                <a:gd name="connsiteX1" fmla="*/ 138846 w 713024"/>
                <a:gd name="connsiteY1" fmla="*/ 0 h 555383"/>
                <a:gd name="connsiteX2" fmla="*/ 574178 w 713024"/>
                <a:gd name="connsiteY2" fmla="*/ 0 h 555383"/>
                <a:gd name="connsiteX3" fmla="*/ 713024 w 713024"/>
                <a:gd name="connsiteY3" fmla="*/ 277692 h 555383"/>
                <a:gd name="connsiteX4" fmla="*/ 490834 w 713024"/>
                <a:gd name="connsiteY4" fmla="*/ 553001 h 555383"/>
                <a:gd name="connsiteX5" fmla="*/ 231715 w 713024"/>
                <a:gd name="connsiteY5" fmla="*/ 555383 h 555383"/>
                <a:gd name="connsiteX6" fmla="*/ 0 w 713024"/>
                <a:gd name="connsiteY6" fmla="*/ 277692 h 555383"/>
                <a:gd name="connsiteX0" fmla="*/ 0 w 713024"/>
                <a:gd name="connsiteY0" fmla="*/ 277692 h 555383"/>
                <a:gd name="connsiteX1" fmla="*/ 217427 w 713024"/>
                <a:gd name="connsiteY1" fmla="*/ 0 h 555383"/>
                <a:gd name="connsiteX2" fmla="*/ 574178 w 713024"/>
                <a:gd name="connsiteY2" fmla="*/ 0 h 555383"/>
                <a:gd name="connsiteX3" fmla="*/ 713024 w 713024"/>
                <a:gd name="connsiteY3" fmla="*/ 277692 h 555383"/>
                <a:gd name="connsiteX4" fmla="*/ 490834 w 713024"/>
                <a:gd name="connsiteY4" fmla="*/ 553001 h 555383"/>
                <a:gd name="connsiteX5" fmla="*/ 231715 w 713024"/>
                <a:gd name="connsiteY5" fmla="*/ 555383 h 555383"/>
                <a:gd name="connsiteX6" fmla="*/ 0 w 713024"/>
                <a:gd name="connsiteY6" fmla="*/ 277692 h 555383"/>
                <a:gd name="connsiteX0" fmla="*/ 0 w 713024"/>
                <a:gd name="connsiteY0" fmla="*/ 277692 h 555383"/>
                <a:gd name="connsiteX1" fmla="*/ 217427 w 713024"/>
                <a:gd name="connsiteY1" fmla="*/ 0 h 555383"/>
                <a:gd name="connsiteX2" fmla="*/ 478928 w 713024"/>
                <a:gd name="connsiteY2" fmla="*/ 7144 h 555383"/>
                <a:gd name="connsiteX3" fmla="*/ 713024 w 713024"/>
                <a:gd name="connsiteY3" fmla="*/ 277692 h 555383"/>
                <a:gd name="connsiteX4" fmla="*/ 490834 w 713024"/>
                <a:gd name="connsiteY4" fmla="*/ 553001 h 555383"/>
                <a:gd name="connsiteX5" fmla="*/ 231715 w 713024"/>
                <a:gd name="connsiteY5" fmla="*/ 555383 h 555383"/>
                <a:gd name="connsiteX6" fmla="*/ 0 w 713024"/>
                <a:gd name="connsiteY6" fmla="*/ 277692 h 555383"/>
                <a:gd name="connsiteX0" fmla="*/ 0 w 713024"/>
                <a:gd name="connsiteY0" fmla="*/ 277692 h 555383"/>
                <a:gd name="connsiteX1" fmla="*/ 217427 w 713024"/>
                <a:gd name="connsiteY1" fmla="*/ 0 h 555383"/>
                <a:gd name="connsiteX2" fmla="*/ 486072 w 713024"/>
                <a:gd name="connsiteY2" fmla="*/ 0 h 555383"/>
                <a:gd name="connsiteX3" fmla="*/ 713024 w 713024"/>
                <a:gd name="connsiteY3" fmla="*/ 277692 h 555383"/>
                <a:gd name="connsiteX4" fmla="*/ 490834 w 713024"/>
                <a:gd name="connsiteY4" fmla="*/ 553001 h 555383"/>
                <a:gd name="connsiteX5" fmla="*/ 231715 w 713024"/>
                <a:gd name="connsiteY5" fmla="*/ 555383 h 555383"/>
                <a:gd name="connsiteX6" fmla="*/ 0 w 713024"/>
                <a:gd name="connsiteY6" fmla="*/ 277692 h 555383"/>
                <a:gd name="connsiteX0" fmla="*/ 0 w 713024"/>
                <a:gd name="connsiteY0" fmla="*/ 277692 h 553001"/>
                <a:gd name="connsiteX1" fmla="*/ 217427 w 713024"/>
                <a:gd name="connsiteY1" fmla="*/ 0 h 553001"/>
                <a:gd name="connsiteX2" fmla="*/ 486072 w 713024"/>
                <a:gd name="connsiteY2" fmla="*/ 0 h 553001"/>
                <a:gd name="connsiteX3" fmla="*/ 713024 w 713024"/>
                <a:gd name="connsiteY3" fmla="*/ 277692 h 553001"/>
                <a:gd name="connsiteX4" fmla="*/ 490834 w 713024"/>
                <a:gd name="connsiteY4" fmla="*/ 553001 h 553001"/>
                <a:gd name="connsiteX5" fmla="*/ 184984 w 713024"/>
                <a:gd name="connsiteY5" fmla="*/ 548882 h 553001"/>
                <a:gd name="connsiteX6" fmla="*/ 0 w 713024"/>
                <a:gd name="connsiteY6" fmla="*/ 277692 h 553001"/>
                <a:gd name="connsiteX0" fmla="*/ 0 w 713024"/>
                <a:gd name="connsiteY0" fmla="*/ 277692 h 548882"/>
                <a:gd name="connsiteX1" fmla="*/ 217427 w 713024"/>
                <a:gd name="connsiteY1" fmla="*/ 0 h 548882"/>
                <a:gd name="connsiteX2" fmla="*/ 486072 w 713024"/>
                <a:gd name="connsiteY2" fmla="*/ 0 h 548882"/>
                <a:gd name="connsiteX3" fmla="*/ 713024 w 713024"/>
                <a:gd name="connsiteY3" fmla="*/ 277692 h 548882"/>
                <a:gd name="connsiteX4" fmla="*/ 530375 w 713024"/>
                <a:gd name="connsiteY4" fmla="*/ 546500 h 548882"/>
                <a:gd name="connsiteX5" fmla="*/ 184984 w 713024"/>
                <a:gd name="connsiteY5" fmla="*/ 548882 h 548882"/>
                <a:gd name="connsiteX6" fmla="*/ 0 w 713024"/>
                <a:gd name="connsiteY6" fmla="*/ 277692 h 548882"/>
                <a:gd name="connsiteX0" fmla="*/ 0 w 713024"/>
                <a:gd name="connsiteY0" fmla="*/ 277692 h 548882"/>
                <a:gd name="connsiteX1" fmla="*/ 217427 w 713024"/>
                <a:gd name="connsiteY1" fmla="*/ 0 h 548882"/>
                <a:gd name="connsiteX2" fmla="*/ 536397 w 713024"/>
                <a:gd name="connsiteY2" fmla="*/ 6501 h 548882"/>
                <a:gd name="connsiteX3" fmla="*/ 713024 w 713024"/>
                <a:gd name="connsiteY3" fmla="*/ 277692 h 548882"/>
                <a:gd name="connsiteX4" fmla="*/ 530375 w 713024"/>
                <a:gd name="connsiteY4" fmla="*/ 546500 h 548882"/>
                <a:gd name="connsiteX5" fmla="*/ 184984 w 713024"/>
                <a:gd name="connsiteY5" fmla="*/ 548882 h 548882"/>
                <a:gd name="connsiteX6" fmla="*/ 0 w 713024"/>
                <a:gd name="connsiteY6" fmla="*/ 277692 h 548882"/>
                <a:gd name="connsiteX0" fmla="*/ 0 w 713024"/>
                <a:gd name="connsiteY0" fmla="*/ 277692 h 548882"/>
                <a:gd name="connsiteX1" fmla="*/ 217427 w 713024"/>
                <a:gd name="connsiteY1" fmla="*/ 0 h 548882"/>
                <a:gd name="connsiteX2" fmla="*/ 529207 w 713024"/>
                <a:gd name="connsiteY2" fmla="*/ 6501 h 548882"/>
                <a:gd name="connsiteX3" fmla="*/ 713024 w 713024"/>
                <a:gd name="connsiteY3" fmla="*/ 277692 h 548882"/>
                <a:gd name="connsiteX4" fmla="*/ 530375 w 713024"/>
                <a:gd name="connsiteY4" fmla="*/ 546500 h 548882"/>
                <a:gd name="connsiteX5" fmla="*/ 184984 w 713024"/>
                <a:gd name="connsiteY5" fmla="*/ 548882 h 548882"/>
                <a:gd name="connsiteX6" fmla="*/ 0 w 713024"/>
                <a:gd name="connsiteY6" fmla="*/ 277692 h 548882"/>
                <a:gd name="connsiteX0" fmla="*/ 0 w 713024"/>
                <a:gd name="connsiteY0" fmla="*/ 277692 h 548882"/>
                <a:gd name="connsiteX1" fmla="*/ 185075 w 713024"/>
                <a:gd name="connsiteY1" fmla="*/ 0 h 548882"/>
                <a:gd name="connsiteX2" fmla="*/ 529207 w 713024"/>
                <a:gd name="connsiteY2" fmla="*/ 6501 h 548882"/>
                <a:gd name="connsiteX3" fmla="*/ 713024 w 713024"/>
                <a:gd name="connsiteY3" fmla="*/ 277692 h 548882"/>
                <a:gd name="connsiteX4" fmla="*/ 530375 w 713024"/>
                <a:gd name="connsiteY4" fmla="*/ 546500 h 548882"/>
                <a:gd name="connsiteX5" fmla="*/ 184984 w 713024"/>
                <a:gd name="connsiteY5" fmla="*/ 548882 h 548882"/>
                <a:gd name="connsiteX6" fmla="*/ 0 w 713024"/>
                <a:gd name="connsiteY6" fmla="*/ 277692 h 548882"/>
                <a:gd name="connsiteX0" fmla="*/ 0 w 713024"/>
                <a:gd name="connsiteY0" fmla="*/ 271191 h 542381"/>
                <a:gd name="connsiteX1" fmla="*/ 185075 w 713024"/>
                <a:gd name="connsiteY1" fmla="*/ 0 h 542381"/>
                <a:gd name="connsiteX2" fmla="*/ 529207 w 713024"/>
                <a:gd name="connsiteY2" fmla="*/ 0 h 542381"/>
                <a:gd name="connsiteX3" fmla="*/ 713024 w 713024"/>
                <a:gd name="connsiteY3" fmla="*/ 271191 h 542381"/>
                <a:gd name="connsiteX4" fmla="*/ 530375 w 713024"/>
                <a:gd name="connsiteY4" fmla="*/ 539999 h 542381"/>
                <a:gd name="connsiteX5" fmla="*/ 184984 w 713024"/>
                <a:gd name="connsiteY5" fmla="*/ 542381 h 542381"/>
                <a:gd name="connsiteX6" fmla="*/ 0 w 713024"/>
                <a:gd name="connsiteY6" fmla="*/ 271191 h 542381"/>
                <a:gd name="connsiteX0" fmla="*/ 0 w 713024"/>
                <a:gd name="connsiteY0" fmla="*/ 277692 h 548882"/>
                <a:gd name="connsiteX1" fmla="*/ 181480 w 713024"/>
                <a:gd name="connsiteY1" fmla="*/ 0 h 548882"/>
                <a:gd name="connsiteX2" fmla="*/ 529207 w 713024"/>
                <a:gd name="connsiteY2" fmla="*/ 6501 h 548882"/>
                <a:gd name="connsiteX3" fmla="*/ 713024 w 713024"/>
                <a:gd name="connsiteY3" fmla="*/ 277692 h 548882"/>
                <a:gd name="connsiteX4" fmla="*/ 530375 w 713024"/>
                <a:gd name="connsiteY4" fmla="*/ 546500 h 548882"/>
                <a:gd name="connsiteX5" fmla="*/ 184984 w 713024"/>
                <a:gd name="connsiteY5" fmla="*/ 548882 h 548882"/>
                <a:gd name="connsiteX6" fmla="*/ 0 w 713024"/>
                <a:gd name="connsiteY6" fmla="*/ 277692 h 548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3024" h="548882">
                  <a:moveTo>
                    <a:pt x="0" y="277692"/>
                  </a:moveTo>
                  <a:lnTo>
                    <a:pt x="181480" y="0"/>
                  </a:lnTo>
                  <a:lnTo>
                    <a:pt x="529207" y="6501"/>
                  </a:lnTo>
                  <a:lnTo>
                    <a:pt x="713024" y="277692"/>
                  </a:lnTo>
                  <a:lnTo>
                    <a:pt x="530375" y="546500"/>
                  </a:lnTo>
                  <a:lnTo>
                    <a:pt x="184984" y="548882"/>
                  </a:lnTo>
                  <a:lnTo>
                    <a:pt x="0" y="277692"/>
                  </a:lnTo>
                  <a:close/>
                </a:path>
              </a:pathLst>
            </a:custGeom>
            <a:blipFill dpi="0" rotWithShape="1">
              <a:blip r:embed="rId2"/>
              <a:srcRect/>
              <a:tile tx="0" ty="0" sx="1000" sy="9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576C5D8-9389-4C7D-AC04-867566778821}"/>
                </a:ext>
              </a:extLst>
            </p:cNvPr>
            <p:cNvSpPr/>
            <p:nvPr/>
          </p:nvSpPr>
          <p:spPr>
            <a:xfrm>
              <a:off x="1293559" y="1139177"/>
              <a:ext cx="211716" cy="11583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3180965-76D7-484C-9FEC-36CA9778F8C6}"/>
                </a:ext>
              </a:extLst>
            </p:cNvPr>
            <p:cNvGrpSpPr/>
            <p:nvPr/>
          </p:nvGrpSpPr>
          <p:grpSpPr>
            <a:xfrm>
              <a:off x="928397" y="5857068"/>
              <a:ext cx="947216" cy="332324"/>
              <a:chOff x="1950156" y="5792403"/>
              <a:chExt cx="1387404" cy="44491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898C746-E49A-410E-A88A-20B2258DF539}"/>
                  </a:ext>
                </a:extLst>
              </p:cNvPr>
              <p:cNvSpPr/>
              <p:nvPr/>
            </p:nvSpPr>
            <p:spPr>
              <a:xfrm flipV="1">
                <a:off x="1950156" y="5792403"/>
                <a:ext cx="1387404" cy="444917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1651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558EB31-2E86-49FC-BF15-A3F82B63AFDB}"/>
                  </a:ext>
                </a:extLst>
              </p:cNvPr>
              <p:cNvSpPr/>
              <p:nvPr/>
            </p:nvSpPr>
            <p:spPr>
              <a:xfrm flipV="1">
                <a:off x="2069425" y="5830643"/>
                <a:ext cx="1148870" cy="368424"/>
              </a:xfrm>
              <a:prstGeom prst="ellipse">
                <a:avLst/>
              </a:prstGeom>
              <a:solidFill>
                <a:schemeClr val="tx1">
                  <a:alpha val="81000"/>
                </a:schemeClr>
              </a:solidFill>
              <a:ln>
                <a:noFill/>
              </a:ln>
              <a:effectLst>
                <a:softEdge rad="1651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25" name="그룹 13">
            <a:extLst>
              <a:ext uri="{FF2B5EF4-FFF2-40B4-BE49-F238E27FC236}">
                <a16:creationId xmlns:a16="http://schemas.microsoft.com/office/drawing/2014/main" id="{9DD4032D-04C3-4077-ACD8-A2EEE0324018}"/>
              </a:ext>
            </a:extLst>
          </p:cNvPr>
          <p:cNvGrpSpPr/>
          <p:nvPr/>
        </p:nvGrpSpPr>
        <p:grpSpPr>
          <a:xfrm>
            <a:off x="1102262" y="837821"/>
            <a:ext cx="2036901" cy="1779050"/>
            <a:chOff x="909220" y="1467738"/>
            <a:chExt cx="2036900" cy="1779049"/>
          </a:xfrm>
          <a:solidFill>
            <a:srgbClr val="FF0000"/>
          </a:solidFill>
        </p:grpSpPr>
        <p:sp>
          <p:nvSpPr>
            <p:cNvPr id="26" name="Rounded Rectangle 14">
              <a:extLst>
                <a:ext uri="{FF2B5EF4-FFF2-40B4-BE49-F238E27FC236}">
                  <a16:creationId xmlns:a16="http://schemas.microsoft.com/office/drawing/2014/main" id="{2987E2EB-495C-4A11-B01D-9CBFED58C4A5}"/>
                </a:ext>
              </a:extLst>
            </p:cNvPr>
            <p:cNvSpPr/>
            <p:nvPr/>
          </p:nvSpPr>
          <p:spPr>
            <a:xfrm>
              <a:off x="909220" y="2528024"/>
              <a:ext cx="154286" cy="316137"/>
            </a:xfrm>
            <a:custGeom>
              <a:avLst/>
              <a:gdLst/>
              <a:ahLst/>
              <a:cxnLst/>
              <a:rect l="l" t="t" r="r" b="b"/>
              <a:pathLst>
                <a:path w="142312" h="291601">
                  <a:moveTo>
                    <a:pt x="142312" y="0"/>
                  </a:moveTo>
                  <a:lnTo>
                    <a:pt x="142312" y="291601"/>
                  </a:lnTo>
                  <a:cubicBezTo>
                    <a:pt x="63311" y="290095"/>
                    <a:pt x="0" y="225341"/>
                    <a:pt x="0" y="145800"/>
                  </a:cubicBezTo>
                  <a:cubicBezTo>
                    <a:pt x="0" y="66260"/>
                    <a:pt x="63311" y="1506"/>
                    <a:pt x="14231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" name="자유형: 도형 97">
              <a:extLst>
                <a:ext uri="{FF2B5EF4-FFF2-40B4-BE49-F238E27FC236}">
                  <a16:creationId xmlns:a16="http://schemas.microsoft.com/office/drawing/2014/main" id="{7D2D8142-3AB6-47AC-9181-6633EF22F83A}"/>
                </a:ext>
              </a:extLst>
            </p:cNvPr>
            <p:cNvSpPr/>
            <p:nvPr/>
          </p:nvSpPr>
          <p:spPr>
            <a:xfrm rot="13500000">
              <a:off x="1061549" y="1362217"/>
              <a:ext cx="1779049" cy="1990092"/>
            </a:xfrm>
            <a:custGeom>
              <a:avLst/>
              <a:gdLst>
                <a:gd name="connsiteX0" fmla="*/ 1723768 w 1779049"/>
                <a:gd name="connsiteY0" fmla="*/ 617335 h 1990092"/>
                <a:gd name="connsiteX1" fmla="*/ 956776 w 1779049"/>
                <a:gd name="connsiteY1" fmla="*/ 1384327 h 1990092"/>
                <a:gd name="connsiteX2" fmla="*/ 955643 w 1779049"/>
                <a:gd name="connsiteY2" fmla="*/ 1383194 h 1990092"/>
                <a:gd name="connsiteX3" fmla="*/ 348745 w 1779049"/>
                <a:gd name="connsiteY3" fmla="*/ 1990092 h 1990092"/>
                <a:gd name="connsiteX4" fmla="*/ 0 w 1779049"/>
                <a:gd name="connsiteY4" fmla="*/ 1641347 h 1990092"/>
                <a:gd name="connsiteX5" fmla="*/ 606898 w 1779049"/>
                <a:gd name="connsiteY5" fmla="*/ 1034449 h 1990092"/>
                <a:gd name="connsiteX6" fmla="*/ 606365 w 1779049"/>
                <a:gd name="connsiteY6" fmla="*/ 1033916 h 1990092"/>
                <a:gd name="connsiteX7" fmla="*/ 1373357 w 1779049"/>
                <a:gd name="connsiteY7" fmla="*/ 266923 h 1990092"/>
                <a:gd name="connsiteX8" fmla="*/ 1373357 w 1779049"/>
                <a:gd name="connsiteY8" fmla="*/ 0 h 1990092"/>
                <a:gd name="connsiteX9" fmla="*/ 1723768 w 1779049"/>
                <a:gd name="connsiteY9" fmla="*/ 350412 h 1990092"/>
                <a:gd name="connsiteX10" fmla="*/ 1723768 w 1779049"/>
                <a:gd name="connsiteY10" fmla="*/ 617335 h 1990092"/>
                <a:gd name="connsiteX0" fmla="*/ 1723768 w 1779049"/>
                <a:gd name="connsiteY0" fmla="*/ 617335 h 1990092"/>
                <a:gd name="connsiteX1" fmla="*/ 956776 w 1779049"/>
                <a:gd name="connsiteY1" fmla="*/ 1384327 h 1990092"/>
                <a:gd name="connsiteX2" fmla="*/ 348745 w 1779049"/>
                <a:gd name="connsiteY2" fmla="*/ 1990092 h 1990092"/>
                <a:gd name="connsiteX3" fmla="*/ 0 w 1779049"/>
                <a:gd name="connsiteY3" fmla="*/ 1641347 h 1990092"/>
                <a:gd name="connsiteX4" fmla="*/ 606898 w 1779049"/>
                <a:gd name="connsiteY4" fmla="*/ 1034449 h 1990092"/>
                <a:gd name="connsiteX5" fmla="*/ 606365 w 1779049"/>
                <a:gd name="connsiteY5" fmla="*/ 1033916 h 1990092"/>
                <a:gd name="connsiteX6" fmla="*/ 1373357 w 1779049"/>
                <a:gd name="connsiteY6" fmla="*/ 266923 h 1990092"/>
                <a:gd name="connsiteX7" fmla="*/ 1373357 w 1779049"/>
                <a:gd name="connsiteY7" fmla="*/ 0 h 1990092"/>
                <a:gd name="connsiteX8" fmla="*/ 1723768 w 1779049"/>
                <a:gd name="connsiteY8" fmla="*/ 350412 h 1990092"/>
                <a:gd name="connsiteX9" fmla="*/ 1723768 w 1779049"/>
                <a:gd name="connsiteY9" fmla="*/ 617335 h 1990092"/>
                <a:gd name="connsiteX0" fmla="*/ 1723768 w 1779049"/>
                <a:gd name="connsiteY0" fmla="*/ 617335 h 1990092"/>
                <a:gd name="connsiteX1" fmla="*/ 348745 w 1779049"/>
                <a:gd name="connsiteY1" fmla="*/ 1990092 h 1990092"/>
                <a:gd name="connsiteX2" fmla="*/ 0 w 1779049"/>
                <a:gd name="connsiteY2" fmla="*/ 1641347 h 1990092"/>
                <a:gd name="connsiteX3" fmla="*/ 606898 w 1779049"/>
                <a:gd name="connsiteY3" fmla="*/ 1034449 h 1990092"/>
                <a:gd name="connsiteX4" fmla="*/ 606365 w 1779049"/>
                <a:gd name="connsiteY4" fmla="*/ 1033916 h 1990092"/>
                <a:gd name="connsiteX5" fmla="*/ 1373357 w 1779049"/>
                <a:gd name="connsiteY5" fmla="*/ 266923 h 1990092"/>
                <a:gd name="connsiteX6" fmla="*/ 1373357 w 1779049"/>
                <a:gd name="connsiteY6" fmla="*/ 0 h 1990092"/>
                <a:gd name="connsiteX7" fmla="*/ 1723768 w 1779049"/>
                <a:gd name="connsiteY7" fmla="*/ 350412 h 1990092"/>
                <a:gd name="connsiteX8" fmla="*/ 1723768 w 1779049"/>
                <a:gd name="connsiteY8" fmla="*/ 617335 h 1990092"/>
                <a:gd name="connsiteX0" fmla="*/ 1723768 w 1779049"/>
                <a:gd name="connsiteY0" fmla="*/ 617335 h 1990092"/>
                <a:gd name="connsiteX1" fmla="*/ 348745 w 1779049"/>
                <a:gd name="connsiteY1" fmla="*/ 1990092 h 1990092"/>
                <a:gd name="connsiteX2" fmla="*/ 0 w 1779049"/>
                <a:gd name="connsiteY2" fmla="*/ 1641347 h 1990092"/>
                <a:gd name="connsiteX3" fmla="*/ 606898 w 1779049"/>
                <a:gd name="connsiteY3" fmla="*/ 1034449 h 1990092"/>
                <a:gd name="connsiteX4" fmla="*/ 1373357 w 1779049"/>
                <a:gd name="connsiteY4" fmla="*/ 266923 h 1990092"/>
                <a:gd name="connsiteX5" fmla="*/ 1373357 w 1779049"/>
                <a:gd name="connsiteY5" fmla="*/ 0 h 1990092"/>
                <a:gd name="connsiteX6" fmla="*/ 1723768 w 1779049"/>
                <a:gd name="connsiteY6" fmla="*/ 350412 h 1990092"/>
                <a:gd name="connsiteX7" fmla="*/ 1723768 w 1779049"/>
                <a:gd name="connsiteY7" fmla="*/ 617335 h 1990092"/>
                <a:gd name="connsiteX0" fmla="*/ 1723768 w 1779049"/>
                <a:gd name="connsiteY0" fmla="*/ 617335 h 1990092"/>
                <a:gd name="connsiteX1" fmla="*/ 348745 w 1779049"/>
                <a:gd name="connsiteY1" fmla="*/ 1990092 h 1990092"/>
                <a:gd name="connsiteX2" fmla="*/ 0 w 1779049"/>
                <a:gd name="connsiteY2" fmla="*/ 1641347 h 1990092"/>
                <a:gd name="connsiteX3" fmla="*/ 1373357 w 1779049"/>
                <a:gd name="connsiteY3" fmla="*/ 266923 h 1990092"/>
                <a:gd name="connsiteX4" fmla="*/ 1373357 w 1779049"/>
                <a:gd name="connsiteY4" fmla="*/ 0 h 1990092"/>
                <a:gd name="connsiteX5" fmla="*/ 1723768 w 1779049"/>
                <a:gd name="connsiteY5" fmla="*/ 350412 h 1990092"/>
                <a:gd name="connsiteX6" fmla="*/ 1723768 w 1779049"/>
                <a:gd name="connsiteY6" fmla="*/ 617335 h 199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9049" h="1990092">
                  <a:moveTo>
                    <a:pt x="1723768" y="617335"/>
                  </a:moveTo>
                  <a:lnTo>
                    <a:pt x="348745" y="1990092"/>
                  </a:lnTo>
                  <a:lnTo>
                    <a:pt x="0" y="1641347"/>
                  </a:lnTo>
                  <a:lnTo>
                    <a:pt x="1373357" y="266923"/>
                  </a:lnTo>
                  <a:cubicBezTo>
                    <a:pt x="1447066" y="193214"/>
                    <a:pt x="1447066" y="73709"/>
                    <a:pt x="1373357" y="0"/>
                  </a:cubicBezTo>
                  <a:lnTo>
                    <a:pt x="1723768" y="350412"/>
                  </a:lnTo>
                  <a:cubicBezTo>
                    <a:pt x="1797476" y="424121"/>
                    <a:pt x="1797476" y="543626"/>
                    <a:pt x="1723768" y="617335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381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0A3E6EA-C3BD-489C-AF11-06A157E95FE0}"/>
              </a:ext>
            </a:extLst>
          </p:cNvPr>
          <p:cNvSpPr txBox="1"/>
          <p:nvPr/>
        </p:nvSpPr>
        <p:spPr>
          <a:xfrm>
            <a:off x="1749164" y="1481176"/>
            <a:ext cx="1875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altLang="ko-KR" sz="1600" b="1" dirty="0">
                <a:solidFill>
                  <a:schemeClr val="bg1"/>
                </a:solidFill>
                <a:cs typeface="Arial" pitchFamily="34" charset="0"/>
              </a:rPr>
              <a:t>Jobb emlékezet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3" name="그룹 14">
            <a:extLst>
              <a:ext uri="{FF2B5EF4-FFF2-40B4-BE49-F238E27FC236}">
                <a16:creationId xmlns:a16="http://schemas.microsoft.com/office/drawing/2014/main" id="{B94CC70E-4A5A-4B86-AEE6-38BDF9A1431C}"/>
              </a:ext>
            </a:extLst>
          </p:cNvPr>
          <p:cNvGrpSpPr/>
          <p:nvPr/>
        </p:nvGrpSpPr>
        <p:grpSpPr>
          <a:xfrm>
            <a:off x="1102261" y="2303861"/>
            <a:ext cx="2037184" cy="1778482"/>
            <a:chOff x="909220" y="3376268"/>
            <a:chExt cx="2037184" cy="1778481"/>
          </a:xfrm>
          <a:solidFill>
            <a:srgbClr val="00B050"/>
          </a:solidFill>
        </p:grpSpPr>
        <p:sp>
          <p:nvSpPr>
            <p:cNvPr id="34" name="Rounded Rectangle 14">
              <a:extLst>
                <a:ext uri="{FF2B5EF4-FFF2-40B4-BE49-F238E27FC236}">
                  <a16:creationId xmlns:a16="http://schemas.microsoft.com/office/drawing/2014/main" id="{F3DADEDB-ECF5-4A92-8D7D-296940726851}"/>
                </a:ext>
              </a:extLst>
            </p:cNvPr>
            <p:cNvSpPr/>
            <p:nvPr/>
          </p:nvSpPr>
          <p:spPr>
            <a:xfrm>
              <a:off x="909220" y="4436672"/>
              <a:ext cx="154286" cy="316137"/>
            </a:xfrm>
            <a:custGeom>
              <a:avLst/>
              <a:gdLst/>
              <a:ahLst/>
              <a:cxnLst/>
              <a:rect l="l" t="t" r="r" b="b"/>
              <a:pathLst>
                <a:path w="142312" h="291601">
                  <a:moveTo>
                    <a:pt x="142312" y="0"/>
                  </a:moveTo>
                  <a:lnTo>
                    <a:pt x="142312" y="291601"/>
                  </a:lnTo>
                  <a:cubicBezTo>
                    <a:pt x="63311" y="290095"/>
                    <a:pt x="0" y="225341"/>
                    <a:pt x="0" y="145800"/>
                  </a:cubicBezTo>
                  <a:cubicBezTo>
                    <a:pt x="0" y="66260"/>
                    <a:pt x="63311" y="1506"/>
                    <a:pt x="14231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5" name="자유형: 도형 99">
              <a:extLst>
                <a:ext uri="{FF2B5EF4-FFF2-40B4-BE49-F238E27FC236}">
                  <a16:creationId xmlns:a16="http://schemas.microsoft.com/office/drawing/2014/main" id="{E3311CCB-C855-4B96-BD4E-EEEE8B84B4D7}"/>
                </a:ext>
              </a:extLst>
            </p:cNvPr>
            <p:cNvSpPr/>
            <p:nvPr/>
          </p:nvSpPr>
          <p:spPr>
            <a:xfrm rot="13500000">
              <a:off x="1061833" y="3270179"/>
              <a:ext cx="1778481" cy="1990660"/>
            </a:xfrm>
            <a:custGeom>
              <a:avLst/>
              <a:gdLst>
                <a:gd name="connsiteX0" fmla="*/ 1723200 w 1778481"/>
                <a:gd name="connsiteY0" fmla="*/ 617335 h 1990660"/>
                <a:gd name="connsiteX1" fmla="*/ 956208 w 1778481"/>
                <a:gd name="connsiteY1" fmla="*/ 1384327 h 1990660"/>
                <a:gd name="connsiteX2" fmla="*/ 955643 w 1778481"/>
                <a:gd name="connsiteY2" fmla="*/ 1383762 h 1990660"/>
                <a:gd name="connsiteX3" fmla="*/ 348745 w 1778481"/>
                <a:gd name="connsiteY3" fmla="*/ 1990660 h 1990660"/>
                <a:gd name="connsiteX4" fmla="*/ 0 w 1778481"/>
                <a:gd name="connsiteY4" fmla="*/ 1641915 h 1990660"/>
                <a:gd name="connsiteX5" fmla="*/ 606898 w 1778481"/>
                <a:gd name="connsiteY5" fmla="*/ 1035017 h 1990660"/>
                <a:gd name="connsiteX6" fmla="*/ 605797 w 1778481"/>
                <a:gd name="connsiteY6" fmla="*/ 1033916 h 1990660"/>
                <a:gd name="connsiteX7" fmla="*/ 1372789 w 1778481"/>
                <a:gd name="connsiteY7" fmla="*/ 266923 h 1990660"/>
                <a:gd name="connsiteX8" fmla="*/ 1372789 w 1778481"/>
                <a:gd name="connsiteY8" fmla="*/ 0 h 1990660"/>
                <a:gd name="connsiteX9" fmla="*/ 1723200 w 1778481"/>
                <a:gd name="connsiteY9" fmla="*/ 350412 h 1990660"/>
                <a:gd name="connsiteX10" fmla="*/ 1723200 w 1778481"/>
                <a:gd name="connsiteY10" fmla="*/ 617335 h 1990660"/>
                <a:gd name="connsiteX0" fmla="*/ 1723200 w 1778481"/>
                <a:gd name="connsiteY0" fmla="*/ 617335 h 1990660"/>
                <a:gd name="connsiteX1" fmla="*/ 956208 w 1778481"/>
                <a:gd name="connsiteY1" fmla="*/ 1384327 h 1990660"/>
                <a:gd name="connsiteX2" fmla="*/ 955643 w 1778481"/>
                <a:gd name="connsiteY2" fmla="*/ 1383762 h 1990660"/>
                <a:gd name="connsiteX3" fmla="*/ 348745 w 1778481"/>
                <a:gd name="connsiteY3" fmla="*/ 1990660 h 1990660"/>
                <a:gd name="connsiteX4" fmla="*/ 0 w 1778481"/>
                <a:gd name="connsiteY4" fmla="*/ 1641915 h 1990660"/>
                <a:gd name="connsiteX5" fmla="*/ 606898 w 1778481"/>
                <a:gd name="connsiteY5" fmla="*/ 1035017 h 1990660"/>
                <a:gd name="connsiteX6" fmla="*/ 1372789 w 1778481"/>
                <a:gd name="connsiteY6" fmla="*/ 266923 h 1990660"/>
                <a:gd name="connsiteX7" fmla="*/ 1372789 w 1778481"/>
                <a:gd name="connsiteY7" fmla="*/ 0 h 1990660"/>
                <a:gd name="connsiteX8" fmla="*/ 1723200 w 1778481"/>
                <a:gd name="connsiteY8" fmla="*/ 350412 h 1990660"/>
                <a:gd name="connsiteX9" fmla="*/ 1723200 w 1778481"/>
                <a:gd name="connsiteY9" fmla="*/ 617335 h 1990660"/>
                <a:gd name="connsiteX0" fmla="*/ 1723200 w 1778481"/>
                <a:gd name="connsiteY0" fmla="*/ 617335 h 1990660"/>
                <a:gd name="connsiteX1" fmla="*/ 956208 w 1778481"/>
                <a:gd name="connsiteY1" fmla="*/ 1384327 h 1990660"/>
                <a:gd name="connsiteX2" fmla="*/ 955643 w 1778481"/>
                <a:gd name="connsiteY2" fmla="*/ 1383762 h 1990660"/>
                <a:gd name="connsiteX3" fmla="*/ 348745 w 1778481"/>
                <a:gd name="connsiteY3" fmla="*/ 1990660 h 1990660"/>
                <a:gd name="connsiteX4" fmla="*/ 0 w 1778481"/>
                <a:gd name="connsiteY4" fmla="*/ 1641915 h 1990660"/>
                <a:gd name="connsiteX5" fmla="*/ 1372789 w 1778481"/>
                <a:gd name="connsiteY5" fmla="*/ 266923 h 1990660"/>
                <a:gd name="connsiteX6" fmla="*/ 1372789 w 1778481"/>
                <a:gd name="connsiteY6" fmla="*/ 0 h 1990660"/>
                <a:gd name="connsiteX7" fmla="*/ 1723200 w 1778481"/>
                <a:gd name="connsiteY7" fmla="*/ 350412 h 1990660"/>
                <a:gd name="connsiteX8" fmla="*/ 1723200 w 1778481"/>
                <a:gd name="connsiteY8" fmla="*/ 617335 h 1990660"/>
                <a:gd name="connsiteX0" fmla="*/ 1723200 w 1778481"/>
                <a:gd name="connsiteY0" fmla="*/ 617335 h 1990660"/>
                <a:gd name="connsiteX1" fmla="*/ 956208 w 1778481"/>
                <a:gd name="connsiteY1" fmla="*/ 1384327 h 1990660"/>
                <a:gd name="connsiteX2" fmla="*/ 348745 w 1778481"/>
                <a:gd name="connsiteY2" fmla="*/ 1990660 h 1990660"/>
                <a:gd name="connsiteX3" fmla="*/ 0 w 1778481"/>
                <a:gd name="connsiteY3" fmla="*/ 1641915 h 1990660"/>
                <a:gd name="connsiteX4" fmla="*/ 1372789 w 1778481"/>
                <a:gd name="connsiteY4" fmla="*/ 266923 h 1990660"/>
                <a:gd name="connsiteX5" fmla="*/ 1372789 w 1778481"/>
                <a:gd name="connsiteY5" fmla="*/ 0 h 1990660"/>
                <a:gd name="connsiteX6" fmla="*/ 1723200 w 1778481"/>
                <a:gd name="connsiteY6" fmla="*/ 350412 h 1990660"/>
                <a:gd name="connsiteX7" fmla="*/ 1723200 w 1778481"/>
                <a:gd name="connsiteY7" fmla="*/ 617335 h 1990660"/>
                <a:gd name="connsiteX0" fmla="*/ 1723200 w 1778481"/>
                <a:gd name="connsiteY0" fmla="*/ 617335 h 1990660"/>
                <a:gd name="connsiteX1" fmla="*/ 348745 w 1778481"/>
                <a:gd name="connsiteY1" fmla="*/ 1990660 h 1990660"/>
                <a:gd name="connsiteX2" fmla="*/ 0 w 1778481"/>
                <a:gd name="connsiteY2" fmla="*/ 1641915 h 1990660"/>
                <a:gd name="connsiteX3" fmla="*/ 1372789 w 1778481"/>
                <a:gd name="connsiteY3" fmla="*/ 266923 h 1990660"/>
                <a:gd name="connsiteX4" fmla="*/ 1372789 w 1778481"/>
                <a:gd name="connsiteY4" fmla="*/ 0 h 1990660"/>
                <a:gd name="connsiteX5" fmla="*/ 1723200 w 1778481"/>
                <a:gd name="connsiteY5" fmla="*/ 350412 h 1990660"/>
                <a:gd name="connsiteX6" fmla="*/ 1723200 w 1778481"/>
                <a:gd name="connsiteY6" fmla="*/ 617335 h 199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8481" h="1990660">
                  <a:moveTo>
                    <a:pt x="1723200" y="617335"/>
                  </a:moveTo>
                  <a:lnTo>
                    <a:pt x="348745" y="1990660"/>
                  </a:lnTo>
                  <a:lnTo>
                    <a:pt x="0" y="1641915"/>
                  </a:lnTo>
                  <a:lnTo>
                    <a:pt x="1372789" y="266923"/>
                  </a:lnTo>
                  <a:cubicBezTo>
                    <a:pt x="1446498" y="193214"/>
                    <a:pt x="1446497" y="73708"/>
                    <a:pt x="1372789" y="0"/>
                  </a:cubicBezTo>
                  <a:lnTo>
                    <a:pt x="1723200" y="350412"/>
                  </a:lnTo>
                  <a:cubicBezTo>
                    <a:pt x="1796908" y="424121"/>
                    <a:pt x="1796908" y="543626"/>
                    <a:pt x="1723200" y="617335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36" name="TextBox 37">
            <a:extLst>
              <a:ext uri="{FF2B5EF4-FFF2-40B4-BE49-F238E27FC236}">
                <a16:creationId xmlns:a16="http://schemas.microsoft.com/office/drawing/2014/main" id="{EF2C5F27-D33C-4511-B071-E219D8102985}"/>
              </a:ext>
            </a:extLst>
          </p:cNvPr>
          <p:cNvSpPr txBox="1"/>
          <p:nvPr/>
        </p:nvSpPr>
        <p:spPr>
          <a:xfrm>
            <a:off x="1499524" y="2975940"/>
            <a:ext cx="1875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altLang="ko-KR" sz="1400" b="1" dirty="0">
                <a:solidFill>
                  <a:schemeClr val="bg1"/>
                </a:solidFill>
                <a:cs typeface="Arial" pitchFamily="34" charset="0"/>
              </a:rPr>
              <a:t>Gyengébb emlékezet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3" name="그룹 13">
            <a:extLst>
              <a:ext uri="{FF2B5EF4-FFF2-40B4-BE49-F238E27FC236}">
                <a16:creationId xmlns:a16="http://schemas.microsoft.com/office/drawing/2014/main" id="{B8C7A075-726C-4A4E-A444-E6F9D3986756}"/>
              </a:ext>
            </a:extLst>
          </p:cNvPr>
          <p:cNvGrpSpPr>
            <a:grpSpLocks noChangeAspect="1"/>
          </p:cNvGrpSpPr>
          <p:nvPr/>
        </p:nvGrpSpPr>
        <p:grpSpPr>
          <a:xfrm>
            <a:off x="1130869" y="1642584"/>
            <a:ext cx="1673534" cy="1461682"/>
            <a:chOff x="909220" y="1467738"/>
            <a:chExt cx="2036900" cy="1779049"/>
          </a:xfrm>
          <a:solidFill>
            <a:srgbClr val="D20000"/>
          </a:solidFill>
        </p:grpSpPr>
        <p:sp>
          <p:nvSpPr>
            <p:cNvPr id="44" name="Rounded Rectangle 14">
              <a:extLst>
                <a:ext uri="{FF2B5EF4-FFF2-40B4-BE49-F238E27FC236}">
                  <a16:creationId xmlns:a16="http://schemas.microsoft.com/office/drawing/2014/main" id="{BC61C096-BAE7-4F30-8915-07025D7B700C}"/>
                </a:ext>
              </a:extLst>
            </p:cNvPr>
            <p:cNvSpPr/>
            <p:nvPr/>
          </p:nvSpPr>
          <p:spPr>
            <a:xfrm>
              <a:off x="909220" y="2528024"/>
              <a:ext cx="154286" cy="316137"/>
            </a:xfrm>
            <a:custGeom>
              <a:avLst/>
              <a:gdLst/>
              <a:ahLst/>
              <a:cxnLst/>
              <a:rect l="l" t="t" r="r" b="b"/>
              <a:pathLst>
                <a:path w="142312" h="291601">
                  <a:moveTo>
                    <a:pt x="142312" y="0"/>
                  </a:moveTo>
                  <a:lnTo>
                    <a:pt x="142312" y="291601"/>
                  </a:lnTo>
                  <a:cubicBezTo>
                    <a:pt x="63311" y="290095"/>
                    <a:pt x="0" y="225341"/>
                    <a:pt x="0" y="145800"/>
                  </a:cubicBezTo>
                  <a:cubicBezTo>
                    <a:pt x="0" y="66260"/>
                    <a:pt x="63311" y="1506"/>
                    <a:pt x="14231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" name="자유형: 도형 97">
              <a:extLst>
                <a:ext uri="{FF2B5EF4-FFF2-40B4-BE49-F238E27FC236}">
                  <a16:creationId xmlns:a16="http://schemas.microsoft.com/office/drawing/2014/main" id="{87FABF24-07D4-4C11-BA75-4D3AFCC986E7}"/>
                </a:ext>
              </a:extLst>
            </p:cNvPr>
            <p:cNvSpPr/>
            <p:nvPr/>
          </p:nvSpPr>
          <p:spPr>
            <a:xfrm rot="13500000">
              <a:off x="1061549" y="1362217"/>
              <a:ext cx="1779049" cy="1990092"/>
            </a:xfrm>
            <a:custGeom>
              <a:avLst/>
              <a:gdLst>
                <a:gd name="connsiteX0" fmla="*/ 1723768 w 1779049"/>
                <a:gd name="connsiteY0" fmla="*/ 617335 h 1990092"/>
                <a:gd name="connsiteX1" fmla="*/ 956776 w 1779049"/>
                <a:gd name="connsiteY1" fmla="*/ 1384327 h 1990092"/>
                <a:gd name="connsiteX2" fmla="*/ 955643 w 1779049"/>
                <a:gd name="connsiteY2" fmla="*/ 1383194 h 1990092"/>
                <a:gd name="connsiteX3" fmla="*/ 348745 w 1779049"/>
                <a:gd name="connsiteY3" fmla="*/ 1990092 h 1990092"/>
                <a:gd name="connsiteX4" fmla="*/ 0 w 1779049"/>
                <a:gd name="connsiteY4" fmla="*/ 1641347 h 1990092"/>
                <a:gd name="connsiteX5" fmla="*/ 606898 w 1779049"/>
                <a:gd name="connsiteY5" fmla="*/ 1034449 h 1990092"/>
                <a:gd name="connsiteX6" fmla="*/ 606365 w 1779049"/>
                <a:gd name="connsiteY6" fmla="*/ 1033916 h 1990092"/>
                <a:gd name="connsiteX7" fmla="*/ 1373357 w 1779049"/>
                <a:gd name="connsiteY7" fmla="*/ 266923 h 1990092"/>
                <a:gd name="connsiteX8" fmla="*/ 1373357 w 1779049"/>
                <a:gd name="connsiteY8" fmla="*/ 0 h 1990092"/>
                <a:gd name="connsiteX9" fmla="*/ 1723768 w 1779049"/>
                <a:gd name="connsiteY9" fmla="*/ 350412 h 1990092"/>
                <a:gd name="connsiteX10" fmla="*/ 1723768 w 1779049"/>
                <a:gd name="connsiteY10" fmla="*/ 617335 h 1990092"/>
                <a:gd name="connsiteX0" fmla="*/ 1723768 w 1779049"/>
                <a:gd name="connsiteY0" fmla="*/ 617335 h 1990092"/>
                <a:gd name="connsiteX1" fmla="*/ 956776 w 1779049"/>
                <a:gd name="connsiteY1" fmla="*/ 1384327 h 1990092"/>
                <a:gd name="connsiteX2" fmla="*/ 348745 w 1779049"/>
                <a:gd name="connsiteY2" fmla="*/ 1990092 h 1990092"/>
                <a:gd name="connsiteX3" fmla="*/ 0 w 1779049"/>
                <a:gd name="connsiteY3" fmla="*/ 1641347 h 1990092"/>
                <a:gd name="connsiteX4" fmla="*/ 606898 w 1779049"/>
                <a:gd name="connsiteY4" fmla="*/ 1034449 h 1990092"/>
                <a:gd name="connsiteX5" fmla="*/ 606365 w 1779049"/>
                <a:gd name="connsiteY5" fmla="*/ 1033916 h 1990092"/>
                <a:gd name="connsiteX6" fmla="*/ 1373357 w 1779049"/>
                <a:gd name="connsiteY6" fmla="*/ 266923 h 1990092"/>
                <a:gd name="connsiteX7" fmla="*/ 1373357 w 1779049"/>
                <a:gd name="connsiteY7" fmla="*/ 0 h 1990092"/>
                <a:gd name="connsiteX8" fmla="*/ 1723768 w 1779049"/>
                <a:gd name="connsiteY8" fmla="*/ 350412 h 1990092"/>
                <a:gd name="connsiteX9" fmla="*/ 1723768 w 1779049"/>
                <a:gd name="connsiteY9" fmla="*/ 617335 h 1990092"/>
                <a:gd name="connsiteX0" fmla="*/ 1723768 w 1779049"/>
                <a:gd name="connsiteY0" fmla="*/ 617335 h 1990092"/>
                <a:gd name="connsiteX1" fmla="*/ 348745 w 1779049"/>
                <a:gd name="connsiteY1" fmla="*/ 1990092 h 1990092"/>
                <a:gd name="connsiteX2" fmla="*/ 0 w 1779049"/>
                <a:gd name="connsiteY2" fmla="*/ 1641347 h 1990092"/>
                <a:gd name="connsiteX3" fmla="*/ 606898 w 1779049"/>
                <a:gd name="connsiteY3" fmla="*/ 1034449 h 1990092"/>
                <a:gd name="connsiteX4" fmla="*/ 606365 w 1779049"/>
                <a:gd name="connsiteY4" fmla="*/ 1033916 h 1990092"/>
                <a:gd name="connsiteX5" fmla="*/ 1373357 w 1779049"/>
                <a:gd name="connsiteY5" fmla="*/ 266923 h 1990092"/>
                <a:gd name="connsiteX6" fmla="*/ 1373357 w 1779049"/>
                <a:gd name="connsiteY6" fmla="*/ 0 h 1990092"/>
                <a:gd name="connsiteX7" fmla="*/ 1723768 w 1779049"/>
                <a:gd name="connsiteY7" fmla="*/ 350412 h 1990092"/>
                <a:gd name="connsiteX8" fmla="*/ 1723768 w 1779049"/>
                <a:gd name="connsiteY8" fmla="*/ 617335 h 1990092"/>
                <a:gd name="connsiteX0" fmla="*/ 1723768 w 1779049"/>
                <a:gd name="connsiteY0" fmla="*/ 617335 h 1990092"/>
                <a:gd name="connsiteX1" fmla="*/ 348745 w 1779049"/>
                <a:gd name="connsiteY1" fmla="*/ 1990092 h 1990092"/>
                <a:gd name="connsiteX2" fmla="*/ 0 w 1779049"/>
                <a:gd name="connsiteY2" fmla="*/ 1641347 h 1990092"/>
                <a:gd name="connsiteX3" fmla="*/ 606898 w 1779049"/>
                <a:gd name="connsiteY3" fmla="*/ 1034449 h 1990092"/>
                <a:gd name="connsiteX4" fmla="*/ 1373357 w 1779049"/>
                <a:gd name="connsiteY4" fmla="*/ 266923 h 1990092"/>
                <a:gd name="connsiteX5" fmla="*/ 1373357 w 1779049"/>
                <a:gd name="connsiteY5" fmla="*/ 0 h 1990092"/>
                <a:gd name="connsiteX6" fmla="*/ 1723768 w 1779049"/>
                <a:gd name="connsiteY6" fmla="*/ 350412 h 1990092"/>
                <a:gd name="connsiteX7" fmla="*/ 1723768 w 1779049"/>
                <a:gd name="connsiteY7" fmla="*/ 617335 h 1990092"/>
                <a:gd name="connsiteX0" fmla="*/ 1723768 w 1779049"/>
                <a:gd name="connsiteY0" fmla="*/ 617335 h 1990092"/>
                <a:gd name="connsiteX1" fmla="*/ 348745 w 1779049"/>
                <a:gd name="connsiteY1" fmla="*/ 1990092 h 1990092"/>
                <a:gd name="connsiteX2" fmla="*/ 0 w 1779049"/>
                <a:gd name="connsiteY2" fmla="*/ 1641347 h 1990092"/>
                <a:gd name="connsiteX3" fmla="*/ 1373357 w 1779049"/>
                <a:gd name="connsiteY3" fmla="*/ 266923 h 1990092"/>
                <a:gd name="connsiteX4" fmla="*/ 1373357 w 1779049"/>
                <a:gd name="connsiteY4" fmla="*/ 0 h 1990092"/>
                <a:gd name="connsiteX5" fmla="*/ 1723768 w 1779049"/>
                <a:gd name="connsiteY5" fmla="*/ 350412 h 1990092"/>
                <a:gd name="connsiteX6" fmla="*/ 1723768 w 1779049"/>
                <a:gd name="connsiteY6" fmla="*/ 617335 h 199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9049" h="1990092">
                  <a:moveTo>
                    <a:pt x="1723768" y="617335"/>
                  </a:moveTo>
                  <a:lnTo>
                    <a:pt x="348745" y="1990092"/>
                  </a:lnTo>
                  <a:lnTo>
                    <a:pt x="0" y="1641347"/>
                  </a:lnTo>
                  <a:lnTo>
                    <a:pt x="1373357" y="266923"/>
                  </a:lnTo>
                  <a:cubicBezTo>
                    <a:pt x="1447066" y="193214"/>
                    <a:pt x="1447066" y="73709"/>
                    <a:pt x="1373357" y="0"/>
                  </a:cubicBezTo>
                  <a:lnTo>
                    <a:pt x="1723768" y="350412"/>
                  </a:lnTo>
                  <a:cubicBezTo>
                    <a:pt x="1797476" y="424121"/>
                    <a:pt x="1797476" y="543626"/>
                    <a:pt x="1723768" y="617335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381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41" name="Cím 1">
            <a:extLst>
              <a:ext uri="{FF2B5EF4-FFF2-40B4-BE49-F238E27FC236}">
                <a16:creationId xmlns:a16="http://schemas.microsoft.com/office/drawing/2014/main" id="{347FDC57-AB26-4C0D-B354-42D61670D4D1}"/>
              </a:ext>
            </a:extLst>
          </p:cNvPr>
          <p:cNvSpPr txBox="1">
            <a:spLocks/>
          </p:cNvSpPr>
          <p:nvPr/>
        </p:nvSpPr>
        <p:spPr>
          <a:xfrm>
            <a:off x="2036093" y="1670998"/>
            <a:ext cx="13531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400" b="1" dirty="0">
                <a:solidFill>
                  <a:schemeClr val="bg1"/>
                </a:solidFill>
              </a:rPr>
              <a:t>M </a:t>
            </a:r>
            <a:r>
              <a:rPr lang="en-US" sz="1400" b="1" dirty="0">
                <a:solidFill>
                  <a:schemeClr val="bg1"/>
                </a:solidFill>
              </a:rPr>
              <a:t>= 0,72</a:t>
            </a:r>
            <a:endParaRPr lang="hu-HU" sz="1400" b="1" dirty="0">
              <a:solidFill>
                <a:schemeClr val="bg1"/>
              </a:solidFill>
            </a:endParaRPr>
          </a:p>
        </p:txBody>
      </p:sp>
      <p:grpSp>
        <p:nvGrpSpPr>
          <p:cNvPr id="46" name="그룹 13">
            <a:extLst>
              <a:ext uri="{FF2B5EF4-FFF2-40B4-BE49-F238E27FC236}">
                <a16:creationId xmlns:a16="http://schemas.microsoft.com/office/drawing/2014/main" id="{BE5770E0-BB34-4626-B74C-0A5C4B9F73A6}"/>
              </a:ext>
            </a:extLst>
          </p:cNvPr>
          <p:cNvGrpSpPr>
            <a:grpSpLocks noChangeAspect="1"/>
          </p:cNvGrpSpPr>
          <p:nvPr/>
        </p:nvGrpSpPr>
        <p:grpSpPr>
          <a:xfrm>
            <a:off x="1121977" y="3105805"/>
            <a:ext cx="1673534" cy="1461682"/>
            <a:chOff x="909220" y="1467738"/>
            <a:chExt cx="2036900" cy="1779049"/>
          </a:xfrm>
          <a:solidFill>
            <a:srgbClr val="009644"/>
          </a:solidFill>
        </p:grpSpPr>
        <p:sp>
          <p:nvSpPr>
            <p:cNvPr id="47" name="Rounded Rectangle 14">
              <a:extLst>
                <a:ext uri="{FF2B5EF4-FFF2-40B4-BE49-F238E27FC236}">
                  <a16:creationId xmlns:a16="http://schemas.microsoft.com/office/drawing/2014/main" id="{C06ECD74-B003-4BBF-ABC6-FB5B6032572E}"/>
                </a:ext>
              </a:extLst>
            </p:cNvPr>
            <p:cNvSpPr/>
            <p:nvPr/>
          </p:nvSpPr>
          <p:spPr>
            <a:xfrm>
              <a:off x="909220" y="2528024"/>
              <a:ext cx="154286" cy="316137"/>
            </a:xfrm>
            <a:custGeom>
              <a:avLst/>
              <a:gdLst/>
              <a:ahLst/>
              <a:cxnLst/>
              <a:rect l="l" t="t" r="r" b="b"/>
              <a:pathLst>
                <a:path w="142312" h="291601">
                  <a:moveTo>
                    <a:pt x="142312" y="0"/>
                  </a:moveTo>
                  <a:lnTo>
                    <a:pt x="142312" y="291601"/>
                  </a:lnTo>
                  <a:cubicBezTo>
                    <a:pt x="63311" y="290095"/>
                    <a:pt x="0" y="225341"/>
                    <a:pt x="0" y="145800"/>
                  </a:cubicBezTo>
                  <a:cubicBezTo>
                    <a:pt x="0" y="66260"/>
                    <a:pt x="63311" y="1506"/>
                    <a:pt x="14231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" name="자유형: 도형 97">
              <a:extLst>
                <a:ext uri="{FF2B5EF4-FFF2-40B4-BE49-F238E27FC236}">
                  <a16:creationId xmlns:a16="http://schemas.microsoft.com/office/drawing/2014/main" id="{ED0CB2A9-3DA0-4E9E-86EA-EC5DFB7C46DC}"/>
                </a:ext>
              </a:extLst>
            </p:cNvPr>
            <p:cNvSpPr/>
            <p:nvPr/>
          </p:nvSpPr>
          <p:spPr>
            <a:xfrm rot="13500000">
              <a:off x="1061549" y="1362217"/>
              <a:ext cx="1779049" cy="1990092"/>
            </a:xfrm>
            <a:custGeom>
              <a:avLst/>
              <a:gdLst>
                <a:gd name="connsiteX0" fmla="*/ 1723768 w 1779049"/>
                <a:gd name="connsiteY0" fmla="*/ 617335 h 1990092"/>
                <a:gd name="connsiteX1" fmla="*/ 956776 w 1779049"/>
                <a:gd name="connsiteY1" fmla="*/ 1384327 h 1990092"/>
                <a:gd name="connsiteX2" fmla="*/ 955643 w 1779049"/>
                <a:gd name="connsiteY2" fmla="*/ 1383194 h 1990092"/>
                <a:gd name="connsiteX3" fmla="*/ 348745 w 1779049"/>
                <a:gd name="connsiteY3" fmla="*/ 1990092 h 1990092"/>
                <a:gd name="connsiteX4" fmla="*/ 0 w 1779049"/>
                <a:gd name="connsiteY4" fmla="*/ 1641347 h 1990092"/>
                <a:gd name="connsiteX5" fmla="*/ 606898 w 1779049"/>
                <a:gd name="connsiteY5" fmla="*/ 1034449 h 1990092"/>
                <a:gd name="connsiteX6" fmla="*/ 606365 w 1779049"/>
                <a:gd name="connsiteY6" fmla="*/ 1033916 h 1990092"/>
                <a:gd name="connsiteX7" fmla="*/ 1373357 w 1779049"/>
                <a:gd name="connsiteY7" fmla="*/ 266923 h 1990092"/>
                <a:gd name="connsiteX8" fmla="*/ 1373357 w 1779049"/>
                <a:gd name="connsiteY8" fmla="*/ 0 h 1990092"/>
                <a:gd name="connsiteX9" fmla="*/ 1723768 w 1779049"/>
                <a:gd name="connsiteY9" fmla="*/ 350412 h 1990092"/>
                <a:gd name="connsiteX10" fmla="*/ 1723768 w 1779049"/>
                <a:gd name="connsiteY10" fmla="*/ 617335 h 1990092"/>
                <a:gd name="connsiteX0" fmla="*/ 1723768 w 1779049"/>
                <a:gd name="connsiteY0" fmla="*/ 617335 h 1990092"/>
                <a:gd name="connsiteX1" fmla="*/ 956776 w 1779049"/>
                <a:gd name="connsiteY1" fmla="*/ 1384327 h 1990092"/>
                <a:gd name="connsiteX2" fmla="*/ 348745 w 1779049"/>
                <a:gd name="connsiteY2" fmla="*/ 1990092 h 1990092"/>
                <a:gd name="connsiteX3" fmla="*/ 0 w 1779049"/>
                <a:gd name="connsiteY3" fmla="*/ 1641347 h 1990092"/>
                <a:gd name="connsiteX4" fmla="*/ 606898 w 1779049"/>
                <a:gd name="connsiteY4" fmla="*/ 1034449 h 1990092"/>
                <a:gd name="connsiteX5" fmla="*/ 606365 w 1779049"/>
                <a:gd name="connsiteY5" fmla="*/ 1033916 h 1990092"/>
                <a:gd name="connsiteX6" fmla="*/ 1373357 w 1779049"/>
                <a:gd name="connsiteY6" fmla="*/ 266923 h 1990092"/>
                <a:gd name="connsiteX7" fmla="*/ 1373357 w 1779049"/>
                <a:gd name="connsiteY7" fmla="*/ 0 h 1990092"/>
                <a:gd name="connsiteX8" fmla="*/ 1723768 w 1779049"/>
                <a:gd name="connsiteY8" fmla="*/ 350412 h 1990092"/>
                <a:gd name="connsiteX9" fmla="*/ 1723768 w 1779049"/>
                <a:gd name="connsiteY9" fmla="*/ 617335 h 1990092"/>
                <a:gd name="connsiteX0" fmla="*/ 1723768 w 1779049"/>
                <a:gd name="connsiteY0" fmla="*/ 617335 h 1990092"/>
                <a:gd name="connsiteX1" fmla="*/ 348745 w 1779049"/>
                <a:gd name="connsiteY1" fmla="*/ 1990092 h 1990092"/>
                <a:gd name="connsiteX2" fmla="*/ 0 w 1779049"/>
                <a:gd name="connsiteY2" fmla="*/ 1641347 h 1990092"/>
                <a:gd name="connsiteX3" fmla="*/ 606898 w 1779049"/>
                <a:gd name="connsiteY3" fmla="*/ 1034449 h 1990092"/>
                <a:gd name="connsiteX4" fmla="*/ 606365 w 1779049"/>
                <a:gd name="connsiteY4" fmla="*/ 1033916 h 1990092"/>
                <a:gd name="connsiteX5" fmla="*/ 1373357 w 1779049"/>
                <a:gd name="connsiteY5" fmla="*/ 266923 h 1990092"/>
                <a:gd name="connsiteX6" fmla="*/ 1373357 w 1779049"/>
                <a:gd name="connsiteY6" fmla="*/ 0 h 1990092"/>
                <a:gd name="connsiteX7" fmla="*/ 1723768 w 1779049"/>
                <a:gd name="connsiteY7" fmla="*/ 350412 h 1990092"/>
                <a:gd name="connsiteX8" fmla="*/ 1723768 w 1779049"/>
                <a:gd name="connsiteY8" fmla="*/ 617335 h 1990092"/>
                <a:gd name="connsiteX0" fmla="*/ 1723768 w 1779049"/>
                <a:gd name="connsiteY0" fmla="*/ 617335 h 1990092"/>
                <a:gd name="connsiteX1" fmla="*/ 348745 w 1779049"/>
                <a:gd name="connsiteY1" fmla="*/ 1990092 h 1990092"/>
                <a:gd name="connsiteX2" fmla="*/ 0 w 1779049"/>
                <a:gd name="connsiteY2" fmla="*/ 1641347 h 1990092"/>
                <a:gd name="connsiteX3" fmla="*/ 606898 w 1779049"/>
                <a:gd name="connsiteY3" fmla="*/ 1034449 h 1990092"/>
                <a:gd name="connsiteX4" fmla="*/ 1373357 w 1779049"/>
                <a:gd name="connsiteY4" fmla="*/ 266923 h 1990092"/>
                <a:gd name="connsiteX5" fmla="*/ 1373357 w 1779049"/>
                <a:gd name="connsiteY5" fmla="*/ 0 h 1990092"/>
                <a:gd name="connsiteX6" fmla="*/ 1723768 w 1779049"/>
                <a:gd name="connsiteY6" fmla="*/ 350412 h 1990092"/>
                <a:gd name="connsiteX7" fmla="*/ 1723768 w 1779049"/>
                <a:gd name="connsiteY7" fmla="*/ 617335 h 1990092"/>
                <a:gd name="connsiteX0" fmla="*/ 1723768 w 1779049"/>
                <a:gd name="connsiteY0" fmla="*/ 617335 h 1990092"/>
                <a:gd name="connsiteX1" fmla="*/ 348745 w 1779049"/>
                <a:gd name="connsiteY1" fmla="*/ 1990092 h 1990092"/>
                <a:gd name="connsiteX2" fmla="*/ 0 w 1779049"/>
                <a:gd name="connsiteY2" fmla="*/ 1641347 h 1990092"/>
                <a:gd name="connsiteX3" fmla="*/ 1373357 w 1779049"/>
                <a:gd name="connsiteY3" fmla="*/ 266923 h 1990092"/>
                <a:gd name="connsiteX4" fmla="*/ 1373357 w 1779049"/>
                <a:gd name="connsiteY4" fmla="*/ 0 h 1990092"/>
                <a:gd name="connsiteX5" fmla="*/ 1723768 w 1779049"/>
                <a:gd name="connsiteY5" fmla="*/ 350412 h 1990092"/>
                <a:gd name="connsiteX6" fmla="*/ 1723768 w 1779049"/>
                <a:gd name="connsiteY6" fmla="*/ 617335 h 199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9049" h="1990092">
                  <a:moveTo>
                    <a:pt x="1723768" y="617335"/>
                  </a:moveTo>
                  <a:lnTo>
                    <a:pt x="348745" y="1990092"/>
                  </a:lnTo>
                  <a:lnTo>
                    <a:pt x="0" y="1641347"/>
                  </a:lnTo>
                  <a:lnTo>
                    <a:pt x="1373357" y="266923"/>
                  </a:lnTo>
                  <a:cubicBezTo>
                    <a:pt x="1447066" y="193214"/>
                    <a:pt x="1447066" y="73709"/>
                    <a:pt x="1373357" y="0"/>
                  </a:cubicBezTo>
                  <a:lnTo>
                    <a:pt x="1723768" y="350412"/>
                  </a:lnTo>
                  <a:cubicBezTo>
                    <a:pt x="1797476" y="424121"/>
                    <a:pt x="1797476" y="543626"/>
                    <a:pt x="1723768" y="617335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381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49" name="Cím 1">
            <a:extLst>
              <a:ext uri="{FF2B5EF4-FFF2-40B4-BE49-F238E27FC236}">
                <a16:creationId xmlns:a16="http://schemas.microsoft.com/office/drawing/2014/main" id="{DF054533-12A6-4EDF-BE10-3B41B130D81A}"/>
              </a:ext>
            </a:extLst>
          </p:cNvPr>
          <p:cNvSpPr txBox="1">
            <a:spLocks/>
          </p:cNvSpPr>
          <p:nvPr/>
        </p:nvSpPr>
        <p:spPr>
          <a:xfrm>
            <a:off x="2027201" y="3134219"/>
            <a:ext cx="13531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400" b="1" dirty="0">
                <a:solidFill>
                  <a:schemeClr val="bg1"/>
                </a:solidFill>
              </a:rPr>
              <a:t>M </a:t>
            </a:r>
            <a:r>
              <a:rPr lang="en-US" sz="1400" b="1" dirty="0">
                <a:solidFill>
                  <a:schemeClr val="bg1"/>
                </a:solidFill>
              </a:rPr>
              <a:t>= 0,65</a:t>
            </a:r>
            <a:endParaRPr lang="hu-HU" sz="1400" b="1" dirty="0">
              <a:solidFill>
                <a:schemeClr val="bg1"/>
              </a:solidFill>
            </a:endParaRPr>
          </a:p>
        </p:txBody>
      </p:sp>
      <p:grpSp>
        <p:nvGrpSpPr>
          <p:cNvPr id="50" name="그룹 13">
            <a:extLst>
              <a:ext uri="{FF2B5EF4-FFF2-40B4-BE49-F238E27FC236}">
                <a16:creationId xmlns:a16="http://schemas.microsoft.com/office/drawing/2014/main" id="{230F7A66-436E-4824-A439-51C5C84C9D07}"/>
              </a:ext>
            </a:extLst>
          </p:cNvPr>
          <p:cNvGrpSpPr>
            <a:grpSpLocks noChangeAspect="1"/>
          </p:cNvGrpSpPr>
          <p:nvPr/>
        </p:nvGrpSpPr>
        <p:grpSpPr>
          <a:xfrm>
            <a:off x="1132137" y="3837325"/>
            <a:ext cx="1673534" cy="1461682"/>
            <a:chOff x="909220" y="1467738"/>
            <a:chExt cx="2036900" cy="1779049"/>
          </a:xfrm>
          <a:solidFill>
            <a:srgbClr val="C17529"/>
          </a:solidFill>
        </p:grpSpPr>
        <p:sp>
          <p:nvSpPr>
            <p:cNvPr id="51" name="Rounded Rectangle 14">
              <a:extLst>
                <a:ext uri="{FF2B5EF4-FFF2-40B4-BE49-F238E27FC236}">
                  <a16:creationId xmlns:a16="http://schemas.microsoft.com/office/drawing/2014/main" id="{A507F56F-02F4-438A-AF6A-4A94397C749B}"/>
                </a:ext>
              </a:extLst>
            </p:cNvPr>
            <p:cNvSpPr/>
            <p:nvPr/>
          </p:nvSpPr>
          <p:spPr>
            <a:xfrm>
              <a:off x="909220" y="2528024"/>
              <a:ext cx="154286" cy="316137"/>
            </a:xfrm>
            <a:custGeom>
              <a:avLst/>
              <a:gdLst/>
              <a:ahLst/>
              <a:cxnLst/>
              <a:rect l="l" t="t" r="r" b="b"/>
              <a:pathLst>
                <a:path w="142312" h="291601">
                  <a:moveTo>
                    <a:pt x="142312" y="0"/>
                  </a:moveTo>
                  <a:lnTo>
                    <a:pt x="142312" y="291601"/>
                  </a:lnTo>
                  <a:cubicBezTo>
                    <a:pt x="63311" y="290095"/>
                    <a:pt x="0" y="225341"/>
                    <a:pt x="0" y="145800"/>
                  </a:cubicBezTo>
                  <a:cubicBezTo>
                    <a:pt x="0" y="66260"/>
                    <a:pt x="63311" y="1506"/>
                    <a:pt x="14231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" name="자유형: 도형 97">
              <a:extLst>
                <a:ext uri="{FF2B5EF4-FFF2-40B4-BE49-F238E27FC236}">
                  <a16:creationId xmlns:a16="http://schemas.microsoft.com/office/drawing/2014/main" id="{21820E7C-B78D-4D8E-872A-6ACB572D6650}"/>
                </a:ext>
              </a:extLst>
            </p:cNvPr>
            <p:cNvSpPr/>
            <p:nvPr/>
          </p:nvSpPr>
          <p:spPr>
            <a:xfrm rot="13500000">
              <a:off x="1061549" y="1362217"/>
              <a:ext cx="1779049" cy="1990092"/>
            </a:xfrm>
            <a:custGeom>
              <a:avLst/>
              <a:gdLst>
                <a:gd name="connsiteX0" fmla="*/ 1723768 w 1779049"/>
                <a:gd name="connsiteY0" fmla="*/ 617335 h 1990092"/>
                <a:gd name="connsiteX1" fmla="*/ 956776 w 1779049"/>
                <a:gd name="connsiteY1" fmla="*/ 1384327 h 1990092"/>
                <a:gd name="connsiteX2" fmla="*/ 955643 w 1779049"/>
                <a:gd name="connsiteY2" fmla="*/ 1383194 h 1990092"/>
                <a:gd name="connsiteX3" fmla="*/ 348745 w 1779049"/>
                <a:gd name="connsiteY3" fmla="*/ 1990092 h 1990092"/>
                <a:gd name="connsiteX4" fmla="*/ 0 w 1779049"/>
                <a:gd name="connsiteY4" fmla="*/ 1641347 h 1990092"/>
                <a:gd name="connsiteX5" fmla="*/ 606898 w 1779049"/>
                <a:gd name="connsiteY5" fmla="*/ 1034449 h 1990092"/>
                <a:gd name="connsiteX6" fmla="*/ 606365 w 1779049"/>
                <a:gd name="connsiteY6" fmla="*/ 1033916 h 1990092"/>
                <a:gd name="connsiteX7" fmla="*/ 1373357 w 1779049"/>
                <a:gd name="connsiteY7" fmla="*/ 266923 h 1990092"/>
                <a:gd name="connsiteX8" fmla="*/ 1373357 w 1779049"/>
                <a:gd name="connsiteY8" fmla="*/ 0 h 1990092"/>
                <a:gd name="connsiteX9" fmla="*/ 1723768 w 1779049"/>
                <a:gd name="connsiteY9" fmla="*/ 350412 h 1990092"/>
                <a:gd name="connsiteX10" fmla="*/ 1723768 w 1779049"/>
                <a:gd name="connsiteY10" fmla="*/ 617335 h 1990092"/>
                <a:gd name="connsiteX0" fmla="*/ 1723768 w 1779049"/>
                <a:gd name="connsiteY0" fmla="*/ 617335 h 1990092"/>
                <a:gd name="connsiteX1" fmla="*/ 956776 w 1779049"/>
                <a:gd name="connsiteY1" fmla="*/ 1384327 h 1990092"/>
                <a:gd name="connsiteX2" fmla="*/ 348745 w 1779049"/>
                <a:gd name="connsiteY2" fmla="*/ 1990092 h 1990092"/>
                <a:gd name="connsiteX3" fmla="*/ 0 w 1779049"/>
                <a:gd name="connsiteY3" fmla="*/ 1641347 h 1990092"/>
                <a:gd name="connsiteX4" fmla="*/ 606898 w 1779049"/>
                <a:gd name="connsiteY4" fmla="*/ 1034449 h 1990092"/>
                <a:gd name="connsiteX5" fmla="*/ 606365 w 1779049"/>
                <a:gd name="connsiteY5" fmla="*/ 1033916 h 1990092"/>
                <a:gd name="connsiteX6" fmla="*/ 1373357 w 1779049"/>
                <a:gd name="connsiteY6" fmla="*/ 266923 h 1990092"/>
                <a:gd name="connsiteX7" fmla="*/ 1373357 w 1779049"/>
                <a:gd name="connsiteY7" fmla="*/ 0 h 1990092"/>
                <a:gd name="connsiteX8" fmla="*/ 1723768 w 1779049"/>
                <a:gd name="connsiteY8" fmla="*/ 350412 h 1990092"/>
                <a:gd name="connsiteX9" fmla="*/ 1723768 w 1779049"/>
                <a:gd name="connsiteY9" fmla="*/ 617335 h 1990092"/>
                <a:gd name="connsiteX0" fmla="*/ 1723768 w 1779049"/>
                <a:gd name="connsiteY0" fmla="*/ 617335 h 1990092"/>
                <a:gd name="connsiteX1" fmla="*/ 348745 w 1779049"/>
                <a:gd name="connsiteY1" fmla="*/ 1990092 h 1990092"/>
                <a:gd name="connsiteX2" fmla="*/ 0 w 1779049"/>
                <a:gd name="connsiteY2" fmla="*/ 1641347 h 1990092"/>
                <a:gd name="connsiteX3" fmla="*/ 606898 w 1779049"/>
                <a:gd name="connsiteY3" fmla="*/ 1034449 h 1990092"/>
                <a:gd name="connsiteX4" fmla="*/ 606365 w 1779049"/>
                <a:gd name="connsiteY4" fmla="*/ 1033916 h 1990092"/>
                <a:gd name="connsiteX5" fmla="*/ 1373357 w 1779049"/>
                <a:gd name="connsiteY5" fmla="*/ 266923 h 1990092"/>
                <a:gd name="connsiteX6" fmla="*/ 1373357 w 1779049"/>
                <a:gd name="connsiteY6" fmla="*/ 0 h 1990092"/>
                <a:gd name="connsiteX7" fmla="*/ 1723768 w 1779049"/>
                <a:gd name="connsiteY7" fmla="*/ 350412 h 1990092"/>
                <a:gd name="connsiteX8" fmla="*/ 1723768 w 1779049"/>
                <a:gd name="connsiteY8" fmla="*/ 617335 h 1990092"/>
                <a:gd name="connsiteX0" fmla="*/ 1723768 w 1779049"/>
                <a:gd name="connsiteY0" fmla="*/ 617335 h 1990092"/>
                <a:gd name="connsiteX1" fmla="*/ 348745 w 1779049"/>
                <a:gd name="connsiteY1" fmla="*/ 1990092 h 1990092"/>
                <a:gd name="connsiteX2" fmla="*/ 0 w 1779049"/>
                <a:gd name="connsiteY2" fmla="*/ 1641347 h 1990092"/>
                <a:gd name="connsiteX3" fmla="*/ 606898 w 1779049"/>
                <a:gd name="connsiteY3" fmla="*/ 1034449 h 1990092"/>
                <a:gd name="connsiteX4" fmla="*/ 1373357 w 1779049"/>
                <a:gd name="connsiteY4" fmla="*/ 266923 h 1990092"/>
                <a:gd name="connsiteX5" fmla="*/ 1373357 w 1779049"/>
                <a:gd name="connsiteY5" fmla="*/ 0 h 1990092"/>
                <a:gd name="connsiteX6" fmla="*/ 1723768 w 1779049"/>
                <a:gd name="connsiteY6" fmla="*/ 350412 h 1990092"/>
                <a:gd name="connsiteX7" fmla="*/ 1723768 w 1779049"/>
                <a:gd name="connsiteY7" fmla="*/ 617335 h 1990092"/>
                <a:gd name="connsiteX0" fmla="*/ 1723768 w 1779049"/>
                <a:gd name="connsiteY0" fmla="*/ 617335 h 1990092"/>
                <a:gd name="connsiteX1" fmla="*/ 348745 w 1779049"/>
                <a:gd name="connsiteY1" fmla="*/ 1990092 h 1990092"/>
                <a:gd name="connsiteX2" fmla="*/ 0 w 1779049"/>
                <a:gd name="connsiteY2" fmla="*/ 1641347 h 1990092"/>
                <a:gd name="connsiteX3" fmla="*/ 1373357 w 1779049"/>
                <a:gd name="connsiteY3" fmla="*/ 266923 h 1990092"/>
                <a:gd name="connsiteX4" fmla="*/ 1373357 w 1779049"/>
                <a:gd name="connsiteY4" fmla="*/ 0 h 1990092"/>
                <a:gd name="connsiteX5" fmla="*/ 1723768 w 1779049"/>
                <a:gd name="connsiteY5" fmla="*/ 350412 h 1990092"/>
                <a:gd name="connsiteX6" fmla="*/ 1723768 w 1779049"/>
                <a:gd name="connsiteY6" fmla="*/ 617335 h 199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9049" h="1990092">
                  <a:moveTo>
                    <a:pt x="1723768" y="617335"/>
                  </a:moveTo>
                  <a:lnTo>
                    <a:pt x="348745" y="1990092"/>
                  </a:lnTo>
                  <a:lnTo>
                    <a:pt x="0" y="1641347"/>
                  </a:lnTo>
                  <a:lnTo>
                    <a:pt x="1373357" y="266923"/>
                  </a:lnTo>
                  <a:cubicBezTo>
                    <a:pt x="1447066" y="193214"/>
                    <a:pt x="1447066" y="73709"/>
                    <a:pt x="1373357" y="0"/>
                  </a:cubicBezTo>
                  <a:lnTo>
                    <a:pt x="1723768" y="350412"/>
                  </a:lnTo>
                  <a:cubicBezTo>
                    <a:pt x="1797476" y="424121"/>
                    <a:pt x="1797476" y="543626"/>
                    <a:pt x="1723768" y="617335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381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53" name="Cím 1">
            <a:extLst>
              <a:ext uri="{FF2B5EF4-FFF2-40B4-BE49-F238E27FC236}">
                <a16:creationId xmlns:a16="http://schemas.microsoft.com/office/drawing/2014/main" id="{9003A5B3-D113-47C7-BE49-6B23A79DF902}"/>
              </a:ext>
            </a:extLst>
          </p:cNvPr>
          <p:cNvSpPr txBox="1">
            <a:spLocks/>
          </p:cNvSpPr>
          <p:nvPr/>
        </p:nvSpPr>
        <p:spPr>
          <a:xfrm>
            <a:off x="1102261" y="3853347"/>
            <a:ext cx="23592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chemeClr val="bg1"/>
                </a:solidFill>
              </a:rPr>
              <a:t>t(45) = 3,07; SEM = 0,02</a:t>
            </a:r>
            <a:endParaRPr lang="hu-HU" sz="1400" b="1" dirty="0">
              <a:solidFill>
                <a:schemeClr val="bg1"/>
              </a:solidFill>
            </a:endParaRPr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38B67754-DAEC-4C09-AF13-D0088CA603D2}"/>
              </a:ext>
            </a:extLst>
          </p:cNvPr>
          <p:cNvSpPr txBox="1"/>
          <p:nvPr/>
        </p:nvSpPr>
        <p:spPr>
          <a:xfrm>
            <a:off x="3948794" y="1774072"/>
            <a:ext cx="7152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Nem</a:t>
            </a:r>
            <a:r>
              <a:rPr lang="en-US" sz="2400" dirty="0"/>
              <a:t> </a:t>
            </a:r>
            <a:r>
              <a:rPr lang="en-US" sz="2400" dirty="0" err="1"/>
              <a:t>bej</a:t>
            </a:r>
            <a:r>
              <a:rPr lang="hu-HU" sz="2400" dirty="0" err="1"/>
              <a:t>ósolható</a:t>
            </a:r>
            <a:r>
              <a:rPr lang="hu-HU" sz="2400" dirty="0"/>
              <a:t> a priori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hu-HU" sz="2400" dirty="0"/>
              <a:t>Ezért ellensúlyozhatatlan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Hibás válaszok 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400" dirty="0"/>
              <a:t>F(6,270) = 1,05</a:t>
            </a:r>
            <a:r>
              <a:rPr lang="en-US" sz="2400" dirty="0"/>
              <a:t>;</a:t>
            </a:r>
            <a:r>
              <a:rPr lang="hu-HU" sz="2400" dirty="0"/>
              <a:t> </a:t>
            </a:r>
            <a:r>
              <a:rPr lang="hu-H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</a:t>
            </a:r>
            <a:r>
              <a:rPr lang="hu-HU" sz="24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hu-HU" sz="2400" dirty="0"/>
              <a:t>= 2,65</a:t>
            </a:r>
            <a:r>
              <a:rPr lang="en-US" sz="2400" dirty="0"/>
              <a:t>; p &gt; 0,3</a:t>
            </a:r>
            <a:endParaRPr lang="hu-HU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Helyes válaszok: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400" dirty="0"/>
              <a:t>F(6,270) = 6,95; </a:t>
            </a:r>
            <a:r>
              <a:rPr lang="hu-H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</a:t>
            </a:r>
            <a:r>
              <a:rPr lang="hu-HU" sz="24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nl-NL" sz="2400" dirty="0"/>
              <a:t> = 2,42</a:t>
            </a:r>
          </a:p>
          <a:p>
            <a:pPr lvl="1"/>
            <a:endParaRPr lang="hu-H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400" dirty="0"/>
          </a:p>
        </p:txBody>
      </p: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C11F6EDC-704F-4A33-87BB-A536242F2E25}"/>
              </a:ext>
            </a:extLst>
          </p:cNvPr>
          <p:cNvSpPr txBox="1"/>
          <p:nvPr/>
        </p:nvSpPr>
        <p:spPr>
          <a:xfrm>
            <a:off x="2727403" y="5294685"/>
            <a:ext cx="9212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Az eredmények a meglepetés hipotézisnek megfelelnek: </a:t>
            </a:r>
            <a:endParaRPr lang="en-US" sz="2400" dirty="0"/>
          </a:p>
          <a:p>
            <a:pPr algn="ctr"/>
            <a:r>
              <a:rPr lang="hu-HU" sz="2400" dirty="0"/>
              <a:t>a kapcsolat a bizonyosság és a forrásemlékezett között pozitív hibáknál, </a:t>
            </a:r>
            <a:endParaRPr lang="en-US" sz="2400" dirty="0"/>
          </a:p>
          <a:p>
            <a:pPr algn="ctr"/>
            <a:r>
              <a:rPr lang="hu-HU" sz="2400" dirty="0"/>
              <a:t>de negatívak helyes válaszoknál.</a:t>
            </a:r>
          </a:p>
        </p:txBody>
      </p:sp>
    </p:spTree>
    <p:extLst>
      <p:ext uri="{BB962C8B-B14F-4D97-AF65-F5344CB8AC3E}">
        <p14:creationId xmlns:p14="http://schemas.microsoft.com/office/powerpoint/2010/main" val="2760389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D140FF-DE42-439C-97AC-069BD08B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040" y="-78640"/>
            <a:ext cx="10515600" cy="1325563"/>
          </a:xfrm>
        </p:spPr>
        <p:txBody>
          <a:bodyPr/>
          <a:lstStyle/>
          <a:p>
            <a:pPr algn="r"/>
            <a:r>
              <a:rPr lang="hu-HU" dirty="0"/>
              <a:t>Második kísérlet</a:t>
            </a:r>
            <a:br>
              <a:rPr lang="hu-HU" dirty="0"/>
            </a:br>
            <a:r>
              <a:rPr lang="hu-HU" sz="1800" dirty="0"/>
              <a:t>Kevert </a:t>
            </a:r>
            <a:r>
              <a:rPr lang="hu-HU" sz="1800" dirty="0" err="1"/>
              <a:t>Between-Within</a:t>
            </a:r>
            <a:r>
              <a:rPr lang="hu-HU" sz="1800" dirty="0"/>
              <a:t> </a:t>
            </a:r>
            <a:r>
              <a:rPr lang="hu-HU" sz="1800" dirty="0" err="1"/>
              <a:t>subject</a:t>
            </a:r>
            <a:r>
              <a:rPr lang="hu-HU" sz="1800" dirty="0"/>
              <a:t> design</a:t>
            </a:r>
          </a:p>
        </p:txBody>
      </p:sp>
      <p:sp>
        <p:nvSpPr>
          <p:cNvPr id="84" name="Right Triangle 43">
            <a:extLst>
              <a:ext uri="{FF2B5EF4-FFF2-40B4-BE49-F238E27FC236}">
                <a16:creationId xmlns:a16="http://schemas.microsoft.com/office/drawing/2014/main" id="{9E204E3B-B5B0-408C-9328-44EB39DB6D25}"/>
              </a:ext>
            </a:extLst>
          </p:cNvPr>
          <p:cNvSpPr/>
          <p:nvPr/>
        </p:nvSpPr>
        <p:spPr>
          <a:xfrm rot="19800000">
            <a:off x="2640439" y="-143271"/>
            <a:ext cx="1454827" cy="1454827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ight Triangle 42">
            <a:extLst>
              <a:ext uri="{FF2B5EF4-FFF2-40B4-BE49-F238E27FC236}">
                <a16:creationId xmlns:a16="http://schemas.microsoft.com/office/drawing/2014/main" id="{B8593D1A-D08F-49C0-A04F-15A1A44778E7}"/>
              </a:ext>
            </a:extLst>
          </p:cNvPr>
          <p:cNvSpPr/>
          <p:nvPr/>
        </p:nvSpPr>
        <p:spPr>
          <a:xfrm rot="9000000">
            <a:off x="5213237" y="4362025"/>
            <a:ext cx="1454827" cy="1454827"/>
          </a:xfrm>
          <a:prstGeom prst="rtTriangle">
            <a:avLst/>
          </a:prstGeom>
          <a:gradFill flip="none" rotWithShape="1">
            <a:gsLst>
              <a:gs pos="49000">
                <a:schemeClr val="bg1"/>
              </a:gs>
              <a:gs pos="24000">
                <a:srgbClr val="C17529"/>
              </a:gs>
              <a:gs pos="82000">
                <a:srgbClr val="C17529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gradFill>
                <a:gsLst>
                  <a:gs pos="0">
                    <a:srgbClr val="F0A22E"/>
                  </a:gs>
                  <a:gs pos="91000">
                    <a:schemeClr val="accent2">
                      <a:lumMod val="0"/>
                      <a:lumOff val="100000"/>
                    </a:schemeClr>
                  </a:gs>
                </a:gsLst>
                <a:lin ang="0" scaled="1"/>
              </a:gradFill>
            </a:endParaRPr>
          </a:p>
        </p:txBody>
      </p:sp>
      <p:sp>
        <p:nvSpPr>
          <p:cNvPr id="86" name="Right Triangle 2">
            <a:extLst>
              <a:ext uri="{FF2B5EF4-FFF2-40B4-BE49-F238E27FC236}">
                <a16:creationId xmlns:a16="http://schemas.microsoft.com/office/drawing/2014/main" id="{B2CBDA55-1317-41B2-9ED4-AF0063F64519}"/>
              </a:ext>
            </a:extLst>
          </p:cNvPr>
          <p:cNvSpPr/>
          <p:nvPr/>
        </p:nvSpPr>
        <p:spPr>
          <a:xfrm rot="9000000">
            <a:off x="3541747" y="1254504"/>
            <a:ext cx="1454827" cy="1454827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ight Triangle 3">
            <a:extLst>
              <a:ext uri="{FF2B5EF4-FFF2-40B4-BE49-F238E27FC236}">
                <a16:creationId xmlns:a16="http://schemas.microsoft.com/office/drawing/2014/main" id="{A332FBC7-DB09-4F25-ABF0-134BE3A3BBBF}"/>
              </a:ext>
            </a:extLst>
          </p:cNvPr>
          <p:cNvSpPr/>
          <p:nvPr/>
        </p:nvSpPr>
        <p:spPr>
          <a:xfrm rot="19800000">
            <a:off x="3541746" y="1464946"/>
            <a:ext cx="1454827" cy="1454827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Right Triangle 4">
            <a:extLst>
              <a:ext uri="{FF2B5EF4-FFF2-40B4-BE49-F238E27FC236}">
                <a16:creationId xmlns:a16="http://schemas.microsoft.com/office/drawing/2014/main" id="{0F0A8B67-EA0C-4954-B7B3-966AE7FEC8EE}"/>
              </a:ext>
            </a:extLst>
          </p:cNvPr>
          <p:cNvSpPr/>
          <p:nvPr/>
        </p:nvSpPr>
        <p:spPr>
          <a:xfrm rot="9000000">
            <a:off x="4391969" y="2905458"/>
            <a:ext cx="1454827" cy="145482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ight Triangle 5">
            <a:extLst>
              <a:ext uri="{FF2B5EF4-FFF2-40B4-BE49-F238E27FC236}">
                <a16:creationId xmlns:a16="http://schemas.microsoft.com/office/drawing/2014/main" id="{256C66B4-1DA6-45A1-86D2-E8512D38CF0E}"/>
              </a:ext>
            </a:extLst>
          </p:cNvPr>
          <p:cNvSpPr/>
          <p:nvPr/>
        </p:nvSpPr>
        <p:spPr>
          <a:xfrm rot="19800000">
            <a:off x="3952422" y="3071629"/>
            <a:ext cx="1454827" cy="1454827"/>
          </a:xfrm>
          <a:prstGeom prst="rtTriangle">
            <a:avLst/>
          </a:prstGeom>
          <a:solidFill>
            <a:srgbClr val="F1A93F"/>
          </a:solidFill>
          <a:ln>
            <a:solidFill>
              <a:srgbClr val="7C4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gradFill flip="none" rotWithShape="1">
                <a:gsLst>
                  <a:gs pos="28000">
                    <a:srgbClr val="F0A22E"/>
                  </a:gs>
                  <a:gs pos="74000">
                    <a:schemeClr val="accent2">
                      <a:lumMod val="0"/>
                      <a:lumOff val="10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D8EA2B85-F737-49CD-8F95-85BB1ACC93A9}"/>
              </a:ext>
            </a:extLst>
          </p:cNvPr>
          <p:cNvSpPr/>
          <p:nvPr/>
        </p:nvSpPr>
        <p:spPr>
          <a:xfrm rot="19800000">
            <a:off x="2408147" y="638620"/>
            <a:ext cx="763380" cy="763380"/>
          </a:xfrm>
          <a:prstGeom prst="ellipse">
            <a:avLst/>
          </a:prstGeom>
          <a:solidFill>
            <a:schemeClr val="accent5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Oval 7">
            <a:extLst>
              <a:ext uri="{FF2B5EF4-FFF2-40B4-BE49-F238E27FC236}">
                <a16:creationId xmlns:a16="http://schemas.microsoft.com/office/drawing/2014/main" id="{6FFBB274-87DA-406A-9C64-0F47A7566809}"/>
              </a:ext>
            </a:extLst>
          </p:cNvPr>
          <p:cNvSpPr/>
          <p:nvPr/>
        </p:nvSpPr>
        <p:spPr>
          <a:xfrm rot="19800000">
            <a:off x="3309904" y="2247616"/>
            <a:ext cx="763380" cy="763380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Oval 8">
            <a:extLst>
              <a:ext uri="{FF2B5EF4-FFF2-40B4-BE49-F238E27FC236}">
                <a16:creationId xmlns:a16="http://schemas.microsoft.com/office/drawing/2014/main" id="{DD046717-5CF3-456F-9432-C1B869F5F46E}"/>
              </a:ext>
            </a:extLst>
          </p:cNvPr>
          <p:cNvSpPr/>
          <p:nvPr/>
        </p:nvSpPr>
        <p:spPr>
          <a:xfrm rot="19800000">
            <a:off x="3721031" y="3855078"/>
            <a:ext cx="763380" cy="763380"/>
          </a:xfrm>
          <a:prstGeom prst="ellipse">
            <a:avLst/>
          </a:prstGeom>
          <a:solidFill>
            <a:srgbClr val="F1A93F"/>
          </a:solidFill>
          <a:ln w="50800">
            <a:solidFill>
              <a:srgbClr val="7C4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gradFill flip="none" rotWithShape="1">
                <a:gsLst>
                  <a:gs pos="28000">
                    <a:srgbClr val="F0A22E"/>
                  </a:gs>
                  <a:gs pos="74000">
                    <a:schemeClr val="accent2">
                      <a:lumMod val="0"/>
                      <a:lumOff val="10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93" name="Oval 9">
            <a:extLst>
              <a:ext uri="{FF2B5EF4-FFF2-40B4-BE49-F238E27FC236}">
                <a16:creationId xmlns:a16="http://schemas.microsoft.com/office/drawing/2014/main" id="{088BFCA9-447C-4E06-9B97-48F6597856F0}"/>
              </a:ext>
            </a:extLst>
          </p:cNvPr>
          <p:cNvSpPr/>
          <p:nvPr/>
        </p:nvSpPr>
        <p:spPr>
          <a:xfrm rot="19800000">
            <a:off x="5311918" y="2812334"/>
            <a:ext cx="763380" cy="763380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Oval 10">
            <a:extLst>
              <a:ext uri="{FF2B5EF4-FFF2-40B4-BE49-F238E27FC236}">
                <a16:creationId xmlns:a16="http://schemas.microsoft.com/office/drawing/2014/main" id="{B73EF87D-D7C0-4A88-B1A7-AF4DBA367417}"/>
              </a:ext>
            </a:extLst>
          </p:cNvPr>
          <p:cNvSpPr/>
          <p:nvPr/>
        </p:nvSpPr>
        <p:spPr>
          <a:xfrm rot="19800000">
            <a:off x="6133636" y="4269680"/>
            <a:ext cx="763380" cy="763380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Oval 11">
            <a:extLst>
              <a:ext uri="{FF2B5EF4-FFF2-40B4-BE49-F238E27FC236}">
                <a16:creationId xmlns:a16="http://schemas.microsoft.com/office/drawing/2014/main" id="{062818ED-DF62-42EA-A9DC-6CB22B68AC10}"/>
              </a:ext>
            </a:extLst>
          </p:cNvPr>
          <p:cNvSpPr/>
          <p:nvPr/>
        </p:nvSpPr>
        <p:spPr>
          <a:xfrm rot="19800000">
            <a:off x="4461246" y="1160599"/>
            <a:ext cx="763380" cy="763380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05" name="Group 21">
            <a:extLst>
              <a:ext uri="{FF2B5EF4-FFF2-40B4-BE49-F238E27FC236}">
                <a16:creationId xmlns:a16="http://schemas.microsoft.com/office/drawing/2014/main" id="{DA632509-E9B7-4CBC-8AAC-00E319ED7FCE}"/>
              </a:ext>
            </a:extLst>
          </p:cNvPr>
          <p:cNvGrpSpPr/>
          <p:nvPr/>
        </p:nvGrpSpPr>
        <p:grpSpPr>
          <a:xfrm>
            <a:off x="-1059961" y="559946"/>
            <a:ext cx="3339423" cy="902657"/>
            <a:chOff x="-475010" y="1083400"/>
            <a:chExt cx="3859356" cy="902657"/>
          </a:xfrm>
        </p:grpSpPr>
        <p:sp>
          <p:nvSpPr>
            <p:cNvPr id="106" name="TextBox 22">
              <a:extLst>
                <a:ext uri="{FF2B5EF4-FFF2-40B4-BE49-F238E27FC236}">
                  <a16:creationId xmlns:a16="http://schemas.microsoft.com/office/drawing/2014/main" id="{5EE7B1A5-31C4-4332-9EE3-12A7C9068A9F}"/>
                </a:ext>
              </a:extLst>
            </p:cNvPr>
            <p:cNvSpPr txBox="1"/>
            <p:nvPr/>
          </p:nvSpPr>
          <p:spPr>
            <a:xfrm>
              <a:off x="-475010" y="1083400"/>
              <a:ext cx="38593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hu-HU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Résztvevők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7" name="TextBox 23">
              <a:extLst>
                <a:ext uri="{FF2B5EF4-FFF2-40B4-BE49-F238E27FC236}">
                  <a16:creationId xmlns:a16="http://schemas.microsoft.com/office/drawing/2014/main" id="{A2E9B090-595F-4C35-AAA3-2D179B997F96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u-HU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72 (+ 6 + 1) egyetemista</a:t>
              </a:r>
            </a:p>
            <a:p>
              <a:pPr algn="r"/>
              <a:r>
                <a:rPr lang="hu-HU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Egyikük sem színvak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8" name="Group 24">
            <a:extLst>
              <a:ext uri="{FF2B5EF4-FFF2-40B4-BE49-F238E27FC236}">
                <a16:creationId xmlns:a16="http://schemas.microsoft.com/office/drawing/2014/main" id="{0730FC06-ED2B-47DC-B2D6-3D18830FFDF1}"/>
              </a:ext>
            </a:extLst>
          </p:cNvPr>
          <p:cNvGrpSpPr/>
          <p:nvPr/>
        </p:nvGrpSpPr>
        <p:grpSpPr>
          <a:xfrm>
            <a:off x="7102026" y="4170282"/>
            <a:ext cx="3723187" cy="1456655"/>
            <a:chOff x="-475010" y="1083400"/>
            <a:chExt cx="3859356" cy="1456655"/>
          </a:xfrm>
        </p:grpSpPr>
        <p:sp>
          <p:nvSpPr>
            <p:cNvPr id="109" name="TextBox 25">
              <a:extLst>
                <a:ext uri="{FF2B5EF4-FFF2-40B4-BE49-F238E27FC236}">
                  <a16:creationId xmlns:a16="http://schemas.microsoft.com/office/drawing/2014/main" id="{1718782C-E662-489F-9010-5D09547FADDF}"/>
                </a:ext>
              </a:extLst>
            </p:cNvPr>
            <p:cNvSpPr txBox="1"/>
            <p:nvPr/>
          </p:nvSpPr>
          <p:spPr>
            <a:xfrm>
              <a:off x="-475010" y="1083400"/>
              <a:ext cx="38593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hu-HU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Re-/Forrásteszt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0" name="TextBox 26">
              <a:extLst>
                <a:ext uri="{FF2B5EF4-FFF2-40B4-BE49-F238E27FC236}">
                  <a16:creationId xmlns:a16="http://schemas.microsoft.com/office/drawing/2014/main" id="{91681EDC-242A-4D36-9DAD-C55A990F7B15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22 / 50 fő</a:t>
              </a:r>
            </a:p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Vis</a:t>
              </a:r>
              <a:r>
                <a:rPr lang="hu-HU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szajelzés</a:t>
              </a:r>
              <a:r>
                <a:rPr lang="hu-HU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nélkül</a:t>
              </a:r>
            </a:p>
            <a:p>
              <a:r>
                <a:rPr lang="hu-HU" altLang="ko-KR" dirty="0">
                  <a:solidFill>
                    <a:srgbClr val="D66CC2"/>
                  </a:solidFill>
                  <a:cs typeface="Arial" pitchFamily="34" charset="0"/>
                </a:rPr>
                <a:t>S</a:t>
              </a:r>
              <a:r>
                <a:rPr lang="hu-HU" altLang="ko-KR" dirty="0">
                  <a:solidFill>
                    <a:srgbClr val="0070C0"/>
                  </a:solidFill>
                  <a:cs typeface="Arial" pitchFamily="34" charset="0"/>
                </a:rPr>
                <a:t>T</a:t>
              </a:r>
              <a:r>
                <a:rPr lang="hu-HU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Melyik válasz milyen nemű, színű volt?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1" name="Group 27">
            <a:extLst>
              <a:ext uri="{FF2B5EF4-FFF2-40B4-BE49-F238E27FC236}">
                <a16:creationId xmlns:a16="http://schemas.microsoft.com/office/drawing/2014/main" id="{6B37E153-4C0C-4A67-A2FA-D41DF8A41C2C}"/>
              </a:ext>
            </a:extLst>
          </p:cNvPr>
          <p:cNvGrpSpPr/>
          <p:nvPr/>
        </p:nvGrpSpPr>
        <p:grpSpPr>
          <a:xfrm>
            <a:off x="5323744" y="1077241"/>
            <a:ext cx="3528348" cy="902657"/>
            <a:chOff x="-475010" y="1083400"/>
            <a:chExt cx="4406071" cy="902657"/>
          </a:xfrm>
        </p:grpSpPr>
        <p:sp>
          <p:nvSpPr>
            <p:cNvPr id="112" name="TextBox 28">
              <a:extLst>
                <a:ext uri="{FF2B5EF4-FFF2-40B4-BE49-F238E27FC236}">
                  <a16:creationId xmlns:a16="http://schemas.microsoft.com/office/drawing/2014/main" id="{1F0FE60C-C637-4C72-8C7F-0B6C2C881891}"/>
                </a:ext>
              </a:extLst>
            </p:cNvPr>
            <p:cNvSpPr txBox="1"/>
            <p:nvPr/>
          </p:nvSpPr>
          <p:spPr>
            <a:xfrm>
              <a:off x="-475010" y="1083400"/>
              <a:ext cx="38593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</a:t>
              </a:r>
              <a:r>
                <a:rPr lang="hu-HU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érőeszközök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3" name="TextBox 29">
              <a:extLst>
                <a:ext uri="{FF2B5EF4-FFF2-40B4-BE49-F238E27FC236}">
                  <a16:creationId xmlns:a16="http://schemas.microsoft.com/office/drawing/2014/main" id="{AA0BA3D9-067E-476E-B9EC-673616BDF569}"/>
                </a:ext>
              </a:extLst>
            </p:cNvPr>
            <p:cNvSpPr txBox="1"/>
            <p:nvPr/>
          </p:nvSpPr>
          <p:spPr>
            <a:xfrm>
              <a:off x="-460976" y="1339726"/>
              <a:ext cx="43920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120 kérdés </a:t>
              </a:r>
              <a:r>
                <a:rPr lang="fr-FR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Nelson és Narens (1980) normáiból</a:t>
              </a:r>
              <a:r>
                <a:rPr lang="hu-HU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5" name="TextBox 31">
            <a:extLst>
              <a:ext uri="{FF2B5EF4-FFF2-40B4-BE49-F238E27FC236}">
                <a16:creationId xmlns:a16="http://schemas.microsoft.com/office/drawing/2014/main" id="{36367713-3812-455E-A5AB-3FC6C0A12668}"/>
              </a:ext>
            </a:extLst>
          </p:cNvPr>
          <p:cNvSpPr txBox="1"/>
          <p:nvPr/>
        </p:nvSpPr>
        <p:spPr>
          <a:xfrm>
            <a:off x="4883428" y="2549550"/>
            <a:ext cx="333942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hu-HU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Visszajelzés – 6 sec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17" name="Group 33">
            <a:extLst>
              <a:ext uri="{FF2B5EF4-FFF2-40B4-BE49-F238E27FC236}">
                <a16:creationId xmlns:a16="http://schemas.microsoft.com/office/drawing/2014/main" id="{927D8333-8CCE-411E-B98A-BF74FE071977}"/>
              </a:ext>
            </a:extLst>
          </p:cNvPr>
          <p:cNvGrpSpPr/>
          <p:nvPr/>
        </p:nvGrpSpPr>
        <p:grpSpPr>
          <a:xfrm>
            <a:off x="267697" y="3765144"/>
            <a:ext cx="3339423" cy="902657"/>
            <a:chOff x="-475010" y="1083400"/>
            <a:chExt cx="3859356" cy="902657"/>
          </a:xfrm>
        </p:grpSpPr>
        <p:sp>
          <p:nvSpPr>
            <p:cNvPr id="118" name="TextBox 34">
              <a:extLst>
                <a:ext uri="{FF2B5EF4-FFF2-40B4-BE49-F238E27FC236}">
                  <a16:creationId xmlns:a16="http://schemas.microsoft.com/office/drawing/2014/main" id="{B6D9B4BE-03C8-4F29-B0E8-2269E33A9EC6}"/>
                </a:ext>
              </a:extLst>
            </p:cNvPr>
            <p:cNvSpPr txBox="1"/>
            <p:nvPr/>
          </p:nvSpPr>
          <p:spPr>
            <a:xfrm>
              <a:off x="-475010" y="1083400"/>
              <a:ext cx="38593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hu-HU" altLang="ko-KR" b="1" dirty="0">
                  <a:solidFill>
                    <a:schemeClr val="accent4">
                      <a:lumMod val="75000"/>
                    </a:schemeClr>
                  </a:solidFill>
                  <a:cs typeface="Arial" pitchFamily="34" charset="0"/>
                </a:rPr>
                <a:t>Késleltetés</a:t>
              </a:r>
            </a:p>
          </p:txBody>
        </p:sp>
        <p:sp>
          <p:nvSpPr>
            <p:cNvPr id="119" name="TextBox 35">
              <a:extLst>
                <a:ext uri="{FF2B5EF4-FFF2-40B4-BE49-F238E27FC236}">
                  <a16:creationId xmlns:a16="http://schemas.microsoft.com/office/drawing/2014/main" id="{B545C044-5430-42DF-B27E-FC77CE083E70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u-HU" altLang="ko-KR" dirty="0">
                  <a:solidFill>
                    <a:schemeClr val="accent4">
                      <a:lumMod val="75000"/>
                    </a:schemeClr>
                  </a:solidFill>
                  <a:cs typeface="Arial" pitchFamily="34" charset="0"/>
                </a:rPr>
                <a:t>4 perc térbeli rejtvénymegoldás</a:t>
              </a:r>
            </a:p>
            <a:p>
              <a:pPr algn="r"/>
              <a:r>
                <a:rPr lang="hu-HU" altLang="ko-KR" dirty="0">
                  <a:solidFill>
                    <a:schemeClr val="accent4">
                      <a:lumMod val="75000"/>
                    </a:schemeClr>
                  </a:solidFill>
                  <a:cs typeface="Arial" pitchFamily="34" charset="0"/>
                </a:rPr>
                <a:t>Plafonhatás elkerülése</a:t>
              </a:r>
            </a:p>
          </p:txBody>
        </p:sp>
      </p:grpSp>
      <p:pic>
        <p:nvPicPr>
          <p:cNvPr id="133" name="Kép 132" descr="A képen fegyver, bokszer látható&#10;&#10;Automatikusan generált leírás">
            <a:extLst>
              <a:ext uri="{FF2B5EF4-FFF2-40B4-BE49-F238E27FC236}">
                <a16:creationId xmlns:a16="http://schemas.microsoft.com/office/drawing/2014/main" id="{9C9DA9AC-681E-4FE0-B4E8-76F947932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398" y="863301"/>
            <a:ext cx="352271" cy="328786"/>
          </a:xfrm>
          <a:prstGeom prst="rect">
            <a:avLst/>
          </a:prstGeom>
        </p:spPr>
      </p:pic>
      <p:sp>
        <p:nvSpPr>
          <p:cNvPr id="138" name="Block Arc 41">
            <a:extLst>
              <a:ext uri="{FF2B5EF4-FFF2-40B4-BE49-F238E27FC236}">
                <a16:creationId xmlns:a16="http://schemas.microsoft.com/office/drawing/2014/main" id="{534D5CF7-97F3-4630-81C8-D6340079085B}"/>
              </a:ext>
            </a:extLst>
          </p:cNvPr>
          <p:cNvSpPr>
            <a:spLocks noChangeAspect="1"/>
          </p:cNvSpPr>
          <p:nvPr/>
        </p:nvSpPr>
        <p:spPr>
          <a:xfrm>
            <a:off x="5493523" y="3013488"/>
            <a:ext cx="379531" cy="384339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39" name="Freeform 19">
            <a:extLst>
              <a:ext uri="{FF2B5EF4-FFF2-40B4-BE49-F238E27FC236}">
                <a16:creationId xmlns:a16="http://schemas.microsoft.com/office/drawing/2014/main" id="{BBE7AD1C-7ADB-45EA-995B-BF36FB70B851}"/>
              </a:ext>
            </a:extLst>
          </p:cNvPr>
          <p:cNvSpPr>
            <a:spLocks noChangeAspect="1"/>
          </p:cNvSpPr>
          <p:nvPr/>
        </p:nvSpPr>
        <p:spPr>
          <a:xfrm>
            <a:off x="6331812" y="4470799"/>
            <a:ext cx="367028" cy="361142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40" name="Round Same Side Corner Rectangle 6">
            <a:extLst>
              <a:ext uri="{FF2B5EF4-FFF2-40B4-BE49-F238E27FC236}">
                <a16:creationId xmlns:a16="http://schemas.microsoft.com/office/drawing/2014/main" id="{786D05C4-44F1-4CA9-B45A-6DB5FE86D31A}"/>
              </a:ext>
            </a:extLst>
          </p:cNvPr>
          <p:cNvSpPr>
            <a:spLocks noChangeAspect="1"/>
          </p:cNvSpPr>
          <p:nvPr/>
        </p:nvSpPr>
        <p:spPr>
          <a:xfrm rot="2700000">
            <a:off x="3637033" y="2347337"/>
            <a:ext cx="134693" cy="540000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44" name="Rectangle 9">
            <a:extLst>
              <a:ext uri="{FF2B5EF4-FFF2-40B4-BE49-F238E27FC236}">
                <a16:creationId xmlns:a16="http://schemas.microsoft.com/office/drawing/2014/main" id="{1A912F02-496E-491D-ADE9-7E0DF1EA849A}"/>
              </a:ext>
            </a:extLst>
          </p:cNvPr>
          <p:cNvSpPr>
            <a:spLocks noChangeAspect="1"/>
          </p:cNvSpPr>
          <p:nvPr/>
        </p:nvSpPr>
        <p:spPr>
          <a:xfrm>
            <a:off x="4633720" y="1350146"/>
            <a:ext cx="384578" cy="36000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8" name="TextBox 23">
            <a:extLst>
              <a:ext uri="{FF2B5EF4-FFF2-40B4-BE49-F238E27FC236}">
                <a16:creationId xmlns:a16="http://schemas.microsoft.com/office/drawing/2014/main" id="{E71EAB1A-7AE0-49B4-B9B4-DAE241754907}"/>
              </a:ext>
            </a:extLst>
          </p:cNvPr>
          <p:cNvSpPr txBox="1"/>
          <p:nvPr/>
        </p:nvSpPr>
        <p:spPr>
          <a:xfrm>
            <a:off x="5809993" y="3077992"/>
            <a:ext cx="332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altLang="ko-KR" dirty="0">
                <a:solidFill>
                  <a:srgbClr val="D66CC2"/>
                </a:solidFill>
                <a:cs typeface="Arial" pitchFamily="34" charset="0"/>
              </a:rPr>
              <a:t>Női hang, rózsaszín betűk</a:t>
            </a:r>
          </a:p>
        </p:txBody>
      </p:sp>
      <p:sp>
        <p:nvSpPr>
          <p:cNvPr id="49" name="TextBox 23">
            <a:extLst>
              <a:ext uri="{FF2B5EF4-FFF2-40B4-BE49-F238E27FC236}">
                <a16:creationId xmlns:a16="http://schemas.microsoft.com/office/drawing/2014/main" id="{D51521C5-6901-4295-9275-98CC68E8DA03}"/>
              </a:ext>
            </a:extLst>
          </p:cNvPr>
          <p:cNvSpPr txBox="1"/>
          <p:nvPr/>
        </p:nvSpPr>
        <p:spPr>
          <a:xfrm>
            <a:off x="5848225" y="3403282"/>
            <a:ext cx="332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altLang="ko-KR" dirty="0">
                <a:solidFill>
                  <a:srgbClr val="0070C0"/>
                </a:solidFill>
                <a:cs typeface="Arial" pitchFamily="34" charset="0"/>
              </a:rPr>
              <a:t>Férfi hang, kék betűk</a:t>
            </a:r>
            <a:endParaRPr lang="en-US" altLang="ko-KR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50" name="Round Same Side Corner Rectangle 20">
            <a:extLst>
              <a:ext uri="{FF2B5EF4-FFF2-40B4-BE49-F238E27FC236}">
                <a16:creationId xmlns:a16="http://schemas.microsoft.com/office/drawing/2014/main" id="{285CFA4E-CBDA-47A5-AC55-5476D42287BB}"/>
              </a:ext>
            </a:extLst>
          </p:cNvPr>
          <p:cNvSpPr>
            <a:spLocks noChangeAspect="1"/>
          </p:cNvSpPr>
          <p:nvPr/>
        </p:nvSpPr>
        <p:spPr>
          <a:xfrm rot="10800000">
            <a:off x="6232567" y="2936590"/>
            <a:ext cx="310269" cy="66186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gradFill flip="none" rotWithShape="1">
            <a:gsLst>
              <a:gs pos="28000">
                <a:srgbClr val="D66CC2"/>
              </a:gs>
              <a:gs pos="95000">
                <a:srgbClr val="F5DBF0"/>
              </a:gs>
              <a:gs pos="60000">
                <a:srgbClr val="EBB6E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1" name="Round Same Side Corner Rectangle 8">
            <a:extLst>
              <a:ext uri="{FF2B5EF4-FFF2-40B4-BE49-F238E27FC236}">
                <a16:creationId xmlns:a16="http://schemas.microsoft.com/office/drawing/2014/main" id="{2F6D1EC9-F0FA-4516-A814-8D3397C37602}"/>
              </a:ext>
            </a:extLst>
          </p:cNvPr>
          <p:cNvSpPr/>
          <p:nvPr/>
        </p:nvSpPr>
        <p:spPr>
          <a:xfrm>
            <a:off x="9275268" y="3223501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gradFill>
            <a:gsLst>
              <a:gs pos="28000">
                <a:srgbClr val="0070C0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Right Triangle 43">
            <a:extLst>
              <a:ext uri="{FF2B5EF4-FFF2-40B4-BE49-F238E27FC236}">
                <a16:creationId xmlns:a16="http://schemas.microsoft.com/office/drawing/2014/main" id="{14489C70-22B7-41FE-B506-D1744F2AF446}"/>
              </a:ext>
            </a:extLst>
          </p:cNvPr>
          <p:cNvSpPr/>
          <p:nvPr/>
        </p:nvSpPr>
        <p:spPr>
          <a:xfrm rot="19800000">
            <a:off x="5461604" y="4659181"/>
            <a:ext cx="1454827" cy="1454827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Oval 6">
            <a:extLst>
              <a:ext uri="{FF2B5EF4-FFF2-40B4-BE49-F238E27FC236}">
                <a16:creationId xmlns:a16="http://schemas.microsoft.com/office/drawing/2014/main" id="{FE3E7FFA-14D9-434F-9729-3E8A096D49F2}"/>
              </a:ext>
            </a:extLst>
          </p:cNvPr>
          <p:cNvSpPr/>
          <p:nvPr/>
        </p:nvSpPr>
        <p:spPr>
          <a:xfrm rot="19800000">
            <a:off x="5229312" y="5441072"/>
            <a:ext cx="763380" cy="763380"/>
          </a:xfrm>
          <a:prstGeom prst="ellipse">
            <a:avLst/>
          </a:prstGeom>
          <a:solidFill>
            <a:schemeClr val="accent5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2" name="Group 21">
            <a:extLst>
              <a:ext uri="{FF2B5EF4-FFF2-40B4-BE49-F238E27FC236}">
                <a16:creationId xmlns:a16="http://schemas.microsoft.com/office/drawing/2014/main" id="{4E9F2D49-4D5C-4381-A24D-34A6D2D90DD7}"/>
              </a:ext>
            </a:extLst>
          </p:cNvPr>
          <p:cNvGrpSpPr/>
          <p:nvPr/>
        </p:nvGrpSpPr>
        <p:grpSpPr>
          <a:xfrm>
            <a:off x="1785935" y="5619326"/>
            <a:ext cx="3339423" cy="625658"/>
            <a:chOff x="-475010" y="1083400"/>
            <a:chExt cx="3859356" cy="625658"/>
          </a:xfrm>
        </p:grpSpPr>
        <p:sp>
          <p:nvSpPr>
            <p:cNvPr id="63" name="TextBox 22">
              <a:extLst>
                <a:ext uri="{FF2B5EF4-FFF2-40B4-BE49-F238E27FC236}">
                  <a16:creationId xmlns:a16="http://schemas.microsoft.com/office/drawing/2014/main" id="{7B885336-0A32-4BE7-AD68-3735CD5C80AA}"/>
                </a:ext>
              </a:extLst>
            </p:cNvPr>
            <p:cNvSpPr txBox="1"/>
            <p:nvPr/>
          </p:nvSpPr>
          <p:spPr>
            <a:xfrm>
              <a:off x="-475010" y="1083400"/>
              <a:ext cx="38593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hu-HU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Debrief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4" name="TextBox 23">
              <a:extLst>
                <a:ext uri="{FF2B5EF4-FFF2-40B4-BE49-F238E27FC236}">
                  <a16:creationId xmlns:a16="http://schemas.microsoft.com/office/drawing/2014/main" id="{66304679-11F2-4FBE-933C-E00427C6DB4D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hu-HU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24">
            <a:extLst>
              <a:ext uri="{FF2B5EF4-FFF2-40B4-BE49-F238E27FC236}">
                <a16:creationId xmlns:a16="http://schemas.microsoft.com/office/drawing/2014/main" id="{43C6086C-36C5-4B2E-89B1-E754741F76F2}"/>
              </a:ext>
            </a:extLst>
          </p:cNvPr>
          <p:cNvGrpSpPr/>
          <p:nvPr/>
        </p:nvGrpSpPr>
        <p:grpSpPr>
          <a:xfrm>
            <a:off x="67378" y="2334487"/>
            <a:ext cx="3090543" cy="902657"/>
            <a:chOff x="-475010" y="1083400"/>
            <a:chExt cx="3859356" cy="902657"/>
          </a:xfrm>
        </p:grpSpPr>
        <p:sp>
          <p:nvSpPr>
            <p:cNvPr id="67" name="TextBox 25">
              <a:extLst>
                <a:ext uri="{FF2B5EF4-FFF2-40B4-BE49-F238E27FC236}">
                  <a16:creationId xmlns:a16="http://schemas.microsoft.com/office/drawing/2014/main" id="{71E032EB-FC93-456E-B93A-BED4995E6FC8}"/>
                </a:ext>
              </a:extLst>
            </p:cNvPr>
            <p:cNvSpPr txBox="1"/>
            <p:nvPr/>
          </p:nvSpPr>
          <p:spPr>
            <a:xfrm>
              <a:off x="-475010" y="1083400"/>
              <a:ext cx="38593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hu-HU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Általános műveltségi teszt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8" name="TextBox 26">
              <a:extLst>
                <a:ext uri="{FF2B5EF4-FFF2-40B4-BE49-F238E27FC236}">
                  <a16:creationId xmlns:a16="http://schemas.microsoft.com/office/drawing/2014/main" id="{7404F45F-A13F-4B3C-9145-E0B501989397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u-HU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Válaszok begépelése</a:t>
              </a:r>
            </a:p>
            <a:p>
              <a:pPr algn="r"/>
              <a:r>
                <a:rPr lang="hu-HU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Meggyőződés pontozása (1-7)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9" name="Rounded Rectangle 5">
            <a:extLst>
              <a:ext uri="{FF2B5EF4-FFF2-40B4-BE49-F238E27FC236}">
                <a16:creationId xmlns:a16="http://schemas.microsoft.com/office/drawing/2014/main" id="{B86C35EC-DCC5-48ED-9886-457695A053A1}"/>
              </a:ext>
            </a:extLst>
          </p:cNvPr>
          <p:cNvSpPr>
            <a:spLocks noChangeAspect="1"/>
          </p:cNvSpPr>
          <p:nvPr/>
        </p:nvSpPr>
        <p:spPr>
          <a:xfrm flipH="1">
            <a:off x="5392804" y="5615090"/>
            <a:ext cx="436396" cy="36000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5" name="Kép 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55F10E4A-3E32-4048-9243-862C5977CC6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613" y="4002973"/>
            <a:ext cx="456866" cy="456866"/>
          </a:xfrm>
          <a:prstGeom prst="rect">
            <a:avLst/>
          </a:prstGeom>
        </p:spPr>
      </p:pic>
      <p:sp>
        <p:nvSpPr>
          <p:cNvPr id="77" name="Oval 2">
            <a:extLst>
              <a:ext uri="{FF2B5EF4-FFF2-40B4-BE49-F238E27FC236}">
                <a16:creationId xmlns:a16="http://schemas.microsoft.com/office/drawing/2014/main" id="{572BDC5C-7B59-4088-AE1F-2A6699B2A063}"/>
              </a:ext>
            </a:extLst>
          </p:cNvPr>
          <p:cNvSpPr>
            <a:spLocks noChangeAspect="1"/>
          </p:cNvSpPr>
          <p:nvPr/>
        </p:nvSpPr>
        <p:spPr>
          <a:xfrm rot="-3600000">
            <a:off x="9735678" y="2477429"/>
            <a:ext cx="971963" cy="459760"/>
          </a:xfrm>
          <a:custGeom>
            <a:avLst/>
            <a:gdLst/>
            <a:ahLst/>
            <a:cxnLst/>
            <a:rect l="l" t="t" r="r" b="b"/>
            <a:pathLst>
              <a:path w="2293128" h="1032464">
                <a:moveTo>
                  <a:pt x="516232" y="0"/>
                </a:moveTo>
                <a:cubicBezTo>
                  <a:pt x="725974" y="0"/>
                  <a:pt x="906502" y="125084"/>
                  <a:pt x="986382" y="305132"/>
                </a:cubicBezTo>
                <a:lnTo>
                  <a:pt x="1870927" y="305132"/>
                </a:lnTo>
                <a:lnTo>
                  <a:pt x="1870927" y="94031"/>
                </a:lnTo>
                <a:lnTo>
                  <a:pt x="2293128" y="516232"/>
                </a:lnTo>
                <a:lnTo>
                  <a:pt x="1870927" y="938433"/>
                </a:lnTo>
                <a:lnTo>
                  <a:pt x="1870927" y="727333"/>
                </a:lnTo>
                <a:lnTo>
                  <a:pt x="986381" y="727333"/>
                </a:lnTo>
                <a:cubicBezTo>
                  <a:pt x="906501" y="907380"/>
                  <a:pt x="725974" y="1032464"/>
                  <a:pt x="516232" y="1032464"/>
                </a:cubicBezTo>
                <a:cubicBezTo>
                  <a:pt x="231125" y="1032464"/>
                  <a:pt x="0" y="801339"/>
                  <a:pt x="0" y="516232"/>
                </a:cubicBezTo>
                <a:cubicBezTo>
                  <a:pt x="0" y="231125"/>
                  <a:pt x="231125" y="0"/>
                  <a:pt x="516232" y="0"/>
                </a:cubicBezTo>
                <a:close/>
              </a:path>
            </a:pathLst>
          </a:custGeom>
          <a:solidFill>
            <a:srgbClr val="A5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2">
            <a:extLst>
              <a:ext uri="{FF2B5EF4-FFF2-40B4-BE49-F238E27FC236}">
                <a16:creationId xmlns:a16="http://schemas.microsoft.com/office/drawing/2014/main" id="{1D745115-F9C7-480B-B63C-04ADDBB10ADE}"/>
              </a:ext>
            </a:extLst>
          </p:cNvPr>
          <p:cNvSpPr>
            <a:spLocks noChangeAspect="1"/>
          </p:cNvSpPr>
          <p:nvPr/>
        </p:nvSpPr>
        <p:spPr>
          <a:xfrm rot="3600000">
            <a:off x="10374627" y="2062558"/>
            <a:ext cx="971963" cy="459760"/>
          </a:xfrm>
          <a:custGeom>
            <a:avLst/>
            <a:gdLst/>
            <a:ahLst/>
            <a:cxnLst/>
            <a:rect l="l" t="t" r="r" b="b"/>
            <a:pathLst>
              <a:path w="2293128" h="1032464">
                <a:moveTo>
                  <a:pt x="516232" y="0"/>
                </a:moveTo>
                <a:cubicBezTo>
                  <a:pt x="725974" y="0"/>
                  <a:pt x="906502" y="125084"/>
                  <a:pt x="986382" y="305132"/>
                </a:cubicBezTo>
                <a:lnTo>
                  <a:pt x="1870927" y="305132"/>
                </a:lnTo>
                <a:lnTo>
                  <a:pt x="1870927" y="94031"/>
                </a:lnTo>
                <a:lnTo>
                  <a:pt x="2293128" y="516232"/>
                </a:lnTo>
                <a:lnTo>
                  <a:pt x="1870927" y="938433"/>
                </a:lnTo>
                <a:lnTo>
                  <a:pt x="1870927" y="727333"/>
                </a:lnTo>
                <a:lnTo>
                  <a:pt x="986381" y="727333"/>
                </a:lnTo>
                <a:cubicBezTo>
                  <a:pt x="906501" y="907380"/>
                  <a:pt x="725974" y="1032464"/>
                  <a:pt x="516232" y="1032464"/>
                </a:cubicBezTo>
                <a:cubicBezTo>
                  <a:pt x="231125" y="1032464"/>
                  <a:pt x="0" y="801339"/>
                  <a:pt x="0" y="516232"/>
                </a:cubicBezTo>
                <a:cubicBezTo>
                  <a:pt x="0" y="231125"/>
                  <a:pt x="231125" y="0"/>
                  <a:pt x="516232" y="0"/>
                </a:cubicBezTo>
                <a:close/>
              </a:path>
            </a:pathLst>
          </a:custGeom>
          <a:solidFill>
            <a:srgbClr val="C39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2">
            <a:extLst>
              <a:ext uri="{FF2B5EF4-FFF2-40B4-BE49-F238E27FC236}">
                <a16:creationId xmlns:a16="http://schemas.microsoft.com/office/drawing/2014/main" id="{A4F3B96E-AE5C-48DF-8506-ABFF6AA76C11}"/>
              </a:ext>
            </a:extLst>
          </p:cNvPr>
          <p:cNvSpPr>
            <a:spLocks noChangeAspect="1"/>
          </p:cNvSpPr>
          <p:nvPr/>
        </p:nvSpPr>
        <p:spPr>
          <a:xfrm rot="10800000">
            <a:off x="10411572" y="2803167"/>
            <a:ext cx="971963" cy="459760"/>
          </a:xfrm>
          <a:custGeom>
            <a:avLst/>
            <a:gdLst/>
            <a:ahLst/>
            <a:cxnLst/>
            <a:rect l="l" t="t" r="r" b="b"/>
            <a:pathLst>
              <a:path w="2293128" h="1032464">
                <a:moveTo>
                  <a:pt x="516232" y="0"/>
                </a:moveTo>
                <a:cubicBezTo>
                  <a:pt x="725974" y="0"/>
                  <a:pt x="906502" y="125084"/>
                  <a:pt x="986382" y="305132"/>
                </a:cubicBezTo>
                <a:lnTo>
                  <a:pt x="1870927" y="305132"/>
                </a:lnTo>
                <a:lnTo>
                  <a:pt x="1870927" y="94031"/>
                </a:lnTo>
                <a:lnTo>
                  <a:pt x="2293128" y="516232"/>
                </a:lnTo>
                <a:lnTo>
                  <a:pt x="1870927" y="938433"/>
                </a:lnTo>
                <a:lnTo>
                  <a:pt x="1870927" y="727333"/>
                </a:lnTo>
                <a:lnTo>
                  <a:pt x="986381" y="727333"/>
                </a:lnTo>
                <a:cubicBezTo>
                  <a:pt x="906501" y="907380"/>
                  <a:pt x="725974" y="1032464"/>
                  <a:pt x="516232" y="1032464"/>
                </a:cubicBezTo>
                <a:cubicBezTo>
                  <a:pt x="231125" y="1032464"/>
                  <a:pt x="0" y="801339"/>
                  <a:pt x="0" y="516232"/>
                </a:cubicBezTo>
                <a:cubicBezTo>
                  <a:pt x="0" y="231125"/>
                  <a:pt x="231125" y="0"/>
                  <a:pt x="516232" y="0"/>
                </a:cubicBezTo>
                <a:close/>
              </a:path>
            </a:pathLst>
          </a:custGeom>
          <a:solidFill>
            <a:srgbClr val="B58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865937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églalap: lekerekített 78">
            <a:extLst>
              <a:ext uri="{FF2B5EF4-FFF2-40B4-BE49-F238E27FC236}">
                <a16:creationId xmlns:a16="http://schemas.microsoft.com/office/drawing/2014/main" id="{5BE3AE67-89B4-4A0C-8CBD-0D90F5AA7F91}"/>
              </a:ext>
            </a:extLst>
          </p:cNvPr>
          <p:cNvSpPr/>
          <p:nvPr/>
        </p:nvSpPr>
        <p:spPr>
          <a:xfrm>
            <a:off x="7698803" y="2391064"/>
            <a:ext cx="4428093" cy="26889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0A22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2000" b="1" kern="150" dirty="0">
                <a:solidFill>
                  <a:schemeClr val="tx1"/>
                </a:solidFill>
                <a:effectLst/>
                <a:ea typeface="Noto Serif CJK SC"/>
                <a:cs typeface="Calibri" panose="020F0502020204030204" pitchFamily="34" charset="0"/>
              </a:rPr>
              <a:t>Retest</a:t>
            </a:r>
            <a:r>
              <a:rPr lang="hu-HU" sz="2000" kern="150" dirty="0">
                <a:solidFill>
                  <a:schemeClr val="tx1"/>
                </a:solidFill>
                <a:effectLst/>
                <a:ea typeface="Noto Serif CJK SC"/>
                <a:cs typeface="Calibri" panose="020F0502020204030204" pitchFamily="34" charset="0"/>
              </a:rPr>
              <a:t>: </a:t>
            </a:r>
            <a:r>
              <a:rPr lang="hu-HU" sz="2000" i="1" kern="150" dirty="0">
                <a:solidFill>
                  <a:schemeClr val="tx1"/>
                </a:solidFill>
                <a:ea typeface="Noto Serif CJK SC"/>
                <a:cs typeface="Calibri" panose="020F0502020204030204" pitchFamily="34" charset="0"/>
              </a:rPr>
              <a:t>hiperkorrekció </a:t>
            </a:r>
            <a:endParaRPr lang="en-US" sz="2000" i="1" kern="150" dirty="0">
              <a:solidFill>
                <a:schemeClr val="tx1"/>
              </a:solidFill>
              <a:ea typeface="Noto Serif CJK SC"/>
              <a:cs typeface="Calibri" panose="020F0502020204030204" pitchFamily="34" charset="0"/>
            </a:endParaRPr>
          </a:p>
          <a:p>
            <a:pPr lvl="1"/>
            <a:r>
              <a:rPr lang="el-GR" sz="2000" kern="150" dirty="0">
                <a:solidFill>
                  <a:schemeClr val="tx1"/>
                </a:solidFill>
                <a:effectLst/>
                <a:ea typeface="Noto Serif CJK SC"/>
                <a:cs typeface="Calibri" panose="020F0502020204030204" pitchFamily="34" charset="0"/>
              </a:rPr>
              <a:t>γ</a:t>
            </a:r>
            <a:r>
              <a:rPr lang="en-US" sz="2000" kern="150" dirty="0">
                <a:solidFill>
                  <a:schemeClr val="tx1"/>
                </a:solidFill>
                <a:effectLst/>
                <a:ea typeface="Noto Serif CJK SC"/>
                <a:cs typeface="Calibri" panose="020F0502020204030204" pitchFamily="34" charset="0"/>
              </a:rPr>
              <a:t>= </a:t>
            </a:r>
            <a:r>
              <a:rPr lang="hu-HU" sz="2000" dirty="0">
                <a:solidFill>
                  <a:schemeClr val="tx1"/>
                </a:solidFill>
                <a:effectLst/>
                <a:ea typeface="Noto Serif CJK SC"/>
                <a:cs typeface="Lohit Devanagari"/>
              </a:rPr>
              <a:t>0,23</a:t>
            </a:r>
            <a:r>
              <a:rPr lang="en-US" sz="2000" dirty="0">
                <a:solidFill>
                  <a:schemeClr val="tx1"/>
                </a:solidFill>
                <a:effectLst/>
                <a:ea typeface="Noto Serif CJK SC"/>
                <a:cs typeface="Lohit Devanagari"/>
              </a:rPr>
              <a:t>; </a:t>
            </a:r>
            <a:r>
              <a:rPr lang="hu-HU" sz="2000" dirty="0">
                <a:solidFill>
                  <a:schemeClr val="tx1"/>
                </a:solidFill>
                <a:effectLst/>
                <a:ea typeface="Noto Serif CJK SC"/>
                <a:cs typeface="Lohit Devanagari"/>
              </a:rPr>
              <a:t>t(21) = 2,27</a:t>
            </a:r>
            <a:r>
              <a:rPr lang="en-US" sz="2000" dirty="0">
                <a:solidFill>
                  <a:schemeClr val="tx1"/>
                </a:solidFill>
                <a:effectLst/>
                <a:ea typeface="Noto Serif CJK SC"/>
                <a:cs typeface="Lohit Devanagari"/>
              </a:rPr>
              <a:t>;</a:t>
            </a:r>
            <a:r>
              <a:rPr lang="hu-HU" sz="2000" dirty="0">
                <a:solidFill>
                  <a:schemeClr val="tx1"/>
                </a:solidFill>
                <a:effectLst/>
                <a:ea typeface="Noto Serif CJK SC"/>
                <a:cs typeface="Lohit Devanagari"/>
              </a:rPr>
              <a:t> SEM = 0,10</a:t>
            </a:r>
            <a:endParaRPr lang="hu-HU" sz="2000" kern="150" dirty="0">
              <a:solidFill>
                <a:schemeClr val="tx1"/>
              </a:solidFill>
              <a:ea typeface="Noto Serif CJK SC"/>
              <a:cs typeface="Lohit Devanagari"/>
            </a:endParaRPr>
          </a:p>
          <a:p>
            <a:endParaRPr lang="en-US" sz="2000" b="1" kern="150" dirty="0">
              <a:solidFill>
                <a:schemeClr val="tx1"/>
              </a:solidFill>
              <a:effectLst/>
              <a:ea typeface="Noto Serif CJK SC"/>
              <a:cs typeface="Calibri" panose="020F0502020204030204" pitchFamily="34" charset="0"/>
            </a:endParaRPr>
          </a:p>
          <a:p>
            <a:r>
              <a:rPr lang="hu-HU" sz="2000" b="1" kern="150" dirty="0">
                <a:solidFill>
                  <a:schemeClr val="tx1"/>
                </a:solidFill>
                <a:effectLst/>
                <a:ea typeface="Noto Serif CJK SC"/>
                <a:cs typeface="Calibri" panose="020F0502020204030204" pitchFamily="34" charset="0"/>
              </a:rPr>
              <a:t>Forrásteszt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b="1" kern="150" dirty="0">
                <a:solidFill>
                  <a:schemeClr val="tx1"/>
                </a:solidFill>
                <a:ea typeface="Noto Serif CJK SC"/>
                <a:cs typeface="Calibri" panose="020F0502020204030204" pitchFamily="34" charset="0"/>
              </a:rPr>
              <a:t>AM</a:t>
            </a:r>
            <a:r>
              <a:rPr lang="hu-HU" sz="2000" kern="150" dirty="0">
                <a:solidFill>
                  <a:schemeClr val="tx1"/>
                </a:solidFill>
                <a:ea typeface="Noto Serif CJK SC"/>
                <a:cs typeface="Calibri" panose="020F0502020204030204" pitchFamily="34" charset="0"/>
              </a:rPr>
              <a:t>: </a:t>
            </a:r>
            <a:endParaRPr lang="en-US" sz="2000" kern="150" dirty="0">
              <a:solidFill>
                <a:schemeClr val="tx1"/>
              </a:solidFill>
              <a:ea typeface="Noto Serif CJK SC"/>
              <a:cs typeface="Calibri" panose="020F0502020204030204" pitchFamily="34" charset="0"/>
            </a:endParaRPr>
          </a:p>
          <a:p>
            <a:pPr lvl="1"/>
            <a:r>
              <a:rPr lang="el-GR" sz="2000" kern="150" dirty="0">
                <a:solidFill>
                  <a:schemeClr val="tx1"/>
                </a:solidFill>
                <a:effectLst/>
                <a:ea typeface="Noto Serif CJK SC"/>
                <a:cs typeface="Calibri" panose="020F0502020204030204" pitchFamily="34" charset="0"/>
              </a:rPr>
              <a:t>γ </a:t>
            </a:r>
            <a:r>
              <a:rPr lang="hu-HU" sz="2000" kern="150" dirty="0">
                <a:solidFill>
                  <a:schemeClr val="tx1"/>
                </a:solidFill>
                <a:effectLst/>
                <a:ea typeface="Noto Serif CJK SC"/>
                <a:cs typeface="Lohit Devanagari"/>
              </a:rPr>
              <a:t>= -0,28; t(49) = 4,24; SEM = 0,07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b="1" kern="150" dirty="0">
                <a:solidFill>
                  <a:schemeClr val="tx1"/>
                </a:solidFill>
                <a:ea typeface="Noto Serif CJK SC"/>
                <a:cs typeface="Lohit Devanagari"/>
              </a:rPr>
              <a:t>MM</a:t>
            </a:r>
            <a:r>
              <a:rPr lang="hu-HU" sz="2000" kern="150" dirty="0">
                <a:solidFill>
                  <a:schemeClr val="tx1"/>
                </a:solidFill>
                <a:ea typeface="Noto Serif CJK SC"/>
                <a:cs typeface="Lohit Devanagari"/>
              </a:rPr>
              <a:t>: </a:t>
            </a:r>
            <a:endParaRPr lang="en-US" sz="2000" kern="150" dirty="0">
              <a:solidFill>
                <a:schemeClr val="tx1"/>
              </a:solidFill>
              <a:ea typeface="Noto Serif CJK SC"/>
              <a:cs typeface="Lohit Devanagari"/>
            </a:endParaRPr>
          </a:p>
          <a:p>
            <a:pPr lvl="1"/>
            <a:r>
              <a:rPr lang="el-GR" sz="2000" kern="150" dirty="0">
                <a:solidFill>
                  <a:schemeClr val="tx1"/>
                </a:solidFill>
                <a:effectLst/>
                <a:ea typeface="Noto Serif CJK SC"/>
                <a:cs typeface="Calibri" panose="020F0502020204030204" pitchFamily="34" charset="0"/>
              </a:rPr>
              <a:t>γ </a:t>
            </a:r>
            <a:r>
              <a:rPr lang="hu-HU" sz="2000" kern="150" dirty="0">
                <a:solidFill>
                  <a:schemeClr val="tx1"/>
                </a:solidFill>
                <a:effectLst/>
                <a:ea typeface="Noto Serif CJK SC"/>
                <a:cs typeface="Lohit Devanagari"/>
              </a:rPr>
              <a:t>=</a:t>
            </a:r>
            <a:r>
              <a:rPr lang="en-US" sz="2000" kern="150" dirty="0">
                <a:solidFill>
                  <a:schemeClr val="tx1"/>
                </a:solidFill>
                <a:effectLst/>
                <a:ea typeface="Noto Serif CJK SC"/>
                <a:cs typeface="Lohit Devanagari"/>
              </a:rPr>
              <a:t> </a:t>
            </a:r>
            <a:r>
              <a:rPr lang="hu-HU" sz="2000" kern="150" dirty="0">
                <a:solidFill>
                  <a:schemeClr val="tx1"/>
                </a:solidFill>
                <a:effectLst/>
                <a:ea typeface="Noto Serif CJK SC"/>
                <a:cs typeface="Lohit Devanagari"/>
              </a:rPr>
              <a:t>0,12; t(49) = 2,18; SEM = 0,06</a:t>
            </a:r>
          </a:p>
        </p:txBody>
      </p:sp>
      <p:sp>
        <p:nvSpPr>
          <p:cNvPr id="76" name="Rectangle 25">
            <a:extLst>
              <a:ext uri="{FF2B5EF4-FFF2-40B4-BE49-F238E27FC236}">
                <a16:creationId xmlns:a16="http://schemas.microsoft.com/office/drawing/2014/main" id="{1A6F2F2F-C841-419E-A420-5B355A11E234}"/>
              </a:ext>
            </a:extLst>
          </p:cNvPr>
          <p:cNvSpPr/>
          <p:nvPr/>
        </p:nvSpPr>
        <p:spPr>
          <a:xfrm flipV="1">
            <a:off x="942514" y="3474890"/>
            <a:ext cx="5912946" cy="126624"/>
          </a:xfrm>
          <a:prstGeom prst="rect">
            <a:avLst/>
          </a:prstGeom>
          <a:solidFill>
            <a:srgbClr val="B58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B5BE622-8C79-49F1-8054-2BB9BB4B7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" y="17284"/>
            <a:ext cx="3249676" cy="1325563"/>
          </a:xfrm>
        </p:spPr>
        <p:txBody>
          <a:bodyPr/>
          <a:lstStyle/>
          <a:p>
            <a:r>
              <a:rPr lang="hu-HU" dirty="0"/>
              <a:t>Eredmény (2)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D7D86B7-D047-4C51-AD3A-903DEE6DCD14}"/>
              </a:ext>
            </a:extLst>
          </p:cNvPr>
          <p:cNvSpPr/>
          <p:nvPr/>
        </p:nvSpPr>
        <p:spPr>
          <a:xfrm>
            <a:off x="9334310" y="282287"/>
            <a:ext cx="1152000" cy="115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511023B1-74D0-4FBD-B561-4D686090F914}"/>
              </a:ext>
            </a:extLst>
          </p:cNvPr>
          <p:cNvSpPr/>
          <p:nvPr/>
        </p:nvSpPr>
        <p:spPr>
          <a:xfrm rot="10800000">
            <a:off x="3465566" y="2517016"/>
            <a:ext cx="914400" cy="914400"/>
          </a:xfrm>
          <a:prstGeom prst="blockArc">
            <a:avLst>
              <a:gd name="adj1" fmla="val 16184359"/>
              <a:gd name="adj2" fmla="val 164567"/>
              <a:gd name="adj3" fmla="val 1396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1A59FC-2A14-468A-ADD4-302B3BBC387B}"/>
              </a:ext>
            </a:extLst>
          </p:cNvPr>
          <p:cNvSpPr/>
          <p:nvPr/>
        </p:nvSpPr>
        <p:spPr>
          <a:xfrm flipV="1">
            <a:off x="3897414" y="3304307"/>
            <a:ext cx="3189516" cy="1266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C348650-0B12-47DC-879C-AAE6EF4EB868}"/>
              </a:ext>
            </a:extLst>
          </p:cNvPr>
          <p:cNvSpPr/>
          <p:nvPr/>
        </p:nvSpPr>
        <p:spPr>
          <a:xfrm>
            <a:off x="189050" y="3164918"/>
            <a:ext cx="792000" cy="792000"/>
          </a:xfrm>
          <a:prstGeom prst="ellipse">
            <a:avLst/>
          </a:prstGeom>
          <a:solidFill>
            <a:srgbClr val="B58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F92A9E0-0CF5-4949-8F97-D380E345A335}"/>
              </a:ext>
            </a:extLst>
          </p:cNvPr>
          <p:cNvSpPr/>
          <p:nvPr/>
        </p:nvSpPr>
        <p:spPr>
          <a:xfrm>
            <a:off x="3143151" y="2175179"/>
            <a:ext cx="792000" cy="79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661ED3-C3A3-4226-ACD4-2ADE8E4A0D16}"/>
              </a:ext>
            </a:extLst>
          </p:cNvPr>
          <p:cNvSpPr txBox="1"/>
          <p:nvPr/>
        </p:nvSpPr>
        <p:spPr>
          <a:xfrm>
            <a:off x="674715" y="3885843"/>
            <a:ext cx="32604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Helyes válaszok: </a:t>
            </a:r>
          </a:p>
          <a:p>
            <a:r>
              <a:rPr lang="hu-HU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Forrás: 43% </a:t>
            </a:r>
          </a:p>
          <a:p>
            <a:r>
              <a:rPr lang="hu-HU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Átlagos magabiztosság</a:t>
            </a:r>
          </a:p>
          <a:p>
            <a:r>
              <a:rPr lang="hu-HU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Forrás: 4,01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59" name="Group 67">
            <a:extLst>
              <a:ext uri="{FF2B5EF4-FFF2-40B4-BE49-F238E27FC236}">
                <a16:creationId xmlns:a16="http://schemas.microsoft.com/office/drawing/2014/main" id="{BC214C2F-FBA6-4440-B962-43D6C0A2B032}"/>
              </a:ext>
            </a:extLst>
          </p:cNvPr>
          <p:cNvGrpSpPr/>
          <p:nvPr/>
        </p:nvGrpSpPr>
        <p:grpSpPr>
          <a:xfrm>
            <a:off x="9564220" y="408255"/>
            <a:ext cx="701707" cy="884572"/>
            <a:chOff x="6804248" y="2144238"/>
            <a:chExt cx="1305367" cy="1645545"/>
          </a:xfrm>
          <a:solidFill>
            <a:schemeClr val="bg1"/>
          </a:solidFill>
        </p:grpSpPr>
        <p:sp>
          <p:nvSpPr>
            <p:cNvPr id="60" name="Oval 1">
              <a:extLst>
                <a:ext uri="{FF2B5EF4-FFF2-40B4-BE49-F238E27FC236}">
                  <a16:creationId xmlns:a16="http://schemas.microsoft.com/office/drawing/2014/main" id="{29239C0A-5DFB-4A9B-B9B4-374264D27A06}"/>
                </a:ext>
              </a:extLst>
            </p:cNvPr>
            <p:cNvSpPr/>
            <p:nvPr/>
          </p:nvSpPr>
          <p:spPr>
            <a:xfrm flipH="1">
              <a:off x="7253541" y="3472481"/>
              <a:ext cx="406780" cy="7264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" name="Oval 1">
              <a:extLst>
                <a:ext uri="{FF2B5EF4-FFF2-40B4-BE49-F238E27FC236}">
                  <a16:creationId xmlns:a16="http://schemas.microsoft.com/office/drawing/2014/main" id="{9889B4E3-CCD0-4F88-AB75-D7A2C93800D1}"/>
                </a:ext>
              </a:extLst>
            </p:cNvPr>
            <p:cNvSpPr/>
            <p:nvPr/>
          </p:nvSpPr>
          <p:spPr>
            <a:xfrm flipH="1">
              <a:off x="7297125" y="3673561"/>
              <a:ext cx="319612" cy="116222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" name="Oval 1">
              <a:extLst>
                <a:ext uri="{FF2B5EF4-FFF2-40B4-BE49-F238E27FC236}">
                  <a16:creationId xmlns:a16="http://schemas.microsoft.com/office/drawing/2014/main" id="{C8B7099F-4EE6-4255-A480-EAE73EFB5D98}"/>
                </a:ext>
              </a:extLst>
            </p:cNvPr>
            <p:cNvSpPr/>
            <p:nvPr/>
          </p:nvSpPr>
          <p:spPr>
            <a:xfrm flipH="1">
              <a:off x="7268070" y="3573021"/>
              <a:ext cx="377724" cy="72648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" name="Oval 1">
              <a:extLst>
                <a:ext uri="{FF2B5EF4-FFF2-40B4-BE49-F238E27FC236}">
                  <a16:creationId xmlns:a16="http://schemas.microsoft.com/office/drawing/2014/main" id="{55F09ED2-B68C-4395-B982-C45ACD2AF4A5}"/>
                </a:ext>
              </a:extLst>
            </p:cNvPr>
            <p:cNvSpPr/>
            <p:nvPr/>
          </p:nvSpPr>
          <p:spPr>
            <a:xfrm flipH="1">
              <a:off x="7239014" y="3371941"/>
              <a:ext cx="435836" cy="7264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" name="Oval 1">
              <a:extLst>
                <a:ext uri="{FF2B5EF4-FFF2-40B4-BE49-F238E27FC236}">
                  <a16:creationId xmlns:a16="http://schemas.microsoft.com/office/drawing/2014/main" id="{81264236-5C01-41D3-8598-F2C95BD82994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" name="Oval 1">
              <a:extLst>
                <a:ext uri="{FF2B5EF4-FFF2-40B4-BE49-F238E27FC236}">
                  <a16:creationId xmlns:a16="http://schemas.microsoft.com/office/drawing/2014/main" id="{C6E8D30C-B9A1-44D6-8EFE-4B56A06F606C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" name="Oval 1">
              <a:extLst>
                <a:ext uri="{FF2B5EF4-FFF2-40B4-BE49-F238E27FC236}">
                  <a16:creationId xmlns:a16="http://schemas.microsoft.com/office/drawing/2014/main" id="{C044BC36-38C8-42F6-A410-590A850FA584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cxnSp>
        <p:nvCxnSpPr>
          <p:cNvPr id="69" name="Elbow Connector 25">
            <a:extLst>
              <a:ext uri="{FF2B5EF4-FFF2-40B4-BE49-F238E27FC236}">
                <a16:creationId xmlns:a16="http://schemas.microsoft.com/office/drawing/2014/main" id="{6E2CBD55-258C-4235-95EF-E32C9B0E834F}"/>
              </a:ext>
            </a:extLst>
          </p:cNvPr>
          <p:cNvCxnSpPr>
            <a:cxnSpLocks/>
            <a:stCxn id="3" idx="4"/>
            <a:endCxn id="79" idx="0"/>
          </p:cNvCxnSpPr>
          <p:nvPr/>
        </p:nvCxnSpPr>
        <p:spPr>
          <a:xfrm rot="16200000" flipH="1">
            <a:off x="9433192" y="1911405"/>
            <a:ext cx="956777" cy="254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9">
            <a:extLst>
              <a:ext uri="{FF2B5EF4-FFF2-40B4-BE49-F238E27FC236}">
                <a16:creationId xmlns:a16="http://schemas.microsoft.com/office/drawing/2014/main" id="{0538EAC4-CAD0-475D-8252-7668A62F4428}"/>
              </a:ext>
            </a:extLst>
          </p:cNvPr>
          <p:cNvSpPr>
            <a:spLocks noChangeAspect="1"/>
          </p:cNvSpPr>
          <p:nvPr/>
        </p:nvSpPr>
        <p:spPr>
          <a:xfrm>
            <a:off x="392761" y="3388087"/>
            <a:ext cx="384578" cy="36000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6" name="Group 39">
            <a:extLst>
              <a:ext uri="{FF2B5EF4-FFF2-40B4-BE49-F238E27FC236}">
                <a16:creationId xmlns:a16="http://schemas.microsoft.com/office/drawing/2014/main" id="{F6EF89FE-1CC5-4779-B7A9-DF0FA126DFC8}"/>
              </a:ext>
            </a:extLst>
          </p:cNvPr>
          <p:cNvGrpSpPr/>
          <p:nvPr/>
        </p:nvGrpSpPr>
        <p:grpSpPr>
          <a:xfrm>
            <a:off x="3845097" y="2116706"/>
            <a:ext cx="4059554" cy="1016323"/>
            <a:chOff x="2717227" y="4009798"/>
            <a:chExt cx="1370089" cy="2511384"/>
          </a:xfrm>
        </p:grpSpPr>
        <p:sp>
          <p:nvSpPr>
            <p:cNvPr id="47" name="TextBox 40">
              <a:extLst>
                <a:ext uri="{FF2B5EF4-FFF2-40B4-BE49-F238E27FC236}">
                  <a16:creationId xmlns:a16="http://schemas.microsoft.com/office/drawing/2014/main" id="{C9F9C97A-DBC2-4ED0-9F33-CBBE6585B322}"/>
                </a:ext>
              </a:extLst>
            </p:cNvPr>
            <p:cNvSpPr txBox="1"/>
            <p:nvPr/>
          </p:nvSpPr>
          <p:spPr>
            <a:xfrm>
              <a:off x="2774165" y="4771961"/>
              <a:ext cx="1313151" cy="174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altLang="ko-KR" sz="2000" b="1" dirty="0">
                  <a:cs typeface="Arial" pitchFamily="34" charset="0"/>
                </a:rPr>
                <a:t>Helyes válasz: 80%</a:t>
              </a:r>
            </a:p>
            <a:p>
              <a:r>
                <a:rPr lang="hu-HU" sz="2000" dirty="0">
                  <a:effectLst/>
                  <a:ea typeface="Noto Serif CJK SC"/>
                  <a:cs typeface="Lohit Devanagari"/>
                </a:rPr>
                <a:t>t(21) = 26,17</a:t>
              </a:r>
              <a:r>
                <a:rPr lang="en-US" sz="2000" dirty="0">
                  <a:effectLst/>
                  <a:ea typeface="Noto Serif CJK SC"/>
                  <a:cs typeface="Lohit Devanagari"/>
                </a:rPr>
                <a:t>;</a:t>
              </a:r>
              <a:r>
                <a:rPr lang="hu-HU" sz="2000" dirty="0">
                  <a:effectLst/>
                  <a:ea typeface="Noto Serif CJK SC"/>
                  <a:cs typeface="Lohit Devanagari"/>
                </a:rPr>
                <a:t> SEM = 0,01</a:t>
              </a:r>
            </a:p>
          </p:txBody>
        </p:sp>
        <p:sp>
          <p:nvSpPr>
            <p:cNvPr id="48" name="TextBox 41">
              <a:extLst>
                <a:ext uri="{FF2B5EF4-FFF2-40B4-BE49-F238E27FC236}">
                  <a16:creationId xmlns:a16="http://schemas.microsoft.com/office/drawing/2014/main" id="{DCBE90A5-AA06-41E8-80FB-E734F85B3ABE}"/>
                </a:ext>
              </a:extLst>
            </p:cNvPr>
            <p:cNvSpPr txBox="1"/>
            <p:nvPr/>
          </p:nvSpPr>
          <p:spPr>
            <a:xfrm>
              <a:off x="2717227" y="4009798"/>
              <a:ext cx="1301988" cy="988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Retest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39">
            <a:extLst>
              <a:ext uri="{FF2B5EF4-FFF2-40B4-BE49-F238E27FC236}">
                <a16:creationId xmlns:a16="http://schemas.microsoft.com/office/drawing/2014/main" id="{E74CFEAB-2FDA-4A05-B111-73E10CC364D5}"/>
              </a:ext>
            </a:extLst>
          </p:cNvPr>
          <p:cNvGrpSpPr/>
          <p:nvPr/>
        </p:nvGrpSpPr>
        <p:grpSpPr>
          <a:xfrm>
            <a:off x="3877444" y="3947132"/>
            <a:ext cx="3125361" cy="1008571"/>
            <a:chOff x="2717227" y="4009798"/>
            <a:chExt cx="1403653" cy="1354004"/>
          </a:xfrm>
        </p:grpSpPr>
        <p:sp>
          <p:nvSpPr>
            <p:cNvPr id="50" name="TextBox 40">
              <a:extLst>
                <a:ext uri="{FF2B5EF4-FFF2-40B4-BE49-F238E27FC236}">
                  <a16:creationId xmlns:a16="http://schemas.microsoft.com/office/drawing/2014/main" id="{EC5F57AA-C88F-4056-A571-C0FEEDDF33A5}"/>
                </a:ext>
              </a:extLst>
            </p:cNvPr>
            <p:cNvSpPr txBox="1"/>
            <p:nvPr/>
          </p:nvSpPr>
          <p:spPr>
            <a:xfrm>
              <a:off x="2807729" y="4413467"/>
              <a:ext cx="1313151" cy="950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altLang="ko-KR" sz="2000" b="1" dirty="0">
                  <a:cs typeface="Arial" pitchFamily="34" charset="0"/>
                </a:rPr>
                <a:t>Helyes válasz: </a:t>
              </a:r>
              <a:r>
                <a:rPr lang="en-US" altLang="ko-KR" sz="2000" b="1" dirty="0">
                  <a:cs typeface="Arial" pitchFamily="34" charset="0"/>
                </a:rPr>
                <a:t>68</a:t>
              </a:r>
              <a:r>
                <a:rPr lang="hu-HU" altLang="ko-KR" sz="2000" b="1" dirty="0">
                  <a:cs typeface="Arial" pitchFamily="34" charset="0"/>
                </a:rPr>
                <a:t>%</a:t>
              </a:r>
            </a:p>
            <a:p>
              <a:r>
                <a:rPr lang="hu-HU" sz="2000" dirty="0">
                  <a:effectLst/>
                  <a:ea typeface="Noto Serif CJK SC"/>
                  <a:cs typeface="Lohit Devanagari"/>
                </a:rPr>
                <a:t>t(21) = 26,17</a:t>
              </a:r>
              <a:r>
                <a:rPr lang="en-US" sz="2000" dirty="0">
                  <a:effectLst/>
                  <a:ea typeface="Noto Serif CJK SC"/>
                  <a:cs typeface="Lohit Devanagari"/>
                </a:rPr>
                <a:t>;</a:t>
              </a:r>
              <a:r>
                <a:rPr lang="hu-HU" sz="2000" dirty="0">
                  <a:effectLst/>
                  <a:ea typeface="Noto Serif CJK SC"/>
                  <a:cs typeface="Lohit Devanagari"/>
                </a:rPr>
                <a:t> SEM = 0,01</a:t>
              </a:r>
            </a:p>
          </p:txBody>
        </p:sp>
        <p:sp>
          <p:nvSpPr>
            <p:cNvPr id="51" name="TextBox 41">
              <a:extLst>
                <a:ext uri="{FF2B5EF4-FFF2-40B4-BE49-F238E27FC236}">
                  <a16:creationId xmlns:a16="http://schemas.microsoft.com/office/drawing/2014/main" id="{2D7440D5-B1FA-4FCF-9BA0-1FBCF9CC2FE9}"/>
                </a:ext>
              </a:extLst>
            </p:cNvPr>
            <p:cNvSpPr txBox="1"/>
            <p:nvPr/>
          </p:nvSpPr>
          <p:spPr>
            <a:xfrm>
              <a:off x="2717227" y="4009798"/>
              <a:ext cx="1301988" cy="537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Forrásteszt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2" name="Block Arc 41">
            <a:extLst>
              <a:ext uri="{FF2B5EF4-FFF2-40B4-BE49-F238E27FC236}">
                <a16:creationId xmlns:a16="http://schemas.microsoft.com/office/drawing/2014/main" id="{124E2D36-7B49-4037-805E-6FDB866DE0CC}"/>
              </a:ext>
            </a:extLst>
          </p:cNvPr>
          <p:cNvSpPr>
            <a:spLocks noChangeAspect="1"/>
          </p:cNvSpPr>
          <p:nvPr/>
        </p:nvSpPr>
        <p:spPr>
          <a:xfrm>
            <a:off x="3340379" y="2391064"/>
            <a:ext cx="379531" cy="384339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3" name="Oval 29">
            <a:extLst>
              <a:ext uri="{FF2B5EF4-FFF2-40B4-BE49-F238E27FC236}">
                <a16:creationId xmlns:a16="http://schemas.microsoft.com/office/drawing/2014/main" id="{776A9A43-C82B-49F9-AE6B-EC462B5D2F2C}"/>
              </a:ext>
            </a:extLst>
          </p:cNvPr>
          <p:cNvSpPr/>
          <p:nvPr/>
        </p:nvSpPr>
        <p:spPr>
          <a:xfrm>
            <a:off x="3171255" y="4040289"/>
            <a:ext cx="792000" cy="79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4" name="Freeform 19">
            <a:extLst>
              <a:ext uri="{FF2B5EF4-FFF2-40B4-BE49-F238E27FC236}">
                <a16:creationId xmlns:a16="http://schemas.microsoft.com/office/drawing/2014/main" id="{57980E58-9F55-477F-9FDD-85005E4BBE22}"/>
              </a:ext>
            </a:extLst>
          </p:cNvPr>
          <p:cNvSpPr>
            <a:spLocks noChangeAspect="1"/>
          </p:cNvSpPr>
          <p:nvPr/>
        </p:nvSpPr>
        <p:spPr>
          <a:xfrm>
            <a:off x="3381213" y="4242231"/>
            <a:ext cx="367028" cy="361142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Block Arc 6">
            <a:extLst>
              <a:ext uri="{FF2B5EF4-FFF2-40B4-BE49-F238E27FC236}">
                <a16:creationId xmlns:a16="http://schemas.microsoft.com/office/drawing/2014/main" id="{7B1784BA-85B9-4302-B285-BABC815A6026}"/>
              </a:ext>
            </a:extLst>
          </p:cNvPr>
          <p:cNvSpPr/>
          <p:nvPr/>
        </p:nvSpPr>
        <p:spPr>
          <a:xfrm rot="16200000">
            <a:off x="3503010" y="3639713"/>
            <a:ext cx="914400" cy="914400"/>
          </a:xfrm>
          <a:prstGeom prst="blockArc">
            <a:avLst>
              <a:gd name="adj1" fmla="val 16184359"/>
              <a:gd name="adj2" fmla="val 164567"/>
              <a:gd name="adj3" fmla="val 1396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Rectangle 21">
            <a:extLst>
              <a:ext uri="{FF2B5EF4-FFF2-40B4-BE49-F238E27FC236}">
                <a16:creationId xmlns:a16="http://schemas.microsoft.com/office/drawing/2014/main" id="{8953E873-8BBD-4B17-827B-498AFC6FE4D9}"/>
              </a:ext>
            </a:extLst>
          </p:cNvPr>
          <p:cNvSpPr/>
          <p:nvPr/>
        </p:nvSpPr>
        <p:spPr>
          <a:xfrm flipV="1">
            <a:off x="3960210" y="3639761"/>
            <a:ext cx="3186380" cy="1266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291FB3-44B9-4949-9BF6-29301058788F}"/>
              </a:ext>
            </a:extLst>
          </p:cNvPr>
          <p:cNvSpPr/>
          <p:nvPr/>
        </p:nvSpPr>
        <p:spPr>
          <a:xfrm>
            <a:off x="7361384" y="3439865"/>
            <a:ext cx="166037" cy="126626"/>
          </a:xfrm>
          <a:prstGeom prst="rect">
            <a:avLst/>
          </a:prstGeom>
          <a:solidFill>
            <a:srgbClr val="F0A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2FDD21E-7A82-43FA-8E68-5956C6B4BF6F}"/>
              </a:ext>
            </a:extLst>
          </p:cNvPr>
          <p:cNvSpPr/>
          <p:nvPr/>
        </p:nvSpPr>
        <p:spPr>
          <a:xfrm rot="5400000">
            <a:off x="7452687" y="3396835"/>
            <a:ext cx="258081" cy="222484"/>
          </a:xfrm>
          <a:prstGeom prst="triangle">
            <a:avLst/>
          </a:prstGeom>
          <a:solidFill>
            <a:srgbClr val="F0A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7DED6AB-6355-4E19-BF44-97C211A3E733}"/>
              </a:ext>
            </a:extLst>
          </p:cNvPr>
          <p:cNvSpPr/>
          <p:nvPr/>
        </p:nvSpPr>
        <p:spPr>
          <a:xfrm>
            <a:off x="6603940" y="3104864"/>
            <a:ext cx="792000" cy="792000"/>
          </a:xfrm>
          <a:prstGeom prst="ellipse">
            <a:avLst/>
          </a:prstGeom>
          <a:solidFill>
            <a:srgbClr val="F0A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78" name="Kép 77">
            <a:extLst>
              <a:ext uri="{FF2B5EF4-FFF2-40B4-BE49-F238E27FC236}">
                <a16:creationId xmlns:a16="http://schemas.microsoft.com/office/drawing/2014/main" id="{4A2FE06A-E6AA-4F4D-AB54-2289328B3B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7222" y1="35286" x2="57222" y2="35286"/>
                        <a14:foregroundMark x1="55333" y1="43620" x2="55333" y2="436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68564" y="3133029"/>
            <a:ext cx="903874" cy="735670"/>
          </a:xfrm>
          <a:prstGeom prst="rect">
            <a:avLst/>
          </a:prstGeom>
        </p:spPr>
      </p:pic>
      <p:sp>
        <p:nvSpPr>
          <p:cNvPr id="38" name="TextBox 43">
            <a:extLst>
              <a:ext uri="{FF2B5EF4-FFF2-40B4-BE49-F238E27FC236}">
                <a16:creationId xmlns:a16="http://schemas.microsoft.com/office/drawing/2014/main" id="{45AE2220-84F9-4C5E-81B5-34BD1C3A208E}"/>
              </a:ext>
            </a:extLst>
          </p:cNvPr>
          <p:cNvSpPr txBox="1"/>
          <p:nvPr/>
        </p:nvSpPr>
        <p:spPr>
          <a:xfrm>
            <a:off x="601299" y="1934528"/>
            <a:ext cx="32604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Helyes válaszok: </a:t>
            </a:r>
          </a:p>
          <a:p>
            <a:r>
              <a:rPr lang="hu-HU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Retest: 42%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r>
              <a:rPr lang="hu-HU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Átlagos magabiztosság</a:t>
            </a:r>
          </a:p>
          <a:p>
            <a:r>
              <a:rPr lang="hu-HU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Retest: 4,21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44">
            <a:extLst>
              <a:ext uri="{FF2B5EF4-FFF2-40B4-BE49-F238E27FC236}">
                <a16:creationId xmlns:a16="http://schemas.microsoft.com/office/drawing/2014/main" id="{3F6BAC5E-C8EF-420A-BB3E-650A9E4779B5}"/>
              </a:ext>
            </a:extLst>
          </p:cNvPr>
          <p:cNvSpPr txBox="1"/>
          <p:nvPr/>
        </p:nvSpPr>
        <p:spPr>
          <a:xfrm>
            <a:off x="19487" y="1508395"/>
            <a:ext cx="3232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Általános műveltségi teszt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45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Sárga–naranc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18465</TotalTime>
  <Words>864</Words>
  <Application>Microsoft Office PowerPoint</Application>
  <PresentationFormat>Szélesvásznú</PresentationFormat>
  <Paragraphs>200</Paragraphs>
  <Slides>14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Times New Roman</vt:lpstr>
      <vt:lpstr>Wingdings</vt:lpstr>
      <vt:lpstr>Office-téma</vt:lpstr>
      <vt:lpstr>  Surprising feedback improves later memory  Lisa K. Fazio &amp; Elizabeth J. Marsh - 2009</vt:lpstr>
      <vt:lpstr>Korábbi kutatások</vt:lpstr>
      <vt:lpstr>PowerPoint-bemutató</vt:lpstr>
      <vt:lpstr>Meglepetés hipotézis</vt:lpstr>
      <vt:lpstr>Első kísérlet Within subject design</vt:lpstr>
      <vt:lpstr>Eredmény (1) </vt:lpstr>
      <vt:lpstr>Első kísérlet - Kiegészítő elemzés</vt:lpstr>
      <vt:lpstr>Második kísérlet Kevert Between-Within subject design</vt:lpstr>
      <vt:lpstr>Eredmény (2) </vt:lpstr>
      <vt:lpstr>Második kísérlet - Kiegészítő elemzés</vt:lpstr>
      <vt:lpstr>Összefoglalás </vt:lpstr>
      <vt:lpstr>PowerPoint-bemutató</vt:lpstr>
      <vt:lpstr>Kutatási perspektívák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Surprising feedback improves later memory Lisa K. Fazio &amp; Elizabeth J. Marsh</dc:title>
  <dc:creator>Varga Katalin Eszter</dc:creator>
  <cp:lastModifiedBy>Katalin-Eszter Varga</cp:lastModifiedBy>
  <cp:revision>19</cp:revision>
  <dcterms:created xsi:type="dcterms:W3CDTF">2022-03-13T09:50:00Z</dcterms:created>
  <dcterms:modified xsi:type="dcterms:W3CDTF">2023-09-10T17:50:51Z</dcterms:modified>
</cp:coreProperties>
</file>