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7" r:id="rId9"/>
    <p:sldId id="264" r:id="rId10"/>
    <p:sldId id="265" r:id="rId11"/>
    <p:sldId id="266" r:id="rId12"/>
    <p:sldId id="268" r:id="rId13"/>
    <p:sldId id="269" r:id="rId14"/>
    <p:sldId id="272" r:id="rId15"/>
    <p:sldId id="273" r:id="rId16"/>
    <p:sldId id="270" r:id="rId17"/>
    <p:sldId id="271" r:id="rId18"/>
    <p:sldId id="276"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62339-2D58-4266-82FC-6D0B1AA62169}" type="doc">
      <dgm:prSet loTypeId="urn:microsoft.com/office/officeart/2005/8/layout/matrix3" loCatId="matrix" qsTypeId="urn:microsoft.com/office/officeart/2005/8/quickstyle/simple1" qsCatId="simple" csTypeId="urn:microsoft.com/office/officeart/2005/8/colors/accent6_2" csCatId="accent6"/>
      <dgm:spPr/>
      <dgm:t>
        <a:bodyPr/>
        <a:lstStyle/>
        <a:p>
          <a:endParaRPr lang="en-US"/>
        </a:p>
      </dgm:t>
    </dgm:pt>
    <dgm:pt modelId="{9085274C-8FDE-4890-A733-72C82ED10578}">
      <dgm:prSet/>
      <dgm:spPr/>
      <dgm:t>
        <a:bodyPr/>
        <a:lstStyle/>
        <a:p>
          <a:r>
            <a:rPr lang="en-US" b="1" i="0" dirty="0">
              <a:solidFill>
                <a:schemeClr val="tx1"/>
              </a:solidFill>
              <a:latin typeface="Times New Roman" panose="02020603050405020304" pitchFamily="18" charset="0"/>
              <a:cs typeface="Times New Roman" panose="02020603050405020304" pitchFamily="18" charset="0"/>
            </a:rPr>
            <a:t>Background:</a:t>
          </a:r>
          <a:endParaRPr lang="en-US" dirty="0">
            <a:solidFill>
              <a:schemeClr val="tx1"/>
            </a:solidFill>
            <a:latin typeface="Times New Roman" panose="02020603050405020304" pitchFamily="18" charset="0"/>
            <a:cs typeface="Times New Roman" panose="02020603050405020304" pitchFamily="18" charset="0"/>
          </a:endParaRPr>
        </a:p>
      </dgm:t>
    </dgm:pt>
    <dgm:pt modelId="{EB296C58-CBBD-437E-8E10-A34AB566A68C}" type="parTrans" cxnId="{99010035-407C-4159-8025-B9A4D571ECEB}">
      <dgm:prSet/>
      <dgm:spPr/>
      <dgm:t>
        <a:bodyPr/>
        <a:lstStyle/>
        <a:p>
          <a:endParaRPr lang="en-US"/>
        </a:p>
      </dgm:t>
    </dgm:pt>
    <dgm:pt modelId="{25373302-5AEA-41CC-8BE9-8723A2DE5A5B}" type="sibTrans" cxnId="{99010035-407C-4159-8025-B9A4D571ECEB}">
      <dgm:prSet/>
      <dgm:spPr/>
      <dgm:t>
        <a:bodyPr/>
        <a:lstStyle/>
        <a:p>
          <a:endParaRPr lang="en-US"/>
        </a:p>
      </dgm:t>
    </dgm:pt>
    <dgm:pt modelId="{85AA045F-8703-45AE-AC91-226AE545ECF8}">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The real estate agency aims to provide accurate property valuations to homeowners looking to sell their homes and to buyers interested in purchasing properties. Property valuation is a critical aspect of real estate transactions as it directly impacts pricing decisions, marketing strategies, and negotiation outcomes.</a:t>
          </a:r>
          <a:endParaRPr lang="en-US" dirty="0">
            <a:solidFill>
              <a:schemeClr val="tx1"/>
            </a:solidFill>
            <a:latin typeface="Times New Roman" panose="02020603050405020304" pitchFamily="18" charset="0"/>
            <a:cs typeface="Times New Roman" panose="02020603050405020304" pitchFamily="18" charset="0"/>
          </a:endParaRPr>
        </a:p>
      </dgm:t>
    </dgm:pt>
    <dgm:pt modelId="{75E50048-EE62-4D7D-9ABA-D9E484675406}" type="parTrans" cxnId="{CCEDE93C-E41E-4037-B833-09458B9DB21F}">
      <dgm:prSet/>
      <dgm:spPr/>
      <dgm:t>
        <a:bodyPr/>
        <a:lstStyle/>
        <a:p>
          <a:endParaRPr lang="en-US"/>
        </a:p>
      </dgm:t>
    </dgm:pt>
    <dgm:pt modelId="{F4D405D2-B7CB-49EF-AA7F-DACECAC6DAC0}" type="sibTrans" cxnId="{CCEDE93C-E41E-4037-B833-09458B9DB21F}">
      <dgm:prSet/>
      <dgm:spPr/>
      <dgm:t>
        <a:bodyPr/>
        <a:lstStyle/>
        <a:p>
          <a:endParaRPr lang="en-US"/>
        </a:p>
      </dgm:t>
    </dgm:pt>
    <dgm:pt modelId="{A0F581F5-4677-4A3A-B5C3-E2FF84507D7A}">
      <dgm:prSet/>
      <dgm:spPr/>
      <dgm:t>
        <a:bodyPr/>
        <a:lstStyle/>
        <a:p>
          <a:r>
            <a:rPr lang="en-US" b="1" i="0" dirty="0">
              <a:solidFill>
                <a:schemeClr val="tx1"/>
              </a:solidFill>
              <a:latin typeface="Times New Roman" panose="02020603050405020304" pitchFamily="18" charset="0"/>
              <a:cs typeface="Times New Roman" panose="02020603050405020304" pitchFamily="18" charset="0"/>
            </a:rPr>
            <a:t>Business Problem Statement:</a:t>
          </a:r>
          <a:endParaRPr lang="en-US" dirty="0">
            <a:solidFill>
              <a:schemeClr val="tx1"/>
            </a:solidFill>
            <a:latin typeface="Times New Roman" panose="02020603050405020304" pitchFamily="18" charset="0"/>
            <a:cs typeface="Times New Roman" panose="02020603050405020304" pitchFamily="18" charset="0"/>
          </a:endParaRPr>
        </a:p>
      </dgm:t>
    </dgm:pt>
    <dgm:pt modelId="{B2D12CF7-AAEE-4A5C-B3B7-D6DD37E37E31}" type="parTrans" cxnId="{621390AF-CBF1-4D8E-8A17-0666A3E29077}">
      <dgm:prSet/>
      <dgm:spPr/>
      <dgm:t>
        <a:bodyPr/>
        <a:lstStyle/>
        <a:p>
          <a:endParaRPr lang="en-US"/>
        </a:p>
      </dgm:t>
    </dgm:pt>
    <dgm:pt modelId="{5E694856-2AB9-450B-87F8-3E4D49013851}" type="sibTrans" cxnId="{621390AF-CBF1-4D8E-8A17-0666A3E29077}">
      <dgm:prSet/>
      <dgm:spPr/>
      <dgm:t>
        <a:bodyPr/>
        <a:lstStyle/>
        <a:p>
          <a:endParaRPr lang="en-US"/>
        </a:p>
      </dgm:t>
    </dgm:pt>
    <dgm:pt modelId="{C3B332FC-CB7A-43D0-AF7A-E3AFF8304E08}">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The real estate agency faces challenges in accurately valuing properties, which can lead to overpricing or underpricing homes, affecting client satisfaction, time on market, and overall business performance</a:t>
          </a:r>
          <a:endParaRPr lang="en-US" dirty="0">
            <a:solidFill>
              <a:schemeClr val="tx1"/>
            </a:solidFill>
            <a:latin typeface="Times New Roman" panose="02020603050405020304" pitchFamily="18" charset="0"/>
            <a:cs typeface="Times New Roman" panose="02020603050405020304" pitchFamily="18" charset="0"/>
          </a:endParaRPr>
        </a:p>
      </dgm:t>
    </dgm:pt>
    <dgm:pt modelId="{A1FC5FB7-E18B-42D4-9661-F174E5FC7638}" type="parTrans" cxnId="{C1BBAD15-F96F-455B-B00F-F9EE5BD1A782}">
      <dgm:prSet/>
      <dgm:spPr/>
      <dgm:t>
        <a:bodyPr/>
        <a:lstStyle/>
        <a:p>
          <a:endParaRPr lang="en-US"/>
        </a:p>
      </dgm:t>
    </dgm:pt>
    <dgm:pt modelId="{CF0C7723-B4B8-46F8-A96D-071B888EA64B}" type="sibTrans" cxnId="{C1BBAD15-F96F-455B-B00F-F9EE5BD1A782}">
      <dgm:prSet/>
      <dgm:spPr/>
      <dgm:t>
        <a:bodyPr/>
        <a:lstStyle/>
        <a:p>
          <a:endParaRPr lang="en-US"/>
        </a:p>
      </dgm:t>
    </dgm:pt>
    <dgm:pt modelId="{5EC1266D-5530-4D21-898E-FE643ED47BF8}" type="pres">
      <dgm:prSet presAssocID="{FB062339-2D58-4266-82FC-6D0B1AA62169}" presName="matrix" presStyleCnt="0">
        <dgm:presLayoutVars>
          <dgm:chMax val="1"/>
          <dgm:dir/>
          <dgm:resizeHandles val="exact"/>
        </dgm:presLayoutVars>
      </dgm:prSet>
      <dgm:spPr/>
    </dgm:pt>
    <dgm:pt modelId="{949AFE7C-200B-4A40-B34F-CD679C9209F2}" type="pres">
      <dgm:prSet presAssocID="{FB062339-2D58-4266-82FC-6D0B1AA62169}" presName="diamond" presStyleLbl="bgShp" presStyleIdx="0" presStyleCnt="1"/>
      <dgm:spPr/>
    </dgm:pt>
    <dgm:pt modelId="{847E0DAD-9D4C-4B91-AA7C-E516C333BA14}" type="pres">
      <dgm:prSet presAssocID="{FB062339-2D58-4266-82FC-6D0B1AA62169}" presName="quad1" presStyleLbl="node1" presStyleIdx="0" presStyleCnt="4">
        <dgm:presLayoutVars>
          <dgm:chMax val="0"/>
          <dgm:chPref val="0"/>
          <dgm:bulletEnabled val="1"/>
        </dgm:presLayoutVars>
      </dgm:prSet>
      <dgm:spPr/>
    </dgm:pt>
    <dgm:pt modelId="{908AA2D7-B9D7-4FEF-B303-967E54B14A48}" type="pres">
      <dgm:prSet presAssocID="{FB062339-2D58-4266-82FC-6D0B1AA62169}" presName="quad2" presStyleLbl="node1" presStyleIdx="1" presStyleCnt="4">
        <dgm:presLayoutVars>
          <dgm:chMax val="0"/>
          <dgm:chPref val="0"/>
          <dgm:bulletEnabled val="1"/>
        </dgm:presLayoutVars>
      </dgm:prSet>
      <dgm:spPr/>
    </dgm:pt>
    <dgm:pt modelId="{F054C8C0-4E23-4BD6-8682-D738F42AE256}" type="pres">
      <dgm:prSet presAssocID="{FB062339-2D58-4266-82FC-6D0B1AA62169}" presName="quad3" presStyleLbl="node1" presStyleIdx="2" presStyleCnt="4">
        <dgm:presLayoutVars>
          <dgm:chMax val="0"/>
          <dgm:chPref val="0"/>
          <dgm:bulletEnabled val="1"/>
        </dgm:presLayoutVars>
      </dgm:prSet>
      <dgm:spPr/>
    </dgm:pt>
    <dgm:pt modelId="{534C578A-A786-4908-8E61-CABDFB3AFB70}" type="pres">
      <dgm:prSet presAssocID="{FB062339-2D58-4266-82FC-6D0B1AA62169}" presName="quad4" presStyleLbl="node1" presStyleIdx="3" presStyleCnt="4">
        <dgm:presLayoutVars>
          <dgm:chMax val="0"/>
          <dgm:chPref val="0"/>
          <dgm:bulletEnabled val="1"/>
        </dgm:presLayoutVars>
      </dgm:prSet>
      <dgm:spPr/>
    </dgm:pt>
  </dgm:ptLst>
  <dgm:cxnLst>
    <dgm:cxn modelId="{38E22D07-01D7-4F60-868F-F2B3133DF234}" type="presOf" srcId="{A0F581F5-4677-4A3A-B5C3-E2FF84507D7A}" destId="{F054C8C0-4E23-4BD6-8682-D738F42AE256}" srcOrd="0" destOrd="0" presId="urn:microsoft.com/office/officeart/2005/8/layout/matrix3"/>
    <dgm:cxn modelId="{C1BBAD15-F96F-455B-B00F-F9EE5BD1A782}" srcId="{FB062339-2D58-4266-82FC-6D0B1AA62169}" destId="{C3B332FC-CB7A-43D0-AF7A-E3AFF8304E08}" srcOrd="3" destOrd="0" parTransId="{A1FC5FB7-E18B-42D4-9661-F174E5FC7638}" sibTransId="{CF0C7723-B4B8-46F8-A96D-071B888EA64B}"/>
    <dgm:cxn modelId="{01AD1522-A7AE-4499-9659-E4ADDFA4D6D8}" type="presOf" srcId="{85AA045F-8703-45AE-AC91-226AE545ECF8}" destId="{908AA2D7-B9D7-4FEF-B303-967E54B14A48}" srcOrd="0" destOrd="0" presId="urn:microsoft.com/office/officeart/2005/8/layout/matrix3"/>
    <dgm:cxn modelId="{99010035-407C-4159-8025-B9A4D571ECEB}" srcId="{FB062339-2D58-4266-82FC-6D0B1AA62169}" destId="{9085274C-8FDE-4890-A733-72C82ED10578}" srcOrd="0" destOrd="0" parTransId="{EB296C58-CBBD-437E-8E10-A34AB566A68C}" sibTransId="{25373302-5AEA-41CC-8BE9-8723A2DE5A5B}"/>
    <dgm:cxn modelId="{CCEDE93C-E41E-4037-B833-09458B9DB21F}" srcId="{FB062339-2D58-4266-82FC-6D0B1AA62169}" destId="{85AA045F-8703-45AE-AC91-226AE545ECF8}" srcOrd="1" destOrd="0" parTransId="{75E50048-EE62-4D7D-9ABA-D9E484675406}" sibTransId="{F4D405D2-B7CB-49EF-AA7F-DACECAC6DAC0}"/>
    <dgm:cxn modelId="{5EF318AA-0B33-49B0-B2CD-3312BBAE95AA}" type="presOf" srcId="{9085274C-8FDE-4890-A733-72C82ED10578}" destId="{847E0DAD-9D4C-4B91-AA7C-E516C333BA14}" srcOrd="0" destOrd="0" presId="urn:microsoft.com/office/officeart/2005/8/layout/matrix3"/>
    <dgm:cxn modelId="{621390AF-CBF1-4D8E-8A17-0666A3E29077}" srcId="{FB062339-2D58-4266-82FC-6D0B1AA62169}" destId="{A0F581F5-4677-4A3A-B5C3-E2FF84507D7A}" srcOrd="2" destOrd="0" parTransId="{B2D12CF7-AAEE-4A5C-B3B7-D6DD37E37E31}" sibTransId="{5E694856-2AB9-450B-87F8-3E4D49013851}"/>
    <dgm:cxn modelId="{E0E86DB4-0038-4978-9864-1E4A2B81BE29}" type="presOf" srcId="{C3B332FC-CB7A-43D0-AF7A-E3AFF8304E08}" destId="{534C578A-A786-4908-8E61-CABDFB3AFB70}" srcOrd="0" destOrd="0" presId="urn:microsoft.com/office/officeart/2005/8/layout/matrix3"/>
    <dgm:cxn modelId="{86AB4DC9-88CC-4168-84A0-47372B89DE65}" type="presOf" srcId="{FB062339-2D58-4266-82FC-6D0B1AA62169}" destId="{5EC1266D-5530-4D21-898E-FE643ED47BF8}" srcOrd="0" destOrd="0" presId="urn:microsoft.com/office/officeart/2005/8/layout/matrix3"/>
    <dgm:cxn modelId="{17D626AC-DEB2-453E-9BF5-F560935CA2EF}" type="presParOf" srcId="{5EC1266D-5530-4D21-898E-FE643ED47BF8}" destId="{949AFE7C-200B-4A40-B34F-CD679C9209F2}" srcOrd="0" destOrd="0" presId="urn:microsoft.com/office/officeart/2005/8/layout/matrix3"/>
    <dgm:cxn modelId="{BC1EAD8E-81E1-45BC-8FB0-76A5FEEB315C}" type="presParOf" srcId="{5EC1266D-5530-4D21-898E-FE643ED47BF8}" destId="{847E0DAD-9D4C-4B91-AA7C-E516C333BA14}" srcOrd="1" destOrd="0" presId="urn:microsoft.com/office/officeart/2005/8/layout/matrix3"/>
    <dgm:cxn modelId="{9E79AD22-928F-4074-A5EF-686F3DC5700F}" type="presParOf" srcId="{5EC1266D-5530-4D21-898E-FE643ED47BF8}" destId="{908AA2D7-B9D7-4FEF-B303-967E54B14A48}" srcOrd="2" destOrd="0" presId="urn:microsoft.com/office/officeart/2005/8/layout/matrix3"/>
    <dgm:cxn modelId="{FCA02787-E71B-47BF-A724-32CEA4E5E5DA}" type="presParOf" srcId="{5EC1266D-5530-4D21-898E-FE643ED47BF8}" destId="{F054C8C0-4E23-4BD6-8682-D738F42AE256}" srcOrd="3" destOrd="0" presId="urn:microsoft.com/office/officeart/2005/8/layout/matrix3"/>
    <dgm:cxn modelId="{2C674B66-7D41-4A20-AD6B-3A9164D708F8}" type="presParOf" srcId="{5EC1266D-5530-4D21-898E-FE643ED47BF8}" destId="{534C578A-A786-4908-8E61-CABDFB3AFB7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BA1E3-42C0-4DF2-80BA-0A1EB61C29C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74110CB-9A58-4BA5-A068-2332B74AF8AC}">
      <dgm:prSet/>
      <dgm:spPr/>
      <dgm:t>
        <a:bodyPr/>
        <a:lstStyle/>
        <a:p>
          <a:r>
            <a:rPr lang="en-US"/>
            <a:t>Dropping irrelevant columns; id.</a:t>
          </a:r>
        </a:p>
      </dgm:t>
    </dgm:pt>
    <dgm:pt modelId="{6FA901D4-455C-4F44-BD3E-C6D2BE810A9A}" type="parTrans" cxnId="{7D13CA5A-ED77-4DF7-9576-0346D1E288A5}">
      <dgm:prSet/>
      <dgm:spPr/>
      <dgm:t>
        <a:bodyPr/>
        <a:lstStyle/>
        <a:p>
          <a:endParaRPr lang="en-US"/>
        </a:p>
      </dgm:t>
    </dgm:pt>
    <dgm:pt modelId="{B99373A1-0524-4D5F-A401-45AA3862D01B}" type="sibTrans" cxnId="{7D13CA5A-ED77-4DF7-9576-0346D1E288A5}">
      <dgm:prSet/>
      <dgm:spPr/>
      <dgm:t>
        <a:bodyPr/>
        <a:lstStyle/>
        <a:p>
          <a:endParaRPr lang="en-US"/>
        </a:p>
      </dgm:t>
    </dgm:pt>
    <dgm:pt modelId="{0E084C43-71F0-476C-9C86-816C7BEDBEE8}">
      <dgm:prSet/>
      <dgm:spPr/>
      <dgm:t>
        <a:bodyPr/>
        <a:lstStyle/>
        <a:p>
          <a:r>
            <a:rPr lang="en-US"/>
            <a:t>Convert ? To a Null value.</a:t>
          </a:r>
        </a:p>
      </dgm:t>
    </dgm:pt>
    <dgm:pt modelId="{76B156DA-1B7A-4EE7-A731-AF5EF4AE62EC}" type="parTrans" cxnId="{1AD718FC-55DE-41EC-A036-F34D61E01E57}">
      <dgm:prSet/>
      <dgm:spPr/>
      <dgm:t>
        <a:bodyPr/>
        <a:lstStyle/>
        <a:p>
          <a:endParaRPr lang="en-US"/>
        </a:p>
      </dgm:t>
    </dgm:pt>
    <dgm:pt modelId="{73D01A1C-20D4-4BCB-B802-6DA9AD381692}" type="sibTrans" cxnId="{1AD718FC-55DE-41EC-A036-F34D61E01E57}">
      <dgm:prSet/>
      <dgm:spPr/>
      <dgm:t>
        <a:bodyPr/>
        <a:lstStyle/>
        <a:p>
          <a:endParaRPr lang="en-US"/>
        </a:p>
      </dgm:t>
    </dgm:pt>
    <dgm:pt modelId="{DFDD7930-BA87-4B24-BA70-DD72E473B0A7}">
      <dgm:prSet/>
      <dgm:spPr/>
      <dgm:t>
        <a:bodyPr/>
        <a:lstStyle/>
        <a:p>
          <a:r>
            <a:rPr lang="en-US"/>
            <a:t>Replacing Null values with NONE</a:t>
          </a:r>
        </a:p>
      </dgm:t>
    </dgm:pt>
    <dgm:pt modelId="{2BB1ABA5-8332-42AC-92C1-EB61CB102542}" type="parTrans" cxnId="{E54F513F-9187-446C-B4DE-CF4148B4C56A}">
      <dgm:prSet/>
      <dgm:spPr/>
      <dgm:t>
        <a:bodyPr/>
        <a:lstStyle/>
        <a:p>
          <a:endParaRPr lang="en-US"/>
        </a:p>
      </dgm:t>
    </dgm:pt>
    <dgm:pt modelId="{82AF6313-3965-474D-83B5-5C2F37E33534}" type="sibTrans" cxnId="{E54F513F-9187-446C-B4DE-CF4148B4C56A}">
      <dgm:prSet/>
      <dgm:spPr/>
      <dgm:t>
        <a:bodyPr/>
        <a:lstStyle/>
        <a:p>
          <a:endParaRPr lang="en-US"/>
        </a:p>
      </dgm:t>
    </dgm:pt>
    <dgm:pt modelId="{E7D4A008-4692-4BC1-8EB5-DD5711E16FED}">
      <dgm:prSet/>
      <dgm:spPr/>
      <dgm:t>
        <a:bodyPr/>
        <a:lstStyle/>
        <a:p>
          <a:r>
            <a:rPr lang="en-US"/>
            <a:t>Identify and handle missing values.</a:t>
          </a:r>
        </a:p>
      </dgm:t>
    </dgm:pt>
    <dgm:pt modelId="{7DA538BD-639F-4201-BF77-B4310492398B}" type="parTrans" cxnId="{FDACC8FF-101A-436A-9FCB-598FD2BB52ED}">
      <dgm:prSet/>
      <dgm:spPr/>
      <dgm:t>
        <a:bodyPr/>
        <a:lstStyle/>
        <a:p>
          <a:endParaRPr lang="en-US"/>
        </a:p>
      </dgm:t>
    </dgm:pt>
    <dgm:pt modelId="{D802C6AE-85C5-4656-B489-CC0E79653043}" type="sibTrans" cxnId="{FDACC8FF-101A-436A-9FCB-598FD2BB52ED}">
      <dgm:prSet/>
      <dgm:spPr/>
      <dgm:t>
        <a:bodyPr/>
        <a:lstStyle/>
        <a:p>
          <a:endParaRPr lang="en-US"/>
        </a:p>
      </dgm:t>
    </dgm:pt>
    <dgm:pt modelId="{818293B3-6C3B-4689-A77E-23E39635AABA}">
      <dgm:prSet/>
      <dgm:spPr/>
      <dgm:t>
        <a:bodyPr/>
        <a:lstStyle/>
        <a:p>
          <a:r>
            <a:rPr lang="en-US"/>
            <a:t>Check for place holders.</a:t>
          </a:r>
        </a:p>
      </dgm:t>
    </dgm:pt>
    <dgm:pt modelId="{BD6F69E4-9D4A-4BCD-8145-D75A4899BB34}" type="parTrans" cxnId="{A960AC02-D1B5-412D-8917-FFE2BF3D7C32}">
      <dgm:prSet/>
      <dgm:spPr/>
      <dgm:t>
        <a:bodyPr/>
        <a:lstStyle/>
        <a:p>
          <a:endParaRPr lang="en-US"/>
        </a:p>
      </dgm:t>
    </dgm:pt>
    <dgm:pt modelId="{333BB490-D289-4A8E-B78E-06A29A20B8CC}" type="sibTrans" cxnId="{A960AC02-D1B5-412D-8917-FFE2BF3D7C32}">
      <dgm:prSet/>
      <dgm:spPr/>
      <dgm:t>
        <a:bodyPr/>
        <a:lstStyle/>
        <a:p>
          <a:endParaRPr lang="en-US"/>
        </a:p>
      </dgm:t>
    </dgm:pt>
    <dgm:pt modelId="{F105788D-A344-4E91-B38B-CC59866B172C}">
      <dgm:prSet/>
      <dgm:spPr/>
      <dgm:t>
        <a:bodyPr/>
        <a:lstStyle/>
        <a:p>
          <a:r>
            <a:rPr lang="en-US"/>
            <a:t>The floors and yr_renovated data types convertion.</a:t>
          </a:r>
        </a:p>
      </dgm:t>
    </dgm:pt>
    <dgm:pt modelId="{8E628B1A-2CDB-400E-A92F-1892716AEA96}" type="parTrans" cxnId="{079D1CDF-4936-4423-BD2E-BAC7B5879298}">
      <dgm:prSet/>
      <dgm:spPr/>
      <dgm:t>
        <a:bodyPr/>
        <a:lstStyle/>
        <a:p>
          <a:endParaRPr lang="en-US"/>
        </a:p>
      </dgm:t>
    </dgm:pt>
    <dgm:pt modelId="{73ACEA53-1BD3-463E-9D0E-63488AE74EBC}" type="sibTrans" cxnId="{079D1CDF-4936-4423-BD2E-BAC7B5879298}">
      <dgm:prSet/>
      <dgm:spPr/>
      <dgm:t>
        <a:bodyPr/>
        <a:lstStyle/>
        <a:p>
          <a:endParaRPr lang="en-US"/>
        </a:p>
      </dgm:t>
    </dgm:pt>
    <dgm:pt modelId="{DFCB2291-F1FB-416A-8428-2E0E18940876}">
      <dgm:prSet/>
      <dgm:spPr/>
      <dgm:t>
        <a:bodyPr/>
        <a:lstStyle/>
        <a:p>
          <a:r>
            <a:rPr lang="en-US"/>
            <a:t>Identify outliers and remove them using Z-Score</a:t>
          </a:r>
        </a:p>
      </dgm:t>
    </dgm:pt>
    <dgm:pt modelId="{D6C15ED3-74D6-4071-97DD-449EF507BEFD}" type="parTrans" cxnId="{3F37B0E3-D731-42D6-BD02-9A7042A98D9D}">
      <dgm:prSet/>
      <dgm:spPr/>
      <dgm:t>
        <a:bodyPr/>
        <a:lstStyle/>
        <a:p>
          <a:endParaRPr lang="en-US"/>
        </a:p>
      </dgm:t>
    </dgm:pt>
    <dgm:pt modelId="{300E7C87-A901-41DC-A566-B4290FB86676}" type="sibTrans" cxnId="{3F37B0E3-D731-42D6-BD02-9A7042A98D9D}">
      <dgm:prSet/>
      <dgm:spPr/>
      <dgm:t>
        <a:bodyPr/>
        <a:lstStyle/>
        <a:p>
          <a:endParaRPr lang="en-US"/>
        </a:p>
      </dgm:t>
    </dgm:pt>
    <dgm:pt modelId="{F6D3363D-BA7F-4DAA-8CE4-3FB91212BA76}">
      <dgm:prSet/>
      <dgm:spPr/>
      <dgm:t>
        <a:bodyPr/>
        <a:lstStyle/>
        <a:p>
          <a:r>
            <a:rPr lang="en-US"/>
            <a:t>Check for Skewness and Kurtosis</a:t>
          </a:r>
        </a:p>
      </dgm:t>
    </dgm:pt>
    <dgm:pt modelId="{7E71FE9E-3CA6-4659-8C5D-8C35AB86EFAB}" type="parTrans" cxnId="{60972092-46BF-446D-9487-F84430B402E7}">
      <dgm:prSet/>
      <dgm:spPr/>
      <dgm:t>
        <a:bodyPr/>
        <a:lstStyle/>
        <a:p>
          <a:endParaRPr lang="en-US"/>
        </a:p>
      </dgm:t>
    </dgm:pt>
    <dgm:pt modelId="{5AF7C4F5-A210-45AF-BE44-1B153CDA7BC0}" type="sibTrans" cxnId="{60972092-46BF-446D-9487-F84430B402E7}">
      <dgm:prSet/>
      <dgm:spPr/>
      <dgm:t>
        <a:bodyPr/>
        <a:lstStyle/>
        <a:p>
          <a:endParaRPr lang="en-US"/>
        </a:p>
      </dgm:t>
    </dgm:pt>
    <dgm:pt modelId="{72465C81-1A62-4CC3-B2FF-06288EEF4C82}">
      <dgm:prSet/>
      <dgm:spPr/>
      <dgm:t>
        <a:bodyPr/>
        <a:lstStyle/>
        <a:p>
          <a:r>
            <a:rPr lang="en-US"/>
            <a:t>Feature Engineering by creating new columns i.e  ‘seasons'.</a:t>
          </a:r>
        </a:p>
      </dgm:t>
    </dgm:pt>
    <dgm:pt modelId="{282D82E3-EF08-48C0-BBDD-717C704B0A26}" type="parTrans" cxnId="{CD619642-D06E-42F4-BDFF-96E7277774C4}">
      <dgm:prSet/>
      <dgm:spPr/>
      <dgm:t>
        <a:bodyPr/>
        <a:lstStyle/>
        <a:p>
          <a:endParaRPr lang="en-US"/>
        </a:p>
      </dgm:t>
    </dgm:pt>
    <dgm:pt modelId="{F3339DA3-F854-4E36-B7A9-CE75344769DD}" type="sibTrans" cxnId="{CD619642-D06E-42F4-BDFF-96E7277774C4}">
      <dgm:prSet/>
      <dgm:spPr/>
      <dgm:t>
        <a:bodyPr/>
        <a:lstStyle/>
        <a:p>
          <a:endParaRPr lang="en-US"/>
        </a:p>
      </dgm:t>
    </dgm:pt>
    <dgm:pt modelId="{6D200A4C-5CE4-486D-8E4A-E80812186794}" type="pres">
      <dgm:prSet presAssocID="{4F2BA1E3-42C0-4DF2-80BA-0A1EB61C29CB}" presName="Name0" presStyleCnt="0">
        <dgm:presLayoutVars>
          <dgm:dir/>
          <dgm:resizeHandles val="exact"/>
        </dgm:presLayoutVars>
      </dgm:prSet>
      <dgm:spPr/>
    </dgm:pt>
    <dgm:pt modelId="{302C786E-4C32-41BE-AF9E-5896169D4104}" type="pres">
      <dgm:prSet presAssocID="{574110CB-9A58-4BA5-A068-2332B74AF8AC}" presName="node" presStyleLbl="node1" presStyleIdx="0" presStyleCnt="9">
        <dgm:presLayoutVars>
          <dgm:bulletEnabled val="1"/>
        </dgm:presLayoutVars>
      </dgm:prSet>
      <dgm:spPr/>
    </dgm:pt>
    <dgm:pt modelId="{6C753DFE-FEE2-42E6-ACFB-F9FB2B5BD5D5}" type="pres">
      <dgm:prSet presAssocID="{B99373A1-0524-4D5F-A401-45AA3862D01B}" presName="sibTrans" presStyleLbl="sibTrans1D1" presStyleIdx="0" presStyleCnt="8"/>
      <dgm:spPr/>
    </dgm:pt>
    <dgm:pt modelId="{7D934866-C0D5-4AA2-8850-D1B63AFB1EF0}" type="pres">
      <dgm:prSet presAssocID="{B99373A1-0524-4D5F-A401-45AA3862D01B}" presName="connectorText" presStyleLbl="sibTrans1D1" presStyleIdx="0" presStyleCnt="8"/>
      <dgm:spPr/>
    </dgm:pt>
    <dgm:pt modelId="{F0B05BB0-C089-4BBF-A069-0FF9DA6C7A31}" type="pres">
      <dgm:prSet presAssocID="{0E084C43-71F0-476C-9C86-816C7BEDBEE8}" presName="node" presStyleLbl="node1" presStyleIdx="1" presStyleCnt="9">
        <dgm:presLayoutVars>
          <dgm:bulletEnabled val="1"/>
        </dgm:presLayoutVars>
      </dgm:prSet>
      <dgm:spPr/>
    </dgm:pt>
    <dgm:pt modelId="{754EE373-AC1F-4ACE-8E2B-02A4613D0186}" type="pres">
      <dgm:prSet presAssocID="{73D01A1C-20D4-4BCB-B802-6DA9AD381692}" presName="sibTrans" presStyleLbl="sibTrans1D1" presStyleIdx="1" presStyleCnt="8"/>
      <dgm:spPr/>
    </dgm:pt>
    <dgm:pt modelId="{D066C2CB-D346-45C6-ACD0-38AAF50264FB}" type="pres">
      <dgm:prSet presAssocID="{73D01A1C-20D4-4BCB-B802-6DA9AD381692}" presName="connectorText" presStyleLbl="sibTrans1D1" presStyleIdx="1" presStyleCnt="8"/>
      <dgm:spPr/>
    </dgm:pt>
    <dgm:pt modelId="{987CA4E5-648F-43C3-B2A7-03ADF84D88A9}" type="pres">
      <dgm:prSet presAssocID="{DFDD7930-BA87-4B24-BA70-DD72E473B0A7}" presName="node" presStyleLbl="node1" presStyleIdx="2" presStyleCnt="9">
        <dgm:presLayoutVars>
          <dgm:bulletEnabled val="1"/>
        </dgm:presLayoutVars>
      </dgm:prSet>
      <dgm:spPr/>
    </dgm:pt>
    <dgm:pt modelId="{8B42BD22-8AC6-46D2-BCF7-F46612BA6BFD}" type="pres">
      <dgm:prSet presAssocID="{82AF6313-3965-474D-83B5-5C2F37E33534}" presName="sibTrans" presStyleLbl="sibTrans1D1" presStyleIdx="2" presStyleCnt="8"/>
      <dgm:spPr/>
    </dgm:pt>
    <dgm:pt modelId="{6B0E6766-0C9A-434F-82AD-9EFDC930647F}" type="pres">
      <dgm:prSet presAssocID="{82AF6313-3965-474D-83B5-5C2F37E33534}" presName="connectorText" presStyleLbl="sibTrans1D1" presStyleIdx="2" presStyleCnt="8"/>
      <dgm:spPr/>
    </dgm:pt>
    <dgm:pt modelId="{875EEE64-3C62-4DC6-A464-F62F91D3C522}" type="pres">
      <dgm:prSet presAssocID="{E7D4A008-4692-4BC1-8EB5-DD5711E16FED}" presName="node" presStyleLbl="node1" presStyleIdx="3" presStyleCnt="9">
        <dgm:presLayoutVars>
          <dgm:bulletEnabled val="1"/>
        </dgm:presLayoutVars>
      </dgm:prSet>
      <dgm:spPr/>
    </dgm:pt>
    <dgm:pt modelId="{8E914B87-23C2-4786-BA1B-995EFB70EEE6}" type="pres">
      <dgm:prSet presAssocID="{D802C6AE-85C5-4656-B489-CC0E79653043}" presName="sibTrans" presStyleLbl="sibTrans1D1" presStyleIdx="3" presStyleCnt="8"/>
      <dgm:spPr/>
    </dgm:pt>
    <dgm:pt modelId="{EE0EC059-BD9C-4744-AC23-240B0872EE3E}" type="pres">
      <dgm:prSet presAssocID="{D802C6AE-85C5-4656-B489-CC0E79653043}" presName="connectorText" presStyleLbl="sibTrans1D1" presStyleIdx="3" presStyleCnt="8"/>
      <dgm:spPr/>
    </dgm:pt>
    <dgm:pt modelId="{BE82CCFB-D5F7-4152-A3FF-32C96BDCB1E3}" type="pres">
      <dgm:prSet presAssocID="{818293B3-6C3B-4689-A77E-23E39635AABA}" presName="node" presStyleLbl="node1" presStyleIdx="4" presStyleCnt="9">
        <dgm:presLayoutVars>
          <dgm:bulletEnabled val="1"/>
        </dgm:presLayoutVars>
      </dgm:prSet>
      <dgm:spPr/>
    </dgm:pt>
    <dgm:pt modelId="{F4C60B56-077A-4301-8148-5AA0ABCE0C5A}" type="pres">
      <dgm:prSet presAssocID="{333BB490-D289-4A8E-B78E-06A29A20B8CC}" presName="sibTrans" presStyleLbl="sibTrans1D1" presStyleIdx="4" presStyleCnt="8"/>
      <dgm:spPr/>
    </dgm:pt>
    <dgm:pt modelId="{1EA6BF1A-7219-45AA-9EEF-0397D7EF1BC2}" type="pres">
      <dgm:prSet presAssocID="{333BB490-D289-4A8E-B78E-06A29A20B8CC}" presName="connectorText" presStyleLbl="sibTrans1D1" presStyleIdx="4" presStyleCnt="8"/>
      <dgm:spPr/>
    </dgm:pt>
    <dgm:pt modelId="{B69C0DF1-8974-4F4B-9EDC-E2BD352F081B}" type="pres">
      <dgm:prSet presAssocID="{F105788D-A344-4E91-B38B-CC59866B172C}" presName="node" presStyleLbl="node1" presStyleIdx="5" presStyleCnt="9">
        <dgm:presLayoutVars>
          <dgm:bulletEnabled val="1"/>
        </dgm:presLayoutVars>
      </dgm:prSet>
      <dgm:spPr/>
    </dgm:pt>
    <dgm:pt modelId="{20171758-E0EB-4D89-BED4-7D84857DD7DE}" type="pres">
      <dgm:prSet presAssocID="{73ACEA53-1BD3-463E-9D0E-63488AE74EBC}" presName="sibTrans" presStyleLbl="sibTrans1D1" presStyleIdx="5" presStyleCnt="8"/>
      <dgm:spPr/>
    </dgm:pt>
    <dgm:pt modelId="{C02814F4-18B6-4048-89A9-37239EDA2D7C}" type="pres">
      <dgm:prSet presAssocID="{73ACEA53-1BD3-463E-9D0E-63488AE74EBC}" presName="connectorText" presStyleLbl="sibTrans1D1" presStyleIdx="5" presStyleCnt="8"/>
      <dgm:spPr/>
    </dgm:pt>
    <dgm:pt modelId="{F93537D2-BB2E-4A71-9663-1DFAAF5A7EC2}" type="pres">
      <dgm:prSet presAssocID="{DFCB2291-F1FB-416A-8428-2E0E18940876}" presName="node" presStyleLbl="node1" presStyleIdx="6" presStyleCnt="9">
        <dgm:presLayoutVars>
          <dgm:bulletEnabled val="1"/>
        </dgm:presLayoutVars>
      </dgm:prSet>
      <dgm:spPr/>
    </dgm:pt>
    <dgm:pt modelId="{8DFEC4A6-2A5B-4C45-A7E9-2270A5DAD310}" type="pres">
      <dgm:prSet presAssocID="{300E7C87-A901-41DC-A566-B4290FB86676}" presName="sibTrans" presStyleLbl="sibTrans1D1" presStyleIdx="6" presStyleCnt="8"/>
      <dgm:spPr/>
    </dgm:pt>
    <dgm:pt modelId="{5479076B-5290-4836-A241-FFD33DCA8C16}" type="pres">
      <dgm:prSet presAssocID="{300E7C87-A901-41DC-A566-B4290FB86676}" presName="connectorText" presStyleLbl="sibTrans1D1" presStyleIdx="6" presStyleCnt="8"/>
      <dgm:spPr/>
    </dgm:pt>
    <dgm:pt modelId="{BE5391F0-B518-477A-AF90-F7779A774A22}" type="pres">
      <dgm:prSet presAssocID="{F6D3363D-BA7F-4DAA-8CE4-3FB91212BA76}" presName="node" presStyleLbl="node1" presStyleIdx="7" presStyleCnt="9">
        <dgm:presLayoutVars>
          <dgm:bulletEnabled val="1"/>
        </dgm:presLayoutVars>
      </dgm:prSet>
      <dgm:spPr/>
    </dgm:pt>
    <dgm:pt modelId="{6ADC1A6C-3164-48FD-AB59-5D2A6664B710}" type="pres">
      <dgm:prSet presAssocID="{5AF7C4F5-A210-45AF-BE44-1B153CDA7BC0}" presName="sibTrans" presStyleLbl="sibTrans1D1" presStyleIdx="7" presStyleCnt="8"/>
      <dgm:spPr/>
    </dgm:pt>
    <dgm:pt modelId="{6C7C78AB-406A-488F-9964-6D0BC332C30C}" type="pres">
      <dgm:prSet presAssocID="{5AF7C4F5-A210-45AF-BE44-1B153CDA7BC0}" presName="connectorText" presStyleLbl="sibTrans1D1" presStyleIdx="7" presStyleCnt="8"/>
      <dgm:spPr/>
    </dgm:pt>
    <dgm:pt modelId="{ABD97EAD-DBC6-405C-8CD3-5D9332ADE166}" type="pres">
      <dgm:prSet presAssocID="{72465C81-1A62-4CC3-B2FF-06288EEF4C82}" presName="node" presStyleLbl="node1" presStyleIdx="8" presStyleCnt="9">
        <dgm:presLayoutVars>
          <dgm:bulletEnabled val="1"/>
        </dgm:presLayoutVars>
      </dgm:prSet>
      <dgm:spPr/>
    </dgm:pt>
  </dgm:ptLst>
  <dgm:cxnLst>
    <dgm:cxn modelId="{FF778C01-5E05-4C83-A36C-E070491E661A}" type="presOf" srcId="{73D01A1C-20D4-4BCB-B802-6DA9AD381692}" destId="{D066C2CB-D346-45C6-ACD0-38AAF50264FB}" srcOrd="1" destOrd="0" presId="urn:microsoft.com/office/officeart/2016/7/layout/RepeatingBendingProcessNew"/>
    <dgm:cxn modelId="{A960AC02-D1B5-412D-8917-FFE2BF3D7C32}" srcId="{4F2BA1E3-42C0-4DF2-80BA-0A1EB61C29CB}" destId="{818293B3-6C3B-4689-A77E-23E39635AABA}" srcOrd="4" destOrd="0" parTransId="{BD6F69E4-9D4A-4BCD-8145-D75A4899BB34}" sibTransId="{333BB490-D289-4A8E-B78E-06A29A20B8CC}"/>
    <dgm:cxn modelId="{5DFEEC12-EF4B-4666-9C64-24E455E3859B}" type="presOf" srcId="{DFCB2291-F1FB-416A-8428-2E0E18940876}" destId="{F93537D2-BB2E-4A71-9663-1DFAAF5A7EC2}" srcOrd="0" destOrd="0" presId="urn:microsoft.com/office/officeart/2016/7/layout/RepeatingBendingProcessNew"/>
    <dgm:cxn modelId="{0B31821F-81F7-4638-A5E0-C1D8F4870959}" type="presOf" srcId="{300E7C87-A901-41DC-A566-B4290FB86676}" destId="{8DFEC4A6-2A5B-4C45-A7E9-2270A5DAD310}" srcOrd="0" destOrd="0" presId="urn:microsoft.com/office/officeart/2016/7/layout/RepeatingBendingProcessNew"/>
    <dgm:cxn modelId="{E54F513F-9187-446C-B4DE-CF4148B4C56A}" srcId="{4F2BA1E3-42C0-4DF2-80BA-0A1EB61C29CB}" destId="{DFDD7930-BA87-4B24-BA70-DD72E473B0A7}" srcOrd="2" destOrd="0" parTransId="{2BB1ABA5-8332-42AC-92C1-EB61CB102542}" sibTransId="{82AF6313-3965-474D-83B5-5C2F37E33534}"/>
    <dgm:cxn modelId="{3D1BB95E-9A17-423C-A1D6-220F187B3BBF}" type="presOf" srcId="{72465C81-1A62-4CC3-B2FF-06288EEF4C82}" destId="{ABD97EAD-DBC6-405C-8CD3-5D9332ADE166}" srcOrd="0" destOrd="0" presId="urn:microsoft.com/office/officeart/2016/7/layout/RepeatingBendingProcessNew"/>
    <dgm:cxn modelId="{F8126F61-9C17-4AD0-975B-B843171EF392}" type="presOf" srcId="{0E084C43-71F0-476C-9C86-816C7BEDBEE8}" destId="{F0B05BB0-C089-4BBF-A069-0FF9DA6C7A31}" srcOrd="0" destOrd="0" presId="urn:microsoft.com/office/officeart/2016/7/layout/RepeatingBendingProcessNew"/>
    <dgm:cxn modelId="{10D90D62-871A-4580-92FB-565213BFBC50}" type="presOf" srcId="{73ACEA53-1BD3-463E-9D0E-63488AE74EBC}" destId="{C02814F4-18B6-4048-89A9-37239EDA2D7C}" srcOrd="1" destOrd="0" presId="urn:microsoft.com/office/officeart/2016/7/layout/RepeatingBendingProcessNew"/>
    <dgm:cxn modelId="{CD619642-D06E-42F4-BDFF-96E7277774C4}" srcId="{4F2BA1E3-42C0-4DF2-80BA-0A1EB61C29CB}" destId="{72465C81-1A62-4CC3-B2FF-06288EEF4C82}" srcOrd="8" destOrd="0" parTransId="{282D82E3-EF08-48C0-BBDD-717C704B0A26}" sibTransId="{F3339DA3-F854-4E36-B7A9-CE75344769DD}"/>
    <dgm:cxn modelId="{6A58E864-0236-43F0-8BFF-7E9C0E3A1A90}" type="presOf" srcId="{F105788D-A344-4E91-B38B-CC59866B172C}" destId="{B69C0DF1-8974-4F4B-9EDC-E2BD352F081B}" srcOrd="0" destOrd="0" presId="urn:microsoft.com/office/officeart/2016/7/layout/RepeatingBendingProcessNew"/>
    <dgm:cxn modelId="{9DDC6E6D-D8C1-46ED-AB1B-3AA7074DB393}" type="presOf" srcId="{D802C6AE-85C5-4656-B489-CC0E79653043}" destId="{8E914B87-23C2-4786-BA1B-995EFB70EEE6}" srcOrd="0" destOrd="0" presId="urn:microsoft.com/office/officeart/2016/7/layout/RepeatingBendingProcessNew"/>
    <dgm:cxn modelId="{65542654-71AE-468E-8046-2FBD152B8B0B}" type="presOf" srcId="{5AF7C4F5-A210-45AF-BE44-1B153CDA7BC0}" destId="{6ADC1A6C-3164-48FD-AB59-5D2A6664B710}" srcOrd="0" destOrd="0" presId="urn:microsoft.com/office/officeart/2016/7/layout/RepeatingBendingProcessNew"/>
    <dgm:cxn modelId="{F776BB59-CD88-4B24-8396-4332183B6DBA}" type="presOf" srcId="{4F2BA1E3-42C0-4DF2-80BA-0A1EB61C29CB}" destId="{6D200A4C-5CE4-486D-8E4A-E80812186794}" srcOrd="0" destOrd="0" presId="urn:microsoft.com/office/officeart/2016/7/layout/RepeatingBendingProcessNew"/>
    <dgm:cxn modelId="{7D13CA5A-ED77-4DF7-9576-0346D1E288A5}" srcId="{4F2BA1E3-42C0-4DF2-80BA-0A1EB61C29CB}" destId="{574110CB-9A58-4BA5-A068-2332B74AF8AC}" srcOrd="0" destOrd="0" parTransId="{6FA901D4-455C-4F44-BD3E-C6D2BE810A9A}" sibTransId="{B99373A1-0524-4D5F-A401-45AA3862D01B}"/>
    <dgm:cxn modelId="{104EAF7F-59F1-4D83-AE9D-341B39FCB513}" type="presOf" srcId="{B99373A1-0524-4D5F-A401-45AA3862D01B}" destId="{6C753DFE-FEE2-42E6-ACFB-F9FB2B5BD5D5}" srcOrd="0" destOrd="0" presId="urn:microsoft.com/office/officeart/2016/7/layout/RepeatingBendingProcessNew"/>
    <dgm:cxn modelId="{C59C5D88-C9D4-49CC-8387-469325479980}" type="presOf" srcId="{82AF6313-3965-474D-83B5-5C2F37E33534}" destId="{6B0E6766-0C9A-434F-82AD-9EFDC930647F}" srcOrd="1" destOrd="0" presId="urn:microsoft.com/office/officeart/2016/7/layout/RepeatingBendingProcessNew"/>
    <dgm:cxn modelId="{91F5328A-6B7B-44E8-B3E9-3371FABCBBB5}" type="presOf" srcId="{73ACEA53-1BD3-463E-9D0E-63488AE74EBC}" destId="{20171758-E0EB-4D89-BED4-7D84857DD7DE}" srcOrd="0" destOrd="0" presId="urn:microsoft.com/office/officeart/2016/7/layout/RepeatingBendingProcessNew"/>
    <dgm:cxn modelId="{60972092-46BF-446D-9487-F84430B402E7}" srcId="{4F2BA1E3-42C0-4DF2-80BA-0A1EB61C29CB}" destId="{F6D3363D-BA7F-4DAA-8CE4-3FB91212BA76}" srcOrd="7" destOrd="0" parTransId="{7E71FE9E-3CA6-4659-8C5D-8C35AB86EFAB}" sibTransId="{5AF7C4F5-A210-45AF-BE44-1B153CDA7BC0}"/>
    <dgm:cxn modelId="{77F18895-93E9-4D58-AADC-4FE8DCF67C13}" type="presOf" srcId="{574110CB-9A58-4BA5-A068-2332B74AF8AC}" destId="{302C786E-4C32-41BE-AF9E-5896169D4104}" srcOrd="0" destOrd="0" presId="urn:microsoft.com/office/officeart/2016/7/layout/RepeatingBendingProcessNew"/>
    <dgm:cxn modelId="{D2AD2598-5A2F-449D-81EE-43825148A959}" type="presOf" srcId="{F6D3363D-BA7F-4DAA-8CE4-3FB91212BA76}" destId="{BE5391F0-B518-477A-AF90-F7779A774A22}" srcOrd="0" destOrd="0" presId="urn:microsoft.com/office/officeart/2016/7/layout/RepeatingBendingProcessNew"/>
    <dgm:cxn modelId="{9390F398-3A56-42F5-88B5-E0D73A3DB034}" type="presOf" srcId="{E7D4A008-4692-4BC1-8EB5-DD5711E16FED}" destId="{875EEE64-3C62-4DC6-A464-F62F91D3C522}" srcOrd="0" destOrd="0" presId="urn:microsoft.com/office/officeart/2016/7/layout/RepeatingBendingProcessNew"/>
    <dgm:cxn modelId="{677FF59D-A3F0-4B94-B78D-3639C1903D73}" type="presOf" srcId="{DFDD7930-BA87-4B24-BA70-DD72E473B0A7}" destId="{987CA4E5-648F-43C3-B2A7-03ADF84D88A9}" srcOrd="0" destOrd="0" presId="urn:microsoft.com/office/officeart/2016/7/layout/RepeatingBendingProcessNew"/>
    <dgm:cxn modelId="{CA5B35B5-0D28-489F-AE03-A61A5D1BECB9}" type="presOf" srcId="{818293B3-6C3B-4689-A77E-23E39635AABA}" destId="{BE82CCFB-D5F7-4152-A3FF-32C96BDCB1E3}" srcOrd="0" destOrd="0" presId="urn:microsoft.com/office/officeart/2016/7/layout/RepeatingBendingProcessNew"/>
    <dgm:cxn modelId="{9E0B8CBC-35D7-41FB-B9E9-56A68DDF751E}" type="presOf" srcId="{73D01A1C-20D4-4BCB-B802-6DA9AD381692}" destId="{754EE373-AC1F-4ACE-8E2B-02A4613D0186}" srcOrd="0" destOrd="0" presId="urn:microsoft.com/office/officeart/2016/7/layout/RepeatingBendingProcessNew"/>
    <dgm:cxn modelId="{9D651FBE-303F-46F2-BED6-30084B9F5393}" type="presOf" srcId="{82AF6313-3965-474D-83B5-5C2F37E33534}" destId="{8B42BD22-8AC6-46D2-BCF7-F46612BA6BFD}" srcOrd="0" destOrd="0" presId="urn:microsoft.com/office/officeart/2016/7/layout/RepeatingBendingProcessNew"/>
    <dgm:cxn modelId="{65D23CC1-99E4-4B1B-A8E3-70D60DD42862}" type="presOf" srcId="{B99373A1-0524-4D5F-A401-45AA3862D01B}" destId="{7D934866-C0D5-4AA2-8850-D1B63AFB1EF0}" srcOrd="1" destOrd="0" presId="urn:microsoft.com/office/officeart/2016/7/layout/RepeatingBendingProcessNew"/>
    <dgm:cxn modelId="{46BA74D6-F863-4CA2-8F82-19C4E53AB0BB}" type="presOf" srcId="{D802C6AE-85C5-4656-B489-CC0E79653043}" destId="{EE0EC059-BD9C-4744-AC23-240B0872EE3E}" srcOrd="1" destOrd="0" presId="urn:microsoft.com/office/officeart/2016/7/layout/RepeatingBendingProcessNew"/>
    <dgm:cxn modelId="{EAEAD0D8-DF01-4EDD-BC62-0BABDCD9FDA1}" type="presOf" srcId="{5AF7C4F5-A210-45AF-BE44-1B153CDA7BC0}" destId="{6C7C78AB-406A-488F-9964-6D0BC332C30C}" srcOrd="1" destOrd="0" presId="urn:microsoft.com/office/officeart/2016/7/layout/RepeatingBendingProcessNew"/>
    <dgm:cxn modelId="{079D1CDF-4936-4423-BD2E-BAC7B5879298}" srcId="{4F2BA1E3-42C0-4DF2-80BA-0A1EB61C29CB}" destId="{F105788D-A344-4E91-B38B-CC59866B172C}" srcOrd="5" destOrd="0" parTransId="{8E628B1A-2CDB-400E-A92F-1892716AEA96}" sibTransId="{73ACEA53-1BD3-463E-9D0E-63488AE74EBC}"/>
    <dgm:cxn modelId="{3F37B0E3-D731-42D6-BD02-9A7042A98D9D}" srcId="{4F2BA1E3-42C0-4DF2-80BA-0A1EB61C29CB}" destId="{DFCB2291-F1FB-416A-8428-2E0E18940876}" srcOrd="6" destOrd="0" parTransId="{D6C15ED3-74D6-4071-97DD-449EF507BEFD}" sibTransId="{300E7C87-A901-41DC-A566-B4290FB86676}"/>
    <dgm:cxn modelId="{E95CD9F1-6D27-47BD-9FB9-3AD4BB38AD89}" type="presOf" srcId="{300E7C87-A901-41DC-A566-B4290FB86676}" destId="{5479076B-5290-4836-A241-FFD33DCA8C16}" srcOrd="1" destOrd="0" presId="urn:microsoft.com/office/officeart/2016/7/layout/RepeatingBendingProcessNew"/>
    <dgm:cxn modelId="{1D2F53F6-45C0-404C-A373-1DF819C34BC7}" type="presOf" srcId="{333BB490-D289-4A8E-B78E-06A29A20B8CC}" destId="{1EA6BF1A-7219-45AA-9EEF-0397D7EF1BC2}" srcOrd="1" destOrd="0" presId="urn:microsoft.com/office/officeart/2016/7/layout/RepeatingBendingProcessNew"/>
    <dgm:cxn modelId="{A41D78F6-2ABC-4745-9702-B7AE8133D927}" type="presOf" srcId="{333BB490-D289-4A8E-B78E-06A29A20B8CC}" destId="{F4C60B56-077A-4301-8148-5AA0ABCE0C5A}" srcOrd="0" destOrd="0" presId="urn:microsoft.com/office/officeart/2016/7/layout/RepeatingBendingProcessNew"/>
    <dgm:cxn modelId="{1AD718FC-55DE-41EC-A036-F34D61E01E57}" srcId="{4F2BA1E3-42C0-4DF2-80BA-0A1EB61C29CB}" destId="{0E084C43-71F0-476C-9C86-816C7BEDBEE8}" srcOrd="1" destOrd="0" parTransId="{76B156DA-1B7A-4EE7-A731-AF5EF4AE62EC}" sibTransId="{73D01A1C-20D4-4BCB-B802-6DA9AD381692}"/>
    <dgm:cxn modelId="{FDACC8FF-101A-436A-9FCB-598FD2BB52ED}" srcId="{4F2BA1E3-42C0-4DF2-80BA-0A1EB61C29CB}" destId="{E7D4A008-4692-4BC1-8EB5-DD5711E16FED}" srcOrd="3" destOrd="0" parTransId="{7DA538BD-639F-4201-BF77-B4310492398B}" sibTransId="{D802C6AE-85C5-4656-B489-CC0E79653043}"/>
    <dgm:cxn modelId="{1906DFE3-2C49-481B-A892-FBE11C4EBD39}" type="presParOf" srcId="{6D200A4C-5CE4-486D-8E4A-E80812186794}" destId="{302C786E-4C32-41BE-AF9E-5896169D4104}" srcOrd="0" destOrd="0" presId="urn:microsoft.com/office/officeart/2016/7/layout/RepeatingBendingProcessNew"/>
    <dgm:cxn modelId="{118C73D8-0924-4F10-AD28-DB0C351F8A29}" type="presParOf" srcId="{6D200A4C-5CE4-486D-8E4A-E80812186794}" destId="{6C753DFE-FEE2-42E6-ACFB-F9FB2B5BD5D5}" srcOrd="1" destOrd="0" presId="urn:microsoft.com/office/officeart/2016/7/layout/RepeatingBendingProcessNew"/>
    <dgm:cxn modelId="{8A982C0B-D94F-49D3-8521-B9E68ADE36CA}" type="presParOf" srcId="{6C753DFE-FEE2-42E6-ACFB-F9FB2B5BD5D5}" destId="{7D934866-C0D5-4AA2-8850-D1B63AFB1EF0}" srcOrd="0" destOrd="0" presId="urn:microsoft.com/office/officeart/2016/7/layout/RepeatingBendingProcessNew"/>
    <dgm:cxn modelId="{4C974F5E-E5DD-4670-94AB-217C97108257}" type="presParOf" srcId="{6D200A4C-5CE4-486D-8E4A-E80812186794}" destId="{F0B05BB0-C089-4BBF-A069-0FF9DA6C7A31}" srcOrd="2" destOrd="0" presId="urn:microsoft.com/office/officeart/2016/7/layout/RepeatingBendingProcessNew"/>
    <dgm:cxn modelId="{FEA3BAC2-4D25-4103-BE2D-DFAB057D6B35}" type="presParOf" srcId="{6D200A4C-5CE4-486D-8E4A-E80812186794}" destId="{754EE373-AC1F-4ACE-8E2B-02A4613D0186}" srcOrd="3" destOrd="0" presId="urn:microsoft.com/office/officeart/2016/7/layout/RepeatingBendingProcessNew"/>
    <dgm:cxn modelId="{9017E012-8383-4792-BA8C-2B3C32D4623D}" type="presParOf" srcId="{754EE373-AC1F-4ACE-8E2B-02A4613D0186}" destId="{D066C2CB-D346-45C6-ACD0-38AAF50264FB}" srcOrd="0" destOrd="0" presId="urn:microsoft.com/office/officeart/2016/7/layout/RepeatingBendingProcessNew"/>
    <dgm:cxn modelId="{B7D0AF86-519A-47D5-9132-B3EB66F02206}" type="presParOf" srcId="{6D200A4C-5CE4-486D-8E4A-E80812186794}" destId="{987CA4E5-648F-43C3-B2A7-03ADF84D88A9}" srcOrd="4" destOrd="0" presId="urn:microsoft.com/office/officeart/2016/7/layout/RepeatingBendingProcessNew"/>
    <dgm:cxn modelId="{321EFAAB-E1AF-46C9-99E1-4486E1C8AE52}" type="presParOf" srcId="{6D200A4C-5CE4-486D-8E4A-E80812186794}" destId="{8B42BD22-8AC6-46D2-BCF7-F46612BA6BFD}" srcOrd="5" destOrd="0" presId="urn:microsoft.com/office/officeart/2016/7/layout/RepeatingBendingProcessNew"/>
    <dgm:cxn modelId="{CA68DA2A-1A21-4541-B2A2-9CA76B91B740}" type="presParOf" srcId="{8B42BD22-8AC6-46D2-BCF7-F46612BA6BFD}" destId="{6B0E6766-0C9A-434F-82AD-9EFDC930647F}" srcOrd="0" destOrd="0" presId="urn:microsoft.com/office/officeart/2016/7/layout/RepeatingBendingProcessNew"/>
    <dgm:cxn modelId="{254BE6B0-2DBD-4E4A-962A-7F3914D251A8}" type="presParOf" srcId="{6D200A4C-5CE4-486D-8E4A-E80812186794}" destId="{875EEE64-3C62-4DC6-A464-F62F91D3C522}" srcOrd="6" destOrd="0" presId="urn:microsoft.com/office/officeart/2016/7/layout/RepeatingBendingProcessNew"/>
    <dgm:cxn modelId="{AD33BEF2-2B99-4674-A59D-3BAFCC4AF9A2}" type="presParOf" srcId="{6D200A4C-5CE4-486D-8E4A-E80812186794}" destId="{8E914B87-23C2-4786-BA1B-995EFB70EEE6}" srcOrd="7" destOrd="0" presId="urn:microsoft.com/office/officeart/2016/7/layout/RepeatingBendingProcessNew"/>
    <dgm:cxn modelId="{BD19C7A8-6684-46D2-B9DA-F4D9D97CF53D}" type="presParOf" srcId="{8E914B87-23C2-4786-BA1B-995EFB70EEE6}" destId="{EE0EC059-BD9C-4744-AC23-240B0872EE3E}" srcOrd="0" destOrd="0" presId="urn:microsoft.com/office/officeart/2016/7/layout/RepeatingBendingProcessNew"/>
    <dgm:cxn modelId="{F9F282A5-33BA-4747-8C95-B0A1784CB9B8}" type="presParOf" srcId="{6D200A4C-5CE4-486D-8E4A-E80812186794}" destId="{BE82CCFB-D5F7-4152-A3FF-32C96BDCB1E3}" srcOrd="8" destOrd="0" presId="urn:microsoft.com/office/officeart/2016/7/layout/RepeatingBendingProcessNew"/>
    <dgm:cxn modelId="{FF34D42A-50D1-49C5-8692-A5C16E470B4A}" type="presParOf" srcId="{6D200A4C-5CE4-486D-8E4A-E80812186794}" destId="{F4C60B56-077A-4301-8148-5AA0ABCE0C5A}" srcOrd="9" destOrd="0" presId="urn:microsoft.com/office/officeart/2016/7/layout/RepeatingBendingProcessNew"/>
    <dgm:cxn modelId="{8EBC70C8-36BE-4049-ACDD-611761FFEDD6}" type="presParOf" srcId="{F4C60B56-077A-4301-8148-5AA0ABCE0C5A}" destId="{1EA6BF1A-7219-45AA-9EEF-0397D7EF1BC2}" srcOrd="0" destOrd="0" presId="urn:microsoft.com/office/officeart/2016/7/layout/RepeatingBendingProcessNew"/>
    <dgm:cxn modelId="{6927166C-4AA3-43D5-B16D-02878D26DF69}" type="presParOf" srcId="{6D200A4C-5CE4-486D-8E4A-E80812186794}" destId="{B69C0DF1-8974-4F4B-9EDC-E2BD352F081B}" srcOrd="10" destOrd="0" presId="urn:microsoft.com/office/officeart/2016/7/layout/RepeatingBendingProcessNew"/>
    <dgm:cxn modelId="{31FC3606-163D-417E-958B-CF31CEA7B919}" type="presParOf" srcId="{6D200A4C-5CE4-486D-8E4A-E80812186794}" destId="{20171758-E0EB-4D89-BED4-7D84857DD7DE}" srcOrd="11" destOrd="0" presId="urn:microsoft.com/office/officeart/2016/7/layout/RepeatingBendingProcessNew"/>
    <dgm:cxn modelId="{2C8E56C2-9C35-4580-8DEE-91859D2FECB9}" type="presParOf" srcId="{20171758-E0EB-4D89-BED4-7D84857DD7DE}" destId="{C02814F4-18B6-4048-89A9-37239EDA2D7C}" srcOrd="0" destOrd="0" presId="urn:microsoft.com/office/officeart/2016/7/layout/RepeatingBendingProcessNew"/>
    <dgm:cxn modelId="{BC9FA63C-7647-4AA5-9733-C7945A8BE1FA}" type="presParOf" srcId="{6D200A4C-5CE4-486D-8E4A-E80812186794}" destId="{F93537D2-BB2E-4A71-9663-1DFAAF5A7EC2}" srcOrd="12" destOrd="0" presId="urn:microsoft.com/office/officeart/2016/7/layout/RepeatingBendingProcessNew"/>
    <dgm:cxn modelId="{DEFC4E90-732D-40E8-BFD3-1DA7B283B1CE}" type="presParOf" srcId="{6D200A4C-5CE4-486D-8E4A-E80812186794}" destId="{8DFEC4A6-2A5B-4C45-A7E9-2270A5DAD310}" srcOrd="13" destOrd="0" presId="urn:microsoft.com/office/officeart/2016/7/layout/RepeatingBendingProcessNew"/>
    <dgm:cxn modelId="{61ACCA93-1558-4E9A-B663-376367BD2AC9}" type="presParOf" srcId="{8DFEC4A6-2A5B-4C45-A7E9-2270A5DAD310}" destId="{5479076B-5290-4836-A241-FFD33DCA8C16}" srcOrd="0" destOrd="0" presId="urn:microsoft.com/office/officeart/2016/7/layout/RepeatingBendingProcessNew"/>
    <dgm:cxn modelId="{85DB3405-40A3-4F3D-A0B4-F563AC213773}" type="presParOf" srcId="{6D200A4C-5CE4-486D-8E4A-E80812186794}" destId="{BE5391F0-B518-477A-AF90-F7779A774A22}" srcOrd="14" destOrd="0" presId="urn:microsoft.com/office/officeart/2016/7/layout/RepeatingBendingProcessNew"/>
    <dgm:cxn modelId="{FEEF6F97-D9C4-444F-9746-698DCBFA4F52}" type="presParOf" srcId="{6D200A4C-5CE4-486D-8E4A-E80812186794}" destId="{6ADC1A6C-3164-48FD-AB59-5D2A6664B710}" srcOrd="15" destOrd="0" presId="urn:microsoft.com/office/officeart/2016/7/layout/RepeatingBendingProcessNew"/>
    <dgm:cxn modelId="{09ED146B-2E34-46F0-A288-B00E07E24265}" type="presParOf" srcId="{6ADC1A6C-3164-48FD-AB59-5D2A6664B710}" destId="{6C7C78AB-406A-488F-9964-6D0BC332C30C}" srcOrd="0" destOrd="0" presId="urn:microsoft.com/office/officeart/2016/7/layout/RepeatingBendingProcessNew"/>
    <dgm:cxn modelId="{153B76E2-9164-44B6-91B4-DB85812AE75B}" type="presParOf" srcId="{6D200A4C-5CE4-486D-8E4A-E80812186794}" destId="{ABD97EAD-DBC6-405C-8CD3-5D9332ADE166}"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9BFAA-C3DF-4817-8F67-43E00C1216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342B05E-9BB2-45B6-BFAD-637A73A7B6EE}">
      <dgm:prSet/>
      <dgm:spPr/>
      <dgm:t>
        <a:bodyPr/>
        <a:lstStyle/>
        <a:p>
          <a:r>
            <a:rPr lang="en-US" b="1" i="0" dirty="0">
              <a:solidFill>
                <a:schemeClr val="tx1"/>
              </a:solidFill>
              <a:latin typeface="Times New Roman" panose="02020603050405020304" pitchFamily="18" charset="0"/>
              <a:cs typeface="Times New Roman" panose="02020603050405020304" pitchFamily="18" charset="0"/>
            </a:rPr>
            <a:t>ANOVA ANALYSIS</a:t>
          </a:r>
          <a:endParaRPr lang="en-US" dirty="0">
            <a:solidFill>
              <a:schemeClr val="tx1"/>
            </a:solidFill>
            <a:latin typeface="Times New Roman" panose="02020603050405020304" pitchFamily="18" charset="0"/>
            <a:cs typeface="Times New Roman" panose="02020603050405020304" pitchFamily="18" charset="0"/>
          </a:endParaRPr>
        </a:p>
      </dgm:t>
    </dgm:pt>
    <dgm:pt modelId="{D0F3770A-28DF-4F87-A25C-FFA366321217}" type="parTrans" cxnId="{E01CDE0A-EA9B-4585-8191-386C85461FB6}">
      <dgm:prSet/>
      <dgm:spPr/>
      <dgm:t>
        <a:bodyPr/>
        <a:lstStyle/>
        <a:p>
          <a:endParaRPr lang="en-US"/>
        </a:p>
      </dgm:t>
    </dgm:pt>
    <dgm:pt modelId="{07489685-776C-4FF0-9E3C-1DBC6988CCCE}" type="sibTrans" cxnId="{E01CDE0A-EA9B-4585-8191-386C85461FB6}">
      <dgm:prSet/>
      <dgm:spPr/>
      <dgm:t>
        <a:bodyPr/>
        <a:lstStyle/>
        <a:p>
          <a:endParaRPr lang="en-US"/>
        </a:p>
      </dgm:t>
    </dgm:pt>
    <dgm:pt modelId="{7AA7B7C3-B5E8-4245-B2B3-F8D5DD23886C}">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Ho: There is no statistically significant interaction effect between </a:t>
          </a:r>
          <a:r>
            <a:rPr lang="en-US" b="0" i="0" dirty="0" err="1">
              <a:solidFill>
                <a:schemeClr val="tx1"/>
              </a:solidFill>
              <a:latin typeface="Times New Roman" panose="02020603050405020304" pitchFamily="18" charset="0"/>
              <a:cs typeface="Times New Roman" panose="02020603050405020304" pitchFamily="18" charset="0"/>
            </a:rPr>
            <a:t>sqft_living</a:t>
          </a:r>
          <a:r>
            <a:rPr lang="en-US" b="0" i="0" dirty="0">
              <a:solidFill>
                <a:schemeClr val="tx1"/>
              </a:solidFill>
              <a:latin typeface="Times New Roman" panose="02020603050405020304" pitchFamily="18" charset="0"/>
              <a:cs typeface="Times New Roman" panose="02020603050405020304" pitchFamily="18" charset="0"/>
            </a:rPr>
            <a:t> and grading on the price of a house</a:t>
          </a:r>
          <a:endParaRPr lang="en-US" dirty="0">
            <a:solidFill>
              <a:schemeClr val="tx1"/>
            </a:solidFill>
            <a:latin typeface="Times New Roman" panose="02020603050405020304" pitchFamily="18" charset="0"/>
            <a:cs typeface="Times New Roman" panose="02020603050405020304" pitchFamily="18" charset="0"/>
          </a:endParaRPr>
        </a:p>
      </dgm:t>
    </dgm:pt>
    <dgm:pt modelId="{7AAA99A1-B025-42DF-9012-213EC9F393F9}" type="parTrans" cxnId="{6142140D-E2ED-4512-97AB-BA1102109325}">
      <dgm:prSet/>
      <dgm:spPr/>
      <dgm:t>
        <a:bodyPr/>
        <a:lstStyle/>
        <a:p>
          <a:endParaRPr lang="en-US"/>
        </a:p>
      </dgm:t>
    </dgm:pt>
    <dgm:pt modelId="{8E258EF3-95D4-412F-9C81-44B96C63FAA0}" type="sibTrans" cxnId="{6142140D-E2ED-4512-97AB-BA1102109325}">
      <dgm:prSet/>
      <dgm:spPr/>
      <dgm:t>
        <a:bodyPr/>
        <a:lstStyle/>
        <a:p>
          <a:endParaRPr lang="en-US"/>
        </a:p>
      </dgm:t>
    </dgm:pt>
    <dgm:pt modelId="{712582D6-FBBE-4691-B676-2DC200E80B3B}">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H1: There is a statistically significant interaction effect between </a:t>
          </a:r>
          <a:r>
            <a:rPr lang="en-US" b="0" i="0" dirty="0" err="1">
              <a:solidFill>
                <a:schemeClr val="tx1"/>
              </a:solidFill>
              <a:latin typeface="Times New Roman" panose="02020603050405020304" pitchFamily="18" charset="0"/>
              <a:cs typeface="Times New Roman" panose="02020603050405020304" pitchFamily="18" charset="0"/>
            </a:rPr>
            <a:t>sqft_living</a:t>
          </a:r>
          <a:r>
            <a:rPr lang="en-US" b="0" i="0" dirty="0">
              <a:solidFill>
                <a:schemeClr val="tx1"/>
              </a:solidFill>
              <a:latin typeface="Times New Roman" panose="02020603050405020304" pitchFamily="18" charset="0"/>
              <a:cs typeface="Times New Roman" panose="02020603050405020304" pitchFamily="18" charset="0"/>
            </a:rPr>
            <a:t> and grading on the price of a house.</a:t>
          </a:r>
          <a:endParaRPr lang="en-US" dirty="0">
            <a:solidFill>
              <a:schemeClr val="tx1"/>
            </a:solidFill>
            <a:latin typeface="Times New Roman" panose="02020603050405020304" pitchFamily="18" charset="0"/>
            <a:cs typeface="Times New Roman" panose="02020603050405020304" pitchFamily="18" charset="0"/>
          </a:endParaRPr>
        </a:p>
      </dgm:t>
    </dgm:pt>
    <dgm:pt modelId="{3140572C-CB3C-45FD-945C-9C180E9D7544}" type="parTrans" cxnId="{192849A0-7B06-4FE1-BB78-8F9AAA1A4FB3}">
      <dgm:prSet/>
      <dgm:spPr/>
      <dgm:t>
        <a:bodyPr/>
        <a:lstStyle/>
        <a:p>
          <a:endParaRPr lang="en-US"/>
        </a:p>
      </dgm:t>
    </dgm:pt>
    <dgm:pt modelId="{868BF0F2-FD7B-4837-9677-CFCBE826B15F}" type="sibTrans" cxnId="{192849A0-7B06-4FE1-BB78-8F9AAA1A4FB3}">
      <dgm:prSet/>
      <dgm:spPr/>
      <dgm:t>
        <a:bodyPr/>
        <a:lstStyle/>
        <a:p>
          <a:endParaRPr lang="en-US"/>
        </a:p>
      </dgm:t>
    </dgm:pt>
    <dgm:pt modelId="{84662963-F463-468D-AA09-3DA9690AF39C}" type="pres">
      <dgm:prSet presAssocID="{4D79BFAA-C3DF-4817-8F67-43E00C1216B7}" presName="outerComposite" presStyleCnt="0">
        <dgm:presLayoutVars>
          <dgm:chMax val="5"/>
          <dgm:dir/>
          <dgm:resizeHandles val="exact"/>
        </dgm:presLayoutVars>
      </dgm:prSet>
      <dgm:spPr/>
    </dgm:pt>
    <dgm:pt modelId="{AFACA7E0-3118-46C4-B770-38E48B9D7692}" type="pres">
      <dgm:prSet presAssocID="{4D79BFAA-C3DF-4817-8F67-43E00C1216B7}" presName="dummyMaxCanvas" presStyleCnt="0">
        <dgm:presLayoutVars/>
      </dgm:prSet>
      <dgm:spPr/>
    </dgm:pt>
    <dgm:pt modelId="{54CD10A6-2797-4BFF-993A-8FDF7A701C80}" type="pres">
      <dgm:prSet presAssocID="{4D79BFAA-C3DF-4817-8F67-43E00C1216B7}" presName="ThreeNodes_1" presStyleLbl="node1" presStyleIdx="0" presStyleCnt="3">
        <dgm:presLayoutVars>
          <dgm:bulletEnabled val="1"/>
        </dgm:presLayoutVars>
      </dgm:prSet>
      <dgm:spPr/>
    </dgm:pt>
    <dgm:pt modelId="{569C18AD-A7CD-4211-B16B-7A19EEF242B8}" type="pres">
      <dgm:prSet presAssocID="{4D79BFAA-C3DF-4817-8F67-43E00C1216B7}" presName="ThreeNodes_2" presStyleLbl="node1" presStyleIdx="1" presStyleCnt="3">
        <dgm:presLayoutVars>
          <dgm:bulletEnabled val="1"/>
        </dgm:presLayoutVars>
      </dgm:prSet>
      <dgm:spPr/>
    </dgm:pt>
    <dgm:pt modelId="{F0B612B5-CDE2-437F-A5A6-C2A049BC68E8}" type="pres">
      <dgm:prSet presAssocID="{4D79BFAA-C3DF-4817-8F67-43E00C1216B7}" presName="ThreeNodes_3" presStyleLbl="node1" presStyleIdx="2" presStyleCnt="3">
        <dgm:presLayoutVars>
          <dgm:bulletEnabled val="1"/>
        </dgm:presLayoutVars>
      </dgm:prSet>
      <dgm:spPr/>
    </dgm:pt>
    <dgm:pt modelId="{84F3BC15-F81E-4306-9797-E5F1474D5983}" type="pres">
      <dgm:prSet presAssocID="{4D79BFAA-C3DF-4817-8F67-43E00C1216B7}" presName="ThreeConn_1-2" presStyleLbl="fgAccFollowNode1" presStyleIdx="0" presStyleCnt="2">
        <dgm:presLayoutVars>
          <dgm:bulletEnabled val="1"/>
        </dgm:presLayoutVars>
      </dgm:prSet>
      <dgm:spPr/>
    </dgm:pt>
    <dgm:pt modelId="{E10BEDE9-0A68-4D6D-8422-938B74D5178C}" type="pres">
      <dgm:prSet presAssocID="{4D79BFAA-C3DF-4817-8F67-43E00C1216B7}" presName="ThreeConn_2-3" presStyleLbl="fgAccFollowNode1" presStyleIdx="1" presStyleCnt="2">
        <dgm:presLayoutVars>
          <dgm:bulletEnabled val="1"/>
        </dgm:presLayoutVars>
      </dgm:prSet>
      <dgm:spPr/>
    </dgm:pt>
    <dgm:pt modelId="{30FB1322-74FA-4E17-BDA2-747ADBE8A5B8}" type="pres">
      <dgm:prSet presAssocID="{4D79BFAA-C3DF-4817-8F67-43E00C1216B7}" presName="ThreeNodes_1_text" presStyleLbl="node1" presStyleIdx="2" presStyleCnt="3">
        <dgm:presLayoutVars>
          <dgm:bulletEnabled val="1"/>
        </dgm:presLayoutVars>
      </dgm:prSet>
      <dgm:spPr/>
    </dgm:pt>
    <dgm:pt modelId="{9B4BD695-BCA0-4FBC-8514-4E29DF0A0D26}" type="pres">
      <dgm:prSet presAssocID="{4D79BFAA-C3DF-4817-8F67-43E00C1216B7}" presName="ThreeNodes_2_text" presStyleLbl="node1" presStyleIdx="2" presStyleCnt="3">
        <dgm:presLayoutVars>
          <dgm:bulletEnabled val="1"/>
        </dgm:presLayoutVars>
      </dgm:prSet>
      <dgm:spPr/>
    </dgm:pt>
    <dgm:pt modelId="{F7E5F225-D3CC-4A9D-9F7A-ED14C388FB6A}" type="pres">
      <dgm:prSet presAssocID="{4D79BFAA-C3DF-4817-8F67-43E00C1216B7}" presName="ThreeNodes_3_text" presStyleLbl="node1" presStyleIdx="2" presStyleCnt="3">
        <dgm:presLayoutVars>
          <dgm:bulletEnabled val="1"/>
        </dgm:presLayoutVars>
      </dgm:prSet>
      <dgm:spPr/>
    </dgm:pt>
  </dgm:ptLst>
  <dgm:cxnLst>
    <dgm:cxn modelId="{E01CDE0A-EA9B-4585-8191-386C85461FB6}" srcId="{4D79BFAA-C3DF-4817-8F67-43E00C1216B7}" destId="{3342B05E-9BB2-45B6-BFAD-637A73A7B6EE}" srcOrd="0" destOrd="0" parTransId="{D0F3770A-28DF-4F87-A25C-FFA366321217}" sibTransId="{07489685-776C-4FF0-9E3C-1DBC6988CCCE}"/>
    <dgm:cxn modelId="{6142140D-E2ED-4512-97AB-BA1102109325}" srcId="{4D79BFAA-C3DF-4817-8F67-43E00C1216B7}" destId="{7AA7B7C3-B5E8-4245-B2B3-F8D5DD23886C}" srcOrd="1" destOrd="0" parTransId="{7AAA99A1-B025-42DF-9012-213EC9F393F9}" sibTransId="{8E258EF3-95D4-412F-9C81-44B96C63FAA0}"/>
    <dgm:cxn modelId="{D4666F2A-166B-4DD1-A01C-9DAA4B958F48}" type="presOf" srcId="{712582D6-FBBE-4691-B676-2DC200E80B3B}" destId="{F7E5F225-D3CC-4A9D-9F7A-ED14C388FB6A}" srcOrd="1" destOrd="0" presId="urn:microsoft.com/office/officeart/2005/8/layout/vProcess5"/>
    <dgm:cxn modelId="{5A23EC32-3571-437D-997D-A80E5A8DBDA9}" type="presOf" srcId="{8E258EF3-95D4-412F-9C81-44B96C63FAA0}" destId="{E10BEDE9-0A68-4D6D-8422-938B74D5178C}" srcOrd="0" destOrd="0" presId="urn:microsoft.com/office/officeart/2005/8/layout/vProcess5"/>
    <dgm:cxn modelId="{2D04446D-3737-4BAD-A5ED-D71CF4BCEB76}" type="presOf" srcId="{3342B05E-9BB2-45B6-BFAD-637A73A7B6EE}" destId="{30FB1322-74FA-4E17-BDA2-747ADBE8A5B8}" srcOrd="1" destOrd="0" presId="urn:microsoft.com/office/officeart/2005/8/layout/vProcess5"/>
    <dgm:cxn modelId="{192849A0-7B06-4FE1-BB78-8F9AAA1A4FB3}" srcId="{4D79BFAA-C3DF-4817-8F67-43E00C1216B7}" destId="{712582D6-FBBE-4691-B676-2DC200E80B3B}" srcOrd="2" destOrd="0" parTransId="{3140572C-CB3C-45FD-945C-9C180E9D7544}" sibTransId="{868BF0F2-FD7B-4837-9677-CFCBE826B15F}"/>
    <dgm:cxn modelId="{E9C128A3-273C-4058-AF72-40F1CA535A5E}" type="presOf" srcId="{4D79BFAA-C3DF-4817-8F67-43E00C1216B7}" destId="{84662963-F463-468D-AA09-3DA9690AF39C}" srcOrd="0" destOrd="0" presId="urn:microsoft.com/office/officeart/2005/8/layout/vProcess5"/>
    <dgm:cxn modelId="{F8B703C3-C695-465B-A1F0-60E46448C7FD}" type="presOf" srcId="{07489685-776C-4FF0-9E3C-1DBC6988CCCE}" destId="{84F3BC15-F81E-4306-9797-E5F1474D5983}" srcOrd="0" destOrd="0" presId="urn:microsoft.com/office/officeart/2005/8/layout/vProcess5"/>
    <dgm:cxn modelId="{7D5392C9-305F-4F04-A08F-C6A428F2AF6C}" type="presOf" srcId="{7AA7B7C3-B5E8-4245-B2B3-F8D5DD23886C}" destId="{569C18AD-A7CD-4211-B16B-7A19EEF242B8}" srcOrd="0" destOrd="0" presId="urn:microsoft.com/office/officeart/2005/8/layout/vProcess5"/>
    <dgm:cxn modelId="{53C521D2-3245-4126-8469-B0F29578723B}" type="presOf" srcId="{3342B05E-9BB2-45B6-BFAD-637A73A7B6EE}" destId="{54CD10A6-2797-4BFF-993A-8FDF7A701C80}" srcOrd="0" destOrd="0" presId="urn:microsoft.com/office/officeart/2005/8/layout/vProcess5"/>
    <dgm:cxn modelId="{A31A30EF-9189-4FBB-84D2-4BA356C016A4}" type="presOf" srcId="{7AA7B7C3-B5E8-4245-B2B3-F8D5DD23886C}" destId="{9B4BD695-BCA0-4FBC-8514-4E29DF0A0D26}" srcOrd="1" destOrd="0" presId="urn:microsoft.com/office/officeart/2005/8/layout/vProcess5"/>
    <dgm:cxn modelId="{466EFBF3-4421-4238-8465-6C2A530016AA}" type="presOf" srcId="{712582D6-FBBE-4691-B676-2DC200E80B3B}" destId="{F0B612B5-CDE2-437F-A5A6-C2A049BC68E8}" srcOrd="0" destOrd="0" presId="urn:microsoft.com/office/officeart/2005/8/layout/vProcess5"/>
    <dgm:cxn modelId="{B05BDCBB-70F8-4317-8BAF-C5011F717811}" type="presParOf" srcId="{84662963-F463-468D-AA09-3DA9690AF39C}" destId="{AFACA7E0-3118-46C4-B770-38E48B9D7692}" srcOrd="0" destOrd="0" presId="urn:microsoft.com/office/officeart/2005/8/layout/vProcess5"/>
    <dgm:cxn modelId="{9DEA1B33-AC22-47B3-BDA3-81630D54C98E}" type="presParOf" srcId="{84662963-F463-468D-AA09-3DA9690AF39C}" destId="{54CD10A6-2797-4BFF-993A-8FDF7A701C80}" srcOrd="1" destOrd="0" presId="urn:microsoft.com/office/officeart/2005/8/layout/vProcess5"/>
    <dgm:cxn modelId="{0C25EB84-E516-4EAE-93DA-1BD2FEAE4BD8}" type="presParOf" srcId="{84662963-F463-468D-AA09-3DA9690AF39C}" destId="{569C18AD-A7CD-4211-B16B-7A19EEF242B8}" srcOrd="2" destOrd="0" presId="urn:microsoft.com/office/officeart/2005/8/layout/vProcess5"/>
    <dgm:cxn modelId="{6266BE91-AAC9-44CB-A12F-4867897235C4}" type="presParOf" srcId="{84662963-F463-468D-AA09-3DA9690AF39C}" destId="{F0B612B5-CDE2-437F-A5A6-C2A049BC68E8}" srcOrd="3" destOrd="0" presId="urn:microsoft.com/office/officeart/2005/8/layout/vProcess5"/>
    <dgm:cxn modelId="{FD836287-74E9-450E-BE04-C2FE3D66104D}" type="presParOf" srcId="{84662963-F463-468D-AA09-3DA9690AF39C}" destId="{84F3BC15-F81E-4306-9797-E5F1474D5983}" srcOrd="4" destOrd="0" presId="urn:microsoft.com/office/officeart/2005/8/layout/vProcess5"/>
    <dgm:cxn modelId="{94D2A16B-05FE-4A8C-8F42-9C7FAB3AEDCE}" type="presParOf" srcId="{84662963-F463-468D-AA09-3DA9690AF39C}" destId="{E10BEDE9-0A68-4D6D-8422-938B74D5178C}" srcOrd="5" destOrd="0" presId="urn:microsoft.com/office/officeart/2005/8/layout/vProcess5"/>
    <dgm:cxn modelId="{E13807CC-634A-488C-AE6C-1E7E0E5B3CE0}" type="presParOf" srcId="{84662963-F463-468D-AA09-3DA9690AF39C}" destId="{30FB1322-74FA-4E17-BDA2-747ADBE8A5B8}" srcOrd="6" destOrd="0" presId="urn:microsoft.com/office/officeart/2005/8/layout/vProcess5"/>
    <dgm:cxn modelId="{3A0F028F-8816-45FA-A7C4-E52EE260473E}" type="presParOf" srcId="{84662963-F463-468D-AA09-3DA9690AF39C}" destId="{9B4BD695-BCA0-4FBC-8514-4E29DF0A0D26}" srcOrd="7" destOrd="0" presId="urn:microsoft.com/office/officeart/2005/8/layout/vProcess5"/>
    <dgm:cxn modelId="{F84FE555-FAEF-4642-BB09-C907197BCE91}" type="presParOf" srcId="{84662963-F463-468D-AA09-3DA9690AF39C}" destId="{F7E5F225-D3CC-4A9D-9F7A-ED14C388FB6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AFE7C-200B-4A40-B34F-CD679C9209F2}">
      <dsp:nvSpPr>
        <dsp:cNvPr id="0" name=""/>
        <dsp:cNvSpPr/>
      </dsp:nvSpPr>
      <dsp:spPr>
        <a:xfrm>
          <a:off x="3128223" y="0"/>
          <a:ext cx="4733599" cy="4733599"/>
        </a:xfrm>
        <a:prstGeom prst="diamond">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E0DAD-9D4C-4B91-AA7C-E516C333BA14}">
      <dsp:nvSpPr>
        <dsp:cNvPr id="0" name=""/>
        <dsp:cNvSpPr/>
      </dsp:nvSpPr>
      <dsp:spPr>
        <a:xfrm>
          <a:off x="3577915" y="449691"/>
          <a:ext cx="1846103" cy="18461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Times New Roman" panose="02020603050405020304" pitchFamily="18" charset="0"/>
              <a:cs typeface="Times New Roman" panose="02020603050405020304" pitchFamily="18" charset="0"/>
            </a:rPr>
            <a:t>Background:</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3668034" y="539810"/>
        <a:ext cx="1665865" cy="1665865"/>
      </dsp:txXfrm>
    </dsp:sp>
    <dsp:sp modelId="{908AA2D7-B9D7-4FEF-B303-967E54B14A48}">
      <dsp:nvSpPr>
        <dsp:cNvPr id="0" name=""/>
        <dsp:cNvSpPr/>
      </dsp:nvSpPr>
      <dsp:spPr>
        <a:xfrm>
          <a:off x="5566026" y="449691"/>
          <a:ext cx="1846103" cy="18461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chemeClr val="tx1"/>
              </a:solidFill>
              <a:latin typeface="Times New Roman" panose="02020603050405020304" pitchFamily="18" charset="0"/>
              <a:cs typeface="Times New Roman" panose="02020603050405020304" pitchFamily="18" charset="0"/>
            </a:rPr>
            <a:t>The real estate agency aims to provide accurate property valuations to homeowners looking to sell their homes and to buyers interested in purchasing properties. Property valuation is a critical aspect of real estate transactions as it directly impacts pricing decisions, marketing strategies, and negotiation outcomes.</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5656145" y="539810"/>
        <a:ext cx="1665865" cy="1665865"/>
      </dsp:txXfrm>
    </dsp:sp>
    <dsp:sp modelId="{F054C8C0-4E23-4BD6-8682-D738F42AE256}">
      <dsp:nvSpPr>
        <dsp:cNvPr id="0" name=""/>
        <dsp:cNvSpPr/>
      </dsp:nvSpPr>
      <dsp:spPr>
        <a:xfrm>
          <a:off x="3577915" y="2437803"/>
          <a:ext cx="1846103" cy="18461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chemeClr val="tx1"/>
              </a:solidFill>
              <a:latin typeface="Times New Roman" panose="02020603050405020304" pitchFamily="18" charset="0"/>
              <a:cs typeface="Times New Roman" panose="02020603050405020304" pitchFamily="18" charset="0"/>
            </a:rPr>
            <a:t>Business Problem Statement:</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3668034" y="2527922"/>
        <a:ext cx="1665865" cy="1665865"/>
      </dsp:txXfrm>
    </dsp:sp>
    <dsp:sp modelId="{534C578A-A786-4908-8E61-CABDFB3AFB70}">
      <dsp:nvSpPr>
        <dsp:cNvPr id="0" name=""/>
        <dsp:cNvSpPr/>
      </dsp:nvSpPr>
      <dsp:spPr>
        <a:xfrm>
          <a:off x="5566026" y="2437803"/>
          <a:ext cx="1846103" cy="18461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chemeClr val="tx1"/>
              </a:solidFill>
              <a:latin typeface="Times New Roman" panose="02020603050405020304" pitchFamily="18" charset="0"/>
              <a:cs typeface="Times New Roman" panose="02020603050405020304" pitchFamily="18" charset="0"/>
            </a:rPr>
            <a:t>The real estate agency faces challenges in accurately valuing properties, which can lead to overpricing or underpricing homes, affecting client satisfaction, time on market, and overall business performance</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5656145" y="2527922"/>
        <a:ext cx="1665865" cy="1665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3DFE-FEE2-42E6-ACFB-F9FB2B5BD5D5}">
      <dsp:nvSpPr>
        <dsp:cNvPr id="0" name=""/>
        <dsp:cNvSpPr/>
      </dsp:nvSpPr>
      <dsp:spPr>
        <a:xfrm>
          <a:off x="1583494" y="888399"/>
          <a:ext cx="332629" cy="91440"/>
        </a:xfrm>
        <a:custGeom>
          <a:avLst/>
          <a:gdLst/>
          <a:ahLst/>
          <a:cxnLst/>
          <a:rect l="0" t="0" r="0" b="0"/>
          <a:pathLst>
            <a:path>
              <a:moveTo>
                <a:pt x="0" y="45720"/>
              </a:moveTo>
              <a:lnTo>
                <a:pt x="33262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40728" y="932303"/>
        <a:ext cx="18161" cy="3632"/>
      </dsp:txXfrm>
    </dsp:sp>
    <dsp:sp modelId="{302C786E-4C32-41BE-AF9E-5896169D4104}">
      <dsp:nvSpPr>
        <dsp:cNvPr id="0" name=""/>
        <dsp:cNvSpPr/>
      </dsp:nvSpPr>
      <dsp:spPr>
        <a:xfrm>
          <a:off x="6033" y="460341"/>
          <a:ext cx="1579260" cy="9475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Dropping irrelevant columns; id.</a:t>
          </a:r>
        </a:p>
      </dsp:txBody>
      <dsp:txXfrm>
        <a:off x="6033" y="460341"/>
        <a:ext cx="1579260" cy="947556"/>
      </dsp:txXfrm>
    </dsp:sp>
    <dsp:sp modelId="{754EE373-AC1F-4ACE-8E2B-02A4613D0186}">
      <dsp:nvSpPr>
        <dsp:cNvPr id="0" name=""/>
        <dsp:cNvSpPr/>
      </dsp:nvSpPr>
      <dsp:spPr>
        <a:xfrm>
          <a:off x="3525984" y="888399"/>
          <a:ext cx="332629" cy="91440"/>
        </a:xfrm>
        <a:custGeom>
          <a:avLst/>
          <a:gdLst/>
          <a:ahLst/>
          <a:cxnLst/>
          <a:rect l="0" t="0" r="0" b="0"/>
          <a:pathLst>
            <a:path>
              <a:moveTo>
                <a:pt x="0" y="45720"/>
              </a:moveTo>
              <a:lnTo>
                <a:pt x="3326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3218" y="932303"/>
        <a:ext cx="18161" cy="3632"/>
      </dsp:txXfrm>
    </dsp:sp>
    <dsp:sp modelId="{F0B05BB0-C089-4BBF-A069-0FF9DA6C7A31}">
      <dsp:nvSpPr>
        <dsp:cNvPr id="0" name=""/>
        <dsp:cNvSpPr/>
      </dsp:nvSpPr>
      <dsp:spPr>
        <a:xfrm>
          <a:off x="1948524" y="460341"/>
          <a:ext cx="1579260" cy="9475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Convert ? To a Null value.</a:t>
          </a:r>
        </a:p>
      </dsp:txBody>
      <dsp:txXfrm>
        <a:off x="1948524" y="460341"/>
        <a:ext cx="1579260" cy="947556"/>
      </dsp:txXfrm>
    </dsp:sp>
    <dsp:sp modelId="{8B42BD22-8AC6-46D2-BCF7-F46612BA6BFD}">
      <dsp:nvSpPr>
        <dsp:cNvPr id="0" name=""/>
        <dsp:cNvSpPr/>
      </dsp:nvSpPr>
      <dsp:spPr>
        <a:xfrm>
          <a:off x="5468475" y="888399"/>
          <a:ext cx="332629" cy="91440"/>
        </a:xfrm>
        <a:custGeom>
          <a:avLst/>
          <a:gdLst/>
          <a:ahLst/>
          <a:cxnLst/>
          <a:rect l="0" t="0" r="0" b="0"/>
          <a:pathLst>
            <a:path>
              <a:moveTo>
                <a:pt x="0" y="45720"/>
              </a:moveTo>
              <a:lnTo>
                <a:pt x="33262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5709" y="932303"/>
        <a:ext cx="18161" cy="3632"/>
      </dsp:txXfrm>
    </dsp:sp>
    <dsp:sp modelId="{987CA4E5-648F-43C3-B2A7-03ADF84D88A9}">
      <dsp:nvSpPr>
        <dsp:cNvPr id="0" name=""/>
        <dsp:cNvSpPr/>
      </dsp:nvSpPr>
      <dsp:spPr>
        <a:xfrm>
          <a:off x="3891014" y="460341"/>
          <a:ext cx="1579260" cy="9475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Replacing Null values with NONE</a:t>
          </a:r>
        </a:p>
      </dsp:txBody>
      <dsp:txXfrm>
        <a:off x="3891014" y="460341"/>
        <a:ext cx="1579260" cy="947556"/>
      </dsp:txXfrm>
    </dsp:sp>
    <dsp:sp modelId="{8E914B87-23C2-4786-BA1B-995EFB70EEE6}">
      <dsp:nvSpPr>
        <dsp:cNvPr id="0" name=""/>
        <dsp:cNvSpPr/>
      </dsp:nvSpPr>
      <dsp:spPr>
        <a:xfrm>
          <a:off x="7410965" y="888399"/>
          <a:ext cx="332629" cy="91440"/>
        </a:xfrm>
        <a:custGeom>
          <a:avLst/>
          <a:gdLst/>
          <a:ahLst/>
          <a:cxnLst/>
          <a:rect l="0" t="0" r="0" b="0"/>
          <a:pathLst>
            <a:path>
              <a:moveTo>
                <a:pt x="0" y="45720"/>
              </a:moveTo>
              <a:lnTo>
                <a:pt x="33262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68200" y="932303"/>
        <a:ext cx="18161" cy="3632"/>
      </dsp:txXfrm>
    </dsp:sp>
    <dsp:sp modelId="{875EEE64-3C62-4DC6-A464-F62F91D3C522}">
      <dsp:nvSpPr>
        <dsp:cNvPr id="0" name=""/>
        <dsp:cNvSpPr/>
      </dsp:nvSpPr>
      <dsp:spPr>
        <a:xfrm>
          <a:off x="5833505" y="460341"/>
          <a:ext cx="1579260" cy="9475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Identify and handle missing values.</a:t>
          </a:r>
        </a:p>
      </dsp:txBody>
      <dsp:txXfrm>
        <a:off x="5833505" y="460341"/>
        <a:ext cx="1579260" cy="947556"/>
      </dsp:txXfrm>
    </dsp:sp>
    <dsp:sp modelId="{F4C60B56-077A-4301-8148-5AA0ABCE0C5A}">
      <dsp:nvSpPr>
        <dsp:cNvPr id="0" name=""/>
        <dsp:cNvSpPr/>
      </dsp:nvSpPr>
      <dsp:spPr>
        <a:xfrm>
          <a:off x="795663" y="1406098"/>
          <a:ext cx="7769962" cy="332629"/>
        </a:xfrm>
        <a:custGeom>
          <a:avLst/>
          <a:gdLst/>
          <a:ahLst/>
          <a:cxnLst/>
          <a:rect l="0" t="0" r="0" b="0"/>
          <a:pathLst>
            <a:path>
              <a:moveTo>
                <a:pt x="7769962" y="0"/>
              </a:moveTo>
              <a:lnTo>
                <a:pt x="7769962" y="183414"/>
              </a:lnTo>
              <a:lnTo>
                <a:pt x="0" y="183414"/>
              </a:lnTo>
              <a:lnTo>
                <a:pt x="0" y="332629"/>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86183" y="1570596"/>
        <a:ext cx="388922" cy="3632"/>
      </dsp:txXfrm>
    </dsp:sp>
    <dsp:sp modelId="{BE82CCFB-D5F7-4152-A3FF-32C96BDCB1E3}">
      <dsp:nvSpPr>
        <dsp:cNvPr id="0" name=""/>
        <dsp:cNvSpPr/>
      </dsp:nvSpPr>
      <dsp:spPr>
        <a:xfrm>
          <a:off x="7775995" y="460341"/>
          <a:ext cx="1579260" cy="9475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Check for place holders.</a:t>
          </a:r>
        </a:p>
      </dsp:txBody>
      <dsp:txXfrm>
        <a:off x="7775995" y="460341"/>
        <a:ext cx="1579260" cy="947556"/>
      </dsp:txXfrm>
    </dsp:sp>
    <dsp:sp modelId="{20171758-E0EB-4D89-BED4-7D84857DD7DE}">
      <dsp:nvSpPr>
        <dsp:cNvPr id="0" name=""/>
        <dsp:cNvSpPr/>
      </dsp:nvSpPr>
      <dsp:spPr>
        <a:xfrm>
          <a:off x="1583494" y="2199186"/>
          <a:ext cx="332629" cy="91440"/>
        </a:xfrm>
        <a:custGeom>
          <a:avLst/>
          <a:gdLst/>
          <a:ahLst/>
          <a:cxnLst/>
          <a:rect l="0" t="0" r="0" b="0"/>
          <a:pathLst>
            <a:path>
              <a:moveTo>
                <a:pt x="0" y="45720"/>
              </a:moveTo>
              <a:lnTo>
                <a:pt x="33262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40728" y="2243089"/>
        <a:ext cx="18161" cy="3632"/>
      </dsp:txXfrm>
    </dsp:sp>
    <dsp:sp modelId="{B69C0DF1-8974-4F4B-9EDC-E2BD352F081B}">
      <dsp:nvSpPr>
        <dsp:cNvPr id="0" name=""/>
        <dsp:cNvSpPr/>
      </dsp:nvSpPr>
      <dsp:spPr>
        <a:xfrm>
          <a:off x="6033" y="1771127"/>
          <a:ext cx="1579260" cy="9475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The floors and yr_renovated data types convertion.</a:t>
          </a:r>
        </a:p>
      </dsp:txBody>
      <dsp:txXfrm>
        <a:off x="6033" y="1771127"/>
        <a:ext cx="1579260" cy="947556"/>
      </dsp:txXfrm>
    </dsp:sp>
    <dsp:sp modelId="{8DFEC4A6-2A5B-4C45-A7E9-2270A5DAD310}">
      <dsp:nvSpPr>
        <dsp:cNvPr id="0" name=""/>
        <dsp:cNvSpPr/>
      </dsp:nvSpPr>
      <dsp:spPr>
        <a:xfrm>
          <a:off x="3525984" y="2199186"/>
          <a:ext cx="332629" cy="91440"/>
        </a:xfrm>
        <a:custGeom>
          <a:avLst/>
          <a:gdLst/>
          <a:ahLst/>
          <a:cxnLst/>
          <a:rect l="0" t="0" r="0" b="0"/>
          <a:pathLst>
            <a:path>
              <a:moveTo>
                <a:pt x="0" y="45720"/>
              </a:moveTo>
              <a:lnTo>
                <a:pt x="3326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3218" y="2243089"/>
        <a:ext cx="18161" cy="3632"/>
      </dsp:txXfrm>
    </dsp:sp>
    <dsp:sp modelId="{F93537D2-BB2E-4A71-9663-1DFAAF5A7EC2}">
      <dsp:nvSpPr>
        <dsp:cNvPr id="0" name=""/>
        <dsp:cNvSpPr/>
      </dsp:nvSpPr>
      <dsp:spPr>
        <a:xfrm>
          <a:off x="1948524" y="1771127"/>
          <a:ext cx="1579260" cy="9475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Identify outliers and remove them using Z-Score</a:t>
          </a:r>
        </a:p>
      </dsp:txBody>
      <dsp:txXfrm>
        <a:off x="1948524" y="1771127"/>
        <a:ext cx="1579260" cy="947556"/>
      </dsp:txXfrm>
    </dsp:sp>
    <dsp:sp modelId="{6ADC1A6C-3164-48FD-AB59-5D2A6664B710}">
      <dsp:nvSpPr>
        <dsp:cNvPr id="0" name=""/>
        <dsp:cNvSpPr/>
      </dsp:nvSpPr>
      <dsp:spPr>
        <a:xfrm>
          <a:off x="5468475" y="2199186"/>
          <a:ext cx="332629" cy="91440"/>
        </a:xfrm>
        <a:custGeom>
          <a:avLst/>
          <a:gdLst/>
          <a:ahLst/>
          <a:cxnLst/>
          <a:rect l="0" t="0" r="0" b="0"/>
          <a:pathLst>
            <a:path>
              <a:moveTo>
                <a:pt x="0" y="45720"/>
              </a:moveTo>
              <a:lnTo>
                <a:pt x="33262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5709" y="2243089"/>
        <a:ext cx="18161" cy="3632"/>
      </dsp:txXfrm>
    </dsp:sp>
    <dsp:sp modelId="{BE5391F0-B518-477A-AF90-F7779A774A22}">
      <dsp:nvSpPr>
        <dsp:cNvPr id="0" name=""/>
        <dsp:cNvSpPr/>
      </dsp:nvSpPr>
      <dsp:spPr>
        <a:xfrm>
          <a:off x="3891014" y="1771127"/>
          <a:ext cx="1579260" cy="9475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Check for Skewness and Kurtosis</a:t>
          </a:r>
        </a:p>
      </dsp:txBody>
      <dsp:txXfrm>
        <a:off x="3891014" y="1771127"/>
        <a:ext cx="1579260" cy="947556"/>
      </dsp:txXfrm>
    </dsp:sp>
    <dsp:sp modelId="{ABD97EAD-DBC6-405C-8CD3-5D9332ADE166}">
      <dsp:nvSpPr>
        <dsp:cNvPr id="0" name=""/>
        <dsp:cNvSpPr/>
      </dsp:nvSpPr>
      <dsp:spPr>
        <a:xfrm>
          <a:off x="5833505" y="1771127"/>
          <a:ext cx="1579260" cy="9475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85" tIns="81229" rIns="77385" bIns="81229" numCol="1" spcCol="1270" anchor="ctr" anchorCtr="0">
          <a:noAutofit/>
        </a:bodyPr>
        <a:lstStyle/>
        <a:p>
          <a:pPr marL="0" lvl="0" indent="0" algn="ctr" defTabSz="577850">
            <a:lnSpc>
              <a:spcPct val="90000"/>
            </a:lnSpc>
            <a:spcBef>
              <a:spcPct val="0"/>
            </a:spcBef>
            <a:spcAft>
              <a:spcPct val="35000"/>
            </a:spcAft>
            <a:buNone/>
          </a:pPr>
          <a:r>
            <a:rPr lang="en-US" sz="1300" kern="1200"/>
            <a:t>Feature Engineering by creating new columns i.e  ‘seasons'.</a:t>
          </a:r>
        </a:p>
      </dsp:txBody>
      <dsp:txXfrm>
        <a:off x="5833505" y="1771127"/>
        <a:ext cx="1579260" cy="947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D10A6-2797-4BFF-993A-8FDF7A701C80}">
      <dsp:nvSpPr>
        <dsp:cNvPr id="0" name=""/>
        <dsp:cNvSpPr/>
      </dsp:nvSpPr>
      <dsp:spPr>
        <a:xfrm>
          <a:off x="0" y="0"/>
          <a:ext cx="4363922" cy="1420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solidFill>
                <a:schemeClr val="tx1"/>
              </a:solidFill>
              <a:latin typeface="Times New Roman" panose="02020603050405020304" pitchFamily="18" charset="0"/>
              <a:cs typeface="Times New Roman" panose="02020603050405020304" pitchFamily="18" charset="0"/>
            </a:rPr>
            <a:t>ANOVA ANALYSIS</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41593" y="41593"/>
        <a:ext cx="2831545" cy="1336893"/>
      </dsp:txXfrm>
    </dsp:sp>
    <dsp:sp modelId="{569C18AD-A7CD-4211-B16B-7A19EEF242B8}">
      <dsp:nvSpPr>
        <dsp:cNvPr id="0" name=""/>
        <dsp:cNvSpPr/>
      </dsp:nvSpPr>
      <dsp:spPr>
        <a:xfrm>
          <a:off x="385052" y="1656759"/>
          <a:ext cx="4363922" cy="1420079"/>
        </a:xfrm>
        <a:prstGeom prst="roundRect">
          <a:avLst>
            <a:gd name="adj" fmla="val 10000"/>
          </a:avLst>
        </a:prstGeom>
        <a:solidFill>
          <a:schemeClr val="accent2">
            <a:hueOff val="-762629"/>
            <a:satOff val="1781"/>
            <a:lumOff val="2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chemeClr val="tx1"/>
              </a:solidFill>
              <a:latin typeface="Times New Roman" panose="02020603050405020304" pitchFamily="18" charset="0"/>
              <a:cs typeface="Times New Roman" panose="02020603050405020304" pitchFamily="18" charset="0"/>
            </a:rPr>
            <a:t>Ho: There is no statistically significant interaction effect between </a:t>
          </a:r>
          <a:r>
            <a:rPr lang="en-US" sz="1800" b="0" i="0" kern="1200" dirty="0" err="1">
              <a:solidFill>
                <a:schemeClr val="tx1"/>
              </a:solidFill>
              <a:latin typeface="Times New Roman" panose="02020603050405020304" pitchFamily="18" charset="0"/>
              <a:cs typeface="Times New Roman" panose="02020603050405020304" pitchFamily="18" charset="0"/>
            </a:rPr>
            <a:t>sqft_living</a:t>
          </a:r>
          <a:r>
            <a:rPr lang="en-US" sz="1800" b="0" i="0" kern="1200" dirty="0">
              <a:solidFill>
                <a:schemeClr val="tx1"/>
              </a:solidFill>
              <a:latin typeface="Times New Roman" panose="02020603050405020304" pitchFamily="18" charset="0"/>
              <a:cs typeface="Times New Roman" panose="02020603050405020304" pitchFamily="18" charset="0"/>
            </a:rPr>
            <a:t> and grading on the price of a house</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426645" y="1698352"/>
        <a:ext cx="2972633" cy="1336893"/>
      </dsp:txXfrm>
    </dsp:sp>
    <dsp:sp modelId="{F0B612B5-CDE2-437F-A5A6-C2A049BC68E8}">
      <dsp:nvSpPr>
        <dsp:cNvPr id="0" name=""/>
        <dsp:cNvSpPr/>
      </dsp:nvSpPr>
      <dsp:spPr>
        <a:xfrm>
          <a:off x="770104" y="3313519"/>
          <a:ext cx="4363922" cy="1420079"/>
        </a:xfrm>
        <a:prstGeom prst="roundRect">
          <a:avLst>
            <a:gd name="adj" fmla="val 10000"/>
          </a:avLst>
        </a:prstGeom>
        <a:solidFill>
          <a:schemeClr val="accent2">
            <a:hueOff val="-1525258"/>
            <a:satOff val="3562"/>
            <a:lumOff val="5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chemeClr val="tx1"/>
              </a:solidFill>
              <a:latin typeface="Times New Roman" panose="02020603050405020304" pitchFamily="18" charset="0"/>
              <a:cs typeface="Times New Roman" panose="02020603050405020304" pitchFamily="18" charset="0"/>
            </a:rPr>
            <a:t>H1: There is a statistically significant interaction effect between </a:t>
          </a:r>
          <a:r>
            <a:rPr lang="en-US" sz="1800" b="0" i="0" kern="1200" dirty="0" err="1">
              <a:solidFill>
                <a:schemeClr val="tx1"/>
              </a:solidFill>
              <a:latin typeface="Times New Roman" panose="02020603050405020304" pitchFamily="18" charset="0"/>
              <a:cs typeface="Times New Roman" panose="02020603050405020304" pitchFamily="18" charset="0"/>
            </a:rPr>
            <a:t>sqft_living</a:t>
          </a:r>
          <a:r>
            <a:rPr lang="en-US" sz="1800" b="0" i="0" kern="1200" dirty="0">
              <a:solidFill>
                <a:schemeClr val="tx1"/>
              </a:solidFill>
              <a:latin typeface="Times New Roman" panose="02020603050405020304" pitchFamily="18" charset="0"/>
              <a:cs typeface="Times New Roman" panose="02020603050405020304" pitchFamily="18" charset="0"/>
            </a:rPr>
            <a:t> and grading on the price of a house.</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811697" y="3355112"/>
        <a:ext cx="2972633" cy="1336893"/>
      </dsp:txXfrm>
    </dsp:sp>
    <dsp:sp modelId="{84F3BC15-F81E-4306-9797-E5F1474D5983}">
      <dsp:nvSpPr>
        <dsp:cNvPr id="0" name=""/>
        <dsp:cNvSpPr/>
      </dsp:nvSpPr>
      <dsp:spPr>
        <a:xfrm>
          <a:off x="3440871" y="1076893"/>
          <a:ext cx="923051" cy="92305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8557" y="1076893"/>
        <a:ext cx="507679" cy="694596"/>
      </dsp:txXfrm>
    </dsp:sp>
    <dsp:sp modelId="{E10BEDE9-0A68-4D6D-8422-938B74D5178C}">
      <dsp:nvSpPr>
        <dsp:cNvPr id="0" name=""/>
        <dsp:cNvSpPr/>
      </dsp:nvSpPr>
      <dsp:spPr>
        <a:xfrm>
          <a:off x="3825923" y="2724186"/>
          <a:ext cx="923051" cy="923051"/>
        </a:xfrm>
        <a:prstGeom prst="downArrow">
          <a:avLst>
            <a:gd name="adj1" fmla="val 55000"/>
            <a:gd name="adj2" fmla="val 45000"/>
          </a:avLst>
        </a:prstGeom>
        <a:solidFill>
          <a:schemeClr val="accent2">
            <a:tint val="40000"/>
            <a:alpha val="90000"/>
            <a:hueOff val="-1498526"/>
            <a:satOff val="4166"/>
            <a:lumOff val="1411"/>
            <a:alphaOff val="0"/>
          </a:schemeClr>
        </a:solidFill>
        <a:ln w="12700" cap="flat" cmpd="sng" algn="ctr">
          <a:solidFill>
            <a:schemeClr val="accent2">
              <a:tint val="40000"/>
              <a:alpha val="90000"/>
              <a:hueOff val="-1498526"/>
              <a:satOff val="4166"/>
              <a:lumOff val="1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33609" y="2724186"/>
        <a:ext cx="507679" cy="69459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4/9/2024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0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4/9/2024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7057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4/9/2024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64720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4/9/2024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25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4/9/2024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28646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4/9/2024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7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4/9/2024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89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4/9/2024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03626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4/9/2024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1091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4/9/2024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84708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4/9/2024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1280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4/9/2024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6922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468962-6189-43AD-BB02-A6F88AD0E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F2E68D-E9CA-4A00-AE2B-17BCDFABC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our wooden houses with different sizes">
            <a:extLst>
              <a:ext uri="{FF2B5EF4-FFF2-40B4-BE49-F238E27FC236}">
                <a16:creationId xmlns:a16="http://schemas.microsoft.com/office/drawing/2014/main" id="{B1CE1367-B889-57A1-E6BC-FEF6A42BDD67}"/>
              </a:ext>
            </a:extLst>
          </p:cNvPr>
          <p:cNvPicPr>
            <a:picLocks noChangeAspect="1"/>
          </p:cNvPicPr>
          <p:nvPr/>
        </p:nvPicPr>
        <p:blipFill rotWithShape="1">
          <a:blip r:embed="rId2">
            <a:alphaModFix amt="30000"/>
          </a:blip>
          <a:srcRect t="2110" b="13620"/>
          <a:stretch/>
        </p:blipFill>
        <p:spPr>
          <a:xfrm>
            <a:off x="20" y="-4069"/>
            <a:ext cx="12191980" cy="6858000"/>
          </a:xfrm>
          <a:prstGeom prst="rect">
            <a:avLst/>
          </a:prstGeom>
        </p:spPr>
      </p:pic>
      <p:sp>
        <p:nvSpPr>
          <p:cNvPr id="2" name="Title 1">
            <a:extLst>
              <a:ext uri="{FF2B5EF4-FFF2-40B4-BE49-F238E27FC236}">
                <a16:creationId xmlns:a16="http://schemas.microsoft.com/office/drawing/2014/main" id="{43EF8A88-AAE7-7559-AD30-1E6D5106FA96}"/>
              </a:ext>
            </a:extLst>
          </p:cNvPr>
          <p:cNvSpPr>
            <a:spLocks noGrp="1"/>
          </p:cNvSpPr>
          <p:nvPr>
            <p:ph type="ctrTitle"/>
          </p:nvPr>
        </p:nvSpPr>
        <p:spPr>
          <a:xfrm>
            <a:off x="838202" y="2400301"/>
            <a:ext cx="8412384" cy="3222578"/>
          </a:xfrm>
        </p:spPr>
        <p:txBody>
          <a:bodyPr anchor="b">
            <a:normAutofit/>
          </a:bodyPr>
          <a:lstStyle/>
          <a:p>
            <a:r>
              <a:rPr lang="en-US" dirty="0">
                <a:solidFill>
                  <a:schemeClr val="tx1"/>
                </a:solidFill>
              </a:rPr>
              <a:t>Multiple Linear Regression Analysis of House Prices</a:t>
            </a:r>
          </a:p>
        </p:txBody>
      </p:sp>
      <p:sp>
        <p:nvSpPr>
          <p:cNvPr id="13" name="Rectangle 12">
            <a:extLst>
              <a:ext uri="{FF2B5EF4-FFF2-40B4-BE49-F238E27FC236}">
                <a16:creationId xmlns:a16="http://schemas.microsoft.com/office/drawing/2014/main" id="{7E1304CE-399E-4EFB-AC6F-CA3ABE76C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B346787-55AA-410B-9763-FB4DF19D58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4228F0-C94A-49D1-98AF-F8C229FF09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5F0E5C-AB75-49D9-8D9B-727A524E4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2F37CAD-A04E-7E41-58D8-C8372404CD81}"/>
              </a:ext>
            </a:extLst>
          </p:cNvPr>
          <p:cNvSpPr txBox="1"/>
          <p:nvPr/>
        </p:nvSpPr>
        <p:spPr>
          <a:xfrm>
            <a:off x="8333117" y="3916396"/>
            <a:ext cx="1794081" cy="2031325"/>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Group 4:-</a:t>
            </a:r>
          </a:p>
          <a:p>
            <a:r>
              <a:rPr lang="en-US" dirty="0">
                <a:latin typeface="Times New Roman" panose="02020603050405020304" pitchFamily="18" charset="0"/>
                <a:cs typeface="Times New Roman" panose="02020603050405020304" pitchFamily="18" charset="0"/>
              </a:rPr>
              <a:t>Najma Abdi</a:t>
            </a:r>
          </a:p>
          <a:p>
            <a:r>
              <a:rPr lang="en-US" dirty="0">
                <a:latin typeface="Times New Roman" panose="02020603050405020304" pitchFamily="18" charset="0"/>
                <a:cs typeface="Times New Roman" panose="02020603050405020304" pitchFamily="18" charset="0"/>
              </a:rPr>
              <a:t>Victor Keya</a:t>
            </a:r>
          </a:p>
          <a:p>
            <a:r>
              <a:rPr lang="en-US" dirty="0">
                <a:latin typeface="Times New Roman" panose="02020603050405020304" pitchFamily="18" charset="0"/>
                <a:cs typeface="Times New Roman" panose="02020603050405020304" pitchFamily="18" charset="0"/>
              </a:rPr>
              <a:t>Millicent </a:t>
            </a:r>
            <a:r>
              <a:rPr lang="en-US" dirty="0" err="1">
                <a:latin typeface="Times New Roman" panose="02020603050405020304" pitchFamily="18" charset="0"/>
                <a:cs typeface="Times New Roman" panose="02020603050405020304" pitchFamily="18" charset="0"/>
              </a:rPr>
              <a:t>Kanana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Lewis </a:t>
            </a:r>
            <a:r>
              <a:rPr lang="en-US" dirty="0" err="1">
                <a:latin typeface="Times New Roman" panose="02020603050405020304" pitchFamily="18" charset="0"/>
                <a:cs typeface="Times New Roman" panose="02020603050405020304" pitchFamily="18" charset="0"/>
              </a:rPr>
              <a:t>Ngunjiri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Amina </a:t>
            </a:r>
            <a:r>
              <a:rPr lang="en-US" dirty="0" err="1">
                <a:latin typeface="Times New Roman" panose="02020603050405020304" pitchFamily="18" charset="0"/>
                <a:cs typeface="Times New Roman" panose="02020603050405020304" pitchFamily="18" charset="0"/>
              </a:rPr>
              <a:t>Saidi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Janet </a:t>
            </a:r>
            <a:r>
              <a:rPr lang="en-US" dirty="0" err="1">
                <a:latin typeface="Times New Roman" panose="02020603050405020304" pitchFamily="18" charset="0"/>
                <a:cs typeface="Times New Roman" panose="02020603050405020304" pitchFamily="18" charset="0"/>
              </a:rPr>
              <a:t>Maluka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4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B8C0E-BE73-3CD0-2708-28A6B60D70DF}"/>
              </a:ext>
            </a:extLst>
          </p:cNvPr>
          <p:cNvSpPr>
            <a:spLocks noGrp="1"/>
          </p:cNvSpPr>
          <p:nvPr>
            <p:ph type="title"/>
          </p:nvPr>
        </p:nvSpPr>
        <p:spPr>
          <a:xfrm>
            <a:off x="838199" y="545914"/>
            <a:ext cx="9527275" cy="1241944"/>
          </a:xfrm>
        </p:spPr>
        <p:txBody>
          <a:bodyPr vert="horz" lIns="91440" tIns="45720" rIns="91440" bIns="45720" rtlCol="0" anchor="ctr">
            <a:normAutofit/>
          </a:bodyPr>
          <a:lstStyle/>
          <a:p>
            <a:r>
              <a:rPr lang="en-US" i="0" dirty="0">
                <a:solidFill>
                  <a:schemeClr val="tx1"/>
                </a:solidFill>
                <a:latin typeface="Times New Roman" panose="02020603050405020304" pitchFamily="18" charset="0"/>
                <a:cs typeface="Times New Roman" panose="02020603050405020304" pitchFamily="18" charset="0"/>
              </a:rPr>
              <a:t>Correlation Matrix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09A4062-C09A-A147-0A29-07DBC17767C3}"/>
              </a:ext>
            </a:extLst>
          </p:cNvPr>
          <p:cNvSpPr txBox="1"/>
          <p:nvPr/>
        </p:nvSpPr>
        <p:spPr>
          <a:xfrm>
            <a:off x="373060" y="1960360"/>
            <a:ext cx="3851132" cy="3352223"/>
          </a:xfrm>
          <a:prstGeom prst="rect">
            <a:avLst/>
          </a:prstGeom>
        </p:spPr>
        <p:txBody>
          <a:bodyPr vert="horz" lIns="91440" tIns="45720" rIns="91440" bIns="45720" rtlCol="0">
            <a:noAutofit/>
          </a:bodyPr>
          <a:lstStyle/>
          <a:p>
            <a:pPr marL="285750" indent="-228600">
              <a:lnSpc>
                <a:spcPct val="13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Price has a moderate positive correlation with </a:t>
            </a:r>
            <a:r>
              <a:rPr lang="en-US" sz="1400" b="0" i="0" dirty="0" err="1">
                <a:effectLst/>
                <a:latin typeface="Times New Roman" panose="02020603050405020304" pitchFamily="18" charset="0"/>
                <a:cs typeface="Times New Roman" panose="02020603050405020304" pitchFamily="18" charset="0"/>
              </a:rPr>
              <a:t>sqft</a:t>
            </a:r>
            <a:r>
              <a:rPr lang="en-US" sz="1400" b="0" i="0" dirty="0">
                <a:effectLst/>
                <a:latin typeface="Times New Roman" panose="02020603050405020304" pitchFamily="18" charset="0"/>
                <a:cs typeface="Times New Roman" panose="02020603050405020304" pitchFamily="18" charset="0"/>
              </a:rPr>
              <a:t> living (0.63), </a:t>
            </a:r>
            <a:r>
              <a:rPr lang="en-US" sz="1400" b="0" i="0" dirty="0" err="1">
                <a:effectLst/>
                <a:latin typeface="Times New Roman" panose="02020603050405020304" pitchFamily="18" charset="0"/>
                <a:cs typeface="Times New Roman" panose="02020603050405020304" pitchFamily="18" charset="0"/>
              </a:rPr>
              <a:t>sqft</a:t>
            </a:r>
            <a:r>
              <a:rPr lang="en-US" sz="1400" b="0" i="0" dirty="0">
                <a:effectLst/>
                <a:latin typeface="Times New Roman" panose="02020603050405020304" pitchFamily="18" charset="0"/>
                <a:cs typeface="Times New Roman" panose="02020603050405020304" pitchFamily="18" charset="0"/>
              </a:rPr>
              <a:t> above (0.52), </a:t>
            </a:r>
            <a:r>
              <a:rPr lang="en-US" sz="1400" b="0" i="0" dirty="0" err="1">
                <a:effectLst/>
                <a:latin typeface="Times New Roman" panose="02020603050405020304" pitchFamily="18" charset="0"/>
                <a:cs typeface="Times New Roman" panose="02020603050405020304" pitchFamily="18" charset="0"/>
              </a:rPr>
              <a:t>sqft</a:t>
            </a:r>
            <a:r>
              <a:rPr lang="en-US" sz="1400" b="0" i="0" dirty="0">
                <a:effectLst/>
                <a:latin typeface="Times New Roman" panose="02020603050405020304" pitchFamily="18" charset="0"/>
                <a:cs typeface="Times New Roman" panose="02020603050405020304" pitchFamily="18" charset="0"/>
              </a:rPr>
              <a:t> living15 (0.56) and Grading(0.64). This means that as the values of these features increase, the price of the house also tends to increase. </a:t>
            </a:r>
          </a:p>
          <a:p>
            <a:pPr marL="285750" indent="-228600">
              <a:lnSpc>
                <a:spcPct val="130000"/>
              </a:lnSpc>
              <a:spcAft>
                <a:spcPts val="600"/>
              </a:spcAft>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marL="285750" indent="-228600">
              <a:lnSpc>
                <a:spcPct val="13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There is a weak positive correlation between price and floors (0.23) and </a:t>
            </a:r>
            <a:r>
              <a:rPr lang="en-US" sz="1400" b="0" i="0" dirty="0" err="1">
                <a:effectLst/>
                <a:latin typeface="Times New Roman" panose="02020603050405020304" pitchFamily="18" charset="0"/>
                <a:cs typeface="Times New Roman" panose="02020603050405020304" pitchFamily="18" charset="0"/>
              </a:rPr>
              <a:t>sqft_basement</a:t>
            </a:r>
            <a:r>
              <a:rPr lang="en-US" sz="1400" b="0" i="0" dirty="0">
                <a:effectLst/>
                <a:latin typeface="Times New Roman" panose="02020603050405020304" pitchFamily="18" charset="0"/>
                <a:cs typeface="Times New Roman" panose="02020603050405020304" pitchFamily="18" charset="0"/>
              </a:rPr>
              <a:t> (0.28). </a:t>
            </a:r>
          </a:p>
          <a:p>
            <a:pPr marL="285750" indent="-228600">
              <a:lnSpc>
                <a:spcPct val="130000"/>
              </a:lnSpc>
              <a:spcAft>
                <a:spcPts val="600"/>
              </a:spcAft>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marL="285750" indent="-228600">
              <a:lnSpc>
                <a:spcPct val="13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Price has a weak negative correlation with </a:t>
            </a:r>
            <a:r>
              <a:rPr lang="en-US" sz="1400" b="0" i="0" dirty="0" err="1">
                <a:effectLst/>
                <a:latin typeface="Times New Roman" panose="02020603050405020304" pitchFamily="18" charset="0"/>
                <a:cs typeface="Times New Roman" panose="02020603050405020304" pitchFamily="18" charset="0"/>
              </a:rPr>
              <a:t>zipcode</a:t>
            </a:r>
            <a:r>
              <a:rPr lang="en-US" sz="1400" b="0" i="0" dirty="0">
                <a:effectLst/>
                <a:latin typeface="Times New Roman" panose="02020603050405020304" pitchFamily="18" charset="0"/>
                <a:cs typeface="Times New Roman" panose="02020603050405020304" pitchFamily="18" charset="0"/>
              </a:rPr>
              <a:t> (-0.018). </a:t>
            </a:r>
            <a:endParaRPr lang="en-US" sz="1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72E1E89-8457-E1D6-897C-3AF612A8E0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39" r="3" b="19879"/>
          <a:stretch/>
        </p:blipFill>
        <p:spPr bwMode="auto">
          <a:xfrm>
            <a:off x="4688736" y="1905000"/>
            <a:ext cx="6054352" cy="41424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55AC693-1035-0298-4E9F-0111E1DCA3CE}"/>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FF400F33-54A8-520D-B66F-C06F8C24E1A2}"/>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4/9/2024</a:t>
            </a:fld>
            <a:endParaRPr lang="en-US"/>
          </a:p>
        </p:txBody>
      </p:sp>
      <p:cxnSp>
        <p:nvCxnSpPr>
          <p:cNvPr id="3083" name="Straight Connector 3082">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E1A262C-CAAC-0E03-904E-9401E20C0F38}"/>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10</a:t>
            </a:fld>
            <a:endParaRPr lang="en-US"/>
          </a:p>
        </p:txBody>
      </p:sp>
      <p:sp>
        <p:nvSpPr>
          <p:cNvPr id="3085" name="Rectangle 3084">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7" name="Straight Connector 3086">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12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ED2FF-C2CA-2B5F-FAEA-78E876BA8441}"/>
              </a:ext>
            </a:extLst>
          </p:cNvPr>
          <p:cNvSpPr>
            <a:spLocks noGrp="1"/>
          </p:cNvSpPr>
          <p:nvPr>
            <p:ph type="title"/>
          </p:nvPr>
        </p:nvSpPr>
        <p:spPr>
          <a:xfrm>
            <a:off x="838200" y="838199"/>
            <a:ext cx="3389672" cy="4589193"/>
          </a:xfrm>
        </p:spPr>
        <p:txBody>
          <a:bodyPr anchor="t">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Hypothesis Testing</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B7656F4-2A34-42A9-AF61-EE85328595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31A2506F-EA2D-02E8-DE63-A510BAAFA656}"/>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2" name="Straight Connector 21">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32DC90C-CBB2-DFB7-9A88-C56C09A8A382}"/>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sp>
        <p:nvSpPr>
          <p:cNvPr id="6" name="Slide Number Placeholder 5">
            <a:extLst>
              <a:ext uri="{FF2B5EF4-FFF2-40B4-BE49-F238E27FC236}">
                <a16:creationId xmlns:a16="http://schemas.microsoft.com/office/drawing/2014/main" id="{F6EF41D7-4340-628C-7A92-A5B1E0D28D3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11</a:t>
            </a:fld>
            <a:endParaRPr lang="en-US"/>
          </a:p>
        </p:txBody>
      </p:sp>
      <p:graphicFrame>
        <p:nvGraphicFramePr>
          <p:cNvPr id="8" name="Content Placeholder 2">
            <a:extLst>
              <a:ext uri="{FF2B5EF4-FFF2-40B4-BE49-F238E27FC236}">
                <a16:creationId xmlns:a16="http://schemas.microsoft.com/office/drawing/2014/main" id="{6DF02880-E18E-FE1B-26C2-958D96C843C4}"/>
              </a:ext>
            </a:extLst>
          </p:cNvPr>
          <p:cNvGraphicFramePr>
            <a:graphicFrameLocks noGrp="1"/>
          </p:cNvGraphicFramePr>
          <p:nvPr>
            <p:ph idx="1"/>
            <p:extLst>
              <p:ext uri="{D42A27DB-BD31-4B8C-83A1-F6EECF244321}">
                <p14:modId xmlns:p14="http://schemas.microsoft.com/office/powerpoint/2010/main" val="4107376284"/>
              </p:ext>
            </p:extLst>
          </p:nvPr>
        </p:nvGraphicFramePr>
        <p:xfrm>
          <a:off x="5230760" y="838200"/>
          <a:ext cx="5134027" cy="473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01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94C8D-0698-8253-4603-6AF888370693}"/>
              </a:ext>
            </a:extLst>
          </p:cNvPr>
          <p:cNvSpPr>
            <a:spLocks noGrp="1"/>
          </p:cNvSpPr>
          <p:nvPr>
            <p:ph type="title"/>
          </p:nvPr>
        </p:nvSpPr>
        <p:spPr>
          <a:xfrm>
            <a:off x="5054045" y="555812"/>
            <a:ext cx="5434259" cy="1178352"/>
          </a:xfrm>
        </p:spPr>
        <p:txBody>
          <a:bodyPr anchor="ctr">
            <a:normAutofit/>
          </a:bodyPr>
          <a:lstStyle/>
          <a:p>
            <a:r>
              <a:rPr lang="en-US" dirty="0" err="1">
                <a:solidFill>
                  <a:schemeClr val="tx1"/>
                </a:solidFill>
                <a:latin typeface="Times New Roman" panose="02020603050405020304" pitchFamily="18" charset="0"/>
                <a:cs typeface="Times New Roman" panose="02020603050405020304" pitchFamily="18" charset="0"/>
              </a:rPr>
              <a:t>Multicolinearity</a:t>
            </a:r>
            <a:endParaRPr lang="en-US" dirty="0">
              <a:solidFill>
                <a:schemeClr val="tx1"/>
              </a:solidFill>
              <a:latin typeface="Times New Roman" panose="02020603050405020304" pitchFamily="18" charset="0"/>
              <a:cs typeface="Times New Roman" panose="02020603050405020304" pitchFamily="18" charset="0"/>
            </a:endParaRPr>
          </a:p>
        </p:txBody>
      </p:sp>
      <p:sp useBgFill="1">
        <p:nvSpPr>
          <p:cNvPr id="17" name="Rectangle 16">
            <a:extLst>
              <a:ext uri="{FF2B5EF4-FFF2-40B4-BE49-F238E27FC236}">
                <a16:creationId xmlns:a16="http://schemas.microsoft.com/office/drawing/2014/main" id="{F84F7065-2477-44EE-8159-3DEBBA2C8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134" y="340661"/>
            <a:ext cx="4291558" cy="5701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B3814513-E141-5176-4566-6D5C4D716030}"/>
              </a:ext>
            </a:extLst>
          </p:cNvPr>
          <p:cNvPicPr>
            <a:picLocks noChangeAspect="1"/>
          </p:cNvPicPr>
          <p:nvPr/>
        </p:nvPicPr>
        <p:blipFill>
          <a:blip r:embed="rId2"/>
          <a:stretch>
            <a:fillRect/>
          </a:stretch>
        </p:blipFill>
        <p:spPr>
          <a:xfrm>
            <a:off x="387134" y="340660"/>
            <a:ext cx="4283950" cy="4162330"/>
          </a:xfrm>
          <a:prstGeom prst="rect">
            <a:avLst/>
          </a:prstGeom>
        </p:spPr>
      </p:pic>
      <p:sp>
        <p:nvSpPr>
          <p:cNvPr id="3" name="Content Placeholder 2">
            <a:extLst>
              <a:ext uri="{FF2B5EF4-FFF2-40B4-BE49-F238E27FC236}">
                <a16:creationId xmlns:a16="http://schemas.microsoft.com/office/drawing/2014/main" id="{0CB81F63-B2F3-1EB9-5D49-2EC5473594EF}"/>
              </a:ext>
            </a:extLst>
          </p:cNvPr>
          <p:cNvSpPr>
            <a:spLocks noGrp="1"/>
          </p:cNvSpPr>
          <p:nvPr>
            <p:ph idx="1"/>
          </p:nvPr>
        </p:nvSpPr>
        <p:spPr>
          <a:xfrm>
            <a:off x="5124804" y="2400300"/>
            <a:ext cx="5177782" cy="3272406"/>
          </a:xfrm>
        </p:spPr>
        <p:txBody>
          <a:bodyPr>
            <a:normAutofit/>
          </a:bodyPr>
          <a:lstStyle/>
          <a:p>
            <a:pPr rtl="0"/>
            <a:r>
              <a:rPr lang="en-US" b="0" i="0" dirty="0">
                <a:solidFill>
                  <a:schemeClr val="tx1"/>
                </a:solidFill>
                <a:effectLst/>
                <a:latin typeface="Times New Roman" panose="02020603050405020304" pitchFamily="18" charset="0"/>
                <a:cs typeface="Times New Roman" panose="02020603050405020304" pitchFamily="18" charset="0"/>
              </a:rPr>
              <a:t>High correlations(</a:t>
            </a:r>
            <a:r>
              <a:rPr lang="en-US" b="0" i="0" dirty="0" err="1">
                <a:solidFill>
                  <a:schemeClr val="tx1"/>
                </a:solidFill>
                <a:effectLst/>
                <a:latin typeface="Times New Roman" panose="02020603050405020304" pitchFamily="18" charset="0"/>
                <a:cs typeface="Times New Roman" panose="02020603050405020304" pitchFamily="18" charset="0"/>
              </a:rPr>
              <a:t>eg</a:t>
            </a:r>
            <a:r>
              <a:rPr lang="en-US" b="0" i="0" dirty="0">
                <a:solidFill>
                  <a:schemeClr val="tx1"/>
                </a:solidFill>
                <a:effectLst/>
                <a:latin typeface="Times New Roman" panose="02020603050405020304" pitchFamily="18" charset="0"/>
                <a:cs typeface="Times New Roman" panose="02020603050405020304" pitchFamily="18" charset="0"/>
              </a:rPr>
              <a:t> above 0.7 </a:t>
            </a:r>
            <a:r>
              <a:rPr lang="en-US" b="0" i="0" dirty="0" err="1">
                <a:solidFill>
                  <a:schemeClr val="tx1"/>
                </a:solidFill>
                <a:effectLst/>
                <a:latin typeface="Times New Roman" panose="02020603050405020304" pitchFamily="18" charset="0"/>
                <a:cs typeface="Times New Roman" panose="02020603050405020304" pitchFamily="18" charset="0"/>
              </a:rPr>
              <a:t>ot</a:t>
            </a:r>
            <a:r>
              <a:rPr lang="en-US" b="0" i="0" dirty="0">
                <a:solidFill>
                  <a:schemeClr val="tx1"/>
                </a:solidFill>
                <a:effectLst/>
                <a:latin typeface="Times New Roman" panose="02020603050405020304" pitchFamily="18" charset="0"/>
                <a:cs typeface="Times New Roman" panose="02020603050405020304" pitchFamily="18" charset="0"/>
              </a:rPr>
              <a:t> 0.8), between pairs of variables suggest potential multicollinearity</a:t>
            </a:r>
          </a:p>
          <a:p>
            <a:pPr rtl="0"/>
            <a:r>
              <a:rPr lang="en-US" b="0" i="0" dirty="0">
                <a:solidFill>
                  <a:schemeClr val="tx1"/>
                </a:solidFill>
                <a:effectLst/>
                <a:latin typeface="Times New Roman" panose="02020603050405020304" pitchFamily="18" charset="0"/>
                <a:cs typeface="Times New Roman" panose="02020603050405020304" pitchFamily="18" charset="0"/>
              </a:rPr>
              <a:t>If the VIF is greater than 5 or 10,it indicates </a:t>
            </a:r>
            <a:r>
              <a:rPr lang="en-US" b="0" i="0" dirty="0" err="1">
                <a:solidFill>
                  <a:schemeClr val="tx1"/>
                </a:solidFill>
                <a:effectLst/>
                <a:latin typeface="Times New Roman" panose="02020603050405020304" pitchFamily="18" charset="0"/>
                <a:cs typeface="Times New Roman" panose="02020603050405020304" pitchFamily="18" charset="0"/>
              </a:rPr>
              <a:t>multicolinearity</a:t>
            </a:r>
            <a:r>
              <a:rPr lang="en-US" b="0" i="0" dirty="0">
                <a:solidFill>
                  <a:schemeClr val="tx1"/>
                </a:solidFill>
                <a:effectLst/>
                <a:latin typeface="Times New Roman" panose="02020603050405020304" pitchFamily="18" charset="0"/>
                <a:cs typeface="Times New Roman" panose="02020603050405020304" pitchFamily="18" charset="0"/>
              </a:rPr>
              <a:t>. Higher VIF values signify stronger correlation with other predictors.</a:t>
            </a:r>
          </a:p>
          <a:p>
            <a:endParaRPr lang="en-US" dirty="0"/>
          </a:p>
        </p:txBody>
      </p:sp>
      <p:sp>
        <p:nvSpPr>
          <p:cNvPr id="4" name="Date Placeholder 3">
            <a:extLst>
              <a:ext uri="{FF2B5EF4-FFF2-40B4-BE49-F238E27FC236}">
                <a16:creationId xmlns:a16="http://schemas.microsoft.com/office/drawing/2014/main" id="{87F7F147-F9A0-CBC5-D738-835B78AC2D91}"/>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9" name="Straight Connector 18">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D46DFB8-E856-B3AF-B767-C7E0C70BC16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C1DDEEC-DD5D-719F-609C-28B7D08E06BC}"/>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12</a:t>
            </a:fld>
            <a:endParaRPr lang="en-US"/>
          </a:p>
        </p:txBody>
      </p:sp>
      <p:sp>
        <p:nvSpPr>
          <p:cNvPr id="21" name="Rectangle 20">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8692" y="1905000"/>
            <a:ext cx="60623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1090C7-3AB8-8706-4D38-96037DA89871}"/>
              </a:ext>
            </a:extLst>
          </p:cNvPr>
          <p:cNvPicPr>
            <a:picLocks noChangeAspect="1"/>
          </p:cNvPicPr>
          <p:nvPr/>
        </p:nvPicPr>
        <p:blipFill>
          <a:blip r:embed="rId3"/>
          <a:stretch>
            <a:fillRect/>
          </a:stretch>
        </p:blipFill>
        <p:spPr>
          <a:xfrm>
            <a:off x="418391" y="4595856"/>
            <a:ext cx="2408786" cy="1355886"/>
          </a:xfrm>
          <a:prstGeom prst="rect">
            <a:avLst/>
          </a:prstGeom>
        </p:spPr>
      </p:pic>
    </p:spTree>
    <p:extLst>
      <p:ext uri="{BB962C8B-B14F-4D97-AF65-F5344CB8AC3E}">
        <p14:creationId xmlns:p14="http://schemas.microsoft.com/office/powerpoint/2010/main" val="427084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8C2E8-996A-9C61-98FE-9A8B06DF3DDC}"/>
              </a:ext>
            </a:extLst>
          </p:cNvPr>
          <p:cNvSpPr>
            <a:spLocks noGrp="1"/>
          </p:cNvSpPr>
          <p:nvPr>
            <p:ph type="title"/>
          </p:nvPr>
        </p:nvSpPr>
        <p:spPr>
          <a:xfrm>
            <a:off x="6096000" y="529122"/>
            <a:ext cx="4301960" cy="12226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Data Modelling</a:t>
            </a:r>
          </a:p>
        </p:txBody>
      </p:sp>
      <p:pic>
        <p:nvPicPr>
          <p:cNvPr id="8" name="Picture 7" descr="Colourful charts and graphs">
            <a:extLst>
              <a:ext uri="{FF2B5EF4-FFF2-40B4-BE49-F238E27FC236}">
                <a16:creationId xmlns:a16="http://schemas.microsoft.com/office/drawing/2014/main" id="{643F2BDC-9061-417B-E402-C1C4164DF6D3}"/>
              </a:ext>
            </a:extLst>
          </p:cNvPr>
          <p:cNvPicPr>
            <a:picLocks noChangeAspect="1"/>
          </p:cNvPicPr>
          <p:nvPr/>
        </p:nvPicPr>
        <p:blipFill rotWithShape="1">
          <a:blip r:embed="rId2"/>
          <a:srcRect l="26623" r="22520" b="-1"/>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9A5E5A21-31F2-AA7A-5F17-FDC7B457236E}"/>
              </a:ext>
            </a:extLst>
          </p:cNvPr>
          <p:cNvSpPr>
            <a:spLocks noGrp="1"/>
          </p:cNvSpPr>
          <p:nvPr>
            <p:ph idx="1"/>
          </p:nvPr>
        </p:nvSpPr>
        <p:spPr>
          <a:xfrm>
            <a:off x="6096000" y="2356347"/>
            <a:ext cx="4269474" cy="3396180"/>
          </a:xfrm>
        </p:spPr>
        <p:txBody>
          <a:bodyPr>
            <a:normAutofit/>
          </a:bodyPr>
          <a:lstStyle/>
          <a:p>
            <a:pPr marL="0" indent="0" algn="l">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We demonstrated the three models in the notebook as stated below but we will recommend only polynomial because it is the most suitable regression model to analyze the prices for a more accurate output.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Baseline Model</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Multilinear Regression</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Polynomial Regression</a:t>
            </a:r>
          </a:p>
        </p:txBody>
      </p:sp>
      <p:sp>
        <p:nvSpPr>
          <p:cNvPr id="5" name="Footer Placeholder 4">
            <a:extLst>
              <a:ext uri="{FF2B5EF4-FFF2-40B4-BE49-F238E27FC236}">
                <a16:creationId xmlns:a16="http://schemas.microsoft.com/office/drawing/2014/main" id="{A166E1F3-56EA-3358-DD00-728E5A90DEF6}"/>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CA2FA182-C513-A7C6-4E23-B94503381D56}"/>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26D6C86-8ACE-5EC6-5BF4-A946C9F3429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13</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51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8027F-CF95-0C13-A211-1F8DCA1027BF}"/>
              </a:ext>
            </a:extLst>
          </p:cNvPr>
          <p:cNvSpPr>
            <a:spLocks noGrp="1"/>
          </p:cNvSpPr>
          <p:nvPr>
            <p:ph type="title"/>
          </p:nvPr>
        </p:nvSpPr>
        <p:spPr>
          <a:xfrm>
            <a:off x="838199" y="545914"/>
            <a:ext cx="9527275" cy="1241944"/>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Baseline model</a:t>
            </a:r>
          </a:p>
        </p:txBody>
      </p:sp>
      <p:sp>
        <p:nvSpPr>
          <p:cNvPr id="3" name="Content Placeholder 2">
            <a:extLst>
              <a:ext uri="{FF2B5EF4-FFF2-40B4-BE49-F238E27FC236}">
                <a16:creationId xmlns:a16="http://schemas.microsoft.com/office/drawing/2014/main" id="{ACC3FEF0-AA4F-3AD7-FA28-2E522DEAF413}"/>
              </a:ext>
            </a:extLst>
          </p:cNvPr>
          <p:cNvSpPr>
            <a:spLocks noGrp="1"/>
          </p:cNvSpPr>
          <p:nvPr>
            <p:ph idx="1"/>
          </p:nvPr>
        </p:nvSpPr>
        <p:spPr>
          <a:xfrm>
            <a:off x="628652" y="2022143"/>
            <a:ext cx="4286249" cy="3730383"/>
          </a:xfrm>
        </p:spPr>
        <p:txBody>
          <a:bodyPr>
            <a:normAutofit/>
          </a:bodyPr>
          <a:lstStyle/>
          <a:p>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This visualization provides insights into how well the model fits the training data and how the predicted values compare to the actual target values. Our model indicates a good fit between the predicted values and the actual values because the fitted line closely follows the diagonal (a 45-degree line from the bottom-left to the top-right of the plot).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2468BC4-8D55-85EF-C804-18788CC861C1}"/>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8C2CAC51-F70A-EA69-3799-E9FA2AED8B03}"/>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5131" name="Straight Connector 5130">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64864BB4-9F1F-0F0C-1B07-99614053B4CA}"/>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14</a:t>
            </a:fld>
            <a:endParaRPr lang="en-US"/>
          </a:p>
        </p:txBody>
      </p:sp>
      <p:sp>
        <p:nvSpPr>
          <p:cNvPr id="5133" name="Rectangle 5132">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35" name="Straight Connector 5134">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7" name="Straight Connector 5136">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9" name="Straight Connector 5138">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9888EF4-4853-FCE0-021C-A35D5352D989}"/>
              </a:ext>
            </a:extLst>
          </p:cNvPr>
          <p:cNvPicPr>
            <a:picLocks noChangeAspect="1"/>
          </p:cNvPicPr>
          <p:nvPr/>
        </p:nvPicPr>
        <p:blipFill>
          <a:blip r:embed="rId2"/>
          <a:stretch>
            <a:fillRect/>
          </a:stretch>
        </p:blipFill>
        <p:spPr>
          <a:xfrm>
            <a:off x="4839419" y="1787858"/>
            <a:ext cx="5980398" cy="4259570"/>
          </a:xfrm>
          <a:prstGeom prst="rect">
            <a:avLst/>
          </a:prstGeom>
        </p:spPr>
      </p:pic>
    </p:spTree>
    <p:extLst>
      <p:ext uri="{BB962C8B-B14F-4D97-AF65-F5344CB8AC3E}">
        <p14:creationId xmlns:p14="http://schemas.microsoft.com/office/powerpoint/2010/main" val="45692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E615-03A1-86EC-9E27-6CBB5D600F70}"/>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Multilinear Regression</a:t>
            </a:r>
          </a:p>
        </p:txBody>
      </p:sp>
      <p:sp>
        <p:nvSpPr>
          <p:cNvPr id="3" name="Content Placeholder 2">
            <a:extLst>
              <a:ext uri="{FF2B5EF4-FFF2-40B4-BE49-F238E27FC236}">
                <a16:creationId xmlns:a16="http://schemas.microsoft.com/office/drawing/2014/main" id="{E75E82B8-D3FB-0AE0-F3BF-A4BD33612229}"/>
              </a:ext>
            </a:extLst>
          </p:cNvPr>
          <p:cNvSpPr>
            <a:spLocks noGrp="1"/>
          </p:cNvSpPr>
          <p:nvPr>
            <p:ph idx="1"/>
          </p:nvPr>
        </p:nvSpPr>
        <p:spPr>
          <a:xfrm>
            <a:off x="6314536" y="2108595"/>
            <a:ext cx="4050938" cy="3643931"/>
          </a:xfrm>
        </p:spPr>
        <p:txBody>
          <a:bodyPr>
            <a:normAutofit lnSpcReduction="10000"/>
          </a:bodyPr>
          <a:lstStyle/>
          <a:p>
            <a:r>
              <a:rPr lang="en-US" sz="1400" b="0" i="0" dirty="0">
                <a:solidFill>
                  <a:srgbClr val="000000"/>
                </a:solidFill>
                <a:effectLst/>
                <a:highlight>
                  <a:srgbClr val="FFFFFF"/>
                </a:highlight>
                <a:latin typeface="Times New Roman" panose="02020603050405020304" pitchFamily="18" charset="0"/>
                <a:cs typeface="Times New Roman" panose="02020603050405020304" pitchFamily="18" charset="0"/>
              </a:rPr>
              <a:t>Adding more predictors to our baseline model can enhance its predictive power by capturing additional complexity and potential relationships within our data. This can lead to improved model accuracy and potentially reducing bias by considering more factors in the prediction process.</a:t>
            </a:r>
          </a:p>
          <a:p>
            <a:endParaRPr lang="en-US" sz="1400" dirty="0">
              <a:solidFill>
                <a:srgbClr val="000000"/>
              </a:solidFill>
              <a:highlight>
                <a:srgbClr val="FFFFFF"/>
              </a:highlight>
              <a:latin typeface="Times New Roman" panose="02020603050405020304" pitchFamily="18" charset="0"/>
              <a:cs typeface="Times New Roman" panose="02020603050405020304" pitchFamily="18" charset="0"/>
            </a:endParaRPr>
          </a:p>
          <a:p>
            <a:pPr algn="l" rtl="0"/>
            <a:r>
              <a:rPr lang="en-US" sz="1400" b="0" i="0" dirty="0">
                <a:solidFill>
                  <a:srgbClr val="000000"/>
                </a:solidFill>
                <a:effectLst/>
                <a:latin typeface="Times New Roman" panose="02020603050405020304" pitchFamily="18" charset="0"/>
                <a:cs typeface="Times New Roman" panose="02020603050405020304" pitchFamily="18" charset="0"/>
              </a:rPr>
              <a:t>The model explains 69% of the variance in price as indicated by R squared</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Therefore, the multiple linear regression is better than our baseline regression</a:t>
            </a:r>
          </a:p>
          <a:p>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2F769FD-839A-17B1-F7F4-AFAF3A5EE2BC}"/>
              </a:ext>
            </a:extLst>
          </p:cNvPr>
          <p:cNvSpPr>
            <a:spLocks noGrp="1"/>
          </p:cNvSpPr>
          <p:nvPr>
            <p:ph type="dt" sz="half" idx="10"/>
          </p:nvPr>
        </p:nvSpPr>
        <p:spPr/>
        <p:txBody>
          <a:bodyPr/>
          <a:lstStyle/>
          <a:p>
            <a:fld id="{BE0A88F0-556B-4BB7-8AAB-D63AEB65C662}" type="datetime1">
              <a:rPr lang="en-US" smtClean="0"/>
              <a:t>4/9/2024</a:t>
            </a:fld>
            <a:endParaRPr lang="en-US"/>
          </a:p>
        </p:txBody>
      </p:sp>
      <p:sp>
        <p:nvSpPr>
          <p:cNvPr id="5" name="Footer Placeholder 4">
            <a:extLst>
              <a:ext uri="{FF2B5EF4-FFF2-40B4-BE49-F238E27FC236}">
                <a16:creationId xmlns:a16="http://schemas.microsoft.com/office/drawing/2014/main" id="{C586B8CF-919E-80F6-C66B-ED91BB28F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9F543-7873-D990-0A32-C26FED83425E}"/>
              </a:ext>
            </a:extLst>
          </p:cNvPr>
          <p:cNvSpPr>
            <a:spLocks noGrp="1"/>
          </p:cNvSpPr>
          <p:nvPr>
            <p:ph type="sldNum" sz="quarter" idx="12"/>
          </p:nvPr>
        </p:nvSpPr>
        <p:spPr/>
        <p:txBody>
          <a:bodyPr/>
          <a:lstStyle/>
          <a:p>
            <a:fld id="{81D2C36F-4504-47C0-B82F-A167342A2754}" type="slidenum">
              <a:rPr lang="en-US" smtClean="0"/>
              <a:t>15</a:t>
            </a:fld>
            <a:endParaRPr lang="en-US"/>
          </a:p>
        </p:txBody>
      </p:sp>
      <p:pic>
        <p:nvPicPr>
          <p:cNvPr id="6146" name="Picture 2">
            <a:extLst>
              <a:ext uri="{FF2B5EF4-FFF2-40B4-BE49-F238E27FC236}">
                <a16:creationId xmlns:a16="http://schemas.microsoft.com/office/drawing/2014/main" id="{D94230AD-9A0A-6472-4F2A-FF71CB780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86" y="1977006"/>
            <a:ext cx="5216869" cy="395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4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8AD1-51AA-F90D-38E6-B673350BA83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Polynomial Regression</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6A967A-60EA-E774-2837-67E65ACC488D}"/>
              </a:ext>
            </a:extLst>
          </p:cNvPr>
          <p:cNvSpPr>
            <a:spLocks noGrp="1"/>
          </p:cNvSpPr>
          <p:nvPr>
            <p:ph type="dt" sz="half" idx="10"/>
          </p:nvPr>
        </p:nvSpPr>
        <p:spPr/>
        <p:txBody>
          <a:bodyPr/>
          <a:lstStyle/>
          <a:p>
            <a:fld id="{BE0A88F0-556B-4BB7-8AAB-D63AEB65C662}" type="datetime1">
              <a:rPr lang="en-US" smtClean="0"/>
              <a:t>4/9/2024</a:t>
            </a:fld>
            <a:endParaRPr lang="en-US"/>
          </a:p>
        </p:txBody>
      </p:sp>
      <p:sp>
        <p:nvSpPr>
          <p:cNvPr id="5" name="Footer Placeholder 4">
            <a:extLst>
              <a:ext uri="{FF2B5EF4-FFF2-40B4-BE49-F238E27FC236}">
                <a16:creationId xmlns:a16="http://schemas.microsoft.com/office/drawing/2014/main" id="{A4EC58C1-C3AF-CDA9-7C9B-10469A58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D6EA7-EC9B-1B45-AE44-12FAEB46FBA8}"/>
              </a:ext>
            </a:extLst>
          </p:cNvPr>
          <p:cNvSpPr>
            <a:spLocks noGrp="1"/>
          </p:cNvSpPr>
          <p:nvPr>
            <p:ph type="sldNum" sz="quarter" idx="12"/>
          </p:nvPr>
        </p:nvSpPr>
        <p:spPr/>
        <p:txBody>
          <a:bodyPr/>
          <a:lstStyle/>
          <a:p>
            <a:fld id="{81D2C36F-4504-47C0-B82F-A167342A2754}" type="slidenum">
              <a:rPr lang="en-US" smtClean="0"/>
              <a:t>16</a:t>
            </a:fld>
            <a:endParaRPr lang="en-US"/>
          </a:p>
        </p:txBody>
      </p:sp>
      <p:pic>
        <p:nvPicPr>
          <p:cNvPr id="4098" name="Picture 2">
            <a:extLst>
              <a:ext uri="{FF2B5EF4-FFF2-40B4-BE49-F238E27FC236}">
                <a16:creationId xmlns:a16="http://schemas.microsoft.com/office/drawing/2014/main" id="{EE551204-2E0B-E3A3-C687-77617E061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92" y="1997962"/>
            <a:ext cx="6187682" cy="39322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DDECC42-FDB5-B7F4-C43B-EE397B36B8C0}"/>
              </a:ext>
            </a:extLst>
          </p:cNvPr>
          <p:cNvSpPr>
            <a:spLocks noChangeArrowheads="1"/>
          </p:cNvSpPr>
          <p:nvPr/>
        </p:nvSpPr>
        <p:spPr bwMode="auto">
          <a:xfrm>
            <a:off x="457202" y="1414838"/>
            <a:ext cx="233265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Times New Roman" panose="02020603050405020304" pitchFamily="18" charset="0"/>
                <a:cs typeface="Times New Roman" panose="02020603050405020304" pitchFamily="18" charset="0"/>
              </a:rPr>
              <a:t>Polynomial RMSE: 0.23061511620028652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effectLst/>
                <a:latin typeface="Times New Roman" panose="02020603050405020304" pitchFamily="18" charset="0"/>
                <a:cs typeface="Times New Roman" panose="02020603050405020304" pitchFamily="18" charset="0"/>
              </a:rPr>
              <a:t>R_squared</a:t>
            </a:r>
            <a:r>
              <a:rPr kumimoji="0" lang="en-US" altLang="en-US" sz="1000" b="0" i="0" u="none" strike="noStrike" cap="none" normalizeH="0" baseline="0" dirty="0">
                <a:ln>
                  <a:noFill/>
                </a:ln>
                <a:effectLst/>
                <a:latin typeface="Times New Roman" panose="02020603050405020304" pitchFamily="18" charset="0"/>
                <a:cs typeface="Times New Roman" panose="02020603050405020304" pitchFamily="18" charset="0"/>
              </a:rPr>
              <a:t>: 0.7655407239791847</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922E14-F8AE-75B2-B943-7DC497607639}"/>
              </a:ext>
            </a:extLst>
          </p:cNvPr>
          <p:cNvSpPr txBox="1"/>
          <p:nvPr/>
        </p:nvSpPr>
        <p:spPr>
          <a:xfrm>
            <a:off x="6858001" y="2127380"/>
            <a:ext cx="3507473" cy="2893100"/>
          </a:xfrm>
          <a:prstGeom prst="rect">
            <a:avLst/>
          </a:prstGeom>
          <a:noFill/>
        </p:spPr>
        <p:txBody>
          <a:bodyPr wrap="square" rtlCol="0">
            <a:spAutoFit/>
          </a:bodyPr>
          <a:lstStyle/>
          <a:p>
            <a:r>
              <a:rPr lang="en-US" sz="1400" b="0" i="0" dirty="0">
                <a:solidFill>
                  <a:srgbClr val="000000"/>
                </a:solidFill>
                <a:effectLst/>
                <a:highlight>
                  <a:srgbClr val="FFFFFF"/>
                </a:highlight>
                <a:latin typeface="Times New Roman" panose="02020603050405020304" pitchFamily="18" charset="0"/>
                <a:cs typeface="Times New Roman" panose="02020603050405020304" pitchFamily="18" charset="0"/>
              </a:rPr>
              <a:t>Given that polynomial regression accounts for roughly 76% of the volatility in house prices—a percentage somewhat greater than that explained by multiple linear regression—polynomial regression is a superior model in this situation. Polynomial regression also has a less Root Squared Mean Error than Multiple Linear Regression Model. This suggests that the polynomial regression yielded superior results. The RMSE of the polynomial regression also suggests the same since it is also lower than the multiple linear regression model.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13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FD1AE-2278-5864-081A-02A602095501}"/>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Regression Results</a:t>
            </a:r>
          </a:p>
        </p:txBody>
      </p:sp>
      <p:pic>
        <p:nvPicPr>
          <p:cNvPr id="8" name="Picture 7" descr="Stock market graph on display">
            <a:extLst>
              <a:ext uri="{FF2B5EF4-FFF2-40B4-BE49-F238E27FC236}">
                <a16:creationId xmlns:a16="http://schemas.microsoft.com/office/drawing/2014/main" id="{15905FDE-AE5B-7766-A5E7-5E7A4BBAF8B8}"/>
              </a:ext>
            </a:extLst>
          </p:cNvPr>
          <p:cNvPicPr>
            <a:picLocks noChangeAspect="1"/>
          </p:cNvPicPr>
          <p:nvPr/>
        </p:nvPicPr>
        <p:blipFill rotWithShape="1">
          <a:blip r:embed="rId2"/>
          <a:srcRect l="46655" r="20800"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D04AFBCA-8C9F-F980-3BD0-61D77FB24C93}"/>
              </a:ext>
            </a:extLst>
          </p:cNvPr>
          <p:cNvSpPr>
            <a:spLocks noGrp="1"/>
          </p:cNvSpPr>
          <p:nvPr>
            <p:ph idx="1"/>
          </p:nvPr>
        </p:nvSpPr>
        <p:spPr>
          <a:xfrm>
            <a:off x="4528881" y="1997868"/>
            <a:ext cx="5774066" cy="3674838"/>
          </a:xfrm>
        </p:spPr>
        <p:txBody>
          <a:bodyPr>
            <a:normAutofit/>
          </a:bodyPr>
          <a:lstStyle/>
          <a:p>
            <a:pPr marL="0" indent="0" rtl="0">
              <a:lnSpc>
                <a:spcPct val="130000"/>
              </a:lnSpc>
              <a:buNone/>
            </a:pPr>
            <a:r>
              <a:rPr lang="en-US" sz="1400" b="0" i="0" dirty="0">
                <a:solidFill>
                  <a:schemeClr val="tx1"/>
                </a:solidFill>
                <a:effectLst/>
                <a:latin typeface="Times New Roman" panose="02020603050405020304" pitchFamily="18" charset="0"/>
                <a:cs typeface="Times New Roman" panose="02020603050405020304" pitchFamily="18" charset="0"/>
              </a:rPr>
              <a:t>We embarked on an iterative statistical modelling process where we started with a simple linear regression, multilinear regression modelling and finally Polynomial regression where we noted that for each regression, the model became better with each iteration.</a:t>
            </a:r>
          </a:p>
          <a:p>
            <a:pPr rtl="0">
              <a:lnSpc>
                <a:spcPct val="130000"/>
              </a:lnSpc>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baseline model had an R Squared of 0.42</a:t>
            </a:r>
          </a:p>
          <a:p>
            <a:pPr rtl="0">
              <a:lnSpc>
                <a:spcPct val="130000"/>
              </a:lnSpc>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multilinear regression had an R squared of 0.69 and an RMSE of 0.27</a:t>
            </a:r>
          </a:p>
          <a:p>
            <a:pPr rtl="0">
              <a:lnSpc>
                <a:spcPct val="130000"/>
              </a:lnSpc>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The polynomial regression model had an </a:t>
            </a:r>
            <a:r>
              <a:rPr lang="en-US" sz="1400" b="0" i="0" dirty="0" err="1">
                <a:solidFill>
                  <a:schemeClr val="tx1"/>
                </a:solidFill>
                <a:effectLst/>
                <a:latin typeface="Times New Roman" panose="02020603050405020304" pitchFamily="18" charset="0"/>
                <a:cs typeface="Times New Roman" panose="02020603050405020304" pitchFamily="18" charset="0"/>
              </a:rPr>
              <a:t>Rsquared</a:t>
            </a:r>
            <a:r>
              <a:rPr lang="en-US" sz="1400" b="0" i="0" dirty="0">
                <a:solidFill>
                  <a:schemeClr val="tx1"/>
                </a:solidFill>
                <a:effectLst/>
                <a:latin typeface="Times New Roman" panose="02020603050405020304" pitchFamily="18" charset="0"/>
                <a:cs typeface="Times New Roman" panose="02020603050405020304" pitchFamily="18" charset="0"/>
              </a:rPr>
              <a:t> of 0.77 and an RMSE of 0.23</a:t>
            </a:r>
          </a:p>
          <a:p>
            <a:pPr rtl="0">
              <a:lnSpc>
                <a:spcPct val="130000"/>
              </a:lnSpc>
            </a:pPr>
            <a:r>
              <a:rPr lang="en-US" sz="1400" b="0" i="0" dirty="0">
                <a:solidFill>
                  <a:schemeClr val="tx1"/>
                </a:solidFill>
                <a:effectLst/>
                <a:latin typeface="Times New Roman" panose="02020603050405020304" pitchFamily="18" charset="0"/>
                <a:cs typeface="Times New Roman" panose="02020603050405020304" pitchFamily="18" charset="0"/>
              </a:rPr>
              <a:t>For the final polynomial regression RMSE value , our model is off by 0.23 dollars in each prediction.</a:t>
            </a:r>
          </a:p>
          <a:p>
            <a:pPr>
              <a:lnSpc>
                <a:spcPct val="130000"/>
              </a:lnSpc>
            </a:pPr>
            <a:endParaRPr lang="en-US" sz="1300" dirty="0"/>
          </a:p>
        </p:txBody>
      </p:sp>
      <p:sp>
        <p:nvSpPr>
          <p:cNvPr id="4" name="Date Placeholder 3">
            <a:extLst>
              <a:ext uri="{FF2B5EF4-FFF2-40B4-BE49-F238E27FC236}">
                <a16:creationId xmlns:a16="http://schemas.microsoft.com/office/drawing/2014/main" id="{320EDA5C-E7BD-9EFF-3D34-DB04F0DA945F}"/>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78E03AB-17CA-D320-2992-3B4C38C6834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D0D134DD-8130-622E-F674-B8BADC79BF59}"/>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17</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24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AFAD4-CF69-AB67-8C6D-3B8C595CDFB1}"/>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Results/Findings</a:t>
            </a:r>
          </a:p>
        </p:txBody>
      </p:sp>
      <p:pic>
        <p:nvPicPr>
          <p:cNvPr id="8" name="Picture 7" descr="Codes on papers">
            <a:extLst>
              <a:ext uri="{FF2B5EF4-FFF2-40B4-BE49-F238E27FC236}">
                <a16:creationId xmlns:a16="http://schemas.microsoft.com/office/drawing/2014/main" id="{3917A21B-0536-A0B0-0C64-35EE97C8DEC6}"/>
              </a:ext>
            </a:extLst>
          </p:cNvPr>
          <p:cNvPicPr>
            <a:picLocks noChangeAspect="1"/>
          </p:cNvPicPr>
          <p:nvPr/>
        </p:nvPicPr>
        <p:blipFill rotWithShape="1">
          <a:blip r:embed="rId2"/>
          <a:srcRect l="32247" r="30299"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B27CEF78-375F-F8ED-E3FF-3F9B56A5E3D6}"/>
              </a:ext>
            </a:extLst>
          </p:cNvPr>
          <p:cNvSpPr>
            <a:spLocks noGrp="1"/>
          </p:cNvSpPr>
          <p:nvPr>
            <p:ph idx="1"/>
          </p:nvPr>
        </p:nvSpPr>
        <p:spPr>
          <a:xfrm>
            <a:off x="4537503" y="1997868"/>
            <a:ext cx="5765444" cy="3674838"/>
          </a:xfrm>
        </p:spPr>
        <p:txBody>
          <a:bodyPr>
            <a:noAutofit/>
          </a:bodyPr>
          <a:lstStyle/>
          <a:p>
            <a:pPr>
              <a:lnSpc>
                <a:spcPct val="130000"/>
              </a:lnSpc>
            </a:pPr>
            <a:r>
              <a:rPr lang="en-US" sz="1200" b="0" i="0" dirty="0">
                <a:solidFill>
                  <a:schemeClr val="tx1"/>
                </a:solidFill>
                <a:effectLst/>
                <a:highlight>
                  <a:srgbClr val="FFFFFF"/>
                </a:highlight>
                <a:latin typeface="Times New Roman" panose="02020603050405020304" pitchFamily="18" charset="0"/>
                <a:cs typeface="Times New Roman" panose="02020603050405020304" pitchFamily="18" charset="0"/>
              </a:rPr>
              <a:t>Grading: The coefficient of 0.1349 suggests that for each unit increase in the grading, the log-transformed price increases by approximately 0.1349, holding other variables constant. The p-value of 0.000 indicates that this coefficient is statistically significant. </a:t>
            </a:r>
          </a:p>
          <a:p>
            <a:pPr>
              <a:lnSpc>
                <a:spcPct val="130000"/>
              </a:lnSpc>
            </a:pPr>
            <a:r>
              <a:rPr lang="en-US" sz="1200" b="0" i="0" dirty="0" err="1">
                <a:solidFill>
                  <a:schemeClr val="tx1"/>
                </a:solidFill>
                <a:effectLst/>
                <a:highlight>
                  <a:srgbClr val="FFFFFF"/>
                </a:highlight>
                <a:latin typeface="Times New Roman" panose="02020603050405020304" pitchFamily="18" charset="0"/>
                <a:cs typeface="Times New Roman" panose="02020603050405020304" pitchFamily="18" charset="0"/>
              </a:rPr>
              <a:t>Yr_renovated</a:t>
            </a:r>
            <a:r>
              <a:rPr lang="en-US" sz="1200" b="0" i="0" dirty="0">
                <a:solidFill>
                  <a:schemeClr val="tx1"/>
                </a:solidFill>
                <a:effectLst/>
                <a:highlight>
                  <a:srgbClr val="FFFFFF"/>
                </a:highlight>
                <a:latin typeface="Times New Roman" panose="02020603050405020304" pitchFamily="18" charset="0"/>
                <a:cs typeface="Times New Roman" panose="02020603050405020304" pitchFamily="18" charset="0"/>
              </a:rPr>
              <a:t>: The coefficient is 4.34e-05, indicating a very small effect size. This suggests that year of renovation has a minimal impact on the log-transformed price. Howe</a:t>
            </a:r>
          </a:p>
          <a:p>
            <a:pPr>
              <a:lnSpc>
                <a:spcPct val="130000"/>
              </a:lnSpc>
            </a:pPr>
            <a:r>
              <a:rPr lang="en-US" sz="1200" b="0" i="0" dirty="0">
                <a:solidFill>
                  <a:schemeClr val="tx1"/>
                </a:solidFill>
                <a:effectLst/>
                <a:highlight>
                  <a:srgbClr val="FFFFFF"/>
                </a:highlight>
                <a:latin typeface="Times New Roman" panose="02020603050405020304" pitchFamily="18" charset="0"/>
                <a:cs typeface="Times New Roman" panose="02020603050405020304" pitchFamily="18" charset="0"/>
              </a:rPr>
              <a:t>Sqft_living15: The coefficient is approximately 0.0001, indicating that for each unit increase in square footage of living space (15 nearest neighbors), the log-transformed price increases by approximately 0.0001. The p-value of 0.000 indicates that this coefficient is statistically significant. </a:t>
            </a:r>
          </a:p>
          <a:p>
            <a:pPr>
              <a:lnSpc>
                <a:spcPct val="130000"/>
              </a:lnSpc>
            </a:pPr>
            <a:r>
              <a:rPr lang="en-US" sz="1200" b="0" i="0" dirty="0">
                <a:solidFill>
                  <a:schemeClr val="tx1"/>
                </a:solidFill>
                <a:effectLst/>
                <a:highlight>
                  <a:srgbClr val="FFFFFF"/>
                </a:highlight>
                <a:latin typeface="Times New Roman" panose="02020603050405020304" pitchFamily="18" charset="0"/>
                <a:cs typeface="Times New Roman" panose="02020603050405020304" pitchFamily="18" charset="0"/>
              </a:rPr>
              <a:t>Bedrooms: The coefficient of -0.0164 suggests that an increase in the number of bedrooms leads to a decrease in the log-transformed price by approximately 0.0164, holding other variables constant. </a:t>
            </a:r>
            <a:endParaRPr lang="en-US" sz="1200" dirty="0">
              <a:solidFill>
                <a:schemeClr val="tx1"/>
              </a:solidFill>
            </a:endParaRPr>
          </a:p>
        </p:txBody>
      </p:sp>
      <p:sp>
        <p:nvSpPr>
          <p:cNvPr id="4" name="Date Placeholder 3">
            <a:extLst>
              <a:ext uri="{FF2B5EF4-FFF2-40B4-BE49-F238E27FC236}">
                <a16:creationId xmlns:a16="http://schemas.microsoft.com/office/drawing/2014/main" id="{49116C2B-76CD-D497-A043-27956443CFC9}"/>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D3E3DFB-9E86-121F-89A8-C5B9BC5723F7}"/>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8F36D5F4-9B36-35B6-B31A-BD1C44AC242D}"/>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18</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4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DD885-FD64-5620-30FE-CF32E9BA14FD}"/>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Recommendations</a:t>
            </a:r>
          </a:p>
        </p:txBody>
      </p:sp>
      <p:pic>
        <p:nvPicPr>
          <p:cNvPr id="8" name="Picture 7" descr="Houses in a subdivision">
            <a:extLst>
              <a:ext uri="{FF2B5EF4-FFF2-40B4-BE49-F238E27FC236}">
                <a16:creationId xmlns:a16="http://schemas.microsoft.com/office/drawing/2014/main" id="{D0C9AA1A-A3B4-23F2-1014-F901C3D8C029}"/>
              </a:ext>
            </a:extLst>
          </p:cNvPr>
          <p:cNvPicPr>
            <a:picLocks noChangeAspect="1"/>
          </p:cNvPicPr>
          <p:nvPr/>
        </p:nvPicPr>
        <p:blipFill rotWithShape="1">
          <a:blip r:embed="rId2"/>
          <a:srcRect l="37171" r="25375"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B65EDF98-FAB7-581E-58F6-8969B1C8AB9F}"/>
              </a:ext>
            </a:extLst>
          </p:cNvPr>
          <p:cNvSpPr>
            <a:spLocks noGrp="1"/>
          </p:cNvSpPr>
          <p:nvPr>
            <p:ph idx="1"/>
          </p:nvPr>
        </p:nvSpPr>
        <p:spPr>
          <a:xfrm>
            <a:off x="4433979" y="1997868"/>
            <a:ext cx="5868968" cy="3674838"/>
          </a:xfrm>
        </p:spPr>
        <p:txBody>
          <a:bodyPr>
            <a:noAutofit/>
          </a:bodyPr>
          <a:lstStyle/>
          <a:p>
            <a:pPr>
              <a:lnSpc>
                <a:spcPct val="130000"/>
              </a:lnSpc>
            </a:pPr>
            <a:r>
              <a:rPr lang="en-US" sz="1400" b="0" i="0" dirty="0">
                <a:solidFill>
                  <a:schemeClr val="tx1"/>
                </a:solidFill>
                <a:effectLst/>
                <a:highlight>
                  <a:srgbClr val="FFFFFF"/>
                </a:highlight>
                <a:latin typeface="Times New Roman" panose="02020603050405020304" pitchFamily="18" charset="0"/>
                <a:cs typeface="Times New Roman" panose="02020603050405020304" pitchFamily="18" charset="0"/>
              </a:rPr>
              <a:t>The square footage of living space has a significant influence on house pricing as well. This information can be used by the Real Estate Agency to support higher listing prices for homes with larger square footage.</a:t>
            </a:r>
          </a:p>
          <a:p>
            <a:pPr>
              <a:lnSpc>
                <a:spcPct val="130000"/>
              </a:lnSpc>
            </a:pPr>
            <a:r>
              <a:rPr lang="en-US" sz="1400" b="0" i="0" dirty="0">
                <a:solidFill>
                  <a:schemeClr val="tx1"/>
                </a:solidFill>
                <a:effectLst/>
                <a:highlight>
                  <a:srgbClr val="FFFFFF"/>
                </a:highlight>
                <a:latin typeface="Times New Roman" panose="02020603050405020304" pitchFamily="18" charset="0"/>
                <a:cs typeface="Times New Roman" panose="02020603050405020304" pitchFamily="18" charset="0"/>
              </a:rPr>
              <a:t>There are several benefits to using a polynomial regression model instead of a typical linear model when predicting property prices. By taking into consideration the non-linear effects of important features like square footage, location, and on-site facilities, this method enables us to capture intricate correlations and fluctuations in home pricing. The polynomial regression's high R-squared value indicates that the chosen features account for a significant amount of the variability in home prices, which translates into more accurate and consistent price projections. Using this cutting-edge modeling technique gives us, as real estate market participants, more decision-making power and improves pricing tactics, investment analyses, and market competitiveness overall.</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E9380EF-98C5-E0D3-9FA0-F6BAB1B0FA9B}"/>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18A7C53-2CCF-B633-BF10-183F38462E4E}"/>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8D1953BF-5BF9-BB43-5285-42C00246B866}"/>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19</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9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5D0D6-C0F5-DCB3-DA1F-52C34C5CC68B}"/>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rPr>
              <a:t>Outline</a:t>
            </a:r>
          </a:p>
        </p:txBody>
      </p:sp>
      <p:pic>
        <p:nvPicPr>
          <p:cNvPr id="8" name="Picture 7" descr="Desk with productivity items">
            <a:extLst>
              <a:ext uri="{FF2B5EF4-FFF2-40B4-BE49-F238E27FC236}">
                <a16:creationId xmlns:a16="http://schemas.microsoft.com/office/drawing/2014/main" id="{7B35E33E-809E-05EC-B50B-40F08D3E4088}"/>
              </a:ext>
            </a:extLst>
          </p:cNvPr>
          <p:cNvPicPr>
            <a:picLocks noChangeAspect="1"/>
          </p:cNvPicPr>
          <p:nvPr/>
        </p:nvPicPr>
        <p:blipFill rotWithShape="1">
          <a:blip r:embed="rId2"/>
          <a:srcRect l="38898" r="23648" b="-1"/>
          <a:stretch/>
        </p:blipFill>
        <p:spPr>
          <a:xfrm>
            <a:off x="20" y="10"/>
            <a:ext cx="3848080" cy="6857990"/>
          </a:xfrm>
          <a:prstGeom prst="rect">
            <a:avLst/>
          </a:prstGeom>
        </p:spPr>
      </p:pic>
      <p:sp>
        <p:nvSpPr>
          <p:cNvPr id="33" name="Content Placeholder 2">
            <a:extLst>
              <a:ext uri="{FF2B5EF4-FFF2-40B4-BE49-F238E27FC236}">
                <a16:creationId xmlns:a16="http://schemas.microsoft.com/office/drawing/2014/main" id="{25AC04F9-BDC5-0FBA-7AB0-E5BE6ADBECA3}"/>
              </a:ext>
            </a:extLst>
          </p:cNvPr>
          <p:cNvSpPr>
            <a:spLocks noGrp="1"/>
          </p:cNvSpPr>
          <p:nvPr>
            <p:ph idx="1"/>
          </p:nvPr>
        </p:nvSpPr>
        <p:spPr>
          <a:xfrm>
            <a:off x="4686303" y="2400300"/>
            <a:ext cx="5616643" cy="3272405"/>
          </a:xfrm>
        </p:spPr>
        <p:txBody>
          <a:bodyPr>
            <a:normAutofit fontScale="92500" lnSpcReduction="10000"/>
          </a:bodyPr>
          <a:lstStyle/>
          <a:p>
            <a:pPr>
              <a:lnSpc>
                <a:spcPct val="130000"/>
              </a:lnSpc>
              <a:buFont typeface="+mj-lt"/>
              <a:buAutoNum type="arabicPeriod"/>
            </a:pPr>
            <a:r>
              <a:rPr lang="en-US" sz="1000" dirty="0">
                <a:solidFill>
                  <a:schemeClr val="tx1"/>
                </a:solidFill>
                <a:latin typeface="+mj-lt"/>
              </a:rPr>
              <a:t>Project Overview</a:t>
            </a:r>
          </a:p>
          <a:p>
            <a:pPr>
              <a:lnSpc>
                <a:spcPct val="130000"/>
              </a:lnSpc>
              <a:buFont typeface="+mj-lt"/>
              <a:buAutoNum type="arabicPeriod"/>
            </a:pPr>
            <a:r>
              <a:rPr lang="en-US" sz="1000" b="0" i="0" dirty="0">
                <a:solidFill>
                  <a:schemeClr val="tx1"/>
                </a:solidFill>
                <a:effectLst/>
                <a:latin typeface="+mj-lt"/>
              </a:rPr>
              <a:t>O</a:t>
            </a:r>
            <a:r>
              <a:rPr lang="en-US" sz="1000" dirty="0">
                <a:solidFill>
                  <a:schemeClr val="tx1"/>
                </a:solidFill>
                <a:latin typeface="+mj-lt"/>
              </a:rPr>
              <a:t>bjectives</a:t>
            </a:r>
            <a:endParaRPr lang="en-US" sz="1000" b="0" i="0" dirty="0">
              <a:solidFill>
                <a:schemeClr val="tx1"/>
              </a:solidFill>
              <a:effectLst/>
              <a:latin typeface="+mj-lt"/>
            </a:endParaRPr>
          </a:p>
          <a:p>
            <a:pPr>
              <a:lnSpc>
                <a:spcPct val="130000"/>
              </a:lnSpc>
              <a:buFont typeface="+mj-lt"/>
              <a:buAutoNum type="arabicPeriod"/>
            </a:pPr>
            <a:r>
              <a:rPr lang="en-US" sz="1000" b="0" i="0" dirty="0">
                <a:solidFill>
                  <a:schemeClr val="tx1"/>
                </a:solidFill>
                <a:effectLst/>
                <a:latin typeface="+mj-lt"/>
              </a:rPr>
              <a:t>Data Understanding</a:t>
            </a:r>
          </a:p>
          <a:p>
            <a:pPr>
              <a:lnSpc>
                <a:spcPct val="130000"/>
              </a:lnSpc>
              <a:buFont typeface="+mj-lt"/>
              <a:buAutoNum type="arabicPeriod"/>
            </a:pPr>
            <a:r>
              <a:rPr lang="en-US" sz="1000" b="0" i="0" dirty="0">
                <a:solidFill>
                  <a:schemeClr val="tx1"/>
                </a:solidFill>
                <a:effectLst/>
                <a:latin typeface="+mj-lt"/>
              </a:rPr>
              <a:t>Data cleaning and preparation</a:t>
            </a:r>
          </a:p>
          <a:p>
            <a:pPr>
              <a:lnSpc>
                <a:spcPct val="130000"/>
              </a:lnSpc>
              <a:buFont typeface="+mj-lt"/>
              <a:buAutoNum type="arabicPeriod"/>
            </a:pPr>
            <a:r>
              <a:rPr lang="en-US" sz="1000" b="0" i="0" dirty="0">
                <a:solidFill>
                  <a:schemeClr val="tx1"/>
                </a:solidFill>
                <a:effectLst/>
                <a:latin typeface="+mj-lt"/>
              </a:rPr>
              <a:t>Exploratory data analysis –Bivariate and Univariate analysis</a:t>
            </a:r>
          </a:p>
          <a:p>
            <a:pPr>
              <a:lnSpc>
                <a:spcPct val="130000"/>
              </a:lnSpc>
              <a:buFont typeface="+mj-lt"/>
              <a:buAutoNum type="arabicPeriod"/>
            </a:pPr>
            <a:r>
              <a:rPr lang="en-US" sz="1000" b="0" i="0" dirty="0">
                <a:solidFill>
                  <a:schemeClr val="tx1"/>
                </a:solidFill>
                <a:effectLst/>
                <a:latin typeface="+mj-lt"/>
              </a:rPr>
              <a:t>Statistical Analysis</a:t>
            </a:r>
          </a:p>
          <a:p>
            <a:pPr>
              <a:lnSpc>
                <a:spcPct val="130000"/>
              </a:lnSpc>
              <a:buFont typeface="+mj-lt"/>
              <a:buAutoNum type="arabicPeriod"/>
            </a:pPr>
            <a:r>
              <a:rPr lang="en-US" sz="1000" b="0" i="0" dirty="0">
                <a:solidFill>
                  <a:schemeClr val="tx1"/>
                </a:solidFill>
                <a:effectLst/>
                <a:latin typeface="+mj-lt"/>
              </a:rPr>
              <a:t>Modelling</a:t>
            </a:r>
          </a:p>
          <a:p>
            <a:pPr>
              <a:lnSpc>
                <a:spcPct val="130000"/>
              </a:lnSpc>
              <a:buFont typeface="+mj-lt"/>
              <a:buAutoNum type="arabicPeriod"/>
            </a:pPr>
            <a:r>
              <a:rPr lang="en-US" sz="1000" b="0" i="0" dirty="0">
                <a:solidFill>
                  <a:schemeClr val="tx1"/>
                </a:solidFill>
                <a:effectLst/>
                <a:latin typeface="+mj-lt"/>
              </a:rPr>
              <a:t>Regression Results</a:t>
            </a:r>
          </a:p>
          <a:p>
            <a:pPr>
              <a:lnSpc>
                <a:spcPct val="130000"/>
              </a:lnSpc>
              <a:buFont typeface="+mj-lt"/>
              <a:buAutoNum type="arabicPeriod"/>
            </a:pPr>
            <a:r>
              <a:rPr lang="en-US" sz="1000" b="0" i="0" dirty="0">
                <a:solidFill>
                  <a:schemeClr val="tx1"/>
                </a:solidFill>
                <a:effectLst/>
                <a:latin typeface="+mj-lt"/>
              </a:rPr>
              <a:t>Results/Findings</a:t>
            </a:r>
          </a:p>
          <a:p>
            <a:pPr>
              <a:lnSpc>
                <a:spcPct val="130000"/>
              </a:lnSpc>
              <a:buFont typeface="+mj-lt"/>
              <a:buAutoNum type="arabicPeriod"/>
            </a:pPr>
            <a:r>
              <a:rPr lang="en-US" sz="1000" b="0" i="0" dirty="0">
                <a:solidFill>
                  <a:schemeClr val="tx1"/>
                </a:solidFill>
                <a:effectLst/>
                <a:latin typeface="+mj-lt"/>
              </a:rPr>
              <a:t>Recommendations</a:t>
            </a:r>
          </a:p>
          <a:p>
            <a:pPr>
              <a:lnSpc>
                <a:spcPct val="130000"/>
              </a:lnSpc>
              <a:buFont typeface="+mj-lt"/>
              <a:buAutoNum type="arabicPeriod"/>
            </a:pPr>
            <a:r>
              <a:rPr lang="en-US" sz="1000" b="0" i="0" dirty="0">
                <a:solidFill>
                  <a:schemeClr val="tx1"/>
                </a:solidFill>
                <a:effectLst/>
                <a:latin typeface="+mj-lt"/>
              </a:rPr>
              <a:t>Conclusion</a:t>
            </a:r>
          </a:p>
          <a:p>
            <a:pPr>
              <a:lnSpc>
                <a:spcPct val="130000"/>
              </a:lnSpc>
              <a:buFont typeface="+mj-lt"/>
              <a:buAutoNum type="arabicPeriod"/>
            </a:pPr>
            <a:endParaRPr lang="en-US" sz="1000" b="0" i="0" dirty="0">
              <a:solidFill>
                <a:schemeClr val="tx1"/>
              </a:solidFill>
              <a:effectLst/>
              <a:latin typeface="+mj-lt"/>
            </a:endParaRPr>
          </a:p>
          <a:p>
            <a:pPr>
              <a:lnSpc>
                <a:spcPct val="130000"/>
              </a:lnSpc>
            </a:pPr>
            <a:endParaRPr lang="en-US" sz="1000" dirty="0"/>
          </a:p>
        </p:txBody>
      </p:sp>
      <p:sp>
        <p:nvSpPr>
          <p:cNvPr id="4" name="Date Placeholder 3">
            <a:extLst>
              <a:ext uri="{FF2B5EF4-FFF2-40B4-BE49-F238E27FC236}">
                <a16:creationId xmlns:a16="http://schemas.microsoft.com/office/drawing/2014/main" id="{A8B6BC10-5EA3-FA16-F122-CA07633075E1}"/>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971B7CB-01C2-3930-1D20-068E62F6FE5C}"/>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9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500CB-A7B8-06E3-6E01-319665AECDF1}"/>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pic>
        <p:nvPicPr>
          <p:cNvPr id="26" name="Picture 25" descr="Colourful charts and graphs">
            <a:extLst>
              <a:ext uri="{FF2B5EF4-FFF2-40B4-BE49-F238E27FC236}">
                <a16:creationId xmlns:a16="http://schemas.microsoft.com/office/drawing/2014/main" id="{0079CE92-A8DC-E52A-8499-E1D16C1F3C4A}"/>
              </a:ext>
            </a:extLst>
          </p:cNvPr>
          <p:cNvPicPr>
            <a:picLocks noChangeAspect="1"/>
          </p:cNvPicPr>
          <p:nvPr/>
        </p:nvPicPr>
        <p:blipFill rotWithShape="1">
          <a:blip r:embed="rId2"/>
          <a:srcRect l="33324" r="29221"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67043635-414A-4583-C905-2DB65CDFB0A0}"/>
              </a:ext>
            </a:extLst>
          </p:cNvPr>
          <p:cNvSpPr>
            <a:spLocks noGrp="1"/>
          </p:cNvSpPr>
          <p:nvPr>
            <p:ph idx="1"/>
          </p:nvPr>
        </p:nvSpPr>
        <p:spPr>
          <a:xfrm>
            <a:off x="4253023" y="1905000"/>
            <a:ext cx="6049923" cy="4139604"/>
          </a:xfrm>
        </p:spPr>
        <p:txBody>
          <a:bodyPr>
            <a:normAutofit fontScale="85000" lnSpcReduction="10000"/>
          </a:bodyPr>
          <a:lstStyle/>
          <a:p>
            <a:pPr marL="0" indent="0" algn="l">
              <a:buNone/>
            </a:pPr>
            <a:r>
              <a:rPr lang="en-US" sz="1500" b="0" i="0" dirty="0">
                <a:solidFill>
                  <a:schemeClr val="tx1"/>
                </a:solidFill>
                <a:effectLst/>
                <a:highlight>
                  <a:srgbClr val="FFFFFF"/>
                </a:highlight>
                <a:latin typeface="Times New Roman" panose="02020603050405020304" pitchFamily="18" charset="0"/>
                <a:cs typeface="Times New Roman" panose="02020603050405020304" pitchFamily="18" charset="0"/>
              </a:rPr>
              <a:t>In this project, we conducted an in-depth analysis of the King County (KC) house dataset to predict house prices using advanced regression techniques. The goal was to provide valuable insights for stakeholders in the real estate industry. </a:t>
            </a:r>
          </a:p>
          <a:p>
            <a:pPr marL="0" indent="0" algn="l">
              <a:buNone/>
            </a:pPr>
            <a:r>
              <a:rPr lang="en-US" sz="1500" b="1" i="0" dirty="0">
                <a:solidFill>
                  <a:schemeClr val="tx1"/>
                </a:solidFill>
                <a:effectLst/>
                <a:highlight>
                  <a:srgbClr val="FFFFFF"/>
                </a:highlight>
                <a:latin typeface="Times New Roman" panose="02020603050405020304" pitchFamily="18" charset="0"/>
                <a:cs typeface="Times New Roman" panose="02020603050405020304" pitchFamily="18" charset="0"/>
              </a:rPr>
              <a:t>Key Findings: </a:t>
            </a:r>
          </a:p>
          <a:p>
            <a:pPr algn="l"/>
            <a:r>
              <a:rPr lang="en-US" sz="1500" b="0" i="0" dirty="0">
                <a:solidFill>
                  <a:schemeClr val="tx1"/>
                </a:solidFill>
                <a:effectLst/>
                <a:highlight>
                  <a:srgbClr val="FFFFFF"/>
                </a:highlight>
                <a:latin typeface="Times New Roman" panose="02020603050405020304" pitchFamily="18" charset="0"/>
                <a:cs typeface="Times New Roman" panose="02020603050405020304" pitchFamily="18" charset="0"/>
              </a:rPr>
              <a:t>Feature Importance: Through regression analysis, we identified several key predictors that significantly influence house prices, including grading, square footage of living space, number of bedrooms, and bathrooms. Effect of Features:</a:t>
            </a:r>
          </a:p>
          <a:p>
            <a:pPr algn="l"/>
            <a:r>
              <a:rPr lang="en-US" sz="1500" b="0" i="0" dirty="0">
                <a:solidFill>
                  <a:schemeClr val="tx1"/>
                </a:solidFill>
                <a:effectLst/>
                <a:highlight>
                  <a:srgbClr val="FFFFFF"/>
                </a:highlight>
                <a:latin typeface="Times New Roman" panose="02020603050405020304" pitchFamily="18" charset="0"/>
                <a:cs typeface="Times New Roman" panose="02020603050405020304" pitchFamily="18" charset="0"/>
              </a:rPr>
              <a:t>Effect of Features: Our findings reveal nuanced relationships between house features and pricing. For instance, higher grading and larger living spaces positively impact prices.</a:t>
            </a:r>
          </a:p>
          <a:p>
            <a:pPr algn="l"/>
            <a:r>
              <a:rPr lang="en-US" sz="1500" b="0" i="0" dirty="0">
                <a:solidFill>
                  <a:srgbClr val="202124"/>
                </a:solidFill>
                <a:effectLst/>
                <a:highlight>
                  <a:srgbClr val="FFFFFF"/>
                </a:highlight>
                <a:latin typeface="Times New Roman" panose="02020603050405020304" pitchFamily="18" charset="0"/>
                <a:cs typeface="Times New Roman" panose="02020603050405020304" pitchFamily="18" charset="0"/>
              </a:rPr>
              <a:t>Model Performance: We compared different regression models and found that polynomial regression outperformed multiple linear regression model, capturing non-linear relationships more effectively and yielding higher predictive accuracy.</a:t>
            </a:r>
            <a:endParaRPr lang="en-US" sz="15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a:lnSpc>
                <a:spcPct val="130000"/>
              </a:lnSpc>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nSpc>
                <a:spcPct val="130000"/>
              </a:lnSpc>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C5E9FF-82ED-2335-1DDA-7C40E4746A02}"/>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27" name="Straight Connector 2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171F36F-5B9F-A951-83CE-A9B5975B09F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F9527C74-3F00-FB61-9383-7A9E6F59BD2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20</a:t>
            </a:fld>
            <a:endParaRPr lang="en-US"/>
          </a:p>
        </p:txBody>
      </p:sp>
      <p:sp>
        <p:nvSpPr>
          <p:cNvPr id="28" name="Rectangle 2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08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70C55-93C9-26DA-C8C8-F18F61E82B0B}"/>
              </a:ext>
            </a:extLst>
          </p:cNvPr>
          <p:cNvSpPr>
            <a:spLocks noGrp="1"/>
          </p:cNvSpPr>
          <p:nvPr>
            <p:ph type="title"/>
          </p:nvPr>
        </p:nvSpPr>
        <p:spPr>
          <a:xfrm>
            <a:off x="838200" y="838199"/>
            <a:ext cx="3389672" cy="4589193"/>
          </a:xfrm>
        </p:spPr>
        <p:txBody>
          <a:bodyPr anchor="t">
            <a:normAutofit/>
          </a:bodyPr>
          <a:lstStyle/>
          <a:p>
            <a:r>
              <a:rPr lang="en-US" dirty="0">
                <a:solidFill>
                  <a:schemeClr val="tx1"/>
                </a:solidFill>
              </a:rPr>
              <a:t>Project Overview</a:t>
            </a:r>
          </a:p>
        </p:txBody>
      </p:sp>
      <p:cxnSp>
        <p:nvCxnSpPr>
          <p:cNvPr id="26" name="Straight Connector 25">
            <a:extLst>
              <a:ext uri="{FF2B5EF4-FFF2-40B4-BE49-F238E27FC236}">
                <a16:creationId xmlns:a16="http://schemas.microsoft.com/office/drawing/2014/main" id="{1B7656F4-2A34-42A9-AF61-EE85328595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F128A5E-7D15-885E-BA9F-EFC7656687D2}"/>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2" name="Straight Connector 21">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9158AF9-0CED-2881-DFD7-BBC45320310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sp>
        <p:nvSpPr>
          <p:cNvPr id="6" name="Slide Number Placeholder 5">
            <a:extLst>
              <a:ext uri="{FF2B5EF4-FFF2-40B4-BE49-F238E27FC236}">
                <a16:creationId xmlns:a16="http://schemas.microsoft.com/office/drawing/2014/main" id="{E54B80DE-687F-B4F2-1777-C29C6FE4A631}"/>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3</a:t>
            </a:fld>
            <a:endParaRPr lang="en-US"/>
          </a:p>
        </p:txBody>
      </p:sp>
      <p:graphicFrame>
        <p:nvGraphicFramePr>
          <p:cNvPr id="28" name="Content Placeholder 2">
            <a:extLst>
              <a:ext uri="{FF2B5EF4-FFF2-40B4-BE49-F238E27FC236}">
                <a16:creationId xmlns:a16="http://schemas.microsoft.com/office/drawing/2014/main" id="{A0C4713E-9FF4-AA70-D22E-04C0E8903F25}"/>
              </a:ext>
            </a:extLst>
          </p:cNvPr>
          <p:cNvGraphicFramePr>
            <a:graphicFrameLocks noGrp="1"/>
          </p:cNvGraphicFramePr>
          <p:nvPr>
            <p:ph idx="1"/>
            <p:extLst>
              <p:ext uri="{D42A27DB-BD31-4B8C-83A1-F6EECF244321}">
                <p14:modId xmlns:p14="http://schemas.microsoft.com/office/powerpoint/2010/main" val="2564761217"/>
              </p:ext>
            </p:extLst>
          </p:nvPr>
        </p:nvGraphicFramePr>
        <p:xfrm>
          <a:off x="2104852" y="838200"/>
          <a:ext cx="10990046" cy="473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18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87054-B44F-E520-ABCA-1C00CCF90FAD}"/>
              </a:ext>
            </a:extLst>
          </p:cNvPr>
          <p:cNvSpPr>
            <a:spLocks noGrp="1"/>
          </p:cNvSpPr>
          <p:nvPr>
            <p:ph type="title"/>
          </p:nvPr>
        </p:nvSpPr>
        <p:spPr>
          <a:xfrm>
            <a:off x="6096000" y="529122"/>
            <a:ext cx="4301960" cy="1222621"/>
          </a:xfrm>
        </p:spPr>
        <p:txBody>
          <a:bodyPr anchor="ctr">
            <a:normAutofit/>
          </a:bodyPr>
          <a:lstStyle/>
          <a:p>
            <a:r>
              <a:rPr lang="en-US" b="1" dirty="0">
                <a:solidFill>
                  <a:schemeClr val="tx1"/>
                </a:solidFill>
                <a:latin typeface="Times New Roman" panose="02020603050405020304" pitchFamily="18" charset="0"/>
                <a:cs typeface="Times New Roman" panose="02020603050405020304" pitchFamily="18" charset="0"/>
              </a:rPr>
              <a:t>Objectives</a:t>
            </a:r>
          </a:p>
        </p:txBody>
      </p:sp>
      <p:pic>
        <p:nvPicPr>
          <p:cNvPr id="8" name="Picture 7" descr="A midsection of a person holding a miniature house">
            <a:extLst>
              <a:ext uri="{FF2B5EF4-FFF2-40B4-BE49-F238E27FC236}">
                <a16:creationId xmlns:a16="http://schemas.microsoft.com/office/drawing/2014/main" id="{0F2008D8-5D58-82A6-D27C-7D1AFF9C10B0}"/>
              </a:ext>
            </a:extLst>
          </p:cNvPr>
          <p:cNvPicPr>
            <a:picLocks noChangeAspect="1"/>
          </p:cNvPicPr>
          <p:nvPr/>
        </p:nvPicPr>
        <p:blipFill rotWithShape="1">
          <a:blip r:embed="rId2"/>
          <a:srcRect l="26835" r="25165" b="-1"/>
          <a:stretch/>
        </p:blipFill>
        <p:spPr>
          <a:xfrm>
            <a:off x="20" y="10"/>
            <a:ext cx="5225120" cy="6857990"/>
          </a:xfrm>
          <a:prstGeom prst="rect">
            <a:avLst/>
          </a:prstGeom>
        </p:spPr>
      </p:pic>
      <p:sp>
        <p:nvSpPr>
          <p:cNvPr id="3" name="Content Placeholder 2">
            <a:extLst>
              <a:ext uri="{FF2B5EF4-FFF2-40B4-BE49-F238E27FC236}">
                <a16:creationId xmlns:a16="http://schemas.microsoft.com/office/drawing/2014/main" id="{62306DD3-C963-50B5-92EE-235278918C6F}"/>
              </a:ext>
            </a:extLst>
          </p:cNvPr>
          <p:cNvSpPr>
            <a:spLocks noGrp="1"/>
          </p:cNvSpPr>
          <p:nvPr>
            <p:ph idx="1"/>
          </p:nvPr>
        </p:nvSpPr>
        <p:spPr>
          <a:xfrm>
            <a:off x="6096000" y="2356347"/>
            <a:ext cx="4269474" cy="3396180"/>
          </a:xfrm>
        </p:spPr>
        <p:txBody>
          <a:bodyPr>
            <a:normAutofit/>
          </a:bodyPr>
          <a:lstStyle/>
          <a:p>
            <a:pPr rtl="0">
              <a:lnSpc>
                <a:spcPct val="130000"/>
              </a:lnSpc>
            </a:pPr>
            <a:r>
              <a:rPr lang="en-US" sz="1300" b="0" i="0" dirty="0">
                <a:solidFill>
                  <a:schemeClr val="tx1"/>
                </a:solidFill>
                <a:effectLst/>
                <a:latin typeface="Times New Roman" panose="02020603050405020304" pitchFamily="18" charset="0"/>
                <a:cs typeface="Times New Roman" panose="02020603050405020304" pitchFamily="18" charset="0"/>
              </a:rPr>
              <a:t>Determine the key factors such as square foot living, the number of bedrooms and bathrooms, the condition of the house and others that significantly influence the house prices.</a:t>
            </a:r>
          </a:p>
          <a:p>
            <a:pPr rtl="0">
              <a:lnSpc>
                <a:spcPct val="130000"/>
              </a:lnSpc>
            </a:pPr>
            <a:r>
              <a:rPr lang="en-US" sz="1300" b="0" i="0" dirty="0">
                <a:solidFill>
                  <a:schemeClr val="tx1"/>
                </a:solidFill>
                <a:effectLst/>
                <a:latin typeface="Times New Roman" panose="02020603050405020304" pitchFamily="18" charset="0"/>
                <a:cs typeface="Times New Roman" panose="02020603050405020304" pitchFamily="18" charset="0"/>
              </a:rPr>
              <a:t>Develop a model that can accurately predict house prices based on these factors.</a:t>
            </a:r>
          </a:p>
          <a:p>
            <a:pPr rtl="0">
              <a:lnSpc>
                <a:spcPct val="130000"/>
              </a:lnSpc>
            </a:pPr>
            <a:r>
              <a:rPr lang="en-US" sz="1300" b="0" i="0" dirty="0">
                <a:solidFill>
                  <a:schemeClr val="tx1"/>
                </a:solidFill>
                <a:effectLst/>
                <a:latin typeface="Times New Roman" panose="02020603050405020304" pitchFamily="18" charset="0"/>
                <a:cs typeface="Times New Roman" panose="02020603050405020304" pitchFamily="18" charset="0"/>
              </a:rPr>
              <a:t>To determine which seasons have the highest sales.</a:t>
            </a:r>
          </a:p>
          <a:p>
            <a:pPr rtl="0">
              <a:lnSpc>
                <a:spcPct val="130000"/>
              </a:lnSpc>
            </a:pPr>
            <a:r>
              <a:rPr lang="en-US" sz="1300" b="0" i="0" dirty="0">
                <a:solidFill>
                  <a:schemeClr val="tx1"/>
                </a:solidFill>
                <a:effectLst/>
                <a:latin typeface="Times New Roman" panose="02020603050405020304" pitchFamily="18" charset="0"/>
                <a:cs typeface="Times New Roman" panose="02020603050405020304" pitchFamily="18" charset="0"/>
              </a:rPr>
              <a:t>To provide valuable insights for real estate agents, property developers, and investors in the company’s portfolio to make informed decisions regarding pricing, renovations, and marketing strategies</a:t>
            </a:r>
          </a:p>
          <a:p>
            <a:pPr>
              <a:lnSpc>
                <a:spcPct val="130000"/>
              </a:lnSpc>
            </a:pPr>
            <a:endParaRPr lang="en-US" sz="1300" dirty="0"/>
          </a:p>
        </p:txBody>
      </p:sp>
      <p:sp>
        <p:nvSpPr>
          <p:cNvPr id="5" name="Footer Placeholder 4">
            <a:extLst>
              <a:ext uri="{FF2B5EF4-FFF2-40B4-BE49-F238E27FC236}">
                <a16:creationId xmlns:a16="http://schemas.microsoft.com/office/drawing/2014/main" id="{D9C89835-415A-0B9E-19FC-288B86CFC5B1}"/>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98B7C887-774E-4FDC-7984-728DE42F0C90}"/>
              </a:ext>
            </a:extLst>
          </p:cNvPr>
          <p:cNvSpPr>
            <a:spLocks noGrp="1"/>
          </p:cNvSpPr>
          <p:nvPr>
            <p:ph type="dt" sz="half" idx="10"/>
          </p:nvPr>
        </p:nvSpPr>
        <p:spPr>
          <a:xfrm>
            <a:off x="6096000" y="6140304"/>
            <a:ext cx="39824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E7BA55A9-CC15-A9D7-0CB7-FF1C92E7549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4</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766" y="334928"/>
            <a:ext cx="6226490"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1905000"/>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766" y="6047437"/>
            <a:ext cx="51509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2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52A6-70AD-0664-8B9C-0A400C381A37}"/>
              </a:ext>
            </a:extLst>
          </p:cNvPr>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Data Understanding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850F00F-891C-867F-9DAD-9FEE26E73C6D}"/>
              </a:ext>
            </a:extLst>
          </p:cNvPr>
          <p:cNvSpPr>
            <a:spLocks noGrp="1"/>
          </p:cNvSpPr>
          <p:nvPr>
            <p:ph type="dt" sz="half" idx="10"/>
          </p:nvPr>
        </p:nvSpPr>
        <p:spPr/>
        <p:txBody>
          <a:bodyPr/>
          <a:lstStyle/>
          <a:p>
            <a:fld id="{BE0A88F0-556B-4BB7-8AAB-D63AEB65C662}" type="datetime1">
              <a:rPr lang="en-US" smtClean="0"/>
              <a:t>4/9/2024</a:t>
            </a:fld>
            <a:endParaRPr lang="en-US"/>
          </a:p>
        </p:txBody>
      </p:sp>
      <p:sp>
        <p:nvSpPr>
          <p:cNvPr id="5" name="Footer Placeholder 4">
            <a:extLst>
              <a:ext uri="{FF2B5EF4-FFF2-40B4-BE49-F238E27FC236}">
                <a16:creationId xmlns:a16="http://schemas.microsoft.com/office/drawing/2014/main" id="{B236B058-7C12-6135-FEA8-500DF9E49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0925F-57E7-16DF-CE35-F916C33479A7}"/>
              </a:ext>
            </a:extLst>
          </p:cNvPr>
          <p:cNvSpPr>
            <a:spLocks noGrp="1"/>
          </p:cNvSpPr>
          <p:nvPr>
            <p:ph type="sldNum" sz="quarter" idx="12"/>
          </p:nvPr>
        </p:nvSpPr>
        <p:spPr/>
        <p:txBody>
          <a:bodyPr/>
          <a:lstStyle/>
          <a:p>
            <a:fld id="{81D2C36F-4504-47C0-B82F-A167342A2754}" type="slidenum">
              <a:rPr lang="en-US" smtClean="0"/>
              <a:t>5</a:t>
            </a:fld>
            <a:endParaRPr lang="en-US"/>
          </a:p>
        </p:txBody>
      </p:sp>
      <p:sp>
        <p:nvSpPr>
          <p:cNvPr id="8" name="Rectangle 2">
            <a:extLst>
              <a:ext uri="{FF2B5EF4-FFF2-40B4-BE49-F238E27FC236}">
                <a16:creationId xmlns:a16="http://schemas.microsoft.com/office/drawing/2014/main" id="{CE7CB000-E1E4-071F-7DB5-5223A30398C2}"/>
              </a:ext>
            </a:extLst>
          </p:cNvPr>
          <p:cNvSpPr>
            <a:spLocks noGrp="1" noChangeArrowheads="1"/>
          </p:cNvSpPr>
          <p:nvPr>
            <p:ph idx="1"/>
          </p:nvPr>
        </p:nvSpPr>
        <p:spPr bwMode="auto">
          <a:xfrm>
            <a:off x="560388" y="2081174"/>
            <a:ext cx="10052752" cy="381642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000" b="0" i="0" u="none" strike="noStrike" cap="none" normalizeH="0" baseline="0" dirty="0">
                <a:ln>
                  <a:noFill/>
                </a:ln>
                <a:solidFill>
                  <a:srgbClr val="000000"/>
                </a:solidFill>
                <a:effectLst/>
                <a:latin typeface="Helvetica Neue"/>
              </a:rPr>
              <a:t> - Unique identifier for a 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date</a:t>
            </a:r>
            <a:r>
              <a:rPr kumimoji="0" lang="en-US" altLang="en-US" sz="1000" b="0" i="0" u="none" strike="noStrike" cap="none" normalizeH="0" baseline="0" dirty="0">
                <a:ln>
                  <a:noFill/>
                </a:ln>
                <a:solidFill>
                  <a:srgbClr val="000000"/>
                </a:solidFill>
                <a:effectLst/>
                <a:latin typeface="Helvetica Neue"/>
              </a:rPr>
              <a:t> - Date house was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price</a:t>
            </a:r>
            <a:r>
              <a:rPr kumimoji="0" lang="en-US" altLang="en-US" sz="1000" b="0" i="0" u="none" strike="noStrike" cap="none" normalizeH="0" baseline="0" dirty="0">
                <a:ln>
                  <a:noFill/>
                </a:ln>
                <a:solidFill>
                  <a:srgbClr val="000000"/>
                </a:solidFill>
                <a:effectLst/>
                <a:latin typeface="Helvetica Neue"/>
              </a:rPr>
              <a:t> - Sale price (prediction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bedrooms</a:t>
            </a:r>
            <a:r>
              <a:rPr kumimoji="0" lang="en-US" altLang="en-US" sz="1000" b="0" i="0" u="none" strike="noStrike" cap="none" normalizeH="0" baseline="0" dirty="0">
                <a:ln>
                  <a:noFill/>
                </a:ln>
                <a:solidFill>
                  <a:srgbClr val="000000"/>
                </a:solidFill>
                <a:effectLst/>
                <a:latin typeface="Helvetica Neue"/>
              </a:rPr>
              <a:t> - Number of bedrooms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bathrooms</a:t>
            </a:r>
            <a:r>
              <a:rPr kumimoji="0" lang="en-US" altLang="en-US" sz="1000" b="0" i="0" u="none" strike="noStrike" cap="none" normalizeH="0" baseline="0" dirty="0">
                <a:ln>
                  <a:noFill/>
                </a:ln>
                <a:solidFill>
                  <a:srgbClr val="000000"/>
                </a:solidFill>
                <a:effectLst/>
                <a:latin typeface="Helvetica Neue"/>
              </a:rPr>
              <a:t> - Number of bathrooms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sqft_living</a:t>
            </a:r>
            <a:r>
              <a:rPr kumimoji="0" lang="en-US" altLang="en-US" sz="1000" b="0" i="0" u="none" strike="noStrike" cap="none" normalizeH="0" baseline="0" dirty="0">
                <a:ln>
                  <a:noFill/>
                </a:ln>
                <a:solidFill>
                  <a:srgbClr val="000000"/>
                </a:solidFill>
                <a:effectLst/>
                <a:latin typeface="Helvetica Neue"/>
              </a:rPr>
              <a:t> - Square footage of living space in the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sqft_lot</a:t>
            </a:r>
            <a:r>
              <a:rPr kumimoji="0" lang="en-US" altLang="en-US" sz="1000" b="0" i="0" u="none" strike="noStrike" cap="none" normalizeH="0" baseline="0" dirty="0">
                <a:ln>
                  <a:noFill/>
                </a:ln>
                <a:solidFill>
                  <a:srgbClr val="000000"/>
                </a:solidFill>
                <a:effectLst/>
                <a:latin typeface="Helvetica Neue"/>
              </a:rPr>
              <a:t> - Square footage of the 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floors</a:t>
            </a:r>
            <a:r>
              <a:rPr kumimoji="0" lang="en-US" altLang="en-US" sz="1000" b="0" i="0" u="none" strike="noStrike" cap="none" normalizeH="0" baseline="0" dirty="0">
                <a:ln>
                  <a:noFill/>
                </a:ln>
                <a:solidFill>
                  <a:srgbClr val="000000"/>
                </a:solidFill>
                <a:effectLst/>
                <a:latin typeface="Helvetica Neue"/>
              </a:rPr>
              <a:t> - Number of floors (levels) in 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waterfront</a:t>
            </a:r>
            <a:r>
              <a:rPr kumimoji="0" lang="en-US" altLang="en-US" sz="1000" b="0" i="0" u="none" strike="noStrike" cap="none" normalizeH="0" baseline="0" dirty="0">
                <a:ln>
                  <a:noFill/>
                </a:ln>
                <a:solidFill>
                  <a:srgbClr val="000000"/>
                </a:solidFill>
                <a:effectLst/>
                <a:latin typeface="Helvetica Neue"/>
              </a:rPr>
              <a:t> - Whether the house is on a waterfront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Neue"/>
              </a:rPr>
              <a:t>Includes Duwamish, Elliott Bay, Puget Sound, Lake Union, Ship Canal, Lake Washington, Lake Sammamish, other lake, and river/slough waterfronts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r>
              <a:rPr kumimoji="0" lang="en-US" altLang="en-US" sz="1000" b="0" i="0" u="none" strike="noStrike" cap="none" normalizeH="0" baseline="0" dirty="0">
                <a:ln>
                  <a:noFill/>
                </a:ln>
                <a:solidFill>
                  <a:srgbClr val="000000"/>
                </a:solidFill>
                <a:effectLst/>
                <a:latin typeface="Helvetica Neue"/>
              </a:rPr>
              <a:t> - Quality of view from house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Neue"/>
              </a:rPr>
              <a:t>Includes views of Mt. Rainier, Olympics, Cascades, Territorial, Seattle Skyline, Puget Sound, Lake Washington, Lake Sammamish, small lake / river / creek, and 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condition</a:t>
            </a:r>
            <a:r>
              <a:rPr kumimoji="0" lang="en-US" altLang="en-US" sz="1000" b="0" i="0" u="none" strike="noStrike" cap="none" normalizeH="0" baseline="0" dirty="0">
                <a:ln>
                  <a:noFill/>
                </a:ln>
                <a:solidFill>
                  <a:srgbClr val="000000"/>
                </a:solidFill>
                <a:effectLst/>
                <a:latin typeface="Helvetica Neue"/>
              </a:rPr>
              <a:t> - How good the overall condition of the house is. Related to maintenance of 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grade</a:t>
            </a:r>
            <a:r>
              <a:rPr kumimoji="0" lang="en-US" altLang="en-US" sz="1000" b="0" i="0" u="none" strike="noStrike" cap="none" normalizeH="0" baseline="0" dirty="0">
                <a:ln>
                  <a:noFill/>
                </a:ln>
                <a:solidFill>
                  <a:srgbClr val="000000"/>
                </a:solidFill>
                <a:effectLst/>
                <a:latin typeface="Helvetica Neue"/>
              </a:rPr>
              <a:t> - Overall grade of the house. Related to the construction and design of the 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sqft_above</a:t>
            </a:r>
            <a:r>
              <a:rPr kumimoji="0" lang="en-US" altLang="en-US" sz="1000" b="0" i="0" u="none" strike="noStrike" cap="none" normalizeH="0" baseline="0" dirty="0">
                <a:ln>
                  <a:noFill/>
                </a:ln>
                <a:solidFill>
                  <a:srgbClr val="000000"/>
                </a:solidFill>
                <a:effectLst/>
                <a:latin typeface="Helvetica Neue"/>
              </a:rPr>
              <a:t> - Square footage of house apart from basement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sqft_basement</a:t>
            </a:r>
            <a:r>
              <a:rPr kumimoji="0" lang="en-US" altLang="en-US" sz="1000" b="0" i="0" u="none" strike="noStrike" cap="none" normalizeH="0" baseline="0" dirty="0">
                <a:ln>
                  <a:noFill/>
                </a:ln>
                <a:solidFill>
                  <a:srgbClr val="000000"/>
                </a:solidFill>
                <a:effectLst/>
                <a:latin typeface="Helvetica Neue"/>
              </a:rPr>
              <a:t> - Square footage of the basement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yr_built</a:t>
            </a:r>
            <a:r>
              <a:rPr kumimoji="0" lang="en-US" altLang="en-US" sz="1000" b="0" i="0" u="none" strike="noStrike" cap="none" normalizeH="0" baseline="0" dirty="0">
                <a:ln>
                  <a:noFill/>
                </a:ln>
                <a:solidFill>
                  <a:srgbClr val="000000"/>
                </a:solidFill>
                <a:effectLst/>
                <a:latin typeface="Helvetica Neue"/>
              </a:rPr>
              <a:t> - Year when house was built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yr_renovated</a:t>
            </a:r>
            <a:r>
              <a:rPr kumimoji="0" lang="en-US" altLang="en-US" sz="1000" b="0" i="0" u="none" strike="noStrike" cap="none" normalizeH="0" baseline="0" dirty="0">
                <a:ln>
                  <a:noFill/>
                </a:ln>
                <a:solidFill>
                  <a:srgbClr val="000000"/>
                </a:solidFill>
                <a:effectLst/>
                <a:latin typeface="Helvetica Neue"/>
              </a:rPr>
              <a:t> - Year when house was renovated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zipcode</a:t>
            </a:r>
            <a:r>
              <a:rPr kumimoji="0" lang="en-US" altLang="en-US" sz="1000" b="0" i="0" u="none" strike="noStrike" cap="none" normalizeH="0" baseline="0" dirty="0">
                <a:ln>
                  <a:noFill/>
                </a:ln>
                <a:solidFill>
                  <a:srgbClr val="000000"/>
                </a:solidFill>
                <a:effectLst/>
                <a:latin typeface="Helvetica Neue"/>
              </a:rPr>
              <a:t> - ZIP Code used by the United States Postal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lat</a:t>
            </a:r>
            <a:r>
              <a:rPr kumimoji="0" lang="en-US" altLang="en-US" sz="1000" b="0" i="0" u="none" strike="noStrike" cap="none" normalizeH="0" baseline="0" dirty="0">
                <a:ln>
                  <a:noFill/>
                </a:ln>
                <a:solidFill>
                  <a:srgbClr val="000000"/>
                </a:solidFill>
                <a:effectLst/>
                <a:latin typeface="Helvetica Neue"/>
              </a:rPr>
              <a:t> - Latitude coordinate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0" u="none" strike="noStrike" cap="none" normalizeH="0" baseline="0" dirty="0">
                <a:ln>
                  <a:noFill/>
                </a:ln>
                <a:solidFill>
                  <a:srgbClr val="000000"/>
                </a:solidFill>
                <a:effectLst/>
                <a:latin typeface="Helvetica Neue"/>
              </a:rPr>
              <a:t> - Longitude coordinate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sqft_living15</a:t>
            </a:r>
            <a:r>
              <a:rPr kumimoji="0" lang="en-US" altLang="en-US" sz="1000" b="0" i="0" u="none" strike="noStrike" cap="none" normalizeH="0" baseline="0" dirty="0">
                <a:ln>
                  <a:noFill/>
                </a:ln>
                <a:solidFill>
                  <a:srgbClr val="000000"/>
                </a:solidFill>
                <a:effectLst/>
                <a:latin typeface="Helvetica Neue"/>
              </a:rPr>
              <a:t> - The square footage of interior housing living space for the nearest 15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sqft_lot15</a:t>
            </a:r>
            <a:r>
              <a:rPr kumimoji="0" lang="en-US" altLang="en-US" sz="1000" b="0" i="0" u="none" strike="noStrike" cap="none" normalizeH="0" baseline="0" dirty="0">
                <a:ln>
                  <a:noFill/>
                </a:ln>
                <a:solidFill>
                  <a:srgbClr val="000000"/>
                </a:solidFill>
                <a:effectLst/>
                <a:latin typeface="Helvetica Neue"/>
              </a:rPr>
              <a:t> - The square footage of the land lots of the nearest 15 neighbors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04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A99A4-8F69-A74E-5D90-4F5B69F2E58B}"/>
              </a:ext>
            </a:extLst>
          </p:cNvPr>
          <p:cNvSpPr>
            <a:spLocks noGrp="1"/>
          </p:cNvSpPr>
          <p:nvPr>
            <p:ph type="title"/>
          </p:nvPr>
        </p:nvSpPr>
        <p:spPr>
          <a:xfrm>
            <a:off x="838199" y="545914"/>
            <a:ext cx="9527275" cy="1241944"/>
          </a:xfrm>
        </p:spPr>
        <p:txBody>
          <a:bodyPr anchor="ctr">
            <a:normAutofit/>
          </a:bodyPr>
          <a:lstStyle/>
          <a:p>
            <a:r>
              <a:rPr lang="en-US">
                <a:latin typeface="Times New Roman" panose="02020603050405020304" pitchFamily="18" charset="0"/>
                <a:cs typeface="Times New Roman" panose="02020603050405020304" pitchFamily="18" charset="0"/>
              </a:rPr>
              <a:t>Data Cleaning and Preparation</a:t>
            </a:r>
          </a:p>
        </p:txBody>
      </p:sp>
      <p:cxnSp>
        <p:nvCxnSpPr>
          <p:cNvPr id="18" name="Straight Connector 17">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2AF1B1-A961-49CC-93E1-EDCB38492D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F8F450E-CB18-1202-40B4-E95CE2AAC170}"/>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2" name="Straight Connector 21">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3909C83-2D05-31D2-C6A8-F93771207844}"/>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sp>
        <p:nvSpPr>
          <p:cNvPr id="6" name="Slide Number Placeholder 5">
            <a:extLst>
              <a:ext uri="{FF2B5EF4-FFF2-40B4-BE49-F238E27FC236}">
                <a16:creationId xmlns:a16="http://schemas.microsoft.com/office/drawing/2014/main" id="{45036369-E841-AD02-B51A-612B860733C3}"/>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6</a:t>
            </a:fld>
            <a:endParaRPr lang="en-US"/>
          </a:p>
        </p:txBody>
      </p:sp>
      <p:graphicFrame>
        <p:nvGraphicFramePr>
          <p:cNvPr id="8" name="Content Placeholder 2">
            <a:extLst>
              <a:ext uri="{FF2B5EF4-FFF2-40B4-BE49-F238E27FC236}">
                <a16:creationId xmlns:a16="http://schemas.microsoft.com/office/drawing/2014/main" id="{6D9BAF67-087F-EB40-B0C3-B4470250623F}"/>
              </a:ext>
            </a:extLst>
          </p:cNvPr>
          <p:cNvGraphicFramePr>
            <a:graphicFrameLocks noGrp="1"/>
          </p:cNvGraphicFramePr>
          <p:nvPr>
            <p:ph idx="1"/>
            <p:extLst>
              <p:ext uri="{D42A27DB-BD31-4B8C-83A1-F6EECF244321}">
                <p14:modId xmlns:p14="http://schemas.microsoft.com/office/powerpoint/2010/main" val="3985310660"/>
              </p:ext>
            </p:extLst>
          </p:nvPr>
        </p:nvGraphicFramePr>
        <p:xfrm>
          <a:off x="887024" y="2392775"/>
          <a:ext cx="9361290" cy="3179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42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B57B-5B05-D3E5-A7DD-51CE7962A04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Exploratory Data Analysis</a:t>
            </a:r>
          </a:p>
        </p:txBody>
      </p:sp>
      <p:sp>
        <p:nvSpPr>
          <p:cNvPr id="4" name="Date Placeholder 3">
            <a:extLst>
              <a:ext uri="{FF2B5EF4-FFF2-40B4-BE49-F238E27FC236}">
                <a16:creationId xmlns:a16="http://schemas.microsoft.com/office/drawing/2014/main" id="{E60504AF-E784-2197-C025-593BE610A132}"/>
              </a:ext>
            </a:extLst>
          </p:cNvPr>
          <p:cNvSpPr>
            <a:spLocks noGrp="1"/>
          </p:cNvSpPr>
          <p:nvPr>
            <p:ph type="dt" sz="half" idx="10"/>
          </p:nvPr>
        </p:nvSpPr>
        <p:spPr/>
        <p:txBody>
          <a:bodyPr/>
          <a:lstStyle/>
          <a:p>
            <a:fld id="{BE0A88F0-556B-4BB7-8AAB-D63AEB65C662}" type="datetime1">
              <a:rPr lang="en-US" smtClean="0"/>
              <a:t>4/9/2024</a:t>
            </a:fld>
            <a:endParaRPr lang="en-US"/>
          </a:p>
        </p:txBody>
      </p:sp>
      <p:sp>
        <p:nvSpPr>
          <p:cNvPr id="5" name="Footer Placeholder 4">
            <a:extLst>
              <a:ext uri="{FF2B5EF4-FFF2-40B4-BE49-F238E27FC236}">
                <a16:creationId xmlns:a16="http://schemas.microsoft.com/office/drawing/2014/main" id="{6623FF7E-94AF-2CE9-43EE-82D9054A0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96DB-A7F7-309A-623E-B967388EEA60}"/>
              </a:ext>
            </a:extLst>
          </p:cNvPr>
          <p:cNvSpPr>
            <a:spLocks noGrp="1"/>
          </p:cNvSpPr>
          <p:nvPr>
            <p:ph type="sldNum" sz="quarter" idx="12"/>
          </p:nvPr>
        </p:nvSpPr>
        <p:spPr/>
        <p:txBody>
          <a:bodyPr/>
          <a:lstStyle/>
          <a:p>
            <a:fld id="{81D2C36F-4504-47C0-B82F-A167342A2754}" type="slidenum">
              <a:rPr lang="en-US" smtClean="0"/>
              <a:t>7</a:t>
            </a:fld>
            <a:endParaRPr lang="en-US"/>
          </a:p>
        </p:txBody>
      </p:sp>
      <p:pic>
        <p:nvPicPr>
          <p:cNvPr id="2052" name="Picture 4">
            <a:extLst>
              <a:ext uri="{FF2B5EF4-FFF2-40B4-BE49-F238E27FC236}">
                <a16:creationId xmlns:a16="http://schemas.microsoft.com/office/drawing/2014/main" id="{6ED1A2F0-4A9C-E147-1969-1A0E2DC32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91" y="2547256"/>
            <a:ext cx="5905500" cy="34107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881ACA-98D3-A717-DB08-9C7D829B5816}"/>
              </a:ext>
            </a:extLst>
          </p:cNvPr>
          <p:cNvSpPr txBox="1"/>
          <p:nvPr/>
        </p:nvSpPr>
        <p:spPr>
          <a:xfrm>
            <a:off x="418391" y="2032922"/>
            <a:ext cx="201215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Univariate Analysis</a:t>
            </a:r>
          </a:p>
        </p:txBody>
      </p:sp>
      <p:sp>
        <p:nvSpPr>
          <p:cNvPr id="10" name="TextBox 9">
            <a:extLst>
              <a:ext uri="{FF2B5EF4-FFF2-40B4-BE49-F238E27FC236}">
                <a16:creationId xmlns:a16="http://schemas.microsoft.com/office/drawing/2014/main" id="{2BADAC62-04D7-B48C-2137-8BF840DC912B}"/>
              </a:ext>
            </a:extLst>
          </p:cNvPr>
          <p:cNvSpPr txBox="1"/>
          <p:nvPr/>
        </p:nvSpPr>
        <p:spPr>
          <a:xfrm>
            <a:off x="6764694" y="2547256"/>
            <a:ext cx="3600780" cy="1200329"/>
          </a:xfrm>
          <a:prstGeom prst="rect">
            <a:avLst/>
          </a:prstGeom>
          <a:noFill/>
        </p:spPr>
        <p:txBody>
          <a:bodyPr wrap="square" rtlCol="0">
            <a:spAutoFit/>
          </a:bodyPr>
          <a:lstStyle/>
          <a:p>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Most houses were bought and renovated during the summer and spring seasons; less houses were bought during winter season.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0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812F8-550E-8A6E-DD62-82996A2307F0}"/>
              </a:ext>
            </a:extLst>
          </p:cNvPr>
          <p:cNvSpPr>
            <a:spLocks noGrp="1"/>
          </p:cNvSpPr>
          <p:nvPr>
            <p:ph type="title"/>
          </p:nvPr>
        </p:nvSpPr>
        <p:spPr>
          <a:xfrm>
            <a:off x="4601678" y="648271"/>
            <a:ext cx="5879796" cy="1037221"/>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Statistical Analysis</a:t>
            </a:r>
          </a:p>
        </p:txBody>
      </p:sp>
      <p:pic>
        <p:nvPicPr>
          <p:cNvPr id="8" name="Picture 7" descr="Graph">
            <a:extLst>
              <a:ext uri="{FF2B5EF4-FFF2-40B4-BE49-F238E27FC236}">
                <a16:creationId xmlns:a16="http://schemas.microsoft.com/office/drawing/2014/main" id="{B4032990-CFC7-2CC7-7272-015978F4EC69}"/>
              </a:ext>
            </a:extLst>
          </p:cNvPr>
          <p:cNvPicPr>
            <a:picLocks noChangeAspect="1"/>
          </p:cNvPicPr>
          <p:nvPr/>
        </p:nvPicPr>
        <p:blipFill rotWithShape="1">
          <a:blip r:embed="rId2"/>
          <a:srcRect l="26832" r="38098"/>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98D46E8B-ACC5-C078-CA37-4D234697E00A}"/>
              </a:ext>
            </a:extLst>
          </p:cNvPr>
          <p:cNvSpPr>
            <a:spLocks noGrp="1"/>
          </p:cNvSpPr>
          <p:nvPr>
            <p:ph idx="1"/>
          </p:nvPr>
        </p:nvSpPr>
        <p:spPr>
          <a:xfrm>
            <a:off x="4686303" y="2400300"/>
            <a:ext cx="5616643" cy="3272405"/>
          </a:xfrm>
        </p:spPr>
        <p:txBody>
          <a:bodyPr>
            <a:normAutofit/>
          </a:bodyPr>
          <a:lstStyle/>
          <a:p>
            <a:pPr marL="0" indent="0">
              <a:lnSpc>
                <a:spcPct val="130000"/>
              </a:lnSpc>
              <a:buNone/>
            </a:pPr>
            <a:r>
              <a:rPr lang="en-US" sz="1500" b="0" i="0" dirty="0">
                <a:solidFill>
                  <a:schemeClr val="tx1"/>
                </a:solidFill>
                <a:effectLst/>
                <a:latin typeface="Times New Roman" panose="02020603050405020304" pitchFamily="18" charset="0"/>
                <a:cs typeface="Times New Roman" panose="02020603050405020304" pitchFamily="18" charset="0"/>
              </a:rPr>
              <a:t>Statistical analysis is used to understand relationships within the dataset, identifying patterns, and gaining insights.</a:t>
            </a:r>
          </a:p>
          <a:p>
            <a:pPr>
              <a:lnSpc>
                <a:spcPct val="130000"/>
              </a:lnSpc>
            </a:pPr>
            <a:r>
              <a:rPr lang="en-US" sz="1500" b="0" i="0" dirty="0">
                <a:solidFill>
                  <a:schemeClr val="tx1"/>
                </a:solidFill>
                <a:effectLst/>
                <a:latin typeface="Times New Roman" panose="02020603050405020304" pitchFamily="18" charset="0"/>
                <a:cs typeface="Times New Roman" panose="02020603050405020304" pitchFamily="18" charset="0"/>
              </a:rPr>
              <a:t>Descriptive Statistics</a:t>
            </a:r>
          </a:p>
          <a:p>
            <a:pPr>
              <a:lnSpc>
                <a:spcPct val="130000"/>
              </a:lnSpc>
            </a:pPr>
            <a:r>
              <a:rPr lang="en-US" sz="1500" b="0" i="0" dirty="0">
                <a:solidFill>
                  <a:schemeClr val="tx1"/>
                </a:solidFill>
                <a:effectLst/>
                <a:latin typeface="Times New Roman" panose="02020603050405020304" pitchFamily="18" charset="0"/>
                <a:cs typeface="Times New Roman" panose="02020603050405020304" pitchFamily="18" charset="0"/>
              </a:rPr>
              <a:t>Correlation matrix</a:t>
            </a:r>
          </a:p>
          <a:p>
            <a:pPr>
              <a:lnSpc>
                <a:spcPct val="130000"/>
              </a:lnSpc>
            </a:pPr>
            <a:r>
              <a:rPr lang="en-US" sz="1500" b="0" i="0" dirty="0">
                <a:solidFill>
                  <a:schemeClr val="tx1"/>
                </a:solidFill>
                <a:effectLst/>
                <a:latin typeface="Times New Roman" panose="02020603050405020304" pitchFamily="18" charset="0"/>
                <a:cs typeface="Times New Roman" panose="02020603050405020304" pitchFamily="18" charset="0"/>
              </a:rPr>
              <a:t>Distribution Analysis</a:t>
            </a:r>
          </a:p>
          <a:p>
            <a:pPr>
              <a:lnSpc>
                <a:spcPct val="130000"/>
              </a:lnSpc>
            </a:pPr>
            <a:r>
              <a:rPr lang="en-US" sz="1500" b="0" i="0" dirty="0">
                <a:solidFill>
                  <a:schemeClr val="tx1"/>
                </a:solidFill>
                <a:effectLst/>
                <a:latin typeface="Times New Roman" panose="02020603050405020304" pitchFamily="18" charset="0"/>
                <a:cs typeface="Times New Roman" panose="02020603050405020304" pitchFamily="18" charset="0"/>
              </a:rPr>
              <a:t>Inferential Statistics using Hypothesis Testing and Analysis of Variance</a:t>
            </a:r>
          </a:p>
          <a:p>
            <a:pPr>
              <a:lnSpc>
                <a:spcPct val="130000"/>
              </a:lnSpc>
            </a:pPr>
            <a:r>
              <a:rPr lang="en-US" sz="1500" b="0" i="0" dirty="0">
                <a:solidFill>
                  <a:schemeClr val="tx1"/>
                </a:solidFill>
                <a:effectLst/>
                <a:latin typeface="Times New Roman" panose="02020603050405020304" pitchFamily="18" charset="0"/>
                <a:cs typeface="Times New Roman" panose="02020603050405020304" pitchFamily="18" charset="0"/>
              </a:rPr>
              <a:t>Multicollinearity</a:t>
            </a:r>
          </a:p>
          <a:p>
            <a:pPr marL="0" indent="0">
              <a:lnSpc>
                <a:spcPct val="130000"/>
              </a:lnSpc>
              <a:buNone/>
            </a:pPr>
            <a:endParaRPr lang="en-US"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3222CE-D2B1-1D3B-E1E1-CC27F5EE9261}"/>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4CBE6C6-E0E0-567E-5019-2A988848A0C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1B5C5CAC-0B3E-5A20-49B0-ADCA214DEA2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78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8343B-670E-F179-97CF-D064C20062F9}"/>
              </a:ext>
            </a:extLst>
          </p:cNvPr>
          <p:cNvSpPr>
            <a:spLocks noGrp="1"/>
          </p:cNvSpPr>
          <p:nvPr>
            <p:ph type="title"/>
          </p:nvPr>
        </p:nvSpPr>
        <p:spPr>
          <a:xfrm>
            <a:off x="718475" y="703687"/>
            <a:ext cx="3608125" cy="2390386"/>
          </a:xfrm>
        </p:spPr>
        <p:txBody>
          <a:bodyPr anchor="t">
            <a:normAutofit/>
          </a:bodyPr>
          <a:lstStyle/>
          <a:p>
            <a:r>
              <a:rPr lang="en-US" dirty="0">
                <a:solidFill>
                  <a:schemeClr val="tx1"/>
                </a:solidFill>
                <a:latin typeface="Times New Roman" panose="02020603050405020304" pitchFamily="18" charset="0"/>
                <a:cs typeface="Times New Roman" panose="02020603050405020304" pitchFamily="18" charset="0"/>
              </a:rPr>
              <a:t>Descriptive Analysis</a:t>
            </a:r>
          </a:p>
        </p:txBody>
      </p:sp>
      <p:sp useBgFill="1">
        <p:nvSpPr>
          <p:cNvPr id="17" name="Rectangle 16">
            <a:extLst>
              <a:ext uri="{FF2B5EF4-FFF2-40B4-BE49-F238E27FC236}">
                <a16:creationId xmlns:a16="http://schemas.microsoft.com/office/drawing/2014/main" id="{B7B90B75-479C-45DD-8632-39F75F463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3" y="3429000"/>
            <a:ext cx="4318558" cy="2613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House">
            <a:extLst>
              <a:ext uri="{FF2B5EF4-FFF2-40B4-BE49-F238E27FC236}">
                <a16:creationId xmlns:a16="http://schemas.microsoft.com/office/drawing/2014/main" id="{84AAB8FF-3DBD-96E1-AA77-CC3411B59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2732" y="3763928"/>
            <a:ext cx="1948581" cy="1948581"/>
          </a:xfrm>
          <a:prstGeom prst="rect">
            <a:avLst/>
          </a:prstGeom>
        </p:spPr>
      </p:pic>
      <p:sp>
        <p:nvSpPr>
          <p:cNvPr id="3" name="Content Placeholder 2">
            <a:extLst>
              <a:ext uri="{FF2B5EF4-FFF2-40B4-BE49-F238E27FC236}">
                <a16:creationId xmlns:a16="http://schemas.microsoft.com/office/drawing/2014/main" id="{0F24B427-9AA7-9B5E-F380-5A9B0DB75CFE}"/>
              </a:ext>
            </a:extLst>
          </p:cNvPr>
          <p:cNvSpPr>
            <a:spLocks noGrp="1"/>
          </p:cNvSpPr>
          <p:nvPr>
            <p:ph idx="1"/>
          </p:nvPr>
        </p:nvSpPr>
        <p:spPr>
          <a:xfrm>
            <a:off x="4694344" y="838200"/>
            <a:ext cx="6046309" cy="4834506"/>
          </a:xfrm>
        </p:spPr>
        <p:txBody>
          <a:bodyPr>
            <a:normAutofit lnSpcReduction="10000"/>
          </a:bodyPr>
          <a:lstStyle/>
          <a:p>
            <a:pPr marL="0" indent="0">
              <a:lnSpc>
                <a:spcPct val="130000"/>
              </a:lnSpc>
              <a:buNone/>
            </a:pPr>
            <a:r>
              <a:rPr lang="en-US" sz="1400" b="0" i="0" dirty="0">
                <a:solidFill>
                  <a:schemeClr val="tx1"/>
                </a:solidFill>
                <a:effectLst/>
                <a:latin typeface="Times New Roman" panose="02020603050405020304" pitchFamily="18" charset="0"/>
                <a:cs typeface="Times New Roman" panose="02020603050405020304" pitchFamily="18" charset="0"/>
              </a:rPr>
              <a:t>Understanding data characteristics. For Mean, Mode, Variance and standard deviation</a:t>
            </a:r>
          </a:p>
          <a:p>
            <a:pPr marL="0" indent="0">
              <a:lnSpc>
                <a:spcPct val="130000"/>
              </a:lnSpc>
              <a:buNone/>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0" indent="0">
              <a:lnSpc>
                <a:spcPct val="130000"/>
              </a:lnSpc>
              <a:buNone/>
            </a:pPr>
            <a:r>
              <a:rPr lang="en-US" sz="1400" b="1" i="0" dirty="0">
                <a:solidFill>
                  <a:schemeClr val="tx1"/>
                </a:solidFill>
                <a:effectLst/>
                <a:latin typeface="Times New Roman" panose="02020603050405020304" pitchFamily="18" charset="0"/>
                <a:cs typeface="Times New Roman" panose="02020603050405020304" pitchFamily="18" charset="0"/>
              </a:rPr>
              <a:t>Price Distribution:</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nSpc>
                <a:spcPct val="130000"/>
              </a:lnSpc>
            </a:pPr>
            <a:r>
              <a:rPr lang="en-US" sz="1400" b="0" i="0" dirty="0">
                <a:solidFill>
                  <a:schemeClr val="tx1"/>
                </a:solidFill>
                <a:effectLst/>
                <a:latin typeface="Times New Roman" panose="02020603050405020304" pitchFamily="18" charset="0"/>
                <a:cs typeface="Times New Roman" panose="02020603050405020304" pitchFamily="18" charset="0"/>
              </a:rPr>
              <a:t>The prices of houses in the dataset vary widely, with a mean price of approximately 540,296.6 to 367,368.1. The prices range from 78,000 to 7,700,000.</a:t>
            </a:r>
          </a:p>
          <a:p>
            <a:pPr marL="0" indent="0">
              <a:lnSpc>
                <a:spcPct val="130000"/>
              </a:lnSpc>
              <a:buNone/>
            </a:pPr>
            <a:r>
              <a:rPr lang="en-US" sz="1400" b="1" i="0" dirty="0">
                <a:solidFill>
                  <a:schemeClr val="tx1"/>
                </a:solidFill>
                <a:effectLst/>
                <a:latin typeface="Times New Roman" panose="02020603050405020304" pitchFamily="18" charset="0"/>
                <a:cs typeface="Times New Roman" panose="02020603050405020304" pitchFamily="18" charset="0"/>
              </a:rPr>
              <a:t>Property Characteristics: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nSpc>
                <a:spcPct val="130000"/>
              </a:lnSpc>
            </a:pPr>
            <a:r>
              <a:rPr lang="en-US" sz="1400" b="0" i="0" dirty="0">
                <a:solidFill>
                  <a:schemeClr val="tx1"/>
                </a:solidFill>
                <a:effectLst/>
                <a:latin typeface="Times New Roman" panose="02020603050405020304" pitchFamily="18" charset="0"/>
                <a:cs typeface="Times New Roman" panose="02020603050405020304" pitchFamily="18" charset="0"/>
              </a:rPr>
              <a:t>The dataset contains information on various property characteristics such as the number of bedrooms, bathrooms, square footage of living space, and lot size. For example, the average number of bathrooms is approximately 2.11, with a standard deviation of about 0.77.</a:t>
            </a:r>
          </a:p>
          <a:p>
            <a:pPr marL="0" indent="0">
              <a:lnSpc>
                <a:spcPct val="130000"/>
              </a:lnSpc>
              <a:buNone/>
            </a:pPr>
            <a:r>
              <a:rPr lang="en-US" sz="1400" b="1" i="0" dirty="0">
                <a:solidFill>
                  <a:schemeClr val="tx1"/>
                </a:solidFill>
                <a:effectLst/>
                <a:latin typeface="Times New Roman" panose="02020603050405020304" pitchFamily="18" charset="0"/>
                <a:cs typeface="Times New Roman" panose="02020603050405020304" pitchFamily="18" charset="0"/>
              </a:rPr>
              <a:t>Year Built:</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nSpc>
                <a:spcPct val="130000"/>
              </a:lnSpc>
            </a:pPr>
            <a:r>
              <a:rPr lang="en-US" sz="1400" b="0" i="0" dirty="0">
                <a:solidFill>
                  <a:schemeClr val="tx1"/>
                </a:solidFill>
                <a:effectLst/>
                <a:latin typeface="Times New Roman" panose="02020603050405020304" pitchFamily="18" charset="0"/>
                <a:cs typeface="Times New Roman" panose="02020603050405020304" pitchFamily="18" charset="0"/>
              </a:rPr>
              <a:t>The houses in the dataset were built between 1900 and 2015, with an average year of construction around 1971. </a:t>
            </a:r>
          </a:p>
          <a:p>
            <a:pPr>
              <a:lnSpc>
                <a:spcPct val="130000"/>
              </a:lnSpc>
            </a:pPr>
            <a:endParaRPr lang="en-US" sz="1100" dirty="0"/>
          </a:p>
        </p:txBody>
      </p:sp>
      <p:sp>
        <p:nvSpPr>
          <p:cNvPr id="4" name="Date Placeholder 3">
            <a:extLst>
              <a:ext uri="{FF2B5EF4-FFF2-40B4-BE49-F238E27FC236}">
                <a16:creationId xmlns:a16="http://schemas.microsoft.com/office/drawing/2014/main" id="{50F11BEA-3B2F-B782-8D3D-C8E9CE8D7DDE}"/>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4/9/2024</a:t>
            </a:fld>
            <a:endParaRPr lang="en-US"/>
          </a:p>
        </p:txBody>
      </p:sp>
      <p:cxnSp>
        <p:nvCxnSpPr>
          <p:cNvPr id="19" name="Straight Connector 18">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B220ED7-06C0-C915-C7CA-4AD7425A7F30}"/>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F30BD2AD-6866-8706-20E5-D512937FF34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9</a:t>
            </a:fld>
            <a:endParaRPr lang="en-US"/>
          </a:p>
        </p:txBody>
      </p:sp>
      <p:sp>
        <p:nvSpPr>
          <p:cNvPr id="21" name="Rectangle 20">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6"/>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3" y="3429000"/>
            <a:ext cx="43185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65875"/>
      </p:ext>
    </p:extLst>
  </p:cSld>
  <p:clrMapOvr>
    <a:masterClrMapping/>
  </p:clrMapOvr>
</p:sld>
</file>

<file path=ppt/theme/theme1.xml><?xml version="1.0" encoding="utf-8"?>
<a:theme xmlns:a="http://schemas.openxmlformats.org/drawingml/2006/main" name="Memo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457</TotalTime>
  <Words>1779</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 New</vt:lpstr>
      <vt:lpstr>Elephant</vt:lpstr>
      <vt:lpstr>Helvetica Neue</vt:lpstr>
      <vt:lpstr>Times New Roman</vt:lpstr>
      <vt:lpstr>Univers Condensed</vt:lpstr>
      <vt:lpstr>MemoVTI</vt:lpstr>
      <vt:lpstr>Multiple Linear Regression Analysis of House Prices</vt:lpstr>
      <vt:lpstr>Outline</vt:lpstr>
      <vt:lpstr>Project Overview</vt:lpstr>
      <vt:lpstr>Objectives</vt:lpstr>
      <vt:lpstr>Data Understanding</vt:lpstr>
      <vt:lpstr>Data Cleaning and Preparation</vt:lpstr>
      <vt:lpstr>Exploratory Data Analysis</vt:lpstr>
      <vt:lpstr>Statistical Analysis</vt:lpstr>
      <vt:lpstr>Descriptive Analysis</vt:lpstr>
      <vt:lpstr>Correlation Matrix</vt:lpstr>
      <vt:lpstr>Hypothesis Testing</vt:lpstr>
      <vt:lpstr>Multicolinearity</vt:lpstr>
      <vt:lpstr>Data Modelling</vt:lpstr>
      <vt:lpstr>Baseline model</vt:lpstr>
      <vt:lpstr>Multilinear Regression</vt:lpstr>
      <vt:lpstr>Polynomial Regression </vt:lpstr>
      <vt:lpstr>Regression Results</vt:lpstr>
      <vt:lpstr>Results/Findings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Analysis of House Prices</dc:title>
  <dc:creator>Victor Keya</dc:creator>
  <cp:lastModifiedBy>Victor Keya</cp:lastModifiedBy>
  <cp:revision>5</cp:revision>
  <dcterms:created xsi:type="dcterms:W3CDTF">2024-04-09T12:43:03Z</dcterms:created>
  <dcterms:modified xsi:type="dcterms:W3CDTF">2024-04-09T20:20:51Z</dcterms:modified>
</cp:coreProperties>
</file>