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3" r:id="rId9"/>
    <p:sldId id="262" r:id="rId10"/>
    <p:sldId id="263" r:id="rId11"/>
    <p:sldId id="272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7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a00ecb1f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a00ecb1f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a00ecb1f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a00ecb1f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a00ecb1f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a00ecb1f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a00ecb1f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a00ecb1f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a00ecb1f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a00ecb1f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userna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Multiple Linear Regression Analysis of House Prices</a:t>
            </a:r>
            <a:endParaRPr lang="en-US" sz="65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</a:t>
            </a:r>
            <a:endParaRPr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3975" y="467815"/>
            <a:ext cx="431924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Visualize Relationships with respect to price</a:t>
            </a:r>
            <a:r>
              <a:rPr lang="en-US" sz="12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4345507"/>
            <a:ext cx="8696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Sqft_above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seems to have the most variance vs. Price</a:t>
            </a:r>
            <a:endParaRPr sz="12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970D9-2307-AE20-0DBE-C82671CA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7" y="1018958"/>
            <a:ext cx="8859486" cy="31055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FFFF-9FF9-1FC1-BFC7-FF279C15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7" y="53143"/>
            <a:ext cx="8520600" cy="572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with respect to price</a:t>
            </a:r>
            <a:r>
              <a:rPr lang="en-US" sz="12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78415-B0D7-7C36-D0DD-3E5F627E0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" y="1028484"/>
            <a:ext cx="9002381" cy="3086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5072C-DCFD-1AF3-8A8A-B22F376DF09A}"/>
              </a:ext>
            </a:extLst>
          </p:cNvPr>
          <p:cNvSpPr txBox="1"/>
          <p:nvPr/>
        </p:nvSpPr>
        <p:spPr>
          <a:xfrm>
            <a:off x="160028" y="4346259"/>
            <a:ext cx="4578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Lat column seems to have the most variance vs. Price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7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Results</a:t>
            </a:r>
            <a:endParaRPr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533400"/>
            <a:ext cx="664899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Understanding count of purchases and renovations by seasons</a:t>
            </a:r>
          </a:p>
        </p:txBody>
      </p:sp>
      <p:sp>
        <p:nvSpPr>
          <p:cNvPr id="113" name="Google Shape;113;p21"/>
          <p:cNvSpPr txBox="1"/>
          <p:nvPr/>
        </p:nvSpPr>
        <p:spPr>
          <a:xfrm>
            <a:off x="6890657" y="2001168"/>
            <a:ext cx="205739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Most houses were bought and renovated during the summer and spring seasons; less houses were bought during winter season.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0D5D1-0203-3E29-6A1E-3F1E7134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050"/>
            <a:ext cx="7116417" cy="37343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Results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0" y="457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D0D0D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Grading vs Price:</a:t>
            </a:r>
            <a:endParaRPr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CD97F-EFDA-EE53-6104-5B763F00E545}"/>
              </a:ext>
            </a:extLst>
          </p:cNvPr>
          <p:cNvSpPr txBox="1"/>
          <p:nvPr/>
        </p:nvSpPr>
        <p:spPr>
          <a:xfrm>
            <a:off x="7003476" y="1115291"/>
            <a:ext cx="198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Helvetica Neue"/>
              </a:rPr>
              <a:t>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B6B5BD-3656-8243-C0CB-F15000E3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6" y="826500"/>
            <a:ext cx="6133284" cy="41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Results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10449" y="569325"/>
            <a:ext cx="605662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rgbClr val="FFFFFF"/>
                </a:highlight>
                <a:latin typeface="Helvetica Neue"/>
              </a:rPr>
              <a:t>Grading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vs price</a:t>
            </a:r>
            <a:endParaRPr lang="en-US" sz="12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126;p23">
            <a:extLst>
              <a:ext uri="{FF2B5EF4-FFF2-40B4-BE49-F238E27FC236}">
                <a16:creationId xmlns:a16="http://schemas.microsoft.com/office/drawing/2014/main" id="{7D368DC7-0E60-0B3A-D29F-C4EB0806FE8E}"/>
              </a:ext>
            </a:extLst>
          </p:cNvPr>
          <p:cNvSpPr txBox="1"/>
          <p:nvPr/>
        </p:nvSpPr>
        <p:spPr>
          <a:xfrm>
            <a:off x="5649272" y="721725"/>
            <a:ext cx="3294494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rovides insights into how well the model fits the training data and how the predicted values compare to the actual target values.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model indicates a good fit between the predicted values and the actual values because the fitted line closely follows the diagonal.</a:t>
            </a:r>
            <a:endParaRPr lang="en-US" sz="12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E20966-8C97-2528-91D9-CE444F6D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659"/>
            <a:ext cx="5254625" cy="390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"/>
                <a:ea typeface="Arial"/>
                <a:cs typeface="Arial"/>
                <a:sym typeface="Arial"/>
              </a:rPr>
              <a:t>Results</a:t>
            </a:r>
            <a:endParaRPr dirty="0"/>
          </a:p>
        </p:txBody>
      </p:sp>
      <p:sp>
        <p:nvSpPr>
          <p:cNvPr id="134" name="Google Shape;134;p24"/>
          <p:cNvSpPr txBox="1"/>
          <p:nvPr/>
        </p:nvSpPr>
        <p:spPr>
          <a:xfrm>
            <a:off x="10450" y="569325"/>
            <a:ext cx="444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D0D0D"/>
                </a:solidFill>
                <a:highlight>
                  <a:srgbClr val="FFFFFF"/>
                </a:highlight>
              </a:rPr>
              <a:t>Scatter plot with regression line</a:t>
            </a:r>
            <a:endParaRPr sz="1800" b="1" dirty="0">
              <a:solidFill>
                <a:schemeClr val="accent3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92389C-ABDD-1056-DE10-128509AD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0" y="938625"/>
            <a:ext cx="6668134" cy="390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Results</a:t>
            </a:r>
            <a:endParaRPr sz="3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BDC1C-3B60-F0FA-F3D7-27632B5D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7" y="648179"/>
            <a:ext cx="6093147" cy="4243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8FD911-906D-1B61-0E9A-D7A9EDBFD59C}"/>
              </a:ext>
            </a:extLst>
          </p:cNvPr>
          <p:cNvSpPr txBox="1"/>
          <p:nvPr/>
        </p:nvSpPr>
        <p:spPr>
          <a:xfrm>
            <a:off x="6675120" y="1175657"/>
            <a:ext cx="1835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Shows a set of diagnostic plots that help in assessing the model's assumptions and the relationship between the predictor variable and the target variable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br>
              <a:rPr lang="en" sz="2000" dirty="0"/>
            </a:br>
            <a:r>
              <a:rPr lang="en" sz="2000" b="1" dirty="0"/>
              <a:t>GitHub:</a:t>
            </a:r>
            <a:r>
              <a:rPr lang="en" sz="2000" dirty="0"/>
              <a:t> </a:t>
            </a:r>
            <a:br>
              <a:rPr lang="en" sz="2000" dirty="0"/>
            </a:br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linkedin.com/in/victor-keya-b6ba5682/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Summary</a:t>
            </a:r>
            <a:endParaRPr sz="3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  <a:endParaRPr sz="3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Business Problem</a:t>
            </a:r>
            <a:endParaRPr sz="26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Data Description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Hypothesis Testing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Skewness and Kurtosis</a:t>
            </a:r>
            <a:endParaRPr sz="26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Methods</a:t>
            </a:r>
            <a:endParaRPr sz="26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Results</a:t>
            </a:r>
            <a:endParaRPr sz="26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Conclusions</a:t>
            </a:r>
            <a:endParaRPr sz="26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Problem</a:t>
            </a:r>
            <a:endParaRPr sz="3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6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real estate agency aims to provide accurate property valuations to homeowners looking to sell their homes and to buyers interested in purchasing properties. Property valuation is a critical aspect of real estate transactions as it directly impacts pricing decisions, marketing strategies, and negotiation outcomes.</a:t>
            </a:r>
          </a:p>
          <a:p>
            <a:pPr marL="114300" indent="0" algn="l" rtl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Statement: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real estate agency faces challenges in accurately valuing properties, which can lead to overpricing or underpricing homes, affecting client satisfaction, time on market, and overall business performance</a:t>
            </a:r>
          </a:p>
          <a:p>
            <a:pPr marL="114300" indent="0" algn="l" rtl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42426" y="8608"/>
            <a:ext cx="8520600" cy="299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Description</a:t>
            </a:r>
            <a:endParaRPr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39E2DDA9-169E-DD88-23D4-E1F2294D6F46}"/>
              </a:ext>
            </a:extLst>
          </p:cNvPr>
          <p:cNvSpPr txBox="1">
            <a:spLocks/>
          </p:cNvSpPr>
          <p:nvPr/>
        </p:nvSpPr>
        <p:spPr>
          <a:xfrm>
            <a:off x="242426" y="417444"/>
            <a:ext cx="8573610" cy="45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`id`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Unique identifier for a house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`date`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Date house was sold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`price`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Sale price (prediction target)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`bedrooms`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Number of bedrooms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`bathrooms`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Number of bathrooms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Square footage of living space in the home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sqft_lot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Square footage of the lot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`floors`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Number of floors (levels) in house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`waterfront`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Whether the house is on a waterfront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Duwamish, Elliott Bay, Puget Sound, Lake Union, Ship Canal, Lake Washington, Lake Sammamish, other lake, and river/slough waterfronts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`view`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Quality of view from house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Includes views of Mt. Rainier, Olympics, Cascades, Territorial, Seattle Skyline, Puget Sound, Lake Washington, Lake Sammamish, small lake / river / creek, and other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`condition`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How good the overall condition of the house is. Related to maintenance of house.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See the [King County Assessor Website](</a:t>
            </a:r>
            <a:r>
              <a:rPr lang="en-US" sz="1000" b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https://info.kingcounty.gov/assessor/esales/Glossary.aspx?type=r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further explanation of each condition code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`grade`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Overall grade of the house. Related to the construction and design of the house.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* See the [King County Assessor Website](</a:t>
            </a:r>
            <a:r>
              <a:rPr lang="en-US" sz="1000" b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https://info.kingcounty.gov/assessor/esales/Glossary.aspx?type=r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further explanation of each building grade code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sqft_above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Square footage of house apart from basement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sqft_basement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Square footage of the basement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yr_built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Year when house was built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yr_renovated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Year when house was renovated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ZIP Code used by the United States Postal Service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Latitude coordinate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`long`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Longitude coordinate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`sqft_living15`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The square footage of interior housing living space for the nearest 15 neighbors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`sqft_lot15`</a:t>
            </a:r>
            <a:r>
              <a:rPr lang="en-US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The square footage of the land lots of the nearest 15 neighbors</a:t>
            </a:r>
          </a:p>
          <a:p>
            <a:endParaRPr lang="en-US" sz="32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2FCF-D400-0211-A44D-91976FDC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5314"/>
            <a:ext cx="8520600" cy="509311"/>
          </a:xfrm>
        </p:spPr>
        <p:txBody>
          <a:bodyPr/>
          <a:lstStyle/>
          <a:p>
            <a:r>
              <a:rPr lang="en-US" b="1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9B4F-714E-F3C9-F963-26012BD9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9674"/>
            <a:ext cx="8520600" cy="4219303"/>
          </a:xfrm>
        </p:spPr>
        <p:txBody>
          <a:bodyPr/>
          <a:lstStyle/>
          <a:p>
            <a:pPr marL="114300" indent="0"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structural characteristics, location and others such as view and grading all work together to affect a house's market price, and how may these interactions be best modeled to produce highly accurate housing price predictions?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Structural characteristics, location, seasons and other features in our data do not significantly affect the market price of houses.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Hypothesis: Structural characteristics, location, seasons and other features in our data significantly affect the market price of houses.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Multiple linear regression model accurately predicts the prices.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Hypothesis: Multiple linear regression model does not accurately predict the prices.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A186-9891-6DE5-6864-A18DBA5C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2251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and Kurtosis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4F6138-575B-5E41-E588-BB7CB7D6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190352"/>
            <a:ext cx="5716809" cy="3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42C82D-2066-7E7A-5B7B-58353F166B40}"/>
              </a:ext>
            </a:extLst>
          </p:cNvPr>
          <p:cNvSpPr txBox="1"/>
          <p:nvPr/>
        </p:nvSpPr>
        <p:spPr>
          <a:xfrm>
            <a:off x="6609806" y="1443446"/>
            <a:ext cx="18222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 distribution of data in the price column is positively skewed.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asymmetry in the distribution of residuals, which may have implications for the accuracy and interpretation of regression results.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0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2937-F280-9FCF-E882-1D555A4A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4" y="-84909"/>
            <a:ext cx="8584106" cy="359229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92C03-0AC9-DAE4-A700-470ECB437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91" y="156754"/>
            <a:ext cx="8688609" cy="487244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 Variables: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 – price (Dependent variable), X – </a:t>
            </a:r>
            <a:r>
              <a:rPr lang="en-US" sz="11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1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_living</a:t>
            </a:r>
            <a:r>
              <a:rPr lang="en-US" sz="11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(Independent variable)</a:t>
            </a:r>
            <a:endParaRPr lang="en-US" sz="11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Formulate the Regression Equation:</a:t>
            </a:r>
          </a:p>
          <a:p>
            <a:pPr marL="114300" indent="0" algn="l">
              <a:buNone/>
            </a:pPr>
            <a:r>
              <a:rPr lang="es-E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E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s-E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0​+</a:t>
            </a:r>
            <a:r>
              <a:rPr lang="es-E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s-E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1​</a:t>
            </a:r>
            <a:r>
              <a:rPr lang="es-E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1​+</a:t>
            </a:r>
            <a:r>
              <a:rPr lang="es-E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s-E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2​</a:t>
            </a:r>
            <a:r>
              <a:rPr lang="es-E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2​+...+</a:t>
            </a:r>
            <a:r>
              <a:rPr lang="es-E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βp</a:t>
            </a:r>
            <a:r>
              <a:rPr lang="es-E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s-ES" sz="11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s-E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​+</a:t>
            </a:r>
            <a:r>
              <a:rPr lang="es-E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dependent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1,X2,.....,</a:t>
            </a:r>
            <a:r>
              <a:rPr lang="en-US" sz="11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​ represent the independent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0​ represents the intercept or constant term.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1​,</a:t>
            </a:r>
            <a:r>
              <a:rPr lang="en-U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2​,...,</a:t>
            </a:r>
            <a:r>
              <a:rPr lang="en-U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βp</a:t>
            </a: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​ represent the coefficients or slopes associated with each independent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error term, which captures the variability in the dependent variable that is not explained by the independent variables.</a:t>
            </a:r>
          </a:p>
          <a:p>
            <a:pPr marL="11430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Estimate Coefficients:</a:t>
            </a:r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l">
              <a:buNone/>
            </a:pP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statistical methods (e.g., least squares estimation) to estimate the coefficients (slopes) of the regression equation. </a:t>
            </a:r>
          </a:p>
          <a:p>
            <a:pPr marL="11430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Assess Model Fit: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overall fit of the regression model to the data using measures such as the coefficient of determination (R²), adjusted R², and significance tests (e.g., F-test). </a:t>
            </a:r>
          </a:p>
          <a:p>
            <a:pPr marL="114300" indent="0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Interpret Coefficients:</a:t>
            </a:r>
          </a:p>
          <a:p>
            <a:pPr marL="114300" indent="0">
              <a:buNone/>
            </a:pP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Interpret the coefficients of the regression equation to understand the relationship between the independent variables and the dependent variable.</a:t>
            </a:r>
          </a:p>
          <a:p>
            <a:pPr marL="11430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 Assumptions: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 algn="l">
              <a:lnSpc>
                <a:spcPct val="100000"/>
              </a:lnSpc>
              <a:buNone/>
            </a:pP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Assess the validity of the multiple linear regression model by checking assumptions such as: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Linearity: The relationship between the independent and dependent variables is linear.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of Errors: The errors (residuals) are independent of each other.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Homoscedasticity: The variance of the errors is constant across all levels of the independent variables.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Normality of Errors: The errors are normally distributed.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Predictions: 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the estimated regression equation to make predictions of the dependent variable for new observations or scenarios based on the values of the independent variables.</a:t>
            </a:r>
            <a:endParaRPr lang="en-US" sz="1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Validate Model: 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regression model by assessing its performance on a separate dataset (if available) or using techniques such as cross-validation to evaluate its predictive accuracy and generalizability.</a:t>
            </a:r>
          </a:p>
          <a:p>
            <a:pPr marL="114300" indent="0" algn="l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2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</a:t>
            </a:r>
            <a:endParaRPr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0" y="470400"/>
            <a:ext cx="8832300" cy="4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Visualize Relationships with respect to price</a:t>
            </a:r>
            <a:r>
              <a:rPr lang="en" sz="12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7" name="Google Shape;97;p19"/>
          <p:cNvSpPr txBox="1"/>
          <p:nvPr/>
        </p:nvSpPr>
        <p:spPr>
          <a:xfrm>
            <a:off x="113678" y="4244009"/>
            <a:ext cx="891664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All three of these four features seem to have a linear relationship with Price,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Sqft_living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seems to have the most variance vs. Price</a:t>
            </a:r>
            <a:endParaRPr sz="12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8EBD9-A4EF-C0DF-0613-C8BF127C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8" y="1004669"/>
            <a:ext cx="8916644" cy="3134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1225</Words>
  <Application>Microsoft Office PowerPoint</Application>
  <PresentationFormat>On-screen Show (16:9)</PresentationFormat>
  <Paragraphs>99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Lato</vt:lpstr>
      <vt:lpstr>Times New Roman</vt:lpstr>
      <vt:lpstr>Proxima Nova</vt:lpstr>
      <vt:lpstr>Roboto</vt:lpstr>
      <vt:lpstr>Helvetica Neue</vt:lpstr>
      <vt:lpstr>Arial</vt:lpstr>
      <vt:lpstr>Spearmint</vt:lpstr>
      <vt:lpstr>Multiple Linear Regression Analysis of House Prices</vt:lpstr>
      <vt:lpstr>Summary</vt:lpstr>
      <vt:lpstr>Outline</vt:lpstr>
      <vt:lpstr>Business Problem</vt:lpstr>
      <vt:lpstr>Data Description</vt:lpstr>
      <vt:lpstr>Hypothesis Testing</vt:lpstr>
      <vt:lpstr>Skewness and Kurtosis</vt:lpstr>
      <vt:lpstr>Methodology Multiple Linear Regression</vt:lpstr>
      <vt:lpstr>Results</vt:lpstr>
      <vt:lpstr>Results</vt:lpstr>
      <vt:lpstr>Results Visualization with respect to price:</vt:lpstr>
      <vt:lpstr>Results</vt:lpstr>
      <vt:lpstr>Results</vt:lpstr>
      <vt:lpstr>Results</vt:lpstr>
      <vt:lpstr>Results</vt:lpstr>
      <vt:lpstr>Results</vt:lpstr>
      <vt:lpstr>Thank You!  Email:  GitHub:  LinkedIn: linkedin.com/in/victor-keya-b6ba5682/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Movie Dataset</dc:title>
  <dc:creator>Victor Keya</dc:creator>
  <cp:lastModifiedBy>Victor Keya</cp:lastModifiedBy>
  <cp:revision>6</cp:revision>
  <dcterms:modified xsi:type="dcterms:W3CDTF">2024-04-09T07:01:14Z</dcterms:modified>
</cp:coreProperties>
</file>