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70" r:id="rId3"/>
    <p:sldId id="271" r:id="rId4"/>
    <p:sldId id="257" r:id="rId5"/>
    <p:sldId id="258" r:id="rId6"/>
    <p:sldId id="259" r:id="rId7"/>
    <p:sldId id="274" r:id="rId8"/>
    <p:sldId id="275" r:id="rId9"/>
    <p:sldId id="276" r:id="rId10"/>
    <p:sldId id="277" r:id="rId11"/>
    <p:sldId id="278" r:id="rId12"/>
    <p:sldId id="279" r:id="rId13"/>
    <p:sldId id="280" r:id="rId14"/>
    <p:sldId id="281" r:id="rId15"/>
    <p:sldId id="282" r:id="rId16"/>
    <p:sldId id="283" r:id="rId17"/>
    <p:sldId id="284" r:id="rId18"/>
    <p:sldId id="269"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Tw Cen MT" panose="020B0602020104020603"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1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036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24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838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394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531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360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94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36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84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49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988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30631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8518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6540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8540221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20373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2393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17763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59628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324260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93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09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16773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43644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96911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90690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20374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828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43606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5664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4418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mailto:youremail@email.com"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hyperlink" Target="https://www.linkedin.com/in/userna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962027" y="967416"/>
            <a:ext cx="4391023" cy="3208668"/>
          </a:xfrm>
          <a:prstGeom prst="rect">
            <a:avLst/>
          </a:prstGeom>
        </p:spPr>
        <p:txBody>
          <a:bodyPr spcFirstLastPara="1" lIns="91425" tIns="91425" rIns="91425" bIns="91425" anchor="ctr" anchorCtr="0">
            <a:normAutofit/>
          </a:bodyPr>
          <a:lstStyle/>
          <a:p>
            <a:pPr marL="0" lvl="0" indent="0" algn="r" rtl="0">
              <a:spcBef>
                <a:spcPts val="0"/>
              </a:spcBef>
              <a:spcAft>
                <a:spcPts val="0"/>
              </a:spcAft>
              <a:buNone/>
            </a:pPr>
            <a:r>
              <a:rPr lang="en-US" sz="4100" dirty="0" err="1">
                <a:ea typeface="Lato" panose="020F0502020204030203" pitchFamily="34" charset="0"/>
                <a:cs typeface="Lato" panose="020F0502020204030203" pitchFamily="34" charset="0"/>
                <a:sym typeface="Arial"/>
              </a:rPr>
              <a:t>SyriaTel</a:t>
            </a:r>
            <a:r>
              <a:rPr lang="en-US" sz="4100" dirty="0">
                <a:ea typeface="Lato" panose="020F0502020204030203" pitchFamily="34" charset="0"/>
                <a:cs typeface="Lato" panose="020F0502020204030203" pitchFamily="34" charset="0"/>
                <a:sym typeface="Arial"/>
              </a:rPr>
              <a:t> Customer Churn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7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83326" y="720610"/>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PREDICTIVE MODELLING</a:t>
            </a:r>
            <a:r>
              <a:rPr lang="en-US" sz="2000" b="1" i="0" dirty="0">
                <a:solidFill>
                  <a:srgbClr val="0D0D0D"/>
                </a:solidFill>
                <a:effectLst/>
                <a:latin typeface="Söhne"/>
              </a:rPr>
              <a:t>:</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03017" y="-3120"/>
            <a:ext cx="5879732" cy="3093154"/>
          </a:xfrm>
          <a:prstGeom prst="rect">
            <a:avLst/>
          </a:prstGeom>
          <a:noFill/>
        </p:spPr>
        <p:txBody>
          <a:bodyPr wrap="square" rtlCol="0">
            <a:spAutoFit/>
          </a:bodyPr>
          <a:lstStyle/>
          <a:p>
            <a:pPr algn="l"/>
            <a:r>
              <a:rPr lang="en-US" sz="1200" b="1" i="0" u="sng" dirty="0">
                <a:solidFill>
                  <a:srgbClr val="0D0D0D"/>
                </a:solidFill>
                <a:effectLst/>
                <a:highlight>
                  <a:srgbClr val="FFFFFF"/>
                </a:highlight>
                <a:latin typeface="+mj-lt"/>
              </a:rPr>
              <a:t>Introduction:</a:t>
            </a:r>
          </a:p>
          <a:p>
            <a:pPr algn="l"/>
            <a:endParaRPr lang="en-US" sz="1200" b="0" i="0" dirty="0">
              <a:solidFill>
                <a:srgbClr val="0D0D0D"/>
              </a:solidFill>
              <a:effectLst/>
              <a:highlight>
                <a:srgbClr val="FFFFFF"/>
              </a:highlight>
              <a:latin typeface="+mj-lt"/>
            </a:endParaRPr>
          </a:p>
          <a:p>
            <a:pPr algn="l"/>
            <a:r>
              <a:rPr lang="en-US" sz="1200" b="0" i="0" dirty="0">
                <a:solidFill>
                  <a:srgbClr val="0D0D0D"/>
                </a:solidFill>
                <a:effectLst/>
                <a:highlight>
                  <a:srgbClr val="FFFFFF"/>
                </a:highlight>
                <a:latin typeface="+mj-lt"/>
              </a:rPr>
              <a:t>Predictive modeling plays a crucial role in forecasting customer churn in the telecommunications industry. By leveraging historical data and advanced analytical techniques, </a:t>
            </a:r>
            <a:r>
              <a:rPr lang="en-US" sz="1200" b="0" i="0" dirty="0" err="1">
                <a:solidFill>
                  <a:srgbClr val="0D0D0D"/>
                </a:solidFill>
                <a:effectLst/>
                <a:highlight>
                  <a:srgbClr val="FFFFFF"/>
                </a:highlight>
                <a:latin typeface="+mj-lt"/>
              </a:rPr>
              <a:t>SyriaTel</a:t>
            </a:r>
            <a:r>
              <a:rPr lang="en-US" sz="1200" b="0" i="0" dirty="0">
                <a:solidFill>
                  <a:srgbClr val="0D0D0D"/>
                </a:solidFill>
                <a:effectLst/>
                <a:highlight>
                  <a:srgbClr val="FFFFFF"/>
                </a:highlight>
                <a:latin typeface="+mj-lt"/>
              </a:rPr>
              <a:t> company can develop predictive models to anticipate which customers are likely to churn in the future. In this analysis we used 3 Models, these are:</a:t>
            </a:r>
          </a:p>
          <a:p>
            <a:pPr algn="l"/>
            <a:endParaRPr kumimoji="0" lang="en-US" sz="1200" u="none" strike="noStrike" kern="1200" cap="none" spc="0" normalizeH="0" baseline="0" noProof="0" dirty="0">
              <a:ln>
                <a:noFill/>
              </a:ln>
              <a:solidFill>
                <a:srgbClr val="0D0D0D"/>
              </a:solidFill>
              <a:highlight>
                <a:srgbClr val="FFFFFF"/>
              </a:highlight>
              <a:uLnTx/>
              <a:uFillTx/>
              <a:latin typeface="+mj-lt"/>
              <a:ea typeface="+mn-ea"/>
              <a:cs typeface="+mn-cs"/>
            </a:endParaRPr>
          </a:p>
          <a:p>
            <a:pPr marL="171450" indent="-171450" algn="l">
              <a:buFont typeface="Arial" panose="020B0604020202020204" pitchFamily="34" charset="0"/>
              <a:buChar char="•"/>
            </a:pPr>
            <a:r>
              <a:rPr lang="en-US" sz="1200" b="0" i="0" dirty="0">
                <a:solidFill>
                  <a:srgbClr val="0D0D0D"/>
                </a:solidFill>
                <a:effectLst/>
                <a:highlight>
                  <a:srgbClr val="FFFFFF"/>
                </a:highlight>
                <a:latin typeface="+mj-lt"/>
              </a:rPr>
              <a:t>Logistic Regression</a:t>
            </a:r>
          </a:p>
          <a:p>
            <a:pPr marL="171450" indent="-171450" algn="l">
              <a:buFont typeface="Arial" panose="020B0604020202020204" pitchFamily="34" charset="0"/>
              <a:buChar char="•"/>
            </a:pPr>
            <a:r>
              <a:rPr kumimoji="0" lang="en-US" sz="1200" u="none" strike="noStrike" kern="1200" cap="none" spc="0" normalizeH="0" baseline="0" noProof="0" dirty="0">
                <a:ln>
                  <a:noFill/>
                </a:ln>
                <a:solidFill>
                  <a:srgbClr val="0D0D0D"/>
                </a:solidFill>
                <a:highlight>
                  <a:srgbClr val="FFFFFF"/>
                </a:highlight>
                <a:uLnTx/>
                <a:uFillTx/>
                <a:latin typeface="+mj-lt"/>
                <a:ea typeface="+mn-ea"/>
                <a:cs typeface="+mn-cs"/>
              </a:rPr>
              <a:t>Decision Trees</a:t>
            </a:r>
          </a:p>
          <a:p>
            <a:pPr marL="171450" indent="-171450" algn="l">
              <a:buFont typeface="Arial" panose="020B0604020202020204" pitchFamily="34" charset="0"/>
              <a:buChar char="•"/>
            </a:pPr>
            <a:r>
              <a:rPr lang="en-US" sz="1200" b="0" i="0" dirty="0">
                <a:solidFill>
                  <a:srgbClr val="0D0D0D"/>
                </a:solidFill>
                <a:effectLst/>
                <a:highlight>
                  <a:srgbClr val="FFFFFF"/>
                </a:highlight>
                <a:latin typeface="+mj-lt"/>
              </a:rPr>
              <a:t>Random Forest Classification</a:t>
            </a:r>
          </a:p>
          <a:p>
            <a:pPr marL="171450" indent="-171450" algn="l">
              <a:buFont typeface="Arial" panose="020B0604020202020204" pitchFamily="34" charset="0"/>
              <a:buChar char="•"/>
            </a:pPr>
            <a:endParaRPr kumimoji="0" lang="en-US" sz="1200" u="none" strike="noStrike" kern="1200" cap="none" spc="0" normalizeH="0" baseline="0" noProof="0" dirty="0">
              <a:ln>
                <a:noFill/>
              </a:ln>
              <a:solidFill>
                <a:srgbClr val="0D0D0D"/>
              </a:solidFill>
              <a:highlight>
                <a:srgbClr val="FFFFFF"/>
              </a:highlight>
              <a:uLnTx/>
              <a:uFillTx/>
              <a:latin typeface="+mj-lt"/>
              <a:ea typeface="+mn-ea"/>
              <a:cs typeface="+mn-cs"/>
            </a:endParaRPr>
          </a:p>
          <a:p>
            <a:pPr algn="l"/>
            <a:r>
              <a:rPr lang="en-US" sz="1200" b="1" i="0" u="sng" dirty="0">
                <a:solidFill>
                  <a:srgbClr val="0D0D0D"/>
                </a:solidFill>
                <a:effectLst/>
                <a:latin typeface="+mj-lt"/>
              </a:rPr>
              <a:t>Predictive Modeling Techniques:</a:t>
            </a:r>
            <a:endParaRPr lang="en-US" sz="1200" b="0" i="0" u="sng" dirty="0">
              <a:solidFill>
                <a:srgbClr val="0D0D0D"/>
              </a:solidFill>
              <a:effectLst/>
              <a:latin typeface="+mj-lt"/>
            </a:endParaRPr>
          </a:p>
          <a:p>
            <a:pPr algn="l">
              <a:buFont typeface="+mj-lt"/>
              <a:buAutoNum type="arabicPeriod"/>
            </a:pPr>
            <a:r>
              <a:rPr lang="en-US" sz="1200" b="1" i="0" u="sng" dirty="0">
                <a:solidFill>
                  <a:srgbClr val="0D0D0D"/>
                </a:solidFill>
                <a:effectLst/>
                <a:latin typeface="+mj-lt"/>
              </a:rPr>
              <a:t>Logistic Regression:</a:t>
            </a:r>
            <a:endParaRPr lang="en-US" sz="1200" b="0" i="0" u="sng" dirty="0">
              <a:solidFill>
                <a:srgbClr val="0D0D0D"/>
              </a:solidFill>
              <a:effectLst/>
              <a:latin typeface="+mj-lt"/>
            </a:endParaRPr>
          </a:p>
          <a:p>
            <a:pPr algn="l"/>
            <a:endParaRPr kumimoji="0" lang="en-US" sz="1200" b="0" i="0" u="none" strike="noStrike" kern="1200" cap="none" spc="0" normalizeH="0" baseline="0" noProof="0" dirty="0">
              <a:ln>
                <a:noFill/>
              </a:ln>
              <a:solidFill>
                <a:srgbClr val="000000"/>
              </a:solidFill>
              <a:effectLst/>
              <a:uLnTx/>
              <a:uFillTx/>
              <a:latin typeface="+mj-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Helvetica Neue"/>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3" name="Picture 2">
            <a:extLst>
              <a:ext uri="{FF2B5EF4-FFF2-40B4-BE49-F238E27FC236}">
                <a16:creationId xmlns:a16="http://schemas.microsoft.com/office/drawing/2014/main" id="{C41E4F1D-1008-C706-9A21-DB8DCAD00A6E}"/>
              </a:ext>
            </a:extLst>
          </p:cNvPr>
          <p:cNvPicPr>
            <a:picLocks noChangeAspect="1"/>
          </p:cNvPicPr>
          <p:nvPr/>
        </p:nvPicPr>
        <p:blipFill>
          <a:blip r:embed="rId5"/>
          <a:stretch>
            <a:fillRect/>
          </a:stretch>
        </p:blipFill>
        <p:spPr>
          <a:xfrm>
            <a:off x="3010407" y="2447740"/>
            <a:ext cx="3599399" cy="2695760"/>
          </a:xfrm>
          <a:prstGeom prst="rect">
            <a:avLst/>
          </a:prstGeom>
        </p:spPr>
      </p:pic>
      <p:sp>
        <p:nvSpPr>
          <p:cNvPr id="4" name="TextBox 3">
            <a:extLst>
              <a:ext uri="{FF2B5EF4-FFF2-40B4-BE49-F238E27FC236}">
                <a16:creationId xmlns:a16="http://schemas.microsoft.com/office/drawing/2014/main" id="{4C2BED31-6351-9FAC-9958-9217C92423F8}"/>
              </a:ext>
            </a:extLst>
          </p:cNvPr>
          <p:cNvSpPr txBox="1"/>
          <p:nvPr/>
        </p:nvSpPr>
        <p:spPr>
          <a:xfrm>
            <a:off x="6617196" y="2369279"/>
            <a:ext cx="2534192" cy="2492990"/>
          </a:xfrm>
          <a:prstGeom prst="rect">
            <a:avLst/>
          </a:prstGeom>
          <a:noFill/>
        </p:spPr>
        <p:txBody>
          <a:bodyPr wrap="square" rtlCol="0">
            <a:spAutoFit/>
          </a:bodyPr>
          <a:lstStyle/>
          <a:p>
            <a:r>
              <a:rPr lang="en-US" sz="1200" b="0" i="0" dirty="0">
                <a:solidFill>
                  <a:srgbClr val="000000"/>
                </a:solidFill>
                <a:effectLst/>
                <a:latin typeface="+mj-lt"/>
              </a:rPr>
              <a:t>The model accurately predicts customers who are not likely to churn (precision of 0.87 and recall of 0.96). This means the company can trust the model when it says a customer is not likely to churn.</a:t>
            </a:r>
          </a:p>
          <a:p>
            <a:r>
              <a:rPr lang="en-US" sz="1200" b="0" i="0" dirty="0">
                <a:solidFill>
                  <a:srgbClr val="000000"/>
                </a:solidFill>
                <a:effectLst/>
                <a:latin typeface="+mj-lt"/>
              </a:rPr>
              <a:t>The model struggles to accurately predict customers who are likely to churn (precision of 0.43 and recall of 0.16). This indicates that the model is not very reliable in identifying customers who will churn, potentially missing many at-risk customers. </a:t>
            </a:r>
            <a:endParaRPr lang="en-US" sz="1200" dirty="0">
              <a:latin typeface="+mj-lt"/>
            </a:endParaRPr>
          </a:p>
        </p:txBody>
      </p:sp>
    </p:spTree>
    <p:extLst>
      <p:ext uri="{BB962C8B-B14F-4D97-AF65-F5344CB8AC3E}">
        <p14:creationId xmlns:p14="http://schemas.microsoft.com/office/powerpoint/2010/main" val="203486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83326" y="720610"/>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PREDICTIVE MODELLING</a:t>
            </a:r>
            <a:r>
              <a:rPr lang="en-US" sz="2000" b="1" i="0" dirty="0">
                <a:solidFill>
                  <a:srgbClr val="0D0D0D"/>
                </a:solidFill>
                <a:effectLst/>
                <a:latin typeface="Söhne"/>
              </a:rPr>
              <a:t>:</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03017" y="-3120"/>
            <a:ext cx="5879732" cy="8771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D0D0D"/>
                </a:solidFill>
                <a:effectLst/>
                <a:highlight>
                  <a:srgbClr val="FFFFFF"/>
                </a:highlight>
                <a:uLnTx/>
                <a:uFillTx/>
                <a:latin typeface="Tw Cen MT" panose="020B0602020104020603"/>
                <a:ea typeface="+mn-ea"/>
                <a:cs typeface="+mn-cs"/>
              </a:rPr>
              <a:t>2. Decision Trees</a:t>
            </a:r>
            <a:endParaRPr kumimoji="0" lang="en-US" sz="1200" b="0" i="0" u="sng" strike="noStrike" kern="1200" cap="none" spc="0" normalizeH="0" baseline="0" noProof="0" dirty="0">
              <a:ln>
                <a:noFill/>
              </a:ln>
              <a:solidFill>
                <a:srgbClr val="0D0D0D"/>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Helvetica Neue"/>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5" name="Picture 4">
            <a:extLst>
              <a:ext uri="{FF2B5EF4-FFF2-40B4-BE49-F238E27FC236}">
                <a16:creationId xmlns:a16="http://schemas.microsoft.com/office/drawing/2014/main" id="{C69E10FB-4F67-5B1D-3F20-4C2F687D772A}"/>
              </a:ext>
            </a:extLst>
          </p:cNvPr>
          <p:cNvPicPr>
            <a:picLocks noChangeAspect="1"/>
          </p:cNvPicPr>
          <p:nvPr/>
        </p:nvPicPr>
        <p:blipFill>
          <a:blip r:embed="rId5"/>
          <a:stretch>
            <a:fillRect/>
          </a:stretch>
        </p:blipFill>
        <p:spPr>
          <a:xfrm>
            <a:off x="3010407" y="278295"/>
            <a:ext cx="4058216" cy="1543265"/>
          </a:xfrm>
          <a:prstGeom prst="rect">
            <a:avLst/>
          </a:prstGeom>
        </p:spPr>
      </p:pic>
      <p:sp>
        <p:nvSpPr>
          <p:cNvPr id="7" name="TextBox 6">
            <a:extLst>
              <a:ext uri="{FF2B5EF4-FFF2-40B4-BE49-F238E27FC236}">
                <a16:creationId xmlns:a16="http://schemas.microsoft.com/office/drawing/2014/main" id="{215B8FF2-3990-041C-A4EA-2D11EDF12953}"/>
              </a:ext>
            </a:extLst>
          </p:cNvPr>
          <p:cNvSpPr txBox="1"/>
          <p:nvPr/>
        </p:nvSpPr>
        <p:spPr>
          <a:xfrm>
            <a:off x="3016529" y="1951256"/>
            <a:ext cx="4554880" cy="1384995"/>
          </a:xfrm>
          <a:prstGeom prst="rect">
            <a:avLst/>
          </a:prstGeom>
          <a:noFill/>
        </p:spPr>
        <p:txBody>
          <a:bodyPr wrap="square" rtlCol="0">
            <a:spAutoFit/>
          </a:bodyPr>
          <a:lstStyle/>
          <a:p>
            <a:r>
              <a:rPr lang="en-US" sz="1200" b="0" i="0" dirty="0">
                <a:solidFill>
                  <a:srgbClr val="0D0D0D"/>
                </a:solidFill>
                <a:effectLst/>
                <a:latin typeface="+mj-lt"/>
              </a:rPr>
              <a:t>The Decision Tree model has demonstrated high accuracy and good performance metrics, which indicates that it is reliable in predicting customer churn.</a:t>
            </a:r>
          </a:p>
          <a:p>
            <a:pPr algn="l"/>
            <a:r>
              <a:rPr lang="en-US" sz="1200" b="0" i="0" dirty="0">
                <a:solidFill>
                  <a:srgbClr val="000000"/>
                </a:solidFill>
                <a:effectLst/>
                <a:latin typeface="+mj-lt"/>
              </a:rPr>
              <a:t>It captures complex patterns in the data but can overfit easily.</a:t>
            </a:r>
          </a:p>
          <a:p>
            <a:pPr algn="l"/>
            <a:r>
              <a:rPr lang="en-US" sz="1200" b="0" i="0" dirty="0">
                <a:solidFill>
                  <a:srgbClr val="000000"/>
                </a:solidFill>
                <a:effectLst/>
                <a:latin typeface="+mj-lt"/>
              </a:rPr>
              <a:t>Less interpretable compared to Logistic Regression but provides feature importance.</a:t>
            </a:r>
          </a:p>
          <a:p>
            <a:endParaRPr lang="en-US" sz="1200" dirty="0">
              <a:latin typeface="+mj-lt"/>
            </a:endParaRPr>
          </a:p>
        </p:txBody>
      </p:sp>
    </p:spTree>
    <p:extLst>
      <p:ext uri="{BB962C8B-B14F-4D97-AF65-F5344CB8AC3E}">
        <p14:creationId xmlns:p14="http://schemas.microsoft.com/office/powerpoint/2010/main" val="155320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83326" y="720610"/>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PREDICTIVE MODELLING</a:t>
            </a:r>
            <a:r>
              <a:rPr lang="en-US" sz="2000" b="1" i="0" dirty="0">
                <a:solidFill>
                  <a:srgbClr val="0D0D0D"/>
                </a:solidFill>
                <a:effectLst/>
                <a:latin typeface="Söhne"/>
              </a:rPr>
              <a:t>:</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10407" y="-1"/>
            <a:ext cx="5879732" cy="8771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D0D0D"/>
                </a:solidFill>
                <a:effectLst/>
                <a:highlight>
                  <a:srgbClr val="FFFFFF"/>
                </a:highlight>
                <a:uLnTx/>
                <a:uFillTx/>
                <a:latin typeface="Tw Cen MT" panose="020B0602020104020603"/>
                <a:ea typeface="+mn-ea"/>
                <a:cs typeface="+mn-cs"/>
              </a:rPr>
              <a:t>2. </a:t>
            </a:r>
            <a:r>
              <a:rPr kumimoji="0" lang="en-US" sz="1200" b="1" i="0" u="sng" strike="noStrike" kern="1200" cap="none" spc="0" normalizeH="0" baseline="0" noProof="0" dirty="0">
                <a:ln>
                  <a:noFill/>
                </a:ln>
                <a:solidFill>
                  <a:srgbClr val="0D0D0D"/>
                </a:solidFill>
                <a:effectLst/>
                <a:highlight>
                  <a:srgbClr val="FFFFFF"/>
                </a:highlight>
                <a:uLnTx/>
                <a:uFillTx/>
                <a:latin typeface="Tw Cen MT" panose="020B0602020104020603"/>
                <a:ea typeface="+mn-ea"/>
                <a:cs typeface="+mn-cs"/>
              </a:rPr>
              <a:t>Random Forest Classification</a:t>
            </a:r>
            <a:endParaRPr kumimoji="0" lang="en-US" sz="1200" b="0" i="0" u="sng" strike="noStrike" kern="1200" cap="none" spc="0" normalizeH="0" baseline="0" noProof="0" dirty="0">
              <a:ln>
                <a:noFill/>
              </a:ln>
              <a:solidFill>
                <a:srgbClr val="0D0D0D"/>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Helvetica Neue"/>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TextBox 6">
            <a:extLst>
              <a:ext uri="{FF2B5EF4-FFF2-40B4-BE49-F238E27FC236}">
                <a16:creationId xmlns:a16="http://schemas.microsoft.com/office/drawing/2014/main" id="{215B8FF2-3990-041C-A4EA-2D11EDF12953}"/>
              </a:ext>
            </a:extLst>
          </p:cNvPr>
          <p:cNvSpPr txBox="1"/>
          <p:nvPr/>
        </p:nvSpPr>
        <p:spPr>
          <a:xfrm>
            <a:off x="2970811" y="3590636"/>
            <a:ext cx="5206537" cy="1569660"/>
          </a:xfrm>
          <a:prstGeom prst="rect">
            <a:avLst/>
          </a:prstGeom>
          <a:noFill/>
        </p:spPr>
        <p:txBody>
          <a:bodyPr wrap="square" rtlCol="0">
            <a:spAutoFit/>
          </a:bodyPr>
          <a:lstStyle/>
          <a:p>
            <a:pPr algn="l"/>
            <a:r>
              <a:rPr lang="en-US" sz="1200" b="0" i="0" dirty="0">
                <a:solidFill>
                  <a:srgbClr val="000000"/>
                </a:solidFill>
                <a:effectLst/>
                <a:latin typeface="+mj-lt"/>
              </a:rPr>
              <a:t>Accuracy: Highest among the three models (0.97).</a:t>
            </a:r>
          </a:p>
          <a:p>
            <a:pPr algn="l"/>
            <a:r>
              <a:rPr lang="en-US" sz="1200" b="0" i="0" dirty="0">
                <a:solidFill>
                  <a:srgbClr val="000000"/>
                </a:solidFill>
                <a:effectLst/>
                <a:latin typeface="+mj-lt"/>
              </a:rPr>
              <a:t>Balanced Performance: High precision and recall for both churn and non-churn classes, indicating robustness in handling class imbalance.</a:t>
            </a:r>
          </a:p>
          <a:p>
            <a:pPr algn="l"/>
            <a:r>
              <a:rPr lang="en-US" sz="1200" b="0" i="0" dirty="0">
                <a:solidFill>
                  <a:srgbClr val="000000"/>
                </a:solidFill>
                <a:effectLst/>
                <a:latin typeface="+mj-lt"/>
              </a:rPr>
              <a:t>Feature Importance: Provides clear insights into the most influential factors affecting churn, which can guide strategic business decisions.</a:t>
            </a:r>
          </a:p>
          <a:p>
            <a:pPr algn="l"/>
            <a:r>
              <a:rPr lang="en-US" sz="1200" b="0" i="0" dirty="0">
                <a:solidFill>
                  <a:srgbClr val="000000"/>
                </a:solidFill>
                <a:effectLst/>
                <a:latin typeface="+mj-lt"/>
              </a:rPr>
              <a:t>Generalization: Less likely to overfit compared to Decision Trees, making it more reliable for unseen data.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3" name="Picture 2">
            <a:extLst>
              <a:ext uri="{FF2B5EF4-FFF2-40B4-BE49-F238E27FC236}">
                <a16:creationId xmlns:a16="http://schemas.microsoft.com/office/drawing/2014/main" id="{FCBC3DCF-2887-AEDA-3752-418D2A1F9448}"/>
              </a:ext>
            </a:extLst>
          </p:cNvPr>
          <p:cNvPicPr>
            <a:picLocks noChangeAspect="1"/>
          </p:cNvPicPr>
          <p:nvPr/>
        </p:nvPicPr>
        <p:blipFill>
          <a:blip r:embed="rId5"/>
          <a:stretch>
            <a:fillRect/>
          </a:stretch>
        </p:blipFill>
        <p:spPr>
          <a:xfrm>
            <a:off x="3010405" y="210880"/>
            <a:ext cx="3448531" cy="3342220"/>
          </a:xfrm>
          <a:prstGeom prst="rect">
            <a:avLst/>
          </a:prstGeom>
        </p:spPr>
      </p:pic>
      <p:sp>
        <p:nvSpPr>
          <p:cNvPr id="4" name="TextBox 3">
            <a:extLst>
              <a:ext uri="{FF2B5EF4-FFF2-40B4-BE49-F238E27FC236}">
                <a16:creationId xmlns:a16="http://schemas.microsoft.com/office/drawing/2014/main" id="{E4DA338F-6FF5-76C0-4D36-76749D1DC8D0}"/>
              </a:ext>
            </a:extLst>
          </p:cNvPr>
          <p:cNvSpPr txBox="1"/>
          <p:nvPr/>
        </p:nvSpPr>
        <p:spPr>
          <a:xfrm>
            <a:off x="6635931" y="1123944"/>
            <a:ext cx="2412273" cy="2308324"/>
          </a:xfrm>
          <a:prstGeom prst="rect">
            <a:avLst/>
          </a:prstGeom>
          <a:noFill/>
        </p:spPr>
        <p:txBody>
          <a:bodyPr wrap="square" rtlCol="0">
            <a:spAutoFit/>
          </a:bodyPr>
          <a:lstStyle/>
          <a:p>
            <a:pPr algn="l"/>
            <a:r>
              <a:rPr lang="en-US" sz="1200" b="0" i="0" dirty="0">
                <a:solidFill>
                  <a:srgbClr val="000000"/>
                </a:solidFill>
                <a:effectLst/>
                <a:latin typeface="+mj-lt"/>
              </a:rPr>
              <a:t>For This project the model that I chose among the 3 was Random Forest because of:</a:t>
            </a:r>
          </a:p>
          <a:p>
            <a:pPr algn="l"/>
            <a:r>
              <a:rPr lang="en-US" sz="1200" b="0" i="0" dirty="0">
                <a:solidFill>
                  <a:srgbClr val="000000"/>
                </a:solidFill>
                <a:effectLst/>
                <a:latin typeface="+mj-lt"/>
              </a:rPr>
              <a:t>Random Forest provides the highest accuracy and balanced performance across both classes.</a:t>
            </a:r>
          </a:p>
          <a:p>
            <a:pPr algn="l"/>
            <a:r>
              <a:rPr lang="en-US" sz="1200" b="0" i="0" dirty="0">
                <a:solidFill>
                  <a:srgbClr val="000000"/>
                </a:solidFill>
                <a:effectLst/>
                <a:latin typeface="+mj-lt"/>
              </a:rPr>
              <a:t>It is less prone to overfitting compared to a single Decision Tree.</a:t>
            </a:r>
          </a:p>
          <a:p>
            <a:pPr algn="l"/>
            <a:r>
              <a:rPr lang="en-US" sz="1200" b="0" i="0" dirty="0">
                <a:solidFill>
                  <a:srgbClr val="000000"/>
                </a:solidFill>
                <a:effectLst/>
                <a:latin typeface="+mj-lt"/>
              </a:rPr>
              <a:t>Provides a robust understanding of feature importance.</a:t>
            </a:r>
          </a:p>
          <a:p>
            <a:pPr algn="l"/>
            <a:endParaRPr lang="en-US" sz="1200" b="0" i="0" dirty="0">
              <a:solidFill>
                <a:srgbClr val="000000"/>
              </a:solidFill>
              <a:effectLst/>
              <a:latin typeface="Helvetica Neue"/>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23341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63732" y="729399"/>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Results and Insights</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10407" y="-1"/>
            <a:ext cx="6133592" cy="5232202"/>
          </a:xfrm>
          <a:prstGeom prst="rect">
            <a:avLst/>
          </a:prstGeom>
          <a:noFill/>
        </p:spPr>
        <p:txBody>
          <a:bodyPr wrap="square" rtlCol="0">
            <a:spAutoFit/>
          </a:bodyPr>
          <a:lstStyle/>
          <a:p>
            <a:pPr algn="l"/>
            <a:r>
              <a:rPr lang="en-US" sz="1200" b="1" i="0" u="sng" dirty="0">
                <a:solidFill>
                  <a:srgbClr val="0D0D0D"/>
                </a:solidFill>
                <a:effectLst/>
                <a:highlight>
                  <a:srgbClr val="FFFFFF"/>
                </a:highlight>
                <a:latin typeface="+mj-lt"/>
              </a:rPr>
              <a:t>Introduction:</a:t>
            </a:r>
            <a:endParaRPr lang="en-US" sz="1200" b="0" i="0" u="sng" dirty="0">
              <a:solidFill>
                <a:srgbClr val="0D0D0D"/>
              </a:solidFill>
              <a:effectLst/>
              <a:highlight>
                <a:srgbClr val="FFFFFF"/>
              </a:highlight>
              <a:latin typeface="+mj-lt"/>
            </a:endParaRPr>
          </a:p>
          <a:p>
            <a:pPr algn="l"/>
            <a:r>
              <a:rPr lang="en-US" sz="1000" b="0" i="0" dirty="0">
                <a:solidFill>
                  <a:srgbClr val="0D0D0D"/>
                </a:solidFill>
                <a:effectLst/>
                <a:highlight>
                  <a:srgbClr val="FFFFFF"/>
                </a:highlight>
                <a:latin typeface="+mj-lt"/>
              </a:rPr>
              <a:t>The analysis of the </a:t>
            </a:r>
            <a:r>
              <a:rPr lang="en-US" sz="1000" b="0" i="0" dirty="0" err="1">
                <a:solidFill>
                  <a:srgbClr val="0D0D0D"/>
                </a:solidFill>
                <a:effectLst/>
                <a:highlight>
                  <a:srgbClr val="FFFFFF"/>
                </a:highlight>
                <a:latin typeface="+mj-lt"/>
              </a:rPr>
              <a:t>SyriaTel</a:t>
            </a:r>
            <a:r>
              <a:rPr lang="en-US" sz="1000" b="0" i="0" dirty="0">
                <a:solidFill>
                  <a:srgbClr val="0D0D0D"/>
                </a:solidFill>
                <a:effectLst/>
                <a:highlight>
                  <a:srgbClr val="FFFFFF"/>
                </a:highlight>
                <a:latin typeface="+mj-lt"/>
              </a:rPr>
              <a:t> dataset has yielded valuable results and insights into customer behavior and churn prediction within the telecommunications industry. Let's delve into the key findings and insights uncovered through our analysis.</a:t>
            </a:r>
          </a:p>
          <a:p>
            <a:pPr algn="l"/>
            <a:endParaRPr lang="en-US" sz="900" b="0" i="0" dirty="0">
              <a:solidFill>
                <a:srgbClr val="0D0D0D"/>
              </a:solidFill>
              <a:effectLst/>
              <a:highlight>
                <a:srgbClr val="FFFFFF"/>
              </a:highlight>
              <a:latin typeface="+mj-lt"/>
            </a:endParaRPr>
          </a:p>
          <a:p>
            <a:pPr algn="l"/>
            <a:r>
              <a:rPr lang="en-US" sz="1200" b="1" i="0" u="sng" dirty="0">
                <a:solidFill>
                  <a:srgbClr val="0D0D0D"/>
                </a:solidFill>
                <a:effectLst/>
                <a:highlight>
                  <a:srgbClr val="FFFFFF"/>
                </a:highlight>
                <a:latin typeface="+mj-lt"/>
              </a:rPr>
              <a:t>Results Obtained:</a:t>
            </a:r>
            <a:endParaRPr lang="en-US" sz="1200" b="0" i="0" u="sng" dirty="0">
              <a:solidFill>
                <a:srgbClr val="0D0D0D"/>
              </a:solidFill>
              <a:effectLst/>
              <a:highlight>
                <a:srgbClr val="FFFFFF"/>
              </a:highlight>
              <a:latin typeface="+mj-lt"/>
            </a:endParaRPr>
          </a:p>
          <a:p>
            <a:pPr algn="l">
              <a:buFont typeface="+mj-lt"/>
              <a:buAutoNum type="arabicPeriod"/>
            </a:pPr>
            <a:r>
              <a:rPr lang="en-US" sz="1000" b="1" i="0" dirty="0">
                <a:solidFill>
                  <a:srgbClr val="0D0D0D"/>
                </a:solidFill>
                <a:effectLst/>
                <a:highlight>
                  <a:srgbClr val="FFFFFF"/>
                </a:highlight>
                <a:latin typeface="+mj-lt"/>
              </a:rPr>
              <a:t>Churn Rate Analysis:</a:t>
            </a:r>
            <a:endParaRPr lang="en-US" sz="1000" b="0" i="0" dirty="0">
              <a:solidFill>
                <a:srgbClr val="0D0D0D"/>
              </a:solidFill>
              <a:effectLst/>
              <a:highlight>
                <a:srgbClr val="FFFFFF"/>
              </a:highlight>
              <a:latin typeface="+mj-lt"/>
            </a:endParaRPr>
          </a:p>
          <a:p>
            <a:pPr marL="742950" lvl="1" indent="-285750" algn="l">
              <a:buFont typeface="+mj-lt"/>
              <a:buAutoNum type="arabicPeriod"/>
            </a:pPr>
            <a:r>
              <a:rPr lang="en-US" sz="1000" b="0" i="0" dirty="0">
                <a:solidFill>
                  <a:srgbClr val="0D0D0D"/>
                </a:solidFill>
                <a:effectLst/>
                <a:highlight>
                  <a:srgbClr val="FFFFFF"/>
                </a:highlight>
                <a:latin typeface="+mj-lt"/>
              </a:rPr>
              <a:t>We observed an overall churn rate of 14.49% within this dataset, indicating the percentage of customers who discontinued their services over a specific period.</a:t>
            </a:r>
          </a:p>
          <a:p>
            <a:pPr marL="742950" lvl="1" indent="-285750" algn="l">
              <a:buFont typeface="+mj-lt"/>
              <a:buAutoNum type="arabicPeriod"/>
            </a:pPr>
            <a:r>
              <a:rPr lang="en-US" sz="1000" b="0" i="0" dirty="0">
                <a:solidFill>
                  <a:srgbClr val="0D0D0D"/>
                </a:solidFill>
                <a:effectLst/>
                <a:highlight>
                  <a:srgbClr val="FFFFFF"/>
                </a:highlight>
                <a:latin typeface="+mj-lt"/>
              </a:rPr>
              <a:t>This churn rate provides a baseline understanding of customer attrition within the </a:t>
            </a:r>
            <a:r>
              <a:rPr lang="en-US" sz="1000" b="0" i="0" dirty="0" err="1">
                <a:solidFill>
                  <a:srgbClr val="0D0D0D"/>
                </a:solidFill>
                <a:effectLst/>
                <a:highlight>
                  <a:srgbClr val="FFFFFF"/>
                </a:highlight>
                <a:latin typeface="+mj-lt"/>
              </a:rPr>
              <a:t>SyriaTel</a:t>
            </a:r>
            <a:r>
              <a:rPr lang="en-US" sz="1000" b="0" i="0" dirty="0">
                <a:solidFill>
                  <a:srgbClr val="0D0D0D"/>
                </a:solidFill>
                <a:effectLst/>
                <a:highlight>
                  <a:srgbClr val="FFFFFF"/>
                </a:highlight>
                <a:latin typeface="+mj-lt"/>
              </a:rPr>
              <a:t> company.</a:t>
            </a:r>
          </a:p>
          <a:p>
            <a:pPr algn="l">
              <a:buFont typeface="+mj-lt"/>
              <a:buAutoNum type="arabicPeriod"/>
            </a:pPr>
            <a:r>
              <a:rPr lang="en-US" sz="1000" b="1" i="0" dirty="0">
                <a:solidFill>
                  <a:srgbClr val="0D0D0D"/>
                </a:solidFill>
                <a:effectLst/>
                <a:latin typeface="+mj-lt"/>
              </a:rPr>
              <a:t>Predictive Modeling Performance:</a:t>
            </a:r>
            <a:endParaRPr lang="en-US" sz="1000" b="0" i="0" dirty="0">
              <a:solidFill>
                <a:srgbClr val="0D0D0D"/>
              </a:solidFill>
              <a:effectLst/>
              <a:latin typeface="+mj-lt"/>
            </a:endParaRPr>
          </a:p>
          <a:p>
            <a:pPr marL="742950" lvl="1" indent="-285750" algn="l">
              <a:buFont typeface="+mj-lt"/>
              <a:buAutoNum type="arabicPeriod"/>
            </a:pPr>
            <a:r>
              <a:rPr lang="en-US" sz="1000" b="0" i="0" dirty="0">
                <a:solidFill>
                  <a:srgbClr val="0D0D0D"/>
                </a:solidFill>
                <a:effectLst/>
                <a:latin typeface="+mj-lt"/>
              </a:rPr>
              <a:t>Our predictive modeling efforts, utilizing techniques such as logistic regression, decision trees, and Random Forest Classifier, achieved a predictive accuracy of 97% for Random Forest Classifier Model which was our model of choice</a:t>
            </a:r>
          </a:p>
          <a:p>
            <a:pPr marL="742950" lvl="1" indent="-285750" algn="l">
              <a:buFont typeface="+mj-lt"/>
              <a:buAutoNum type="arabicPeriod"/>
            </a:pPr>
            <a:r>
              <a:rPr lang="en-US" sz="1000" b="0" i="0" dirty="0">
                <a:solidFill>
                  <a:srgbClr val="0D0D0D"/>
                </a:solidFill>
                <a:effectLst/>
                <a:latin typeface="+mj-lt"/>
              </a:rPr>
              <a:t>These models effectively forecasted customer churn, enabling proactive identification of at-risk customers and targeted retention strategies.</a:t>
            </a:r>
          </a:p>
          <a:p>
            <a:pPr algn="l">
              <a:buFont typeface="+mj-lt"/>
              <a:buAutoNum type="arabicPeriod"/>
            </a:pPr>
            <a:r>
              <a:rPr lang="en-US" sz="1000" b="1" i="0" dirty="0">
                <a:solidFill>
                  <a:srgbClr val="0D0D0D"/>
                </a:solidFill>
                <a:effectLst/>
                <a:latin typeface="+mj-lt"/>
              </a:rPr>
              <a:t>Correlation Analysis:</a:t>
            </a:r>
            <a:endParaRPr lang="en-US" sz="1000" b="0" i="0" dirty="0">
              <a:solidFill>
                <a:srgbClr val="0D0D0D"/>
              </a:solidFill>
              <a:effectLst/>
              <a:latin typeface="+mj-lt"/>
            </a:endParaRPr>
          </a:p>
          <a:p>
            <a:pPr marL="742950" lvl="1" indent="-285750" algn="l">
              <a:buFont typeface="+mj-lt"/>
              <a:buAutoNum type="arabicPeriod"/>
            </a:pPr>
            <a:r>
              <a:rPr lang="en-US" sz="1000" b="0" i="0" dirty="0">
                <a:solidFill>
                  <a:srgbClr val="0D0D0D"/>
                </a:solidFill>
                <a:effectLst/>
                <a:latin typeface="+mj-lt"/>
              </a:rPr>
              <a:t>Correlation analysis revealed strong positive correlations between variables such as total minutes and corresponding charges, indicating that customers who use more minutes tend to incur higher charges.</a:t>
            </a:r>
          </a:p>
          <a:p>
            <a:pPr marL="742950" lvl="1" indent="-285750" algn="l">
              <a:buFont typeface="+mj-lt"/>
              <a:buAutoNum type="arabicPeriod"/>
            </a:pPr>
            <a:r>
              <a:rPr lang="en-US" sz="1000" b="0" i="0" dirty="0">
                <a:solidFill>
                  <a:srgbClr val="0D0D0D"/>
                </a:solidFill>
                <a:effectLst/>
                <a:latin typeface="+mj-lt"/>
              </a:rPr>
              <a:t>Additionally, negative correlations were observed between customer service calls and churn, suggesting that higher levels of customer service interactions may reduce the likelihood of churn.</a:t>
            </a:r>
            <a:endParaRPr lang="en-US" sz="1000" dirty="0">
              <a:solidFill>
                <a:srgbClr val="0D0D0D"/>
              </a:solidFill>
              <a:latin typeface="+mj-lt"/>
            </a:endParaRPr>
          </a:p>
          <a:p>
            <a:pPr lvl="1" algn="l"/>
            <a:endParaRPr lang="en-US" sz="900" b="0" i="0" dirty="0">
              <a:solidFill>
                <a:srgbClr val="0D0D0D"/>
              </a:solidFill>
              <a:effectLst/>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sng" strike="noStrike" kern="1200" cap="none" spc="0" normalizeH="0" baseline="0" noProof="0" dirty="0">
              <a:ln>
                <a:noFill/>
              </a:ln>
              <a:solidFill>
                <a:srgbClr val="000000"/>
              </a:solidFill>
              <a:effectLst/>
              <a:uLnTx/>
              <a:uFillTx/>
              <a:latin typeface="+mj-lt"/>
              <a:ea typeface="+mn-ea"/>
              <a:cs typeface="+mn-cs"/>
            </a:endParaRPr>
          </a:p>
          <a:p>
            <a:pPr algn="l"/>
            <a:r>
              <a:rPr lang="en-US" sz="1200" b="1" i="0" u="sng" dirty="0">
                <a:solidFill>
                  <a:srgbClr val="0D0D0D"/>
                </a:solidFill>
                <a:effectLst/>
                <a:latin typeface="+mj-lt"/>
              </a:rPr>
              <a:t>Practical Implications</a:t>
            </a:r>
            <a:endParaRPr lang="en-US" sz="1200" b="0" i="0" u="sng" dirty="0">
              <a:solidFill>
                <a:srgbClr val="0D0D0D"/>
              </a:solidFill>
              <a:effectLst/>
              <a:latin typeface="+mj-lt"/>
            </a:endParaRPr>
          </a:p>
          <a:p>
            <a:pPr algn="l">
              <a:buFont typeface="+mj-lt"/>
              <a:buAutoNum type="arabicPeriod"/>
            </a:pPr>
            <a:r>
              <a:rPr lang="en-US" sz="1000" b="1" i="0" dirty="0">
                <a:solidFill>
                  <a:srgbClr val="0D0D0D"/>
                </a:solidFill>
                <a:effectLst/>
                <a:latin typeface="+mj-lt"/>
              </a:rPr>
              <a:t>Targeted Retention Strategies:</a:t>
            </a:r>
            <a:endParaRPr lang="en-US" sz="1000" b="0" i="0" dirty="0">
              <a:solidFill>
                <a:srgbClr val="0D0D0D"/>
              </a:solidFill>
              <a:effectLst/>
              <a:latin typeface="+mj-lt"/>
            </a:endParaRPr>
          </a:p>
          <a:p>
            <a:pPr marL="742950" lvl="1" indent="-285750" algn="l">
              <a:buFont typeface="+mj-lt"/>
              <a:buAutoNum type="arabicPeriod"/>
            </a:pPr>
            <a:r>
              <a:rPr lang="en-US" sz="1000" b="1" i="0" dirty="0">
                <a:solidFill>
                  <a:srgbClr val="0D0D0D"/>
                </a:solidFill>
                <a:effectLst/>
                <a:latin typeface="+mj-lt"/>
              </a:rPr>
              <a:t>Action:</a:t>
            </a:r>
            <a:r>
              <a:rPr lang="en-US" sz="1000" b="0" i="0" dirty="0">
                <a:solidFill>
                  <a:srgbClr val="0D0D0D"/>
                </a:solidFill>
                <a:effectLst/>
                <a:latin typeface="+mj-lt"/>
              </a:rPr>
              <a:t> Focus retention efforts on customers with high daytime and international minutes usage.</a:t>
            </a:r>
          </a:p>
          <a:p>
            <a:pPr marL="742950" lvl="1" indent="-285750" algn="l">
              <a:buFont typeface="+mj-lt"/>
              <a:buAutoNum type="arabicPeriod"/>
            </a:pPr>
            <a:r>
              <a:rPr lang="en-US" sz="1000" b="1" i="0" dirty="0">
                <a:solidFill>
                  <a:srgbClr val="0D0D0D"/>
                </a:solidFill>
                <a:effectLst/>
                <a:latin typeface="+mj-lt"/>
              </a:rPr>
              <a:t>Benefit:</a:t>
            </a:r>
            <a:r>
              <a:rPr lang="en-US" sz="1000" b="0" i="0" dirty="0">
                <a:solidFill>
                  <a:srgbClr val="0D0D0D"/>
                </a:solidFill>
                <a:effectLst/>
                <a:latin typeface="+mj-lt"/>
              </a:rPr>
              <a:t> Tailored interventions can reduce churn by addressing the needs of high-risk customer segments.</a:t>
            </a:r>
          </a:p>
          <a:p>
            <a:pPr algn="l">
              <a:buFont typeface="+mj-lt"/>
              <a:buAutoNum type="arabicPeriod"/>
            </a:pPr>
            <a:r>
              <a:rPr lang="en-US" sz="1000" b="1" i="0" dirty="0">
                <a:solidFill>
                  <a:srgbClr val="0D0D0D"/>
                </a:solidFill>
                <a:effectLst/>
                <a:latin typeface="+mj-lt"/>
              </a:rPr>
              <a:t>Enhancing Customer Service:</a:t>
            </a:r>
            <a:endParaRPr lang="en-US" sz="1000" b="0" i="0" dirty="0">
              <a:solidFill>
                <a:srgbClr val="0D0D0D"/>
              </a:solidFill>
              <a:effectLst/>
              <a:latin typeface="+mj-lt"/>
            </a:endParaRPr>
          </a:p>
          <a:p>
            <a:pPr marL="742950" lvl="1" indent="-285750" algn="l">
              <a:buFont typeface="+mj-lt"/>
              <a:buAutoNum type="arabicPeriod"/>
            </a:pPr>
            <a:r>
              <a:rPr lang="en-US" sz="1000" b="1" i="0" dirty="0">
                <a:solidFill>
                  <a:srgbClr val="0D0D0D"/>
                </a:solidFill>
                <a:effectLst/>
                <a:latin typeface="+mj-lt"/>
              </a:rPr>
              <a:t>Action:</a:t>
            </a:r>
            <a:r>
              <a:rPr lang="en-US" sz="1000" b="0" i="0" dirty="0">
                <a:solidFill>
                  <a:srgbClr val="0D0D0D"/>
                </a:solidFill>
                <a:effectLst/>
                <a:latin typeface="+mj-lt"/>
              </a:rPr>
              <a:t> Increase customer service interactions with customers exhibiting high churn risk factors.</a:t>
            </a:r>
          </a:p>
          <a:p>
            <a:pPr marL="742950" lvl="1" indent="-285750" algn="l">
              <a:buFont typeface="+mj-lt"/>
              <a:buAutoNum type="arabicPeriod"/>
            </a:pPr>
            <a:r>
              <a:rPr lang="en-US" sz="1000" b="1" i="0" dirty="0">
                <a:solidFill>
                  <a:srgbClr val="0D0D0D"/>
                </a:solidFill>
                <a:effectLst/>
                <a:latin typeface="+mj-lt"/>
              </a:rPr>
              <a:t>Benefit:</a:t>
            </a:r>
            <a:r>
              <a:rPr lang="en-US" sz="1000" b="0" i="0" dirty="0">
                <a:solidFill>
                  <a:srgbClr val="0D0D0D"/>
                </a:solidFill>
                <a:effectLst/>
                <a:latin typeface="+mj-lt"/>
              </a:rPr>
              <a:t> Improved customer support can enhance satisfaction and loyalty, reducing churn rates.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65648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333103" y="729399"/>
            <a:ext cx="2416411"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CONCLUSION</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10407" y="-1"/>
            <a:ext cx="5879732" cy="5570756"/>
          </a:xfrm>
          <a:prstGeom prst="rect">
            <a:avLst/>
          </a:prstGeom>
          <a:noFill/>
        </p:spPr>
        <p:txBody>
          <a:bodyPr wrap="square" rtlCol="0">
            <a:spAutoFit/>
          </a:bodyPr>
          <a:lstStyle/>
          <a:p>
            <a:pPr algn="l"/>
            <a:r>
              <a:rPr lang="en-US" sz="1200" b="1" i="0" u="sng" dirty="0">
                <a:solidFill>
                  <a:srgbClr val="0D0D0D"/>
                </a:solidFill>
                <a:effectLst/>
                <a:highlight>
                  <a:srgbClr val="FFFFFF"/>
                </a:highlight>
                <a:latin typeface="+mj-lt"/>
              </a:rPr>
              <a:t>Summary of Key Points</a:t>
            </a:r>
          </a:p>
          <a:p>
            <a:pPr algn="l"/>
            <a:endParaRPr lang="en-US" sz="1200" b="1" i="0" dirty="0">
              <a:solidFill>
                <a:srgbClr val="0D0D0D"/>
              </a:solidFill>
              <a:effectLst/>
              <a:highlight>
                <a:srgbClr val="FFFFFF"/>
              </a:highlight>
              <a:latin typeface="+mj-lt"/>
            </a:endParaRPr>
          </a:p>
          <a:p>
            <a:pPr algn="l"/>
            <a:r>
              <a:rPr lang="en-US" sz="1050" b="1" i="0" dirty="0">
                <a:solidFill>
                  <a:srgbClr val="0D0D0D"/>
                </a:solidFill>
                <a:effectLst/>
                <a:latin typeface="+mj-lt"/>
              </a:rPr>
              <a:t>1. Overview of the </a:t>
            </a:r>
            <a:r>
              <a:rPr lang="en-US" sz="1050" b="1" i="0" dirty="0" err="1">
                <a:solidFill>
                  <a:srgbClr val="0D0D0D"/>
                </a:solidFill>
                <a:effectLst/>
                <a:latin typeface="+mj-lt"/>
              </a:rPr>
              <a:t>SyriaTel</a:t>
            </a:r>
            <a:r>
              <a:rPr lang="en-US" sz="1050" b="1" i="0" dirty="0">
                <a:solidFill>
                  <a:srgbClr val="0D0D0D"/>
                </a:solidFill>
                <a:effectLst/>
                <a:latin typeface="+mj-lt"/>
              </a:rPr>
              <a:t> Dataset</a:t>
            </a:r>
          </a:p>
          <a:p>
            <a:pPr algn="l"/>
            <a:r>
              <a:rPr lang="en-US" sz="1050" b="0" i="0" dirty="0">
                <a:solidFill>
                  <a:srgbClr val="0D0D0D"/>
                </a:solidFill>
                <a:effectLst/>
                <a:latin typeface="+mj-lt"/>
              </a:rPr>
              <a:t>Introduced the </a:t>
            </a:r>
            <a:r>
              <a:rPr lang="en-US" sz="1050" b="0" i="0" dirty="0" err="1">
                <a:solidFill>
                  <a:srgbClr val="0D0D0D"/>
                </a:solidFill>
                <a:effectLst/>
                <a:latin typeface="+mj-lt"/>
              </a:rPr>
              <a:t>SyriaTel</a:t>
            </a:r>
            <a:r>
              <a:rPr lang="en-US" sz="1050" b="0" i="0" dirty="0">
                <a:solidFill>
                  <a:srgbClr val="0D0D0D"/>
                </a:solidFill>
                <a:effectLst/>
                <a:latin typeface="+mj-lt"/>
              </a:rPr>
              <a:t> dataset and its relevance.</a:t>
            </a:r>
          </a:p>
          <a:p>
            <a:pPr algn="l"/>
            <a:r>
              <a:rPr lang="en-US" sz="1050" b="0" i="0" dirty="0">
                <a:solidFill>
                  <a:srgbClr val="0D0D0D"/>
                </a:solidFill>
                <a:effectLst/>
                <a:latin typeface="+mj-lt"/>
              </a:rPr>
              <a:t>Understanding the dataset's structure and context was crucial for analyzing customer behavior.</a:t>
            </a:r>
          </a:p>
          <a:p>
            <a:pPr algn="l"/>
            <a:endParaRPr lang="en-US" sz="1050" b="0" i="0" dirty="0">
              <a:solidFill>
                <a:srgbClr val="0D0D0D"/>
              </a:solidFill>
              <a:effectLst/>
              <a:latin typeface="+mj-lt"/>
            </a:endParaRPr>
          </a:p>
          <a:p>
            <a:pPr algn="l"/>
            <a:r>
              <a:rPr lang="en-US" sz="1050" b="1" i="0" dirty="0">
                <a:solidFill>
                  <a:srgbClr val="0D0D0D"/>
                </a:solidFill>
                <a:effectLst/>
                <a:latin typeface="+mj-lt"/>
              </a:rPr>
              <a:t>2. Customer Attributes and Their Significance</a:t>
            </a:r>
          </a:p>
          <a:p>
            <a:pPr algn="l"/>
            <a:r>
              <a:rPr lang="en-US" sz="1050" b="0" i="0" dirty="0">
                <a:solidFill>
                  <a:srgbClr val="0D0D0D"/>
                </a:solidFill>
                <a:effectLst/>
                <a:latin typeface="+mj-lt"/>
              </a:rPr>
              <a:t>Discussed various attributes such as account length, international plan, voice mail plan, and usage metrics.</a:t>
            </a:r>
          </a:p>
          <a:p>
            <a:pPr algn="l"/>
            <a:r>
              <a:rPr lang="en-US" sz="1050" b="0" i="0" dirty="0">
                <a:solidFill>
                  <a:srgbClr val="0D0D0D"/>
                </a:solidFill>
                <a:effectLst/>
                <a:latin typeface="+mj-lt"/>
              </a:rPr>
              <a:t>Each attribute provides insights into different aspects of customer behavior, helping to identify potential churn indicators.</a:t>
            </a:r>
          </a:p>
          <a:p>
            <a:pPr algn="l"/>
            <a:endParaRPr lang="en-US" sz="1050" b="0" i="0" dirty="0">
              <a:solidFill>
                <a:srgbClr val="0D0D0D"/>
              </a:solidFill>
              <a:effectLst/>
              <a:latin typeface="+mj-lt"/>
            </a:endParaRPr>
          </a:p>
          <a:p>
            <a:pPr algn="l"/>
            <a:r>
              <a:rPr lang="en-US" sz="1050" b="1" i="0" dirty="0">
                <a:solidFill>
                  <a:srgbClr val="0D0D0D"/>
                </a:solidFill>
                <a:effectLst/>
                <a:latin typeface="+mj-lt"/>
              </a:rPr>
              <a:t>3. Churn Rate Analysis</a:t>
            </a:r>
          </a:p>
          <a:p>
            <a:pPr algn="l"/>
            <a:r>
              <a:rPr lang="en-US" sz="1050" b="0" i="0" dirty="0">
                <a:solidFill>
                  <a:srgbClr val="0D0D0D"/>
                </a:solidFill>
                <a:effectLst/>
                <a:latin typeface="+mj-lt"/>
              </a:rPr>
              <a:t>Analyzed the overall churn rate and highlighted its importance.</a:t>
            </a:r>
          </a:p>
          <a:p>
            <a:pPr algn="l"/>
            <a:r>
              <a:rPr lang="en-US" sz="1050" b="0" i="0" dirty="0">
                <a:solidFill>
                  <a:srgbClr val="0D0D0D"/>
                </a:solidFill>
                <a:effectLst/>
                <a:latin typeface="+mj-lt"/>
              </a:rPr>
              <a:t>Understanding the churn rate helps in assessing the health of the customer base and the effectiveness of retention strategies.</a:t>
            </a:r>
          </a:p>
          <a:p>
            <a:pPr algn="l"/>
            <a:endParaRPr lang="en-US" sz="1050" b="0" i="0" dirty="0">
              <a:solidFill>
                <a:srgbClr val="0D0D0D"/>
              </a:solidFill>
              <a:effectLst/>
              <a:latin typeface="+mj-lt"/>
            </a:endParaRPr>
          </a:p>
          <a:p>
            <a:pPr algn="l"/>
            <a:r>
              <a:rPr lang="en-US" sz="1050" b="1" i="0" dirty="0">
                <a:solidFill>
                  <a:srgbClr val="0D0D0D"/>
                </a:solidFill>
                <a:effectLst/>
                <a:latin typeface="+mj-lt"/>
              </a:rPr>
              <a:t>4. Correlation Analysis</a:t>
            </a:r>
          </a:p>
          <a:p>
            <a:pPr algn="l"/>
            <a:r>
              <a:rPr lang="en-US" sz="1050" b="0" i="0" dirty="0">
                <a:solidFill>
                  <a:srgbClr val="0D0D0D"/>
                </a:solidFill>
                <a:effectLst/>
                <a:latin typeface="+mj-lt"/>
              </a:rPr>
              <a:t>Explored correlations between various features and churn.</a:t>
            </a:r>
          </a:p>
          <a:p>
            <a:pPr algn="l"/>
            <a:r>
              <a:rPr lang="en-US" sz="1050" b="0" i="0" dirty="0">
                <a:solidFill>
                  <a:srgbClr val="0D0D0D"/>
                </a:solidFill>
                <a:effectLst/>
                <a:latin typeface="+mj-lt"/>
              </a:rPr>
              <a:t>Identified key factors like high total day minutes that are correlated with churn, providing a focus for targeted interventions.</a:t>
            </a:r>
          </a:p>
          <a:p>
            <a:pPr algn="l"/>
            <a:endParaRPr lang="en-US" sz="1050" b="0" i="0" dirty="0">
              <a:solidFill>
                <a:srgbClr val="0D0D0D"/>
              </a:solidFill>
              <a:effectLst/>
              <a:latin typeface="+mj-lt"/>
            </a:endParaRPr>
          </a:p>
          <a:p>
            <a:pPr algn="l"/>
            <a:r>
              <a:rPr lang="en-US" sz="1050" b="1" i="0" dirty="0">
                <a:solidFill>
                  <a:srgbClr val="0D0D0D"/>
                </a:solidFill>
                <a:effectLst/>
                <a:latin typeface="+mj-lt"/>
              </a:rPr>
              <a:t>5. Predictive Modeling</a:t>
            </a:r>
          </a:p>
          <a:p>
            <a:pPr algn="l"/>
            <a:r>
              <a:rPr lang="en-US" sz="1050" b="0" i="0" dirty="0">
                <a:solidFill>
                  <a:srgbClr val="0D0D0D"/>
                </a:solidFill>
                <a:effectLst/>
                <a:latin typeface="+mj-lt"/>
              </a:rPr>
              <a:t>Discussed the use of predictive models to forecast churn.</a:t>
            </a:r>
          </a:p>
          <a:p>
            <a:pPr algn="l"/>
            <a:r>
              <a:rPr lang="en-US" sz="1050" b="0" i="0" dirty="0">
                <a:solidFill>
                  <a:srgbClr val="0D0D0D"/>
                </a:solidFill>
                <a:effectLst/>
                <a:latin typeface="+mj-lt"/>
              </a:rPr>
              <a:t>Predictive modeling helps in proactively identifying high-risk customers and implementing preemptive retention measures.</a:t>
            </a:r>
          </a:p>
          <a:p>
            <a:pPr algn="l"/>
            <a:endParaRPr lang="en-US" sz="1050" b="0" i="0" dirty="0">
              <a:solidFill>
                <a:srgbClr val="0D0D0D"/>
              </a:solidFill>
              <a:effectLst/>
              <a:latin typeface="+mj-lt"/>
            </a:endParaRPr>
          </a:p>
          <a:p>
            <a:pPr algn="l"/>
            <a:r>
              <a:rPr lang="en-US" sz="1050" b="1" i="0" dirty="0">
                <a:solidFill>
                  <a:srgbClr val="0D0D0D"/>
                </a:solidFill>
                <a:effectLst/>
                <a:latin typeface="+mj-lt"/>
              </a:rPr>
              <a:t>6. Visual Insights</a:t>
            </a:r>
          </a:p>
          <a:p>
            <a:pPr algn="l"/>
            <a:r>
              <a:rPr lang="en-US" sz="1050" b="0" i="0" dirty="0">
                <a:solidFill>
                  <a:srgbClr val="0D0D0D"/>
                </a:solidFill>
                <a:effectLst/>
                <a:latin typeface="+mj-lt"/>
              </a:rPr>
              <a:t>Presented visualizations like pair plots and parallel coordinates plots to illustrate customer behavior patterns.</a:t>
            </a:r>
          </a:p>
          <a:p>
            <a:pPr algn="l"/>
            <a:r>
              <a:rPr lang="en-US" sz="1050" b="0" i="0" dirty="0">
                <a:solidFill>
                  <a:srgbClr val="0D0D0D"/>
                </a:solidFill>
                <a:effectLst/>
                <a:latin typeface="+mj-lt"/>
              </a:rPr>
              <a:t>Visual tools aid in better understanding and communicating complex data relationships.</a:t>
            </a:r>
          </a:p>
          <a:p>
            <a:pPr algn="l"/>
            <a:endParaRPr lang="en-US" sz="1000" dirty="0">
              <a:solidFill>
                <a:srgbClr val="0D0D0D"/>
              </a:solidFill>
              <a:latin typeface="+mj-lt"/>
            </a:endParaRPr>
          </a:p>
          <a:p>
            <a:pPr algn="l"/>
            <a:endParaRPr lang="en-US" sz="1000" b="0" i="0" dirty="0">
              <a:solidFill>
                <a:srgbClr val="0D0D0D"/>
              </a:solidFill>
              <a:effectLst/>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39438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333103" y="729399"/>
            <a:ext cx="2416411"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CONCLUSION</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10407" y="-1"/>
            <a:ext cx="5879732" cy="3600986"/>
          </a:xfrm>
          <a:prstGeom prst="rect">
            <a:avLst/>
          </a:prstGeom>
          <a:noFill/>
        </p:spPr>
        <p:txBody>
          <a:bodyPr wrap="square" rtlCol="0">
            <a:spAutoFit/>
          </a:bodyPr>
          <a:lstStyle/>
          <a:p>
            <a:pPr algn="l"/>
            <a:r>
              <a:rPr lang="en-US" sz="1200" b="1" i="0" u="sng" dirty="0">
                <a:solidFill>
                  <a:srgbClr val="0D0D0D"/>
                </a:solidFill>
                <a:effectLst/>
                <a:latin typeface="+mj-lt"/>
              </a:rPr>
              <a:t>Importance of Understanding Customer Behavior</a:t>
            </a:r>
          </a:p>
          <a:p>
            <a:pPr algn="l"/>
            <a:endParaRPr lang="en-US" sz="1200" b="1" i="0" dirty="0">
              <a:solidFill>
                <a:srgbClr val="0D0D0D"/>
              </a:solidFill>
              <a:effectLst/>
              <a:latin typeface="+mj-lt"/>
            </a:endParaRPr>
          </a:p>
          <a:p>
            <a:pPr algn="l">
              <a:buFont typeface="Arial" panose="020B0604020202020204" pitchFamily="34" charset="0"/>
              <a:buChar char="•"/>
            </a:pPr>
            <a:r>
              <a:rPr lang="en-US" sz="1200" b="1" i="0" dirty="0">
                <a:solidFill>
                  <a:srgbClr val="0D0D0D"/>
                </a:solidFill>
                <a:effectLst/>
                <a:latin typeface="+mj-lt"/>
              </a:rPr>
              <a:t>Customer Retention:</a:t>
            </a:r>
            <a:r>
              <a:rPr lang="en-US" sz="1200" b="0" i="0" dirty="0">
                <a:solidFill>
                  <a:srgbClr val="0D0D0D"/>
                </a:solidFill>
                <a:effectLst/>
                <a:latin typeface="+mj-lt"/>
              </a:rPr>
              <a:t> Emphasize that understanding customer behavior is essential for developing effective retention strategies.</a:t>
            </a:r>
          </a:p>
          <a:p>
            <a:pPr marL="742950" lvl="1" indent="-285750" algn="l">
              <a:buFont typeface="Arial" panose="020B0604020202020204" pitchFamily="34" charset="0"/>
              <a:buChar char="•"/>
            </a:pPr>
            <a:r>
              <a:rPr lang="en-US" sz="1200" b="1" i="0" dirty="0">
                <a:solidFill>
                  <a:srgbClr val="0D0D0D"/>
                </a:solidFill>
                <a:effectLst/>
                <a:latin typeface="+mj-lt"/>
              </a:rPr>
              <a:t>Example:</a:t>
            </a:r>
            <a:r>
              <a:rPr lang="en-US" sz="1200" b="0" i="0" dirty="0">
                <a:solidFill>
                  <a:srgbClr val="0D0D0D"/>
                </a:solidFill>
                <a:effectLst/>
                <a:latin typeface="+mj-lt"/>
              </a:rPr>
              <a:t> High daytime usage correlating with churn can guide personalized retention efforts.</a:t>
            </a:r>
          </a:p>
          <a:p>
            <a:pPr marL="742950" lvl="1" indent="-285750" algn="l">
              <a:buFont typeface="Arial" panose="020B0604020202020204" pitchFamily="34" charset="0"/>
              <a:buChar char="•"/>
            </a:pPr>
            <a:endParaRPr lang="en-US" sz="1200" b="0" i="0" dirty="0">
              <a:solidFill>
                <a:srgbClr val="0D0D0D"/>
              </a:solidFill>
              <a:effectLst/>
              <a:latin typeface="+mj-lt"/>
            </a:endParaRPr>
          </a:p>
          <a:p>
            <a:pPr algn="l">
              <a:buFont typeface="Arial" panose="020B0604020202020204" pitchFamily="34" charset="0"/>
              <a:buChar char="•"/>
            </a:pPr>
            <a:r>
              <a:rPr lang="en-US" sz="1200" b="1" i="0" dirty="0">
                <a:solidFill>
                  <a:srgbClr val="0D0D0D"/>
                </a:solidFill>
                <a:effectLst/>
                <a:latin typeface="+mj-lt"/>
              </a:rPr>
              <a:t>Business Decision-Making:</a:t>
            </a:r>
            <a:r>
              <a:rPr lang="en-US" sz="1200" b="0" i="0" dirty="0">
                <a:solidFill>
                  <a:srgbClr val="0D0D0D"/>
                </a:solidFill>
                <a:effectLst/>
                <a:latin typeface="+mj-lt"/>
              </a:rPr>
              <a:t> Highlight that data-driven insights lead to informed business decisions, improving overall customer satisfaction and profitability.</a:t>
            </a:r>
          </a:p>
          <a:p>
            <a:pPr marL="742950" lvl="1" indent="-285750" algn="l">
              <a:buFont typeface="Arial" panose="020B0604020202020204" pitchFamily="34" charset="0"/>
              <a:buChar char="•"/>
            </a:pPr>
            <a:r>
              <a:rPr lang="en-US" sz="1200" b="1" i="0" dirty="0">
                <a:solidFill>
                  <a:srgbClr val="0D0D0D"/>
                </a:solidFill>
                <a:effectLst/>
                <a:latin typeface="+mj-lt"/>
              </a:rPr>
              <a:t>Example:</a:t>
            </a:r>
            <a:r>
              <a:rPr lang="en-US" sz="1200" b="0" i="0" dirty="0">
                <a:solidFill>
                  <a:srgbClr val="0D0D0D"/>
                </a:solidFill>
                <a:effectLst/>
                <a:latin typeface="+mj-lt"/>
              </a:rPr>
              <a:t> Identifying key churn predictors enables targeted marketing and support initiatives.</a:t>
            </a:r>
          </a:p>
          <a:p>
            <a:pPr marL="742950" lvl="1" indent="-285750" algn="l">
              <a:buFont typeface="Arial" panose="020B0604020202020204" pitchFamily="34" charset="0"/>
              <a:buChar char="•"/>
            </a:pPr>
            <a:endParaRPr lang="en-US" sz="1200" b="0" i="0" dirty="0">
              <a:solidFill>
                <a:srgbClr val="0D0D0D"/>
              </a:solidFill>
              <a:effectLst/>
              <a:latin typeface="+mj-lt"/>
            </a:endParaRPr>
          </a:p>
          <a:p>
            <a:pPr algn="l"/>
            <a:r>
              <a:rPr lang="en-US" sz="1200" b="1" i="0" u="sng" dirty="0">
                <a:solidFill>
                  <a:srgbClr val="0D0D0D"/>
                </a:solidFill>
                <a:effectLst/>
                <a:latin typeface="+mj-lt"/>
              </a:rPr>
              <a:t>Final Remarks</a:t>
            </a:r>
          </a:p>
          <a:p>
            <a:pPr algn="l"/>
            <a:endParaRPr lang="en-US" sz="1200" b="1" i="0" dirty="0">
              <a:solidFill>
                <a:srgbClr val="0D0D0D"/>
              </a:solidFill>
              <a:effectLst/>
              <a:latin typeface="+mj-lt"/>
            </a:endParaRPr>
          </a:p>
          <a:p>
            <a:pPr algn="l">
              <a:buFont typeface="Arial" panose="020B0604020202020204" pitchFamily="34" charset="0"/>
              <a:buChar char="•"/>
            </a:pPr>
            <a:r>
              <a:rPr lang="en-US" sz="1200" b="1" i="0" dirty="0">
                <a:solidFill>
                  <a:srgbClr val="0D0D0D"/>
                </a:solidFill>
                <a:effectLst/>
                <a:latin typeface="+mj-lt"/>
              </a:rPr>
              <a:t>Encouragement:</a:t>
            </a:r>
            <a:r>
              <a:rPr lang="en-US" sz="1200" b="0" i="0" dirty="0">
                <a:solidFill>
                  <a:srgbClr val="0D0D0D"/>
                </a:solidFill>
                <a:effectLst/>
                <a:latin typeface="+mj-lt"/>
              </a:rPr>
              <a:t> Encourage leveraging data analytics to continuously monitor and understand customer behavior.</a:t>
            </a:r>
          </a:p>
          <a:p>
            <a:pPr algn="l">
              <a:buFont typeface="Arial" panose="020B0604020202020204" pitchFamily="34" charset="0"/>
              <a:buChar char="•"/>
            </a:pPr>
            <a:endParaRPr lang="en-US" sz="1200" b="0" i="0" dirty="0">
              <a:solidFill>
                <a:srgbClr val="0D0D0D"/>
              </a:solidFill>
              <a:effectLst/>
              <a:latin typeface="+mj-lt"/>
            </a:endParaRPr>
          </a:p>
          <a:p>
            <a:pPr algn="l">
              <a:buFont typeface="Arial" panose="020B0604020202020204" pitchFamily="34" charset="0"/>
              <a:buChar char="•"/>
            </a:pPr>
            <a:r>
              <a:rPr lang="en-US" sz="1200" b="1" i="0" dirty="0">
                <a:solidFill>
                  <a:srgbClr val="0D0D0D"/>
                </a:solidFill>
                <a:effectLst/>
                <a:latin typeface="+mj-lt"/>
              </a:rPr>
              <a:t>Call to Action:</a:t>
            </a:r>
            <a:r>
              <a:rPr lang="en-US" sz="1200" b="0" i="0" dirty="0">
                <a:solidFill>
                  <a:srgbClr val="0D0D0D"/>
                </a:solidFill>
                <a:effectLst/>
                <a:latin typeface="+mj-lt"/>
              </a:rPr>
              <a:t> Suggest implementing the insights gained from the analysis to enhance customer engagement and retention efforts.</a:t>
            </a:r>
          </a:p>
        </p:txBody>
      </p:sp>
    </p:spTree>
    <p:extLst>
      <p:ext uri="{BB962C8B-B14F-4D97-AF65-F5344CB8AC3E}">
        <p14:creationId xmlns:p14="http://schemas.microsoft.com/office/powerpoint/2010/main" val="412860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333103" y="729399"/>
            <a:ext cx="2416411"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Next Steps</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10407" y="-1"/>
            <a:ext cx="5879732" cy="5078313"/>
          </a:xfrm>
          <a:prstGeom prst="rect">
            <a:avLst/>
          </a:prstGeom>
          <a:noFill/>
        </p:spPr>
        <p:txBody>
          <a:bodyPr wrap="square" rtlCol="0">
            <a:spAutoFit/>
          </a:bodyPr>
          <a:lstStyle/>
          <a:p>
            <a:pPr algn="l"/>
            <a:r>
              <a:rPr lang="en-US" sz="1200" b="1" i="0" dirty="0">
                <a:solidFill>
                  <a:srgbClr val="0D0D0D"/>
                </a:solidFill>
                <a:effectLst/>
                <a:latin typeface="+mj-lt"/>
              </a:rPr>
              <a:t>Introduction:</a:t>
            </a:r>
            <a:endParaRPr lang="en-US" sz="1200" b="0" i="0" dirty="0">
              <a:solidFill>
                <a:srgbClr val="0D0D0D"/>
              </a:solidFill>
              <a:effectLst/>
              <a:latin typeface="+mj-lt"/>
            </a:endParaRPr>
          </a:p>
          <a:p>
            <a:pPr algn="l">
              <a:buFont typeface="Arial" panose="020B0604020202020204" pitchFamily="34" charset="0"/>
              <a:buChar char="•"/>
            </a:pPr>
            <a:r>
              <a:rPr lang="en-US" sz="1200" b="0" i="0" dirty="0">
                <a:solidFill>
                  <a:srgbClr val="0D0D0D"/>
                </a:solidFill>
                <a:effectLst/>
                <a:latin typeface="+mj-lt"/>
              </a:rPr>
              <a:t>Based on the insights gained, Here is the next steps for further analysis and action.</a:t>
            </a:r>
          </a:p>
          <a:p>
            <a:pPr algn="l"/>
            <a:r>
              <a:rPr lang="en-US" sz="1200" b="1" i="0" dirty="0">
                <a:solidFill>
                  <a:srgbClr val="0D0D0D"/>
                </a:solidFill>
                <a:effectLst/>
                <a:latin typeface="+mj-lt"/>
              </a:rPr>
              <a:t>Further Analysis:</a:t>
            </a:r>
            <a:endParaRPr lang="en-US" sz="1200" b="0" i="0" dirty="0">
              <a:solidFill>
                <a:srgbClr val="0D0D0D"/>
              </a:solidFill>
              <a:effectLst/>
              <a:latin typeface="+mj-lt"/>
            </a:endParaRPr>
          </a:p>
          <a:p>
            <a:pPr algn="l">
              <a:buFont typeface="+mj-lt"/>
              <a:buAutoNum type="arabicPeriod"/>
            </a:pPr>
            <a:r>
              <a:rPr lang="en-US" sz="1200" b="1" i="0" dirty="0">
                <a:solidFill>
                  <a:srgbClr val="0D0D0D"/>
                </a:solidFill>
                <a:effectLst/>
                <a:latin typeface="+mj-lt"/>
              </a:rPr>
              <a:t>Deep Dive into Specific Attributes:</a:t>
            </a:r>
            <a:endParaRPr lang="en-US" sz="1200" b="0" i="0" dirty="0">
              <a:solidFill>
                <a:srgbClr val="0D0D0D"/>
              </a:solidFill>
              <a:effectLst/>
              <a:latin typeface="+mj-lt"/>
            </a:endParaRPr>
          </a:p>
          <a:p>
            <a:pPr lvl="1" algn="l"/>
            <a:r>
              <a:rPr lang="en-US" sz="1200" b="0" i="0" dirty="0">
                <a:solidFill>
                  <a:srgbClr val="0D0D0D"/>
                </a:solidFill>
                <a:effectLst/>
                <a:latin typeface="+mj-lt"/>
              </a:rPr>
              <a:t>Investigate high daytime minutes usage and its impact on churn.</a:t>
            </a:r>
          </a:p>
          <a:p>
            <a:pPr algn="l">
              <a:buFont typeface="+mj-lt"/>
              <a:buAutoNum type="arabicPeriod"/>
            </a:pPr>
            <a:r>
              <a:rPr lang="en-US" sz="1200" b="1" i="0" dirty="0">
                <a:solidFill>
                  <a:srgbClr val="0D0D0D"/>
                </a:solidFill>
                <a:effectLst/>
                <a:latin typeface="+mj-lt"/>
              </a:rPr>
              <a:t>Segmented Analysis:</a:t>
            </a:r>
            <a:endParaRPr lang="en-US" sz="1200" b="0" i="0" dirty="0">
              <a:solidFill>
                <a:srgbClr val="0D0D0D"/>
              </a:solidFill>
              <a:effectLst/>
              <a:latin typeface="+mj-lt"/>
            </a:endParaRPr>
          </a:p>
          <a:p>
            <a:pPr lvl="1" algn="l"/>
            <a:r>
              <a:rPr lang="en-US" sz="1200" b="0" i="0" dirty="0">
                <a:solidFill>
                  <a:srgbClr val="0D0D0D"/>
                </a:solidFill>
                <a:effectLst/>
                <a:latin typeface="+mj-lt"/>
              </a:rPr>
              <a:t>Understand different customer groups for tailored strategies.</a:t>
            </a:r>
          </a:p>
          <a:p>
            <a:pPr algn="l">
              <a:buFont typeface="+mj-lt"/>
              <a:buAutoNum type="arabicPeriod"/>
            </a:pPr>
            <a:r>
              <a:rPr lang="en-US" sz="1200" b="1" i="0" dirty="0">
                <a:solidFill>
                  <a:srgbClr val="0D0D0D"/>
                </a:solidFill>
                <a:effectLst/>
                <a:latin typeface="+mj-lt"/>
              </a:rPr>
              <a:t>Predictive Model Enhancement:</a:t>
            </a:r>
            <a:endParaRPr lang="en-US" sz="1200" b="0" i="0" dirty="0">
              <a:solidFill>
                <a:srgbClr val="0D0D0D"/>
              </a:solidFill>
              <a:effectLst/>
              <a:latin typeface="+mj-lt"/>
            </a:endParaRPr>
          </a:p>
          <a:p>
            <a:pPr lvl="1" algn="l"/>
            <a:r>
              <a:rPr lang="en-US" sz="1200" b="0" i="0" dirty="0">
                <a:solidFill>
                  <a:srgbClr val="0D0D0D"/>
                </a:solidFill>
                <a:effectLst/>
                <a:latin typeface="+mj-lt"/>
              </a:rPr>
              <a:t>Test advanced models to improve churn prediction accuracy.</a:t>
            </a:r>
          </a:p>
          <a:p>
            <a:pPr algn="l">
              <a:buFont typeface="+mj-lt"/>
              <a:buAutoNum type="arabicPeriod"/>
            </a:pPr>
            <a:r>
              <a:rPr lang="en-US" sz="1200" b="1" i="0" dirty="0">
                <a:solidFill>
                  <a:srgbClr val="0D0D0D"/>
                </a:solidFill>
                <a:effectLst/>
                <a:latin typeface="+mj-lt"/>
              </a:rPr>
              <a:t>Customer Feedback Integration:</a:t>
            </a:r>
            <a:endParaRPr lang="en-US" sz="1200" b="0" i="0" dirty="0">
              <a:solidFill>
                <a:srgbClr val="0D0D0D"/>
              </a:solidFill>
              <a:effectLst/>
              <a:latin typeface="+mj-lt"/>
            </a:endParaRPr>
          </a:p>
          <a:p>
            <a:pPr lvl="1" algn="l"/>
            <a:r>
              <a:rPr lang="en-US" sz="1200" b="0" i="0" dirty="0">
                <a:solidFill>
                  <a:srgbClr val="0D0D0D"/>
                </a:solidFill>
                <a:effectLst/>
                <a:latin typeface="+mj-lt"/>
              </a:rPr>
              <a:t>Combine qualitative feedback with quantitative data for deeper insights.</a:t>
            </a:r>
          </a:p>
          <a:p>
            <a:pPr lvl="1" algn="l"/>
            <a:endParaRPr lang="en-US" sz="1200" b="0" i="0" dirty="0">
              <a:solidFill>
                <a:srgbClr val="0D0D0D"/>
              </a:solidFill>
              <a:effectLst/>
              <a:latin typeface="+mj-lt"/>
            </a:endParaRPr>
          </a:p>
          <a:p>
            <a:pPr algn="l"/>
            <a:r>
              <a:rPr lang="en-US" sz="1200" b="1" i="0" dirty="0">
                <a:solidFill>
                  <a:srgbClr val="0D0D0D"/>
                </a:solidFill>
                <a:effectLst/>
                <a:latin typeface="+mj-lt"/>
              </a:rPr>
              <a:t>Actionable Business Strategies:</a:t>
            </a:r>
            <a:endParaRPr lang="en-US" sz="1200" b="0" i="0" dirty="0">
              <a:solidFill>
                <a:srgbClr val="0D0D0D"/>
              </a:solidFill>
              <a:effectLst/>
              <a:latin typeface="+mj-lt"/>
            </a:endParaRPr>
          </a:p>
          <a:p>
            <a:pPr algn="l">
              <a:buFont typeface="+mj-lt"/>
              <a:buAutoNum type="arabicPeriod"/>
            </a:pPr>
            <a:r>
              <a:rPr lang="en-US" sz="1200" b="1" i="0" dirty="0">
                <a:solidFill>
                  <a:srgbClr val="0D0D0D"/>
                </a:solidFill>
                <a:effectLst/>
                <a:latin typeface="+mj-lt"/>
              </a:rPr>
              <a:t>Targeted Retention Campaigns:</a:t>
            </a:r>
            <a:endParaRPr lang="en-US" sz="1200" b="0" i="0" dirty="0">
              <a:solidFill>
                <a:srgbClr val="0D0D0D"/>
              </a:solidFill>
              <a:effectLst/>
              <a:latin typeface="+mj-lt"/>
            </a:endParaRPr>
          </a:p>
          <a:p>
            <a:pPr lvl="1" algn="l"/>
            <a:r>
              <a:rPr lang="en-US" sz="1200" b="0" i="0" dirty="0">
                <a:solidFill>
                  <a:srgbClr val="0D0D0D"/>
                </a:solidFill>
                <a:effectLst/>
                <a:latin typeface="+mj-lt"/>
              </a:rPr>
              <a:t>Personalized incentives for at-risk customers.</a:t>
            </a:r>
          </a:p>
          <a:p>
            <a:pPr algn="l">
              <a:buFont typeface="+mj-lt"/>
              <a:buAutoNum type="arabicPeriod"/>
            </a:pPr>
            <a:r>
              <a:rPr lang="en-US" sz="1200" b="1" i="0" dirty="0">
                <a:solidFill>
                  <a:srgbClr val="0D0D0D"/>
                </a:solidFill>
                <a:effectLst/>
                <a:latin typeface="+mj-lt"/>
              </a:rPr>
              <a:t>Service Improvement Initiatives:</a:t>
            </a:r>
            <a:endParaRPr lang="en-US" sz="1200" b="0" i="0" dirty="0">
              <a:solidFill>
                <a:srgbClr val="0D0D0D"/>
              </a:solidFill>
              <a:effectLst/>
              <a:latin typeface="+mj-lt"/>
            </a:endParaRPr>
          </a:p>
          <a:p>
            <a:pPr lvl="1" algn="l"/>
            <a:r>
              <a:rPr lang="en-US" sz="1200" b="0" i="0" dirty="0">
                <a:solidFill>
                  <a:srgbClr val="0D0D0D"/>
                </a:solidFill>
                <a:effectLst/>
                <a:latin typeface="+mj-lt"/>
              </a:rPr>
              <a:t>Enhance customer service based on call data analysis.</a:t>
            </a:r>
          </a:p>
          <a:p>
            <a:pPr algn="l">
              <a:buFont typeface="+mj-lt"/>
              <a:buAutoNum type="arabicPeriod"/>
            </a:pPr>
            <a:r>
              <a:rPr lang="en-US" sz="1200" b="1" i="0" dirty="0">
                <a:solidFill>
                  <a:srgbClr val="0D0D0D"/>
                </a:solidFill>
                <a:effectLst/>
                <a:latin typeface="+mj-lt"/>
              </a:rPr>
              <a:t>Product and Plan Adjustments:</a:t>
            </a:r>
            <a:endParaRPr lang="en-US" sz="1200" b="0" i="0" dirty="0">
              <a:solidFill>
                <a:srgbClr val="0D0D0D"/>
              </a:solidFill>
              <a:effectLst/>
              <a:latin typeface="+mj-lt"/>
            </a:endParaRPr>
          </a:p>
          <a:p>
            <a:pPr lvl="1" algn="l"/>
            <a:r>
              <a:rPr lang="en-US" sz="1200" b="0" i="0" dirty="0">
                <a:solidFill>
                  <a:srgbClr val="0D0D0D"/>
                </a:solidFill>
                <a:effectLst/>
                <a:latin typeface="+mj-lt"/>
              </a:rPr>
              <a:t>Introduce flexible plans to better match usage patterns.</a:t>
            </a:r>
          </a:p>
          <a:p>
            <a:pPr lvl="1" algn="l"/>
            <a:endParaRPr lang="en-US" sz="1200" b="0" i="0" dirty="0">
              <a:solidFill>
                <a:srgbClr val="0D0D0D"/>
              </a:solidFill>
              <a:effectLst/>
              <a:latin typeface="+mj-lt"/>
            </a:endParaRPr>
          </a:p>
          <a:p>
            <a:pPr algn="l"/>
            <a:r>
              <a:rPr lang="en-US" sz="1200" b="1" i="0" dirty="0">
                <a:solidFill>
                  <a:srgbClr val="0D0D0D"/>
                </a:solidFill>
                <a:effectLst/>
                <a:latin typeface="+mj-lt"/>
              </a:rPr>
              <a:t>Ongoing Monitoring and Analysis:</a:t>
            </a:r>
            <a:endParaRPr lang="en-US" sz="1200" b="0" i="0" dirty="0">
              <a:solidFill>
                <a:srgbClr val="0D0D0D"/>
              </a:solidFill>
              <a:effectLst/>
              <a:latin typeface="+mj-lt"/>
            </a:endParaRPr>
          </a:p>
          <a:p>
            <a:pPr algn="l">
              <a:buFont typeface="+mj-lt"/>
              <a:buAutoNum type="arabicPeriod"/>
            </a:pPr>
            <a:r>
              <a:rPr lang="en-US" sz="1200" b="1" i="0" dirty="0">
                <a:solidFill>
                  <a:srgbClr val="0D0D0D"/>
                </a:solidFill>
                <a:effectLst/>
                <a:latin typeface="+mj-lt"/>
              </a:rPr>
              <a:t>Continuous Data Monitoring:</a:t>
            </a:r>
            <a:endParaRPr lang="en-US" sz="1200" b="0" i="0" dirty="0">
              <a:solidFill>
                <a:srgbClr val="0D0D0D"/>
              </a:solidFill>
              <a:effectLst/>
              <a:latin typeface="+mj-lt"/>
            </a:endParaRPr>
          </a:p>
          <a:p>
            <a:pPr lvl="1" algn="l"/>
            <a:r>
              <a:rPr lang="en-US" sz="1200" b="0" i="0" dirty="0">
                <a:solidFill>
                  <a:srgbClr val="0D0D0D"/>
                </a:solidFill>
                <a:effectLst/>
                <a:latin typeface="+mj-lt"/>
              </a:rPr>
              <a:t>Establish dashboards for regular tracking of key metrics.</a:t>
            </a:r>
          </a:p>
          <a:p>
            <a:pPr algn="l">
              <a:buFont typeface="+mj-lt"/>
              <a:buAutoNum type="arabicPeriod"/>
            </a:pPr>
            <a:r>
              <a:rPr lang="en-US" sz="1200" b="1" i="0" dirty="0">
                <a:solidFill>
                  <a:srgbClr val="0D0D0D"/>
                </a:solidFill>
                <a:effectLst/>
                <a:latin typeface="+mj-lt"/>
              </a:rPr>
              <a:t>Regular Model Updates:</a:t>
            </a:r>
            <a:endParaRPr lang="en-US" sz="1200" b="0" i="0" dirty="0">
              <a:solidFill>
                <a:srgbClr val="0D0D0D"/>
              </a:solidFill>
              <a:effectLst/>
              <a:latin typeface="+mj-lt"/>
            </a:endParaRPr>
          </a:p>
          <a:p>
            <a:pPr lvl="1" algn="l"/>
            <a:r>
              <a:rPr lang="en-US" sz="1200" b="0" i="0" dirty="0">
                <a:solidFill>
                  <a:srgbClr val="0D0D0D"/>
                </a:solidFill>
                <a:effectLst/>
                <a:latin typeface="+mj-lt"/>
              </a:rPr>
              <a:t>Update predictive models quarterly with new data.</a:t>
            </a:r>
          </a:p>
          <a:p>
            <a:pPr algn="l">
              <a:buFont typeface="+mj-lt"/>
              <a:buAutoNum type="arabicPeriod"/>
            </a:pPr>
            <a:r>
              <a:rPr lang="en-US" sz="1200" b="1" i="0" dirty="0">
                <a:solidFill>
                  <a:srgbClr val="0D0D0D"/>
                </a:solidFill>
                <a:effectLst/>
                <a:latin typeface="+mj-lt"/>
              </a:rPr>
              <a:t>Feedback Loop Integration:</a:t>
            </a:r>
            <a:endParaRPr lang="en-US" sz="1200" b="0" i="0" dirty="0">
              <a:solidFill>
                <a:srgbClr val="0D0D0D"/>
              </a:solidFill>
              <a:effectLst/>
              <a:latin typeface="+mj-lt"/>
            </a:endParaRPr>
          </a:p>
          <a:p>
            <a:pPr lvl="1" algn="l"/>
            <a:r>
              <a:rPr lang="en-US" sz="1200" b="0" i="0" dirty="0">
                <a:solidFill>
                  <a:srgbClr val="0D0D0D"/>
                </a:solidFill>
                <a:effectLst/>
                <a:latin typeface="+mj-lt"/>
              </a:rPr>
              <a:t>Regularly review analysis findings and adjust strategies accordingly.</a:t>
            </a:r>
          </a:p>
        </p:txBody>
      </p:sp>
    </p:spTree>
    <p:extLst>
      <p:ext uri="{BB962C8B-B14F-4D97-AF65-F5344CB8AC3E}">
        <p14:creationId xmlns:p14="http://schemas.microsoft.com/office/powerpoint/2010/main" val="322431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333103" y="729399"/>
            <a:ext cx="2416411"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Q&amp;A</a:t>
            </a:r>
            <a:endParaRPr lang="en-US" sz="1800" dirty="0">
              <a:solidFill>
                <a:schemeClr val="bg1"/>
              </a:solidFill>
            </a:endParaRPr>
          </a:p>
        </p:txBody>
      </p:sp>
    </p:spTree>
    <p:extLst>
      <p:ext uri="{BB962C8B-B14F-4D97-AF65-F5344CB8AC3E}">
        <p14:creationId xmlns:p14="http://schemas.microsoft.com/office/powerpoint/2010/main" val="355838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Thank You!</a:t>
            </a:r>
          </a:p>
          <a:p>
            <a:pPr marL="0" lvl="0" indent="0" algn="l" rtl="0">
              <a:spcBef>
                <a:spcPts val="0"/>
              </a:spcBef>
              <a:spcAft>
                <a:spcPts val="0"/>
              </a:spcAft>
              <a:buNone/>
            </a:pPr>
            <a:endParaRPr lang="en-US" sz="2000" b="1" dirty="0"/>
          </a:p>
          <a:p>
            <a:pPr marL="0" lvl="0" indent="0" algn="l" rtl="0">
              <a:spcBef>
                <a:spcPts val="0"/>
              </a:spcBef>
              <a:spcAft>
                <a:spcPts val="0"/>
              </a:spcAft>
              <a:buNone/>
            </a:pPr>
            <a:r>
              <a:rPr lang="en-US" sz="2000" b="1" dirty="0"/>
              <a:t>Email:</a:t>
            </a:r>
            <a:r>
              <a:rPr lang="en-US" sz="2000" dirty="0"/>
              <a:t> </a:t>
            </a:r>
            <a:r>
              <a:rPr lang="en-US" sz="2000" u="sng" dirty="0">
                <a:solidFill>
                  <a:schemeClr val="hlink"/>
                </a:solidFill>
              </a:rPr>
              <a:t>victor.keya@students.moringaschool.</a:t>
            </a:r>
            <a:r>
              <a:rPr lang="en-US" sz="2000" u="sng" dirty="0">
                <a:solidFill>
                  <a:schemeClr val="hlink"/>
                </a:solidFill>
                <a:hlinkClick r:id="rId3"/>
              </a:rPr>
              <a:t>com</a:t>
            </a:r>
            <a:endParaRPr lang="en-US" sz="2000" dirty="0"/>
          </a:p>
          <a:p>
            <a:pPr marL="0" lvl="0" indent="0" algn="l" rtl="0">
              <a:spcBef>
                <a:spcPts val="0"/>
              </a:spcBef>
              <a:spcAft>
                <a:spcPts val="0"/>
              </a:spcAft>
              <a:buNone/>
            </a:pPr>
            <a:r>
              <a:rPr lang="en-US" sz="2000" b="1" dirty="0"/>
              <a:t>GitHub:</a:t>
            </a:r>
            <a:r>
              <a:rPr lang="en-US" sz="2000" dirty="0"/>
              <a:t> @vkeya</a:t>
            </a:r>
          </a:p>
          <a:p>
            <a:pPr marL="0" lvl="0" indent="0" algn="l" rtl="0">
              <a:spcBef>
                <a:spcPts val="0"/>
              </a:spcBef>
              <a:spcAft>
                <a:spcPts val="0"/>
              </a:spcAft>
              <a:buNone/>
            </a:pPr>
            <a:r>
              <a:rPr lang="en-US" sz="2000" b="1" dirty="0"/>
              <a:t>LinkedIn:</a:t>
            </a:r>
            <a:r>
              <a:rPr lang="en-US" sz="2000" dirty="0"/>
              <a:t> </a:t>
            </a:r>
            <a:r>
              <a:rPr lang="en-US" sz="2000" u="sng" dirty="0">
                <a:solidFill>
                  <a:schemeClr val="hlink"/>
                </a:solidFill>
                <a:hlinkClick r:id="rId4"/>
              </a:rPr>
              <a:t>linkedin.com/in/victor-keya-b6ba5682/</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63"/>
        <p:cNvGrpSpPr/>
        <p:nvPr/>
      </p:nvGrpSpPr>
      <p:grpSpPr>
        <a:xfrm>
          <a:off x="0" y="0"/>
          <a:ext cx="0" cy="0"/>
          <a:chOff x="0" y="0"/>
          <a:chExt cx="0" cy="0"/>
        </a:xfrm>
      </p:grpSpPr>
      <p:pic>
        <p:nvPicPr>
          <p:cNvPr id="7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74" name="Rectangle 73">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78" name="Picture 77">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64" name="Google Shape;64;p14"/>
          <p:cNvSpPr txBox="1">
            <a:spLocks noGrp="1"/>
          </p:cNvSpPr>
          <p:nvPr>
            <p:ph type="title"/>
          </p:nvPr>
        </p:nvSpPr>
        <p:spPr>
          <a:xfrm>
            <a:off x="719922" y="720610"/>
            <a:ext cx="2049186"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dirty="0">
                <a:solidFill>
                  <a:schemeClr val="bg1"/>
                </a:solidFill>
              </a:rPr>
              <a:t>Understanding Customer Behavior: Insights from </a:t>
            </a:r>
            <a:r>
              <a:rPr lang="en-US" sz="1800" dirty="0" err="1">
                <a:solidFill>
                  <a:schemeClr val="bg1"/>
                </a:solidFill>
              </a:rPr>
              <a:t>SyriaTel</a:t>
            </a:r>
            <a:r>
              <a:rPr lang="en-US" sz="1800" dirty="0">
                <a:solidFill>
                  <a:schemeClr val="bg1"/>
                </a:solidFill>
              </a:rPr>
              <a:t> Data</a:t>
            </a:r>
          </a:p>
        </p:txBody>
      </p:sp>
      <p:sp>
        <p:nvSpPr>
          <p:cNvPr id="4" name="TextBox 3">
            <a:extLst>
              <a:ext uri="{FF2B5EF4-FFF2-40B4-BE49-F238E27FC236}">
                <a16:creationId xmlns:a16="http://schemas.microsoft.com/office/drawing/2014/main" id="{7E0C2114-5298-79B1-B7F2-C5B1131BB331}"/>
              </a:ext>
            </a:extLst>
          </p:cNvPr>
          <p:cNvSpPr txBox="1"/>
          <p:nvPr/>
        </p:nvSpPr>
        <p:spPr>
          <a:xfrm>
            <a:off x="3010407" y="202474"/>
            <a:ext cx="6133592" cy="3619452"/>
          </a:xfrm>
          <a:prstGeom prst="rect">
            <a:avLst/>
          </a:prstGeom>
          <a:noFill/>
        </p:spPr>
        <p:txBody>
          <a:bodyPr wrap="square" rtlCol="0">
            <a:spAutoFit/>
          </a:bodyPr>
          <a:lstStyle/>
          <a:p>
            <a:pPr marL="0" indent="0" defTabSz="914400">
              <a:lnSpc>
                <a:spcPct val="110000"/>
              </a:lnSpc>
              <a:buNone/>
            </a:pPr>
            <a:r>
              <a:rPr lang="en-US" sz="1200" b="1" i="0" u="sng" dirty="0">
                <a:latin typeface="+mj-lt"/>
              </a:rPr>
              <a:t>Introduction</a:t>
            </a:r>
            <a:r>
              <a:rPr lang="en-US" sz="1200" b="1" i="0" dirty="0">
                <a:latin typeface="+mj-lt"/>
              </a:rPr>
              <a:t>:</a:t>
            </a:r>
          </a:p>
          <a:p>
            <a:pPr marL="0" indent="0" defTabSz="914400">
              <a:lnSpc>
                <a:spcPct val="110000"/>
              </a:lnSpc>
              <a:buNone/>
            </a:pPr>
            <a:endParaRPr lang="en-US" sz="1200" b="1" i="0" dirty="0">
              <a:latin typeface="+mj-lt"/>
            </a:endParaRPr>
          </a:p>
          <a:p>
            <a:pPr indent="-228600" defTabSz="914400">
              <a:lnSpc>
                <a:spcPct val="110000"/>
              </a:lnSpc>
              <a:buFont typeface="Arial" panose="020B0604020202020204" pitchFamily="34" charset="0"/>
              <a:buChar char="•"/>
            </a:pPr>
            <a:r>
              <a:rPr lang="en-US" sz="1200" b="0" i="0" dirty="0">
                <a:latin typeface="+mj-lt"/>
              </a:rPr>
              <a:t>This presentation will help dive into the fascinating world of customer behavior analysis using the Syriatel dataset. In this presentation, I will explore how data-driven insights from this dataset can provide valuable understanding into customer behavior for </a:t>
            </a:r>
            <a:r>
              <a:rPr lang="en-US" sz="1200" b="0" i="0" dirty="0" err="1">
                <a:latin typeface="+mj-lt"/>
              </a:rPr>
              <a:t>SyriaTel</a:t>
            </a:r>
            <a:r>
              <a:rPr lang="en-US" sz="1200" b="0" i="0" dirty="0">
                <a:latin typeface="+mj-lt"/>
              </a:rPr>
              <a:t>.</a:t>
            </a:r>
          </a:p>
          <a:p>
            <a:pPr indent="-228600" defTabSz="914400">
              <a:lnSpc>
                <a:spcPct val="110000"/>
              </a:lnSpc>
              <a:buFont typeface="Arial" panose="020B0604020202020204" pitchFamily="34" charset="0"/>
              <a:buChar char="•"/>
            </a:pPr>
            <a:endParaRPr lang="en-US" sz="1200" b="0" i="0" dirty="0">
              <a:latin typeface="+mj-lt"/>
            </a:endParaRPr>
          </a:p>
          <a:p>
            <a:pPr indent="-228600" defTabSz="914400">
              <a:lnSpc>
                <a:spcPct val="110000"/>
              </a:lnSpc>
              <a:buFont typeface="Arial" panose="020B0604020202020204" pitchFamily="34" charset="0"/>
              <a:buChar char="•"/>
            </a:pPr>
            <a:endParaRPr lang="en-US" sz="1200" dirty="0">
              <a:latin typeface="+mj-lt"/>
            </a:endParaRPr>
          </a:p>
          <a:p>
            <a:pPr marL="0" indent="0" defTabSz="914400">
              <a:lnSpc>
                <a:spcPct val="110000"/>
              </a:lnSpc>
              <a:buNone/>
            </a:pPr>
            <a:r>
              <a:rPr lang="en-US" sz="1200" b="1" i="0" u="sng" dirty="0">
                <a:latin typeface="+mj-lt"/>
              </a:rPr>
              <a:t>Purpose of the Presentation:</a:t>
            </a:r>
          </a:p>
          <a:p>
            <a:pPr marL="0" indent="0" defTabSz="914400">
              <a:lnSpc>
                <a:spcPct val="110000"/>
              </a:lnSpc>
              <a:buNone/>
            </a:pPr>
            <a:endParaRPr lang="en-US" sz="1200" b="0" i="0" u="sng" dirty="0">
              <a:latin typeface="+mj-lt"/>
            </a:endParaRPr>
          </a:p>
          <a:p>
            <a:pPr indent="-228600" defTabSz="914400">
              <a:lnSpc>
                <a:spcPct val="110000"/>
              </a:lnSpc>
              <a:buFont typeface="Arial" panose="020B0604020202020204" pitchFamily="34" charset="0"/>
              <a:buChar char="•"/>
            </a:pPr>
            <a:r>
              <a:rPr lang="en-US" sz="1200" b="0" i="0" dirty="0">
                <a:latin typeface="+mj-lt"/>
              </a:rPr>
              <a:t>The purpose of this presentation is to showcase the significance of the </a:t>
            </a:r>
            <a:r>
              <a:rPr lang="en-US" sz="1200" b="0" i="0" dirty="0" err="1">
                <a:latin typeface="+mj-lt"/>
              </a:rPr>
              <a:t>SyriaTel</a:t>
            </a:r>
            <a:r>
              <a:rPr lang="en-US" sz="1200" b="0" i="0" dirty="0">
                <a:latin typeface="+mj-lt"/>
              </a:rPr>
              <a:t> dataset in uncovering insights about customer behavior. By examining various attributes and patterns within the dataset, I will aim to gain valuable insights that can inform business strategies for </a:t>
            </a:r>
            <a:r>
              <a:rPr lang="en-US" sz="1200" b="0" i="0" dirty="0" err="1">
                <a:latin typeface="+mj-lt"/>
              </a:rPr>
              <a:t>SyriaTel</a:t>
            </a:r>
            <a:r>
              <a:rPr lang="en-US" sz="1200" b="0" i="0" dirty="0">
                <a:latin typeface="+mj-lt"/>
              </a:rPr>
              <a:t>, improve customer satisfaction, and ultimately drive growth and success for </a:t>
            </a:r>
            <a:r>
              <a:rPr lang="en-US" sz="1200" b="0" i="0" dirty="0" err="1">
                <a:latin typeface="+mj-lt"/>
              </a:rPr>
              <a:t>SyriaTel</a:t>
            </a:r>
            <a:r>
              <a:rPr lang="en-US" sz="1200" b="0" i="0" dirty="0">
                <a:latin typeface="+mj-lt"/>
              </a:rPr>
              <a:t>. </a:t>
            </a:r>
          </a:p>
          <a:p>
            <a:pPr indent="-228600" defTabSz="914400">
              <a:lnSpc>
                <a:spcPct val="110000"/>
              </a:lnSpc>
              <a:buFont typeface="Arial" panose="020B0604020202020204" pitchFamily="34" charset="0"/>
              <a:buChar char="•"/>
            </a:pPr>
            <a:endParaRPr lang="en-US" sz="1200" b="0" i="0" dirty="0">
              <a:latin typeface="+mj-lt"/>
            </a:endParaRPr>
          </a:p>
          <a:p>
            <a:pPr indent="-228600" defTabSz="914400">
              <a:lnSpc>
                <a:spcPct val="110000"/>
              </a:lnSpc>
              <a:buFont typeface="Arial" panose="020B0604020202020204" pitchFamily="34" charset="0"/>
              <a:buChar char="•"/>
            </a:pPr>
            <a:r>
              <a:rPr lang="en-US" sz="1200" b="0" i="0" dirty="0">
                <a:latin typeface="+mj-lt"/>
              </a:rPr>
              <a:t>So, let's delve into the world of customer behavior analysis and see what insights await us in this dataset.</a:t>
            </a:r>
          </a:p>
          <a:p>
            <a:endParaRPr lang="en-US" dirty="0"/>
          </a:p>
        </p:txBody>
      </p:sp>
    </p:spTree>
    <p:extLst>
      <p:ext uri="{BB962C8B-B14F-4D97-AF65-F5344CB8AC3E}">
        <p14:creationId xmlns:p14="http://schemas.microsoft.com/office/powerpoint/2010/main" val="394983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63"/>
        <p:cNvGrpSpPr/>
        <p:nvPr/>
      </p:nvGrpSpPr>
      <p:grpSpPr>
        <a:xfrm>
          <a:off x="0" y="0"/>
          <a:ext cx="0" cy="0"/>
          <a:chOff x="0" y="0"/>
          <a:chExt cx="0" cy="0"/>
        </a:xfrm>
      </p:grpSpPr>
      <p:pic>
        <p:nvPicPr>
          <p:cNvPr id="7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74" name="Rectangle 73">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78" name="Picture 77">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64" name="Google Shape;64;p14"/>
          <p:cNvSpPr txBox="1">
            <a:spLocks noGrp="1"/>
          </p:cNvSpPr>
          <p:nvPr>
            <p:ph type="title"/>
          </p:nvPr>
        </p:nvSpPr>
        <p:spPr>
          <a:xfrm>
            <a:off x="719922" y="720610"/>
            <a:ext cx="2049186"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dirty="0">
                <a:solidFill>
                  <a:schemeClr val="bg1"/>
                </a:solidFill>
              </a:rPr>
              <a:t>What is the </a:t>
            </a:r>
            <a:r>
              <a:rPr lang="en-US" sz="1800" dirty="0" err="1">
                <a:solidFill>
                  <a:schemeClr val="bg1"/>
                </a:solidFill>
              </a:rPr>
              <a:t>SyriaTel</a:t>
            </a:r>
            <a:r>
              <a:rPr lang="en-US" sz="1800" dirty="0">
                <a:solidFill>
                  <a:schemeClr val="bg1"/>
                </a:solidFill>
              </a:rPr>
              <a:t> Dataset?</a:t>
            </a:r>
          </a:p>
        </p:txBody>
      </p:sp>
      <p:sp>
        <p:nvSpPr>
          <p:cNvPr id="2" name="TextBox 1">
            <a:extLst>
              <a:ext uri="{FF2B5EF4-FFF2-40B4-BE49-F238E27FC236}">
                <a16:creationId xmlns:a16="http://schemas.microsoft.com/office/drawing/2014/main" id="{EA025E24-C149-46BC-0C52-D93B5566D642}"/>
              </a:ext>
            </a:extLst>
          </p:cNvPr>
          <p:cNvSpPr txBox="1"/>
          <p:nvPr/>
        </p:nvSpPr>
        <p:spPr>
          <a:xfrm>
            <a:off x="3010407" y="339636"/>
            <a:ext cx="5656799" cy="5041380"/>
          </a:xfrm>
          <a:prstGeom prst="rect">
            <a:avLst/>
          </a:prstGeom>
          <a:noFill/>
        </p:spPr>
        <p:txBody>
          <a:bodyPr wrap="square" rtlCol="0">
            <a:spAutoFit/>
          </a:bodyPr>
          <a:lstStyle/>
          <a:p>
            <a:pPr marL="0" indent="0" defTabSz="914400">
              <a:lnSpc>
                <a:spcPct val="110000"/>
              </a:lnSpc>
              <a:buNone/>
            </a:pPr>
            <a:r>
              <a:rPr lang="en-US" sz="1200" b="1" i="0" u="sng" dirty="0"/>
              <a:t>Overview:</a:t>
            </a:r>
          </a:p>
          <a:p>
            <a:pPr marL="0" indent="0" defTabSz="914400">
              <a:lnSpc>
                <a:spcPct val="110000"/>
              </a:lnSpc>
              <a:buNone/>
            </a:pPr>
            <a:endParaRPr lang="en-US" sz="1200" b="0" i="0" u="sng" dirty="0"/>
          </a:p>
          <a:p>
            <a:pPr indent="-228600" defTabSz="914400">
              <a:lnSpc>
                <a:spcPct val="110000"/>
              </a:lnSpc>
              <a:buFont typeface="Arial" panose="020B0604020202020204" pitchFamily="34" charset="0"/>
              <a:buChar char="•"/>
            </a:pPr>
            <a:r>
              <a:rPr lang="en-US" sz="1200" b="0" i="0" dirty="0"/>
              <a:t>The </a:t>
            </a:r>
            <a:r>
              <a:rPr lang="en-US" sz="1200" b="0" i="0" dirty="0" err="1"/>
              <a:t>syriatel</a:t>
            </a:r>
            <a:r>
              <a:rPr lang="en-US" sz="1200" b="0" i="0" dirty="0"/>
              <a:t> dataset is a comprehensive collection of data that offers insights into customer behavior within </a:t>
            </a:r>
            <a:r>
              <a:rPr lang="en-US" sz="1200" b="0" i="0" dirty="0" err="1"/>
              <a:t>syriatel</a:t>
            </a:r>
            <a:r>
              <a:rPr lang="en-US" sz="1200" b="0" i="0" dirty="0"/>
              <a:t>. It comprises various attributes and metrics that capture key aspects of customer interactions and usage patterns.</a:t>
            </a:r>
          </a:p>
          <a:p>
            <a:pPr indent="-228600" defTabSz="914400">
              <a:lnSpc>
                <a:spcPct val="110000"/>
              </a:lnSpc>
              <a:buFont typeface="Arial" panose="020B0604020202020204" pitchFamily="34" charset="0"/>
              <a:buChar char="•"/>
            </a:pPr>
            <a:endParaRPr lang="en-US" sz="1200" b="0" i="0" dirty="0"/>
          </a:p>
          <a:p>
            <a:pPr marL="0" indent="0" defTabSz="914400">
              <a:lnSpc>
                <a:spcPct val="110000"/>
              </a:lnSpc>
              <a:buNone/>
            </a:pPr>
            <a:r>
              <a:rPr lang="en-US" sz="1200" b="1" i="0" u="sng" dirty="0"/>
              <a:t>Source and Context:</a:t>
            </a:r>
          </a:p>
          <a:p>
            <a:pPr marL="0" indent="0" defTabSz="914400">
              <a:lnSpc>
                <a:spcPct val="110000"/>
              </a:lnSpc>
              <a:buNone/>
            </a:pPr>
            <a:endParaRPr lang="en-US" sz="1200" b="0" i="0" u="sng" dirty="0"/>
          </a:p>
          <a:p>
            <a:pPr indent="-228600" defTabSz="914400">
              <a:lnSpc>
                <a:spcPct val="110000"/>
              </a:lnSpc>
              <a:buFont typeface="Arial" panose="020B0604020202020204" pitchFamily="34" charset="0"/>
              <a:buChar char="•"/>
            </a:pPr>
            <a:r>
              <a:rPr lang="en-US" sz="1200" b="0" i="0" dirty="0"/>
              <a:t>The </a:t>
            </a:r>
            <a:r>
              <a:rPr lang="en-US" sz="1200" b="0" i="0" dirty="0" err="1"/>
              <a:t>SyriaTel</a:t>
            </a:r>
            <a:r>
              <a:rPr lang="en-US" sz="1200" b="0" i="0" dirty="0"/>
              <a:t> dataset is sourced from Moringa School Datasets. It represents a snapshot of customer data gathered over a period of time, providing a valuable resource for analyzing trends and patterns in </a:t>
            </a:r>
            <a:r>
              <a:rPr lang="en-US" sz="1200" b="0" i="0" dirty="0" err="1"/>
              <a:t>SyriaTel</a:t>
            </a:r>
            <a:r>
              <a:rPr lang="en-US" sz="1200" b="0" i="0" dirty="0"/>
              <a:t>.</a:t>
            </a:r>
          </a:p>
          <a:p>
            <a:pPr indent="-228600" defTabSz="914400">
              <a:lnSpc>
                <a:spcPct val="110000"/>
              </a:lnSpc>
              <a:buFont typeface="Arial" panose="020B0604020202020204" pitchFamily="34" charset="0"/>
              <a:buChar char="•"/>
            </a:pPr>
            <a:endParaRPr lang="en-US" sz="1200" b="0" i="0" dirty="0"/>
          </a:p>
          <a:p>
            <a:pPr marL="0" indent="0" defTabSz="914400">
              <a:lnSpc>
                <a:spcPct val="110000"/>
              </a:lnSpc>
              <a:buNone/>
            </a:pPr>
            <a:r>
              <a:rPr lang="en-US" sz="1200" b="1" i="0" u="sng" dirty="0"/>
              <a:t>Relevance to the Telecommunications Industry:</a:t>
            </a:r>
          </a:p>
          <a:p>
            <a:pPr marL="0" indent="0" defTabSz="914400">
              <a:lnSpc>
                <a:spcPct val="110000"/>
              </a:lnSpc>
              <a:buNone/>
            </a:pPr>
            <a:endParaRPr lang="en-US" sz="1200" b="0" i="0" u="sng" dirty="0"/>
          </a:p>
          <a:p>
            <a:pPr indent="-228600" defTabSz="914400">
              <a:lnSpc>
                <a:spcPct val="110000"/>
              </a:lnSpc>
              <a:buFont typeface="Arial" panose="020B0604020202020204" pitchFamily="34" charset="0"/>
              <a:buChar char="•"/>
            </a:pPr>
            <a:r>
              <a:rPr lang="en-US" sz="1200" b="0" i="0" dirty="0"/>
              <a:t>In the fast-paced and competitive telecommunications industry, understanding customer behavior is paramount. The </a:t>
            </a:r>
            <a:r>
              <a:rPr lang="en-US" sz="1200" b="0" i="0" dirty="0" err="1"/>
              <a:t>SyriaTel</a:t>
            </a:r>
            <a:r>
              <a:rPr lang="en-US" sz="1200" b="0" i="0" dirty="0"/>
              <a:t> dataset offers a wealth of information that telecom companies can leverage to enhance their services, optimize marketing strategies, and reduce customer churn. By analyzing this dataset, companies can uncover valuable insights into customer preferences, usage patterns, and factors influencing decision-making, ultimately driving business success and customer satisfaction.</a:t>
            </a:r>
          </a:p>
          <a:p>
            <a:pPr indent="-228600" defTabSz="914400">
              <a:lnSpc>
                <a:spcPct val="110000"/>
              </a:lnSpc>
              <a:buFont typeface="Arial" panose="020B0604020202020204" pitchFamily="34" charset="0"/>
              <a:buChar char="•"/>
            </a:pPr>
            <a:endParaRPr lang="en-US" sz="1800" b="0" i="0" dirty="0"/>
          </a:p>
          <a:p>
            <a:pPr indent="-228600" defTabSz="914400">
              <a:lnSpc>
                <a:spcPct val="110000"/>
              </a:lnSpc>
              <a:buFont typeface="Arial" panose="020B0604020202020204" pitchFamily="34" charset="0"/>
              <a:buChar char="•"/>
            </a:pPr>
            <a:endParaRPr lang="en-US" sz="1800" b="0" i="0" dirty="0"/>
          </a:p>
          <a:p>
            <a:endParaRPr lang="en-US" dirty="0"/>
          </a:p>
        </p:txBody>
      </p:sp>
    </p:spTree>
    <p:extLst>
      <p:ext uri="{BB962C8B-B14F-4D97-AF65-F5344CB8AC3E}">
        <p14:creationId xmlns:p14="http://schemas.microsoft.com/office/powerpoint/2010/main" val="267969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63"/>
        <p:cNvGrpSpPr/>
        <p:nvPr/>
      </p:nvGrpSpPr>
      <p:grpSpPr>
        <a:xfrm>
          <a:off x="0" y="0"/>
          <a:ext cx="0" cy="0"/>
          <a:chOff x="0" y="0"/>
          <a:chExt cx="0" cy="0"/>
        </a:xfrm>
      </p:grpSpPr>
      <p:pic>
        <p:nvPicPr>
          <p:cNvPr id="7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74" name="Rectangle 73">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78" name="Picture 77">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64" name="Google Shape;64;p14"/>
          <p:cNvSpPr txBox="1">
            <a:spLocks noGrp="1"/>
          </p:cNvSpPr>
          <p:nvPr>
            <p:ph type="title"/>
          </p:nvPr>
        </p:nvSpPr>
        <p:spPr>
          <a:xfrm>
            <a:off x="719922" y="720610"/>
            <a:ext cx="2049186"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dirty="0">
                <a:solidFill>
                  <a:schemeClr val="bg1"/>
                </a:solidFill>
              </a:rPr>
              <a:t>Exploring Customer Attributes</a:t>
            </a:r>
          </a:p>
        </p:txBody>
      </p:sp>
      <p:sp>
        <p:nvSpPr>
          <p:cNvPr id="3" name="TextBox 2">
            <a:extLst>
              <a:ext uri="{FF2B5EF4-FFF2-40B4-BE49-F238E27FC236}">
                <a16:creationId xmlns:a16="http://schemas.microsoft.com/office/drawing/2014/main" id="{F44D210C-A8B0-8414-2020-9166AD8FF76B}"/>
              </a:ext>
            </a:extLst>
          </p:cNvPr>
          <p:cNvSpPr txBox="1"/>
          <p:nvPr/>
        </p:nvSpPr>
        <p:spPr>
          <a:xfrm>
            <a:off x="3010407" y="32662"/>
            <a:ext cx="6133592" cy="4819781"/>
          </a:xfrm>
          <a:prstGeom prst="rect">
            <a:avLst/>
          </a:prstGeom>
          <a:noFill/>
        </p:spPr>
        <p:txBody>
          <a:bodyPr wrap="square" rtlCol="0">
            <a:spAutoFit/>
          </a:bodyPr>
          <a:lstStyle/>
          <a:p>
            <a:pPr marL="0" lvl="0" indent="0" defTabSz="914400">
              <a:lnSpc>
                <a:spcPct val="110000"/>
              </a:lnSpc>
              <a:spcBef>
                <a:spcPts val="0"/>
              </a:spcBef>
              <a:spcAft>
                <a:spcPts val="600"/>
              </a:spcAft>
              <a:buNone/>
            </a:pPr>
            <a:r>
              <a:rPr lang="en-US" sz="1200" b="1" i="0" u="sng" dirty="0"/>
              <a:t>Significance of Each Attribute:</a:t>
            </a:r>
          </a:p>
          <a:p>
            <a:pPr marL="0" lvl="0" indent="-228600" defTabSz="914400">
              <a:lnSpc>
                <a:spcPct val="110000"/>
              </a:lnSpc>
              <a:spcBef>
                <a:spcPts val="0"/>
              </a:spcBef>
              <a:spcAft>
                <a:spcPts val="600"/>
              </a:spcAft>
              <a:buFont typeface="Arial" panose="020B0604020202020204" pitchFamily="34" charset="0"/>
              <a:buChar char="•"/>
            </a:pPr>
            <a:r>
              <a:rPr lang="en-US" sz="1050" b="1" i="0" dirty="0"/>
              <a:t>Account Length:</a:t>
            </a:r>
            <a:r>
              <a:rPr lang="en-US" sz="1050" dirty="0"/>
              <a:t> </a:t>
            </a:r>
            <a:r>
              <a:rPr lang="en-US" sz="1050" b="0" i="0" dirty="0"/>
              <a:t>Longer account lengths may indicate customer loyalty or satisfaction. Understanding account length helps in segmenting customers based on loyalty and retention strategies.</a:t>
            </a:r>
          </a:p>
          <a:p>
            <a:pPr marL="0" lvl="0" indent="-228600" defTabSz="914400">
              <a:lnSpc>
                <a:spcPct val="110000"/>
              </a:lnSpc>
              <a:spcBef>
                <a:spcPts val="0"/>
              </a:spcBef>
              <a:spcAft>
                <a:spcPts val="600"/>
              </a:spcAft>
              <a:buFont typeface="Arial" panose="020B0604020202020204" pitchFamily="34" charset="0"/>
              <a:buChar char="•"/>
            </a:pPr>
            <a:r>
              <a:rPr lang="en-US" sz="1050" b="1" i="0" dirty="0"/>
              <a:t>International Plan: </a:t>
            </a:r>
            <a:r>
              <a:rPr lang="en-US" sz="1050" b="0" i="0" dirty="0"/>
              <a:t>Indicates whether the customer has subscribed to an international calling plan. Customers with international plans may have different usage patterns and needs compared to those without such plans. Analyzing this attribute helps tailor international service offerings and pricing strategies.</a:t>
            </a:r>
          </a:p>
          <a:p>
            <a:pPr marL="0" lvl="0" indent="-228600" defTabSz="914400">
              <a:lnSpc>
                <a:spcPct val="110000"/>
              </a:lnSpc>
              <a:spcBef>
                <a:spcPts val="0"/>
              </a:spcBef>
              <a:spcAft>
                <a:spcPts val="600"/>
              </a:spcAft>
              <a:buFont typeface="Arial" panose="020B0604020202020204" pitchFamily="34" charset="0"/>
              <a:buChar char="•"/>
            </a:pPr>
            <a:r>
              <a:rPr lang="en-US" sz="1050" b="1" i="0" dirty="0"/>
              <a:t>Voice Mail Plan: </a:t>
            </a:r>
            <a:r>
              <a:rPr lang="en-US" sz="1050" b="0" i="0" dirty="0"/>
              <a:t>Indicates whether the customer has subscribed to a voicemail plan. Customers with voice mail plans may prefer asynchronous communication and may have different engagement levels compared to those without such plans. Understanding this attribute aids in personalized marketing and customer engagement efforts.</a:t>
            </a:r>
          </a:p>
          <a:p>
            <a:pPr marL="0" lvl="0" indent="-228600" defTabSz="914400">
              <a:lnSpc>
                <a:spcPct val="110000"/>
              </a:lnSpc>
              <a:spcBef>
                <a:spcPts val="0"/>
              </a:spcBef>
              <a:spcAft>
                <a:spcPts val="600"/>
              </a:spcAft>
              <a:buFont typeface="Arial" panose="020B0604020202020204" pitchFamily="34" charset="0"/>
              <a:buChar char="•"/>
            </a:pPr>
            <a:r>
              <a:rPr lang="en-US" sz="1050" b="1" i="0" dirty="0"/>
              <a:t>Number of Voicemail Messages: </a:t>
            </a:r>
            <a:r>
              <a:rPr lang="en-US" sz="1050" b="0" i="0" dirty="0"/>
              <a:t>Provides insights into customer engagement with voicemail services. Higher numbers of voicemail messages may indicate active usage of the service and higher engagement levels.</a:t>
            </a:r>
          </a:p>
          <a:p>
            <a:pPr marL="0" lvl="0" indent="-228600" defTabSz="914400">
              <a:lnSpc>
                <a:spcPct val="110000"/>
              </a:lnSpc>
              <a:spcBef>
                <a:spcPts val="0"/>
              </a:spcBef>
              <a:spcAft>
                <a:spcPts val="600"/>
              </a:spcAft>
              <a:buFont typeface="Arial" panose="020B0604020202020204" pitchFamily="34" charset="0"/>
              <a:buChar char="•"/>
            </a:pPr>
            <a:r>
              <a:rPr lang="en-US" sz="1050" b="1" i="0" dirty="0"/>
              <a:t>Total Day Minutes: </a:t>
            </a:r>
            <a:r>
              <a:rPr lang="en-US" sz="1050" b="0" i="0" dirty="0"/>
              <a:t>Represents the total number of minutes a customer spends on daytime calls. Understanding daytime usage patterns helps in optimizing network capacity and resource allocation during peak hours.</a:t>
            </a:r>
          </a:p>
          <a:p>
            <a:pPr marL="0" lvl="0" indent="-228600" defTabSz="914400">
              <a:lnSpc>
                <a:spcPct val="110000"/>
              </a:lnSpc>
              <a:spcBef>
                <a:spcPts val="0"/>
              </a:spcBef>
              <a:spcAft>
                <a:spcPts val="600"/>
              </a:spcAft>
              <a:buFont typeface="Arial" panose="020B0604020202020204" pitchFamily="34" charset="0"/>
              <a:buChar char="•"/>
            </a:pPr>
            <a:r>
              <a:rPr lang="en-US" sz="1050" b="1" i="0" dirty="0"/>
              <a:t>Total Day Calls: </a:t>
            </a:r>
            <a:r>
              <a:rPr lang="en-US" sz="1050" b="0" i="0" dirty="0"/>
              <a:t>Indicates the total number of calls made by the customer during the day. Analyzing call volumes helps in assessing customer communication preferences and network congestion during peak hours.</a:t>
            </a:r>
          </a:p>
          <a:p>
            <a:pPr marL="0" lvl="0" indent="-228600" defTabSz="914400">
              <a:lnSpc>
                <a:spcPct val="110000"/>
              </a:lnSpc>
              <a:spcBef>
                <a:spcPts val="0"/>
              </a:spcBef>
              <a:spcAft>
                <a:spcPts val="600"/>
              </a:spcAft>
              <a:buFont typeface="Arial" panose="020B0604020202020204" pitchFamily="34" charset="0"/>
              <a:buChar char="•"/>
            </a:pPr>
            <a:r>
              <a:rPr lang="en-US" sz="1050" b="1" i="0" dirty="0"/>
              <a:t>Total Day Charge: </a:t>
            </a:r>
            <a:r>
              <a:rPr lang="en-US" sz="1050" b="0" i="0" dirty="0"/>
              <a:t>Represents the total charges incurred by the customer for daytime calls. Understanding charge patterns helps in pricing optimization and revenue management strategies.</a:t>
            </a:r>
          </a:p>
          <a:p>
            <a:pPr marL="0" lvl="0" indent="-228600" defTabSz="914400">
              <a:lnSpc>
                <a:spcPct val="110000"/>
              </a:lnSpc>
              <a:spcBef>
                <a:spcPts val="0"/>
              </a:spcBef>
              <a:spcAft>
                <a:spcPts val="600"/>
              </a:spcAft>
              <a:buFont typeface="Arial" panose="020B0604020202020204" pitchFamily="34" charset="0"/>
              <a:buChar char="•"/>
            </a:pPr>
            <a:r>
              <a:rPr lang="en-US" sz="1050" b="1" dirty="0"/>
              <a:t>Churn</a:t>
            </a:r>
            <a:r>
              <a:rPr lang="en-US" sz="1050" dirty="0"/>
              <a:t>: R</a:t>
            </a:r>
            <a:r>
              <a:rPr lang="en-US" sz="1050" b="0" i="0" dirty="0"/>
              <a:t>efers to the phenomenon where customers discontinue their services or unsubscribe from a telecom provider.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69"/>
        <p:cNvGrpSpPr/>
        <p:nvPr/>
      </p:nvGrpSpPr>
      <p:grpSpPr>
        <a:xfrm>
          <a:off x="0" y="0"/>
          <a:ext cx="0" cy="0"/>
          <a:chOff x="0" y="0"/>
          <a:chExt cx="0" cy="0"/>
        </a:xfrm>
      </p:grpSpPr>
      <p:pic>
        <p:nvPicPr>
          <p:cNvPr id="7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0" name="Rectangle 79">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84" name="Picture 83">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0" name="Google Shape;70;p15"/>
          <p:cNvSpPr txBox="1">
            <a:spLocks noGrp="1"/>
          </p:cNvSpPr>
          <p:nvPr>
            <p:ph type="title"/>
          </p:nvPr>
        </p:nvSpPr>
        <p:spPr>
          <a:xfrm>
            <a:off x="463731" y="720610"/>
            <a:ext cx="2305377" cy="3684702"/>
          </a:xfrm>
          <a:prstGeom prst="rect">
            <a:avLst/>
          </a:prstGeom>
        </p:spPr>
        <p:txBody>
          <a:bodyPr spcFirstLastPara="1" vert="horz" lIns="91440" tIns="45720" rIns="91440" bIns="45720" rtlCol="0" anchor="b" anchorCtr="0">
            <a:normAutofit/>
          </a:bodyPr>
          <a:lstStyle/>
          <a:p>
            <a:pPr algn="r"/>
            <a:r>
              <a:rPr lang="en-US" sz="1800" b="1" i="0" dirty="0">
                <a:solidFill>
                  <a:schemeClr val="bg1"/>
                </a:solidFill>
                <a:effectLst/>
              </a:rPr>
              <a:t>Descriptive Statistics</a:t>
            </a:r>
            <a:endParaRPr lang="en-US" sz="1800" b="0" i="0" dirty="0">
              <a:solidFill>
                <a:schemeClr val="bg1"/>
              </a:solidFill>
              <a:effectLst/>
            </a:endParaRPr>
          </a:p>
        </p:txBody>
      </p:sp>
      <p:pic>
        <p:nvPicPr>
          <p:cNvPr id="3" name="Picture 2">
            <a:extLst>
              <a:ext uri="{FF2B5EF4-FFF2-40B4-BE49-F238E27FC236}">
                <a16:creationId xmlns:a16="http://schemas.microsoft.com/office/drawing/2014/main" id="{AD9894E2-0643-ED96-F330-92D22032A45E}"/>
              </a:ext>
            </a:extLst>
          </p:cNvPr>
          <p:cNvPicPr>
            <a:picLocks noChangeAspect="1"/>
          </p:cNvPicPr>
          <p:nvPr/>
        </p:nvPicPr>
        <p:blipFill>
          <a:blip r:embed="rId5"/>
          <a:stretch>
            <a:fillRect/>
          </a:stretch>
        </p:blipFill>
        <p:spPr>
          <a:xfrm>
            <a:off x="3010408" y="-1"/>
            <a:ext cx="6133592" cy="3122431"/>
          </a:xfrm>
          <a:prstGeom prst="rect">
            <a:avLst/>
          </a:prstGeom>
        </p:spPr>
      </p:pic>
      <p:sp>
        <p:nvSpPr>
          <p:cNvPr id="4" name="TextBox 3">
            <a:extLst>
              <a:ext uri="{FF2B5EF4-FFF2-40B4-BE49-F238E27FC236}">
                <a16:creationId xmlns:a16="http://schemas.microsoft.com/office/drawing/2014/main" id="{C10EF63F-38D6-772B-4CFE-74450C5E7403}"/>
              </a:ext>
            </a:extLst>
          </p:cNvPr>
          <p:cNvSpPr txBox="1"/>
          <p:nvPr/>
        </p:nvSpPr>
        <p:spPr>
          <a:xfrm>
            <a:off x="3232840" y="3263807"/>
            <a:ext cx="5510693" cy="738664"/>
          </a:xfrm>
          <a:prstGeom prst="rect">
            <a:avLst/>
          </a:prstGeom>
          <a:noFill/>
        </p:spPr>
        <p:txBody>
          <a:bodyPr wrap="square" rtlCol="0">
            <a:spAutoFit/>
          </a:bodyPr>
          <a:lstStyle/>
          <a:p>
            <a:r>
              <a:rPr lang="en-US" sz="1200" dirty="0">
                <a:latin typeface="+mj-lt"/>
              </a:rPr>
              <a:t>This </a:t>
            </a:r>
            <a:r>
              <a:rPr lang="en-US" sz="1200" b="0" i="0" dirty="0">
                <a:solidFill>
                  <a:srgbClr val="000000"/>
                </a:solidFill>
                <a:effectLst/>
                <a:latin typeface="+mj-lt"/>
              </a:rPr>
              <a:t>gives a summary of the distribution of the numeric data. from the count, we can see which columns have numeric data.</a:t>
            </a:r>
          </a:p>
          <a:p>
            <a:r>
              <a:rPr lang="en-US" dirty="0">
                <a:latin typeface="+mj-lt"/>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83326" y="720610"/>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EDA</a:t>
            </a:r>
            <a:br>
              <a:rPr lang="en-US" sz="1800" b="1" i="0" dirty="0">
                <a:solidFill>
                  <a:schemeClr val="bg1"/>
                </a:solidFill>
                <a:effectLst/>
              </a:rPr>
            </a:br>
            <a:r>
              <a:rPr lang="en-US" sz="1800" b="1" i="0" dirty="0">
                <a:solidFill>
                  <a:schemeClr val="bg1"/>
                </a:solidFill>
                <a:effectLst/>
              </a:rPr>
              <a:t>Univariate </a:t>
            </a:r>
            <a:r>
              <a:rPr lang="en-US" sz="1800" b="1" i="0" dirty="0" err="1">
                <a:solidFill>
                  <a:schemeClr val="bg1"/>
                </a:solidFill>
                <a:effectLst/>
              </a:rPr>
              <a:t>AnaLYSIS</a:t>
            </a:r>
            <a:endParaRPr lang="en-US" sz="1800" dirty="0">
              <a:solidFill>
                <a:schemeClr val="bg1"/>
              </a:solidFill>
            </a:endParaRPr>
          </a:p>
        </p:txBody>
      </p:sp>
      <p:pic>
        <p:nvPicPr>
          <p:cNvPr id="3" name="Picture 2">
            <a:extLst>
              <a:ext uri="{FF2B5EF4-FFF2-40B4-BE49-F238E27FC236}">
                <a16:creationId xmlns:a16="http://schemas.microsoft.com/office/drawing/2014/main" id="{DC155CE4-8F16-C8D9-1728-F919790AE0CA}"/>
              </a:ext>
            </a:extLst>
          </p:cNvPr>
          <p:cNvPicPr>
            <a:picLocks noChangeAspect="1"/>
          </p:cNvPicPr>
          <p:nvPr/>
        </p:nvPicPr>
        <p:blipFill>
          <a:blip r:embed="rId5"/>
          <a:stretch>
            <a:fillRect/>
          </a:stretch>
        </p:blipFill>
        <p:spPr>
          <a:xfrm>
            <a:off x="3010407" y="-1"/>
            <a:ext cx="6133591" cy="3448597"/>
          </a:xfrm>
          <a:prstGeom prst="rect">
            <a:avLst/>
          </a:prstGeom>
        </p:spPr>
      </p:pic>
      <p:sp>
        <p:nvSpPr>
          <p:cNvPr id="4" name="TextBox 3">
            <a:extLst>
              <a:ext uri="{FF2B5EF4-FFF2-40B4-BE49-F238E27FC236}">
                <a16:creationId xmlns:a16="http://schemas.microsoft.com/office/drawing/2014/main" id="{C90E0E40-C74B-4780-D52D-E71E6D82B06C}"/>
              </a:ext>
            </a:extLst>
          </p:cNvPr>
          <p:cNvSpPr txBox="1"/>
          <p:nvPr/>
        </p:nvSpPr>
        <p:spPr>
          <a:xfrm>
            <a:off x="3013386" y="3464603"/>
            <a:ext cx="5925284" cy="1892826"/>
          </a:xfrm>
          <a:prstGeom prst="rect">
            <a:avLst/>
          </a:prstGeom>
          <a:noFill/>
        </p:spPr>
        <p:txBody>
          <a:bodyPr wrap="square" rtlCol="0">
            <a:spAutoFit/>
          </a:bodyPr>
          <a:lstStyle/>
          <a:p>
            <a:pPr algn="l"/>
            <a:r>
              <a:rPr lang="en-US" sz="900" b="0" i="0" dirty="0">
                <a:solidFill>
                  <a:srgbClr val="000000"/>
                </a:solidFill>
                <a:effectLst/>
                <a:latin typeface="+mj-lt"/>
              </a:rPr>
              <a:t>Account length:</a:t>
            </a:r>
          </a:p>
          <a:p>
            <a:pPr algn="l"/>
            <a:r>
              <a:rPr lang="en-US" sz="900" b="0" i="0" dirty="0">
                <a:solidFill>
                  <a:srgbClr val="000000"/>
                </a:solidFill>
                <a:effectLst/>
                <a:latin typeface="+mj-lt"/>
              </a:rPr>
              <a:t>This graph shows a nearly normal distribution centered around 100 days, indicating that most customers have had their accounts for about 100 days, with fewer customers having very short or very long account durations.</a:t>
            </a:r>
          </a:p>
          <a:p>
            <a:pPr algn="l"/>
            <a:endParaRPr lang="en-US" sz="900" b="0" i="0" dirty="0">
              <a:solidFill>
                <a:srgbClr val="000000"/>
              </a:solidFill>
              <a:effectLst/>
              <a:latin typeface="+mj-lt"/>
            </a:endParaRPr>
          </a:p>
          <a:p>
            <a:pPr algn="l"/>
            <a:r>
              <a:rPr lang="en-US" sz="900" b="0" i="0" dirty="0">
                <a:solidFill>
                  <a:srgbClr val="000000"/>
                </a:solidFill>
                <a:effectLst/>
                <a:latin typeface="+mj-lt"/>
              </a:rPr>
              <a:t>International plan:</a:t>
            </a:r>
          </a:p>
          <a:p>
            <a:pPr algn="l"/>
            <a:r>
              <a:rPr lang="en-US" sz="900" b="0" i="0" dirty="0">
                <a:solidFill>
                  <a:srgbClr val="000000"/>
                </a:solidFill>
                <a:effectLst/>
                <a:latin typeface="+mj-lt"/>
              </a:rPr>
              <a:t>This histogram is highly skewed to the left, showing that the vast majority of customers (near 0 on the x-axis) do not have an international plan. A small number of customers (near 1 on the x-axis) have opted for the international plan.</a:t>
            </a:r>
          </a:p>
          <a:p>
            <a:pPr algn="l"/>
            <a:endParaRPr lang="en-US" sz="900" b="0" i="0" dirty="0">
              <a:solidFill>
                <a:srgbClr val="000000"/>
              </a:solidFill>
              <a:effectLst/>
              <a:latin typeface="+mj-lt"/>
            </a:endParaRPr>
          </a:p>
          <a:p>
            <a:pPr algn="l"/>
            <a:r>
              <a:rPr lang="en-US" sz="900" b="0" i="0" dirty="0">
                <a:solidFill>
                  <a:srgbClr val="000000"/>
                </a:solidFill>
                <a:effectLst/>
                <a:latin typeface="+mj-lt"/>
              </a:rPr>
              <a:t>Voice mail plan:</a:t>
            </a:r>
          </a:p>
          <a:p>
            <a:pPr algn="l"/>
            <a:r>
              <a:rPr lang="en-US" sz="900" b="0" i="0" dirty="0">
                <a:solidFill>
                  <a:srgbClr val="000000"/>
                </a:solidFill>
                <a:effectLst/>
                <a:latin typeface="+mj-lt"/>
              </a:rPr>
              <a:t>Similar to the international plan, this distribution is also heavily skewed to the left. Most customers do not have a voice mail plan (0 on the x-axis), while a minority have the plan (1 on the x-axis).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83326" y="720610"/>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EDA</a:t>
            </a:r>
            <a:br>
              <a:rPr lang="en-US" sz="1800" b="1" i="0" dirty="0">
                <a:solidFill>
                  <a:schemeClr val="bg1"/>
                </a:solidFill>
                <a:effectLst/>
              </a:rPr>
            </a:br>
            <a:r>
              <a:rPr lang="en-US" sz="1800" b="1" dirty="0">
                <a:solidFill>
                  <a:schemeClr val="bg1"/>
                </a:solidFill>
              </a:rPr>
              <a:t>B</a:t>
            </a:r>
            <a:r>
              <a:rPr lang="en-US" sz="1800" b="1" i="0" dirty="0">
                <a:solidFill>
                  <a:schemeClr val="bg1"/>
                </a:solidFill>
                <a:effectLst/>
              </a:rPr>
              <a:t>ivariate </a:t>
            </a:r>
            <a:r>
              <a:rPr lang="en-US" sz="1800" b="1" i="0" dirty="0" err="1">
                <a:solidFill>
                  <a:schemeClr val="bg1"/>
                </a:solidFill>
                <a:effectLst/>
              </a:rPr>
              <a:t>AnaLYSIS</a:t>
            </a:r>
            <a:endParaRPr lang="en-US" sz="1800" dirty="0">
              <a:solidFill>
                <a:schemeClr val="bg1"/>
              </a:solidFill>
            </a:endParaRPr>
          </a:p>
        </p:txBody>
      </p:sp>
      <p:pic>
        <p:nvPicPr>
          <p:cNvPr id="5" name="Picture 4">
            <a:extLst>
              <a:ext uri="{FF2B5EF4-FFF2-40B4-BE49-F238E27FC236}">
                <a16:creationId xmlns:a16="http://schemas.microsoft.com/office/drawing/2014/main" id="{2AF342A4-6BC6-3032-716E-380ED4E6EFCC}"/>
              </a:ext>
            </a:extLst>
          </p:cNvPr>
          <p:cNvPicPr>
            <a:picLocks noChangeAspect="1"/>
          </p:cNvPicPr>
          <p:nvPr/>
        </p:nvPicPr>
        <p:blipFill>
          <a:blip r:embed="rId5"/>
          <a:stretch>
            <a:fillRect/>
          </a:stretch>
        </p:blipFill>
        <p:spPr>
          <a:xfrm>
            <a:off x="3010407" y="0"/>
            <a:ext cx="6133592" cy="3464603"/>
          </a:xfrm>
          <a:prstGeom prst="rect">
            <a:avLst/>
          </a:prstGeom>
        </p:spPr>
      </p:pic>
      <p:sp>
        <p:nvSpPr>
          <p:cNvPr id="6" name="TextBox 5">
            <a:extLst>
              <a:ext uri="{FF2B5EF4-FFF2-40B4-BE49-F238E27FC236}">
                <a16:creationId xmlns:a16="http://schemas.microsoft.com/office/drawing/2014/main" id="{34F4A27C-7616-1014-4E78-5433678FF23D}"/>
              </a:ext>
            </a:extLst>
          </p:cNvPr>
          <p:cNvSpPr txBox="1"/>
          <p:nvPr/>
        </p:nvSpPr>
        <p:spPr>
          <a:xfrm>
            <a:off x="2931176" y="3412798"/>
            <a:ext cx="5879732" cy="2339102"/>
          </a:xfrm>
          <a:prstGeom prst="rect">
            <a:avLst/>
          </a:prstGeom>
          <a:noFill/>
        </p:spPr>
        <p:txBody>
          <a:bodyPr wrap="square" rtlCol="0">
            <a:spAutoFit/>
          </a:bodyPr>
          <a:lstStyle/>
          <a:p>
            <a:pPr algn="l"/>
            <a:r>
              <a:rPr lang="en-US" sz="1000" b="0" i="0" dirty="0">
                <a:solidFill>
                  <a:srgbClr val="000000"/>
                </a:solidFill>
                <a:effectLst/>
                <a:latin typeface="+mj-lt"/>
              </a:rPr>
              <a:t>Correlation coefficients range from -1 to 1, where:</a:t>
            </a:r>
          </a:p>
          <a:p>
            <a:pPr algn="l"/>
            <a:r>
              <a:rPr lang="en-US" sz="1000" b="0" i="0" dirty="0">
                <a:solidFill>
                  <a:srgbClr val="000000"/>
                </a:solidFill>
                <a:effectLst/>
                <a:latin typeface="+mj-lt"/>
              </a:rPr>
              <a:t>1 indicates a perfect positive correlation, -1 indicates a perfect negative correlation, 0 indicates no correlation.</a:t>
            </a:r>
          </a:p>
          <a:p>
            <a:pPr algn="l"/>
            <a:r>
              <a:rPr lang="en-US" sz="1000" b="1" i="0" dirty="0">
                <a:solidFill>
                  <a:srgbClr val="000000"/>
                </a:solidFill>
                <a:effectLst/>
                <a:latin typeface="+mj-lt"/>
              </a:rPr>
              <a:t>High Positive Correlations:</a:t>
            </a:r>
          </a:p>
          <a:p>
            <a:pPr algn="l"/>
            <a:r>
              <a:rPr lang="en-US" sz="1000" b="0" i="0" dirty="0">
                <a:solidFill>
                  <a:srgbClr val="000000"/>
                </a:solidFill>
                <a:effectLst/>
                <a:latin typeface="+mj-lt"/>
              </a:rPr>
              <a:t>Total day minutes, Total day charge: These have a correlation coefficient of 1.00, indicating a perfect positive correlation.</a:t>
            </a:r>
          </a:p>
          <a:p>
            <a:pPr algn="l"/>
            <a:r>
              <a:rPr lang="en-US" sz="1000" b="1" i="0" dirty="0">
                <a:solidFill>
                  <a:srgbClr val="000000"/>
                </a:solidFill>
                <a:effectLst/>
                <a:latin typeface="+mj-lt"/>
              </a:rPr>
              <a:t>Negative Correlations:</a:t>
            </a:r>
          </a:p>
          <a:p>
            <a:pPr algn="l"/>
            <a:r>
              <a:rPr lang="en-US" sz="1000" b="0" i="0" dirty="0" err="1">
                <a:solidFill>
                  <a:srgbClr val="000000"/>
                </a:solidFill>
                <a:effectLst/>
                <a:latin typeface="+mj-lt"/>
              </a:rPr>
              <a:t>Day_calls_per_minute</a:t>
            </a:r>
            <a:r>
              <a:rPr lang="en-US" sz="1000" b="0" i="0" dirty="0">
                <a:solidFill>
                  <a:srgbClr val="000000"/>
                </a:solidFill>
                <a:effectLst/>
                <a:latin typeface="+mj-lt"/>
              </a:rPr>
              <a:t> and Total day minutes: There is a moderate negative correlation (-0.37), suggesting that as the number of total day minutes increases, the number of calls per minute decreases.</a:t>
            </a:r>
          </a:p>
          <a:p>
            <a:pPr algn="l"/>
            <a:r>
              <a:rPr lang="en-US" sz="1000" b="1" i="0" dirty="0">
                <a:solidFill>
                  <a:srgbClr val="000000"/>
                </a:solidFill>
                <a:effectLst/>
                <a:latin typeface="+mj-lt"/>
              </a:rPr>
              <a:t>Low or No Correlations:</a:t>
            </a:r>
          </a:p>
          <a:p>
            <a:pPr algn="l"/>
            <a:r>
              <a:rPr lang="en-US" sz="1000" b="0" i="0" dirty="0">
                <a:solidFill>
                  <a:srgbClr val="000000"/>
                </a:solidFill>
                <a:effectLst/>
                <a:latin typeface="+mj-lt"/>
              </a:rPr>
              <a:t>Account length and most other variables: The correlations here are very low, indicating that the length of time a customer has had an account does not significantly correlate with their usage patterns or likelihood to churn.</a:t>
            </a:r>
          </a:p>
          <a:p>
            <a:pPr algn="l"/>
            <a:endParaRPr lang="en-US" sz="900" b="0" i="0" dirty="0">
              <a:solidFill>
                <a:srgbClr val="000000"/>
              </a:solidFill>
              <a:effectLst/>
              <a:latin typeface="Helvetica Neue"/>
            </a:endParaRPr>
          </a:p>
          <a:p>
            <a:pPr algn="l"/>
            <a:endParaRPr lang="en-US" sz="9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94649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83326" y="720610"/>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EDA</a:t>
            </a:r>
            <a:br>
              <a:rPr lang="en-US" sz="1800" b="1" i="0" dirty="0">
                <a:solidFill>
                  <a:schemeClr val="bg1"/>
                </a:solidFill>
                <a:effectLst/>
              </a:rPr>
            </a:br>
            <a:r>
              <a:rPr lang="en-US" sz="1800" b="1" i="0" dirty="0" err="1">
                <a:solidFill>
                  <a:schemeClr val="bg1"/>
                </a:solidFill>
                <a:effectLst/>
              </a:rPr>
              <a:t>MULTivariate</a:t>
            </a:r>
            <a:r>
              <a:rPr lang="en-US" sz="1800" b="1" i="0" dirty="0">
                <a:solidFill>
                  <a:schemeClr val="bg1"/>
                </a:solidFill>
                <a:effectLst/>
              </a:rPr>
              <a:t> </a:t>
            </a:r>
            <a:r>
              <a:rPr lang="en-US" sz="1800" b="1" i="0" dirty="0" err="1">
                <a:solidFill>
                  <a:schemeClr val="bg1"/>
                </a:solidFill>
                <a:effectLst/>
              </a:rPr>
              <a:t>AnaLYSIS</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6638124" y="-508"/>
            <a:ext cx="2491484" cy="35702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dirty="0">
                <a:solidFill>
                  <a:srgbClr val="000000"/>
                </a:solidFill>
                <a:effectLst/>
                <a:highlight>
                  <a:srgbClr val="FFFFFF"/>
                </a:highlight>
                <a:latin typeface="+mj-lt"/>
              </a:rPr>
              <a:t>This pair plot visualizes the relationships between selected features in the </a:t>
            </a:r>
            <a:r>
              <a:rPr lang="en-US" sz="1000" b="0" i="0" dirty="0" err="1">
                <a:solidFill>
                  <a:srgbClr val="000000"/>
                </a:solidFill>
                <a:effectLst/>
                <a:highlight>
                  <a:srgbClr val="FFFFFF"/>
                </a:highlight>
                <a:latin typeface="+mj-lt"/>
              </a:rPr>
              <a:t>SyriaTel</a:t>
            </a:r>
            <a:r>
              <a:rPr lang="en-US" sz="1000" b="0" i="0" dirty="0">
                <a:solidFill>
                  <a:srgbClr val="000000"/>
                </a:solidFill>
                <a:effectLst/>
                <a:highlight>
                  <a:srgbClr val="FFFFFF"/>
                </a:highlight>
                <a:latin typeface="+mj-lt"/>
              </a:rPr>
              <a:t> dataset, specifically focusing on various types of minutes used by customers and their churn status. Each dot represents a customer, with blue indicating non-churned customers (Churn = 0) and orange indicating churned customers (Churn = 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u="none" strike="noStrike" kern="1200" cap="none" spc="0" normalizeH="0" baseline="0" noProof="0" dirty="0">
              <a:ln>
                <a:noFill/>
              </a:ln>
              <a:solidFill>
                <a:srgbClr val="000000"/>
              </a:solidFill>
              <a:highlight>
                <a:srgbClr val="FFFFFF"/>
              </a:highlight>
              <a:uLnTx/>
              <a:uFillTx/>
              <a:latin typeface="+mj-lt"/>
              <a:ea typeface="+mn-ea"/>
              <a:cs typeface="+mn-cs"/>
            </a:endParaRPr>
          </a:p>
          <a:p>
            <a:pPr algn="l"/>
            <a:r>
              <a:rPr lang="en-US" sz="1000" b="1" i="0" dirty="0">
                <a:solidFill>
                  <a:srgbClr val="0D0D0D"/>
                </a:solidFill>
                <a:effectLst/>
                <a:latin typeface="+mj-lt"/>
              </a:rPr>
              <a:t>Insights:</a:t>
            </a:r>
          </a:p>
          <a:p>
            <a:pPr algn="l">
              <a:buFont typeface="Arial" panose="020B0604020202020204" pitchFamily="34" charset="0"/>
              <a:buChar char="•"/>
            </a:pPr>
            <a:r>
              <a:rPr lang="en-US" sz="1000" b="1" i="0" dirty="0">
                <a:solidFill>
                  <a:srgbClr val="0D0D0D"/>
                </a:solidFill>
                <a:effectLst/>
                <a:latin typeface="+mj-lt"/>
              </a:rPr>
              <a:t>Overall Similarity:</a:t>
            </a:r>
            <a:r>
              <a:rPr lang="en-US" sz="1000" b="0" i="0" dirty="0">
                <a:solidFill>
                  <a:srgbClr val="0D0D0D"/>
                </a:solidFill>
                <a:effectLst/>
                <a:latin typeface="+mj-lt"/>
              </a:rPr>
              <a:t> The usage patterns of churned and non-churned customers are largely similar across the different types of call minutes.</a:t>
            </a:r>
          </a:p>
          <a:p>
            <a:pPr algn="l">
              <a:buFont typeface="Arial" panose="020B0604020202020204" pitchFamily="34" charset="0"/>
              <a:buChar char="•"/>
            </a:pPr>
            <a:r>
              <a:rPr lang="en-US" sz="1000" b="1" i="0" dirty="0">
                <a:solidFill>
                  <a:srgbClr val="0D0D0D"/>
                </a:solidFill>
                <a:effectLst/>
                <a:latin typeface="+mj-lt"/>
              </a:rPr>
              <a:t>Feature Independence:</a:t>
            </a:r>
            <a:r>
              <a:rPr lang="en-US" sz="1000" b="0" i="0" dirty="0">
                <a:solidFill>
                  <a:srgbClr val="0D0D0D"/>
                </a:solidFill>
                <a:effectLst/>
                <a:latin typeface="+mj-lt"/>
              </a:rPr>
              <a:t> The lack of strong visible correlations between different types of call minutes suggests that these features might act independently of each other in influencing churn.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Helvetica Neue"/>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Helvetica Neue"/>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3" name="Picture 2">
            <a:extLst>
              <a:ext uri="{FF2B5EF4-FFF2-40B4-BE49-F238E27FC236}">
                <a16:creationId xmlns:a16="http://schemas.microsoft.com/office/drawing/2014/main" id="{F3B158DB-8ADE-35F1-FD7A-F121FB5941FE}"/>
              </a:ext>
            </a:extLst>
          </p:cNvPr>
          <p:cNvPicPr>
            <a:picLocks noChangeAspect="1"/>
          </p:cNvPicPr>
          <p:nvPr/>
        </p:nvPicPr>
        <p:blipFill>
          <a:blip r:embed="rId5"/>
          <a:stretch>
            <a:fillRect/>
          </a:stretch>
        </p:blipFill>
        <p:spPr>
          <a:xfrm>
            <a:off x="3010407" y="-1"/>
            <a:ext cx="3627716" cy="5143499"/>
          </a:xfrm>
          <a:prstGeom prst="rect">
            <a:avLst/>
          </a:prstGeom>
        </p:spPr>
      </p:pic>
    </p:spTree>
    <p:extLst>
      <p:ext uri="{BB962C8B-B14F-4D97-AF65-F5344CB8AC3E}">
        <p14:creationId xmlns:p14="http://schemas.microsoft.com/office/powerpoint/2010/main" val="335565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8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86" name="Rectangle 8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8" name="Rectangle 8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90" name="Picture 8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76" name="Google Shape;76;p16"/>
          <p:cNvSpPr txBox="1">
            <a:spLocks noGrp="1"/>
          </p:cNvSpPr>
          <p:nvPr>
            <p:ph type="title"/>
          </p:nvPr>
        </p:nvSpPr>
        <p:spPr>
          <a:xfrm>
            <a:off x="483326" y="720610"/>
            <a:ext cx="2285782"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1800" b="1" i="0" dirty="0">
                <a:solidFill>
                  <a:schemeClr val="bg1"/>
                </a:solidFill>
                <a:effectLst/>
              </a:rPr>
              <a:t>Customer Churn Analysis</a:t>
            </a:r>
            <a:r>
              <a:rPr lang="en-US" sz="2000" b="1" i="0" dirty="0">
                <a:solidFill>
                  <a:srgbClr val="0D0D0D"/>
                </a:solidFill>
                <a:effectLst/>
                <a:latin typeface="Söhne"/>
              </a:rPr>
              <a:t>:</a:t>
            </a:r>
            <a:endParaRPr lang="en-US" sz="1800" dirty="0">
              <a:solidFill>
                <a:schemeClr val="bg1"/>
              </a:solidFill>
            </a:endParaRPr>
          </a:p>
        </p:txBody>
      </p:sp>
      <p:sp>
        <p:nvSpPr>
          <p:cNvPr id="6" name="TextBox 5">
            <a:extLst>
              <a:ext uri="{FF2B5EF4-FFF2-40B4-BE49-F238E27FC236}">
                <a16:creationId xmlns:a16="http://schemas.microsoft.com/office/drawing/2014/main" id="{34F4A27C-7616-1014-4E78-5433678FF23D}"/>
              </a:ext>
            </a:extLst>
          </p:cNvPr>
          <p:cNvSpPr txBox="1"/>
          <p:nvPr/>
        </p:nvSpPr>
        <p:spPr>
          <a:xfrm>
            <a:off x="3003017" y="-3120"/>
            <a:ext cx="5879732" cy="517064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u="sng" dirty="0">
                <a:solidFill>
                  <a:srgbClr val="0D0D0D"/>
                </a:solidFill>
                <a:effectLst/>
                <a:highlight>
                  <a:srgbClr val="FFFFFF"/>
                </a:highlight>
                <a:latin typeface="+mj-lt"/>
              </a:rPr>
              <a:t>Introduction:</a:t>
            </a:r>
            <a:r>
              <a:rPr lang="en-US" sz="1200" b="0" i="0" u="sng" dirty="0">
                <a:solidFill>
                  <a:srgbClr val="0D0D0D"/>
                </a:solidFill>
                <a:effectLst/>
                <a:highlight>
                  <a:srgbClr val="FFFFFF"/>
                </a:highlight>
                <a:latin typeface="+mj-lt"/>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i="0" dirty="0">
                <a:solidFill>
                  <a:srgbClr val="0D0D0D"/>
                </a:solidFill>
                <a:effectLst/>
                <a:highlight>
                  <a:srgbClr val="FFFFFF"/>
                </a:highlight>
                <a:latin typeface="+mj-lt"/>
              </a:rPr>
              <a:t>Customer churn refers to the phenomenon where customers discontinue their services or unsubscribe from </a:t>
            </a:r>
            <a:r>
              <a:rPr lang="en-US" sz="900" dirty="0" err="1">
                <a:solidFill>
                  <a:srgbClr val="0D0D0D"/>
                </a:solidFill>
                <a:highlight>
                  <a:srgbClr val="FFFFFF"/>
                </a:highlight>
                <a:latin typeface="+mj-lt"/>
              </a:rPr>
              <a:t>SyriaTel</a:t>
            </a:r>
            <a:r>
              <a:rPr lang="en-US" sz="900" b="0" i="0" dirty="0">
                <a:solidFill>
                  <a:srgbClr val="0D0D0D"/>
                </a:solidFill>
                <a:effectLst/>
                <a:highlight>
                  <a:srgbClr val="FFFFFF"/>
                </a:highlight>
                <a:latin typeface="+mj-lt"/>
              </a:rPr>
              <a:t>. It is a critical metric in the telecommunications industry as it directly impacts revenue and profitability.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b="0" i="0" dirty="0">
              <a:solidFill>
                <a:srgbClr val="0D0D0D"/>
              </a:solidFill>
              <a:effectLst/>
              <a:latin typeface="+mj-lt"/>
            </a:endParaRPr>
          </a:p>
          <a:p>
            <a:pPr algn="l"/>
            <a:r>
              <a:rPr lang="en-US" sz="1200" b="1" i="0" u="sng" dirty="0">
                <a:solidFill>
                  <a:srgbClr val="0D0D0D"/>
                </a:solidFill>
                <a:effectLst/>
                <a:latin typeface="+mj-lt"/>
              </a:rPr>
              <a:t>Importance of Customer Churn:</a:t>
            </a:r>
          </a:p>
          <a:p>
            <a:pPr algn="l"/>
            <a:endParaRPr lang="en-US" sz="900" b="0" i="0" dirty="0">
              <a:solidFill>
                <a:srgbClr val="0D0D0D"/>
              </a:solidFill>
              <a:effectLst/>
              <a:latin typeface="+mj-lt"/>
            </a:endParaRPr>
          </a:p>
          <a:p>
            <a:pPr algn="l">
              <a:buFont typeface="Arial" panose="020B0604020202020204" pitchFamily="34" charset="0"/>
              <a:buChar char="•"/>
            </a:pPr>
            <a:r>
              <a:rPr lang="en-US" sz="900" b="1" i="0" dirty="0">
                <a:solidFill>
                  <a:srgbClr val="0D0D0D"/>
                </a:solidFill>
                <a:effectLst/>
                <a:latin typeface="+mj-lt"/>
              </a:rPr>
              <a:t>Revenue Impact:</a:t>
            </a:r>
            <a:r>
              <a:rPr lang="en-US" sz="900" b="0" i="0" dirty="0">
                <a:solidFill>
                  <a:srgbClr val="0D0D0D"/>
                </a:solidFill>
                <a:effectLst/>
                <a:latin typeface="+mj-lt"/>
              </a:rPr>
              <a:t> High churn rates result in revenue loss as customers terminate their subscriptions, impacting the company's bottom line.</a:t>
            </a:r>
          </a:p>
          <a:p>
            <a:pPr algn="l">
              <a:buFont typeface="Arial" panose="020B0604020202020204" pitchFamily="34" charset="0"/>
              <a:buChar char="•"/>
            </a:pPr>
            <a:r>
              <a:rPr lang="en-US" sz="900" b="1" i="0" dirty="0">
                <a:solidFill>
                  <a:srgbClr val="0D0D0D"/>
                </a:solidFill>
                <a:effectLst/>
                <a:latin typeface="+mj-lt"/>
              </a:rPr>
              <a:t>Customer Satisfaction:</a:t>
            </a:r>
            <a:r>
              <a:rPr lang="en-US" sz="900" b="0" i="0" dirty="0">
                <a:solidFill>
                  <a:srgbClr val="0D0D0D"/>
                </a:solidFill>
                <a:effectLst/>
                <a:latin typeface="+mj-lt"/>
              </a:rPr>
              <a:t> High churn rates may indicate dissatisfaction among customers, highlighting potential issues with service quality, pricing, or customer support.</a:t>
            </a:r>
          </a:p>
          <a:p>
            <a:pPr algn="l">
              <a:buFont typeface="Arial" panose="020B0604020202020204" pitchFamily="34" charset="0"/>
              <a:buChar char="•"/>
            </a:pPr>
            <a:r>
              <a:rPr lang="en-US" sz="900" b="1" i="0" dirty="0">
                <a:solidFill>
                  <a:srgbClr val="0D0D0D"/>
                </a:solidFill>
                <a:effectLst/>
                <a:latin typeface="+mj-lt"/>
              </a:rPr>
              <a:t>Market Competition:</a:t>
            </a:r>
            <a:r>
              <a:rPr lang="en-US" sz="900" b="0" i="0" dirty="0">
                <a:solidFill>
                  <a:srgbClr val="0D0D0D"/>
                </a:solidFill>
                <a:effectLst/>
                <a:latin typeface="+mj-lt"/>
              </a:rPr>
              <a:t> In a competitive telecom market, reducing churn is crucial for maintaining market share and sustaining growth against competitors.</a:t>
            </a:r>
          </a:p>
          <a:p>
            <a:pPr algn="l">
              <a:buFont typeface="Arial" panose="020B0604020202020204" pitchFamily="34" charset="0"/>
              <a:buChar char="•"/>
            </a:pPr>
            <a:r>
              <a:rPr lang="en-US" sz="900" b="1" i="0" dirty="0">
                <a:solidFill>
                  <a:srgbClr val="0D0D0D"/>
                </a:solidFill>
                <a:effectLst/>
                <a:latin typeface="+mj-lt"/>
              </a:rPr>
              <a:t>Predictive Insights:</a:t>
            </a:r>
            <a:r>
              <a:rPr lang="en-US" sz="900" b="0" i="0" dirty="0">
                <a:solidFill>
                  <a:srgbClr val="0D0D0D"/>
                </a:solidFill>
                <a:effectLst/>
                <a:latin typeface="+mj-lt"/>
              </a:rPr>
              <a:t> Churn analysis provides predictive insights into future customer behavior, helping companies anticipate and address potential churn risks proactively.</a:t>
            </a:r>
          </a:p>
          <a:p>
            <a:pPr algn="l">
              <a:buFont typeface="Arial" panose="020B0604020202020204" pitchFamily="34" charset="0"/>
              <a:buChar char="•"/>
            </a:pPr>
            <a:endParaRPr lang="en-US" sz="1200" b="0" i="0" u="sng" dirty="0">
              <a:solidFill>
                <a:srgbClr val="0D0D0D"/>
              </a:solidFill>
              <a:effectLst/>
              <a:latin typeface="+mj-lt"/>
            </a:endParaRPr>
          </a:p>
          <a:p>
            <a:pPr algn="l"/>
            <a:r>
              <a:rPr lang="en-US" sz="1200" b="1" i="0" u="sng" dirty="0">
                <a:solidFill>
                  <a:srgbClr val="0D0D0D"/>
                </a:solidFill>
                <a:effectLst/>
                <a:latin typeface="+mj-lt"/>
              </a:rPr>
              <a:t>Churn Rates and Trends in the </a:t>
            </a:r>
            <a:r>
              <a:rPr lang="en-US" sz="1200" b="1" i="0" u="sng" dirty="0" err="1">
                <a:solidFill>
                  <a:srgbClr val="0D0D0D"/>
                </a:solidFill>
                <a:effectLst/>
                <a:latin typeface="+mj-lt"/>
              </a:rPr>
              <a:t>SyriaTel</a:t>
            </a:r>
            <a:r>
              <a:rPr lang="en-US" sz="1200" b="1" i="0" u="sng" dirty="0">
                <a:solidFill>
                  <a:srgbClr val="0D0D0D"/>
                </a:solidFill>
                <a:effectLst/>
                <a:latin typeface="+mj-lt"/>
              </a:rPr>
              <a:t> Dataset:</a:t>
            </a:r>
          </a:p>
          <a:p>
            <a:pPr algn="l"/>
            <a:endParaRPr lang="en-US" sz="900" b="0" i="0" dirty="0">
              <a:solidFill>
                <a:srgbClr val="0D0D0D"/>
              </a:solidFill>
              <a:effectLst/>
              <a:latin typeface="+mj-lt"/>
            </a:endParaRPr>
          </a:p>
          <a:p>
            <a:pPr algn="l">
              <a:buFont typeface="Arial" panose="020B0604020202020204" pitchFamily="34" charset="0"/>
              <a:buChar char="•"/>
            </a:pPr>
            <a:r>
              <a:rPr lang="en-US" sz="900" b="1" i="0" dirty="0">
                <a:solidFill>
                  <a:srgbClr val="0D0D0D"/>
                </a:solidFill>
                <a:effectLst/>
                <a:latin typeface="+mj-lt"/>
              </a:rPr>
              <a:t>Churn Rate:</a:t>
            </a:r>
            <a:r>
              <a:rPr lang="en-US" sz="900" b="0" i="0" dirty="0">
                <a:solidFill>
                  <a:srgbClr val="0D0D0D"/>
                </a:solidFill>
                <a:effectLst/>
                <a:latin typeface="+mj-lt"/>
              </a:rPr>
              <a:t> The churn rate in the </a:t>
            </a:r>
            <a:r>
              <a:rPr lang="en-US" sz="900" b="0" i="0" dirty="0" err="1">
                <a:solidFill>
                  <a:srgbClr val="0D0D0D"/>
                </a:solidFill>
                <a:effectLst/>
                <a:latin typeface="+mj-lt"/>
              </a:rPr>
              <a:t>SyriaTel</a:t>
            </a:r>
            <a:r>
              <a:rPr lang="en-US" sz="900" b="0" i="0" dirty="0">
                <a:solidFill>
                  <a:srgbClr val="0D0D0D"/>
                </a:solidFill>
                <a:effectLst/>
                <a:latin typeface="+mj-lt"/>
              </a:rPr>
              <a:t> dataset represents the percentage of customers who have terminated their services within a specific period.</a:t>
            </a:r>
          </a:p>
          <a:p>
            <a:pPr algn="l">
              <a:buFont typeface="Arial" panose="020B0604020202020204" pitchFamily="34" charset="0"/>
              <a:buChar char="•"/>
            </a:pPr>
            <a:r>
              <a:rPr lang="en-US" sz="900" b="1" i="0" dirty="0">
                <a:solidFill>
                  <a:srgbClr val="0D0D0D"/>
                </a:solidFill>
                <a:effectLst/>
                <a:latin typeface="+mj-lt"/>
              </a:rPr>
              <a:t>Trends:</a:t>
            </a:r>
            <a:r>
              <a:rPr lang="en-US" sz="900" b="0" i="0" dirty="0">
                <a:solidFill>
                  <a:srgbClr val="0D0D0D"/>
                </a:solidFill>
                <a:effectLst/>
                <a:latin typeface="+mj-lt"/>
              </a:rPr>
              <a:t> Analyzing churn rates over time reveals trends and patterns in customer attrition. For example, increasing churn rates over consecutive quarters may signal underlying issues that need to be addressed.</a:t>
            </a:r>
          </a:p>
          <a:p>
            <a:pPr algn="l">
              <a:buFont typeface="Arial" panose="020B0604020202020204" pitchFamily="34" charset="0"/>
              <a:buChar char="•"/>
            </a:pPr>
            <a:r>
              <a:rPr lang="en-US" sz="900" b="1" i="0" dirty="0">
                <a:solidFill>
                  <a:srgbClr val="0D0D0D"/>
                </a:solidFill>
                <a:effectLst/>
                <a:latin typeface="+mj-lt"/>
              </a:rPr>
              <a:t>Segmentation:</a:t>
            </a:r>
            <a:r>
              <a:rPr lang="en-US" sz="900" b="0" i="0" dirty="0">
                <a:solidFill>
                  <a:srgbClr val="0D0D0D"/>
                </a:solidFill>
                <a:effectLst/>
                <a:latin typeface="+mj-lt"/>
              </a:rPr>
              <a:t> Churn analysis can also involve segmenting customers based on demographic or behavioral factors to identify high-risk customer groups prone to churn.</a:t>
            </a:r>
          </a:p>
          <a:p>
            <a:pPr algn="l">
              <a:buFont typeface="Arial" panose="020B0604020202020204" pitchFamily="34" charset="0"/>
              <a:buChar char="•"/>
            </a:pPr>
            <a:r>
              <a:rPr lang="en-US" sz="900" b="1" i="0" dirty="0">
                <a:solidFill>
                  <a:srgbClr val="0D0D0D"/>
                </a:solidFill>
                <a:effectLst/>
                <a:latin typeface="+mj-lt"/>
              </a:rPr>
              <a:t>Factors Contributing to Churn:</a:t>
            </a:r>
            <a:r>
              <a:rPr lang="en-US" sz="900" b="0" i="0" dirty="0">
                <a:solidFill>
                  <a:srgbClr val="0D0D0D"/>
                </a:solidFill>
                <a:effectLst/>
                <a:latin typeface="+mj-lt"/>
              </a:rPr>
              <a:t> By examining customer attributes and behaviors associated with churn, such as call usage, plan subscriptions, or customer service interactions, telecom companies can pinpoint factors contributing to churn and develop targeted retention strategies to mitigate churn risks.</a:t>
            </a:r>
          </a:p>
          <a:p>
            <a:pPr algn="l">
              <a:buFont typeface="Arial" panose="020B0604020202020204" pitchFamily="34" charset="0"/>
              <a:buChar char="•"/>
            </a:pPr>
            <a:endParaRPr lang="en-US" sz="900" dirty="0">
              <a:solidFill>
                <a:srgbClr val="0D0D0D"/>
              </a:solidFill>
              <a:latin typeface="+mj-lt"/>
            </a:endParaRPr>
          </a:p>
          <a:p>
            <a:pPr algn="l"/>
            <a:r>
              <a:rPr lang="en-US" sz="1200" b="1" i="0" u="sng" dirty="0">
                <a:solidFill>
                  <a:srgbClr val="0D0D0D"/>
                </a:solidFill>
                <a:effectLst/>
                <a:latin typeface="+mj-lt"/>
              </a:rPr>
              <a:t>Conclusion:</a:t>
            </a:r>
            <a:r>
              <a:rPr lang="en-US" sz="1200" b="0" i="0" u="sng" dirty="0">
                <a:solidFill>
                  <a:srgbClr val="0D0D0D"/>
                </a:solidFill>
                <a:effectLst/>
                <a:latin typeface="+mj-lt"/>
              </a:rPr>
              <a:t> </a:t>
            </a:r>
          </a:p>
          <a:p>
            <a:pPr algn="l">
              <a:buFont typeface="Arial" panose="020B0604020202020204" pitchFamily="34" charset="0"/>
              <a:buChar char="•"/>
            </a:pPr>
            <a:r>
              <a:rPr lang="en-US" sz="900" b="0" i="0" dirty="0">
                <a:solidFill>
                  <a:srgbClr val="0D0D0D"/>
                </a:solidFill>
                <a:effectLst/>
                <a:latin typeface="+mj-lt"/>
              </a:rPr>
              <a:t>Customer churn analysis provides valuable insights into customer attrition patterns, helping </a:t>
            </a:r>
            <a:r>
              <a:rPr lang="en-US" sz="900" b="0" i="0" dirty="0" err="1">
                <a:solidFill>
                  <a:srgbClr val="0D0D0D"/>
                </a:solidFill>
                <a:effectLst/>
                <a:latin typeface="+mj-lt"/>
              </a:rPr>
              <a:t>SyriaTel</a:t>
            </a:r>
            <a:r>
              <a:rPr lang="en-US" sz="900" b="0" i="0" dirty="0">
                <a:solidFill>
                  <a:srgbClr val="0D0D0D"/>
                </a:solidFill>
                <a:effectLst/>
                <a:latin typeface="+mj-lt"/>
              </a:rPr>
              <a:t> company understand, predict, and address churn effectively. By leveraging churn analysis, </a:t>
            </a:r>
            <a:r>
              <a:rPr lang="en-US" sz="900" b="0" i="0" dirty="0" err="1">
                <a:solidFill>
                  <a:srgbClr val="0D0D0D"/>
                </a:solidFill>
                <a:effectLst/>
                <a:latin typeface="+mj-lt"/>
              </a:rPr>
              <a:t>SyriaTel</a:t>
            </a:r>
            <a:r>
              <a:rPr lang="en-US" sz="900" b="0" i="0" dirty="0">
                <a:solidFill>
                  <a:srgbClr val="0D0D0D"/>
                </a:solidFill>
                <a:effectLst/>
                <a:latin typeface="+mj-lt"/>
              </a:rPr>
              <a:t> company can implement proactive retention strategies, enhance customer satisfaction, and drive long-term business success in a competitive marketplace.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Helvetica Neue"/>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Helvetica Neue"/>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6099579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620</TotalTime>
  <Words>2452</Words>
  <Application>Microsoft Office PowerPoint</Application>
  <PresentationFormat>On-screen Show (16:9)</PresentationFormat>
  <Paragraphs>214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Lato</vt:lpstr>
      <vt:lpstr>Söhne</vt:lpstr>
      <vt:lpstr>Arial</vt:lpstr>
      <vt:lpstr>Helvetica Neue</vt:lpstr>
      <vt:lpstr>Tw Cen MT</vt:lpstr>
      <vt:lpstr>Droplet</vt:lpstr>
      <vt:lpstr>SyriaTel Customer Churn Analysis</vt:lpstr>
      <vt:lpstr>Understanding Customer Behavior: Insights from SyriaTel Data</vt:lpstr>
      <vt:lpstr>What is the SyriaTel Dataset?</vt:lpstr>
      <vt:lpstr>Exploring Customer Attributes</vt:lpstr>
      <vt:lpstr>Descriptive Statistics</vt:lpstr>
      <vt:lpstr>EDA Univariate AnaLYSIS</vt:lpstr>
      <vt:lpstr>EDA Bivariate AnaLYSIS</vt:lpstr>
      <vt:lpstr>EDA MULTivariate AnaLYSIS</vt:lpstr>
      <vt:lpstr>Customer Churn Analysis:</vt:lpstr>
      <vt:lpstr>PREDICTIVE MODELLING:</vt:lpstr>
      <vt:lpstr>PREDICTIVE MODELLING:</vt:lpstr>
      <vt:lpstr>PREDICTIVE MODELLING:</vt:lpstr>
      <vt:lpstr>Results and Insights</vt:lpstr>
      <vt:lpstr>CONCLUSION</vt:lpstr>
      <vt:lpstr>CONCLUSION</vt:lpstr>
      <vt:lpstr>Next Steps</vt:lpstr>
      <vt:lpstr>Q&amp;A</vt:lpstr>
      <vt:lpstr>Thank You!  Email: victor.keya@students.moringaschool.com GitHub: @vkeya LinkedIn: linkedin.com/in/victor-keya-b6ba5682/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Movie Dataset</dc:title>
  <dc:creator>Victor Keya</dc:creator>
  <cp:lastModifiedBy>Victor Keya</cp:lastModifiedBy>
  <cp:revision>6</cp:revision>
  <dcterms:modified xsi:type="dcterms:W3CDTF">2024-05-16T13:53:44Z</dcterms:modified>
</cp:coreProperties>
</file>