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77" r:id="rId5"/>
  </p:sldMasterIdLst>
  <p:notesMasterIdLst>
    <p:notesMasterId r:id="rId12"/>
  </p:notesMasterIdLst>
  <p:sldIdLst>
    <p:sldId id="269" r:id="rId6"/>
    <p:sldId id="270" r:id="rId7"/>
    <p:sldId id="297" r:id="rId8"/>
    <p:sldId id="274" r:id="rId9"/>
    <p:sldId id="298"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8932" autoAdjust="0"/>
  </p:normalViewPr>
  <p:slideViewPr>
    <p:cSldViewPr snapToGrid="0">
      <p:cViewPr varScale="1">
        <p:scale>
          <a:sx n="89" d="100"/>
          <a:sy n="89" d="100"/>
        </p:scale>
        <p:origin x="427"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927ED-A7DE-49BD-9901-F872114C56A8}" type="datetimeFigureOut">
              <a:rPr lang="en-US" smtClean="0"/>
              <a:t>10/13/2018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A9014-AE55-43C7-BFC9-02AE78824EB7}" type="slidenum">
              <a:rPr lang="en-US" smtClean="0"/>
              <a:t>‹#›</a:t>
            </a:fld>
            <a:endParaRPr lang="en-US"/>
          </a:p>
        </p:txBody>
      </p:sp>
    </p:spTree>
    <p:extLst>
      <p:ext uri="{BB962C8B-B14F-4D97-AF65-F5344CB8AC3E}">
        <p14:creationId xmlns:p14="http://schemas.microsoft.com/office/powerpoint/2010/main" val="856982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Tree>
    <p:extLst>
      <p:ext uri="{BB962C8B-B14F-4D97-AF65-F5344CB8AC3E}">
        <p14:creationId xmlns:p14="http://schemas.microsoft.com/office/powerpoint/2010/main" val="302708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7690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53471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4090343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49987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3216862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996205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wo Colum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67088" cy="914400"/>
          </a:xfrm>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60960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p:nvPr>
        </p:nvSpPr>
        <p:spPr>
          <a:xfrm>
            <a:off x="624832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57486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3458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69240" y="1189179"/>
            <a:ext cx="11653523" cy="2012279"/>
          </a:xfrm>
          <a:prstGeom prst="rect">
            <a:avLst/>
          </a:prstGeom>
        </p:spPr>
        <p:txBody>
          <a:bodyPr/>
          <a:lstStyle>
            <a:lvl1pPr marL="0" indent="0">
              <a:buNone/>
              <a:defRPr>
                <a:solidFill>
                  <a:schemeClr val="accent2"/>
                </a:solidFill>
              </a:defRPr>
            </a:lvl1pPr>
            <a:lvl2pPr marL="0" indent="0">
              <a:buFontTx/>
              <a:buNone/>
              <a:defRPr sz="1960"/>
            </a:lvl2pPr>
            <a:lvl3pPr marL="223919" indent="0">
              <a:buNone/>
              <a:defRPr/>
            </a:lvl3pPr>
            <a:lvl4pPr marL="447837" indent="0">
              <a:buNone/>
              <a:defRPr/>
            </a:lvl4pPr>
            <a:lvl5pPr marL="671756"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7980417"/>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ing">
    <p:spTree>
      <p:nvGrpSpPr>
        <p:cNvPr id="1" name=""/>
        <p:cNvGrpSpPr/>
        <p:nvPr/>
      </p:nvGrpSpPr>
      <p:grpSpPr>
        <a:xfrm>
          <a:off x="0" y="0"/>
          <a:ext cx="0" cy="0"/>
          <a:chOff x="0" y="0"/>
          <a:chExt cx="0" cy="0"/>
        </a:xfrm>
      </p:grpSpPr>
      <p:sp>
        <p:nvSpPr>
          <p:cNvPr id="2" name="Rectangle 1"/>
          <p:cNvSpPr/>
          <p:nvPr userDrawn="1"/>
        </p:nvSpPr>
        <p:spPr>
          <a:xfrm>
            <a:off x="0" y="1"/>
            <a:ext cx="12192000" cy="68749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8" name="Title 1"/>
          <p:cNvSpPr>
            <a:spLocks noGrp="1"/>
          </p:cNvSpPr>
          <p:nvPr>
            <p:ph type="ctrTitle" hasCustomPrompt="1"/>
          </p:nvPr>
        </p:nvSpPr>
        <p:spPr>
          <a:xfrm>
            <a:off x="2668786" y="2733452"/>
            <a:ext cx="8453797" cy="1470025"/>
          </a:xfrm>
        </p:spPr>
        <p:txBody>
          <a:bodyPr anchor="t">
            <a:normAutofit/>
          </a:bodyPr>
          <a:lstStyle>
            <a:lvl1pPr algn="l">
              <a:defRPr sz="8792" baseline="0">
                <a:solidFill>
                  <a:schemeClr val="bg1"/>
                </a:solidFill>
                <a:latin typeface="Segoe UI Light" pitchFamily="34" charset="0"/>
              </a:defRPr>
            </a:lvl1pPr>
          </a:lstStyle>
          <a:p>
            <a:r>
              <a:rPr lang="en-US" dirty="0" smtClean="0"/>
              <a:t>Demo</a:t>
            </a:r>
            <a:endParaRPr lang="en-US" dirty="0"/>
          </a:p>
        </p:txBody>
      </p:sp>
      <p:sp>
        <p:nvSpPr>
          <p:cNvPr id="9" name="Subtitle 2"/>
          <p:cNvSpPr>
            <a:spLocks noGrp="1"/>
          </p:cNvSpPr>
          <p:nvPr>
            <p:ph type="subTitle" idx="1" hasCustomPrompt="1"/>
          </p:nvPr>
        </p:nvSpPr>
        <p:spPr>
          <a:xfrm>
            <a:off x="2664839" y="4355535"/>
            <a:ext cx="8453797" cy="685800"/>
          </a:xfrm>
          <a:prstGeom prst="rect">
            <a:avLst/>
          </a:prstGeom>
        </p:spPr>
        <p:txBody>
          <a:bodyPr anchor="t">
            <a:normAutofit/>
          </a:bodyPr>
          <a:lstStyle>
            <a:lvl1pPr marL="0" indent="0" algn="l">
              <a:buNone/>
              <a:defRPr sz="3196" spc="-70" baseline="0">
                <a:solidFill>
                  <a:schemeClr val="bg1"/>
                </a:solidFill>
                <a:latin typeface="Segoe UI Light" pitchFamily="34" charset="0"/>
              </a:defRPr>
            </a:lvl1pPr>
            <a:lvl2pPr marL="609158" indent="0" algn="ctr">
              <a:buNone/>
              <a:defRPr>
                <a:solidFill>
                  <a:schemeClr val="tx1">
                    <a:tint val="75000"/>
                  </a:schemeClr>
                </a:solidFill>
              </a:defRPr>
            </a:lvl2pPr>
            <a:lvl3pPr marL="1218316" indent="0" algn="ctr">
              <a:buNone/>
              <a:defRPr>
                <a:solidFill>
                  <a:schemeClr val="tx1">
                    <a:tint val="75000"/>
                  </a:schemeClr>
                </a:solidFill>
              </a:defRPr>
            </a:lvl3pPr>
            <a:lvl4pPr marL="1827474" indent="0" algn="ctr">
              <a:buNone/>
              <a:defRPr>
                <a:solidFill>
                  <a:schemeClr val="tx1">
                    <a:tint val="75000"/>
                  </a:schemeClr>
                </a:solidFill>
              </a:defRPr>
            </a:lvl4pPr>
            <a:lvl5pPr marL="2436632" indent="0" algn="ctr">
              <a:buNone/>
              <a:defRPr>
                <a:solidFill>
                  <a:schemeClr val="tx1">
                    <a:tint val="75000"/>
                  </a:schemeClr>
                </a:solidFill>
              </a:defRPr>
            </a:lvl5pPr>
            <a:lvl6pPr marL="3045790" indent="0" algn="ctr">
              <a:buNone/>
              <a:defRPr>
                <a:solidFill>
                  <a:schemeClr val="tx1">
                    <a:tint val="75000"/>
                  </a:schemeClr>
                </a:solidFill>
              </a:defRPr>
            </a:lvl6pPr>
            <a:lvl7pPr marL="3654949" indent="0" algn="ctr">
              <a:buNone/>
              <a:defRPr>
                <a:solidFill>
                  <a:schemeClr val="tx1">
                    <a:tint val="75000"/>
                  </a:schemeClr>
                </a:solidFill>
              </a:defRPr>
            </a:lvl7pPr>
            <a:lvl8pPr marL="4264106" indent="0" algn="ctr">
              <a:buNone/>
              <a:defRPr>
                <a:solidFill>
                  <a:schemeClr val="tx1">
                    <a:tint val="75000"/>
                  </a:schemeClr>
                </a:solidFill>
              </a:defRPr>
            </a:lvl8pPr>
            <a:lvl9pPr marL="4873264" indent="0" algn="ctr">
              <a:buNone/>
              <a:defRPr>
                <a:solidFill>
                  <a:schemeClr val="tx1">
                    <a:tint val="75000"/>
                  </a:schemeClr>
                </a:solidFill>
              </a:defRPr>
            </a:lvl9pPr>
          </a:lstStyle>
          <a:p>
            <a:r>
              <a:rPr lang="en-US" dirty="0" smtClean="0"/>
              <a:t>Type / Sub Heading</a:t>
            </a:r>
            <a:endParaRPr lang="en-US" dirty="0"/>
          </a:p>
        </p:txBody>
      </p:sp>
    </p:spTree>
    <p:extLst>
      <p:ext uri="{BB962C8B-B14F-4D97-AF65-F5344CB8AC3E}">
        <p14:creationId xmlns:p14="http://schemas.microsoft.com/office/powerpoint/2010/main" val="1046140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Content Placeholder 6"/>
          <p:cNvSpPr>
            <a:spLocks noGrp="1"/>
          </p:cNvSpPr>
          <p:nvPr>
            <p:ph sz="quarter" idx="10"/>
          </p:nvPr>
        </p:nvSpPr>
        <p:spPr>
          <a:xfrm>
            <a:off x="624832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6"/>
          <p:cNvSpPr>
            <a:spLocks noGrp="1"/>
          </p:cNvSpPr>
          <p:nvPr>
            <p:ph sz="quarter" idx="11"/>
          </p:nvPr>
        </p:nvSpPr>
        <p:spPr>
          <a:xfrm>
            <a:off x="609601" y="1371600"/>
            <a:ext cx="5328368" cy="48006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24644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400631247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72628520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407103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531334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370694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05347617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22914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53466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33470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396">
                <a:solidFill>
                  <a:schemeClr val="accent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09601" y="1600203"/>
            <a:ext cx="10972801" cy="4525963"/>
          </a:xfrm>
          <a:prstGeom prst="rect">
            <a:avLst/>
          </a:prstGeom>
        </p:spPr>
        <p:txBody>
          <a:bodyPr/>
          <a:lstStyle>
            <a:lvl1pPr marL="0" indent="0">
              <a:buNone/>
              <a:defRPr sz="3997">
                <a:solidFill>
                  <a:schemeClr val="accent5"/>
                </a:solidFill>
                <a:latin typeface="+mj-lt"/>
              </a:defRPr>
            </a:lvl1pPr>
            <a:lvl2pPr marL="609279" indent="0">
              <a:buNone/>
              <a:defRPr sz="1998"/>
            </a:lvl2pPr>
            <a:lvl3pPr marL="1218559" indent="0">
              <a:buNone/>
              <a:defRPr sz="1998"/>
            </a:lvl3pPr>
            <a:lvl4pPr marL="1827840" indent="0">
              <a:buNone/>
              <a:defRPr sz="1998"/>
            </a:lvl4pPr>
            <a:lvl5pPr marL="2437119" indent="0">
              <a:buNone/>
              <a:defRPr sz="1998"/>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98253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03639074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394663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91926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81753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598997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907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42601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
        <p:nvSpPr>
          <p:cNvPr id="6" name="top right small rectangle"/>
          <p:cNvSpPr/>
          <p:nvPr/>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3025352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2.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400353856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61" r:id="rId14"/>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257079416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7" r:id="rId9"/>
    <p:sldLayoutId id="2147483688"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mailto:Vkg.mca@gmail.com"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hyperlink" Target="https://www.facebook.com/vkg.mca" TargetMode="External"/><Relationship Id="rId10" Type="http://schemas.openxmlformats.org/officeDocument/2006/relationships/image" Target="../media/image9.png"/><Relationship Id="rId4" Type="http://schemas.openxmlformats.org/officeDocument/2006/relationships/hyperlink" Target="https://hk.linkedin.com/in/vkgmca" TargetMode="External"/><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375782"/>
            <a:ext cx="11367370" cy="857628"/>
          </a:xfrm>
          <a:prstGeom prst="rect">
            <a:avLst/>
          </a:prstGeom>
          <a:noFill/>
          <a:ln w="25400">
            <a:solidFill>
              <a:schemeClr val="tx1"/>
            </a:solidFill>
            <a:miter lim="800000"/>
            <a:headEnd/>
            <a:tailEnd/>
          </a:ln>
        </p:spPr>
        <p:txBody>
          <a:bodyPr vert="horz" lIns="91409" tIns="45705" rIns="91409" bIns="45705" rtlCol="0" anchor="ctr" anchorCtr="0">
            <a:normAutofit/>
          </a:bodyPr>
          <a:lst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GB" altLang="en-US" b="1" dirty="0" smtClean="0"/>
              <a:t>Vinod Kumar Gupta</a:t>
            </a:r>
            <a:endParaRPr lang="en-US" altLang="en-US" b="1" dirty="0" smtClean="0"/>
          </a:p>
        </p:txBody>
      </p:sp>
      <p:graphicFrame>
        <p:nvGraphicFramePr>
          <p:cNvPr id="7" name="Group 3"/>
          <p:cNvGraphicFramePr>
            <a:graphicFrameLocks/>
          </p:cNvGraphicFramePr>
          <p:nvPr>
            <p:extLst>
              <p:ext uri="{D42A27DB-BD31-4B8C-83A1-F6EECF244321}">
                <p14:modId xmlns:p14="http://schemas.microsoft.com/office/powerpoint/2010/main" val="6474942"/>
              </p:ext>
            </p:extLst>
          </p:nvPr>
        </p:nvGraphicFramePr>
        <p:xfrm>
          <a:off x="3895595" y="1433078"/>
          <a:ext cx="7928975" cy="4717201"/>
        </p:xfrm>
        <a:graphic>
          <a:graphicData uri="http://schemas.openxmlformats.org/drawingml/2006/table">
            <a:tbl>
              <a:tblPr/>
              <a:tblGrid>
                <a:gridCol w="2575982"/>
                <a:gridCol w="5352993"/>
              </a:tblGrid>
              <a:tr h="137218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500" b="1" i="0" u="none" strike="noStrike" kern="1200" cap="none" normalizeH="0" baseline="0" dirty="0" smtClean="0">
                          <a:ln>
                            <a:noFill/>
                          </a:ln>
                          <a:solidFill>
                            <a:schemeClr val="tx1"/>
                          </a:solidFill>
                          <a:effectLst/>
                          <a:latin typeface="Arial" charset="0"/>
                          <a:ea typeface="+mn-ea"/>
                          <a:cs typeface="+mn-cs"/>
                        </a:rPr>
                        <a:t>Special Interests:</a:t>
                      </a:r>
                      <a:endParaRPr kumimoji="0" lang="en-US" sz="1500" b="1" i="0" u="none" strike="noStrike" kern="1200" cap="none" normalizeH="0" baseline="0" dirty="0" smtClean="0">
                        <a:ln>
                          <a:noFill/>
                        </a:ln>
                        <a:solidFill>
                          <a:schemeClr val="tx1"/>
                        </a:solidFill>
                        <a:effectLst/>
                        <a:latin typeface="Arial" charset="0"/>
                        <a:ea typeface="+mn-ea"/>
                        <a:cs typeface="+mn-cs"/>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500" b="0" i="0" u="none" strike="noStrike" kern="1200" cap="none" normalizeH="0" baseline="0" dirty="0" smtClean="0">
                          <a:ln>
                            <a:noFill/>
                          </a:ln>
                          <a:solidFill>
                            <a:schemeClr val="tx1"/>
                          </a:solidFill>
                          <a:effectLst/>
                          <a:latin typeface="Arial" charset="0"/>
                          <a:ea typeface="+mn-ea"/>
                          <a:cs typeface="+mn-cs"/>
                        </a:rPr>
                        <a:t>Architecture, </a:t>
                      </a:r>
                      <a:r>
                        <a:rPr kumimoji="0" lang="en-GB" sz="1500" b="0" i="0" u="none" strike="noStrike" kern="1200" cap="none" normalizeH="0" baseline="0" dirty="0" smtClean="0">
                          <a:ln>
                            <a:noFill/>
                          </a:ln>
                          <a:solidFill>
                            <a:schemeClr val="tx1"/>
                          </a:solidFill>
                          <a:effectLst/>
                          <a:latin typeface="Arial" charset="0"/>
                          <a:ea typeface="+mn-ea"/>
                          <a:cs typeface="+mn-cs"/>
                        </a:rPr>
                        <a:t>Design, </a:t>
                      </a:r>
                      <a:r>
                        <a:rPr kumimoji="0" lang="en-GB" sz="1500" b="0" i="0" u="none" strike="noStrike" kern="1200" cap="none" normalizeH="0" baseline="0" dirty="0" smtClean="0">
                          <a:ln>
                            <a:noFill/>
                          </a:ln>
                          <a:solidFill>
                            <a:schemeClr val="tx1"/>
                          </a:solidFill>
                          <a:effectLst/>
                          <a:latin typeface="Arial" charset="0"/>
                          <a:ea typeface="+mn-ea"/>
                          <a:cs typeface="+mn-cs"/>
                        </a:rPr>
                        <a:t>Coding, Design Principles, Design Patterns, SDLC, </a:t>
                      </a:r>
                      <a:r>
                        <a:rPr kumimoji="0" lang="en-GB" sz="1500" b="0" i="0" u="none" strike="noStrike" kern="1200" cap="none" normalizeH="0" baseline="0" dirty="0" smtClean="0">
                          <a:ln>
                            <a:noFill/>
                          </a:ln>
                          <a:solidFill>
                            <a:schemeClr val="tx1"/>
                          </a:solidFill>
                          <a:effectLst/>
                          <a:latin typeface="Arial" charset="0"/>
                          <a:ea typeface="+mn-ea"/>
                          <a:cs typeface="+mn-cs"/>
                        </a:rPr>
                        <a:t>OOPS,.NET Core, </a:t>
                      </a:r>
                      <a:r>
                        <a:rPr kumimoji="0" lang="en-GB" sz="1500" b="0" i="0" u="none" strike="noStrike" kern="1200" cap="none" normalizeH="0" baseline="0" dirty="0" smtClean="0">
                          <a:ln>
                            <a:noFill/>
                          </a:ln>
                          <a:solidFill>
                            <a:schemeClr val="tx1"/>
                          </a:solidFill>
                          <a:effectLst/>
                          <a:latin typeface="Arial" charset="0"/>
                          <a:ea typeface="+mn-ea"/>
                          <a:cs typeface="+mn-cs"/>
                        </a:rPr>
                        <a:t>C</a:t>
                      </a:r>
                      <a:r>
                        <a:rPr kumimoji="0" lang="en-GB" sz="1500" b="0" i="0" u="none" strike="noStrike" kern="1200" cap="none" normalizeH="0" baseline="0" dirty="0" smtClean="0">
                          <a:ln>
                            <a:noFill/>
                          </a:ln>
                          <a:solidFill>
                            <a:schemeClr val="tx1"/>
                          </a:solidFill>
                          <a:effectLst/>
                          <a:latin typeface="Arial" charset="0"/>
                          <a:ea typeface="+mn-ea"/>
                          <a:cs typeface="+mn-cs"/>
                        </a:rPr>
                        <a:t>#, ASP.NET Core, </a:t>
                      </a:r>
                      <a:r>
                        <a:rPr kumimoji="0" lang="en-GB" sz="1500" b="0" i="0" u="none" strike="noStrike" kern="1200" cap="none" normalizeH="0" baseline="0" dirty="0" smtClean="0">
                          <a:ln>
                            <a:noFill/>
                          </a:ln>
                          <a:solidFill>
                            <a:schemeClr val="tx1"/>
                          </a:solidFill>
                          <a:effectLst/>
                          <a:latin typeface="Arial" charset="0"/>
                          <a:ea typeface="+mn-ea"/>
                          <a:cs typeface="+mn-cs"/>
                        </a:rPr>
                        <a:t>MVC, </a:t>
                      </a:r>
                      <a:r>
                        <a:rPr kumimoji="0" lang="en-GB" sz="1500" b="0" i="0" u="none" strike="noStrike" kern="1200" cap="none" normalizeH="0" baseline="0" dirty="0" err="1" smtClean="0">
                          <a:ln>
                            <a:noFill/>
                          </a:ln>
                          <a:solidFill>
                            <a:schemeClr val="tx1"/>
                          </a:solidFill>
                          <a:effectLst/>
                          <a:latin typeface="Arial" charset="0"/>
                          <a:ea typeface="+mn-ea"/>
                          <a:cs typeface="+mn-cs"/>
                        </a:rPr>
                        <a:t>WebAPI</a:t>
                      </a:r>
                      <a:r>
                        <a:rPr kumimoji="0" lang="en-GB" sz="1500" b="0" i="0" u="none" strike="noStrike" kern="1200" cap="none" normalizeH="0" baseline="0" dirty="0" smtClean="0">
                          <a:ln>
                            <a:noFill/>
                          </a:ln>
                          <a:solidFill>
                            <a:schemeClr val="tx1"/>
                          </a:solidFill>
                          <a:effectLst/>
                          <a:latin typeface="Arial" charset="0"/>
                          <a:ea typeface="+mn-ea"/>
                          <a:cs typeface="+mn-cs"/>
                        </a:rPr>
                        <a:t>, </a:t>
                      </a:r>
                      <a:r>
                        <a:rPr kumimoji="0" lang="en-GB" sz="1500" b="0" i="0" u="none" strike="noStrike" kern="1200" cap="none" normalizeH="0" baseline="0" dirty="0" err="1" smtClean="0">
                          <a:ln>
                            <a:noFill/>
                          </a:ln>
                          <a:solidFill>
                            <a:schemeClr val="tx1"/>
                          </a:solidFill>
                          <a:effectLst/>
                          <a:latin typeface="Arial" charset="0"/>
                          <a:ea typeface="+mn-ea"/>
                          <a:cs typeface="+mn-cs"/>
                        </a:rPr>
                        <a:t>SignalR</a:t>
                      </a:r>
                      <a:r>
                        <a:rPr kumimoji="0" lang="en-GB" sz="1500" b="0" i="0" u="none" strike="noStrike" kern="1200" cap="none" normalizeH="0" baseline="0" dirty="0" smtClean="0">
                          <a:ln>
                            <a:noFill/>
                          </a:ln>
                          <a:solidFill>
                            <a:schemeClr val="tx1"/>
                          </a:solidFill>
                          <a:effectLst/>
                          <a:latin typeface="Arial" charset="0"/>
                          <a:ea typeface="+mn-ea"/>
                          <a:cs typeface="+mn-cs"/>
                        </a:rPr>
                        <a:t>, Entity </a:t>
                      </a:r>
                      <a:r>
                        <a:rPr kumimoji="0" lang="en-GB" sz="1500" b="0" i="0" u="none" strike="noStrike" kern="1200" cap="none" normalizeH="0" baseline="0" dirty="0" smtClean="0">
                          <a:ln>
                            <a:noFill/>
                          </a:ln>
                          <a:solidFill>
                            <a:schemeClr val="tx1"/>
                          </a:solidFill>
                          <a:effectLst/>
                          <a:latin typeface="Arial" charset="0"/>
                          <a:ea typeface="+mn-ea"/>
                          <a:cs typeface="+mn-cs"/>
                        </a:rPr>
                        <a:t>Framework Core, REST</a:t>
                      </a:r>
                      <a:r>
                        <a:rPr kumimoji="0" lang="en-GB" sz="1500" b="0" i="0" u="none" strike="noStrike" kern="1200" cap="none" normalizeH="0" baseline="0" dirty="0" smtClean="0">
                          <a:ln>
                            <a:noFill/>
                          </a:ln>
                          <a:solidFill>
                            <a:schemeClr val="tx1"/>
                          </a:solidFill>
                          <a:effectLst/>
                          <a:latin typeface="Arial" charset="0"/>
                          <a:ea typeface="+mn-ea"/>
                          <a:cs typeface="+mn-cs"/>
                        </a:rPr>
                        <a:t>, SOA, SAAS, </a:t>
                      </a:r>
                      <a:r>
                        <a:rPr kumimoji="0" lang="en-GB" sz="1500" b="0" i="0" u="none" strike="noStrike" kern="1200" cap="none" normalizeH="0" baseline="0" dirty="0" smtClean="0">
                          <a:ln>
                            <a:noFill/>
                          </a:ln>
                          <a:solidFill>
                            <a:schemeClr val="tx1"/>
                          </a:solidFill>
                          <a:effectLst/>
                          <a:latin typeface="Arial" charset="0"/>
                          <a:ea typeface="+mn-ea"/>
                          <a:cs typeface="+mn-cs"/>
                        </a:rPr>
                        <a:t>TPL</a:t>
                      </a:r>
                      <a:r>
                        <a:rPr kumimoji="0" lang="en-GB" sz="1500" b="0" i="0" u="none" strike="noStrike" kern="1200" cap="none" normalizeH="0" baseline="0" dirty="0" smtClean="0">
                          <a:ln>
                            <a:noFill/>
                          </a:ln>
                          <a:solidFill>
                            <a:schemeClr val="tx1"/>
                          </a:solidFill>
                          <a:effectLst/>
                          <a:latin typeface="Arial" charset="0"/>
                          <a:ea typeface="+mn-ea"/>
                          <a:cs typeface="+mn-cs"/>
                        </a:rPr>
                        <a:t>, </a:t>
                      </a:r>
                      <a:r>
                        <a:rPr kumimoji="0" lang="en-GB" sz="1500" b="0" i="0" u="none" strike="noStrike" kern="1200" cap="none" normalizeH="0" baseline="0" dirty="0" smtClean="0">
                          <a:ln>
                            <a:noFill/>
                          </a:ln>
                          <a:solidFill>
                            <a:schemeClr val="tx1"/>
                          </a:solidFill>
                          <a:effectLst/>
                          <a:latin typeface="Arial" charset="0"/>
                          <a:ea typeface="+mn-ea"/>
                          <a:cs typeface="+mn-cs"/>
                        </a:rPr>
                        <a:t>GIT</a:t>
                      </a:r>
                      <a:r>
                        <a:rPr kumimoji="0" lang="en-GB" sz="1500" b="0" i="0" u="none" strike="noStrike" kern="1200" cap="none" normalizeH="0" baseline="0" dirty="0" smtClean="0">
                          <a:ln>
                            <a:noFill/>
                          </a:ln>
                          <a:solidFill>
                            <a:schemeClr val="tx1"/>
                          </a:solidFill>
                          <a:effectLst/>
                          <a:latin typeface="Arial" charset="0"/>
                          <a:ea typeface="+mn-ea"/>
                          <a:cs typeface="+mn-cs"/>
                        </a:rPr>
                        <a:t>, </a:t>
                      </a:r>
                      <a:r>
                        <a:rPr kumimoji="0" lang="en-GB" sz="1500" b="0" i="0" u="none" strike="noStrike" kern="1200" cap="none" normalizeH="0" baseline="0" dirty="0" smtClean="0">
                          <a:ln>
                            <a:noFill/>
                          </a:ln>
                          <a:solidFill>
                            <a:schemeClr val="tx1"/>
                          </a:solidFill>
                          <a:effectLst/>
                          <a:latin typeface="Arial" charset="0"/>
                          <a:ea typeface="+mn-ea"/>
                          <a:cs typeface="+mn-cs"/>
                        </a:rPr>
                        <a:t>TFS</a:t>
                      </a:r>
                      <a:r>
                        <a:rPr kumimoji="0" lang="en-GB" sz="1500" b="0" i="0" u="none" strike="noStrike" kern="1200" cap="none" normalizeH="0" baseline="0" dirty="0" smtClean="0">
                          <a:ln>
                            <a:noFill/>
                          </a:ln>
                          <a:solidFill>
                            <a:schemeClr val="tx1"/>
                          </a:solidFill>
                          <a:effectLst/>
                          <a:latin typeface="Arial" charset="0"/>
                          <a:ea typeface="+mn-ea"/>
                          <a:cs typeface="+mn-cs"/>
                        </a:rPr>
                        <a:t>, XML, JSON, </a:t>
                      </a:r>
                      <a:r>
                        <a:rPr kumimoji="0" lang="en-GB" sz="1500" b="0" i="0" u="none" strike="noStrike" kern="1200" cap="none" normalizeH="0" baseline="0" dirty="0" smtClean="0">
                          <a:ln>
                            <a:noFill/>
                          </a:ln>
                          <a:solidFill>
                            <a:schemeClr val="tx1"/>
                          </a:solidFill>
                          <a:effectLst/>
                          <a:latin typeface="Arial" charset="0"/>
                          <a:ea typeface="+mn-ea"/>
                          <a:cs typeface="+mn-cs"/>
                        </a:rPr>
                        <a:t>Kestrel, </a:t>
                      </a:r>
                      <a:r>
                        <a:rPr kumimoji="0" lang="en-US" sz="1500" b="0" i="0" u="none" strike="noStrike" kern="1200" cap="none" normalizeH="0" baseline="0" dirty="0" smtClean="0">
                          <a:ln>
                            <a:noFill/>
                          </a:ln>
                          <a:solidFill>
                            <a:schemeClr val="tx1"/>
                          </a:solidFill>
                          <a:effectLst/>
                          <a:latin typeface="Arial" charset="0"/>
                          <a:ea typeface="+mn-ea"/>
                          <a:cs typeface="+mn-cs"/>
                        </a:rPr>
                        <a:t>IIS</a:t>
                      </a:r>
                      <a:r>
                        <a:rPr kumimoji="0" lang="en-US" sz="1500" b="0" i="0" u="none" strike="noStrike" kern="1200" cap="none" normalizeH="0" baseline="0" dirty="0" smtClean="0">
                          <a:ln>
                            <a:noFill/>
                          </a:ln>
                          <a:solidFill>
                            <a:schemeClr val="tx1"/>
                          </a:solidFill>
                          <a:effectLst/>
                          <a:latin typeface="Arial" charset="0"/>
                          <a:ea typeface="+mn-ea"/>
                          <a:cs typeface="+mn-cs"/>
                        </a:rPr>
                        <a:t>, WAS</a:t>
                      </a: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1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500" b="1" i="0" u="none" strike="noStrike" kern="1200" cap="none" normalizeH="0" baseline="0" dirty="0" smtClean="0">
                          <a:ln>
                            <a:noFill/>
                          </a:ln>
                          <a:solidFill>
                            <a:schemeClr val="tx1"/>
                          </a:solidFill>
                          <a:effectLst/>
                          <a:latin typeface="Arial" charset="0"/>
                          <a:ea typeface="+mn-ea"/>
                          <a:cs typeface="+mn-cs"/>
                        </a:rPr>
                        <a:t>Associations</a:t>
                      </a:r>
                      <a:endParaRPr kumimoji="0" lang="en-US" sz="1500" b="1" i="0" u="none" strike="noStrike" kern="1200" cap="none" normalizeH="0" baseline="0" dirty="0" smtClean="0">
                        <a:ln>
                          <a:noFill/>
                        </a:ln>
                        <a:solidFill>
                          <a:schemeClr val="tx1"/>
                        </a:solidFill>
                        <a:effectLst/>
                        <a:latin typeface="Arial" charset="0"/>
                        <a:ea typeface="+mn-ea"/>
                        <a:cs typeface="+mn-cs"/>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500" b="0" i="0" u="none" strike="noStrike" kern="1200" cap="none" normalizeH="0" baseline="0" dirty="0" smtClean="0">
                          <a:ln>
                            <a:noFill/>
                          </a:ln>
                          <a:solidFill>
                            <a:schemeClr val="tx1"/>
                          </a:solidFill>
                          <a:effectLst/>
                          <a:latin typeface="Arial" charset="0"/>
                          <a:ea typeface="+mn-ea"/>
                          <a:cs typeface="+mn-cs"/>
                        </a:rPr>
                        <a:t>Microsoft, Amazon, Hong Kong Jockey Club</a:t>
                      </a:r>
                      <a:endParaRPr kumimoji="0" lang="en-US" sz="1500" b="0" i="0" u="none" strike="noStrike" kern="1200" cap="none" normalizeH="0" baseline="0" dirty="0" smtClean="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50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1500" b="0" i="0" u="none" strike="noStrike" kern="1200" cap="none" normalizeH="0" baseline="0" dirty="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0953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500" b="1"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1500" b="0" i="0" u="none" strike="noStrike" kern="1200" cap="none" normalizeH="0" baseline="0" dirty="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545">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endParaRPr kumimoji="0" lang="en-US" sz="1500" b="1"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IN" sz="1500" b="0" i="0" u="none" strike="noStrike" kern="1200" cap="none" normalizeH="0" baseline="0" dirty="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87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smtClean="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kern="1200" cap="none" normalizeH="0" baseline="0" dirty="0" smtClean="0">
                        <a:ln>
                          <a:noFill/>
                        </a:ln>
                        <a:solidFill>
                          <a:schemeClr val="tx1"/>
                        </a:solidFill>
                        <a:effectLst/>
                        <a:latin typeface="Arial" charset="0"/>
                        <a:ea typeface="+mn-ea"/>
                        <a:cs typeface="+mn-cs"/>
                      </a:endParaRPr>
                    </a:p>
                  </a:txBody>
                  <a:tcPr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Line 27"/>
          <p:cNvSpPr>
            <a:spLocks noChangeShapeType="1"/>
          </p:cNvSpPr>
          <p:nvPr/>
        </p:nvSpPr>
        <p:spPr bwMode="auto">
          <a:xfrm>
            <a:off x="444674" y="6388072"/>
            <a:ext cx="113673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aphicFrame>
        <p:nvGraphicFramePr>
          <p:cNvPr id="12" name="Group 20"/>
          <p:cNvGraphicFramePr>
            <a:graphicFrameLocks noGrp="1"/>
          </p:cNvGraphicFramePr>
          <p:nvPr>
            <p:extLst>
              <p:ext uri="{D42A27DB-BD31-4B8C-83A1-F6EECF244321}">
                <p14:modId xmlns:p14="http://schemas.microsoft.com/office/powerpoint/2010/main" val="1575033893"/>
              </p:ext>
            </p:extLst>
          </p:nvPr>
        </p:nvGraphicFramePr>
        <p:xfrm>
          <a:off x="488515" y="4603347"/>
          <a:ext cx="3319397" cy="1672194"/>
        </p:xfrm>
        <a:graphic>
          <a:graphicData uri="http://schemas.openxmlformats.org/drawingml/2006/table">
            <a:tbl>
              <a:tblPr/>
              <a:tblGrid>
                <a:gridCol w="3319397"/>
              </a:tblGrid>
              <a:tr h="16721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charset="0"/>
                        </a:rPr>
                        <a:t>        </a:t>
                      </a:r>
                      <a:r>
                        <a:rPr kumimoji="0" lang="en-GB" sz="1400" b="0" i="0" u="none" strike="noStrike" cap="none" normalizeH="0" baseline="0" dirty="0" smtClean="0">
                          <a:ln>
                            <a:noFill/>
                          </a:ln>
                          <a:solidFill>
                            <a:schemeClr val="tx1"/>
                          </a:solidFill>
                          <a:effectLst/>
                          <a:latin typeface="Arial" charset="0"/>
                        </a:rPr>
                        <a:t>: </a:t>
                      </a:r>
                      <a:r>
                        <a:rPr kumimoji="0" lang="en-GB" sz="1400" b="0" i="0" u="none" strike="noStrike" cap="none" normalizeH="0" baseline="0" dirty="0" smtClean="0">
                          <a:ln>
                            <a:noFill/>
                          </a:ln>
                          <a:solidFill>
                            <a:schemeClr val="tx1"/>
                          </a:solidFill>
                          <a:effectLst/>
                          <a:latin typeface="Arial" charset="0"/>
                          <a:hlinkClick r:id="rId3"/>
                        </a:rPr>
                        <a:t>vkg.mca@gmail.com</a:t>
                      </a:r>
                      <a:endParaRPr kumimoji="0" lang="en-GB"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       : </a:t>
                      </a:r>
                      <a:r>
                        <a:rPr kumimoji="0" lang="en-GB" sz="1400" b="0" i="0" u="none" strike="noStrike" cap="none" normalizeH="0" baseline="0" dirty="0" smtClean="0">
                          <a:ln>
                            <a:noFill/>
                          </a:ln>
                          <a:solidFill>
                            <a:schemeClr val="tx1"/>
                          </a:solidFill>
                          <a:effectLst/>
                          <a:latin typeface="Arial" charset="0"/>
                          <a:hlinkClick r:id="rId4"/>
                        </a:rPr>
                        <a:t>https://hk.linkedin.com/in/vkgmca</a:t>
                      </a:r>
                      <a:endParaRPr kumimoji="0" lang="en-GB"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       : </a:t>
                      </a:r>
                      <a:r>
                        <a:rPr kumimoji="0" lang="en-GB" sz="1400" b="0" i="0" u="none" strike="noStrike" kern="1200" cap="none" normalizeH="0" baseline="0" dirty="0" smtClean="0">
                          <a:ln>
                            <a:noFill/>
                          </a:ln>
                          <a:solidFill>
                            <a:schemeClr val="hlink"/>
                          </a:solidFill>
                          <a:effectLst/>
                          <a:latin typeface="Arial" charset="0"/>
                          <a:ea typeface="+mn-ea"/>
                          <a:cs typeface="+mn-cs"/>
                        </a:rPr>
                        <a:t>@</a:t>
                      </a:r>
                      <a:r>
                        <a:rPr kumimoji="0" lang="en-GB" sz="1400" b="0" i="0" u="none" strike="noStrike" kern="1200" cap="none" normalizeH="0" baseline="0" dirty="0" err="1" smtClean="0">
                          <a:ln>
                            <a:noFill/>
                          </a:ln>
                          <a:solidFill>
                            <a:schemeClr val="hlink"/>
                          </a:solidFill>
                          <a:effectLst/>
                          <a:latin typeface="Arial" charset="0"/>
                          <a:ea typeface="+mn-ea"/>
                          <a:cs typeface="+mn-cs"/>
                        </a:rPr>
                        <a:t>vkgmca</a:t>
                      </a:r>
                      <a:endParaRPr kumimoji="0" lang="en-GB" sz="1400" b="0" i="0" u="none" strike="noStrike" kern="1200" cap="none" normalizeH="0" baseline="0" dirty="0" smtClean="0">
                        <a:ln>
                          <a:noFill/>
                        </a:ln>
                        <a:solidFill>
                          <a:schemeClr val="hlink"/>
                        </a:solidFill>
                        <a:effectLst/>
                        <a:latin typeface="Arial" charset="0"/>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       : </a:t>
                      </a:r>
                      <a:r>
                        <a:rPr kumimoji="0" lang="en-GB" sz="1400" b="0" i="0" u="none" strike="noStrike" cap="none" normalizeH="0" baseline="0" dirty="0" smtClean="0">
                          <a:ln>
                            <a:noFill/>
                          </a:ln>
                          <a:solidFill>
                            <a:schemeClr val="tx1"/>
                          </a:solidFill>
                          <a:effectLst/>
                          <a:latin typeface="Arial" charset="0"/>
                          <a:hlinkClick r:id="rId5"/>
                        </a:rPr>
                        <a:t>www.facebook.com/vkg.mca</a:t>
                      </a:r>
                      <a:endParaRPr kumimoji="0" lang="en-GB" sz="14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charset="0"/>
                        </a:rPr>
                        <a:t>       : </a:t>
                      </a:r>
                      <a:r>
                        <a:rPr kumimoji="0" lang="en-GB" sz="1400" b="0" i="0" u="none" strike="noStrike" cap="none" normalizeH="0" baseline="0" dirty="0" smtClean="0">
                          <a:ln>
                            <a:noFill/>
                          </a:ln>
                          <a:solidFill>
                            <a:schemeClr val="hlink"/>
                          </a:solidFill>
                          <a:effectLst/>
                          <a:latin typeface="Arial" charset="0"/>
                        </a:rPr>
                        <a:t>(</a:t>
                      </a:r>
                      <a:r>
                        <a:rPr kumimoji="0" lang="en-GB" sz="1400" b="0" i="0" u="none" strike="noStrike" kern="1200" cap="none" normalizeH="0" baseline="0" dirty="0" smtClean="0">
                          <a:ln>
                            <a:noFill/>
                          </a:ln>
                          <a:solidFill>
                            <a:schemeClr val="hlink"/>
                          </a:solidFill>
                          <a:effectLst/>
                          <a:latin typeface="Arial" charset="0"/>
                          <a:ea typeface="+mn-ea"/>
                          <a:cs typeface="+mn-cs"/>
                        </a:rPr>
                        <a:t>M</a:t>
                      </a:r>
                      <a:r>
                        <a:rPr kumimoji="0" lang="en-GB" sz="1400" b="0" i="0" u="none" strike="noStrike" cap="none" normalizeH="0" baseline="0" dirty="0" smtClean="0">
                          <a:ln>
                            <a:noFill/>
                          </a:ln>
                          <a:solidFill>
                            <a:schemeClr val="hlink"/>
                          </a:solidFill>
                          <a:effectLst/>
                          <a:latin typeface="Arial" charset="0"/>
                        </a:rPr>
                        <a:t>): +852-51615958</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200" b="0" i="0" u="none" strike="noStrike" cap="none" normalizeH="0" baseline="0" dirty="0" smtClean="0">
                        <a:ln>
                          <a:noFill/>
                        </a:ln>
                        <a:solidFill>
                          <a:schemeClr val="hlink"/>
                        </a:solidFill>
                        <a:effectLst/>
                        <a:latin typeface="Arial" charset="0"/>
                      </a:endParaRPr>
                    </a:p>
                  </a:txBody>
                  <a:tcPr marT="45704" marB="4570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898" y="1442776"/>
            <a:ext cx="307657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Connector 7"/>
          <p:cNvCxnSpPr/>
          <p:nvPr/>
        </p:nvCxnSpPr>
        <p:spPr>
          <a:xfrm>
            <a:off x="507304" y="1330042"/>
            <a:ext cx="11317266"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3149" y="5236964"/>
            <a:ext cx="310667" cy="242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41250" y="5481899"/>
            <a:ext cx="282292" cy="299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830" y="4616929"/>
            <a:ext cx="315293" cy="308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975" y="5711870"/>
            <a:ext cx="322841" cy="33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1250" y="4925056"/>
            <a:ext cx="282292" cy="292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p:cNvPicPr>
          <p:nvPr/>
        </p:nvPicPr>
        <p:blipFill>
          <a:blip r:embed="rId12"/>
          <a:stretch>
            <a:fillRect/>
          </a:stretch>
        </p:blipFill>
        <p:spPr>
          <a:xfrm>
            <a:off x="8775054" y="3223668"/>
            <a:ext cx="1386832" cy="423593"/>
          </a:xfrm>
          <a:prstGeom prst="rect">
            <a:avLst/>
          </a:prstGeom>
        </p:spPr>
      </p:pic>
      <p:pic>
        <p:nvPicPr>
          <p:cNvPr id="14" name="Picture 13"/>
          <p:cNvPicPr>
            <a:picLocks noChangeAspect="1"/>
          </p:cNvPicPr>
          <p:nvPr/>
        </p:nvPicPr>
        <p:blipFill>
          <a:blip r:embed="rId13"/>
          <a:stretch>
            <a:fillRect/>
          </a:stretch>
        </p:blipFill>
        <p:spPr>
          <a:xfrm>
            <a:off x="6485553" y="3159241"/>
            <a:ext cx="2141588" cy="530165"/>
          </a:xfrm>
          <a:prstGeom prst="rect">
            <a:avLst/>
          </a:prstGeom>
        </p:spPr>
      </p:pic>
      <p:pic>
        <p:nvPicPr>
          <p:cNvPr id="3" name="Picture 2"/>
          <p:cNvPicPr>
            <a:picLocks noChangeAspect="1"/>
          </p:cNvPicPr>
          <p:nvPr/>
        </p:nvPicPr>
        <p:blipFill>
          <a:blip r:embed="rId14"/>
          <a:stretch>
            <a:fillRect/>
          </a:stretch>
        </p:blipFill>
        <p:spPr>
          <a:xfrm>
            <a:off x="10230252" y="3212526"/>
            <a:ext cx="585342" cy="423593"/>
          </a:xfrm>
          <a:prstGeom prst="rect">
            <a:avLst/>
          </a:prstGeom>
        </p:spPr>
      </p:pic>
    </p:spTree>
    <p:extLst>
      <p:ext uri="{BB962C8B-B14F-4D97-AF65-F5344CB8AC3E}">
        <p14:creationId xmlns:p14="http://schemas.microsoft.com/office/powerpoint/2010/main" val="2892982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45746385"/>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t>Talk Topics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smtClean="0"/>
                        <a:t>01</a:t>
                      </a:r>
                      <a:r>
                        <a:rPr lang="en-US" sz="2400" baseline="0" dirty="0" smtClean="0"/>
                        <a:t> </a:t>
                      </a:r>
                      <a:r>
                        <a:rPr lang="en-US" sz="2400" dirty="0" smtClean="0"/>
                        <a:t>| </a:t>
                      </a:r>
                      <a:r>
                        <a:rPr lang="en-US" sz="2400" kern="1200" baseline="0" dirty="0" err="1" smtClean="0">
                          <a:solidFill>
                            <a:schemeClr val="dk1"/>
                          </a:solidFill>
                          <a:latin typeface="+mn-lt"/>
                          <a:ea typeface="+mn-ea"/>
                          <a:cs typeface="+mn-cs"/>
                        </a:rPr>
                        <a:t>Asp.Net</a:t>
                      </a:r>
                      <a:r>
                        <a:rPr lang="en-US" sz="2400" kern="1200" baseline="0" dirty="0" smtClean="0">
                          <a:solidFill>
                            <a:schemeClr val="dk1"/>
                          </a:solidFill>
                          <a:latin typeface="+mn-lt"/>
                          <a:ea typeface="+mn-ea"/>
                          <a:cs typeface="+mn-cs"/>
                        </a:rPr>
                        <a:t> Core 2.2 Intro</a:t>
                      </a:r>
                    </a:p>
                  </a:txBody>
                  <a:tcPr anchor="ctr"/>
                </a:tc>
                <a:tc>
                  <a:txBody>
                    <a:bodyPr/>
                    <a:lstStyle/>
                    <a:p>
                      <a:r>
                        <a:rPr lang="en-US" sz="2400" dirty="0" smtClean="0"/>
                        <a:t>05 | </a:t>
                      </a:r>
                      <a:r>
                        <a:rPr lang="en-US" sz="2400" kern="1200" baseline="0" dirty="0" smtClean="0">
                          <a:solidFill>
                            <a:schemeClr val="dk1"/>
                          </a:solidFill>
                          <a:latin typeface="+mn-lt"/>
                          <a:ea typeface="+mn-ea"/>
                          <a:cs typeface="+mn-cs"/>
                        </a:rPr>
                        <a:t>Entity Core Version 2.2 Intro</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02 | </a:t>
                      </a:r>
                      <a:r>
                        <a:rPr lang="en-US" sz="2400" kern="1200" baseline="0" dirty="0" smtClean="0">
                          <a:solidFill>
                            <a:schemeClr val="dk1"/>
                          </a:solidFill>
                          <a:latin typeface="+mn-lt"/>
                          <a:ea typeface="+mn-ea"/>
                          <a:cs typeface="+mn-cs"/>
                        </a:rPr>
                        <a:t>VS 2107, Version 15.9 Preview 3 Intro</a:t>
                      </a:r>
                      <a:endParaRPr lang="en-US" sz="2400" kern="1200" baseline="0" dirty="0">
                        <a:solidFill>
                          <a:schemeClr val="dk1"/>
                        </a:solidFill>
                        <a:latin typeface="+mn-lt"/>
                        <a:ea typeface="+mn-ea"/>
                        <a:cs typeface="+mn-cs"/>
                      </a:endParaRPr>
                    </a:p>
                  </a:txBody>
                  <a:tcPr anchor="ctr"/>
                </a:tc>
                <a:tc>
                  <a:txBody>
                    <a:bodyPr/>
                    <a:lstStyle/>
                    <a:p>
                      <a:r>
                        <a:rPr lang="en-US" sz="2400" dirty="0" smtClean="0"/>
                        <a:t>06 | </a:t>
                      </a:r>
                      <a:r>
                        <a:rPr lang="en-US" sz="2400" kern="1200" dirty="0" err="1" smtClean="0">
                          <a:solidFill>
                            <a:schemeClr val="dk1"/>
                          </a:solidFill>
                          <a:latin typeface="+mn-lt"/>
                          <a:ea typeface="+mn-ea"/>
                          <a:cs typeface="+mn-cs"/>
                        </a:rPr>
                        <a:t>XUnit</a:t>
                      </a:r>
                      <a:r>
                        <a:rPr lang="en-US" sz="2400" kern="1200" dirty="0" smtClean="0">
                          <a:solidFill>
                            <a:schemeClr val="dk1"/>
                          </a:solidFill>
                          <a:latin typeface="+mn-lt"/>
                          <a:ea typeface="+mn-ea"/>
                          <a:cs typeface="+mn-cs"/>
                        </a:rPr>
                        <a:t> 2.4 Intro</a:t>
                      </a:r>
                      <a:endParaRPr lang="en-US" sz="2400" kern="1200" dirty="0">
                        <a:solidFill>
                          <a:schemeClr val="dk1"/>
                        </a:solidFill>
                        <a:latin typeface="+mn-lt"/>
                        <a:ea typeface="+mn-ea"/>
                        <a:cs typeface="+mn-cs"/>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t>03</a:t>
                      </a:r>
                      <a:r>
                        <a:rPr lang="en-US" sz="2400" baseline="0" dirty="0" smtClean="0"/>
                        <a:t> | </a:t>
                      </a:r>
                      <a:r>
                        <a:rPr lang="en-US" sz="2400" kern="1200" baseline="0" dirty="0" smtClean="0">
                          <a:solidFill>
                            <a:schemeClr val="dk1"/>
                          </a:solidFill>
                          <a:latin typeface="+mn-lt"/>
                          <a:ea typeface="+mn-ea"/>
                          <a:cs typeface="+mn-cs"/>
                        </a:rPr>
                        <a:t>Swagger API Documentation Intro</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07 | </a:t>
                      </a:r>
                      <a:r>
                        <a:rPr lang="en-US" sz="2400" kern="1200" baseline="0" dirty="0" smtClean="0">
                          <a:solidFill>
                            <a:schemeClr val="dk1"/>
                          </a:solidFill>
                          <a:latin typeface="+mn-lt"/>
                          <a:ea typeface="+mn-ea"/>
                          <a:cs typeface="+mn-cs"/>
                        </a:rPr>
                        <a:t>API Client </a:t>
                      </a:r>
                      <a:r>
                        <a:rPr lang="en-US" sz="2400" kern="1200" baseline="0" dirty="0" err="1" smtClean="0">
                          <a:solidFill>
                            <a:schemeClr val="dk1"/>
                          </a:solidFill>
                          <a:latin typeface="+mn-lt"/>
                          <a:ea typeface="+mn-ea"/>
                          <a:cs typeface="+mn-cs"/>
                        </a:rPr>
                        <a:t>CodeGen</a:t>
                      </a:r>
                      <a:r>
                        <a:rPr lang="en-US" sz="2400" kern="1200" baseline="0" dirty="0" smtClean="0">
                          <a:solidFill>
                            <a:schemeClr val="dk1"/>
                          </a:solidFill>
                          <a:latin typeface="+mn-lt"/>
                          <a:ea typeface="+mn-ea"/>
                          <a:cs typeface="+mn-cs"/>
                        </a:rPr>
                        <a:t> Intro</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04 | </a:t>
                      </a:r>
                      <a:r>
                        <a:rPr lang="en-US" sz="2400" kern="1200" baseline="0" dirty="0" smtClean="0">
                          <a:solidFill>
                            <a:schemeClr val="dk1"/>
                          </a:solidFill>
                          <a:latin typeface="+mn-lt"/>
                          <a:ea typeface="+mn-ea"/>
                          <a:cs typeface="+mn-cs"/>
                        </a:rPr>
                        <a:t>Microsoft API Analyzer Intro</a:t>
                      </a:r>
                      <a:endParaRPr lang="en-US" sz="2400" kern="1200" baseline="0" dirty="0">
                        <a:solidFill>
                          <a:schemeClr val="dk1"/>
                        </a:solidFill>
                        <a:latin typeface="+mn-lt"/>
                        <a:ea typeface="+mn-ea"/>
                        <a:cs typeface="+mn-cs"/>
                      </a:endParaRPr>
                    </a:p>
                  </a:txBody>
                  <a:tcPr anchor="ctr"/>
                </a:tc>
                <a:tc>
                  <a:txBody>
                    <a:bodyPr/>
                    <a:lstStyle/>
                    <a:p>
                      <a:r>
                        <a:rPr lang="en-US" sz="2400" dirty="0" smtClean="0"/>
                        <a:t>08 | </a:t>
                      </a:r>
                      <a:r>
                        <a:rPr lang="en-US" sz="2400" dirty="0" smtClean="0"/>
                        <a:t>HTTP REPL</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9840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03492381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t>Demo Topics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pPr marL="0" marR="0" lvl="2" indent="0" algn="l" defTabSz="914088" rtl="0" eaLnBrk="1" fontAlgn="auto" latinLnBrk="0" hangingPunct="1">
                        <a:lnSpc>
                          <a:spcPct val="100000"/>
                        </a:lnSpc>
                        <a:spcBef>
                          <a:spcPts val="0"/>
                        </a:spcBef>
                        <a:spcAft>
                          <a:spcPts val="0"/>
                        </a:spcAft>
                        <a:buClrTx/>
                        <a:buSzTx/>
                        <a:buFontTx/>
                        <a:buNone/>
                        <a:tabLst/>
                        <a:defRPr/>
                      </a:pPr>
                      <a:r>
                        <a:rPr lang="en-US" sz="2400" dirty="0" smtClean="0"/>
                        <a:t>01</a:t>
                      </a:r>
                      <a:r>
                        <a:rPr lang="en-US" sz="2400" baseline="0" dirty="0" smtClean="0"/>
                        <a:t> </a:t>
                      </a:r>
                      <a:r>
                        <a:rPr lang="en-US" sz="2400" dirty="0" smtClean="0"/>
                        <a:t>| </a:t>
                      </a:r>
                      <a:r>
                        <a:rPr lang="en-US" sz="2400" dirty="0" smtClean="0"/>
                        <a:t>Database Creation</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05 | </a:t>
                      </a:r>
                      <a:r>
                        <a:rPr lang="en-US" sz="2400" dirty="0" smtClean="0"/>
                        <a:t>Swagger API Document</a:t>
                      </a:r>
                      <a:r>
                        <a:rPr lang="en-US" sz="2400" baseline="0" dirty="0" smtClean="0"/>
                        <a:t> Generation</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02 | </a:t>
                      </a:r>
                      <a:r>
                        <a:rPr lang="en-US" sz="2400" dirty="0" smtClean="0"/>
                        <a:t>Entity Model Creation</a:t>
                      </a:r>
                      <a:endParaRPr lang="en-US" sz="2400" kern="1200" baseline="0" dirty="0">
                        <a:solidFill>
                          <a:schemeClr val="dk1"/>
                        </a:solidFill>
                        <a:latin typeface="+mn-lt"/>
                        <a:ea typeface="+mn-ea"/>
                        <a:cs typeface="+mn-cs"/>
                      </a:endParaRPr>
                    </a:p>
                  </a:txBody>
                  <a:tcPr anchor="ctr"/>
                </a:tc>
                <a:tc>
                  <a:txBody>
                    <a:bodyPr/>
                    <a:lstStyle/>
                    <a:p>
                      <a:r>
                        <a:rPr lang="en-US" sz="2400" dirty="0" smtClean="0"/>
                        <a:t>06 | </a:t>
                      </a:r>
                      <a:r>
                        <a:rPr lang="en-US" sz="2400" dirty="0" err="1" smtClean="0"/>
                        <a:t>NSwag</a:t>
                      </a:r>
                      <a:r>
                        <a:rPr lang="en-US" sz="2400" dirty="0" smtClean="0"/>
                        <a:t> Client Generation</a:t>
                      </a:r>
                      <a:endParaRPr lang="en-US" sz="2400" kern="1200" dirty="0">
                        <a:solidFill>
                          <a:schemeClr val="dk1"/>
                        </a:solidFill>
                        <a:latin typeface="+mn-lt"/>
                        <a:ea typeface="+mn-ea"/>
                        <a:cs typeface="+mn-cs"/>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t>03</a:t>
                      </a:r>
                      <a:r>
                        <a:rPr lang="en-US" sz="2400" baseline="0" dirty="0" smtClean="0"/>
                        <a:t> | </a:t>
                      </a:r>
                      <a:r>
                        <a:rPr lang="en-US" sz="2400" baseline="0" dirty="0" smtClean="0"/>
                        <a:t>Web API Development</a:t>
                      </a:r>
                      <a:endParaRPr lang="en-US" sz="2400" kern="1200" baseline="0" dirty="0" smtClean="0">
                        <a:solidFill>
                          <a:schemeClr val="dk1"/>
                        </a:solidFill>
                        <a:latin typeface="+mn-lt"/>
                        <a:ea typeface="+mn-ea"/>
                        <a:cs typeface="+mn-cs"/>
                      </a:endParaRPr>
                    </a:p>
                  </a:txBody>
                  <a:tcPr anchor="ctr"/>
                </a:tc>
                <a:tc>
                  <a:txBody>
                    <a:bodyPr/>
                    <a:lstStyle/>
                    <a:p>
                      <a:r>
                        <a:rPr lang="en-US" sz="2400" dirty="0" smtClean="0"/>
                        <a:t>07 | </a:t>
                      </a:r>
                      <a:r>
                        <a:rPr lang="en-US" sz="2400" dirty="0" err="1" smtClean="0"/>
                        <a:t>Xunit</a:t>
                      </a:r>
                      <a:r>
                        <a:rPr lang="en-US" sz="2400" dirty="0" smtClean="0"/>
                        <a:t> Testing</a:t>
                      </a:r>
                      <a:endParaRPr lang="en-US" sz="2400" kern="1200" baseline="0" dirty="0">
                        <a:solidFill>
                          <a:schemeClr val="dk1"/>
                        </a:solidFill>
                        <a:latin typeface="+mn-lt"/>
                        <a:ea typeface="+mn-ea"/>
                        <a:cs typeface="+mn-cs"/>
                      </a:endParaRPr>
                    </a:p>
                  </a:txBody>
                  <a:tcPr anchor="ctr"/>
                </a:tc>
              </a:tr>
              <a:tr h="767632">
                <a:tc>
                  <a:txBody>
                    <a:bodyPr/>
                    <a:lstStyle/>
                    <a:p>
                      <a:r>
                        <a:rPr lang="en-US" sz="2400" dirty="0" smtClean="0"/>
                        <a:t>04 | </a:t>
                      </a:r>
                      <a:r>
                        <a:rPr lang="en-US" sz="2400" kern="1200" baseline="0" dirty="0" smtClean="0">
                          <a:solidFill>
                            <a:schemeClr val="dk1"/>
                          </a:solidFill>
                          <a:latin typeface="+mn-lt"/>
                          <a:ea typeface="+mn-ea"/>
                          <a:cs typeface="+mn-cs"/>
                        </a:rPr>
                        <a:t>Managing HTTP stuffs</a:t>
                      </a:r>
                      <a:endParaRPr lang="en-US" sz="2400" kern="1200" baseline="0" dirty="0">
                        <a:solidFill>
                          <a:schemeClr val="dk1"/>
                        </a:solidFill>
                        <a:latin typeface="+mn-lt"/>
                        <a:ea typeface="+mn-ea"/>
                        <a:cs typeface="+mn-cs"/>
                      </a:endParaRPr>
                    </a:p>
                  </a:txBody>
                  <a:tcPr anchor="ctr"/>
                </a:tc>
                <a:tc>
                  <a:txBody>
                    <a:bodyPr/>
                    <a:lstStyle/>
                    <a:p>
                      <a:r>
                        <a:rPr lang="en-US" sz="2400" dirty="0" smtClean="0"/>
                        <a:t>08 | </a:t>
                      </a:r>
                      <a:r>
                        <a:rPr lang="en-US" sz="2400" dirty="0" smtClean="0"/>
                        <a:t>References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cxnSp>
        <p:nvCxnSpPr>
          <p:cNvPr id="7" name="Straight Connector 6"/>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2160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01</a:t>
            </a:r>
            <a:r>
              <a:rPr lang="en-US" sz="3200" b="1" dirty="0" smtClean="0">
                <a:solidFill>
                  <a:srgbClr val="00B0F0"/>
                </a:solidFill>
              </a:rPr>
              <a:t>|</a:t>
            </a:r>
            <a:r>
              <a:rPr lang="en-US" sz="3200" b="1" dirty="0" smtClean="0"/>
              <a:t> </a:t>
            </a:r>
            <a:r>
              <a:rPr lang="en-US" sz="3200" b="1" dirty="0" smtClean="0"/>
              <a:t>Talk Topics</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1600" b="1" dirty="0" smtClean="0"/>
              <a:t>Visual Studio 2107 Version 15.9 Preview-3</a:t>
            </a:r>
          </a:p>
          <a:p>
            <a:pPr lvl="1"/>
            <a:r>
              <a:rPr lang="en-US" sz="1400" b="1" dirty="0"/>
              <a:t>Recently (Oct, 2018) launched, not released publically </a:t>
            </a:r>
          </a:p>
          <a:p>
            <a:r>
              <a:rPr lang="en-US" sz="1600" b="1" dirty="0" smtClean="0"/>
              <a:t>ASP.NET Core 2.2</a:t>
            </a:r>
          </a:p>
          <a:p>
            <a:pPr lvl="1"/>
            <a:r>
              <a:rPr lang="en-US" sz="1400" b="1" dirty="0"/>
              <a:t>Part of </a:t>
            </a:r>
            <a:r>
              <a:rPr lang="en-US" sz="1400" b="1" dirty="0" smtClean="0"/>
              <a:t>VS 2017, Version 15.9</a:t>
            </a:r>
          </a:p>
          <a:p>
            <a:r>
              <a:rPr lang="en-US" sz="1600" b="1" dirty="0" smtClean="0"/>
              <a:t>Swagger</a:t>
            </a:r>
          </a:p>
          <a:p>
            <a:pPr lvl="1"/>
            <a:r>
              <a:rPr lang="en-US" sz="1400" b="1" dirty="0" smtClean="0"/>
              <a:t>An Open Source for API Documentation and Testing</a:t>
            </a:r>
          </a:p>
          <a:p>
            <a:r>
              <a:rPr lang="en-US" sz="1600" b="1" dirty="0"/>
              <a:t>Microsoft API </a:t>
            </a:r>
            <a:r>
              <a:rPr lang="en-US" sz="1600" b="1" dirty="0"/>
              <a:t>Analyzer</a:t>
            </a:r>
          </a:p>
          <a:p>
            <a:pPr lvl="1"/>
            <a:r>
              <a:rPr lang="en-US" sz="1400" b="1" dirty="0"/>
              <a:t>A new feature for managing HTTP stuffs</a:t>
            </a:r>
          </a:p>
          <a:p>
            <a:r>
              <a:rPr lang="en-US" sz="1600" b="1" dirty="0"/>
              <a:t>Entity Core Version </a:t>
            </a:r>
            <a:r>
              <a:rPr lang="en-US" sz="1600" b="1" dirty="0"/>
              <a:t>2.2</a:t>
            </a:r>
          </a:p>
          <a:p>
            <a:pPr lvl="1"/>
            <a:r>
              <a:rPr lang="en-US" sz="1400" b="1" kern="1200" dirty="0" smtClean="0">
                <a:solidFill>
                  <a:schemeClr val="dk1"/>
                </a:solidFill>
              </a:rPr>
              <a:t>New improved framework</a:t>
            </a:r>
          </a:p>
          <a:p>
            <a:r>
              <a:rPr lang="en-US" sz="1600" b="1" dirty="0" err="1"/>
              <a:t>Xunit</a:t>
            </a:r>
            <a:endParaRPr lang="en-US" sz="1600" b="1" dirty="0"/>
          </a:p>
          <a:p>
            <a:pPr lvl="1"/>
            <a:r>
              <a:rPr lang="en-US" sz="1400" b="1" kern="1200" dirty="0" smtClean="0">
                <a:solidFill>
                  <a:schemeClr val="dk1"/>
                </a:solidFill>
              </a:rPr>
              <a:t>New Testing tool framework that can execute test cases from CLI</a:t>
            </a:r>
          </a:p>
          <a:p>
            <a:r>
              <a:rPr lang="en-US" sz="1800" b="1" kern="1200" dirty="0" err="1" smtClean="0">
                <a:solidFill>
                  <a:schemeClr val="dk1"/>
                </a:solidFill>
              </a:rPr>
              <a:t>Nswag</a:t>
            </a:r>
            <a:endParaRPr lang="en-US" sz="1800" b="1" kern="1200" dirty="0" smtClean="0">
              <a:solidFill>
                <a:schemeClr val="dk1"/>
              </a:solidFill>
            </a:endParaRPr>
          </a:p>
          <a:p>
            <a:pPr lvl="1"/>
            <a:r>
              <a:rPr lang="en-US" sz="1400" b="1" dirty="0"/>
              <a:t>API Client </a:t>
            </a:r>
            <a:r>
              <a:rPr lang="en-US" sz="1400" b="1" dirty="0" err="1"/>
              <a:t>CodeGen</a:t>
            </a:r>
            <a:r>
              <a:rPr lang="en-US" sz="1400" b="1" dirty="0"/>
              <a:t> tool from API specs</a:t>
            </a:r>
          </a:p>
          <a:p>
            <a:r>
              <a:rPr lang="en-US" sz="1600" b="1" dirty="0"/>
              <a:t>HTTP </a:t>
            </a:r>
            <a:r>
              <a:rPr lang="en-US" sz="1600" b="1" dirty="0"/>
              <a:t>REPL</a:t>
            </a:r>
          </a:p>
          <a:p>
            <a:pPr lvl="1"/>
            <a:r>
              <a:rPr lang="en-US" sz="1400" b="1" dirty="0"/>
              <a:t>Microsoft new tool explore and interact with your </a:t>
            </a:r>
            <a:r>
              <a:rPr lang="en-US" sz="1400" b="1" dirty="0" err="1"/>
              <a:t>RESTful</a:t>
            </a:r>
            <a:r>
              <a:rPr lang="en-US" sz="1400" b="1" dirty="0"/>
              <a:t> services</a:t>
            </a:r>
          </a:p>
          <a:p>
            <a:pPr lvl="1"/>
            <a:endParaRPr lang="en-US" sz="2000" b="1" dirty="0" smtClean="0"/>
          </a:p>
          <a:p>
            <a:pPr lvl="1"/>
            <a:endParaRPr lang="en-US" sz="20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78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smtClean="0"/>
              <a:t>02</a:t>
            </a:r>
            <a:r>
              <a:rPr lang="en-US" sz="3200" b="1" dirty="0" smtClean="0">
                <a:solidFill>
                  <a:srgbClr val="00B0F0"/>
                </a:solidFill>
              </a:rPr>
              <a:t>|</a:t>
            </a:r>
            <a:r>
              <a:rPr lang="en-US" sz="3200" b="1" dirty="0" smtClean="0"/>
              <a:t> Demo – Show me the code</a:t>
            </a:r>
            <a:endParaRPr lang="en-US" sz="3200" b="1" dirty="0"/>
          </a:p>
        </p:txBody>
      </p:sp>
      <p:sp>
        <p:nvSpPr>
          <p:cNvPr id="3" name="Content Placeholder 2"/>
          <p:cNvSpPr>
            <a:spLocks noGrp="1"/>
          </p:cNvSpPr>
          <p:nvPr>
            <p:ph sz="quarter" idx="10"/>
          </p:nvPr>
        </p:nvSpPr>
        <p:spPr>
          <a:xfrm>
            <a:off x="379413" y="820396"/>
            <a:ext cx="11525250" cy="5858218"/>
          </a:xfrm>
        </p:spPr>
        <p:txBody>
          <a:bodyPr/>
          <a:lstStyle/>
          <a:p>
            <a:r>
              <a:rPr lang="en-US" sz="1600" b="1" dirty="0" smtClean="0"/>
              <a:t>Database Creation</a:t>
            </a:r>
          </a:p>
          <a:p>
            <a:endParaRPr lang="en-US" sz="2000" b="1" dirty="0" smtClean="0"/>
          </a:p>
          <a:p>
            <a:pPr lvl="1"/>
            <a:endParaRPr lang="en-US" sz="2000" b="1" dirty="0"/>
          </a:p>
        </p:txBody>
      </p:sp>
      <p:cxnSp>
        <p:nvCxnSpPr>
          <p:cNvPr id="4" name="Straight Connector 3"/>
          <p:cNvCxnSpPr/>
          <p:nvPr/>
        </p:nvCxnSpPr>
        <p:spPr>
          <a:xfrm>
            <a:off x="379413" y="717261"/>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43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11524432" cy="594399"/>
          </a:xfrm>
        </p:spPr>
        <p:txBody>
          <a:bodyPr>
            <a:noAutofit/>
          </a:bodyPr>
          <a:lstStyle/>
          <a:p>
            <a:pPr lvl="0"/>
            <a:r>
              <a:rPr lang="en-US" b="1" dirty="0" smtClean="0"/>
              <a:t>08</a:t>
            </a:r>
            <a:r>
              <a:rPr lang="en-US" b="1" dirty="0" smtClean="0">
                <a:solidFill>
                  <a:srgbClr val="00B0F0"/>
                </a:solidFill>
              </a:rPr>
              <a:t>|</a:t>
            </a:r>
            <a:r>
              <a:rPr lang="en-US" b="1" dirty="0" smtClean="0"/>
              <a:t> Q&amp;A</a:t>
            </a:r>
            <a:endParaRPr lang="en-US" b="1" dirty="0"/>
          </a:p>
        </p:txBody>
      </p:sp>
      <p:sp>
        <p:nvSpPr>
          <p:cNvPr id="3" name="Content Placeholder 2"/>
          <p:cNvSpPr>
            <a:spLocks noGrp="1"/>
          </p:cNvSpPr>
          <p:nvPr>
            <p:ph sz="quarter" idx="10"/>
          </p:nvPr>
        </p:nvSpPr>
        <p:spPr>
          <a:xfrm>
            <a:off x="379413" y="1189972"/>
            <a:ext cx="11525250" cy="5488641"/>
          </a:xfrm>
        </p:spPr>
        <p:txBody>
          <a:bodyPr/>
          <a:lstStyle/>
          <a:p>
            <a:pPr marL="457046" lvl="1" indent="0" algn="ctr">
              <a:buNone/>
            </a:pPr>
            <a:endParaRPr lang="en-US" dirty="0" smtClean="0"/>
          </a:p>
          <a:p>
            <a:pPr marL="457046" lvl="1" indent="0" algn="ctr">
              <a:buNone/>
            </a:pPr>
            <a:endParaRPr lang="en-US" dirty="0"/>
          </a:p>
          <a:p>
            <a:pPr marL="457046" lvl="1" indent="0" algn="ctr">
              <a:buNone/>
            </a:pPr>
            <a:r>
              <a:rPr lang="en-US" dirty="0" smtClean="0"/>
              <a:t>Thank You !!!</a:t>
            </a:r>
          </a:p>
          <a:p>
            <a:pPr marL="457046" lvl="1" indent="0" algn="ctr">
              <a:buNone/>
            </a:pPr>
            <a:endParaRPr lang="en-US" dirty="0" smtClean="0"/>
          </a:p>
          <a:p>
            <a:pPr marL="457046" lvl="1" indent="0" algn="ctr">
              <a:buNone/>
            </a:pPr>
            <a:endParaRPr lang="en-US" dirty="0"/>
          </a:p>
          <a:p>
            <a:pPr marL="457046" lvl="1" indent="0" algn="ctr">
              <a:buNone/>
            </a:pPr>
            <a:r>
              <a:rPr lang="en-US" sz="4800" b="1" dirty="0" smtClean="0"/>
              <a:t>Q&amp;A</a:t>
            </a:r>
            <a:endParaRPr lang="en-US" sz="4800" b="1" dirty="0"/>
          </a:p>
        </p:txBody>
      </p:sp>
      <p:cxnSp>
        <p:nvCxnSpPr>
          <p:cNvPr id="4" name="Straight Connector 3"/>
          <p:cNvCxnSpPr/>
          <p:nvPr/>
        </p:nvCxnSpPr>
        <p:spPr>
          <a:xfrm>
            <a:off x="488515" y="939452"/>
            <a:ext cx="11235847" cy="0"/>
          </a:xfrm>
          <a:prstGeom prst="line">
            <a:avLst/>
          </a:prstGeom>
          <a:ln w="82550" cmpd="sng">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35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A35918B7-A986-4169-8600-48FE6F434716}" vid="{06B31895-E5F2-4CA9-9B01-880D5DC140B7}"/>
    </a:ext>
  </a:ext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B9A03430-280C-432D-9C1A-7A8F2A679BBF}" vid="{F1C1A3D7-D296-486A-855A-06276554E50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46DDFB0B36E2409D611D00FC3D4DB4" ma:contentTypeVersion="" ma:contentTypeDescription="Create a new document." ma:contentTypeScope="" ma:versionID="9168b737cc82d0d0c917f967c1a24543">
  <xsd:schema xmlns:xsd="http://www.w3.org/2001/XMLSchema" xmlns:xs="http://www.w3.org/2001/XMLSchema" xmlns:p="http://schemas.microsoft.com/office/2006/metadata/properties" xmlns:ns2="74AB046D-40EB-488B-ABA9-937A83031C9B" targetNamespace="http://schemas.microsoft.com/office/2006/metadata/properties" ma:root="true" ma:fieldsID="2fd630261e4128d77de5ca0610f944b8" ns2:_="">
    <xsd:import namespace="74AB046D-40EB-488B-ABA9-937A83031C9B"/>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AB046D-40EB-488B-ABA9-937A83031C9B"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Promo Package"/>
          <xsd:enumeration value="Slide Presentation"/>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74AB046D-40EB-488B-ABA9-937A83031C9B">1</Module>
    <Content_x0020_Type xmlns="74AB046D-40EB-488B-ABA9-937A83031C9B">Slide Presentation</Content_x0020_Type>
    <Status xmlns="74AB046D-40EB-488B-ABA9-937A83031C9B">Final</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6A58999-A8DA-42EB-B319-FAECE6F9E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AB046D-40EB-488B-ABA9-937A83031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01FA1F-EB5F-45CF-9276-A2E0FC34F5A3}">
  <ds:schemaRefs>
    <ds:schemaRef ds:uri="http://schemas.microsoft.com/office/2006/metadata/properties"/>
    <ds:schemaRef ds:uri="http://schemas.microsoft.com/office/infopath/2007/PartnerControls"/>
    <ds:schemaRef ds:uri="74AB046D-40EB-488B-ABA9-937A83031C9B"/>
  </ds:schemaRefs>
</ds:datastoreItem>
</file>

<file path=customXml/itemProps3.xml><?xml version="1.0" encoding="utf-8"?>
<ds:datastoreItem xmlns:ds="http://schemas.openxmlformats.org/officeDocument/2006/customXml" ds:itemID="{683A9330-F5A2-4815-B76B-50CD0A9C21F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Template>
  <TotalTime>565</TotalTime>
  <Words>297</Words>
  <Application>Microsoft Office PowerPoint</Application>
  <PresentationFormat>Widescreen</PresentationFormat>
  <Paragraphs>62</Paragraphs>
  <Slides>6</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Segoe UI</vt:lpstr>
      <vt:lpstr>Segoe UI Light</vt:lpstr>
      <vt:lpstr>Theme1</vt:lpstr>
      <vt:lpstr>1_Theme1</vt:lpstr>
      <vt:lpstr>PowerPoint Presentation</vt:lpstr>
      <vt:lpstr>Topics</vt:lpstr>
      <vt:lpstr>Topics</vt:lpstr>
      <vt:lpstr>01| Talk Topics</vt:lpstr>
      <vt:lpstr>02| Demo – Show me the code</vt:lpstr>
      <vt:lpstr>08| 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Becca King</dc:creator>
  <cp:lastModifiedBy>Vinod Gupta</cp:lastModifiedBy>
  <cp:revision>369</cp:revision>
  <dcterms:created xsi:type="dcterms:W3CDTF">2014-03-10T19:52:38Z</dcterms:created>
  <dcterms:modified xsi:type="dcterms:W3CDTF">2018-10-13T07:25:38Z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0x0101007946DDFB0B36E2409D611D00FC3D4DB4</vt:lpwstr>
  </property>
</Properties>
</file>