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4"/>
    <p:sldMasterId id="2147483677" r:id="rId5"/>
  </p:sldMasterIdLst>
  <p:notesMasterIdLst>
    <p:notesMasterId r:id="rId20"/>
  </p:notesMasterIdLst>
  <p:sldIdLst>
    <p:sldId id="307" r:id="rId6"/>
    <p:sldId id="270" r:id="rId7"/>
    <p:sldId id="297" r:id="rId8"/>
    <p:sldId id="299" r:id="rId9"/>
    <p:sldId id="300" r:id="rId10"/>
    <p:sldId id="298" r:id="rId11"/>
    <p:sldId id="306" r:id="rId12"/>
    <p:sldId id="301" r:id="rId13"/>
    <p:sldId id="308" r:id="rId14"/>
    <p:sldId id="302" r:id="rId15"/>
    <p:sldId id="303" r:id="rId16"/>
    <p:sldId id="304" r:id="rId17"/>
    <p:sldId id="305" r:id="rId18"/>
    <p:sldId id="29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8932" autoAdjust="0"/>
  </p:normalViewPr>
  <p:slideViewPr>
    <p:cSldViewPr snapToGrid="0">
      <p:cViewPr varScale="1">
        <p:scale>
          <a:sx n="123" d="100"/>
          <a:sy n="123" d="100"/>
        </p:scale>
        <p:origin x="456"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5927ED-A7DE-49BD-9901-F872114C56A8}" type="datetimeFigureOut">
              <a:rPr lang="en-US" smtClean="0"/>
              <a:t>10/31/2018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A9014-AE55-43C7-BFC9-02AE78824EB7}" type="slidenum">
              <a:rPr lang="en-US" smtClean="0"/>
              <a:t>‹#›</a:t>
            </a:fld>
            <a:endParaRPr lang="en-US"/>
          </a:p>
        </p:txBody>
      </p:sp>
    </p:spTree>
    <p:extLst>
      <p:ext uri="{BB962C8B-B14F-4D97-AF65-F5344CB8AC3E}">
        <p14:creationId xmlns:p14="http://schemas.microsoft.com/office/powerpoint/2010/main" val="856982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276901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1013198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3707657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2307465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Tree>
    <p:extLst>
      <p:ext uri="{BB962C8B-B14F-4D97-AF65-F5344CB8AC3E}">
        <p14:creationId xmlns:p14="http://schemas.microsoft.com/office/powerpoint/2010/main" val="3216862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534714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069355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375928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499876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4095514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931048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3211294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38410737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09962052"/>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wo Colum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67088" cy="914400"/>
          </a:xfrm>
        </p:spPr>
        <p:txBody>
          <a:bodyPr/>
          <a:lstStyle/>
          <a:p>
            <a:r>
              <a:rPr lang="en-US"/>
              <a:t>Click to edit Master title style</a:t>
            </a:r>
          </a:p>
        </p:txBody>
      </p:sp>
      <p:sp>
        <p:nvSpPr>
          <p:cNvPr id="7" name="Content Placeholder 6"/>
          <p:cNvSpPr>
            <a:spLocks noGrp="1"/>
          </p:cNvSpPr>
          <p:nvPr>
            <p:ph sz="quarter" idx="10"/>
          </p:nvPr>
        </p:nvSpPr>
        <p:spPr>
          <a:xfrm>
            <a:off x="609601" y="1371600"/>
            <a:ext cx="5328368" cy="48006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6"/>
          <p:cNvSpPr>
            <a:spLocks noGrp="1"/>
          </p:cNvSpPr>
          <p:nvPr>
            <p:ph sz="quarter" idx="11"/>
          </p:nvPr>
        </p:nvSpPr>
        <p:spPr>
          <a:xfrm>
            <a:off x="6248321" y="1371600"/>
            <a:ext cx="5328368" cy="48006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5748698"/>
      </p:ext>
    </p:extLst>
  </p:cSld>
  <p:clrMapOvr>
    <a:masterClrMapping/>
  </p:clrMapOvr>
  <p:extLst mod="1">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5396">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609601" y="1600203"/>
            <a:ext cx="10972801" cy="4525963"/>
          </a:xfrm>
          <a:prstGeom prst="rect">
            <a:avLst/>
          </a:prstGeom>
        </p:spPr>
        <p:txBody>
          <a:bodyPr/>
          <a:lstStyle>
            <a:lvl1pPr marL="0" indent="0">
              <a:buNone/>
              <a:defRPr sz="3997">
                <a:solidFill>
                  <a:schemeClr val="accent5"/>
                </a:solidFill>
                <a:latin typeface="+mj-lt"/>
              </a:defRPr>
            </a:lvl1pPr>
            <a:lvl2pPr marL="609279" indent="0">
              <a:buNone/>
              <a:defRPr sz="1998"/>
            </a:lvl2pPr>
            <a:lvl3pPr marL="1218559" indent="0">
              <a:buNone/>
              <a:defRPr sz="1998"/>
            </a:lvl3pPr>
            <a:lvl4pPr marL="1827840" indent="0">
              <a:buNone/>
              <a:defRPr sz="1998"/>
            </a:lvl4pPr>
            <a:lvl5pPr marL="2437119" indent="0">
              <a:buNone/>
              <a:defRPr sz="1998"/>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8345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2012279"/>
          </a:xfrm>
          <a:prstGeom prst="rect">
            <a:avLst/>
          </a:prstGeom>
        </p:spPr>
        <p:txBody>
          <a:bodyPr/>
          <a:lstStyle>
            <a:lvl1pPr marL="0" indent="0">
              <a:buNone/>
              <a:defRPr>
                <a:solidFill>
                  <a:schemeClr val="accent2"/>
                </a:solidFill>
              </a:defRPr>
            </a:lvl1pPr>
            <a:lvl2pPr marL="0" indent="0">
              <a:buFontTx/>
              <a:buNone/>
              <a:defRPr sz="1960"/>
            </a:lvl2pPr>
            <a:lvl3pPr marL="223919" indent="0">
              <a:buNone/>
              <a:defRPr/>
            </a:lvl3pPr>
            <a:lvl4pPr marL="447837" indent="0">
              <a:buNone/>
              <a:defRPr/>
            </a:lvl4pPr>
            <a:lvl5pPr marL="671756"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798041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ing">
    <p:spTree>
      <p:nvGrpSpPr>
        <p:cNvPr id="1" name=""/>
        <p:cNvGrpSpPr/>
        <p:nvPr/>
      </p:nvGrpSpPr>
      <p:grpSpPr>
        <a:xfrm>
          <a:off x="0" y="0"/>
          <a:ext cx="0" cy="0"/>
          <a:chOff x="0" y="0"/>
          <a:chExt cx="0" cy="0"/>
        </a:xfrm>
      </p:grpSpPr>
      <p:sp>
        <p:nvSpPr>
          <p:cNvPr id="2" name="Rectangle 1"/>
          <p:cNvSpPr/>
          <p:nvPr userDrawn="1"/>
        </p:nvSpPr>
        <p:spPr>
          <a:xfrm>
            <a:off x="0" y="1"/>
            <a:ext cx="12192000" cy="68749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8" name="Title 1"/>
          <p:cNvSpPr>
            <a:spLocks noGrp="1"/>
          </p:cNvSpPr>
          <p:nvPr>
            <p:ph type="ctrTitle" hasCustomPrompt="1"/>
          </p:nvPr>
        </p:nvSpPr>
        <p:spPr>
          <a:xfrm>
            <a:off x="2668786" y="2733452"/>
            <a:ext cx="8453797" cy="1470025"/>
          </a:xfrm>
        </p:spPr>
        <p:txBody>
          <a:bodyPr anchor="t">
            <a:normAutofit/>
          </a:bodyPr>
          <a:lstStyle>
            <a:lvl1pPr algn="l">
              <a:defRPr sz="8792" baseline="0">
                <a:solidFill>
                  <a:schemeClr val="bg1"/>
                </a:solidFill>
                <a:latin typeface="Segoe UI Light" pitchFamily="34" charset="0"/>
              </a:defRPr>
            </a:lvl1pPr>
          </a:lstStyle>
          <a:p>
            <a:r>
              <a:rPr lang="en-US" dirty="0"/>
              <a:t>Demo</a:t>
            </a:r>
          </a:p>
        </p:txBody>
      </p:sp>
      <p:sp>
        <p:nvSpPr>
          <p:cNvPr id="9" name="Subtitle 2"/>
          <p:cNvSpPr>
            <a:spLocks noGrp="1"/>
          </p:cNvSpPr>
          <p:nvPr>
            <p:ph type="subTitle" idx="1" hasCustomPrompt="1"/>
          </p:nvPr>
        </p:nvSpPr>
        <p:spPr>
          <a:xfrm>
            <a:off x="2664839" y="4355535"/>
            <a:ext cx="8453797" cy="685800"/>
          </a:xfrm>
          <a:prstGeom prst="rect">
            <a:avLst/>
          </a:prstGeom>
        </p:spPr>
        <p:txBody>
          <a:bodyPr anchor="t">
            <a:normAutofit/>
          </a:bodyPr>
          <a:lstStyle>
            <a:lvl1pPr marL="0" indent="0" algn="l">
              <a:buNone/>
              <a:defRPr sz="3196" spc="-70" baseline="0">
                <a:solidFill>
                  <a:schemeClr val="bg1"/>
                </a:solidFill>
                <a:latin typeface="Segoe UI Light" pitchFamily="34" charset="0"/>
              </a:defRPr>
            </a:lvl1pPr>
            <a:lvl2pPr marL="609158" indent="0" algn="ctr">
              <a:buNone/>
              <a:defRPr>
                <a:solidFill>
                  <a:schemeClr val="tx1">
                    <a:tint val="75000"/>
                  </a:schemeClr>
                </a:solidFill>
              </a:defRPr>
            </a:lvl2pPr>
            <a:lvl3pPr marL="1218316" indent="0" algn="ctr">
              <a:buNone/>
              <a:defRPr>
                <a:solidFill>
                  <a:schemeClr val="tx1">
                    <a:tint val="75000"/>
                  </a:schemeClr>
                </a:solidFill>
              </a:defRPr>
            </a:lvl3pPr>
            <a:lvl4pPr marL="1827474" indent="0" algn="ctr">
              <a:buNone/>
              <a:defRPr>
                <a:solidFill>
                  <a:schemeClr val="tx1">
                    <a:tint val="75000"/>
                  </a:schemeClr>
                </a:solidFill>
              </a:defRPr>
            </a:lvl4pPr>
            <a:lvl5pPr marL="2436632" indent="0" algn="ctr">
              <a:buNone/>
              <a:defRPr>
                <a:solidFill>
                  <a:schemeClr val="tx1">
                    <a:tint val="75000"/>
                  </a:schemeClr>
                </a:solidFill>
              </a:defRPr>
            </a:lvl5pPr>
            <a:lvl6pPr marL="3045790" indent="0" algn="ctr">
              <a:buNone/>
              <a:defRPr>
                <a:solidFill>
                  <a:schemeClr val="tx1">
                    <a:tint val="75000"/>
                  </a:schemeClr>
                </a:solidFill>
              </a:defRPr>
            </a:lvl6pPr>
            <a:lvl7pPr marL="3654949" indent="0" algn="ctr">
              <a:buNone/>
              <a:defRPr>
                <a:solidFill>
                  <a:schemeClr val="tx1">
                    <a:tint val="75000"/>
                  </a:schemeClr>
                </a:solidFill>
              </a:defRPr>
            </a:lvl7pPr>
            <a:lvl8pPr marL="4264106" indent="0" algn="ctr">
              <a:buNone/>
              <a:defRPr>
                <a:solidFill>
                  <a:schemeClr val="tx1">
                    <a:tint val="75000"/>
                  </a:schemeClr>
                </a:solidFill>
              </a:defRPr>
            </a:lvl8pPr>
            <a:lvl9pPr marL="4873264" indent="0" algn="ctr">
              <a:buNone/>
              <a:defRPr>
                <a:solidFill>
                  <a:schemeClr val="tx1">
                    <a:tint val="75000"/>
                  </a:schemeClr>
                </a:solidFill>
              </a:defRPr>
            </a:lvl9pPr>
          </a:lstStyle>
          <a:p>
            <a:r>
              <a:rPr lang="en-US" dirty="0"/>
              <a:t>Type / Sub Heading</a:t>
            </a:r>
          </a:p>
        </p:txBody>
      </p:sp>
    </p:spTree>
    <p:extLst>
      <p:ext uri="{BB962C8B-B14F-4D97-AF65-F5344CB8AC3E}">
        <p14:creationId xmlns:p14="http://schemas.microsoft.com/office/powerpoint/2010/main" val="104614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6248321" y="1371600"/>
            <a:ext cx="5328368" cy="48006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6"/>
          <p:cNvSpPr>
            <a:spLocks noGrp="1"/>
          </p:cNvSpPr>
          <p:nvPr>
            <p:ph sz="quarter" idx="11"/>
          </p:nvPr>
        </p:nvSpPr>
        <p:spPr>
          <a:xfrm>
            <a:off x="609601" y="1371600"/>
            <a:ext cx="5328368" cy="48006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2464495"/>
      </p:ext>
    </p:extLst>
  </p:cSld>
  <p:clrMapOvr>
    <a:masterClrMapping/>
  </p:clrMapOvr>
  <p:extLst mod="1">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4006312479"/>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726285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40710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153133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37069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05347617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22914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45346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3347081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5396">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609601" y="1600203"/>
            <a:ext cx="10972801" cy="4525963"/>
          </a:xfrm>
          <a:prstGeom prst="rect">
            <a:avLst/>
          </a:prstGeom>
        </p:spPr>
        <p:txBody>
          <a:bodyPr/>
          <a:lstStyle>
            <a:lvl1pPr marL="0" indent="0">
              <a:buNone/>
              <a:defRPr sz="3997">
                <a:solidFill>
                  <a:schemeClr val="accent5"/>
                </a:solidFill>
                <a:latin typeface="+mj-lt"/>
              </a:defRPr>
            </a:lvl1pPr>
            <a:lvl2pPr marL="609279" indent="0">
              <a:buNone/>
              <a:defRPr sz="1998"/>
            </a:lvl2pPr>
            <a:lvl3pPr marL="1218559" indent="0">
              <a:buNone/>
              <a:defRPr sz="1998"/>
            </a:lvl3pPr>
            <a:lvl4pPr marL="1827840" indent="0">
              <a:buNone/>
              <a:defRPr sz="1998"/>
            </a:lvl4pPr>
            <a:lvl5pPr marL="2437119" indent="0">
              <a:buNone/>
              <a:defRPr sz="1998"/>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19825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03639074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39466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9192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8817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15989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90736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4260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3025352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2.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a:t>Click to edit Master title style</a:t>
            </a:r>
            <a:endParaRPr lang="en-US" dirty="0"/>
          </a:p>
        </p:txBody>
      </p:sp>
    </p:spTree>
    <p:extLst>
      <p:ext uri="{BB962C8B-B14F-4D97-AF65-F5344CB8AC3E}">
        <p14:creationId xmlns:p14="http://schemas.microsoft.com/office/powerpoint/2010/main" val="400353856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61" r:id="rId14"/>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a:t>Click to edit Master title style</a:t>
            </a:r>
            <a:endParaRPr lang="en-US" dirty="0"/>
          </a:p>
        </p:txBody>
      </p:sp>
    </p:spTree>
    <p:extLst>
      <p:ext uri="{BB962C8B-B14F-4D97-AF65-F5344CB8AC3E}">
        <p14:creationId xmlns:p14="http://schemas.microsoft.com/office/powerpoint/2010/main" val="257079416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7" r:id="rId9"/>
    <p:sldLayoutId id="2147483688"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vkgmca" TargetMode="External"/><Relationship Id="rId2" Type="http://schemas.openxmlformats.org/officeDocument/2006/relationships/hyperlink" Target="mailto:vkg.mca@gmail.com" TargetMode="Externa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domaindrivendev/Swashbuckle.AspNetCore" TargetMode="External"/><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Suter/NSwag/wiki/NSwagStudio" TargetMode="External"/><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hyperlink" Target="https://dotnet.myget.org/feed/dotnet-core/package/nuget/dotnet-httprepl" TargetMode="External"/><Relationship Id="rId2" Type="http://schemas.openxmlformats.org/officeDocument/2006/relationships/notesSlide" Target="../notesSlides/notesSlide12.xml"/><Relationship Id="rId1" Type="http://schemas.openxmlformats.org/officeDocument/2006/relationships/slideLayout" Target="../slideLayouts/slideLayout17.xml"/><Relationship Id="rId5" Type="http://schemas.openxmlformats.org/officeDocument/2006/relationships/hyperlink" Target="https://assets-cdn.github.com/images/icons/emoji/unicode/1f4a4.png?v8" TargetMode="External"/><Relationship Id="rId4" Type="http://schemas.openxmlformats.org/officeDocument/2006/relationships/hyperlink" Target="https://api.github.com/"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visualstudio/releasenotes/vs2017-Preview-relnotes" TargetMode="External"/><Relationship Id="rId7" Type="http://schemas.openxmlformats.org/officeDocument/2006/relationships/hyperlink" Target="https://www.nuget.org/packages/Microsoft.EntityFrameworkCore/" TargetMode="External"/><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hyperlink" Target="https://www.nuget.org/packages/Microsoft.AspNetCore.Mvc.Api.Analyzers" TargetMode="External"/><Relationship Id="rId5" Type="http://schemas.openxmlformats.org/officeDocument/2006/relationships/hyperlink" Target="https://www.nuget.org/packages/Swashbuckle.AspNetCore" TargetMode="External"/><Relationship Id="rId4" Type="http://schemas.openxmlformats.org/officeDocument/2006/relationships/hyperlink" Target="https://www.microsoft.com/net/download/dotnet-core/2.2"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nuget.org/packages/Microsoft.EntityFrameworkCore/" TargetMode="External"/><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hyperlink" Target="https://dotnet.myget.org/feed/dotnet-core/package/nuget/dotnet-httprepl" TargetMode="External"/><Relationship Id="rId5" Type="http://schemas.openxmlformats.org/officeDocument/2006/relationships/hyperlink" Target="https://www.nuget.org/packages/NSwag.Core/" TargetMode="External"/><Relationship Id="rId4" Type="http://schemas.openxmlformats.org/officeDocument/2006/relationships/hyperlink" Target="https://www.nuget.org/packages/xunit.cor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0"/>
          </p:nvPr>
        </p:nvSpPr>
        <p:spPr>
          <a:xfrm>
            <a:off x="379413" y="205098"/>
            <a:ext cx="11525250" cy="6473515"/>
          </a:xfrm>
        </p:spPr>
        <p:txBody>
          <a:bodyPr/>
          <a:lstStyle/>
          <a:p>
            <a:endParaRPr lang="en-US" dirty="0"/>
          </a:p>
          <a:p>
            <a:endParaRPr lang="en-US" dirty="0"/>
          </a:p>
          <a:p>
            <a:endParaRPr lang="en-US" dirty="0"/>
          </a:p>
          <a:p>
            <a:pPr marL="0" indent="0" algn="ctr">
              <a:buNone/>
            </a:pPr>
            <a:r>
              <a:rPr lang="en-US" sz="3600" b="1" dirty="0"/>
              <a:t>End-To-End Rapid API Development Using </a:t>
            </a:r>
            <a:r>
              <a:rPr lang="en-US" sz="3600" b="1" dirty="0" err="1"/>
              <a:t>.Net</a:t>
            </a:r>
            <a:r>
              <a:rPr lang="en-US" sz="3600" b="1" dirty="0"/>
              <a:t> Core</a:t>
            </a:r>
          </a:p>
          <a:p>
            <a:pPr marL="0" indent="0">
              <a:buNone/>
            </a:pPr>
            <a:r>
              <a:rPr lang="en-US" sz="2000" dirty="0"/>
              <a:t>							</a:t>
            </a:r>
          </a:p>
          <a:p>
            <a:pPr marL="0" indent="0">
              <a:buNone/>
            </a:pPr>
            <a:r>
              <a:rPr lang="en-US" sz="2000" dirty="0"/>
              <a:t>							Vinod Gupta</a:t>
            </a:r>
          </a:p>
          <a:p>
            <a:pPr marL="0" indent="0">
              <a:buNone/>
            </a:pPr>
            <a:r>
              <a:rPr lang="en-US" sz="2000" dirty="0"/>
              <a:t>							Email: </a:t>
            </a:r>
            <a:r>
              <a:rPr lang="en-US" sz="2000" dirty="0">
                <a:hlinkClick r:id="rId2"/>
              </a:rPr>
              <a:t>vkg.mca@gmail.com</a:t>
            </a:r>
            <a:endParaRPr lang="en-US" sz="2000" dirty="0"/>
          </a:p>
          <a:p>
            <a:pPr marL="0" indent="0">
              <a:buNone/>
            </a:pPr>
            <a:r>
              <a:rPr lang="en-US" sz="2000" dirty="0"/>
              <a:t>							LinkedIn: </a:t>
            </a:r>
            <a:r>
              <a:rPr lang="en-US" sz="2000" dirty="0">
                <a:hlinkClick r:id="rId3"/>
              </a:rPr>
              <a:t>https://www.linkedin.com/in/vkgmca</a:t>
            </a:r>
            <a:endParaRPr lang="en-US" sz="2000" dirty="0"/>
          </a:p>
          <a:p>
            <a:pPr marL="0" indent="0">
              <a:buNone/>
            </a:pPr>
            <a:endParaRPr lang="en-US" sz="2000" dirty="0"/>
          </a:p>
          <a:p>
            <a:pPr marL="0" indent="0">
              <a:buNone/>
            </a:pPr>
            <a:endParaRPr lang="en-US" sz="2000" dirty="0"/>
          </a:p>
          <a:p>
            <a:pPr marL="0" indent="0" algn="ctr">
              <a:buNone/>
            </a:pPr>
            <a:endParaRPr lang="en-US" sz="2000" dirty="0"/>
          </a:p>
        </p:txBody>
      </p:sp>
    </p:spTree>
    <p:extLst>
      <p:ext uri="{BB962C8B-B14F-4D97-AF65-F5344CB8AC3E}">
        <p14:creationId xmlns:p14="http://schemas.microsoft.com/office/powerpoint/2010/main" val="445421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03</a:t>
            </a:r>
            <a:r>
              <a:rPr lang="en-US" sz="3200" b="1" dirty="0">
                <a:solidFill>
                  <a:srgbClr val="00B0F0"/>
                </a:solidFill>
              </a:rPr>
              <a:t>|</a:t>
            </a:r>
            <a:r>
              <a:rPr lang="en-US" sz="3200" b="1" dirty="0"/>
              <a:t> API Creation</a:t>
            </a:r>
            <a:br>
              <a:rPr lang="en-US" sz="3200" b="1" dirty="0"/>
            </a:br>
            <a:endParaRPr lang="en-US" sz="3200" b="1" dirty="0"/>
          </a:p>
        </p:txBody>
      </p:sp>
      <p:sp>
        <p:nvSpPr>
          <p:cNvPr id="3" name="Content Placeholder 2"/>
          <p:cNvSpPr>
            <a:spLocks noGrp="1"/>
          </p:cNvSpPr>
          <p:nvPr>
            <p:ph sz="quarter" idx="10"/>
          </p:nvPr>
        </p:nvSpPr>
        <p:spPr>
          <a:xfrm>
            <a:off x="379413" y="820396"/>
            <a:ext cx="11525250" cy="5858218"/>
          </a:xfrm>
        </p:spPr>
        <p:txBody>
          <a:bodyPr/>
          <a:lstStyle/>
          <a:p>
            <a:pPr marL="342783" lvl="1" indent="-342783">
              <a:spcBef>
                <a:spcPts val="1400"/>
              </a:spcBef>
              <a:buFont typeface="Arial" pitchFamily="34" charset="0"/>
              <a:buChar char="•"/>
            </a:pPr>
            <a:r>
              <a:rPr lang="en-US" sz="2400" b="1" dirty="0" err="1"/>
              <a:t>Meetup.Api</a:t>
            </a:r>
            <a:endParaRPr lang="en-US" sz="1800" b="1" dirty="0">
              <a:solidFill>
                <a:schemeClr val="tx1"/>
              </a:solidFill>
            </a:endParaRPr>
          </a:p>
          <a:p>
            <a:pPr lvl="1"/>
            <a:endParaRPr lang="en-US" sz="1800" b="1" dirty="0"/>
          </a:p>
          <a:p>
            <a:pPr lvl="1"/>
            <a:r>
              <a:rPr lang="en-US" sz="1800" b="1" dirty="0"/>
              <a:t>Create </a:t>
            </a:r>
            <a:r>
              <a:rPr lang="en-US" sz="1800" b="1" dirty="0" err="1"/>
              <a:t>.Net</a:t>
            </a:r>
            <a:r>
              <a:rPr lang="en-US" sz="1800" b="1" dirty="0"/>
              <a:t> Core Web API project</a:t>
            </a:r>
          </a:p>
          <a:p>
            <a:pPr lvl="1"/>
            <a:r>
              <a:rPr lang="en-US" sz="1800" b="1" dirty="0"/>
              <a:t>Add </a:t>
            </a:r>
            <a:r>
              <a:rPr lang="en-US" sz="1800" b="1" dirty="0" err="1"/>
              <a:t>meetup</a:t>
            </a:r>
            <a:r>
              <a:rPr lang="en-US" sz="1800" b="1" dirty="0"/>
              <a:t> controller using Entity Framework</a:t>
            </a:r>
          </a:p>
          <a:p>
            <a:pPr lvl="1"/>
            <a:r>
              <a:rPr lang="en-US" sz="1800" b="1" dirty="0"/>
              <a:t>Run and invoke value controller to verify the initial structure</a:t>
            </a:r>
          </a:p>
          <a:p>
            <a:pPr lvl="1"/>
            <a:r>
              <a:rPr lang="en-US" sz="1800" b="1" dirty="0"/>
              <a:t>Add Swagger</a:t>
            </a:r>
          </a:p>
          <a:p>
            <a:pPr lvl="2"/>
            <a:endParaRPr lang="en-US" sz="1050" b="1" dirty="0"/>
          </a:p>
          <a:p>
            <a:pPr lvl="2"/>
            <a:r>
              <a:rPr lang="en-US" sz="1600" b="1" dirty="0" err="1"/>
              <a:t>Nuget</a:t>
            </a:r>
            <a:r>
              <a:rPr lang="en-US" sz="1600" b="1" dirty="0"/>
              <a:t> package: </a:t>
            </a:r>
            <a:r>
              <a:rPr lang="en-US" sz="1600" b="1" dirty="0" err="1"/>
              <a:t>Swashbuckle.AspNetCore</a:t>
            </a:r>
            <a:endParaRPr lang="en-US" sz="1600" b="1" dirty="0"/>
          </a:p>
          <a:p>
            <a:pPr lvl="2"/>
            <a:r>
              <a:rPr lang="en-US" sz="1600" b="1" dirty="0"/>
              <a:t>Usage: </a:t>
            </a:r>
            <a:r>
              <a:rPr lang="en-US" sz="1600" b="1" dirty="0">
                <a:hlinkClick r:id="rId3"/>
              </a:rPr>
              <a:t>https://github.com/domaindrivendev/Swashbuckle.AspNetCore</a:t>
            </a:r>
            <a:endParaRPr lang="en-US" sz="1600" b="1" dirty="0"/>
          </a:p>
          <a:p>
            <a:pPr lvl="1"/>
            <a:endParaRPr lang="en-US" sz="1800" b="1" dirty="0"/>
          </a:p>
          <a:p>
            <a:pPr lvl="1"/>
            <a:r>
              <a:rPr lang="en-US" sz="1800" b="1" dirty="0"/>
              <a:t>Test Get/Post with Swagger</a:t>
            </a:r>
          </a:p>
          <a:p>
            <a:pPr lvl="1"/>
            <a:endParaRPr lang="en-US" sz="1800" b="1" dirty="0"/>
          </a:p>
          <a:p>
            <a:pPr lvl="1"/>
            <a:r>
              <a:rPr lang="en-US" sz="1800" b="1" dirty="0"/>
              <a:t>Add Analyzer</a:t>
            </a:r>
          </a:p>
          <a:p>
            <a:pPr lvl="2"/>
            <a:r>
              <a:rPr lang="en-US" sz="1400" b="1" dirty="0" err="1"/>
              <a:t>Nuget</a:t>
            </a:r>
            <a:r>
              <a:rPr lang="en-US" sz="1400" b="1" dirty="0"/>
              <a:t> Package: </a:t>
            </a:r>
            <a:r>
              <a:rPr lang="en-US" sz="1400" b="1" dirty="0" err="1"/>
              <a:t>Microsoft.AspNetCore.Mvc.Api.Analyzers</a:t>
            </a:r>
            <a:endParaRPr lang="en-US" sz="1400" b="1" dirty="0"/>
          </a:p>
          <a:p>
            <a:pPr lvl="1"/>
            <a:endParaRPr lang="en-US" sz="1800" b="1" dirty="0"/>
          </a:p>
          <a:p>
            <a:pPr lvl="1"/>
            <a:r>
              <a:rPr lang="en-US" sz="1800" b="1" dirty="0"/>
              <a:t>Verify Analyzer effects</a:t>
            </a:r>
          </a:p>
        </p:txBody>
      </p:sp>
      <p:cxnSp>
        <p:nvCxnSpPr>
          <p:cNvPr id="4" name="Straight Connector 3"/>
          <p:cNvCxnSpPr/>
          <p:nvPr/>
        </p:nvCxnSpPr>
        <p:spPr>
          <a:xfrm>
            <a:off x="379413" y="717261"/>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724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dirty="0"/>
              <a:t>04</a:t>
            </a:r>
            <a:r>
              <a:rPr lang="en-US" sz="3200" b="1" dirty="0">
                <a:solidFill>
                  <a:srgbClr val="00B0F0"/>
                </a:solidFill>
              </a:rPr>
              <a:t>|</a:t>
            </a:r>
            <a:r>
              <a:rPr lang="en-US" sz="3200" b="1" dirty="0"/>
              <a:t> API Client Creation</a:t>
            </a:r>
          </a:p>
        </p:txBody>
      </p:sp>
      <p:sp>
        <p:nvSpPr>
          <p:cNvPr id="3" name="Content Placeholder 2"/>
          <p:cNvSpPr>
            <a:spLocks noGrp="1"/>
          </p:cNvSpPr>
          <p:nvPr>
            <p:ph sz="quarter" idx="10"/>
          </p:nvPr>
        </p:nvSpPr>
        <p:spPr>
          <a:xfrm>
            <a:off x="379413" y="820396"/>
            <a:ext cx="11525250" cy="5858218"/>
          </a:xfrm>
        </p:spPr>
        <p:txBody>
          <a:bodyPr/>
          <a:lstStyle/>
          <a:p>
            <a:r>
              <a:rPr lang="en-US" sz="2400" b="1" dirty="0" err="1"/>
              <a:t>Meetup.Client</a:t>
            </a:r>
            <a:endParaRPr lang="en-US" sz="2400" b="1" dirty="0"/>
          </a:p>
          <a:p>
            <a:pPr lvl="1"/>
            <a:endParaRPr lang="en-US" sz="1600" b="1" dirty="0"/>
          </a:p>
          <a:p>
            <a:pPr lvl="1"/>
            <a:r>
              <a:rPr lang="en-US" sz="1800" b="1" dirty="0"/>
              <a:t>Create </a:t>
            </a:r>
            <a:r>
              <a:rPr lang="en-US" sz="1800" b="1" dirty="0" err="1"/>
              <a:t>.Net</a:t>
            </a:r>
            <a:r>
              <a:rPr lang="en-US" sz="1800" b="1" dirty="0"/>
              <a:t> Standard library project</a:t>
            </a:r>
          </a:p>
          <a:p>
            <a:pPr lvl="1"/>
            <a:endParaRPr lang="en-US" sz="1800" b="1" dirty="0"/>
          </a:p>
          <a:p>
            <a:pPr lvl="1"/>
            <a:r>
              <a:rPr lang="en-US" sz="1800" b="1" dirty="0"/>
              <a:t>Open </a:t>
            </a:r>
            <a:r>
              <a:rPr lang="en-US" sz="1800" b="1" dirty="0" err="1"/>
              <a:t>Nswag</a:t>
            </a:r>
            <a:r>
              <a:rPr lang="en-US" sz="1800" b="1" dirty="0"/>
              <a:t> Studio: </a:t>
            </a:r>
            <a:r>
              <a:rPr lang="en-US" sz="1800" b="1" dirty="0">
                <a:hlinkClick r:id="rId3"/>
              </a:rPr>
              <a:t>https://github.com/RSuter/NSwag/wiki/NSwagStudio</a:t>
            </a:r>
            <a:endParaRPr lang="en-US" sz="1800" b="1" dirty="0"/>
          </a:p>
          <a:p>
            <a:pPr lvl="1"/>
            <a:endParaRPr lang="en-US" sz="1800" b="1" dirty="0"/>
          </a:p>
          <a:p>
            <a:pPr lvl="1"/>
            <a:r>
              <a:rPr lang="en-US" sz="1800" b="1" dirty="0"/>
              <a:t>Generate client code</a:t>
            </a:r>
          </a:p>
          <a:p>
            <a:pPr lvl="2"/>
            <a:endParaRPr lang="en-US" sz="1050" b="1" dirty="0"/>
          </a:p>
        </p:txBody>
      </p:sp>
      <p:cxnSp>
        <p:nvCxnSpPr>
          <p:cNvPr id="4" name="Straight Connector 3"/>
          <p:cNvCxnSpPr/>
          <p:nvPr/>
        </p:nvCxnSpPr>
        <p:spPr>
          <a:xfrm>
            <a:off x="379413" y="717261"/>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9738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dirty="0"/>
              <a:t>05</a:t>
            </a:r>
            <a:r>
              <a:rPr lang="en-US" sz="3200" b="1" dirty="0">
                <a:solidFill>
                  <a:srgbClr val="00B0F0"/>
                </a:solidFill>
              </a:rPr>
              <a:t>|</a:t>
            </a:r>
            <a:r>
              <a:rPr lang="en-US" sz="3200" b="1" dirty="0"/>
              <a:t> Test Cases Creation</a:t>
            </a:r>
          </a:p>
        </p:txBody>
      </p:sp>
      <p:sp>
        <p:nvSpPr>
          <p:cNvPr id="3" name="Content Placeholder 2"/>
          <p:cNvSpPr>
            <a:spLocks noGrp="1"/>
          </p:cNvSpPr>
          <p:nvPr>
            <p:ph sz="quarter" idx="10"/>
          </p:nvPr>
        </p:nvSpPr>
        <p:spPr>
          <a:xfrm>
            <a:off x="379413" y="820396"/>
            <a:ext cx="11525250" cy="5858218"/>
          </a:xfrm>
        </p:spPr>
        <p:txBody>
          <a:bodyPr/>
          <a:lstStyle/>
          <a:p>
            <a:r>
              <a:rPr lang="en-US" sz="2400" b="1" dirty="0" err="1"/>
              <a:t>Meetup.Test</a:t>
            </a:r>
            <a:endParaRPr lang="en-US" sz="2400" b="1" dirty="0"/>
          </a:p>
          <a:p>
            <a:pPr lvl="1"/>
            <a:endParaRPr lang="en-US" sz="1800" b="1" dirty="0"/>
          </a:p>
          <a:p>
            <a:pPr lvl="1"/>
            <a:r>
              <a:rPr lang="en-US" sz="1800" b="1" dirty="0"/>
              <a:t>Create </a:t>
            </a:r>
            <a:r>
              <a:rPr lang="en-US" sz="1800" b="1" dirty="0" err="1"/>
              <a:t>Xunit</a:t>
            </a:r>
            <a:r>
              <a:rPr lang="en-US" sz="1800" b="1" dirty="0"/>
              <a:t> test project</a:t>
            </a:r>
          </a:p>
          <a:p>
            <a:pPr lvl="1"/>
            <a:endParaRPr lang="en-US" sz="1800" b="1" dirty="0"/>
          </a:p>
          <a:p>
            <a:pPr lvl="1"/>
            <a:r>
              <a:rPr lang="en-US" sz="1800" b="1" dirty="0"/>
              <a:t>Add nugget packages</a:t>
            </a:r>
          </a:p>
          <a:p>
            <a:pPr lvl="2"/>
            <a:endParaRPr lang="en-US" sz="1050" b="1" dirty="0"/>
          </a:p>
          <a:p>
            <a:pPr lvl="2"/>
            <a:r>
              <a:rPr lang="en-US" sz="1600" b="1" dirty="0" err="1"/>
              <a:t>Xunit</a:t>
            </a:r>
            <a:endParaRPr lang="en-US" sz="1600" b="1" dirty="0"/>
          </a:p>
          <a:p>
            <a:pPr lvl="2"/>
            <a:r>
              <a:rPr lang="en-US" sz="1600" b="1" dirty="0" err="1"/>
              <a:t>xunit.runner.visualstudio</a:t>
            </a:r>
            <a:endParaRPr lang="en-US" sz="1600" b="1" dirty="0"/>
          </a:p>
          <a:p>
            <a:pPr lvl="1"/>
            <a:endParaRPr lang="en-US" sz="1800" b="1" dirty="0"/>
          </a:p>
          <a:p>
            <a:pPr lvl="1"/>
            <a:r>
              <a:rPr lang="en-US" sz="1800" b="1" dirty="0"/>
              <a:t>Basic/Advance test cases</a:t>
            </a:r>
            <a:endParaRPr lang="en-US" sz="1050" b="1" dirty="0"/>
          </a:p>
        </p:txBody>
      </p:sp>
      <p:cxnSp>
        <p:nvCxnSpPr>
          <p:cNvPr id="4" name="Straight Connector 3"/>
          <p:cNvCxnSpPr/>
          <p:nvPr/>
        </p:nvCxnSpPr>
        <p:spPr>
          <a:xfrm>
            <a:off x="379413" y="717261"/>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812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06</a:t>
            </a:r>
            <a:r>
              <a:rPr lang="en-US" sz="3200" b="1" dirty="0">
                <a:solidFill>
                  <a:srgbClr val="00B0F0"/>
                </a:solidFill>
              </a:rPr>
              <a:t>|</a:t>
            </a:r>
            <a:r>
              <a:rPr lang="en-US" sz="3200" b="1" dirty="0"/>
              <a:t> HTTP REPL</a:t>
            </a:r>
            <a:br>
              <a:rPr lang="en-US" sz="3200" b="1" dirty="0"/>
            </a:br>
            <a:endParaRPr lang="en-US" sz="3200" b="1" dirty="0"/>
          </a:p>
        </p:txBody>
      </p:sp>
      <p:sp>
        <p:nvSpPr>
          <p:cNvPr id="3" name="Content Placeholder 2"/>
          <p:cNvSpPr>
            <a:spLocks noGrp="1"/>
          </p:cNvSpPr>
          <p:nvPr>
            <p:ph sz="quarter" idx="10"/>
          </p:nvPr>
        </p:nvSpPr>
        <p:spPr>
          <a:xfrm>
            <a:off x="379413" y="820396"/>
            <a:ext cx="11525250" cy="5858218"/>
          </a:xfrm>
        </p:spPr>
        <p:txBody>
          <a:bodyPr/>
          <a:lstStyle/>
          <a:p>
            <a:pPr lvl="1"/>
            <a:r>
              <a:rPr lang="en-US" sz="1600" b="1" dirty="0"/>
              <a:t>Download: </a:t>
            </a:r>
            <a:r>
              <a:rPr lang="en-US" sz="1600" b="1" dirty="0">
                <a:hlinkClick r:id="rId3"/>
              </a:rPr>
              <a:t>https://dotnet.myget.org/feed/dotnet-core/package/nuget/dotnet-httprepl</a:t>
            </a:r>
            <a:endParaRPr lang="en-US" sz="1600" b="1" dirty="0"/>
          </a:p>
          <a:p>
            <a:pPr lvl="1"/>
            <a:r>
              <a:rPr lang="en-US" sz="1600" b="1" dirty="0"/>
              <a:t>Install: </a:t>
            </a:r>
            <a:r>
              <a:rPr lang="en-US" sz="1600" b="1" dirty="0" err="1"/>
              <a:t>dotnet</a:t>
            </a:r>
            <a:r>
              <a:rPr lang="en-US" sz="1600" b="1" dirty="0"/>
              <a:t> tool install -g --version 2.2.0-* --add-source https://dotnet.myget.org/F/dotnet-core/api/v3/index.json </a:t>
            </a:r>
            <a:r>
              <a:rPr lang="en-US" sz="1600" b="1" dirty="0" err="1"/>
              <a:t>dotnet-httprepl</a:t>
            </a:r>
            <a:endParaRPr lang="en-US" sz="1600" b="1" dirty="0"/>
          </a:p>
          <a:p>
            <a:pPr lvl="1"/>
            <a:r>
              <a:rPr lang="en-US" sz="1600" b="1" dirty="0"/>
              <a:t>Verify: </a:t>
            </a:r>
            <a:r>
              <a:rPr lang="en-US" sz="1600" b="1" dirty="0" err="1"/>
              <a:t>dotnet</a:t>
            </a:r>
            <a:r>
              <a:rPr lang="en-US" sz="1600" b="1" dirty="0"/>
              <a:t> tool list -g</a:t>
            </a:r>
          </a:p>
          <a:p>
            <a:pPr lvl="1"/>
            <a:r>
              <a:rPr lang="en-US" sz="1600" b="1" dirty="0"/>
              <a:t>Example:</a:t>
            </a:r>
          </a:p>
          <a:p>
            <a:pPr lvl="2"/>
            <a:r>
              <a:rPr lang="en-US" sz="1400" b="1" dirty="0"/>
              <a:t>set base </a:t>
            </a:r>
            <a:r>
              <a:rPr lang="en-US" sz="1400" b="1" dirty="0">
                <a:hlinkClick r:id="rId4"/>
              </a:rPr>
              <a:t>https://api.github.com</a:t>
            </a:r>
            <a:endParaRPr lang="en-US" sz="1400" b="1" dirty="0"/>
          </a:p>
          <a:p>
            <a:pPr lvl="2"/>
            <a:r>
              <a:rPr lang="en-US" sz="1400" b="1" dirty="0"/>
              <a:t>Get</a:t>
            </a:r>
          </a:p>
          <a:p>
            <a:pPr lvl="2"/>
            <a:r>
              <a:rPr lang="en-US" sz="1400" b="1" dirty="0"/>
              <a:t>get </a:t>
            </a:r>
            <a:r>
              <a:rPr lang="en-US" sz="1400" b="1" dirty="0" err="1"/>
              <a:t>emojis</a:t>
            </a:r>
            <a:endParaRPr lang="en-US" sz="1400" b="1" dirty="0"/>
          </a:p>
          <a:p>
            <a:pPr lvl="2"/>
            <a:r>
              <a:rPr lang="en-US" sz="1400" b="1" dirty="0"/>
              <a:t>type in browser </a:t>
            </a:r>
            <a:r>
              <a:rPr lang="en-US" sz="1400" b="1" dirty="0">
                <a:hlinkClick r:id="rId5"/>
              </a:rPr>
              <a:t>https://assets-cdn.github.com/images/icons/emoji/unicode/1f4a4.png?v8</a:t>
            </a:r>
            <a:endParaRPr lang="en-US" sz="1100" b="1" dirty="0"/>
          </a:p>
          <a:p>
            <a:pPr lvl="1"/>
            <a:r>
              <a:rPr lang="en-US" sz="1600" b="1" dirty="0"/>
              <a:t>Add to VS:</a:t>
            </a:r>
          </a:p>
          <a:p>
            <a:pPr lvl="2"/>
            <a:r>
              <a:rPr lang="en-US" sz="1400" b="1" dirty="0"/>
              <a:t>Add </a:t>
            </a:r>
            <a:r>
              <a:rPr lang="en-US" sz="1400" b="1" dirty="0" err="1"/>
              <a:t>httprepl</a:t>
            </a:r>
            <a:r>
              <a:rPr lang="en-US" sz="1400" b="1" dirty="0"/>
              <a:t> from C:\Users\user\.dotnet\tools\dotnet-httprepl.exe</a:t>
            </a:r>
          </a:p>
          <a:p>
            <a:pPr lvl="2"/>
            <a:r>
              <a:rPr lang="en-US" sz="1400" b="1" dirty="0"/>
              <a:t>Choose browse with HTTP REPL</a:t>
            </a:r>
          </a:p>
          <a:p>
            <a:pPr lvl="2"/>
            <a:r>
              <a:rPr lang="en-US" sz="1400" b="1" dirty="0"/>
              <a:t>get </a:t>
            </a:r>
            <a:r>
              <a:rPr lang="en-US" sz="1400" b="1" dirty="0" err="1"/>
              <a:t>api</a:t>
            </a:r>
            <a:r>
              <a:rPr lang="en-US" sz="1400" b="1" dirty="0"/>
              <a:t>/values</a:t>
            </a:r>
          </a:p>
          <a:p>
            <a:pPr lvl="2"/>
            <a:r>
              <a:rPr lang="en-US" sz="1400" b="1" dirty="0" err="1"/>
              <a:t>ui</a:t>
            </a:r>
            <a:endParaRPr lang="en-US" sz="1400" b="1" dirty="0"/>
          </a:p>
          <a:p>
            <a:pPr marL="514176" lvl="1" indent="0">
              <a:buNone/>
            </a:pPr>
            <a:endParaRPr lang="en-US" sz="1600" b="1" dirty="0"/>
          </a:p>
          <a:p>
            <a:pPr marL="514176" lvl="1" indent="0">
              <a:buNone/>
            </a:pPr>
            <a:r>
              <a:rPr lang="en-US" sz="1600" b="1" dirty="0"/>
              <a:t>Set Default Editor</a:t>
            </a:r>
          </a:p>
          <a:p>
            <a:pPr marL="914090" lvl="2" indent="0">
              <a:buNone/>
            </a:pPr>
            <a:r>
              <a:rPr lang="en-US" sz="1400" b="1" dirty="0" err="1"/>
              <a:t>pref</a:t>
            </a:r>
            <a:r>
              <a:rPr lang="en-US" sz="1400" b="1" dirty="0"/>
              <a:t> set </a:t>
            </a:r>
            <a:r>
              <a:rPr lang="en-US" sz="1400" b="1" dirty="0" err="1"/>
              <a:t>editor.command.default</a:t>
            </a:r>
            <a:r>
              <a:rPr lang="en-US" sz="1400" b="1" dirty="0"/>
              <a:t> "C:\Users\user\AppData\Local\Programs\Microsoft VS Code\code.exe"</a:t>
            </a:r>
          </a:p>
          <a:p>
            <a:pPr lvl="1"/>
            <a:endParaRPr lang="en-US" sz="1600" b="1" dirty="0"/>
          </a:p>
          <a:p>
            <a:pPr lvl="1"/>
            <a:r>
              <a:rPr lang="en-US" sz="1600" b="1" dirty="0"/>
              <a:t>Construct the request</a:t>
            </a:r>
          </a:p>
          <a:p>
            <a:pPr lvl="2"/>
            <a:r>
              <a:rPr lang="en-US" sz="1400" b="1" dirty="0"/>
              <a:t>post -h </a:t>
            </a:r>
            <a:r>
              <a:rPr lang="en-US" sz="1400" b="1" dirty="0" err="1"/>
              <a:t>Content-Type:application</a:t>
            </a:r>
            <a:r>
              <a:rPr lang="en-US" sz="1400" b="1" dirty="0"/>
              <a:t>/</a:t>
            </a:r>
            <a:r>
              <a:rPr lang="en-US" sz="1400" b="1" dirty="0" err="1"/>
              <a:t>json</a:t>
            </a:r>
            <a:endParaRPr lang="en-US" sz="1400" b="1" dirty="0"/>
          </a:p>
        </p:txBody>
      </p:sp>
      <p:cxnSp>
        <p:nvCxnSpPr>
          <p:cNvPr id="4" name="Straight Connector 3"/>
          <p:cNvCxnSpPr/>
          <p:nvPr/>
        </p:nvCxnSpPr>
        <p:spPr>
          <a:xfrm>
            <a:off x="379413" y="717261"/>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074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1189972"/>
            <a:ext cx="11525250" cy="5488641"/>
          </a:xfrm>
        </p:spPr>
        <p:txBody>
          <a:bodyPr/>
          <a:lstStyle/>
          <a:p>
            <a:pPr marL="457046" lvl="1" indent="0" algn="ctr">
              <a:buNone/>
            </a:pPr>
            <a:endParaRPr lang="en-US" dirty="0"/>
          </a:p>
          <a:p>
            <a:pPr marL="457046" lvl="1" indent="0" algn="ctr">
              <a:buNone/>
            </a:pPr>
            <a:endParaRPr lang="en-US" dirty="0"/>
          </a:p>
          <a:p>
            <a:pPr marL="457046" lvl="1" indent="0" algn="ctr">
              <a:buNone/>
            </a:pPr>
            <a:endParaRPr lang="en-US" dirty="0"/>
          </a:p>
          <a:p>
            <a:pPr marL="457046" lvl="1" indent="0" algn="ctr">
              <a:buNone/>
            </a:pPr>
            <a:endParaRPr lang="en-US" dirty="0"/>
          </a:p>
          <a:p>
            <a:pPr marL="457046" lvl="1" indent="0" algn="ctr">
              <a:buNone/>
            </a:pPr>
            <a:r>
              <a:rPr lang="en-US" dirty="0"/>
              <a:t>Thank You !!!</a:t>
            </a:r>
          </a:p>
          <a:p>
            <a:pPr marL="457046" lvl="1" indent="0" algn="ctr">
              <a:buNone/>
            </a:pPr>
            <a:endParaRPr lang="en-US" dirty="0"/>
          </a:p>
        </p:txBody>
      </p:sp>
      <p:cxnSp>
        <p:nvCxnSpPr>
          <p:cNvPr id="4" name="Straight Connector 3"/>
          <p:cNvCxnSpPr/>
          <p:nvPr/>
        </p:nvCxnSpPr>
        <p:spPr>
          <a:xfrm>
            <a:off x="488515" y="939452"/>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1359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Topics</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80301967"/>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val="20000"/>
                    </a:ext>
                  </a:extLst>
                </a:gridCol>
                <a:gridCol w="5762625">
                  <a:extLst>
                    <a:ext uri="{9D8B030D-6E8A-4147-A177-3AD203B41FA5}">
                      <a16:colId xmlns:a16="http://schemas.microsoft.com/office/drawing/2014/main" val="20001"/>
                    </a:ext>
                  </a:extLst>
                </a:gridCol>
              </a:tblGrid>
              <a:tr h="767632">
                <a:tc gridSpan="2">
                  <a:txBody>
                    <a:bodyPr/>
                    <a:lstStyle/>
                    <a:p>
                      <a:r>
                        <a:rPr lang="en-US" sz="3600" dirty="0">
                          <a:latin typeface="+mn-lt"/>
                          <a:cs typeface="+mn-cs"/>
                        </a:rPr>
                        <a:t>At</a:t>
                      </a:r>
                      <a:r>
                        <a:rPr lang="en-US" sz="3600" baseline="0" dirty="0">
                          <a:latin typeface="+mn-lt"/>
                          <a:cs typeface="+mn-cs"/>
                        </a:rPr>
                        <a:t> a glance…</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0000"/>
                  </a:ext>
                </a:extLst>
              </a:tr>
              <a:tr h="767632">
                <a:tc>
                  <a:txBody>
                    <a:bodyPr/>
                    <a:lstStyle/>
                    <a:p>
                      <a:pPr marL="0" marR="0" lvl="2" indent="0" algn="l" defTabSz="914088" rtl="0" eaLnBrk="1" fontAlgn="auto" latinLnBrk="0" hangingPunct="1">
                        <a:lnSpc>
                          <a:spcPct val="100000"/>
                        </a:lnSpc>
                        <a:spcBef>
                          <a:spcPts val="0"/>
                        </a:spcBef>
                        <a:spcAft>
                          <a:spcPts val="0"/>
                        </a:spcAft>
                        <a:buClrTx/>
                        <a:buSzTx/>
                        <a:buFontTx/>
                        <a:buNone/>
                        <a:tabLst/>
                        <a:defRPr/>
                      </a:pPr>
                      <a:r>
                        <a:rPr lang="en-US" sz="2400" dirty="0"/>
                        <a:t>01</a:t>
                      </a:r>
                      <a:r>
                        <a:rPr lang="en-US" sz="2400" baseline="0" dirty="0"/>
                        <a:t> </a:t>
                      </a:r>
                      <a:r>
                        <a:rPr lang="en-US" sz="2400" dirty="0"/>
                        <a:t>| </a:t>
                      </a:r>
                      <a:r>
                        <a:rPr lang="en-US" sz="2400" kern="1200" baseline="0" dirty="0" err="1">
                          <a:solidFill>
                            <a:schemeClr val="dk1"/>
                          </a:solidFill>
                          <a:latin typeface="+mn-lt"/>
                          <a:ea typeface="+mn-ea"/>
                          <a:cs typeface="+mn-cs"/>
                        </a:rPr>
                        <a:t>Asp.Net</a:t>
                      </a:r>
                      <a:r>
                        <a:rPr lang="en-US" sz="2400" kern="1200" baseline="0" dirty="0">
                          <a:solidFill>
                            <a:schemeClr val="dk1"/>
                          </a:solidFill>
                          <a:latin typeface="+mn-lt"/>
                          <a:ea typeface="+mn-ea"/>
                          <a:cs typeface="+mn-cs"/>
                        </a:rPr>
                        <a:t> Core 2.2</a:t>
                      </a:r>
                    </a:p>
                  </a:txBody>
                  <a:tcPr anchor="ctr"/>
                </a:tc>
                <a:tc>
                  <a:txBody>
                    <a:bodyPr/>
                    <a:lstStyle/>
                    <a:p>
                      <a:r>
                        <a:rPr lang="en-US" sz="2400" dirty="0"/>
                        <a:t>05 | </a:t>
                      </a:r>
                      <a:r>
                        <a:rPr lang="en-US" sz="2400" kern="1200" baseline="0" dirty="0">
                          <a:solidFill>
                            <a:schemeClr val="dk1"/>
                          </a:solidFill>
                          <a:latin typeface="+mn-lt"/>
                          <a:ea typeface="+mn-ea"/>
                          <a:cs typeface="+mn-cs"/>
                        </a:rPr>
                        <a:t>Entity Core Version 2.2</a:t>
                      </a:r>
                    </a:p>
                  </a:txBody>
                  <a:tcPr anchor="ctr"/>
                </a:tc>
                <a:extLst>
                  <a:ext uri="{0D108BD9-81ED-4DB2-BD59-A6C34878D82A}">
                    <a16:rowId xmlns:a16="http://schemas.microsoft.com/office/drawing/2014/main" val="10001"/>
                  </a:ext>
                </a:extLst>
              </a:tr>
              <a:tr h="767632">
                <a:tc>
                  <a:txBody>
                    <a:bodyPr/>
                    <a:lstStyle/>
                    <a:p>
                      <a:r>
                        <a:rPr lang="en-US" sz="2400" dirty="0"/>
                        <a:t>02 | </a:t>
                      </a:r>
                      <a:r>
                        <a:rPr lang="en-US" sz="2400" kern="1200" baseline="0" dirty="0">
                          <a:solidFill>
                            <a:schemeClr val="dk1"/>
                          </a:solidFill>
                          <a:latin typeface="+mn-lt"/>
                          <a:ea typeface="+mn-ea"/>
                          <a:cs typeface="+mn-cs"/>
                        </a:rPr>
                        <a:t>VS 2107, Version 15.9 Preview 4</a:t>
                      </a:r>
                    </a:p>
                  </a:txBody>
                  <a:tcPr anchor="ctr"/>
                </a:tc>
                <a:tc>
                  <a:txBody>
                    <a:bodyPr/>
                    <a:lstStyle/>
                    <a:p>
                      <a:r>
                        <a:rPr lang="en-US" sz="2400" dirty="0"/>
                        <a:t>06 | </a:t>
                      </a:r>
                      <a:r>
                        <a:rPr lang="en-US" sz="2400" kern="1200" dirty="0" err="1">
                          <a:solidFill>
                            <a:schemeClr val="dk1"/>
                          </a:solidFill>
                          <a:latin typeface="+mn-lt"/>
                          <a:ea typeface="+mn-ea"/>
                          <a:cs typeface="+mn-cs"/>
                        </a:rPr>
                        <a:t>XUnit</a:t>
                      </a:r>
                      <a:r>
                        <a:rPr lang="en-US" sz="2400" kern="1200" dirty="0">
                          <a:solidFill>
                            <a:schemeClr val="dk1"/>
                          </a:solidFill>
                          <a:latin typeface="+mn-lt"/>
                          <a:ea typeface="+mn-ea"/>
                          <a:cs typeface="+mn-cs"/>
                        </a:rPr>
                        <a:t> 2.4</a:t>
                      </a:r>
                    </a:p>
                  </a:txBody>
                  <a:tcPr anchor="ctr"/>
                </a:tc>
                <a:extLst>
                  <a:ext uri="{0D108BD9-81ED-4DB2-BD59-A6C34878D82A}">
                    <a16:rowId xmlns:a16="http://schemas.microsoft.com/office/drawing/2014/main" val="10002"/>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a:t>03</a:t>
                      </a:r>
                      <a:r>
                        <a:rPr lang="en-US" sz="2400" baseline="0" dirty="0"/>
                        <a:t> | </a:t>
                      </a:r>
                      <a:r>
                        <a:rPr lang="en-US" sz="2400" kern="1200" baseline="0" dirty="0">
                          <a:solidFill>
                            <a:schemeClr val="dk1"/>
                          </a:solidFill>
                          <a:latin typeface="+mn-lt"/>
                          <a:ea typeface="+mn-ea"/>
                          <a:cs typeface="+mn-cs"/>
                        </a:rPr>
                        <a:t>Swagger API Documentation</a:t>
                      </a:r>
                    </a:p>
                  </a:txBody>
                  <a:tcPr anchor="ctr"/>
                </a:tc>
                <a:tc>
                  <a:txBody>
                    <a:bodyPr/>
                    <a:lstStyle/>
                    <a:p>
                      <a:r>
                        <a:rPr lang="en-US" sz="2400" dirty="0"/>
                        <a:t>07 | </a:t>
                      </a:r>
                      <a:r>
                        <a:rPr lang="en-US" sz="2400" kern="1200" baseline="0" dirty="0">
                          <a:solidFill>
                            <a:schemeClr val="dk1"/>
                          </a:solidFill>
                          <a:latin typeface="+mn-lt"/>
                          <a:ea typeface="+mn-ea"/>
                          <a:cs typeface="+mn-cs"/>
                        </a:rPr>
                        <a:t>API Client </a:t>
                      </a:r>
                      <a:r>
                        <a:rPr lang="en-US" sz="2400" kern="1200" baseline="0" dirty="0" err="1">
                          <a:solidFill>
                            <a:schemeClr val="dk1"/>
                          </a:solidFill>
                          <a:latin typeface="+mn-lt"/>
                          <a:ea typeface="+mn-ea"/>
                          <a:cs typeface="+mn-cs"/>
                        </a:rPr>
                        <a:t>CodeGen</a:t>
                      </a:r>
                      <a:endParaRPr lang="en-US" sz="2400" kern="1200" baseline="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767632">
                <a:tc>
                  <a:txBody>
                    <a:bodyPr/>
                    <a:lstStyle/>
                    <a:p>
                      <a:r>
                        <a:rPr lang="en-US" sz="2400" dirty="0"/>
                        <a:t>04 | </a:t>
                      </a:r>
                      <a:r>
                        <a:rPr lang="en-US" sz="2400" kern="1200" baseline="0" dirty="0">
                          <a:solidFill>
                            <a:schemeClr val="dk1"/>
                          </a:solidFill>
                          <a:latin typeface="+mn-lt"/>
                          <a:ea typeface="+mn-ea"/>
                          <a:cs typeface="+mn-cs"/>
                        </a:rPr>
                        <a:t>Microsoft API Analyzer</a:t>
                      </a:r>
                    </a:p>
                  </a:txBody>
                  <a:tcPr anchor="ctr"/>
                </a:tc>
                <a:tc>
                  <a:txBody>
                    <a:bodyPr/>
                    <a:lstStyle/>
                    <a:p>
                      <a:r>
                        <a:rPr lang="en-US" sz="2400" dirty="0"/>
                        <a:t>08 | HTTP REPL</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4"/>
                  </a:ext>
                </a:extLst>
              </a:tr>
            </a:tbl>
          </a:graphicData>
        </a:graphic>
      </p:graphicFrame>
      <p:cxnSp>
        <p:nvCxnSpPr>
          <p:cNvPr id="7" name="Straight Connector 6"/>
          <p:cNvCxnSpPr/>
          <p:nvPr/>
        </p:nvCxnSpPr>
        <p:spPr>
          <a:xfrm>
            <a:off x="488515" y="939452"/>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5984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Topics</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32145893"/>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val="20000"/>
                    </a:ext>
                  </a:extLst>
                </a:gridCol>
                <a:gridCol w="5762625">
                  <a:extLst>
                    <a:ext uri="{9D8B030D-6E8A-4147-A177-3AD203B41FA5}">
                      <a16:colId xmlns:a16="http://schemas.microsoft.com/office/drawing/2014/main" val="20001"/>
                    </a:ext>
                  </a:extLst>
                </a:gridCol>
              </a:tblGrid>
              <a:tr h="767632">
                <a:tc gridSpan="2">
                  <a:txBody>
                    <a:bodyPr/>
                    <a:lstStyle/>
                    <a:p>
                      <a:r>
                        <a:rPr lang="en-US" sz="3600" dirty="0"/>
                        <a:t>Demo Topics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0000"/>
                  </a:ext>
                </a:extLst>
              </a:tr>
              <a:tr h="767632">
                <a:tc>
                  <a:txBody>
                    <a:bodyPr/>
                    <a:lstStyle/>
                    <a:p>
                      <a:pPr marL="0" marR="0" lvl="2" indent="0" algn="l" defTabSz="914088" rtl="0" eaLnBrk="1" fontAlgn="auto" latinLnBrk="0" hangingPunct="1">
                        <a:lnSpc>
                          <a:spcPct val="100000"/>
                        </a:lnSpc>
                        <a:spcBef>
                          <a:spcPts val="0"/>
                        </a:spcBef>
                        <a:spcAft>
                          <a:spcPts val="0"/>
                        </a:spcAft>
                        <a:buClrTx/>
                        <a:buSzTx/>
                        <a:buFontTx/>
                        <a:buNone/>
                        <a:tabLst/>
                        <a:defRPr/>
                      </a:pPr>
                      <a:r>
                        <a:rPr lang="en-US" sz="2400" dirty="0"/>
                        <a:t>01</a:t>
                      </a:r>
                      <a:r>
                        <a:rPr lang="en-US" sz="2400" baseline="0" dirty="0"/>
                        <a:t> </a:t>
                      </a:r>
                      <a:r>
                        <a:rPr lang="en-US" sz="2400" dirty="0"/>
                        <a:t>| Database Creation</a:t>
                      </a:r>
                      <a:endParaRPr lang="en-US" sz="2400" kern="1200" baseline="0" dirty="0">
                        <a:solidFill>
                          <a:schemeClr val="dk1"/>
                        </a:solidFill>
                        <a:latin typeface="+mn-lt"/>
                        <a:ea typeface="+mn-ea"/>
                        <a:cs typeface="+mn-cs"/>
                      </a:endParaRPr>
                    </a:p>
                  </a:txBody>
                  <a:tcPr anchor="ctr"/>
                </a:tc>
                <a:tc>
                  <a:txBody>
                    <a:bodyPr/>
                    <a:lstStyle/>
                    <a:p>
                      <a:r>
                        <a:rPr lang="en-US" sz="2400" dirty="0"/>
                        <a:t>05 | Swagger API Document</a:t>
                      </a:r>
                      <a:r>
                        <a:rPr lang="en-US" sz="2400" baseline="0" dirty="0"/>
                        <a:t> Generation</a:t>
                      </a:r>
                      <a:endParaRPr lang="en-US" sz="2400" kern="1200" baseline="0" dirty="0">
                        <a:solidFill>
                          <a:schemeClr val="dk1"/>
                        </a:solidFill>
                        <a:latin typeface="+mn-lt"/>
                        <a:ea typeface="+mn-ea"/>
                        <a:cs typeface="+mn-cs"/>
                      </a:endParaRPr>
                    </a:p>
                  </a:txBody>
                  <a:tcPr anchor="ctr"/>
                </a:tc>
                <a:extLst>
                  <a:ext uri="{0D108BD9-81ED-4DB2-BD59-A6C34878D82A}">
                    <a16:rowId xmlns:a16="http://schemas.microsoft.com/office/drawing/2014/main" val="10001"/>
                  </a:ext>
                </a:extLst>
              </a:tr>
              <a:tr h="767632">
                <a:tc>
                  <a:txBody>
                    <a:bodyPr/>
                    <a:lstStyle/>
                    <a:p>
                      <a:r>
                        <a:rPr lang="en-US" sz="2400" dirty="0"/>
                        <a:t>02 | Entity Model Creation</a:t>
                      </a:r>
                      <a:endParaRPr lang="en-US" sz="2400" kern="1200" baseline="0" dirty="0">
                        <a:solidFill>
                          <a:schemeClr val="dk1"/>
                        </a:solidFill>
                        <a:latin typeface="+mn-lt"/>
                        <a:ea typeface="+mn-ea"/>
                        <a:cs typeface="+mn-cs"/>
                      </a:endParaRPr>
                    </a:p>
                  </a:txBody>
                  <a:tcPr anchor="ctr"/>
                </a:tc>
                <a:tc>
                  <a:txBody>
                    <a:bodyPr/>
                    <a:lstStyle/>
                    <a:p>
                      <a:r>
                        <a:rPr lang="en-US" sz="2400" dirty="0"/>
                        <a:t>06 | </a:t>
                      </a:r>
                      <a:r>
                        <a:rPr lang="en-US" sz="2400" dirty="0" err="1"/>
                        <a:t>NSwag</a:t>
                      </a:r>
                      <a:r>
                        <a:rPr lang="en-US" sz="2400" dirty="0"/>
                        <a:t> Client Generation</a:t>
                      </a:r>
                      <a:endParaRPr lang="en-US" sz="24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a:t>03</a:t>
                      </a:r>
                      <a:r>
                        <a:rPr lang="en-US" sz="2400" baseline="0" dirty="0"/>
                        <a:t> | Web API Development</a:t>
                      </a:r>
                      <a:endParaRPr lang="en-US" sz="2400" kern="1200" baseline="0" dirty="0">
                        <a:solidFill>
                          <a:schemeClr val="dk1"/>
                        </a:solidFill>
                        <a:latin typeface="+mn-lt"/>
                        <a:ea typeface="+mn-ea"/>
                        <a:cs typeface="+mn-cs"/>
                      </a:endParaRPr>
                    </a:p>
                  </a:txBody>
                  <a:tcPr anchor="ctr"/>
                </a:tc>
                <a:tc>
                  <a:txBody>
                    <a:bodyPr/>
                    <a:lstStyle/>
                    <a:p>
                      <a:r>
                        <a:rPr lang="en-US" sz="2400" dirty="0"/>
                        <a:t>07 | </a:t>
                      </a:r>
                      <a:r>
                        <a:rPr lang="en-US" sz="2400" dirty="0" err="1"/>
                        <a:t>Xunit</a:t>
                      </a:r>
                      <a:r>
                        <a:rPr lang="en-US" sz="2400" dirty="0"/>
                        <a:t> Testing</a:t>
                      </a:r>
                      <a:endParaRPr lang="en-US" sz="2400" kern="1200" baseline="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767632">
                <a:tc>
                  <a:txBody>
                    <a:bodyPr/>
                    <a:lstStyle/>
                    <a:p>
                      <a:r>
                        <a:rPr lang="en-US" sz="2400" dirty="0"/>
                        <a:t>04 | </a:t>
                      </a:r>
                      <a:r>
                        <a:rPr lang="en-US" sz="2400" kern="1200" baseline="0" dirty="0">
                          <a:solidFill>
                            <a:schemeClr val="dk1"/>
                          </a:solidFill>
                          <a:latin typeface="+mn-lt"/>
                          <a:ea typeface="+mn-ea"/>
                          <a:cs typeface="+mn-cs"/>
                        </a:rPr>
                        <a:t>Managing HTTP stuffs</a:t>
                      </a:r>
                    </a:p>
                  </a:txBody>
                  <a:tcPr anchor="ctr"/>
                </a:tc>
                <a:tc>
                  <a:txBody>
                    <a:bodyPr/>
                    <a:lstStyle/>
                    <a:p>
                      <a:r>
                        <a:rPr lang="en-US" sz="2400" dirty="0"/>
                        <a:t>08 | HTTP</a:t>
                      </a:r>
                      <a:r>
                        <a:rPr lang="en-US" sz="2400" baseline="0" dirty="0"/>
                        <a:t> REPL</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4"/>
                  </a:ext>
                </a:extLst>
              </a:tr>
            </a:tbl>
          </a:graphicData>
        </a:graphic>
      </p:graphicFrame>
      <p:cxnSp>
        <p:nvCxnSpPr>
          <p:cNvPr id="7" name="Straight Connector 6"/>
          <p:cNvCxnSpPr/>
          <p:nvPr/>
        </p:nvCxnSpPr>
        <p:spPr>
          <a:xfrm>
            <a:off x="488515" y="939452"/>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2216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dirty="0"/>
              <a:t>01</a:t>
            </a:r>
            <a:r>
              <a:rPr lang="en-US" sz="3200" b="1" dirty="0">
                <a:solidFill>
                  <a:srgbClr val="00B0F0"/>
                </a:solidFill>
              </a:rPr>
              <a:t>|</a:t>
            </a:r>
            <a:r>
              <a:rPr lang="en-US" sz="3200" b="1" dirty="0"/>
              <a:t> At a glance…</a:t>
            </a:r>
          </a:p>
        </p:txBody>
      </p:sp>
      <p:sp>
        <p:nvSpPr>
          <p:cNvPr id="3" name="Content Placeholder 2"/>
          <p:cNvSpPr>
            <a:spLocks noGrp="1"/>
          </p:cNvSpPr>
          <p:nvPr>
            <p:ph sz="quarter" idx="10"/>
          </p:nvPr>
        </p:nvSpPr>
        <p:spPr>
          <a:xfrm>
            <a:off x="379413" y="820396"/>
            <a:ext cx="11525250" cy="5858218"/>
          </a:xfrm>
        </p:spPr>
        <p:txBody>
          <a:bodyPr/>
          <a:lstStyle/>
          <a:p>
            <a:r>
              <a:rPr lang="en-US" sz="1600" b="1" dirty="0"/>
              <a:t>Visual Studio 2107 Version 15.9 Preview-4</a:t>
            </a:r>
          </a:p>
          <a:p>
            <a:pPr lvl="1"/>
            <a:r>
              <a:rPr lang="en-US" sz="1400" b="1" dirty="0"/>
              <a:t>Recently (last week) launched, not released publically</a:t>
            </a:r>
          </a:p>
          <a:p>
            <a:pPr lvl="1"/>
            <a:r>
              <a:rPr lang="en-US" sz="1400" b="1" dirty="0">
                <a:hlinkClick r:id="rId3"/>
              </a:rPr>
              <a:t>https://docs.microsoft.com/en-us/visualstudio/releasenotes/vs2017-Preview-relnotes</a:t>
            </a:r>
            <a:endParaRPr lang="en-US" sz="1400" b="1" dirty="0"/>
          </a:p>
          <a:p>
            <a:r>
              <a:rPr lang="en-US" sz="1600" b="1" dirty="0"/>
              <a:t>ASP.NET Core 2.2</a:t>
            </a:r>
          </a:p>
          <a:p>
            <a:pPr lvl="1"/>
            <a:r>
              <a:rPr lang="en-US" sz="1400" b="1" dirty="0"/>
              <a:t>Part of VS 2017, Version 15.9</a:t>
            </a:r>
          </a:p>
          <a:p>
            <a:pPr lvl="1"/>
            <a:r>
              <a:rPr lang="en-US" sz="1400" b="1" dirty="0"/>
              <a:t>Full </a:t>
            </a:r>
            <a:r>
              <a:rPr lang="en-US" sz="1400" b="1" dirty="0" err="1"/>
              <a:t>docker</a:t>
            </a:r>
            <a:r>
              <a:rPr lang="en-US" sz="1400" b="1" dirty="0"/>
              <a:t> support</a:t>
            </a:r>
          </a:p>
          <a:p>
            <a:pPr lvl="1"/>
            <a:r>
              <a:rPr lang="en-US" sz="1400" b="1" dirty="0"/>
              <a:t>Complete open source</a:t>
            </a:r>
          </a:p>
          <a:p>
            <a:pPr lvl="1"/>
            <a:r>
              <a:rPr lang="en-US" sz="1400" b="1" dirty="0"/>
              <a:t>Fully CLI support</a:t>
            </a:r>
          </a:p>
          <a:p>
            <a:pPr lvl="1"/>
            <a:r>
              <a:rPr lang="en-US" sz="1400" b="1" dirty="0"/>
              <a:t>Packaged distribution</a:t>
            </a:r>
          </a:p>
          <a:p>
            <a:pPr lvl="1"/>
            <a:r>
              <a:rPr lang="en-US" sz="1400" b="1" dirty="0">
                <a:hlinkClick r:id="rId4"/>
              </a:rPr>
              <a:t>https://www.microsoft.com/net/download/dotnet-core/2.2</a:t>
            </a:r>
            <a:endParaRPr lang="en-US" sz="1400" b="1" dirty="0"/>
          </a:p>
          <a:p>
            <a:r>
              <a:rPr lang="en-US" sz="1600" b="1" dirty="0"/>
              <a:t>Swagger</a:t>
            </a:r>
          </a:p>
          <a:p>
            <a:pPr lvl="1"/>
            <a:r>
              <a:rPr lang="en-US" sz="1400" b="1" dirty="0"/>
              <a:t>An Open Source for API Documentation and Testing</a:t>
            </a:r>
          </a:p>
          <a:p>
            <a:pPr lvl="1"/>
            <a:r>
              <a:rPr lang="en-US" sz="1400" b="1" dirty="0">
                <a:hlinkClick r:id="rId5"/>
              </a:rPr>
              <a:t>https://www.nuget.org/packages/Swashbuckle.AspNetCore</a:t>
            </a:r>
            <a:endParaRPr lang="en-US" sz="1400" b="1" dirty="0"/>
          </a:p>
          <a:p>
            <a:r>
              <a:rPr lang="en-US" sz="1600" b="1" dirty="0"/>
              <a:t>Microsoft API Analyzer</a:t>
            </a:r>
          </a:p>
          <a:p>
            <a:pPr lvl="1"/>
            <a:r>
              <a:rPr lang="en-US" sz="1400" b="1" dirty="0"/>
              <a:t>A new feature for managing HTTP stuffs</a:t>
            </a:r>
          </a:p>
          <a:p>
            <a:pPr lvl="1"/>
            <a:r>
              <a:rPr lang="en-US" sz="1400" b="1" dirty="0">
                <a:hlinkClick r:id="rId6"/>
              </a:rPr>
              <a:t>https://www.nuget.org/packages/Microsoft.AspNetCore.Mvc.Api.Analyzers</a:t>
            </a:r>
            <a:endParaRPr lang="en-US" sz="1400" b="1" dirty="0"/>
          </a:p>
          <a:p>
            <a:r>
              <a:rPr lang="en-US" sz="1400" b="1" kern="1200" dirty="0">
                <a:solidFill>
                  <a:schemeClr val="dk1"/>
                </a:solidFill>
                <a:hlinkClick r:id="rId7"/>
              </a:rPr>
              <a:t>/</a:t>
            </a:r>
            <a:endParaRPr lang="en-US" sz="1400" b="1" kern="1200" dirty="0">
              <a:solidFill>
                <a:schemeClr val="dk1"/>
              </a:solidFill>
            </a:endParaRPr>
          </a:p>
          <a:p>
            <a:pPr marL="457046" lvl="1" indent="0">
              <a:buNone/>
            </a:pPr>
            <a:endParaRPr lang="en-US" sz="1400" b="1" kern="1200" dirty="0">
              <a:solidFill>
                <a:schemeClr val="dk1"/>
              </a:solidFill>
            </a:endParaRPr>
          </a:p>
        </p:txBody>
      </p:sp>
      <p:cxnSp>
        <p:nvCxnSpPr>
          <p:cNvPr id="4" name="Straight Connector 3"/>
          <p:cNvCxnSpPr/>
          <p:nvPr/>
        </p:nvCxnSpPr>
        <p:spPr>
          <a:xfrm>
            <a:off x="379413" y="717261"/>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552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dirty="0"/>
              <a:t>01</a:t>
            </a:r>
            <a:r>
              <a:rPr lang="en-US" sz="3200" b="1" dirty="0">
                <a:solidFill>
                  <a:srgbClr val="00B0F0"/>
                </a:solidFill>
              </a:rPr>
              <a:t>|</a:t>
            </a:r>
            <a:r>
              <a:rPr lang="en-US" sz="3200" b="1" dirty="0"/>
              <a:t> Talk Topics</a:t>
            </a:r>
          </a:p>
        </p:txBody>
      </p:sp>
      <p:sp>
        <p:nvSpPr>
          <p:cNvPr id="3" name="Content Placeholder 2"/>
          <p:cNvSpPr>
            <a:spLocks noGrp="1"/>
          </p:cNvSpPr>
          <p:nvPr>
            <p:ph sz="quarter" idx="10"/>
          </p:nvPr>
        </p:nvSpPr>
        <p:spPr>
          <a:xfrm>
            <a:off x="379413" y="820396"/>
            <a:ext cx="11525250" cy="5858218"/>
          </a:xfrm>
        </p:spPr>
        <p:txBody>
          <a:bodyPr/>
          <a:lstStyle/>
          <a:p>
            <a:r>
              <a:rPr lang="en-US" sz="1600" b="1" dirty="0"/>
              <a:t>Entity Core Version 2.2</a:t>
            </a:r>
          </a:p>
          <a:p>
            <a:pPr lvl="1"/>
            <a:r>
              <a:rPr lang="en-US" sz="1400" b="1" kern="1200" dirty="0">
                <a:solidFill>
                  <a:schemeClr val="dk1"/>
                </a:solidFill>
              </a:rPr>
              <a:t>New improved framework</a:t>
            </a:r>
          </a:p>
          <a:p>
            <a:pPr lvl="1"/>
            <a:r>
              <a:rPr lang="en-US" sz="1400" b="1" kern="1200" dirty="0">
                <a:solidFill>
                  <a:schemeClr val="dk1"/>
                </a:solidFill>
                <a:hlinkClick r:id="rId3"/>
              </a:rPr>
              <a:t>https://www.nuget.org/packages/Microsoft.EntityFrameworkCore</a:t>
            </a:r>
            <a:endParaRPr lang="en-US" sz="1600" b="1" dirty="0"/>
          </a:p>
          <a:p>
            <a:r>
              <a:rPr lang="en-US" sz="1600" b="1" dirty="0" err="1"/>
              <a:t>Xunit</a:t>
            </a:r>
            <a:endParaRPr lang="en-US" sz="1600" b="1" dirty="0"/>
          </a:p>
          <a:p>
            <a:pPr lvl="1"/>
            <a:r>
              <a:rPr lang="en-US" sz="1400" b="1" kern="1200" dirty="0">
                <a:solidFill>
                  <a:schemeClr val="dk1"/>
                </a:solidFill>
              </a:rPr>
              <a:t>New Testing tool framework that can execute test cases from CLI</a:t>
            </a:r>
          </a:p>
          <a:p>
            <a:pPr lvl="1"/>
            <a:r>
              <a:rPr lang="en-US" sz="1400" b="1" kern="1200" dirty="0">
                <a:solidFill>
                  <a:schemeClr val="dk1"/>
                </a:solidFill>
                <a:hlinkClick r:id="rId4"/>
              </a:rPr>
              <a:t>https://www.nuget.org/packages/xunit.core/</a:t>
            </a:r>
            <a:endParaRPr lang="en-US" sz="1400" b="1" kern="1200" dirty="0">
              <a:solidFill>
                <a:schemeClr val="dk1"/>
              </a:solidFill>
            </a:endParaRPr>
          </a:p>
          <a:p>
            <a:r>
              <a:rPr lang="en-US" sz="1800" b="1" kern="1200" dirty="0" err="1">
                <a:solidFill>
                  <a:schemeClr val="dk1"/>
                </a:solidFill>
              </a:rPr>
              <a:t>Nswag</a:t>
            </a:r>
            <a:endParaRPr lang="en-US" sz="1800" b="1" kern="1200" dirty="0">
              <a:solidFill>
                <a:schemeClr val="dk1"/>
              </a:solidFill>
            </a:endParaRPr>
          </a:p>
          <a:p>
            <a:pPr lvl="1"/>
            <a:r>
              <a:rPr lang="en-US" sz="1400" b="1" dirty="0"/>
              <a:t>API Client </a:t>
            </a:r>
            <a:r>
              <a:rPr lang="en-US" sz="1400" b="1" dirty="0" err="1"/>
              <a:t>CodeGen</a:t>
            </a:r>
            <a:r>
              <a:rPr lang="en-US" sz="1400" b="1" dirty="0"/>
              <a:t> tool from API specs</a:t>
            </a:r>
          </a:p>
          <a:p>
            <a:pPr lvl="1"/>
            <a:r>
              <a:rPr lang="en-US" sz="1400" b="1" dirty="0">
                <a:hlinkClick r:id="rId5"/>
              </a:rPr>
              <a:t>https://www.nuget.org/packages/NSwag.Core/</a:t>
            </a:r>
            <a:endParaRPr lang="en-US" sz="1400" b="1" dirty="0"/>
          </a:p>
          <a:p>
            <a:r>
              <a:rPr lang="en-US" sz="1600" b="1" dirty="0"/>
              <a:t>HTTP REPL</a:t>
            </a:r>
          </a:p>
          <a:p>
            <a:pPr lvl="1"/>
            <a:r>
              <a:rPr lang="en-US" sz="1400" b="1" dirty="0"/>
              <a:t>Microsoft new tool explore and interact with your </a:t>
            </a:r>
            <a:r>
              <a:rPr lang="en-US" sz="1400" b="1" dirty="0" err="1"/>
              <a:t>RESTful</a:t>
            </a:r>
            <a:r>
              <a:rPr lang="en-US" sz="1400" b="1" dirty="0"/>
              <a:t> services</a:t>
            </a:r>
          </a:p>
          <a:p>
            <a:pPr lvl="1"/>
            <a:r>
              <a:rPr lang="en-US" sz="1400" b="1" dirty="0"/>
              <a:t>Not released as nugget package yet</a:t>
            </a:r>
          </a:p>
          <a:p>
            <a:pPr lvl="1"/>
            <a:r>
              <a:rPr lang="en-US" sz="1400" b="1" dirty="0">
                <a:hlinkClick r:id="rId6"/>
              </a:rPr>
              <a:t>https://dotnet.myget.org/feed/dotnet-core/package/nuget/dotnet-httprepl</a:t>
            </a:r>
            <a:endParaRPr lang="en-US" sz="1400" b="1" dirty="0"/>
          </a:p>
          <a:p>
            <a:pPr lvl="1"/>
            <a:endParaRPr lang="en-US" sz="1400" b="1" dirty="0"/>
          </a:p>
          <a:p>
            <a:pPr lvl="1"/>
            <a:endParaRPr lang="en-US" sz="2000" b="1" dirty="0"/>
          </a:p>
          <a:p>
            <a:pPr lvl="1"/>
            <a:endParaRPr lang="en-US" sz="2000" b="1" dirty="0"/>
          </a:p>
        </p:txBody>
      </p:sp>
      <p:cxnSp>
        <p:nvCxnSpPr>
          <p:cNvPr id="4" name="Straight Connector 3"/>
          <p:cNvCxnSpPr/>
          <p:nvPr/>
        </p:nvCxnSpPr>
        <p:spPr>
          <a:xfrm>
            <a:off x="379413" y="717261"/>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3779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dirty="0"/>
              <a:t>02</a:t>
            </a:r>
            <a:r>
              <a:rPr lang="en-US" sz="3200" b="1" dirty="0">
                <a:solidFill>
                  <a:srgbClr val="00B0F0"/>
                </a:solidFill>
              </a:rPr>
              <a:t>|</a:t>
            </a:r>
            <a:r>
              <a:rPr lang="en-US" sz="3200" b="1" dirty="0"/>
              <a:t> Demo – Show me the code !!!</a:t>
            </a:r>
          </a:p>
        </p:txBody>
      </p:sp>
      <p:sp>
        <p:nvSpPr>
          <p:cNvPr id="3" name="Content Placeholder 2"/>
          <p:cNvSpPr>
            <a:spLocks noGrp="1"/>
          </p:cNvSpPr>
          <p:nvPr>
            <p:ph sz="quarter" idx="10"/>
          </p:nvPr>
        </p:nvSpPr>
        <p:spPr>
          <a:xfrm>
            <a:off x="379413" y="820396"/>
            <a:ext cx="11525250" cy="5858218"/>
          </a:xfrm>
        </p:spPr>
        <p:txBody>
          <a:bodyPr/>
          <a:lstStyle/>
          <a:p>
            <a:r>
              <a:rPr lang="en-US" sz="2000" b="1" dirty="0"/>
              <a:t>Database Creation: </a:t>
            </a:r>
            <a:r>
              <a:rPr lang="en-US" sz="2000" b="1" dirty="0" err="1"/>
              <a:t>Meetup.Db</a:t>
            </a:r>
            <a:endParaRPr lang="en-US" sz="2000" b="1" dirty="0"/>
          </a:p>
          <a:p>
            <a:pPr lvl="1"/>
            <a:r>
              <a:rPr lang="en-US" sz="1600" b="1" dirty="0"/>
              <a:t>Create Database project</a:t>
            </a:r>
          </a:p>
          <a:p>
            <a:pPr lvl="1"/>
            <a:endParaRPr lang="en-US" sz="1600" b="1" dirty="0"/>
          </a:p>
          <a:p>
            <a:pPr lvl="1"/>
            <a:r>
              <a:rPr lang="en-US" sz="1600" b="1" dirty="0"/>
              <a:t>Create </a:t>
            </a:r>
            <a:r>
              <a:rPr lang="en-US" sz="1600" b="1" dirty="0" err="1"/>
              <a:t>MeetupDetail</a:t>
            </a:r>
            <a:r>
              <a:rPr lang="en-US" sz="1600" b="1" dirty="0"/>
              <a:t> table</a:t>
            </a:r>
          </a:p>
          <a:p>
            <a:pPr lvl="1"/>
            <a:endParaRPr lang="en-US" sz="1600" b="1" dirty="0"/>
          </a:p>
          <a:p>
            <a:pPr lvl="1"/>
            <a:r>
              <a:rPr lang="en-US" sz="1600" b="1" dirty="0"/>
              <a:t>Create Publish configuration</a:t>
            </a:r>
          </a:p>
          <a:p>
            <a:pPr lvl="1"/>
            <a:endParaRPr lang="en-US" sz="1600" b="1" dirty="0"/>
          </a:p>
          <a:p>
            <a:pPr lvl="1"/>
            <a:r>
              <a:rPr lang="en-US" sz="1600" b="1" dirty="0"/>
              <a:t>Publish to create database</a:t>
            </a:r>
          </a:p>
          <a:p>
            <a:pPr lvl="1"/>
            <a:endParaRPr lang="en-US" sz="1600" b="1" dirty="0"/>
          </a:p>
        </p:txBody>
      </p:sp>
      <p:cxnSp>
        <p:nvCxnSpPr>
          <p:cNvPr id="4" name="Straight Connector 3"/>
          <p:cNvCxnSpPr/>
          <p:nvPr/>
        </p:nvCxnSpPr>
        <p:spPr>
          <a:xfrm>
            <a:off x="379413" y="717261"/>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543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820396"/>
            <a:ext cx="11525250" cy="5858218"/>
          </a:xfrm>
        </p:spPr>
        <p:txBody>
          <a:bodyPr/>
          <a:lstStyle/>
          <a:p>
            <a:endParaRPr lang="en-US" sz="1600" b="1" dirty="0"/>
          </a:p>
          <a:p>
            <a:endParaRPr lang="en-US" sz="1600" b="1" dirty="0"/>
          </a:p>
          <a:p>
            <a:endParaRPr lang="en-US" sz="1600" b="1" dirty="0"/>
          </a:p>
          <a:p>
            <a:endParaRPr lang="en-US" sz="1600" b="1" dirty="0"/>
          </a:p>
          <a:p>
            <a:endParaRPr lang="en-US" sz="1600" b="1" dirty="0"/>
          </a:p>
          <a:p>
            <a:endParaRPr lang="en-US" sz="1600" b="1" dirty="0"/>
          </a:p>
          <a:p>
            <a:pPr marL="0" indent="0" algn="ctr">
              <a:buNone/>
            </a:pPr>
            <a:r>
              <a:rPr lang="en-US" sz="4000" b="1" dirty="0"/>
              <a:t>02</a:t>
            </a:r>
            <a:r>
              <a:rPr lang="en-US" sz="4000" b="1" dirty="0">
                <a:solidFill>
                  <a:srgbClr val="00B0F0"/>
                </a:solidFill>
              </a:rPr>
              <a:t>|</a:t>
            </a:r>
            <a:r>
              <a:rPr lang="en-US" sz="4000" b="1" dirty="0"/>
              <a:t> Demo</a:t>
            </a:r>
          </a:p>
          <a:p>
            <a:pPr marL="0" indent="0" algn="ctr">
              <a:buNone/>
            </a:pPr>
            <a:endParaRPr lang="en-US" sz="4000" b="1" dirty="0"/>
          </a:p>
          <a:p>
            <a:pPr marL="0" indent="0" algn="ctr">
              <a:buNone/>
            </a:pPr>
            <a:r>
              <a:rPr lang="en-US" sz="4000" b="1" dirty="0"/>
              <a:t>Show me the code !!!</a:t>
            </a:r>
            <a:endParaRPr lang="en-US" b="1" dirty="0"/>
          </a:p>
          <a:p>
            <a:endParaRPr lang="en-US" sz="1600" b="1" dirty="0"/>
          </a:p>
        </p:txBody>
      </p:sp>
      <p:cxnSp>
        <p:nvCxnSpPr>
          <p:cNvPr id="4" name="Straight Connector 3"/>
          <p:cNvCxnSpPr/>
          <p:nvPr/>
        </p:nvCxnSpPr>
        <p:spPr>
          <a:xfrm>
            <a:off x="379413" y="717261"/>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2187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01</a:t>
            </a:r>
            <a:r>
              <a:rPr lang="en-US" sz="3200" b="1" dirty="0">
                <a:solidFill>
                  <a:srgbClr val="00B0F0"/>
                </a:solidFill>
              </a:rPr>
              <a:t>|</a:t>
            </a:r>
            <a:r>
              <a:rPr lang="en-US" sz="3200" b="1" dirty="0"/>
              <a:t> Database Creation</a:t>
            </a:r>
          </a:p>
        </p:txBody>
      </p:sp>
      <p:sp>
        <p:nvSpPr>
          <p:cNvPr id="3" name="Content Placeholder 2"/>
          <p:cNvSpPr>
            <a:spLocks noGrp="1"/>
          </p:cNvSpPr>
          <p:nvPr>
            <p:ph sz="quarter" idx="10"/>
          </p:nvPr>
        </p:nvSpPr>
        <p:spPr>
          <a:xfrm>
            <a:off x="379413" y="820396"/>
            <a:ext cx="11525250" cy="5858218"/>
          </a:xfrm>
        </p:spPr>
        <p:txBody>
          <a:bodyPr/>
          <a:lstStyle/>
          <a:p>
            <a:pPr marL="400031" indent="-342900"/>
            <a:r>
              <a:rPr lang="en-US" sz="2400" b="1" dirty="0" err="1"/>
              <a:t>Meetup.Db</a:t>
            </a:r>
            <a:br>
              <a:rPr lang="en-US" sz="2000" b="1" dirty="0"/>
            </a:br>
            <a:endParaRPr lang="en-US" sz="2000" b="1" dirty="0"/>
          </a:p>
          <a:p>
            <a:pPr lvl="1"/>
            <a:endParaRPr lang="en-US" sz="1600" b="1" dirty="0"/>
          </a:p>
          <a:p>
            <a:pPr lvl="1"/>
            <a:r>
              <a:rPr lang="en-US" sz="1600" b="1" dirty="0"/>
              <a:t>Create </a:t>
            </a:r>
            <a:r>
              <a:rPr lang="en-US" sz="1600" b="1" dirty="0" err="1"/>
              <a:t>.Net</a:t>
            </a:r>
            <a:r>
              <a:rPr lang="en-US" sz="1600" b="1" dirty="0"/>
              <a:t> Framework database type project</a:t>
            </a:r>
          </a:p>
          <a:p>
            <a:pPr lvl="1"/>
            <a:endParaRPr lang="en-US" sz="1600" b="1" dirty="0"/>
          </a:p>
          <a:p>
            <a:pPr lvl="1"/>
            <a:r>
              <a:rPr lang="en-US" sz="1600" b="1" dirty="0"/>
              <a:t>Add </a:t>
            </a:r>
            <a:r>
              <a:rPr lang="en-US" sz="1600" b="1" dirty="0" err="1"/>
              <a:t>MeetupDetail</a:t>
            </a:r>
            <a:r>
              <a:rPr lang="en-US" sz="1600" b="1" dirty="0"/>
              <a:t> table</a:t>
            </a:r>
          </a:p>
          <a:p>
            <a:pPr lvl="1"/>
            <a:endParaRPr lang="en-US" sz="1600" b="1" dirty="0"/>
          </a:p>
          <a:p>
            <a:pPr marL="856960" lvl="2" indent="0">
              <a:buNone/>
            </a:pPr>
            <a:r>
              <a:rPr lang="en-HK" sz="1200" b="1" dirty="0"/>
              <a:t>CREATE TABLE [</a:t>
            </a:r>
            <a:r>
              <a:rPr lang="en-HK" sz="1200" b="1" dirty="0" err="1"/>
              <a:t>dbo</a:t>
            </a:r>
            <a:r>
              <a:rPr lang="en-HK" sz="1200" b="1" dirty="0"/>
              <a:t>].[</a:t>
            </a:r>
            <a:r>
              <a:rPr lang="en-HK" sz="1200" b="1" dirty="0" err="1"/>
              <a:t>MeetupDetail</a:t>
            </a:r>
            <a:r>
              <a:rPr lang="en-HK" sz="1200" b="1" dirty="0"/>
              <a:t>]</a:t>
            </a:r>
          </a:p>
          <a:p>
            <a:pPr marL="856960" lvl="2" indent="0">
              <a:buNone/>
            </a:pPr>
            <a:r>
              <a:rPr lang="en-HK" sz="1200" b="1" dirty="0"/>
              <a:t>(</a:t>
            </a:r>
          </a:p>
          <a:p>
            <a:pPr marL="856960" lvl="2" indent="0">
              <a:buNone/>
            </a:pPr>
            <a:r>
              <a:rPr lang="en-HK" sz="1200" b="1" dirty="0"/>
              <a:t>	[Id] INT NOT NULL PRIMARY KEY,</a:t>
            </a:r>
          </a:p>
          <a:p>
            <a:pPr marL="856960" lvl="2" indent="0">
              <a:buNone/>
            </a:pPr>
            <a:r>
              <a:rPr lang="en-HK" sz="1200" b="1" dirty="0"/>
              <a:t>	[Date] DATETIME2,</a:t>
            </a:r>
          </a:p>
          <a:p>
            <a:pPr marL="856960" lvl="2" indent="0">
              <a:buNone/>
            </a:pPr>
            <a:r>
              <a:rPr lang="en-HK" sz="1200" b="1" dirty="0"/>
              <a:t>	[Topic] VARCHAR(500),</a:t>
            </a:r>
          </a:p>
          <a:p>
            <a:pPr marL="856960" lvl="2" indent="0">
              <a:buNone/>
            </a:pPr>
            <a:r>
              <a:rPr lang="en-HK" sz="1200" b="1" dirty="0"/>
              <a:t>	[</a:t>
            </a:r>
            <a:r>
              <a:rPr lang="en-HK" sz="1200" b="1" dirty="0" err="1"/>
              <a:t>ParticipantsCount</a:t>
            </a:r>
            <a:r>
              <a:rPr lang="en-HK" sz="1200" b="1" dirty="0"/>
              <a:t>] INT</a:t>
            </a:r>
          </a:p>
          <a:p>
            <a:pPr marL="856960" lvl="2" indent="0">
              <a:buNone/>
            </a:pPr>
            <a:r>
              <a:rPr lang="en-HK" sz="1200" b="1" dirty="0"/>
              <a:t>)</a:t>
            </a:r>
          </a:p>
          <a:p>
            <a:pPr lvl="1"/>
            <a:endParaRPr lang="en-US" sz="1600" b="1" dirty="0"/>
          </a:p>
        </p:txBody>
      </p:sp>
      <p:cxnSp>
        <p:nvCxnSpPr>
          <p:cNvPr id="4" name="Straight Connector 3"/>
          <p:cNvCxnSpPr/>
          <p:nvPr/>
        </p:nvCxnSpPr>
        <p:spPr>
          <a:xfrm>
            <a:off x="379413" y="717261"/>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5582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02</a:t>
            </a:r>
            <a:r>
              <a:rPr lang="en-US" sz="3200" b="1" dirty="0">
                <a:solidFill>
                  <a:srgbClr val="00B0F0"/>
                </a:solidFill>
              </a:rPr>
              <a:t>|</a:t>
            </a:r>
            <a:r>
              <a:rPr lang="en-US" sz="3200" b="1" dirty="0"/>
              <a:t> Model Creation</a:t>
            </a:r>
          </a:p>
        </p:txBody>
      </p:sp>
      <p:sp>
        <p:nvSpPr>
          <p:cNvPr id="3" name="Content Placeholder 2"/>
          <p:cNvSpPr>
            <a:spLocks noGrp="1"/>
          </p:cNvSpPr>
          <p:nvPr>
            <p:ph sz="quarter" idx="10"/>
          </p:nvPr>
        </p:nvSpPr>
        <p:spPr>
          <a:xfrm>
            <a:off x="379413" y="820396"/>
            <a:ext cx="11525250" cy="5858218"/>
          </a:xfrm>
        </p:spPr>
        <p:txBody>
          <a:bodyPr/>
          <a:lstStyle/>
          <a:p>
            <a:pPr marL="400031" indent="-342900"/>
            <a:r>
              <a:rPr lang="en-US" sz="2400" b="1" dirty="0" err="1"/>
              <a:t>Meetup.Entities</a:t>
            </a:r>
            <a:br>
              <a:rPr lang="en-US" sz="2000" b="1" dirty="0"/>
            </a:br>
            <a:endParaRPr lang="en-US" sz="2000" b="1" dirty="0"/>
          </a:p>
          <a:p>
            <a:pPr lvl="1"/>
            <a:endParaRPr lang="en-US" sz="1600" b="1" dirty="0"/>
          </a:p>
          <a:p>
            <a:pPr lvl="1"/>
            <a:r>
              <a:rPr lang="en-US" sz="1600" b="1" dirty="0"/>
              <a:t>Create </a:t>
            </a:r>
            <a:r>
              <a:rPr lang="en-US" sz="1600" b="1" dirty="0" err="1"/>
              <a:t>.Net</a:t>
            </a:r>
            <a:r>
              <a:rPr lang="en-US" sz="1600" b="1" dirty="0"/>
              <a:t> Standard Library project</a:t>
            </a:r>
          </a:p>
          <a:p>
            <a:pPr lvl="1"/>
            <a:endParaRPr lang="en-US" sz="1600" b="1" dirty="0"/>
          </a:p>
          <a:p>
            <a:pPr lvl="1"/>
            <a:r>
              <a:rPr lang="en-US" sz="1600" b="1" dirty="0"/>
              <a:t>Add nugget packages</a:t>
            </a:r>
          </a:p>
          <a:p>
            <a:pPr lvl="2"/>
            <a:endParaRPr lang="en-US" sz="1000" b="1" dirty="0"/>
          </a:p>
          <a:p>
            <a:pPr lvl="2"/>
            <a:r>
              <a:rPr lang="en-US" sz="1400" b="1" dirty="0" err="1"/>
              <a:t>Microsoft.EntityFrameworkCore</a:t>
            </a:r>
            <a:endParaRPr lang="en-US" sz="1400" b="1" dirty="0"/>
          </a:p>
          <a:p>
            <a:pPr lvl="2"/>
            <a:r>
              <a:rPr lang="en-US" sz="1400" b="1" dirty="0" err="1"/>
              <a:t>Microsoft.EntityFrameworkCore.SqlServer</a:t>
            </a:r>
            <a:endParaRPr lang="en-US" sz="1400" b="1" dirty="0"/>
          </a:p>
          <a:p>
            <a:pPr lvl="1"/>
            <a:endParaRPr lang="en-US" sz="1600" b="1" dirty="0"/>
          </a:p>
          <a:p>
            <a:pPr lvl="1"/>
            <a:endParaRPr lang="en-US" sz="1600" b="1" dirty="0"/>
          </a:p>
          <a:p>
            <a:pPr lvl="1"/>
            <a:r>
              <a:rPr lang="en-US" sz="1600" b="1" dirty="0"/>
              <a:t>Generate model using scaffolding service</a:t>
            </a:r>
          </a:p>
          <a:p>
            <a:pPr lvl="1"/>
            <a:endParaRPr lang="en-US" sz="1600" b="1" dirty="0"/>
          </a:p>
          <a:p>
            <a:pPr lvl="2"/>
            <a:r>
              <a:rPr lang="en-US" sz="1100" b="1" dirty="0"/>
              <a:t>Scaffold-</a:t>
            </a:r>
            <a:r>
              <a:rPr lang="en-US" sz="1100" b="1" dirty="0" err="1"/>
              <a:t>DbContext</a:t>
            </a:r>
            <a:r>
              <a:rPr lang="en-US" sz="1100" b="1" dirty="0"/>
              <a:t> "Data Source=.\</a:t>
            </a:r>
            <a:r>
              <a:rPr lang="en-US" sz="1100" b="1" dirty="0" err="1"/>
              <a:t>SQLEXPRESS;Initial</a:t>
            </a:r>
            <a:r>
              <a:rPr lang="en-US" sz="1100" b="1" dirty="0"/>
              <a:t> Catalog=</a:t>
            </a:r>
            <a:r>
              <a:rPr lang="en-US" sz="1100" b="1" dirty="0" err="1"/>
              <a:t>MeetupDb;Integrated</a:t>
            </a:r>
            <a:r>
              <a:rPr lang="en-US" sz="1100" b="1" dirty="0"/>
              <a:t> Security=SSPI;" </a:t>
            </a:r>
            <a:r>
              <a:rPr lang="en-US" sz="1100" b="1" dirty="0" err="1"/>
              <a:t>Microsoft.EntityFrameworkCore.SqlServer</a:t>
            </a:r>
            <a:r>
              <a:rPr lang="en-US" sz="1100" b="1" dirty="0"/>
              <a:t> -</a:t>
            </a:r>
            <a:r>
              <a:rPr lang="en-US" sz="1100" b="1" dirty="0" err="1"/>
              <a:t>OutputDir</a:t>
            </a:r>
            <a:r>
              <a:rPr lang="en-US" sz="1100" b="1" dirty="0"/>
              <a:t> Models –f</a:t>
            </a:r>
          </a:p>
          <a:p>
            <a:pPr marL="457046" lvl="1" indent="0">
              <a:buNone/>
            </a:pPr>
            <a:endParaRPr lang="en-US" sz="1600" b="1" dirty="0"/>
          </a:p>
        </p:txBody>
      </p:sp>
      <p:cxnSp>
        <p:nvCxnSpPr>
          <p:cNvPr id="4" name="Straight Connector 3"/>
          <p:cNvCxnSpPr/>
          <p:nvPr/>
        </p:nvCxnSpPr>
        <p:spPr>
          <a:xfrm>
            <a:off x="379413" y="717261"/>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727087"/>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A35918B7-A986-4169-8600-48FE6F434716}" vid="{06B31895-E5F2-4CA9-9B01-880D5DC140B7}"/>
    </a:ext>
  </a:extLst>
</a:theme>
</file>

<file path=ppt/theme/theme2.xml><?xml version="1.0" encoding="utf-8"?>
<a:theme xmlns:a="http://schemas.openxmlformats.org/drawingml/2006/main" name="1_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B9A03430-280C-432D-9C1A-7A8F2A679BBF}" vid="{F1C1A3D7-D296-486A-855A-06276554E50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74AB046D-40EB-488B-ABA9-937A83031C9B">1</Module>
    <Content_x0020_Type xmlns="74AB046D-40EB-488B-ABA9-937A83031C9B">Slide Presentation</Content_x0020_Type>
    <Status xmlns="74AB046D-40EB-488B-ABA9-937A83031C9B">Final</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46DDFB0B36E2409D611D00FC3D4DB4" ma:contentTypeVersion="" ma:contentTypeDescription="Create a new document." ma:contentTypeScope="" ma:versionID="9168b737cc82d0d0c917f967c1a24543">
  <xsd:schema xmlns:xsd="http://www.w3.org/2001/XMLSchema" xmlns:xs="http://www.w3.org/2001/XMLSchema" xmlns:p="http://schemas.microsoft.com/office/2006/metadata/properties" xmlns:ns2="74AB046D-40EB-488B-ABA9-937A83031C9B" targetNamespace="http://schemas.microsoft.com/office/2006/metadata/properties" ma:root="true" ma:fieldsID="2fd630261e4128d77de5ca0610f944b8" ns2:_="">
    <xsd:import namespace="74AB046D-40EB-488B-ABA9-937A83031C9B"/>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AB046D-40EB-488B-ABA9-937A83031C9B"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Promo Package"/>
          <xsd:enumeration value="Slide Presentation"/>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01FA1F-EB5F-45CF-9276-A2E0FC34F5A3}">
  <ds:schemaRefs>
    <ds:schemaRef ds:uri="http://schemas.microsoft.com/office/2006/metadata/properties"/>
    <ds:schemaRef ds:uri="http://schemas.microsoft.com/office/infopath/2007/PartnerControls"/>
    <ds:schemaRef ds:uri="74AB046D-40EB-488B-ABA9-937A83031C9B"/>
  </ds:schemaRefs>
</ds:datastoreItem>
</file>

<file path=customXml/itemProps2.xml><?xml version="1.0" encoding="utf-8"?>
<ds:datastoreItem xmlns:ds="http://schemas.openxmlformats.org/officeDocument/2006/customXml" ds:itemID="{683A9330-F5A2-4815-B76B-50CD0A9C21FE}">
  <ds:schemaRefs>
    <ds:schemaRef ds:uri="http://schemas.microsoft.com/sharepoint/v3/contenttype/forms"/>
  </ds:schemaRefs>
</ds:datastoreItem>
</file>

<file path=customXml/itemProps3.xml><?xml version="1.0" encoding="utf-8"?>
<ds:datastoreItem xmlns:ds="http://schemas.openxmlformats.org/officeDocument/2006/customXml" ds:itemID="{F6A58999-A8DA-42EB-B319-FAECE6F9EF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AB046D-40EB-488B-ABA9-937A83031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Theme</Template>
  <TotalTime>657</TotalTime>
  <Words>706</Words>
  <Application>Microsoft Office PowerPoint</Application>
  <PresentationFormat>Widescreen</PresentationFormat>
  <Paragraphs>182</Paragraphs>
  <Slides>14</Slides>
  <Notes>13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Calibri</vt:lpstr>
      <vt:lpstr>Segoe UI</vt:lpstr>
      <vt:lpstr>Segoe UI Light</vt:lpstr>
      <vt:lpstr>Theme1</vt:lpstr>
      <vt:lpstr>1_Theme1</vt:lpstr>
      <vt:lpstr>PowerPoint Presentation</vt:lpstr>
      <vt:lpstr>Topics</vt:lpstr>
      <vt:lpstr>Topics</vt:lpstr>
      <vt:lpstr>01| At a glance…</vt:lpstr>
      <vt:lpstr>01| Talk Topics</vt:lpstr>
      <vt:lpstr>02| Demo – Show me the code !!!</vt:lpstr>
      <vt:lpstr>PowerPoint Presentation</vt:lpstr>
      <vt:lpstr>01| Database Creation</vt:lpstr>
      <vt:lpstr>02| Model Creation</vt:lpstr>
      <vt:lpstr>03| API Creation </vt:lpstr>
      <vt:lpstr>04| API Client Creation</vt:lpstr>
      <vt:lpstr>05| Test Cases Creation</vt:lpstr>
      <vt:lpstr>06| HTTP REPL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Becca King</dc:creator>
  <cp:lastModifiedBy>Vinod Gupta</cp:lastModifiedBy>
  <cp:revision>435</cp:revision>
  <dcterms:created xsi:type="dcterms:W3CDTF">2014-03-10T19:52:38Z</dcterms:created>
  <dcterms:modified xsi:type="dcterms:W3CDTF">2018-10-31T07:52:35Z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0x0101007946DDFB0B36E2409D611D00FC3D4DB4</vt:lpwstr>
  </property>
</Properties>
</file>