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 id="2147483664" r:id="rId3"/>
    <p:sldMasterId id="2147483666" r:id="rId4"/>
  </p:sldMasterIdLst>
  <p:notesMasterIdLst>
    <p:notesMasterId r:id="rId41"/>
  </p:notesMasterIdLst>
  <p:sldIdLst>
    <p:sldId id="293" r:id="rId5"/>
    <p:sldId id="256" r:id="rId6"/>
    <p:sldId id="257" r:id="rId7"/>
    <p:sldId id="258" r:id="rId8"/>
    <p:sldId id="259" r:id="rId9"/>
    <p:sldId id="260" r:id="rId10"/>
    <p:sldId id="261" r:id="rId11"/>
    <p:sldId id="262" r:id="rId12"/>
    <p:sldId id="290" r:id="rId13"/>
    <p:sldId id="291"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9" r:id="rId40"/>
  </p:sldIdLst>
  <p:sldSz cx="9144000" cy="6858000" type="screen4x3"/>
  <p:notesSz cx="6858000" cy="9144000"/>
  <p:embeddedFontLst>
    <p:embeddedFont>
      <p:font typeface="Trebuchet MS" pitchFamily="34" charset="0"/>
      <p:regular r:id="rId42"/>
      <p:bold r:id="rId43"/>
      <p:italic r:id="rId44"/>
      <p:boldItalic r:id="rId45"/>
    </p:embeddedFont>
    <p:embeddedFont>
      <p:font typeface="Helvetica Neue" charset="0"/>
      <p:regular r:id="rId46"/>
      <p:bold r:id="rId47"/>
      <p:italic r:id="rId48"/>
      <p:boldItalic r:id="rId49"/>
    </p:embeddedFont>
    <p:embeddedFont>
      <p:font typeface="Arimo" charset="0"/>
      <p:regular r:id="rId50"/>
      <p:bold r:id="rId51"/>
      <p:italic r:id="rId52"/>
      <p:boldItalic r:id="rId53"/>
    </p:embeddedFont>
    <p:embeddedFont>
      <p:font typeface="Calibri"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jIw2Zv3SpxTT5z04Xu0zs+06bAQ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4C94F60-C748-4702-BB27-856DFC6555F0}">
  <a:tblStyle styleId="{64C94F60-C748-4702-BB27-856DFC6555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6"/>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36"/>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47"/>
          <p:cNvSpPr txBox="1">
            <a:spLocks noGrp="1"/>
          </p:cNvSpPr>
          <p:nvPr>
            <p:ph type="title"/>
          </p:nvPr>
        </p:nvSpPr>
        <p:spPr>
          <a:xfrm>
            <a:off x="609599" y="609600"/>
            <a:ext cx="6347714"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7"/>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7"/>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4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5" name="Google Shape;85;p48"/>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6" name="Google Shape;86;p48"/>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7" name="Google Shape;87;p48"/>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8" name="Google Shape;88;p48"/>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8"/>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8"/>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49"/>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9"/>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94" name="Google Shape;94;p49"/>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95" name="Google Shape;95;p49"/>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9"/>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9"/>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50"/>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0"/>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1" name="Google Shape;101;p50"/>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0"/>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50"/>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1"/>
        <p:cNvGrpSpPr/>
        <p:nvPr/>
      </p:nvGrpSpPr>
      <p:grpSpPr>
        <a:xfrm>
          <a:off x="0" y="0"/>
          <a:ext cx="0" cy="0"/>
          <a:chOff x="0" y="0"/>
          <a:chExt cx="0" cy="0"/>
        </a:xfrm>
      </p:grpSpPr>
      <p:sp>
        <p:nvSpPr>
          <p:cNvPr id="122" name="Google Shape;122;p38"/>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8"/>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124" name="Google Shape;124;p38"/>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8"/>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8"/>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6"/>
        <p:cNvGrpSpPr/>
        <p:nvPr/>
      </p:nvGrpSpPr>
      <p:grpSpPr>
        <a:xfrm>
          <a:off x="0" y="0"/>
          <a:ext cx="0" cy="0"/>
          <a:chOff x="0" y="0"/>
          <a:chExt cx="0" cy="0"/>
        </a:xfrm>
      </p:grpSpPr>
      <p:sp>
        <p:nvSpPr>
          <p:cNvPr id="147" name="Google Shape;147;p52"/>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52"/>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9" name="Google Shape;149;p52"/>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50" name="Google Shape;150;p52"/>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52"/>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2"/>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72"/>
        <p:cNvGrpSpPr/>
        <p:nvPr/>
      </p:nvGrpSpPr>
      <p:grpSpPr>
        <a:xfrm>
          <a:off x="0" y="0"/>
          <a:ext cx="0" cy="0"/>
          <a:chOff x="0" y="0"/>
          <a:chExt cx="0" cy="0"/>
        </a:xfrm>
      </p:grpSpPr>
      <p:sp>
        <p:nvSpPr>
          <p:cNvPr id="173" name="Google Shape;173;p54"/>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54"/>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5" name="Google Shape;175;p54"/>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76" name="Google Shape;176;p54"/>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54"/>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54"/>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9"/>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9"/>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40"/>
          <p:cNvSpPr txBox="1">
            <a:spLocks noGrp="1"/>
          </p:cNvSpPr>
          <p:nvPr>
            <p:ph type="title"/>
          </p:nvPr>
        </p:nvSpPr>
        <p:spPr>
          <a:xfrm rot="5400000">
            <a:off x="3840993" y="2745920"/>
            <a:ext cx="5251451" cy="9788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0"/>
          <p:cNvSpPr txBox="1">
            <a:spLocks noGrp="1"/>
          </p:cNvSpPr>
          <p:nvPr>
            <p:ph type="body" idx="1"/>
          </p:nvPr>
        </p:nvSpPr>
        <p:spPr>
          <a:xfrm rot="5400000">
            <a:off x="581386" y="637813"/>
            <a:ext cx="5251451" cy="5195026"/>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40"/>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0"/>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41"/>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1"/>
          <p:cNvSpPr txBox="1">
            <a:spLocks noGrp="1"/>
          </p:cNvSpPr>
          <p:nvPr>
            <p:ph type="body" idx="1"/>
          </p:nvPr>
        </p:nvSpPr>
        <p:spPr>
          <a:xfrm rot="5400000">
            <a:off x="1843087" y="927099"/>
            <a:ext cx="3881437" cy="634841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1" name="Google Shape;41;p41"/>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42"/>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2"/>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2"/>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2"/>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
        <p:cNvGrpSpPr/>
        <p:nvPr/>
      </p:nvGrpSpPr>
      <p:grpSpPr>
        <a:xfrm>
          <a:off x="0" y="0"/>
          <a:ext cx="0" cy="0"/>
          <a:chOff x="0" y="0"/>
          <a:chExt cx="0" cy="0"/>
        </a:xfrm>
      </p:grpSpPr>
      <p:sp>
        <p:nvSpPr>
          <p:cNvPr id="52" name="Google Shape;52;p43"/>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4" name="Google Shape;54;p43"/>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3"/>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7"/>
        <p:cNvGrpSpPr/>
        <p:nvPr/>
      </p:nvGrpSpPr>
      <p:grpSpPr>
        <a:xfrm>
          <a:off x="0" y="0"/>
          <a:ext cx="0" cy="0"/>
          <a:chOff x="0" y="0"/>
          <a:chExt cx="0" cy="0"/>
        </a:xfrm>
      </p:grpSpPr>
      <p:sp>
        <p:nvSpPr>
          <p:cNvPr id="58" name="Google Shape;58;p44"/>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0" name="Google Shape;60;p44"/>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4"/>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4"/>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45"/>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a:spLocks noGrp="1"/>
          </p:cNvSpPr>
          <p:nvPr>
            <p:ph type="pic" idx="2"/>
          </p:nvPr>
        </p:nvSpPr>
        <p:spPr>
          <a:xfrm>
            <a:off x="609599" y="609600"/>
            <a:ext cx="6347714" cy="3845718"/>
          </a:xfrm>
          <a:prstGeom prst="rect">
            <a:avLst/>
          </a:prstGeom>
          <a:noFill/>
          <a:ln>
            <a:noFill/>
          </a:ln>
        </p:spPr>
      </p:sp>
      <p:sp>
        <p:nvSpPr>
          <p:cNvPr id="66" name="Google Shape;66;p45"/>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7" name="Google Shape;67;p45"/>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5"/>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5"/>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6"/>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6"/>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3" name="Google Shape;73;p46"/>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74" name="Google Shape;74;p46"/>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6"/>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6"/>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35"/>
          <p:cNvGrpSpPr/>
          <p:nvPr/>
        </p:nvGrpSpPr>
        <p:grpSpPr>
          <a:xfrm>
            <a:off x="-7937" y="-7937"/>
            <a:ext cx="9169400" cy="6873875"/>
            <a:chOff x="-8467" y="-8468"/>
            <a:chExt cx="9169805" cy="6874935"/>
          </a:xfrm>
        </p:grpSpPr>
        <p:sp>
          <p:nvSpPr>
            <p:cNvPr id="7" name="Google Shape;7;p35"/>
            <p:cNvSpPr/>
            <p:nvPr/>
          </p:nvSpPr>
          <p:spPr>
            <a:xfrm>
              <a:off x="-8467" y="4013290"/>
              <a:ext cx="457221" cy="285317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8" name="Google Shape;8;p35"/>
            <p:cNvCxnSpPr/>
            <p:nvPr/>
          </p:nvCxnSpPr>
          <p:spPr>
            <a:xfrm rot="10800000" flipH="1">
              <a:off x="5130497" y="4175239"/>
              <a:ext cx="4022902" cy="2683288"/>
            </a:xfrm>
            <a:prstGeom prst="straightConnector1">
              <a:avLst/>
            </a:prstGeom>
            <a:noFill/>
            <a:ln w="9525" cap="rnd" cmpd="sng">
              <a:solidFill>
                <a:srgbClr val="D9D9D9"/>
              </a:solidFill>
              <a:prstDash val="solid"/>
              <a:miter lim="800000"/>
              <a:headEnd type="none" w="med" len="med"/>
              <a:tailEnd type="none" w="med" len="med"/>
            </a:ln>
          </p:spPr>
        </p:cxnSp>
        <p:cxnSp>
          <p:nvCxnSpPr>
            <p:cNvPr id="9" name="Google Shape;9;p35"/>
            <p:cNvCxnSpPr/>
            <p:nvPr/>
          </p:nvCxnSpPr>
          <p:spPr>
            <a:xfrm>
              <a:off x="7041932" y="-529"/>
              <a:ext cx="1219254" cy="6859057"/>
            </a:xfrm>
            <a:prstGeom prst="straightConnector1">
              <a:avLst/>
            </a:prstGeom>
            <a:noFill/>
            <a:ln w="9525" cap="rnd" cmpd="sng">
              <a:solidFill>
                <a:srgbClr val="BFBFBF"/>
              </a:solidFill>
              <a:prstDash val="solid"/>
              <a:miter lim="800000"/>
              <a:headEnd type="none" w="med" len="med"/>
              <a:tailEnd type="none" w="med" len="med"/>
            </a:ln>
          </p:spPr>
        </p:cxnSp>
        <p:sp>
          <p:nvSpPr>
            <p:cNvPr id="10" name="Google Shape;10;p35"/>
            <p:cNvSpPr/>
            <p:nvPr/>
          </p:nvSpPr>
          <p:spPr>
            <a:xfrm>
              <a:off x="6891113" y="-529"/>
              <a:ext cx="2270225" cy="686699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 name="Google Shape;11;p35"/>
            <p:cNvSpPr/>
            <p:nvPr/>
          </p:nvSpPr>
          <p:spPr>
            <a:xfrm>
              <a:off x="7205452" y="-8468"/>
              <a:ext cx="1947948" cy="6866996"/>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2" name="Google Shape;12;p35"/>
            <p:cNvSpPr/>
            <p:nvPr/>
          </p:nvSpPr>
          <p:spPr>
            <a:xfrm>
              <a:off x="6638689" y="3919613"/>
              <a:ext cx="2513124" cy="2938915"/>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 name="Google Shape;13;p35"/>
            <p:cNvSpPr/>
            <p:nvPr/>
          </p:nvSpPr>
          <p:spPr>
            <a:xfrm>
              <a:off x="7010180" y="-8468"/>
              <a:ext cx="2143219" cy="6866996"/>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 name="Google Shape;14;p35"/>
            <p:cNvSpPr/>
            <p:nvPr/>
          </p:nvSpPr>
          <p:spPr>
            <a:xfrm>
              <a:off x="8296112" y="-8468"/>
              <a:ext cx="857288" cy="6866996"/>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35"/>
            <p:cNvSpPr/>
            <p:nvPr/>
          </p:nvSpPr>
          <p:spPr>
            <a:xfrm>
              <a:off x="8077027" y="-8468"/>
              <a:ext cx="1066847" cy="6866996"/>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35"/>
            <p:cNvSpPr/>
            <p:nvPr/>
          </p:nvSpPr>
          <p:spPr>
            <a:xfrm>
              <a:off x="8059564" y="4894488"/>
              <a:ext cx="1095423" cy="196404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7" name="Google Shape;17;p35"/>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35"/>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404040"/>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35"/>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35"/>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35"/>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grpSp>
        <p:nvGrpSpPr>
          <p:cNvPr id="105" name="Google Shape;105;p37"/>
          <p:cNvGrpSpPr/>
          <p:nvPr/>
        </p:nvGrpSpPr>
        <p:grpSpPr>
          <a:xfrm>
            <a:off x="-7937" y="-7937"/>
            <a:ext cx="9169400" cy="6873875"/>
            <a:chOff x="-8466" y="-8468"/>
            <a:chExt cx="9169804" cy="6874935"/>
          </a:xfrm>
        </p:grpSpPr>
        <p:cxnSp>
          <p:nvCxnSpPr>
            <p:cNvPr id="106" name="Google Shape;106;p37"/>
            <p:cNvCxnSpPr/>
            <p:nvPr/>
          </p:nvCxnSpPr>
          <p:spPr>
            <a:xfrm rot="10800000" flipH="1">
              <a:off x="5130498" y="4175239"/>
              <a:ext cx="4022902" cy="2683288"/>
            </a:xfrm>
            <a:prstGeom prst="straightConnector1">
              <a:avLst/>
            </a:prstGeom>
            <a:noFill/>
            <a:ln w="9525" cap="rnd" cmpd="sng">
              <a:solidFill>
                <a:srgbClr val="D9D9D9"/>
              </a:solidFill>
              <a:prstDash val="solid"/>
              <a:miter lim="800000"/>
              <a:headEnd type="none" w="med" len="med"/>
              <a:tailEnd type="none" w="med" len="med"/>
            </a:ln>
          </p:spPr>
        </p:cxnSp>
        <p:cxnSp>
          <p:nvCxnSpPr>
            <p:cNvPr id="107" name="Google Shape;107;p37"/>
            <p:cNvCxnSpPr/>
            <p:nvPr/>
          </p:nvCxnSpPr>
          <p:spPr>
            <a:xfrm>
              <a:off x="7041932" y="-529"/>
              <a:ext cx="1219254" cy="6859057"/>
            </a:xfrm>
            <a:prstGeom prst="straightConnector1">
              <a:avLst/>
            </a:prstGeom>
            <a:noFill/>
            <a:ln w="9525" cap="rnd" cmpd="sng">
              <a:solidFill>
                <a:srgbClr val="BFBFBF"/>
              </a:solidFill>
              <a:prstDash val="solid"/>
              <a:miter lim="800000"/>
              <a:headEnd type="none" w="med" len="med"/>
              <a:tailEnd type="none" w="med" len="med"/>
            </a:ln>
          </p:spPr>
        </p:cxnSp>
        <p:sp>
          <p:nvSpPr>
            <p:cNvPr id="108" name="Google Shape;108;p37"/>
            <p:cNvSpPr/>
            <p:nvPr/>
          </p:nvSpPr>
          <p:spPr>
            <a:xfrm>
              <a:off x="6891113" y="-529"/>
              <a:ext cx="2270225" cy="686699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09" name="Google Shape;109;p37"/>
            <p:cNvSpPr/>
            <p:nvPr/>
          </p:nvSpPr>
          <p:spPr>
            <a:xfrm>
              <a:off x="7205452" y="-8468"/>
              <a:ext cx="1947948" cy="6866996"/>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0" name="Google Shape;110;p37"/>
            <p:cNvSpPr/>
            <p:nvPr/>
          </p:nvSpPr>
          <p:spPr>
            <a:xfrm>
              <a:off x="6638689" y="3919613"/>
              <a:ext cx="2513123" cy="2938915"/>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1" name="Google Shape;111;p37"/>
            <p:cNvSpPr/>
            <p:nvPr/>
          </p:nvSpPr>
          <p:spPr>
            <a:xfrm>
              <a:off x="7010180" y="-8468"/>
              <a:ext cx="2143219" cy="6866996"/>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2" name="Google Shape;112;p37"/>
            <p:cNvSpPr/>
            <p:nvPr/>
          </p:nvSpPr>
          <p:spPr>
            <a:xfrm>
              <a:off x="8296112" y="-8468"/>
              <a:ext cx="857288" cy="6866996"/>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3" name="Google Shape;113;p37"/>
            <p:cNvSpPr/>
            <p:nvPr/>
          </p:nvSpPr>
          <p:spPr>
            <a:xfrm>
              <a:off x="8077027" y="-8468"/>
              <a:ext cx="1066847" cy="6866996"/>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4" name="Google Shape;114;p37"/>
            <p:cNvSpPr/>
            <p:nvPr/>
          </p:nvSpPr>
          <p:spPr>
            <a:xfrm>
              <a:off x="8059565" y="4894488"/>
              <a:ext cx="1095423" cy="196404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5" name="Google Shape;115;p37"/>
            <p:cNvSpPr/>
            <p:nvPr/>
          </p:nvSpPr>
          <p:spPr>
            <a:xfrm>
              <a:off x="-8466" y="-8468"/>
              <a:ext cx="863639" cy="5698416"/>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16" name="Google Shape;116;p37"/>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7" name="Google Shape;117;p37"/>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404040"/>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8" name="Google Shape;118;p37"/>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9" name="Google Shape;119;p37"/>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Google Shape;120;p37"/>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grpSp>
        <p:nvGrpSpPr>
          <p:cNvPr id="128" name="Google Shape;128;p51"/>
          <p:cNvGrpSpPr/>
          <p:nvPr/>
        </p:nvGrpSpPr>
        <p:grpSpPr>
          <a:xfrm>
            <a:off x="-7937" y="-7937"/>
            <a:ext cx="9169400" cy="6873875"/>
            <a:chOff x="-8467" y="-8468"/>
            <a:chExt cx="9169805" cy="6874935"/>
          </a:xfrm>
        </p:grpSpPr>
        <p:sp>
          <p:nvSpPr>
            <p:cNvPr id="129" name="Google Shape;129;p51"/>
            <p:cNvSpPr/>
            <p:nvPr/>
          </p:nvSpPr>
          <p:spPr>
            <a:xfrm>
              <a:off x="-8467" y="4013290"/>
              <a:ext cx="457221" cy="285317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30" name="Google Shape;130;p51"/>
            <p:cNvCxnSpPr/>
            <p:nvPr/>
          </p:nvCxnSpPr>
          <p:spPr>
            <a:xfrm rot="10800000" flipH="1">
              <a:off x="5130497" y="4175239"/>
              <a:ext cx="4022902" cy="2683288"/>
            </a:xfrm>
            <a:prstGeom prst="straightConnector1">
              <a:avLst/>
            </a:prstGeom>
            <a:noFill/>
            <a:ln w="9525" cap="rnd" cmpd="sng">
              <a:solidFill>
                <a:srgbClr val="D9D9D9"/>
              </a:solidFill>
              <a:prstDash val="solid"/>
              <a:miter lim="800000"/>
              <a:headEnd type="none" w="med" len="med"/>
              <a:tailEnd type="none" w="med" len="med"/>
            </a:ln>
          </p:spPr>
        </p:cxnSp>
        <p:cxnSp>
          <p:nvCxnSpPr>
            <p:cNvPr id="131" name="Google Shape;131;p51"/>
            <p:cNvCxnSpPr/>
            <p:nvPr/>
          </p:nvCxnSpPr>
          <p:spPr>
            <a:xfrm>
              <a:off x="7041932" y="-529"/>
              <a:ext cx="1219254" cy="6859057"/>
            </a:xfrm>
            <a:prstGeom prst="straightConnector1">
              <a:avLst/>
            </a:prstGeom>
            <a:noFill/>
            <a:ln w="9525" cap="rnd" cmpd="sng">
              <a:solidFill>
                <a:srgbClr val="BFBFBF"/>
              </a:solidFill>
              <a:prstDash val="solid"/>
              <a:miter lim="800000"/>
              <a:headEnd type="none" w="med" len="med"/>
              <a:tailEnd type="none" w="med" len="med"/>
            </a:ln>
          </p:spPr>
        </p:cxnSp>
        <p:sp>
          <p:nvSpPr>
            <p:cNvPr id="132" name="Google Shape;132;p51"/>
            <p:cNvSpPr/>
            <p:nvPr/>
          </p:nvSpPr>
          <p:spPr>
            <a:xfrm>
              <a:off x="6891113" y="-529"/>
              <a:ext cx="2270225" cy="686699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3" name="Google Shape;133;p51"/>
            <p:cNvSpPr/>
            <p:nvPr/>
          </p:nvSpPr>
          <p:spPr>
            <a:xfrm>
              <a:off x="7205452" y="-8468"/>
              <a:ext cx="1947948" cy="6866996"/>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4" name="Google Shape;134;p51"/>
            <p:cNvSpPr/>
            <p:nvPr/>
          </p:nvSpPr>
          <p:spPr>
            <a:xfrm>
              <a:off x="6638689" y="3919613"/>
              <a:ext cx="2513124" cy="2938915"/>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5" name="Google Shape;135;p51"/>
            <p:cNvSpPr/>
            <p:nvPr/>
          </p:nvSpPr>
          <p:spPr>
            <a:xfrm>
              <a:off x="7010180" y="-8468"/>
              <a:ext cx="2143219" cy="6866996"/>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51"/>
            <p:cNvSpPr/>
            <p:nvPr/>
          </p:nvSpPr>
          <p:spPr>
            <a:xfrm>
              <a:off x="8296112" y="-8468"/>
              <a:ext cx="857288" cy="6866996"/>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51"/>
            <p:cNvSpPr/>
            <p:nvPr/>
          </p:nvSpPr>
          <p:spPr>
            <a:xfrm>
              <a:off x="8077027" y="-8468"/>
              <a:ext cx="1066847" cy="6866996"/>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51"/>
            <p:cNvSpPr/>
            <p:nvPr/>
          </p:nvSpPr>
          <p:spPr>
            <a:xfrm>
              <a:off x="8059564" y="4894488"/>
              <a:ext cx="1095423" cy="196404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39" name="Google Shape;139;p51"/>
          <p:cNvSpPr txBox="1"/>
          <p:nvPr/>
        </p:nvSpPr>
        <p:spPr>
          <a:xfrm>
            <a:off x="482600" y="79057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E474"/>
              </a:buClr>
              <a:buSzPts val="8000"/>
              <a:buFont typeface="Arial"/>
              <a:buNone/>
            </a:pPr>
            <a:r>
              <a:rPr lang="en-US" sz="8000" b="0" i="0" u="none">
                <a:solidFill>
                  <a:srgbClr val="C0E474"/>
                </a:solidFill>
                <a:latin typeface="Arial"/>
                <a:ea typeface="Arial"/>
                <a:cs typeface="Arial"/>
                <a:sym typeface="Arial"/>
              </a:rPr>
              <a:t>“</a:t>
            </a:r>
            <a:endParaRPr/>
          </a:p>
        </p:txBody>
      </p:sp>
      <p:sp>
        <p:nvSpPr>
          <p:cNvPr id="140" name="Google Shape;140;p51"/>
          <p:cNvSpPr txBox="1"/>
          <p:nvPr/>
        </p:nvSpPr>
        <p:spPr>
          <a:xfrm>
            <a:off x="6748462" y="2886075"/>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E474"/>
              </a:buClr>
              <a:buSzPts val="8000"/>
              <a:buFont typeface="Arial"/>
              <a:buNone/>
            </a:pPr>
            <a:r>
              <a:rPr lang="en-US" sz="8000" b="0" i="0" u="none">
                <a:solidFill>
                  <a:srgbClr val="C0E474"/>
                </a:solidFill>
                <a:latin typeface="Arial"/>
                <a:ea typeface="Arial"/>
                <a:cs typeface="Arial"/>
                <a:sym typeface="Arial"/>
              </a:rPr>
              <a:t>”</a:t>
            </a:r>
            <a:endParaRPr/>
          </a:p>
        </p:txBody>
      </p:sp>
      <p:sp>
        <p:nvSpPr>
          <p:cNvPr id="141" name="Google Shape;141;p51"/>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2" name="Google Shape;142;p51"/>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404040"/>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43" name="Google Shape;143;p51"/>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4" name="Google Shape;144;p51"/>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5" name="Google Shape;145;p51"/>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grpSp>
        <p:nvGrpSpPr>
          <p:cNvPr id="154" name="Google Shape;154;p53"/>
          <p:cNvGrpSpPr/>
          <p:nvPr/>
        </p:nvGrpSpPr>
        <p:grpSpPr>
          <a:xfrm>
            <a:off x="-7937" y="-7937"/>
            <a:ext cx="9169400" cy="6873875"/>
            <a:chOff x="-8467" y="-8468"/>
            <a:chExt cx="9169805" cy="6874935"/>
          </a:xfrm>
        </p:grpSpPr>
        <p:sp>
          <p:nvSpPr>
            <p:cNvPr id="155" name="Google Shape;155;p53"/>
            <p:cNvSpPr/>
            <p:nvPr/>
          </p:nvSpPr>
          <p:spPr>
            <a:xfrm>
              <a:off x="-8467" y="4013290"/>
              <a:ext cx="457221" cy="285317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6" name="Google Shape;156;p53"/>
            <p:cNvCxnSpPr/>
            <p:nvPr/>
          </p:nvCxnSpPr>
          <p:spPr>
            <a:xfrm rot="10800000" flipH="1">
              <a:off x="5130497" y="4175239"/>
              <a:ext cx="4022902" cy="2683288"/>
            </a:xfrm>
            <a:prstGeom prst="straightConnector1">
              <a:avLst/>
            </a:prstGeom>
            <a:noFill/>
            <a:ln w="9525" cap="rnd" cmpd="sng">
              <a:solidFill>
                <a:srgbClr val="D9D9D9"/>
              </a:solidFill>
              <a:prstDash val="solid"/>
              <a:miter lim="800000"/>
              <a:headEnd type="none" w="med" len="med"/>
              <a:tailEnd type="none" w="med" len="med"/>
            </a:ln>
          </p:spPr>
        </p:cxnSp>
        <p:cxnSp>
          <p:nvCxnSpPr>
            <p:cNvPr id="157" name="Google Shape;157;p53"/>
            <p:cNvCxnSpPr/>
            <p:nvPr/>
          </p:nvCxnSpPr>
          <p:spPr>
            <a:xfrm>
              <a:off x="7041932" y="-529"/>
              <a:ext cx="1219254" cy="6859057"/>
            </a:xfrm>
            <a:prstGeom prst="straightConnector1">
              <a:avLst/>
            </a:prstGeom>
            <a:noFill/>
            <a:ln w="9525" cap="rnd" cmpd="sng">
              <a:solidFill>
                <a:srgbClr val="BFBFBF"/>
              </a:solidFill>
              <a:prstDash val="solid"/>
              <a:miter lim="800000"/>
              <a:headEnd type="none" w="med" len="med"/>
              <a:tailEnd type="none" w="med" len="med"/>
            </a:ln>
          </p:spPr>
        </p:cxnSp>
        <p:sp>
          <p:nvSpPr>
            <p:cNvPr id="158" name="Google Shape;158;p53"/>
            <p:cNvSpPr/>
            <p:nvPr/>
          </p:nvSpPr>
          <p:spPr>
            <a:xfrm>
              <a:off x="6891113" y="-529"/>
              <a:ext cx="2270225" cy="686699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9" name="Google Shape;159;p53"/>
            <p:cNvSpPr/>
            <p:nvPr/>
          </p:nvSpPr>
          <p:spPr>
            <a:xfrm>
              <a:off x="7205452" y="-8468"/>
              <a:ext cx="1947948" cy="6866996"/>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53"/>
            <p:cNvSpPr/>
            <p:nvPr/>
          </p:nvSpPr>
          <p:spPr>
            <a:xfrm>
              <a:off x="6638689" y="3919613"/>
              <a:ext cx="2513124" cy="2938915"/>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53"/>
            <p:cNvSpPr/>
            <p:nvPr/>
          </p:nvSpPr>
          <p:spPr>
            <a:xfrm>
              <a:off x="7010180" y="-8468"/>
              <a:ext cx="2143219" cy="6866996"/>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53"/>
            <p:cNvSpPr/>
            <p:nvPr/>
          </p:nvSpPr>
          <p:spPr>
            <a:xfrm>
              <a:off x="8296112" y="-8468"/>
              <a:ext cx="857288" cy="6866996"/>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53"/>
            <p:cNvSpPr/>
            <p:nvPr/>
          </p:nvSpPr>
          <p:spPr>
            <a:xfrm>
              <a:off x="8077027" y="-8468"/>
              <a:ext cx="1066847" cy="6866996"/>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53"/>
            <p:cNvSpPr/>
            <p:nvPr/>
          </p:nvSpPr>
          <p:spPr>
            <a:xfrm>
              <a:off x="8059564" y="4894488"/>
              <a:ext cx="1095423" cy="196404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5" name="Google Shape;165;p53"/>
          <p:cNvSpPr txBox="1"/>
          <p:nvPr/>
        </p:nvSpPr>
        <p:spPr>
          <a:xfrm>
            <a:off x="482600" y="79057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E474"/>
              </a:buClr>
              <a:buSzPts val="8000"/>
              <a:buFont typeface="Arial"/>
              <a:buNone/>
            </a:pPr>
            <a:r>
              <a:rPr lang="en-US" sz="8000" b="0" i="0" u="none">
                <a:solidFill>
                  <a:srgbClr val="C0E474"/>
                </a:solidFill>
                <a:latin typeface="Arial"/>
                <a:ea typeface="Arial"/>
                <a:cs typeface="Arial"/>
                <a:sym typeface="Arial"/>
              </a:rPr>
              <a:t>“</a:t>
            </a:r>
            <a:endParaRPr/>
          </a:p>
        </p:txBody>
      </p:sp>
      <p:sp>
        <p:nvSpPr>
          <p:cNvPr id="166" name="Google Shape;166;p53"/>
          <p:cNvSpPr txBox="1"/>
          <p:nvPr/>
        </p:nvSpPr>
        <p:spPr>
          <a:xfrm>
            <a:off x="6748462" y="2886075"/>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0E474"/>
              </a:buClr>
              <a:buSzPts val="8000"/>
              <a:buFont typeface="Arial"/>
              <a:buNone/>
            </a:pPr>
            <a:r>
              <a:rPr lang="en-US" sz="8000" b="0" i="0" u="none">
                <a:solidFill>
                  <a:srgbClr val="C0E474"/>
                </a:solidFill>
                <a:latin typeface="Arial"/>
                <a:ea typeface="Arial"/>
                <a:cs typeface="Arial"/>
                <a:sym typeface="Arial"/>
              </a:rPr>
              <a:t>”</a:t>
            </a:r>
            <a:endParaRPr/>
          </a:p>
        </p:txBody>
      </p:sp>
      <p:sp>
        <p:nvSpPr>
          <p:cNvPr id="167" name="Google Shape;167;p53"/>
          <p:cNvSpPr txBox="1">
            <a:spLocks noGrp="1"/>
          </p:cNvSpPr>
          <p:nvPr>
            <p:ph type="title"/>
          </p:nvPr>
        </p:nvSpPr>
        <p:spPr>
          <a:xfrm>
            <a:off x="609600" y="609600"/>
            <a:ext cx="6348412"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6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8" name="Google Shape;168;p53"/>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404040"/>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69" name="Google Shape;169;p53"/>
          <p:cNvSpPr txBox="1">
            <a:spLocks noGrp="1"/>
          </p:cNvSpPr>
          <p:nvPr>
            <p:ph type="dt" idx="10"/>
          </p:nvPr>
        </p:nvSpPr>
        <p:spPr>
          <a:xfrm>
            <a:off x="5405437" y="6042025"/>
            <a:ext cx="68421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0" name="Google Shape;170;p53"/>
          <p:cNvSpPr txBox="1">
            <a:spLocks noGrp="1"/>
          </p:cNvSpPr>
          <p:nvPr>
            <p:ph type="ftr" idx="11"/>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53"/>
          <p:cNvSpPr txBox="1">
            <a:spLocks noGrp="1"/>
          </p:cNvSpPr>
          <p:nvPr>
            <p:ph type="sldNum" idx="12"/>
          </p:nvPr>
        </p:nvSpPr>
        <p:spPr>
          <a:xfrm>
            <a:off x="6445250" y="6042025"/>
            <a:ext cx="5127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9.jpeg"/><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32.jpeg"/><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01" y="1411856"/>
            <a:ext cx="7102416" cy="1667774"/>
          </a:xfrm>
        </p:spPr>
        <p:txBody>
          <a:bodyPr/>
          <a:lstStyle/>
          <a:p>
            <a:r>
              <a:rPr lang="en-US" dirty="0" smtClean="0"/>
              <a:t>ANTI-THEFT FLOORING SYSTEM</a:t>
            </a:r>
            <a:br>
              <a:rPr lang="en-US" dirty="0" smtClean="0"/>
            </a:br>
            <a:r>
              <a:rPr lang="en-US" dirty="0" smtClean="0"/>
              <a:t>					</a:t>
            </a:r>
            <a:r>
              <a:rPr lang="en-US" sz="1600" dirty="0" smtClean="0"/>
              <a:t>TARP(CSE1901)</a:t>
            </a:r>
            <a:br>
              <a:rPr lang="en-US" sz="1600" dirty="0" smtClean="0"/>
            </a:br>
            <a:r>
              <a:rPr lang="en-US" sz="1600" dirty="0" smtClean="0"/>
              <a:t>					PROF. DR. GEETHA S</a:t>
            </a:r>
            <a:r>
              <a:rPr lang="en-US" dirty="0" smtClean="0"/>
              <a:t/>
            </a:r>
            <a:br>
              <a:rPr lang="en-US" dirty="0" smtClean="0"/>
            </a:br>
            <a:r>
              <a:rPr lang="en-US" dirty="0" smtClean="0"/>
              <a:t/>
            </a:r>
            <a:br>
              <a:rPr lang="en-US" dirty="0" smtClean="0"/>
            </a:br>
            <a:r>
              <a:rPr lang="en-US" sz="2400" u="sng" dirty="0" smtClean="0"/>
              <a:t>TEAM MEMBERS</a:t>
            </a:r>
            <a:r>
              <a:rPr lang="en-US" sz="2800" dirty="0" smtClean="0"/>
              <a:t/>
            </a:r>
            <a:br>
              <a:rPr lang="en-US" sz="2800" dirty="0" smtClean="0"/>
            </a:br>
            <a:r>
              <a:rPr lang="en-US" sz="1800" dirty="0" smtClean="0"/>
              <a:t>19BCE1676 – ADITYA POKHRIYAL</a:t>
            </a:r>
            <a:br>
              <a:rPr lang="en-US" sz="1800" dirty="0" smtClean="0"/>
            </a:br>
            <a:r>
              <a:rPr lang="en-US" sz="1800" dirty="0" smtClean="0"/>
              <a:t/>
            </a:r>
            <a:br>
              <a:rPr lang="en-US" sz="1800" dirty="0" smtClean="0"/>
            </a:br>
            <a:r>
              <a:rPr lang="en-US" sz="1800" dirty="0" smtClean="0"/>
              <a:t>19BCE1690 – SHREYA AGRAWAL</a:t>
            </a:r>
            <a:br>
              <a:rPr lang="en-US" sz="1800" dirty="0" smtClean="0"/>
            </a:br>
            <a:r>
              <a:rPr lang="en-US" sz="1800" dirty="0" smtClean="0"/>
              <a:t/>
            </a:r>
            <a:br>
              <a:rPr lang="en-US" sz="1800" dirty="0" smtClean="0"/>
            </a:br>
            <a:r>
              <a:rPr lang="en-US" sz="1800" dirty="0" smtClean="0"/>
              <a:t> </a:t>
            </a:r>
            <a:r>
              <a:rPr lang="en-US" sz="1800" dirty="0" smtClean="0"/>
              <a:t>19BCE1692 </a:t>
            </a:r>
            <a:r>
              <a:rPr lang="en-US" sz="1800" dirty="0" smtClean="0"/>
              <a:t>– </a:t>
            </a:r>
            <a:r>
              <a:rPr lang="en-US" sz="1800" dirty="0" smtClean="0"/>
              <a:t>SHUBHAM JINDAL </a:t>
            </a:r>
            <a:br>
              <a:rPr lang="en-US" sz="1800" dirty="0" smtClean="0"/>
            </a:br>
            <a:r>
              <a:rPr lang="en-US" sz="1800" dirty="0" smtClean="0"/>
              <a:t/>
            </a:r>
            <a:br>
              <a:rPr lang="en-US" sz="1800" dirty="0" smtClean="0"/>
            </a:br>
            <a:r>
              <a:rPr lang="en-US" sz="1800" dirty="0" smtClean="0"/>
              <a:t>19BCE1850 – VIVEK KUMAR</a:t>
            </a:r>
            <a:br>
              <a:rPr lang="en-US" sz="1800" dirty="0" smtClean="0"/>
            </a:br>
            <a:r>
              <a:rPr lang="en-US" sz="1800" dirty="0" smtClean="0"/>
              <a:t/>
            </a:r>
            <a:br>
              <a:rPr lang="en-US" sz="1800" dirty="0" smtClean="0"/>
            </a:br>
            <a:r>
              <a:rPr lang="en-US" sz="1800" dirty="0" smtClean="0"/>
              <a:t>19BCE1860 – NIMISHA SWAIN</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88852" y="225250"/>
            <a:ext cx="5132717" cy="646137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8"/>
          <p:cNvSpPr txBox="1"/>
          <p:nvPr/>
        </p:nvSpPr>
        <p:spPr>
          <a:xfrm>
            <a:off x="1305464" y="1848928"/>
            <a:ext cx="51054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2800"/>
              <a:buFont typeface="Trebuchet MS"/>
              <a:buNone/>
            </a:pPr>
            <a:r>
              <a:rPr lang="en-US" sz="2800" b="0" i="0" u="none" dirty="0">
                <a:solidFill>
                  <a:srgbClr val="486113"/>
                </a:solidFill>
                <a:latin typeface="Trebuchet MS"/>
                <a:ea typeface="Trebuchet MS"/>
                <a:cs typeface="Trebuchet MS"/>
                <a:sym typeface="Trebuchet MS"/>
              </a:rPr>
              <a:t>Components Procurement</a:t>
            </a:r>
            <a:endParaRPr/>
          </a:p>
        </p:txBody>
      </p:sp>
      <p:sp>
        <p:nvSpPr>
          <p:cNvPr id="230" name="Google Shape;230;p8"/>
          <p:cNvSpPr txBox="1"/>
          <p:nvPr/>
        </p:nvSpPr>
        <p:spPr>
          <a:xfrm>
            <a:off x="644106" y="2714445"/>
            <a:ext cx="6477000"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600"/>
              <a:buFont typeface="Trebuchet MS"/>
              <a:buNone/>
            </a:pPr>
            <a:r>
              <a:rPr lang="en-US" sz="1600" b="0" i="0" u="none" dirty="0">
                <a:solidFill>
                  <a:srgbClr val="486113"/>
                </a:solidFill>
                <a:latin typeface="Trebuchet MS"/>
                <a:ea typeface="Trebuchet MS"/>
                <a:cs typeface="Trebuchet MS"/>
                <a:sym typeface="Trebuchet MS"/>
              </a:rPr>
              <a:t>Component Procurement is a time consuming and difficult task. Components required for project research and development are not easily available in market and local shops. </a:t>
            </a:r>
            <a:endParaRPr/>
          </a:p>
          <a:p>
            <a:pPr marL="0" marR="0" lvl="0" indent="0" algn="l" rtl="0">
              <a:lnSpc>
                <a:spcPct val="100000"/>
              </a:lnSpc>
              <a:spcBef>
                <a:spcPts val="0"/>
              </a:spcBef>
              <a:spcAft>
                <a:spcPts val="0"/>
              </a:spcAft>
              <a:buClr>
                <a:srgbClr val="486113"/>
              </a:buClr>
              <a:buSzPts val="1600"/>
              <a:buFont typeface="Trebuchet MS"/>
              <a:buNone/>
            </a:pPr>
            <a:r>
              <a:rPr lang="en-US" sz="1600" b="0" i="0" u="none" dirty="0">
                <a:solidFill>
                  <a:srgbClr val="486113"/>
                </a:solidFill>
                <a:latin typeface="Trebuchet MS"/>
                <a:ea typeface="Trebuchet MS"/>
                <a:cs typeface="Trebuchet MS"/>
                <a:sym typeface="Trebuchet MS"/>
              </a:rPr>
              <a:t>There are some recent options to procure all required components using easy online using PC or mobile using nevonexpress.com.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p:nvPr/>
        </p:nvSpPr>
        <p:spPr>
          <a:xfrm>
            <a:off x="3170208" y="1637312"/>
            <a:ext cx="16684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2800"/>
              <a:buFont typeface="Trebuchet MS"/>
              <a:buNone/>
            </a:pPr>
            <a:r>
              <a:rPr lang="en-US" sz="2800" b="0" i="0" u="none" dirty="0">
                <a:solidFill>
                  <a:srgbClr val="486113"/>
                </a:solidFill>
                <a:latin typeface="Trebuchet MS"/>
                <a:ea typeface="Trebuchet MS"/>
                <a:cs typeface="Trebuchet MS"/>
                <a:sym typeface="Trebuchet MS"/>
              </a:rPr>
              <a:t>Soldering</a:t>
            </a:r>
            <a:endParaRPr/>
          </a:p>
        </p:txBody>
      </p:sp>
      <p:pic>
        <p:nvPicPr>
          <p:cNvPr id="238" name="Google Shape;238;p9"/>
          <p:cNvPicPr preferRelativeResize="0"/>
          <p:nvPr/>
        </p:nvPicPr>
        <p:blipFill rotWithShape="1">
          <a:blip r:embed="rId3">
            <a:alphaModFix/>
          </a:blip>
          <a:srcRect/>
          <a:stretch/>
        </p:blipFill>
        <p:spPr>
          <a:xfrm>
            <a:off x="146649" y="2681377"/>
            <a:ext cx="3429000" cy="2281237"/>
          </a:xfrm>
          <a:prstGeom prst="rect">
            <a:avLst/>
          </a:prstGeom>
          <a:noFill/>
          <a:ln>
            <a:noFill/>
          </a:ln>
        </p:spPr>
      </p:pic>
      <p:sp>
        <p:nvSpPr>
          <p:cNvPr id="239" name="Google Shape;239;p9"/>
          <p:cNvSpPr txBox="1"/>
          <p:nvPr/>
        </p:nvSpPr>
        <p:spPr>
          <a:xfrm>
            <a:off x="4055853" y="2862532"/>
            <a:ext cx="3433762" cy="2062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600"/>
              <a:buFont typeface="Trebuchet MS"/>
              <a:buNone/>
            </a:pPr>
            <a:r>
              <a:rPr lang="en-US" sz="1600" b="0" i="0" u="none" dirty="0">
                <a:solidFill>
                  <a:srgbClr val="486113"/>
                </a:solidFill>
                <a:latin typeface="Trebuchet MS"/>
                <a:ea typeface="Trebuchet MS"/>
                <a:cs typeface="Trebuchet MS"/>
                <a:sym typeface="Trebuchet MS"/>
              </a:rPr>
              <a:t>With silver </a:t>
            </a:r>
            <a:r>
              <a:rPr lang="en-US" sz="1600" b="1" i="0" u="none" dirty="0">
                <a:solidFill>
                  <a:srgbClr val="486113"/>
                </a:solidFill>
                <a:latin typeface="Trebuchet MS"/>
                <a:ea typeface="Trebuchet MS"/>
                <a:cs typeface="Trebuchet MS"/>
                <a:sym typeface="Trebuchet MS"/>
              </a:rPr>
              <a:t>soldering</a:t>
            </a:r>
            <a:r>
              <a:rPr lang="en-US" sz="1600" b="0" i="0" u="none" dirty="0">
                <a:solidFill>
                  <a:srgbClr val="486113"/>
                </a:solidFill>
                <a:latin typeface="Trebuchet MS"/>
                <a:ea typeface="Trebuchet MS"/>
                <a:cs typeface="Trebuchet MS"/>
                <a:sym typeface="Trebuchet MS"/>
              </a:rPr>
              <a:t>, small pieces of </a:t>
            </a:r>
            <a:r>
              <a:rPr lang="en-US" sz="1600" b="1" i="0" u="none" dirty="0">
                <a:solidFill>
                  <a:srgbClr val="486113"/>
                </a:solidFill>
                <a:latin typeface="Trebuchet MS"/>
                <a:ea typeface="Trebuchet MS"/>
                <a:cs typeface="Trebuchet MS"/>
                <a:sym typeface="Trebuchet MS"/>
              </a:rPr>
              <a:t>solder</a:t>
            </a:r>
            <a:r>
              <a:rPr lang="en-US" sz="1600" b="0" i="0" u="none" dirty="0">
                <a:solidFill>
                  <a:srgbClr val="486113"/>
                </a:solidFill>
                <a:latin typeface="Trebuchet MS"/>
                <a:ea typeface="Trebuchet MS"/>
                <a:cs typeface="Trebuchet MS"/>
                <a:sym typeface="Trebuchet MS"/>
              </a:rPr>
              <a:t> wire are placed onto the metal prior to heating. A flux, often made of boric acid and denatured alcohol, is used to keep the metal and </a:t>
            </a:r>
            <a:r>
              <a:rPr lang="en-US" sz="1600" b="1" i="0" u="none" dirty="0">
                <a:solidFill>
                  <a:srgbClr val="486113"/>
                </a:solidFill>
                <a:latin typeface="Trebuchet MS"/>
                <a:ea typeface="Trebuchet MS"/>
                <a:cs typeface="Trebuchet MS"/>
                <a:sym typeface="Trebuchet MS"/>
              </a:rPr>
              <a:t>solder</a:t>
            </a:r>
            <a:r>
              <a:rPr lang="en-US" sz="1600" b="0" i="0" u="none" dirty="0">
                <a:solidFill>
                  <a:srgbClr val="486113"/>
                </a:solidFill>
                <a:latin typeface="Trebuchet MS"/>
                <a:ea typeface="Trebuchet MS"/>
                <a:cs typeface="Trebuchet MS"/>
                <a:sym typeface="Trebuchet MS"/>
              </a:rPr>
              <a:t> clean and to prevent the </a:t>
            </a:r>
            <a:r>
              <a:rPr lang="en-US" sz="1600" b="1" i="0" u="none" dirty="0">
                <a:solidFill>
                  <a:srgbClr val="486113"/>
                </a:solidFill>
                <a:latin typeface="Trebuchet MS"/>
                <a:ea typeface="Trebuchet MS"/>
                <a:cs typeface="Trebuchet MS"/>
                <a:sym typeface="Trebuchet MS"/>
              </a:rPr>
              <a:t>solder</a:t>
            </a:r>
            <a:r>
              <a:rPr lang="en-US" sz="1600" b="0" i="0" u="none" dirty="0">
                <a:solidFill>
                  <a:srgbClr val="486113"/>
                </a:solidFill>
                <a:latin typeface="Trebuchet MS"/>
                <a:ea typeface="Trebuchet MS"/>
                <a:cs typeface="Trebuchet MS"/>
                <a:sym typeface="Trebuchet MS"/>
              </a:rPr>
              <a:t> from moving before it melts.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0"/>
          <p:cNvSpPr txBox="1"/>
          <p:nvPr/>
        </p:nvSpPr>
        <p:spPr>
          <a:xfrm>
            <a:off x="1130060" y="1260355"/>
            <a:ext cx="5715000" cy="522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2800"/>
              <a:buFont typeface="Trebuchet MS"/>
              <a:buNone/>
            </a:pPr>
            <a:r>
              <a:rPr lang="en-US" sz="2800" b="0" i="0" u="none" dirty="0">
                <a:solidFill>
                  <a:srgbClr val="486113"/>
                </a:solidFill>
                <a:latin typeface="Trebuchet MS"/>
                <a:ea typeface="Trebuchet MS"/>
                <a:cs typeface="Trebuchet MS"/>
                <a:sym typeface="Trebuchet MS"/>
              </a:rPr>
              <a:t> Testing for Connectivity &amp; Issues</a:t>
            </a:r>
            <a:endParaRPr/>
          </a:p>
        </p:txBody>
      </p:sp>
      <p:sp>
        <p:nvSpPr>
          <p:cNvPr id="247" name="Google Shape;247;p10"/>
          <p:cNvSpPr txBox="1"/>
          <p:nvPr/>
        </p:nvSpPr>
        <p:spPr>
          <a:xfrm>
            <a:off x="497457" y="2794898"/>
            <a:ext cx="6477000" cy="17541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486113"/>
              </a:buClr>
              <a:buSzPts val="2400"/>
              <a:buFont typeface="Trebuchet MS"/>
              <a:buNone/>
            </a:pPr>
            <a:r>
              <a:rPr lang="en-US" sz="2400" b="1" i="0" u="none" dirty="0">
                <a:solidFill>
                  <a:srgbClr val="486113"/>
                </a:solidFill>
                <a:latin typeface="Trebuchet MS"/>
                <a:ea typeface="Trebuchet MS"/>
                <a:cs typeface="Trebuchet MS"/>
                <a:sym typeface="Trebuchet MS"/>
              </a:rPr>
              <a:t>Testing Tools:</a:t>
            </a:r>
            <a:endParaRPr/>
          </a:p>
          <a:p>
            <a:pPr marL="0" marR="0" lvl="0" indent="0" algn="l" rtl="0">
              <a:lnSpc>
                <a:spcPct val="100000"/>
              </a:lnSpc>
              <a:spcBef>
                <a:spcPts val="0"/>
              </a:spcBef>
              <a:spcAft>
                <a:spcPts val="0"/>
              </a:spcAft>
              <a:buClr>
                <a:schemeClr val="dk1"/>
              </a:buClr>
              <a:buSzPts val="2400"/>
              <a:buFont typeface="Trebuchet MS"/>
              <a:buNone/>
            </a:pPr>
            <a:endParaRPr sz="2400" b="1" i="0" u="none">
              <a:solidFill>
                <a:srgbClr val="486113"/>
              </a:solidFill>
              <a:latin typeface="Trebuchet MS"/>
              <a:ea typeface="Trebuchet MS"/>
              <a:cs typeface="Trebuchet MS"/>
              <a:sym typeface="Trebuchet MS"/>
            </a:endParaRPr>
          </a:p>
          <a:p>
            <a:pPr marL="0" marR="0" lvl="0" indent="-127000" algn="l" rtl="0">
              <a:lnSpc>
                <a:spcPct val="100000"/>
              </a:lnSpc>
              <a:spcBef>
                <a:spcPts val="0"/>
              </a:spcBef>
              <a:spcAft>
                <a:spcPts val="0"/>
              </a:spcAft>
              <a:buClr>
                <a:srgbClr val="486113"/>
              </a:buClr>
              <a:buSzPts val="2000"/>
              <a:buFont typeface="Arial"/>
              <a:buChar char="•"/>
            </a:pPr>
            <a:r>
              <a:rPr lang="en-US" sz="2000" b="0" i="0" u="none" dirty="0" err="1">
                <a:solidFill>
                  <a:srgbClr val="486113"/>
                </a:solidFill>
                <a:latin typeface="Trebuchet MS"/>
                <a:ea typeface="Trebuchet MS"/>
                <a:cs typeface="Trebuchet MS"/>
                <a:sym typeface="Trebuchet MS"/>
              </a:rPr>
              <a:t>Multimeter</a:t>
            </a:r>
            <a:endParaRPr/>
          </a:p>
          <a:p>
            <a:pPr marL="0" marR="0" lvl="0" indent="-127000" algn="l" rtl="0">
              <a:lnSpc>
                <a:spcPct val="100000"/>
              </a:lnSpc>
              <a:spcBef>
                <a:spcPts val="0"/>
              </a:spcBef>
              <a:spcAft>
                <a:spcPts val="0"/>
              </a:spcAft>
              <a:buClr>
                <a:srgbClr val="486113"/>
              </a:buClr>
              <a:buSzPts val="2000"/>
              <a:buFont typeface="Arial"/>
              <a:buChar char="•"/>
            </a:pPr>
            <a:r>
              <a:rPr lang="en-US" sz="2000" b="0" i="0" u="none" dirty="0">
                <a:solidFill>
                  <a:srgbClr val="486113"/>
                </a:solidFill>
                <a:latin typeface="Trebuchet MS"/>
                <a:ea typeface="Trebuchet MS"/>
                <a:cs typeface="Trebuchet MS"/>
                <a:sym typeface="Trebuchet MS"/>
              </a:rPr>
              <a:t>Power Supply</a:t>
            </a:r>
            <a:endParaRPr/>
          </a:p>
          <a:p>
            <a:pPr marL="0" marR="0" lvl="0" indent="-127000" algn="l" rtl="0">
              <a:lnSpc>
                <a:spcPct val="100000"/>
              </a:lnSpc>
              <a:spcBef>
                <a:spcPts val="0"/>
              </a:spcBef>
              <a:spcAft>
                <a:spcPts val="0"/>
              </a:spcAft>
              <a:buClr>
                <a:srgbClr val="486113"/>
              </a:buClr>
              <a:buSzPts val="2000"/>
              <a:buFont typeface="Arial"/>
              <a:buChar char="•"/>
            </a:pPr>
            <a:r>
              <a:rPr lang="en-US" sz="2000" b="0" i="0" u="none" dirty="0">
                <a:solidFill>
                  <a:srgbClr val="486113"/>
                </a:solidFill>
                <a:latin typeface="Trebuchet MS"/>
                <a:ea typeface="Trebuchet MS"/>
                <a:cs typeface="Trebuchet MS"/>
                <a:sym typeface="Trebuchet MS"/>
              </a:rPr>
              <a:t>Oscilloscope</a:t>
            </a:r>
            <a:endParaRPr/>
          </a:p>
        </p:txBody>
      </p:sp>
      <p:pic>
        <p:nvPicPr>
          <p:cNvPr id="248" name="Google Shape;248;p10" descr="Image result for multimeter pcb testing"/>
          <p:cNvPicPr preferRelativeResize="0"/>
          <p:nvPr/>
        </p:nvPicPr>
        <p:blipFill rotWithShape="1">
          <a:blip r:embed="rId3">
            <a:alphaModFix/>
          </a:blip>
          <a:srcRect/>
          <a:stretch/>
        </p:blipFill>
        <p:spPr>
          <a:xfrm>
            <a:off x="3976777" y="2303253"/>
            <a:ext cx="3429000" cy="27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11"/>
          <p:cNvSpPr txBox="1"/>
          <p:nvPr/>
        </p:nvSpPr>
        <p:spPr>
          <a:xfrm>
            <a:off x="1148751" y="1217223"/>
            <a:ext cx="5791200"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C911D"/>
              </a:buClr>
              <a:buSzPts val="2800"/>
              <a:buFont typeface="Times New Roman"/>
              <a:buNone/>
            </a:pPr>
            <a:r>
              <a:rPr lang="en-US" sz="2800" b="1" i="0" u="sng" dirty="0">
                <a:solidFill>
                  <a:srgbClr val="6C911D"/>
                </a:solidFill>
                <a:latin typeface="Times New Roman"/>
                <a:ea typeface="Times New Roman"/>
                <a:cs typeface="Times New Roman"/>
                <a:sym typeface="Times New Roman"/>
              </a:rPr>
              <a:t>PCB Printing</a:t>
            </a:r>
            <a:endParaRPr/>
          </a:p>
        </p:txBody>
      </p:sp>
      <p:sp>
        <p:nvSpPr>
          <p:cNvPr id="257" name="Google Shape;257;p11"/>
          <p:cNvSpPr txBox="1"/>
          <p:nvPr/>
        </p:nvSpPr>
        <p:spPr>
          <a:xfrm>
            <a:off x="236058" y="1998661"/>
            <a:ext cx="3429000" cy="25542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F7819"/>
              </a:buClr>
              <a:buSzPts val="1600"/>
              <a:buFont typeface="Trebuchet MS"/>
              <a:buNone/>
            </a:pPr>
            <a:r>
              <a:rPr lang="en-US" sz="1600" b="0" i="0" u="none" dirty="0">
                <a:solidFill>
                  <a:srgbClr val="3F7819"/>
                </a:solidFill>
                <a:latin typeface="Trebuchet MS"/>
                <a:ea typeface="Trebuchet MS"/>
                <a:cs typeface="Trebuchet MS"/>
                <a:sym typeface="Trebuchet MS"/>
              </a:rPr>
              <a:t>A printed circuit board mechanically supports and electrically connects electronic components or electrical components using conductive tracks, pads and other features etched from one or more sheet layers of copper laminated onto and/or between sheet layers of a non-conductive substrate.</a:t>
            </a:r>
            <a:endParaRPr/>
          </a:p>
        </p:txBody>
      </p:sp>
      <p:pic>
        <p:nvPicPr>
          <p:cNvPr id="258" name="Google Shape;258;p11" descr="Image result for pcb printing"/>
          <p:cNvPicPr preferRelativeResize="0"/>
          <p:nvPr/>
        </p:nvPicPr>
        <p:blipFill rotWithShape="1">
          <a:blip r:embed="rId3">
            <a:alphaModFix/>
          </a:blip>
          <a:srcRect/>
          <a:stretch/>
        </p:blipFill>
        <p:spPr>
          <a:xfrm>
            <a:off x="4070499" y="2046707"/>
            <a:ext cx="3429000" cy="22844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2"/>
          <p:cNvSpPr txBox="1"/>
          <p:nvPr/>
        </p:nvSpPr>
        <p:spPr>
          <a:xfrm>
            <a:off x="1066800" y="115887"/>
            <a:ext cx="5791200"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C911D"/>
              </a:buClr>
              <a:buSzPts val="2800"/>
              <a:buFont typeface="Times New Roman"/>
              <a:buNone/>
            </a:pPr>
            <a:r>
              <a:rPr lang="en-US" sz="2800" b="1" i="0" u="sng">
                <a:solidFill>
                  <a:srgbClr val="6C911D"/>
                </a:solidFill>
                <a:latin typeface="Times New Roman"/>
                <a:ea typeface="Times New Roman"/>
                <a:cs typeface="Times New Roman"/>
                <a:sym typeface="Times New Roman"/>
              </a:rPr>
              <a:t>Coding</a:t>
            </a:r>
            <a:endParaRPr/>
          </a:p>
        </p:txBody>
      </p:sp>
      <p:pic>
        <p:nvPicPr>
          <p:cNvPr id="265" name="Google Shape;265;p12" descr="Image result for python coding raspberry pi"/>
          <p:cNvPicPr preferRelativeResize="0"/>
          <p:nvPr/>
        </p:nvPicPr>
        <p:blipFill rotWithShape="1">
          <a:blip r:embed="rId3">
            <a:alphaModFix/>
          </a:blip>
          <a:srcRect/>
          <a:stretch/>
        </p:blipFill>
        <p:spPr>
          <a:xfrm>
            <a:off x="1333500" y="839787"/>
            <a:ext cx="5829300" cy="3660775"/>
          </a:xfrm>
          <a:prstGeom prst="rect">
            <a:avLst/>
          </a:prstGeom>
          <a:noFill/>
          <a:ln>
            <a:noFill/>
          </a:ln>
        </p:spPr>
      </p:pic>
      <p:sp>
        <p:nvSpPr>
          <p:cNvPr id="266" name="Google Shape;266;p12"/>
          <p:cNvSpPr txBox="1"/>
          <p:nvPr/>
        </p:nvSpPr>
        <p:spPr>
          <a:xfrm>
            <a:off x="381000" y="4953000"/>
            <a:ext cx="8610600" cy="1908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000"/>
              <a:buFont typeface="Trebuchet MS"/>
              <a:buNone/>
            </a:pPr>
            <a:r>
              <a:rPr lang="en-US" sz="2000" b="0" i="0" u="none">
                <a:solidFill>
                  <a:srgbClr val="C00000"/>
                </a:solidFill>
                <a:latin typeface="Trebuchet MS"/>
                <a:ea typeface="Trebuchet MS"/>
                <a:cs typeface="Trebuchet MS"/>
                <a:sym typeface="Trebuchet MS"/>
              </a:rPr>
              <a:t>Python is a beginner-friendly programming language that is used in schools, web development, scientific research, and in many other industries. Python is a wonderful and powerful programming language that's easy to use (easy to read </a:t>
            </a:r>
            <a:r>
              <a:rPr lang="en-US" sz="2000" b="1" i="0" u="none">
                <a:solidFill>
                  <a:srgbClr val="C00000"/>
                </a:solidFill>
                <a:latin typeface="Trebuchet MS"/>
                <a:ea typeface="Trebuchet MS"/>
                <a:cs typeface="Trebuchet MS"/>
                <a:sym typeface="Trebuchet MS"/>
              </a:rPr>
              <a:t>and</a:t>
            </a:r>
            <a:r>
              <a:rPr lang="en-US" sz="2000" b="0" i="0" u="none">
                <a:solidFill>
                  <a:srgbClr val="C00000"/>
                </a:solidFill>
                <a:latin typeface="Trebuchet MS"/>
                <a:ea typeface="Trebuchet MS"/>
                <a:cs typeface="Trebuchet MS"/>
                <a:sym typeface="Trebuchet MS"/>
              </a:rPr>
              <a:t> write) and with Raspberry Pi lets you connect your project to the real world.</a:t>
            </a:r>
            <a:endParaRPr/>
          </a:p>
          <a:p>
            <a:pPr marL="0" marR="0" lvl="0" indent="0" algn="l" rtl="0">
              <a:lnSpc>
                <a:spcPct val="100000"/>
              </a:lnSpc>
              <a:spcBef>
                <a:spcPts val="0"/>
              </a:spcBef>
              <a:spcAft>
                <a:spcPts val="0"/>
              </a:spcAft>
              <a:buNone/>
            </a:pPr>
            <a:endParaRPr sz="2000" b="0" i="0" u="none">
              <a:solidFill>
                <a:srgbClr val="C0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p:nvPr/>
        </p:nvSpPr>
        <p:spPr>
          <a:xfrm>
            <a:off x="1828800" y="26987"/>
            <a:ext cx="5360987"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C911D"/>
              </a:buClr>
              <a:buSzPts val="2800"/>
              <a:buFont typeface="Times New Roman"/>
              <a:buNone/>
            </a:pPr>
            <a:r>
              <a:rPr lang="en-US" sz="2800" b="1" i="0" u="sng">
                <a:solidFill>
                  <a:srgbClr val="6C911D"/>
                </a:solidFill>
                <a:latin typeface="Times New Roman"/>
                <a:ea typeface="Times New Roman"/>
                <a:cs typeface="Times New Roman"/>
                <a:sym typeface="Times New Roman"/>
              </a:rPr>
              <a:t>HARDWARE REQUIREMENTS</a:t>
            </a:r>
            <a:endParaRPr/>
          </a:p>
        </p:txBody>
      </p:sp>
      <p:sp>
        <p:nvSpPr>
          <p:cNvPr id="272" name="Google Shape;272;p13"/>
          <p:cNvSpPr txBox="1"/>
          <p:nvPr/>
        </p:nvSpPr>
        <p:spPr>
          <a:xfrm>
            <a:off x="419100" y="344487"/>
            <a:ext cx="7239000" cy="6272212"/>
          </a:xfrm>
          <a:prstGeom prst="rect">
            <a:avLst/>
          </a:prstGeom>
          <a:noFill/>
          <a:ln>
            <a:noFill/>
          </a:ln>
        </p:spPr>
        <p:txBody>
          <a:bodyPr spcFirstLastPara="1" wrap="square" lIns="91425" tIns="45700" rIns="91425" bIns="45700" anchor="ctr" anchorCtr="0">
            <a:spAutoFit/>
          </a:bodyPr>
          <a:lstStyle/>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Raspberry Pi 3</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DISPLAY</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Peizo Sensor</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SERVO MOTOR</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Camera </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SD Card</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Resistors</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Capacitors   </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Push Button</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Cables &amp; Connectors</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Diodes</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PCB </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LED’s</a:t>
            </a:r>
            <a:endParaRPr/>
          </a:p>
          <a:p>
            <a:pPr marL="285750" marR="0" lvl="0" indent="-285750" algn="l" rtl="0">
              <a:lnSpc>
                <a:spcPct val="150000"/>
              </a:lnSpc>
              <a:spcBef>
                <a:spcPts val="0"/>
              </a:spcBef>
              <a:spcAft>
                <a:spcPts val="0"/>
              </a:spcAft>
              <a:buClr>
                <a:srgbClr val="251BE5"/>
              </a:buClr>
              <a:buSzPts val="1800"/>
              <a:buFont typeface="Noto Sans Symbols"/>
              <a:buChar char="▪"/>
            </a:pPr>
            <a:r>
              <a:rPr lang="en-US" sz="1800" b="1" i="0" u="none">
                <a:solidFill>
                  <a:srgbClr val="251BE5"/>
                </a:solidFill>
                <a:latin typeface="Helvetica Neue"/>
                <a:ea typeface="Helvetica Neue"/>
                <a:cs typeface="Helvetica Neue"/>
                <a:sym typeface="Helvetica Neue"/>
              </a:rPr>
              <a:t>Adapter/Power Supply</a:t>
            </a:r>
            <a:endParaRPr/>
          </a:p>
          <a:p>
            <a:pPr marL="0" marR="0" lvl="0" indent="0" algn="l" rtl="0">
              <a:lnSpc>
                <a:spcPct val="100000"/>
              </a:lnSpc>
              <a:spcBef>
                <a:spcPts val="0"/>
              </a:spcBef>
              <a:spcAft>
                <a:spcPts val="0"/>
              </a:spcAft>
              <a:buNone/>
            </a:pPr>
            <a:endParaRPr sz="1800" b="1" i="0" u="none">
              <a:solidFill>
                <a:srgbClr val="251B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4"/>
          <p:cNvPicPr preferRelativeResize="0"/>
          <p:nvPr/>
        </p:nvPicPr>
        <p:blipFill rotWithShape="1">
          <a:blip r:embed="rId3">
            <a:alphaModFix/>
          </a:blip>
          <a:srcRect/>
          <a:stretch/>
        </p:blipFill>
        <p:spPr>
          <a:xfrm>
            <a:off x="247650" y="819150"/>
            <a:ext cx="8548687" cy="53387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5"/>
          <p:cNvSpPr txBox="1">
            <a:spLocks noGrp="1"/>
          </p:cNvSpPr>
          <p:nvPr>
            <p:ph type="body" idx="1"/>
          </p:nvPr>
        </p:nvSpPr>
        <p:spPr>
          <a:xfrm>
            <a:off x="457200" y="16764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accent1"/>
              </a:buClr>
              <a:buSzPts val="1760"/>
              <a:buFont typeface="Noto Sans Symbols"/>
              <a:buChar char="►"/>
            </a:pPr>
            <a:r>
              <a:rPr lang="en-US" sz="2200" b="0" i="0" u="none" strike="noStrike" cap="none">
                <a:solidFill>
                  <a:srgbClr val="404040"/>
                </a:solidFill>
                <a:latin typeface="Trebuchet MS"/>
                <a:ea typeface="Trebuchet MS"/>
                <a:cs typeface="Trebuchet MS"/>
                <a:sym typeface="Trebuchet MS"/>
              </a:rPr>
              <a:t>Raspberry Pi is an ARM cortex based popular development board designed for electronics engineers and makers. It’s a single board computer working on low power. With the processing speed and memory, Raspberry Pi can be used for performing different functions at a time</a:t>
            </a:r>
            <a:endParaRPr/>
          </a:p>
          <a:p>
            <a:pPr marL="342900" marR="0" lvl="0" indent="-342900" algn="l" rtl="0">
              <a:lnSpc>
                <a:spcPct val="90000"/>
              </a:lnSpc>
              <a:spcBef>
                <a:spcPts val="1000"/>
              </a:spcBef>
              <a:spcAft>
                <a:spcPts val="0"/>
              </a:spcAft>
              <a:buClr>
                <a:schemeClr val="accent1"/>
              </a:buClr>
              <a:buSzPts val="1760"/>
              <a:buFont typeface="Noto Sans Symbols"/>
              <a:buNone/>
            </a:pPr>
            <a:endParaRPr sz="2200" b="0" i="0" u="none" strike="noStrike" cap="none">
              <a:solidFill>
                <a:srgbClr val="404040"/>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520"/>
              <a:buFont typeface="Noto Sans Symbols"/>
              <a:buChar char="►"/>
            </a:pPr>
            <a:r>
              <a:rPr lang="en-US" sz="1900" b="0" i="0" u="none" strike="noStrike" cap="none">
                <a:solidFill>
                  <a:srgbClr val="404040"/>
                </a:solidFill>
                <a:latin typeface="Trebuchet MS"/>
                <a:ea typeface="Trebuchet MS"/>
                <a:cs typeface="Trebuchet MS"/>
                <a:sym typeface="Trebuchet MS"/>
              </a:rPr>
              <a:t>Raspberry Pi 3 model B+ is the latest of the development board from Raspberry Pi. Though it maintains the same mechanical footprint as both its previous versions , yet it is packed with many features. The most recent Raspberry Pi Model B+ has a quicker 64-bit 1.4GHz quad core chip, 1GB of RAM, quicker dual-band 802.11 b/g/n/ac wireless LAN, Bluetooth 4.2, and much quicker 300Mbit/s ethernet.It has Improved thermals on the Pi 3 B+ means that the CPU on the BCM2837 SoC can now run at 1.4GHz, a 17% increase on the previous model.</a:t>
            </a:r>
            <a:endParaRPr/>
          </a:p>
        </p:txBody>
      </p:sp>
      <p:pic>
        <p:nvPicPr>
          <p:cNvPr id="283" name="Google Shape;283;p15" descr="Image result for raspberry pi logo"/>
          <p:cNvPicPr preferRelativeResize="0"/>
          <p:nvPr/>
        </p:nvPicPr>
        <p:blipFill rotWithShape="1">
          <a:blip r:embed="rId3">
            <a:alphaModFix/>
          </a:blip>
          <a:srcRect/>
          <a:stretch/>
        </p:blipFill>
        <p:spPr>
          <a:xfrm>
            <a:off x="381000" y="304800"/>
            <a:ext cx="1000125" cy="125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6"/>
          <p:cNvSpPr txBox="1">
            <a:spLocks noGrp="1"/>
          </p:cNvSpPr>
          <p:nvPr>
            <p:ph type="title"/>
          </p:nvPr>
        </p:nvSpPr>
        <p:spPr>
          <a:xfrm>
            <a:off x="19050" y="228600"/>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70C0"/>
              </a:buClr>
              <a:buSzPts val="5400"/>
              <a:buFont typeface="Times New Roman"/>
              <a:buNone/>
            </a:pPr>
            <a:r>
              <a:rPr lang="en-US" sz="5400" b="0" i="0" u="none">
                <a:solidFill>
                  <a:srgbClr val="0070C0"/>
                </a:solidFill>
                <a:latin typeface="Times New Roman"/>
                <a:ea typeface="Times New Roman"/>
                <a:cs typeface="Times New Roman"/>
                <a:sym typeface="Times New Roman"/>
              </a:rPr>
              <a:t>Features</a:t>
            </a:r>
            <a:endParaRPr/>
          </a:p>
        </p:txBody>
      </p:sp>
      <p:sp>
        <p:nvSpPr>
          <p:cNvPr id="289" name="Google Shape;289;p16"/>
          <p:cNvSpPr txBox="1">
            <a:spLocks noGrp="1"/>
          </p:cNvSpPr>
          <p:nvPr>
            <p:ph type="body" idx="1"/>
          </p:nvPr>
        </p:nvSpPr>
        <p:spPr>
          <a:xfrm>
            <a:off x="609600" y="2160587"/>
            <a:ext cx="6348412" cy="388143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CPU: Quad-core 64-bit ARM Cortex A53 clocked at 1.2 GHz</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GPU: 400MHz VideoCore IV multimedia</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Memory: 1GB LPDDR2-900 SDRAM (i.e. 900MHz)</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USB ports: 4</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Video outputs: HDMI, composite video (PAL and NTSC) via 3.5 mm jack</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Network: 10/100Mbps Ethernet and 802.11n Wireless LAN</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Peripherals: 17 GPIO plus specific functions, and HAT ID bus</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Bluetooth: 4.1</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Power source: 5 V via MicroUSB or GPIO header</a:t>
            </a:r>
            <a:endParaRPr/>
          </a:p>
          <a:p>
            <a:pPr marL="342900" marR="0" lvl="0" indent="-342900" algn="l" rtl="0">
              <a:lnSpc>
                <a:spcPct val="80000"/>
              </a:lnSpc>
              <a:spcBef>
                <a:spcPts val="1000"/>
              </a:spcBef>
              <a:spcAft>
                <a:spcPts val="0"/>
              </a:spcAft>
              <a:buClr>
                <a:schemeClr val="accent1"/>
              </a:buClr>
              <a:buSzPts val="1360"/>
              <a:buFont typeface="Noto Sans Symbols"/>
              <a:buChar char="⮚"/>
            </a:pPr>
            <a:r>
              <a:rPr lang="en-US" sz="1700" b="0" i="0" u="none" strike="noStrike" cap="none">
                <a:solidFill>
                  <a:srgbClr val="404040"/>
                </a:solidFill>
                <a:latin typeface="Trebuchet MS"/>
                <a:ea typeface="Trebuchet MS"/>
                <a:cs typeface="Trebuchet MS"/>
                <a:sym typeface="Trebuchet MS"/>
              </a:rPr>
              <a:t>Size: 85.60mm × 56.5mm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p:nvPr/>
        </p:nvSpPr>
        <p:spPr>
          <a:xfrm>
            <a:off x="1219200" y="1587"/>
            <a:ext cx="7693025" cy="1446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rebuchet MS"/>
              <a:buNone/>
            </a:pPr>
            <a:r>
              <a:rPr lang="en-US" sz="4400" b="0" i="0" u="none">
                <a:solidFill>
                  <a:schemeClr val="dk1"/>
                </a:solidFill>
                <a:latin typeface="Trebuchet MS"/>
                <a:ea typeface="Trebuchet MS"/>
                <a:cs typeface="Trebuchet MS"/>
                <a:sym typeface="Trebuchet MS"/>
              </a:rPr>
              <a:t>IOT based Anti-theft Flooring </a:t>
            </a:r>
            <a:endParaRPr/>
          </a:p>
          <a:p>
            <a:pPr marL="0" marR="0" lvl="0" indent="0" algn="l" rtl="0">
              <a:lnSpc>
                <a:spcPct val="100000"/>
              </a:lnSpc>
              <a:spcBef>
                <a:spcPts val="0"/>
              </a:spcBef>
              <a:spcAft>
                <a:spcPts val="0"/>
              </a:spcAft>
              <a:buClr>
                <a:schemeClr val="dk1"/>
              </a:buClr>
              <a:buSzPts val="4400"/>
              <a:buFont typeface="Trebuchet MS"/>
              <a:buNone/>
            </a:pPr>
            <a:r>
              <a:rPr lang="en-US" sz="4400" b="0" i="0" u="none">
                <a:solidFill>
                  <a:schemeClr val="dk1"/>
                </a:solidFill>
                <a:latin typeface="Trebuchet MS"/>
                <a:ea typeface="Trebuchet MS"/>
                <a:cs typeface="Trebuchet MS"/>
                <a:sym typeface="Trebuchet MS"/>
              </a:rPr>
              <a:t>System using Raspberry Pi</a:t>
            </a:r>
            <a:endParaRPr/>
          </a:p>
        </p:txBody>
      </p:sp>
      <p:sp>
        <p:nvSpPr>
          <p:cNvPr id="184" name="Google Shape;184;p1"/>
          <p:cNvSpPr txBox="1"/>
          <p:nvPr/>
        </p:nvSpPr>
        <p:spPr>
          <a:xfrm>
            <a:off x="381000" y="1828800"/>
            <a:ext cx="8382000" cy="378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rebuchet MS"/>
              <a:buNone/>
            </a:pPr>
            <a:r>
              <a:rPr lang="en-US" sz="2400" b="0" i="0" u="none">
                <a:solidFill>
                  <a:schemeClr val="dk1"/>
                </a:solidFill>
                <a:latin typeface="Trebuchet MS"/>
                <a:ea typeface="Trebuchet MS"/>
                <a:cs typeface="Trebuchet MS"/>
                <a:sym typeface="Trebuchet MS"/>
              </a:rPr>
              <a:t>Security and safety have always become a basic necessity for the urban population. With the rapid urbanization and development of big cities and towns, the graph of crimes is also on the rise. The basic anti theft security systems that use sensors on walls or motion detection sensors can be avoided by using IR blocking clothes or hiding behind objects or simply identifying and disabling them. To secure and guard our house in our absence, we propose the IOT based Anti-theft Flooring System using Raspberry Pi. This system monitors the entire floor for movement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7"/>
          <p:cNvSpPr txBox="1"/>
          <p:nvPr/>
        </p:nvSpPr>
        <p:spPr>
          <a:xfrm>
            <a:off x="2743200" y="0"/>
            <a:ext cx="46497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Software Requirements</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
        <p:nvSpPr>
          <p:cNvPr id="295" name="Google Shape;295;p17" descr="Image result for arduino compiler"/>
          <p:cNvSpPr txBox="1"/>
          <p:nvPr/>
        </p:nvSpPr>
        <p:spPr>
          <a:xfrm>
            <a:off x="1066800" y="10842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96" name="Google Shape;296;p17"/>
          <p:cNvSpPr txBox="1"/>
          <p:nvPr/>
        </p:nvSpPr>
        <p:spPr>
          <a:xfrm>
            <a:off x="381000" y="3200400"/>
            <a:ext cx="8077200" cy="2862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Python is one of the most popular languages in the world and has been around for more than two decades. </a:t>
            </a:r>
            <a:endParaRPr/>
          </a:p>
          <a:p>
            <a:pPr marL="0" marR="0" lvl="0" indent="0" algn="l" rtl="0">
              <a:lnSpc>
                <a:spcPct val="100000"/>
              </a:lnSpc>
              <a:spcBef>
                <a:spcPts val="0"/>
              </a:spcBef>
              <a:spcAft>
                <a:spcPts val="0"/>
              </a:spcAft>
              <a:buClr>
                <a:schemeClr val="dk1"/>
              </a:buClr>
              <a:buSzPts val="2000"/>
              <a:buFont typeface="Trebuchet MS"/>
              <a:buNone/>
            </a:pPr>
            <a:endParaRPr sz="2000" b="0" i="0" u="none">
              <a:solidFill>
                <a:schemeClr val="dk1"/>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2000"/>
              <a:buFont typeface="Arimo"/>
              <a:buNone/>
            </a:pPr>
            <a:r>
              <a:rPr lang="en-US" sz="2000" b="0" i="0" u="none">
                <a:solidFill>
                  <a:schemeClr val="dk1"/>
                </a:solidFill>
                <a:latin typeface="Arimo"/>
                <a:ea typeface="Arimo"/>
                <a:cs typeface="Arimo"/>
                <a:sym typeface="Arimo"/>
              </a:rPr>
              <a:t>It is heavily used in academic environments and is a widely supported platform in modern applications, especially utilities, and desktop and Web applications. Python is highly recommended as a language that is easy for newcomers to program. With its easy-to-read syntax, the introduction is gentle and the overall experience much better for a newbie.</a:t>
            </a:r>
            <a:endParaRPr/>
          </a:p>
        </p:txBody>
      </p:sp>
      <p:pic>
        <p:nvPicPr>
          <p:cNvPr id="297" name="Google Shape;297;p17" descr="Image result for python logo"/>
          <p:cNvPicPr preferRelativeResize="0"/>
          <p:nvPr/>
        </p:nvPicPr>
        <p:blipFill rotWithShape="1">
          <a:blip r:embed="rId3">
            <a:alphaModFix/>
          </a:blip>
          <a:srcRect/>
          <a:stretch/>
        </p:blipFill>
        <p:spPr>
          <a:xfrm>
            <a:off x="4191000" y="1082675"/>
            <a:ext cx="4914900" cy="166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p:nvPr/>
        </p:nvSpPr>
        <p:spPr>
          <a:xfrm>
            <a:off x="3735387" y="95250"/>
            <a:ext cx="4649787" cy="12001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3200"/>
              <a:buFont typeface="Times New Roman"/>
              <a:buNone/>
            </a:pPr>
            <a:r>
              <a:rPr lang="en-US" sz="3200" b="1" i="0" u="sng">
                <a:solidFill>
                  <a:srgbClr val="486113"/>
                </a:solidFill>
                <a:latin typeface="Times New Roman"/>
                <a:ea typeface="Times New Roman"/>
                <a:cs typeface="Times New Roman"/>
                <a:sym typeface="Times New Roman"/>
              </a:rPr>
              <a:t>Operating System</a:t>
            </a:r>
            <a:endParaRPr sz="32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1" i="0" u="none">
              <a:solidFill>
                <a:srgbClr val="486113"/>
              </a:solidFill>
              <a:latin typeface="Times New Roman"/>
              <a:ea typeface="Times New Roman"/>
              <a:cs typeface="Times New Roman"/>
              <a:sym typeface="Times New Roman"/>
            </a:endParaRPr>
          </a:p>
        </p:txBody>
      </p:sp>
      <p:sp>
        <p:nvSpPr>
          <p:cNvPr id="303" name="Google Shape;303;p18"/>
          <p:cNvSpPr txBox="1"/>
          <p:nvPr/>
        </p:nvSpPr>
        <p:spPr>
          <a:xfrm>
            <a:off x="355600" y="2895600"/>
            <a:ext cx="8001000" cy="31400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rebuchet MS"/>
                <a:ea typeface="Trebuchet MS"/>
                <a:cs typeface="Trebuchet MS"/>
                <a:sym typeface="Trebuchet MS"/>
              </a:rPr>
              <a:t>Raspbian is a free operating system based on Debian optimized for the Raspberry Pi hardware. An operating system is the set of basic programs and utilities that make your Raspberry Pi run.</a:t>
            </a:r>
            <a:endParaRPr/>
          </a:p>
          <a:p>
            <a:pPr marL="285750" marR="0" lvl="0" indent="-171450" algn="l" rtl="0">
              <a:lnSpc>
                <a:spcPct val="100000"/>
              </a:lnSpc>
              <a:spcBef>
                <a:spcPts val="0"/>
              </a:spcBef>
              <a:spcAft>
                <a:spcPts val="0"/>
              </a:spcAft>
              <a:buClr>
                <a:schemeClr val="dk1"/>
              </a:buClr>
              <a:buSzPts val="1800"/>
              <a:buFont typeface="Arial"/>
              <a:buNone/>
            </a:pPr>
            <a:endParaRPr sz="1800" b="0" i="0" u="none">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rebuchet MS"/>
                <a:ea typeface="Trebuchet MS"/>
                <a:cs typeface="Trebuchet MS"/>
                <a:sym typeface="Trebuchet MS"/>
              </a:rPr>
              <a:t>However, Raspbian provides more than a pure OS: it comes with over 35,000 packages, pre-compiled software bundled in a nice format for easy installation on your Raspberry Pi.</a:t>
            </a:r>
            <a:endParaRPr/>
          </a:p>
          <a:p>
            <a:pPr marL="285750" marR="0" lvl="0" indent="-171450" algn="l" rtl="0">
              <a:lnSpc>
                <a:spcPct val="100000"/>
              </a:lnSpc>
              <a:spcBef>
                <a:spcPts val="0"/>
              </a:spcBef>
              <a:spcAft>
                <a:spcPts val="0"/>
              </a:spcAft>
              <a:buClr>
                <a:schemeClr val="dk1"/>
              </a:buClr>
              <a:buSzPts val="1800"/>
              <a:buFont typeface="Arial"/>
              <a:buNone/>
            </a:pPr>
            <a:endParaRPr sz="1800" b="0" i="0" u="none">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rebuchet MS"/>
                <a:ea typeface="Trebuchet MS"/>
                <a:cs typeface="Trebuchet MS"/>
                <a:sym typeface="Trebuchet MS"/>
              </a:rPr>
              <a:t>The main reason why Raspbian is extremely popular is that it has thousands of pre built libraries to perform many tasks and optimize the OS. This forms a huge advantage while building applications.</a:t>
            </a:r>
            <a:endParaRPr/>
          </a:p>
        </p:txBody>
      </p:sp>
      <p:pic>
        <p:nvPicPr>
          <p:cNvPr id="304" name="Google Shape;304;p18" descr="Image result for raspbian operating system"/>
          <p:cNvPicPr preferRelativeResize="0"/>
          <p:nvPr/>
        </p:nvPicPr>
        <p:blipFill rotWithShape="1">
          <a:blip r:embed="rId3">
            <a:alphaModFix/>
          </a:blip>
          <a:srcRect/>
          <a:stretch/>
        </p:blipFill>
        <p:spPr>
          <a:xfrm>
            <a:off x="152400" y="198437"/>
            <a:ext cx="2600325" cy="219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19050" y="228600"/>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3600"/>
              <a:buFont typeface="Arial Rounded"/>
              <a:buNone/>
            </a:pPr>
            <a:r>
              <a:rPr lang="en-US" sz="3600" b="1" i="0" u="none">
                <a:solidFill>
                  <a:schemeClr val="accent1"/>
                </a:solidFill>
                <a:latin typeface="Arial Rounded"/>
                <a:ea typeface="Arial Rounded"/>
                <a:cs typeface="Arial Rounded"/>
                <a:sym typeface="Arial Rounded"/>
              </a:rPr>
              <a:t>SD Card</a:t>
            </a:r>
            <a:endParaRPr/>
          </a:p>
        </p:txBody>
      </p:sp>
      <p:sp>
        <p:nvSpPr>
          <p:cNvPr id="310" name="Google Shape;310;p19"/>
          <p:cNvSpPr txBox="1"/>
          <p:nvPr/>
        </p:nvSpPr>
        <p:spPr>
          <a:xfrm>
            <a:off x="533400" y="1735137"/>
            <a:ext cx="8167687" cy="1816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rebuchet MS"/>
                <a:ea typeface="Trebuchet MS"/>
                <a:cs typeface="Trebuchet MS"/>
                <a:sym typeface="Trebuchet MS"/>
              </a:rPr>
              <a:t>Raspberry Pi has no storage space on board</a:t>
            </a:r>
            <a:endParaRPr/>
          </a:p>
          <a:p>
            <a:pPr marL="285750" marR="0" lvl="0" indent="-285750" algn="l"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rebuchet MS"/>
                <a:ea typeface="Trebuchet MS"/>
                <a:cs typeface="Trebuchet MS"/>
                <a:sym typeface="Trebuchet MS"/>
              </a:rPr>
              <a:t>SD/micro SD card stores the OS. </a:t>
            </a:r>
            <a:endParaRPr/>
          </a:p>
          <a:p>
            <a:pPr marL="285750" marR="0" lvl="0" indent="-285750" algn="l"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rebuchet MS"/>
                <a:ea typeface="Trebuchet MS"/>
                <a:cs typeface="Trebuchet MS"/>
                <a:sym typeface="Trebuchet MS"/>
              </a:rPr>
              <a:t>The total memory of the SD card is about 16 GB</a:t>
            </a:r>
            <a:endParaRPr/>
          </a:p>
          <a:p>
            <a:pPr marL="285750" marR="0" lvl="0" indent="-285750" algn="l"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rebuchet MS"/>
                <a:ea typeface="Trebuchet MS"/>
                <a:cs typeface="Trebuchet MS"/>
                <a:sym typeface="Trebuchet MS"/>
              </a:rPr>
              <a:t>Class 10 is preferred owing to its high speed</a:t>
            </a:r>
            <a:endParaRPr/>
          </a:p>
        </p:txBody>
      </p:sp>
      <p:pic>
        <p:nvPicPr>
          <p:cNvPr id="311" name="Google Shape;311;p19"/>
          <p:cNvPicPr preferRelativeResize="0"/>
          <p:nvPr/>
        </p:nvPicPr>
        <p:blipFill rotWithShape="1">
          <a:blip r:embed="rId3">
            <a:alphaModFix/>
          </a:blip>
          <a:srcRect/>
          <a:stretch/>
        </p:blipFill>
        <p:spPr>
          <a:xfrm>
            <a:off x="5181600" y="3552825"/>
            <a:ext cx="3054350" cy="30559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0"/>
          <p:cNvSpPr txBox="1"/>
          <p:nvPr/>
        </p:nvSpPr>
        <p:spPr>
          <a:xfrm>
            <a:off x="2286000" y="38100"/>
            <a:ext cx="4419600"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LCD Display</a:t>
            </a:r>
            <a:endParaRPr/>
          </a:p>
        </p:txBody>
      </p:sp>
      <p:pic>
        <p:nvPicPr>
          <p:cNvPr id="317" name="Google Shape;317;p20" descr="Text"/>
          <p:cNvPicPr preferRelativeResize="0"/>
          <p:nvPr/>
        </p:nvPicPr>
        <p:blipFill rotWithShape="1">
          <a:blip r:embed="rId3">
            <a:alphaModFix/>
          </a:blip>
          <a:srcRect/>
          <a:stretch/>
        </p:blipFill>
        <p:spPr>
          <a:xfrm>
            <a:off x="4762500" y="3271837"/>
            <a:ext cx="3886200" cy="3321050"/>
          </a:xfrm>
          <a:prstGeom prst="rect">
            <a:avLst/>
          </a:prstGeom>
          <a:noFill/>
          <a:ln>
            <a:noFill/>
          </a:ln>
        </p:spPr>
      </p:pic>
      <p:sp>
        <p:nvSpPr>
          <p:cNvPr id="318" name="Google Shape;318;p20"/>
          <p:cNvSpPr txBox="1"/>
          <p:nvPr/>
        </p:nvSpPr>
        <p:spPr>
          <a:xfrm>
            <a:off x="381000" y="685800"/>
            <a:ext cx="7620000" cy="2586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An LCD is an electronic display module which uses liquid crystal to produce a visible image. The 16×2 /20x4 LCD display is a very basic module commonly used in DIYs and circuits. In this LCD each character is displayed in pixel matrix. The command register stores the control directions given to the LCD. A command is an instruction given to LCD to perform a predefined task like initializing it, clearing its display, placing the cursor position, controlling screen etc. The data register stores the data to be displayed on the LCD. The information is the ASCII value of this character to be shown on the LCD.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aphicFrame>
        <p:nvGraphicFramePr>
          <p:cNvPr id="323" name="Google Shape;323;p21"/>
          <p:cNvGraphicFramePr/>
          <p:nvPr/>
        </p:nvGraphicFramePr>
        <p:xfrm>
          <a:off x="457200" y="685800"/>
          <a:ext cx="7848600" cy="4871910"/>
        </p:xfrm>
        <a:graphic>
          <a:graphicData uri="http://schemas.openxmlformats.org/drawingml/2006/table">
            <a:tbl>
              <a:tblPr>
                <a:noFill/>
                <a:tableStyleId>{64C94F60-C748-4702-BB27-856DFC6555F0}</a:tableStyleId>
              </a:tblPr>
              <a:tblGrid>
                <a:gridCol w="7848600"/>
              </a:tblGrid>
              <a:tr h="517525">
                <a:tc>
                  <a:txBody>
                    <a:bodyPr/>
                    <a:lstStyle/>
                    <a:p>
                      <a:pPr marL="0" marR="0" lvl="0" indent="0" algn="l" rtl="0">
                        <a:lnSpc>
                          <a:spcPct val="100000"/>
                        </a:lnSpc>
                        <a:spcBef>
                          <a:spcPts val="0"/>
                        </a:spcBef>
                        <a:spcAft>
                          <a:spcPts val="0"/>
                        </a:spcAft>
                        <a:buClr>
                          <a:srgbClr val="800000"/>
                        </a:buClr>
                        <a:buSzPts val="2800"/>
                        <a:buFont typeface="Arial"/>
                        <a:buNone/>
                      </a:pPr>
                      <a:r>
                        <a:rPr lang="en-US" sz="2800" b="1" i="0" u="none" strike="noStrike" cap="none">
                          <a:solidFill>
                            <a:srgbClr val="800000"/>
                          </a:solidFill>
                          <a:latin typeface="Arial"/>
                          <a:ea typeface="Arial"/>
                          <a:cs typeface="Arial"/>
                          <a:sym typeface="Arial"/>
                        </a:rPr>
                        <a:t>Features</a:t>
                      </a:r>
                      <a:endParaRPr/>
                    </a:p>
                  </a:txBody>
                  <a:tcPr marL="91450" marR="91450" marT="45700" marB="45700" anchor="ctr">
                    <a:solidFill>
                      <a:srgbClr val="FFFFFF"/>
                    </a:solidFill>
                  </a:tcPr>
                </a:tc>
              </a:tr>
              <a:tr h="427025">
                <a:tc>
                  <a:txBody>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txBody>
                  <a:tcPr marL="91450" marR="91450" marT="45700" marB="45700"/>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Operating Voltage is 4.7V to 5.3V</a:t>
                      </a:r>
                      <a:endParaRPr/>
                    </a:p>
                  </a:txBody>
                  <a:tcPr marL="133350" marR="133350" marT="66675" marB="57150" anchor="ctr">
                    <a:lnB w="9525" cap="flat" cmpd="sng">
                      <a:solidFill>
                        <a:srgbClr val="E7E7E7"/>
                      </a:solidFill>
                      <a:prstDash val="solid"/>
                      <a:round/>
                      <a:headEnd type="none" w="sm" len="sm"/>
                      <a:tailEnd type="none" w="sm" len="sm"/>
                    </a:lnB>
                    <a:solidFill>
                      <a:srgbClr val="F3F3F3"/>
                    </a:solidFill>
                  </a:tcPr>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Current consumption is 1mA without backlight</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671500">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Alphanumeric LCD display module, meaning can display alphabets and numbers</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Consists of two rows and each row can print 16 characters.</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Each character is build by a 5✕8 pixel box</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Can work on both 8-bit and 4-bit mode</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463550">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It can also display any custom generated characters</a:t>
                      </a:r>
                      <a:endParaRPr/>
                    </a:p>
                  </a:txBody>
                  <a:tcPr marL="133350" marR="133350" marT="66675" marB="57150" anchor="ctr">
                    <a:lnT w="9525" cap="flat" cmpd="sng">
                      <a:solidFill>
                        <a:srgbClr val="E7E7E7"/>
                      </a:solidFill>
                      <a:prstDash val="solid"/>
                      <a:round/>
                      <a:headEnd type="none" w="sm" len="sm"/>
                      <a:tailEnd type="none" w="sm" len="sm"/>
                    </a:lnT>
                    <a:lnB w="9525" cap="flat" cmpd="sng">
                      <a:solidFill>
                        <a:srgbClr val="E7E7E7"/>
                      </a:solidFill>
                      <a:prstDash val="solid"/>
                      <a:round/>
                      <a:headEnd type="none" w="sm" len="sm"/>
                      <a:tailEnd type="none" w="sm" len="sm"/>
                    </a:lnB>
                    <a:solidFill>
                      <a:srgbClr val="F3F3F3"/>
                    </a:solidFill>
                  </a:tcPr>
                </a:tc>
              </a:tr>
              <a:tr h="465125">
                <a:tc>
                  <a:txBody>
                    <a:bodyPr/>
                    <a:lstStyle/>
                    <a:p>
                      <a:pPr marL="285750" marR="0" lvl="0" indent="-285750" algn="l" rtl="0">
                        <a:lnSpc>
                          <a:spcPct val="100000"/>
                        </a:lnSpc>
                        <a:spcBef>
                          <a:spcPts val="0"/>
                        </a:spcBef>
                        <a:spcAft>
                          <a:spcPts val="0"/>
                        </a:spcAft>
                        <a:buClr>
                          <a:srgbClr val="111111"/>
                        </a:buClr>
                        <a:buSzPts val="1800"/>
                        <a:buFont typeface="Arial"/>
                        <a:buChar char="•"/>
                      </a:pPr>
                      <a:r>
                        <a:rPr lang="en-US" sz="1800" b="0" i="0" u="none">
                          <a:solidFill>
                            <a:srgbClr val="111111"/>
                          </a:solidFill>
                          <a:latin typeface="Trebuchet MS"/>
                          <a:ea typeface="Trebuchet MS"/>
                          <a:cs typeface="Trebuchet MS"/>
                          <a:sym typeface="Trebuchet MS"/>
                        </a:rPr>
                        <a:t>Available in Green and Blue Backlight</a:t>
                      </a:r>
                      <a:endParaRPr/>
                    </a:p>
                  </a:txBody>
                  <a:tcPr marL="133350" marR="133350" marT="66675" marB="57150" anchor="ctr">
                    <a:lnT w="9525" cap="flat" cmpd="sng">
                      <a:solidFill>
                        <a:srgbClr val="E7E7E7"/>
                      </a:solidFill>
                      <a:prstDash val="solid"/>
                      <a:round/>
                      <a:headEnd type="none" w="sm" len="sm"/>
                      <a:tailEnd type="none" w="sm" len="sm"/>
                    </a:lnT>
                    <a:solidFill>
                      <a:srgbClr val="F3F3F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p:nvPr/>
        </p:nvSpPr>
        <p:spPr>
          <a:xfrm>
            <a:off x="304800" y="228600"/>
            <a:ext cx="44196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C911D"/>
              </a:buClr>
              <a:buSzPts val="4000"/>
              <a:buFont typeface="Calibri"/>
              <a:buNone/>
            </a:pPr>
            <a:r>
              <a:rPr lang="en-US" sz="4000" b="1" i="0" u="none">
                <a:solidFill>
                  <a:srgbClr val="6C911D"/>
                </a:solidFill>
                <a:latin typeface="Calibri"/>
                <a:ea typeface="Calibri"/>
                <a:cs typeface="Calibri"/>
                <a:sym typeface="Calibri"/>
              </a:rPr>
              <a:t>Servo Motor</a:t>
            </a:r>
            <a:endParaRPr/>
          </a:p>
        </p:txBody>
      </p:sp>
      <p:sp>
        <p:nvSpPr>
          <p:cNvPr id="329" name="Google Shape;329;p22"/>
          <p:cNvSpPr txBox="1"/>
          <p:nvPr/>
        </p:nvSpPr>
        <p:spPr>
          <a:xfrm>
            <a:off x="304800" y="1223962"/>
            <a:ext cx="6810375"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Servo motors have been around for a long time and are utilized in many applications. They are small in size but pack a big punch and are very energy-efficient. These features allow them to be used to operate remote-controlled or radio-controlled toy cars, robots and airplanes. Servo motors are also used in industrial applications, robotics, in-line manufacturing, pharmaceutics and food services.</a:t>
            </a:r>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30" name="Google Shape;330;p22"/>
          <p:cNvPicPr preferRelativeResize="0"/>
          <p:nvPr/>
        </p:nvPicPr>
        <p:blipFill rotWithShape="1">
          <a:blip r:embed="rId3">
            <a:alphaModFix/>
          </a:blip>
          <a:srcRect/>
          <a:stretch/>
        </p:blipFill>
        <p:spPr>
          <a:xfrm>
            <a:off x="5410200" y="3525837"/>
            <a:ext cx="3400425" cy="2571750"/>
          </a:xfrm>
          <a:prstGeom prst="rect">
            <a:avLst/>
          </a:prstGeom>
          <a:noFill/>
          <a:ln>
            <a:noFill/>
          </a:ln>
        </p:spPr>
      </p:pic>
      <p:pic>
        <p:nvPicPr>
          <p:cNvPr id="331" name="Google Shape;331;p22" descr="https://nevonexpress.com/sm/SG-90-Micro-Servo-Motor.jpg"/>
          <p:cNvPicPr preferRelativeResize="0"/>
          <p:nvPr/>
        </p:nvPicPr>
        <p:blipFill rotWithShape="1">
          <a:blip r:embed="rId4">
            <a:alphaModFix/>
          </a:blip>
          <a:srcRect/>
          <a:stretch/>
        </p:blipFill>
        <p:spPr>
          <a:xfrm>
            <a:off x="2819400" y="3962400"/>
            <a:ext cx="2190750" cy="237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3" descr="Image result for WEB CAMERA"/>
          <p:cNvPicPr preferRelativeResize="0"/>
          <p:nvPr/>
        </p:nvPicPr>
        <p:blipFill rotWithShape="1">
          <a:blip r:embed="rId3">
            <a:alphaModFix/>
          </a:blip>
          <a:srcRect/>
          <a:stretch/>
        </p:blipFill>
        <p:spPr>
          <a:xfrm>
            <a:off x="6400800" y="250825"/>
            <a:ext cx="2400300" cy="2400300"/>
          </a:xfrm>
          <a:prstGeom prst="rect">
            <a:avLst/>
          </a:prstGeom>
          <a:noFill/>
          <a:ln>
            <a:noFill/>
          </a:ln>
        </p:spPr>
      </p:pic>
      <p:sp>
        <p:nvSpPr>
          <p:cNvPr id="337" name="Google Shape;337;p23"/>
          <p:cNvSpPr txBox="1"/>
          <p:nvPr/>
        </p:nvSpPr>
        <p:spPr>
          <a:xfrm>
            <a:off x="917575" y="381000"/>
            <a:ext cx="243522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1" i="0" u="none">
                <a:solidFill>
                  <a:schemeClr val="dk1"/>
                </a:solidFill>
                <a:latin typeface="Arial"/>
                <a:ea typeface="Arial"/>
                <a:cs typeface="Arial"/>
                <a:sym typeface="Arial"/>
              </a:rPr>
              <a:t>CAMERA</a:t>
            </a:r>
            <a:endParaRPr/>
          </a:p>
        </p:txBody>
      </p:sp>
      <p:sp>
        <p:nvSpPr>
          <p:cNvPr id="338" name="Google Shape;338;p23"/>
          <p:cNvSpPr txBox="1"/>
          <p:nvPr/>
        </p:nvSpPr>
        <p:spPr>
          <a:xfrm>
            <a:off x="2740025" y="1676400"/>
            <a:ext cx="3870325" cy="4094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rebuchet MS"/>
              <a:buNone/>
            </a:pPr>
            <a:r>
              <a:rPr lang="en-US" sz="2000" b="0" i="0" u="none">
                <a:solidFill>
                  <a:schemeClr val="dk1"/>
                </a:solidFill>
                <a:latin typeface="Trebuchet MS"/>
                <a:ea typeface="Trebuchet MS"/>
                <a:cs typeface="Trebuchet MS"/>
                <a:sym typeface="Trebuchet MS"/>
              </a:rPr>
              <a:t>A </a:t>
            </a:r>
            <a:r>
              <a:rPr lang="en-US" sz="2000" b="1" i="0" u="none">
                <a:solidFill>
                  <a:schemeClr val="dk1"/>
                </a:solidFill>
                <a:latin typeface="Trebuchet MS"/>
                <a:ea typeface="Trebuchet MS"/>
                <a:cs typeface="Trebuchet MS"/>
                <a:sym typeface="Trebuchet MS"/>
              </a:rPr>
              <a:t>webcam</a:t>
            </a:r>
            <a:r>
              <a:rPr lang="en-US" sz="2000" b="0" i="0" u="none">
                <a:solidFill>
                  <a:schemeClr val="dk1"/>
                </a:solidFill>
                <a:latin typeface="Trebuchet MS"/>
                <a:ea typeface="Trebuchet MS"/>
                <a:cs typeface="Trebuchet MS"/>
                <a:sym typeface="Trebuchet MS"/>
              </a:rPr>
              <a:t> is a video camera that feeds or streams its image in real time to or through a computer to a computer network. When "captured" by the computer, the video stream may be saved, viewed or sent on to other networks travelling through systems such as the internet, and e-mailed as an attachment. When sent to a remote location, the video stream may be saved, viewed or on sent there.</a:t>
            </a:r>
            <a:endParaRPr/>
          </a:p>
        </p:txBody>
      </p:sp>
      <p:pic>
        <p:nvPicPr>
          <p:cNvPr id="339" name="Google Shape;339;p23" descr="Image result for web camera"/>
          <p:cNvPicPr preferRelativeResize="0"/>
          <p:nvPr/>
        </p:nvPicPr>
        <p:blipFill rotWithShape="1">
          <a:blip r:embed="rId4">
            <a:alphaModFix/>
          </a:blip>
          <a:srcRect/>
          <a:stretch/>
        </p:blipFill>
        <p:spPr>
          <a:xfrm>
            <a:off x="473075" y="3200400"/>
            <a:ext cx="2266950" cy="2447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p:nvPr/>
        </p:nvSpPr>
        <p:spPr>
          <a:xfrm>
            <a:off x="990600" y="161925"/>
            <a:ext cx="59436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4000" b="0" i="0" u="none">
                <a:solidFill>
                  <a:schemeClr val="dk1"/>
                </a:solidFill>
                <a:latin typeface="Arial"/>
                <a:ea typeface="Arial"/>
                <a:cs typeface="Arial"/>
                <a:sym typeface="Arial"/>
              </a:rPr>
              <a:t>Piezoelectric Sensor</a:t>
            </a:r>
            <a:endParaRPr/>
          </a:p>
        </p:txBody>
      </p:sp>
      <p:sp>
        <p:nvSpPr>
          <p:cNvPr id="345" name="Google Shape;345;p24"/>
          <p:cNvSpPr txBox="1"/>
          <p:nvPr/>
        </p:nvSpPr>
        <p:spPr>
          <a:xfrm>
            <a:off x="304800" y="1223962"/>
            <a:ext cx="7315200" cy="203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These piezoelectric sensors convert Mechanical Force Into Electrical Output</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These Are Perfect For Using As Touch-Sensors, Electronic Drum Triggers, Buzzers, Or Making Your Own Contact Mics, security systems, door knock detections and DIY projects</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They Can Also Be Used For Custom Pickup Arrangements In More Traditional Stringed And Percussion Instruments.</a:t>
            </a:r>
            <a:endParaRPr/>
          </a:p>
        </p:txBody>
      </p:sp>
      <p:pic>
        <p:nvPicPr>
          <p:cNvPr id="346" name="Google Shape;346;p24" descr="Text"/>
          <p:cNvPicPr preferRelativeResize="0"/>
          <p:nvPr/>
        </p:nvPicPr>
        <p:blipFill rotWithShape="1">
          <a:blip r:embed="rId3">
            <a:alphaModFix/>
          </a:blip>
          <a:srcRect/>
          <a:stretch/>
        </p:blipFill>
        <p:spPr>
          <a:xfrm>
            <a:off x="5257800" y="2955925"/>
            <a:ext cx="3584575" cy="3883025"/>
          </a:xfrm>
          <a:prstGeom prst="rect">
            <a:avLst/>
          </a:prstGeom>
          <a:noFill/>
          <a:ln>
            <a:noFill/>
          </a:ln>
        </p:spPr>
      </p:pic>
      <p:graphicFrame>
        <p:nvGraphicFramePr>
          <p:cNvPr id="347" name="Google Shape;347;p24"/>
          <p:cNvGraphicFramePr/>
          <p:nvPr/>
        </p:nvGraphicFramePr>
        <p:xfrm>
          <a:off x="304800" y="3962400"/>
          <a:ext cx="4953000" cy="2390395"/>
        </p:xfrm>
        <a:graphic>
          <a:graphicData uri="http://schemas.openxmlformats.org/drawingml/2006/table">
            <a:tbl>
              <a:tblPr>
                <a:noFill/>
                <a:tableStyleId>{64C94F60-C748-4702-BB27-856DFC6555F0}</a:tableStyleId>
              </a:tblPr>
              <a:tblGrid>
                <a:gridCol w="1981200"/>
                <a:gridCol w="2971800"/>
              </a:tblGrid>
              <a:tr h="398450">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Thickness</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2mm</a:t>
                      </a:r>
                      <a:endParaRPr/>
                    </a:p>
                  </a:txBody>
                  <a:tcPr marL="91450" marR="91450" marT="45725" marB="45725" anchor="ctr">
                    <a:solidFill>
                      <a:srgbClr val="FFFFFF"/>
                    </a:solidFill>
                  </a:tcPr>
                </a:tc>
              </a:tr>
              <a:tr h="398450">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Diameter</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27mm</a:t>
                      </a:r>
                      <a:endParaRPr/>
                    </a:p>
                  </a:txBody>
                  <a:tcPr marL="91450" marR="91450" marT="45725" marB="45725" anchor="ctr">
                    <a:solidFill>
                      <a:srgbClr val="FFFFFF"/>
                    </a:solidFill>
                  </a:tcPr>
                </a:tc>
              </a:tr>
              <a:tr h="398450">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Output Power</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1.5V</a:t>
                      </a:r>
                      <a:endParaRPr/>
                    </a:p>
                  </a:txBody>
                  <a:tcPr marL="91450" marR="91450" marT="45725" marB="45725" anchor="ctr">
                    <a:solidFill>
                      <a:srgbClr val="FFFFFF"/>
                    </a:solidFill>
                  </a:tcPr>
                </a:tc>
              </a:tr>
              <a:tr h="396875">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Package Weight</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90 grams</a:t>
                      </a:r>
                      <a:endParaRPr/>
                    </a:p>
                  </a:txBody>
                  <a:tcPr marL="91450" marR="91450" marT="45725" marB="45725" anchor="ctr">
                    <a:solidFill>
                      <a:srgbClr val="FFFFFF"/>
                    </a:solidFill>
                  </a:tcPr>
                </a:tc>
              </a:tr>
              <a:tr h="398450">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Material</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PZT</a:t>
                      </a:r>
                      <a:endParaRPr/>
                    </a:p>
                  </a:txBody>
                  <a:tcPr marL="91450" marR="91450" marT="45725" marB="45725" anchor="ctr">
                    <a:solidFill>
                      <a:srgbClr val="FFFFFF"/>
                    </a:solidFill>
                  </a:tcPr>
                </a:tc>
              </a:tr>
              <a:tr h="398450">
                <a:tc>
                  <a:txBody>
                    <a:bodyPr/>
                    <a:lstStyle/>
                    <a:p>
                      <a:pPr marL="0" marR="0" lvl="0" indent="0" algn="l" rtl="0">
                        <a:lnSpc>
                          <a:spcPct val="100000"/>
                        </a:lnSpc>
                        <a:spcBef>
                          <a:spcPts val="0"/>
                        </a:spcBef>
                        <a:spcAft>
                          <a:spcPts val="0"/>
                        </a:spcAft>
                        <a:buClr>
                          <a:srgbClr val="111111"/>
                        </a:buClr>
                        <a:buSzPts val="1800"/>
                        <a:buFont typeface="Trebuchet MS"/>
                        <a:buNone/>
                      </a:pPr>
                      <a:r>
                        <a:rPr lang="en-US" sz="1800" b="0" i="0" u="none">
                          <a:solidFill>
                            <a:srgbClr val="111111"/>
                          </a:solidFill>
                          <a:latin typeface="Trebuchet MS"/>
                          <a:ea typeface="Trebuchet MS"/>
                          <a:cs typeface="Trebuchet MS"/>
                          <a:sym typeface="Trebuchet MS"/>
                        </a:rPr>
                        <a:t>No of Pieces</a:t>
                      </a:r>
                      <a:endParaRPr/>
                    </a:p>
                  </a:txBody>
                  <a:tcPr marL="133350" marR="133350" marT="66675" marB="57150" anchor="ctr">
                    <a:solidFill>
                      <a:srgbClr val="F3F3F3"/>
                    </a:solidFill>
                  </a:tcPr>
                </a:tc>
                <a:tc>
                  <a:txBody>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1</a:t>
                      </a:r>
                      <a:endParaRPr/>
                    </a:p>
                  </a:txBody>
                  <a:tcPr marL="91450" marR="91450" marT="45725" marB="45725" anchor="ctr">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5" descr="150 Ohm 1/4 Watt Resistor "/>
          <p:cNvPicPr preferRelativeResize="0"/>
          <p:nvPr/>
        </p:nvPicPr>
        <p:blipFill rotWithShape="1">
          <a:blip r:embed="rId3">
            <a:alphaModFix/>
          </a:blip>
          <a:srcRect/>
          <a:stretch/>
        </p:blipFill>
        <p:spPr>
          <a:xfrm>
            <a:off x="990600" y="600075"/>
            <a:ext cx="2190750" cy="2371725"/>
          </a:xfrm>
          <a:prstGeom prst="rect">
            <a:avLst/>
          </a:prstGeom>
          <a:noFill/>
          <a:ln>
            <a:noFill/>
          </a:ln>
        </p:spPr>
      </p:pic>
      <p:sp>
        <p:nvSpPr>
          <p:cNvPr id="353" name="Google Shape;353;p25"/>
          <p:cNvSpPr txBox="1"/>
          <p:nvPr/>
        </p:nvSpPr>
        <p:spPr>
          <a:xfrm>
            <a:off x="381000" y="2881312"/>
            <a:ext cx="7167562" cy="4278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The resistor is a passive electrical component to create resistance in the flow of electric current. In almost all electrical networks and electronic circuits they can be found. The resistance is measured in ohms. An ohm is the resistance that occurs when a current of one ampere passes through a resistor with a one volt drop across its terminals. The current is proportional to the voltage across the terminal ends. This ratio is  represented by Ohm’s law:</a:t>
            </a:r>
            <a:endParaRPr/>
          </a:p>
          <a:p>
            <a:pPr marL="0" marR="0" lvl="0" indent="0" algn="l" rtl="0">
              <a:lnSpc>
                <a:spcPct val="100000"/>
              </a:lnSpc>
              <a:spcBef>
                <a:spcPts val="0"/>
              </a:spcBef>
              <a:spcAft>
                <a:spcPts val="0"/>
              </a:spcAft>
              <a:buClr>
                <a:schemeClr val="dk1"/>
              </a:buClr>
              <a:buSzPts val="1600"/>
              <a:buFont typeface="Trebuchet MS"/>
              <a:buNone/>
            </a:pPr>
            <a:endParaRPr sz="16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formula with ohm's law: R=V/I</a:t>
            </a:r>
            <a:endParaRPr/>
          </a:p>
          <a:p>
            <a:pPr marL="0" marR="0" lvl="0" indent="0" algn="l" rtl="0">
              <a:lnSpc>
                <a:spcPct val="100000"/>
              </a:lnSpc>
              <a:spcBef>
                <a:spcPts val="0"/>
              </a:spcBef>
              <a:spcAft>
                <a:spcPts val="0"/>
              </a:spcAft>
              <a:buClr>
                <a:schemeClr val="dk1"/>
              </a:buClr>
              <a:buSzPts val="1600"/>
              <a:buFont typeface="Trebuchet MS"/>
              <a:buNone/>
            </a:pPr>
            <a:endParaRPr sz="16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Resistors are used for many purposes. A few examples include delimit electric current, voltage division, heat generation, matching and loading circuits, control gain, and fix time constants. They are commercially available with resistance values over a range of more than nine orders of magnitude. They can be used to as electric brakes to dissipate kinetic energy from trains, or be smaller than a square millimeter for electronics.</a:t>
            </a:r>
            <a:endParaRPr/>
          </a:p>
          <a:p>
            <a:pPr marL="0" marR="0" lvl="0" indent="0" algn="l" rtl="0">
              <a:lnSpc>
                <a:spcPct val="100000"/>
              </a:lnSpc>
              <a:spcBef>
                <a:spcPts val="0"/>
              </a:spcBef>
              <a:spcAft>
                <a:spcPts val="0"/>
              </a:spcAft>
              <a:buClr>
                <a:schemeClr val="dk1"/>
              </a:buClr>
              <a:buSzPts val="1600"/>
              <a:buFont typeface="Trebuchet MS"/>
              <a:buNone/>
            </a:pPr>
            <a:endParaRPr sz="16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a:solidFill>
                <a:srgbClr val="486113"/>
              </a:solidFill>
              <a:latin typeface="Arial"/>
              <a:ea typeface="Arial"/>
              <a:cs typeface="Arial"/>
              <a:sym typeface="Arial"/>
            </a:endParaRPr>
          </a:p>
        </p:txBody>
      </p:sp>
      <p:pic>
        <p:nvPicPr>
          <p:cNvPr id="354" name="Google Shape;354;p25" descr="10 Ohm 2 Watt Resistor "/>
          <p:cNvPicPr preferRelativeResize="0"/>
          <p:nvPr/>
        </p:nvPicPr>
        <p:blipFill rotWithShape="1">
          <a:blip r:embed="rId4">
            <a:alphaModFix/>
          </a:blip>
          <a:srcRect/>
          <a:stretch/>
        </p:blipFill>
        <p:spPr>
          <a:xfrm>
            <a:off x="4648200" y="600075"/>
            <a:ext cx="2190750" cy="2371725"/>
          </a:xfrm>
          <a:prstGeom prst="rect">
            <a:avLst/>
          </a:prstGeom>
          <a:noFill/>
          <a:ln>
            <a:noFill/>
          </a:ln>
        </p:spPr>
      </p:pic>
      <p:pic>
        <p:nvPicPr>
          <p:cNvPr id="355" name="Google Shape;355;p25" descr="https://nevonexpress.com/sm/10-ohm-10-watt-resistor.jpg"/>
          <p:cNvPicPr preferRelativeResize="0"/>
          <p:nvPr/>
        </p:nvPicPr>
        <p:blipFill rotWithShape="1">
          <a:blip r:embed="rId5">
            <a:alphaModFix/>
          </a:blip>
          <a:srcRect/>
          <a:stretch/>
        </p:blipFill>
        <p:spPr>
          <a:xfrm>
            <a:off x="2687637" y="530225"/>
            <a:ext cx="2190750" cy="2371725"/>
          </a:xfrm>
          <a:prstGeom prst="rect">
            <a:avLst/>
          </a:prstGeom>
          <a:noFill/>
          <a:ln>
            <a:noFill/>
          </a:ln>
        </p:spPr>
      </p:pic>
      <p:sp>
        <p:nvSpPr>
          <p:cNvPr id="356" name="Google Shape;356;p25"/>
          <p:cNvSpPr txBox="1"/>
          <p:nvPr/>
        </p:nvSpPr>
        <p:spPr>
          <a:xfrm>
            <a:off x="3300412" y="23812"/>
            <a:ext cx="40401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Resistors</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p:nvPr/>
        </p:nvSpPr>
        <p:spPr>
          <a:xfrm>
            <a:off x="2819400" y="23812"/>
            <a:ext cx="40401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Resistors Code Calculation</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pic>
        <p:nvPicPr>
          <p:cNvPr id="362" name="Google Shape;362;p26"/>
          <p:cNvPicPr preferRelativeResize="0"/>
          <p:nvPr/>
        </p:nvPicPr>
        <p:blipFill rotWithShape="1">
          <a:blip r:embed="rId3">
            <a:alphaModFix/>
          </a:blip>
          <a:srcRect/>
          <a:stretch/>
        </p:blipFill>
        <p:spPr>
          <a:xfrm>
            <a:off x="0" y="947737"/>
            <a:ext cx="5029200" cy="2895600"/>
          </a:xfrm>
          <a:prstGeom prst="rect">
            <a:avLst/>
          </a:prstGeom>
          <a:noFill/>
          <a:ln>
            <a:noFill/>
          </a:ln>
        </p:spPr>
      </p:pic>
      <p:pic>
        <p:nvPicPr>
          <p:cNvPr id="363" name="Google Shape;363;p26"/>
          <p:cNvPicPr preferRelativeResize="0"/>
          <p:nvPr/>
        </p:nvPicPr>
        <p:blipFill rotWithShape="1">
          <a:blip r:embed="rId4">
            <a:alphaModFix/>
          </a:blip>
          <a:srcRect/>
          <a:stretch/>
        </p:blipFill>
        <p:spPr>
          <a:xfrm>
            <a:off x="1371600" y="3956050"/>
            <a:ext cx="3581400" cy="2895600"/>
          </a:xfrm>
          <a:prstGeom prst="rect">
            <a:avLst/>
          </a:prstGeom>
          <a:noFill/>
          <a:ln>
            <a:noFill/>
          </a:ln>
        </p:spPr>
      </p:pic>
      <p:sp>
        <p:nvSpPr>
          <p:cNvPr id="364" name="Google Shape;364;p26"/>
          <p:cNvSpPr txBox="1"/>
          <p:nvPr/>
        </p:nvSpPr>
        <p:spPr>
          <a:xfrm>
            <a:off x="4953000" y="2919412"/>
            <a:ext cx="2895600" cy="304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600"/>
              <a:buFont typeface="Trebuchet MS"/>
              <a:buNone/>
            </a:pPr>
            <a:r>
              <a:rPr lang="en-US" sz="1600" b="0" i="0" u="none">
                <a:solidFill>
                  <a:srgbClr val="486113"/>
                </a:solidFill>
                <a:latin typeface="Trebuchet MS"/>
                <a:ea typeface="Trebuchet MS"/>
                <a:cs typeface="Trebuchet MS"/>
                <a:sym typeface="Trebuchet MS"/>
              </a:rPr>
              <a:t>Resistor Calculations requires color code charts for resistor value calculations.</a:t>
            </a:r>
            <a:endParaRPr/>
          </a:p>
          <a:p>
            <a:pPr marL="0" marR="0" lvl="0" indent="0" algn="l" rtl="0">
              <a:lnSpc>
                <a:spcPct val="100000"/>
              </a:lnSpc>
              <a:spcBef>
                <a:spcPts val="0"/>
              </a:spcBef>
              <a:spcAft>
                <a:spcPts val="0"/>
              </a:spcAft>
              <a:buClr>
                <a:schemeClr val="dk1"/>
              </a:buClr>
              <a:buSzPts val="1600"/>
              <a:buFont typeface="Trebuchet MS"/>
              <a:buNone/>
            </a:pPr>
            <a:endParaRPr sz="1600" b="0" i="0" u="none">
              <a:solidFill>
                <a:srgbClr val="486113"/>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486113"/>
              </a:buClr>
              <a:buSzPts val="1600"/>
              <a:buFont typeface="Trebuchet MS"/>
              <a:buNone/>
            </a:pPr>
            <a:r>
              <a:rPr lang="en-US" sz="1600" b="0" i="0" u="none">
                <a:solidFill>
                  <a:srgbClr val="486113"/>
                </a:solidFill>
                <a:latin typeface="Trebuchet MS"/>
                <a:ea typeface="Trebuchet MS"/>
                <a:cs typeface="Trebuchet MS"/>
                <a:sym typeface="Trebuchet MS"/>
              </a:rPr>
              <a:t>For fast and efficient calculations of resistors color codes from values or vice versa we can use free online tool available at </a:t>
            </a:r>
            <a:r>
              <a:rPr lang="en-US" sz="1600" b="1" i="0" u="none">
                <a:solidFill>
                  <a:srgbClr val="486113"/>
                </a:solidFill>
                <a:latin typeface="Trebuchet MS"/>
                <a:ea typeface="Trebuchet MS"/>
                <a:cs typeface="Trebuchet MS"/>
                <a:sym typeface="Trebuchet MS"/>
              </a:rPr>
              <a:t>nevonexpress.com &gt; resistor color code calculator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228600" y="381000"/>
            <a:ext cx="8382000" cy="6002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rebuchet MS"/>
              <a:buNone/>
            </a:pPr>
            <a:r>
              <a:rPr lang="en-US" sz="2400" b="0" i="0" u="none">
                <a:solidFill>
                  <a:schemeClr val="dk1"/>
                </a:solidFill>
                <a:latin typeface="Trebuchet MS"/>
                <a:ea typeface="Trebuchet MS"/>
                <a:cs typeface="Trebuchet MS"/>
                <a:sym typeface="Trebuchet MS"/>
              </a:rPr>
              <a:t>One single step anywhere on the floor is tracked and user is alarmed over IOT. This system is secure flooring tile connected with IOT when we go out of house, the system is to be turned on, then whoever comes inside the house it passes the information over IOT. This system powered is by Raspberry pi it includes, two tiles for demonstration purpose, Piezo sensor, camera, wifi modem. Whenever the thief enters in the house, and steps on the floor immediately it is sensed by the sensor which passes on the signal to raspberry pi controller. The controller in turn processes it to be valid signal and then moves the camera to the area where movement was detected and then transmits it over the Internet for the home owner to check the image. We here use IOTGecko for the web based GUI of IOT system which sounds an alert and shows the image captured to user.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27" descr="10uF/63V Radial Electrolytic Capacitor"/>
          <p:cNvPicPr preferRelativeResize="0"/>
          <p:nvPr/>
        </p:nvPicPr>
        <p:blipFill rotWithShape="1">
          <a:blip r:embed="rId3">
            <a:alphaModFix/>
          </a:blip>
          <a:srcRect/>
          <a:stretch/>
        </p:blipFill>
        <p:spPr>
          <a:xfrm>
            <a:off x="2749550" y="600075"/>
            <a:ext cx="2190750" cy="2371725"/>
          </a:xfrm>
          <a:prstGeom prst="rect">
            <a:avLst/>
          </a:prstGeom>
          <a:noFill/>
          <a:ln>
            <a:noFill/>
          </a:ln>
        </p:spPr>
      </p:pic>
      <p:pic>
        <p:nvPicPr>
          <p:cNvPr id="370" name="Google Shape;370;p27" descr="102pF Ceramic Disc Capacitor"/>
          <p:cNvPicPr preferRelativeResize="0"/>
          <p:nvPr/>
        </p:nvPicPr>
        <p:blipFill rotWithShape="1">
          <a:blip r:embed="rId4">
            <a:alphaModFix/>
          </a:blip>
          <a:srcRect/>
          <a:stretch/>
        </p:blipFill>
        <p:spPr>
          <a:xfrm>
            <a:off x="4724400" y="719137"/>
            <a:ext cx="2190750" cy="2371725"/>
          </a:xfrm>
          <a:prstGeom prst="rect">
            <a:avLst/>
          </a:prstGeom>
          <a:noFill/>
          <a:ln>
            <a:noFill/>
          </a:ln>
        </p:spPr>
      </p:pic>
      <p:pic>
        <p:nvPicPr>
          <p:cNvPr id="371" name="Google Shape;371;p27" descr="1000uF 35V Radial Electrolytic Capacitor"/>
          <p:cNvPicPr preferRelativeResize="0"/>
          <p:nvPr/>
        </p:nvPicPr>
        <p:blipFill rotWithShape="1">
          <a:blip r:embed="rId5">
            <a:alphaModFix/>
          </a:blip>
          <a:srcRect/>
          <a:stretch/>
        </p:blipFill>
        <p:spPr>
          <a:xfrm rot="-1440000">
            <a:off x="947737" y="568325"/>
            <a:ext cx="2190750" cy="2371725"/>
          </a:xfrm>
          <a:prstGeom prst="rect">
            <a:avLst/>
          </a:prstGeom>
          <a:noFill/>
          <a:ln>
            <a:noFill/>
          </a:ln>
        </p:spPr>
      </p:pic>
      <p:sp>
        <p:nvSpPr>
          <p:cNvPr id="372" name="Google Shape;372;p27"/>
          <p:cNvSpPr txBox="1"/>
          <p:nvPr/>
        </p:nvSpPr>
        <p:spPr>
          <a:xfrm>
            <a:off x="0" y="2743200"/>
            <a:ext cx="8153400" cy="3970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The capacitor is a component which has the ability or “capacity” to store energy in the form of an electrical charge producing a potential difference (Static Voltage) across its plates, much like a small rechargeable battery.</a:t>
            </a:r>
            <a:endParaRPr/>
          </a:p>
          <a:p>
            <a:pPr marL="0" marR="0" lvl="0" indent="0" algn="l" rtl="0">
              <a:lnSpc>
                <a:spcPct val="100000"/>
              </a:lnSpc>
              <a:spcBef>
                <a:spcPts val="0"/>
              </a:spcBef>
              <a:spcAft>
                <a:spcPts val="0"/>
              </a:spcAft>
              <a:buClr>
                <a:schemeClr val="dk1"/>
              </a:buClr>
              <a:buSzPts val="1400"/>
              <a:buFont typeface="Trebuchet MS"/>
              <a:buNone/>
            </a:pPr>
            <a:endParaRPr sz="14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There are many different kinds of capacitors available from very small capacitor beads used in resonance circuits to large power factor correction capacitors, but they all do the same thing, they store charge.</a:t>
            </a:r>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In its basic form, a capacitor consists of two or more parallel conductive (metal) plates which are not connected or touching each other, but are electrically separated either by air or by some form of a good insulating material such as waxed paper, mica, ceramic, plastic or some form of a liquid gel as used in electrolytic capacitors. The insulating layer between a capacitors plates is commonly called the Dielectric.</a:t>
            </a:r>
            <a:endParaRPr/>
          </a:p>
          <a:p>
            <a:pPr marL="0" marR="0" lvl="0" indent="0" algn="l" rtl="0">
              <a:lnSpc>
                <a:spcPct val="100000"/>
              </a:lnSpc>
              <a:spcBef>
                <a:spcPts val="0"/>
              </a:spcBef>
              <a:spcAft>
                <a:spcPts val="0"/>
              </a:spcAft>
              <a:buClr>
                <a:schemeClr val="dk1"/>
              </a:buClr>
              <a:buSzPts val="1400"/>
              <a:buFont typeface="Trebuchet MS"/>
              <a:buNone/>
            </a:pPr>
            <a:endParaRPr sz="14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Due to this insulating layer, DC current can not flow through the capacitor as it blocks it allowing instead a voltage to be present across the plates in the form of an electrical charge.</a:t>
            </a:r>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The conductive metal plates of a capacitor can be either square, circular or rectangular, or they can be of a cylindrical or spherical shape with the general shape, size and construction of a parallel plate capacitor depending on its application and voltage rating.</a:t>
            </a:r>
            <a:endParaRPr/>
          </a:p>
        </p:txBody>
      </p:sp>
      <p:sp>
        <p:nvSpPr>
          <p:cNvPr id="373" name="Google Shape;373;p27"/>
          <p:cNvSpPr txBox="1"/>
          <p:nvPr/>
        </p:nvSpPr>
        <p:spPr>
          <a:xfrm>
            <a:off x="3124200" y="26987"/>
            <a:ext cx="39639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Capacitors</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28" descr="https://nevonexpress.com/sm/1N4148.jpg"/>
          <p:cNvPicPr preferRelativeResize="0"/>
          <p:nvPr/>
        </p:nvPicPr>
        <p:blipFill rotWithShape="1">
          <a:blip r:embed="rId3">
            <a:alphaModFix/>
          </a:blip>
          <a:srcRect/>
          <a:stretch/>
        </p:blipFill>
        <p:spPr>
          <a:xfrm>
            <a:off x="4870450" y="661987"/>
            <a:ext cx="2284412" cy="2476500"/>
          </a:xfrm>
          <a:prstGeom prst="rect">
            <a:avLst/>
          </a:prstGeom>
          <a:noFill/>
          <a:ln>
            <a:noFill/>
          </a:ln>
        </p:spPr>
      </p:pic>
      <p:pic>
        <p:nvPicPr>
          <p:cNvPr id="379" name="Google Shape;379;p28" descr="W04M 400V 1A Full Wave Bridge Rectifier Diode"/>
          <p:cNvPicPr preferRelativeResize="0"/>
          <p:nvPr/>
        </p:nvPicPr>
        <p:blipFill rotWithShape="1">
          <a:blip r:embed="rId4">
            <a:alphaModFix/>
          </a:blip>
          <a:srcRect/>
          <a:stretch/>
        </p:blipFill>
        <p:spPr>
          <a:xfrm>
            <a:off x="2981325" y="661987"/>
            <a:ext cx="2190750" cy="2371725"/>
          </a:xfrm>
          <a:prstGeom prst="rect">
            <a:avLst/>
          </a:prstGeom>
          <a:noFill/>
          <a:ln>
            <a:noFill/>
          </a:ln>
        </p:spPr>
      </p:pic>
      <p:pic>
        <p:nvPicPr>
          <p:cNvPr id="380" name="Google Shape;380;p28" descr="1n5408 Rectifier Diode"/>
          <p:cNvPicPr preferRelativeResize="0"/>
          <p:nvPr/>
        </p:nvPicPr>
        <p:blipFill rotWithShape="1">
          <a:blip r:embed="rId5">
            <a:alphaModFix/>
          </a:blip>
          <a:srcRect/>
          <a:stretch/>
        </p:blipFill>
        <p:spPr>
          <a:xfrm>
            <a:off x="815975" y="457200"/>
            <a:ext cx="2322512" cy="2514600"/>
          </a:xfrm>
          <a:prstGeom prst="rect">
            <a:avLst/>
          </a:prstGeom>
          <a:noFill/>
          <a:ln>
            <a:noFill/>
          </a:ln>
        </p:spPr>
      </p:pic>
      <p:sp>
        <p:nvSpPr>
          <p:cNvPr id="381" name="Google Shape;381;p28"/>
          <p:cNvSpPr txBox="1"/>
          <p:nvPr/>
        </p:nvSpPr>
        <p:spPr>
          <a:xfrm>
            <a:off x="0" y="2743200"/>
            <a:ext cx="8153400" cy="403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A diode is a two-terminal electronic component that conducts current primarily in one direction (asymmetric conductance); it has low (ideally zero) resistance in one direction, and high (ideally infinite) resistance in the other. A diode vacuum tube or thermionic diode is a vacuum tube with two electrodes, a heated cathode and a plate, in which electrons can flow in only one direction, from cathode to plate. A semiconductor diode, the most common type today, is a crystalline piece of semiconductor material with a p–n junction connected to two electrical terminals.[5] Semiconductor diodes were the first semiconductor electronic devices. The discovery of asymmetric electrical conduction across the contact between a crystalline mineral and a metal was made by German physicist Ferdinand Braun in 1874. Today, most diodes are made of silicon, but other materials such as gallium arsenide and germanium are used.</a:t>
            </a:r>
            <a:endParaRPr/>
          </a:p>
          <a:p>
            <a:pPr marL="0" marR="0" lvl="0" indent="0" algn="l" rtl="0">
              <a:lnSpc>
                <a:spcPct val="100000"/>
              </a:lnSpc>
              <a:spcBef>
                <a:spcPts val="0"/>
              </a:spcBef>
              <a:spcAft>
                <a:spcPts val="0"/>
              </a:spcAft>
              <a:buClr>
                <a:schemeClr val="dk1"/>
              </a:buClr>
              <a:buSzPts val="1600"/>
              <a:buFont typeface="Trebuchet MS"/>
              <a:buNone/>
            </a:pPr>
            <a:endParaRPr sz="16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The most common function of a diode is to allow an electric current to pass in one direction (called the diode's forward direction), while blocking it in the opposite direction (the reverse direction). As such, the diode can be viewed as an electronic version of a check valve. </a:t>
            </a:r>
            <a:endParaRPr/>
          </a:p>
        </p:txBody>
      </p:sp>
      <p:sp>
        <p:nvSpPr>
          <p:cNvPr id="382" name="Google Shape;382;p28"/>
          <p:cNvSpPr txBox="1"/>
          <p:nvPr/>
        </p:nvSpPr>
        <p:spPr>
          <a:xfrm>
            <a:off x="3124200" y="26987"/>
            <a:ext cx="39639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Diodes</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29" descr="https://nevonexpress.com/sm/Toggle-Switch.jpg"/>
          <p:cNvPicPr preferRelativeResize="0"/>
          <p:nvPr/>
        </p:nvPicPr>
        <p:blipFill rotWithShape="1">
          <a:blip r:embed="rId3">
            <a:alphaModFix/>
          </a:blip>
          <a:srcRect/>
          <a:stretch/>
        </p:blipFill>
        <p:spPr>
          <a:xfrm>
            <a:off x="4076700" y="592137"/>
            <a:ext cx="2190750" cy="2371725"/>
          </a:xfrm>
          <a:prstGeom prst="rect">
            <a:avLst/>
          </a:prstGeom>
          <a:noFill/>
          <a:ln>
            <a:noFill/>
          </a:ln>
        </p:spPr>
      </p:pic>
      <p:pic>
        <p:nvPicPr>
          <p:cNvPr id="388" name="Google Shape;388;p29" descr="https://nevonexpress.com/sm/2-Pin-Push-button.jpg"/>
          <p:cNvPicPr preferRelativeResize="0"/>
          <p:nvPr/>
        </p:nvPicPr>
        <p:blipFill rotWithShape="1">
          <a:blip r:embed="rId4">
            <a:alphaModFix/>
          </a:blip>
          <a:srcRect/>
          <a:stretch/>
        </p:blipFill>
        <p:spPr>
          <a:xfrm>
            <a:off x="1752600" y="661987"/>
            <a:ext cx="2190750" cy="2371725"/>
          </a:xfrm>
          <a:prstGeom prst="rect">
            <a:avLst/>
          </a:prstGeom>
          <a:noFill/>
          <a:ln>
            <a:noFill/>
          </a:ln>
        </p:spPr>
      </p:pic>
      <p:sp>
        <p:nvSpPr>
          <p:cNvPr id="389" name="Google Shape;389;p29"/>
          <p:cNvSpPr txBox="1"/>
          <p:nvPr/>
        </p:nvSpPr>
        <p:spPr>
          <a:xfrm>
            <a:off x="228600" y="2978150"/>
            <a:ext cx="7162800" cy="1814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A push-button (also spelled pushbutton) or simply button is a simple switch mechanism for controlling some aspect of a machine or a process. Buttons are typically made out of hard material, usually plastic or metal.[1] The surface is usually flat or shaped to accommodate the human finger or hand, so as to be easily depressed or pushed. Buttons are most often biased switches, although many un-biased buttons (due to their physical nature) still require a spring to return to their un-pushed state. Terms for the "pushing" of a button include pressing, depressing, mashing, slapping, hitting, and punching.</a:t>
            </a:r>
            <a:endParaRPr/>
          </a:p>
        </p:txBody>
      </p:sp>
      <p:sp>
        <p:nvSpPr>
          <p:cNvPr id="390" name="Google Shape;390;p29"/>
          <p:cNvSpPr txBox="1"/>
          <p:nvPr/>
        </p:nvSpPr>
        <p:spPr>
          <a:xfrm>
            <a:off x="2847975" y="0"/>
            <a:ext cx="39639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Buttons &amp; Switches</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30" descr="https://nevonexpress.com/sm/12x12-inch-Glass-Epoxy-Copper-Clad-PCB-Board.jpg"/>
          <p:cNvPicPr preferRelativeResize="0"/>
          <p:nvPr/>
        </p:nvPicPr>
        <p:blipFill rotWithShape="1">
          <a:blip r:embed="rId3">
            <a:alphaModFix/>
          </a:blip>
          <a:srcRect/>
          <a:stretch/>
        </p:blipFill>
        <p:spPr>
          <a:xfrm>
            <a:off x="4371975" y="606425"/>
            <a:ext cx="2819400" cy="3051175"/>
          </a:xfrm>
          <a:prstGeom prst="rect">
            <a:avLst/>
          </a:prstGeom>
          <a:noFill/>
          <a:ln>
            <a:noFill/>
          </a:ln>
        </p:spPr>
      </p:pic>
      <p:pic>
        <p:nvPicPr>
          <p:cNvPr id="396" name="Google Shape;396;p30" descr="https://nevonexpress.com/sm/6x12-inch-Glass-Epoxy-Copper-Clad-PCB-Board.jpg"/>
          <p:cNvPicPr preferRelativeResize="0"/>
          <p:nvPr/>
        </p:nvPicPr>
        <p:blipFill rotWithShape="1">
          <a:blip r:embed="rId4">
            <a:alphaModFix/>
          </a:blip>
          <a:srcRect/>
          <a:stretch/>
        </p:blipFill>
        <p:spPr>
          <a:xfrm>
            <a:off x="852487" y="34925"/>
            <a:ext cx="3513137" cy="3802062"/>
          </a:xfrm>
          <a:prstGeom prst="rect">
            <a:avLst/>
          </a:prstGeom>
          <a:noFill/>
          <a:ln>
            <a:noFill/>
          </a:ln>
        </p:spPr>
      </p:pic>
      <p:sp>
        <p:nvSpPr>
          <p:cNvPr id="397" name="Google Shape;397;p30"/>
          <p:cNvSpPr txBox="1"/>
          <p:nvPr/>
        </p:nvSpPr>
        <p:spPr>
          <a:xfrm>
            <a:off x="228600" y="2978150"/>
            <a:ext cx="7162800" cy="3754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A printed circuit board (PCB) mechanically supports and electrically connects electronic components or electrical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a:p>
          <a:p>
            <a:pPr marL="0" marR="0" lvl="0" indent="0" algn="l" rtl="0">
              <a:lnSpc>
                <a:spcPct val="100000"/>
              </a:lnSpc>
              <a:spcBef>
                <a:spcPts val="0"/>
              </a:spcBef>
              <a:spcAft>
                <a:spcPts val="0"/>
              </a:spcAft>
              <a:buClr>
                <a:schemeClr val="dk1"/>
              </a:buClr>
              <a:buSzPts val="1400"/>
              <a:buFont typeface="Trebuchet MS"/>
              <a:buNone/>
            </a:pPr>
            <a:endParaRPr sz="14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Printed circuit boards are used in all but the simplest electronic products. They are also used in some electrical products, such as passive switch boxes.</a:t>
            </a:r>
            <a:endParaRPr/>
          </a:p>
          <a:p>
            <a:pPr marL="0" marR="0" lvl="0" indent="0" algn="l" rtl="0">
              <a:lnSpc>
                <a:spcPct val="100000"/>
              </a:lnSpc>
              <a:spcBef>
                <a:spcPts val="0"/>
              </a:spcBef>
              <a:spcAft>
                <a:spcPts val="0"/>
              </a:spcAft>
              <a:buClr>
                <a:schemeClr val="dk1"/>
              </a:buClr>
              <a:buSzPts val="1400"/>
              <a:buFont typeface="Trebuchet MS"/>
              <a:buNone/>
            </a:pPr>
            <a:endParaRPr sz="14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400"/>
              <a:buFont typeface="Arial"/>
              <a:buNone/>
            </a:pPr>
            <a:r>
              <a:rPr lang="en-US" sz="1400" b="0" i="0" u="none">
                <a:solidFill>
                  <a:srgbClr val="486113"/>
                </a:solidFill>
                <a:latin typeface="Arial"/>
                <a:ea typeface="Arial"/>
                <a:cs typeface="Arial"/>
                <a:sym typeface="Arial"/>
              </a:rPr>
              <a:t>Alternatives to PCBs include wire wrap and point-to-point construction, both once popular but now rarely used. PCBs require additional design effort to lay out the circuit, but manufacturing and assembly can be automated. Specialized CAD software is available to do much of the work of layout. Mass-producing circuits with PCBs is cheaper and faster than with other wiring methods, as components are mounted and wired in one operation. Large numbers of PCBs can be fabricated at the same time, and the layout only has to be done once. PCBs can also be made manually in small quantities, with reduced benefits.</a:t>
            </a:r>
            <a:endParaRPr/>
          </a:p>
        </p:txBody>
      </p:sp>
      <p:sp>
        <p:nvSpPr>
          <p:cNvPr id="398" name="Google Shape;398;p30"/>
          <p:cNvSpPr txBox="1"/>
          <p:nvPr/>
        </p:nvSpPr>
        <p:spPr>
          <a:xfrm>
            <a:off x="2362200" y="0"/>
            <a:ext cx="4449762"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PCB – Printed Circuit Board</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31" descr="https://nevonexpress.com/sm/12v-2A-DC-Adapter.jpg"/>
          <p:cNvPicPr preferRelativeResize="0"/>
          <p:nvPr/>
        </p:nvPicPr>
        <p:blipFill rotWithShape="1">
          <a:blip r:embed="rId3">
            <a:alphaModFix/>
          </a:blip>
          <a:srcRect/>
          <a:stretch/>
        </p:blipFill>
        <p:spPr>
          <a:xfrm>
            <a:off x="3762375" y="228600"/>
            <a:ext cx="3403600" cy="3684587"/>
          </a:xfrm>
          <a:prstGeom prst="rect">
            <a:avLst/>
          </a:prstGeom>
          <a:noFill/>
          <a:ln>
            <a:noFill/>
          </a:ln>
        </p:spPr>
      </p:pic>
      <p:sp>
        <p:nvSpPr>
          <p:cNvPr id="404" name="Google Shape;404;p31"/>
          <p:cNvSpPr txBox="1"/>
          <p:nvPr/>
        </p:nvSpPr>
        <p:spPr>
          <a:xfrm>
            <a:off x="228600" y="4114800"/>
            <a:ext cx="7848600"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a:solidFill>
                <a:srgbClr val="486113"/>
              </a:solidFill>
              <a:latin typeface="Arial"/>
              <a:ea typeface="Arial"/>
              <a:cs typeface="Arial"/>
              <a:sym typeface="Arial"/>
            </a:endParaRPr>
          </a:p>
          <a:p>
            <a:pPr marL="0" marR="0" lvl="0" indent="0" algn="l" rtl="0">
              <a:lnSpc>
                <a:spcPct val="100000"/>
              </a:lnSpc>
              <a:spcBef>
                <a:spcPts val="0"/>
              </a:spcBef>
              <a:spcAft>
                <a:spcPts val="0"/>
              </a:spcAft>
              <a:buClr>
                <a:srgbClr val="486113"/>
              </a:buClr>
              <a:buSzPts val="1800"/>
              <a:buFont typeface="Arial"/>
              <a:buNone/>
            </a:pPr>
            <a:r>
              <a:rPr lang="en-US" sz="1800" b="0" i="0" u="none">
                <a:solidFill>
                  <a:srgbClr val="486113"/>
                </a:solidFill>
                <a:latin typeface="Arial"/>
                <a:ea typeface="Arial"/>
                <a:cs typeface="Arial"/>
                <a:sym typeface="Arial"/>
              </a:rPr>
              <a:t>An AC adapter, AC/DC adapter, or AC/DC converter is a type of external power supply, often enclosed in a case similar to an AC plug. Other common names include plug pack, plug-in adapter, adapter block, domestic mains adapter, line power adapter, wall wart, power brick, and power adapter.</a:t>
            </a:r>
            <a:endParaRPr/>
          </a:p>
        </p:txBody>
      </p:sp>
      <p:sp>
        <p:nvSpPr>
          <p:cNvPr id="405" name="Google Shape;405;p31"/>
          <p:cNvSpPr txBox="1"/>
          <p:nvPr/>
        </p:nvSpPr>
        <p:spPr>
          <a:xfrm>
            <a:off x="1371600" y="42862"/>
            <a:ext cx="4449762" cy="1047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800"/>
              <a:buFont typeface="Times New Roman"/>
              <a:buNone/>
            </a:pPr>
            <a:r>
              <a:rPr lang="en-US" sz="2800" b="1" i="0" u="sng">
                <a:solidFill>
                  <a:srgbClr val="486113"/>
                </a:solidFill>
                <a:latin typeface="Times New Roman"/>
                <a:ea typeface="Times New Roman"/>
                <a:cs typeface="Times New Roman"/>
                <a:sym typeface="Times New Roman"/>
              </a:rPr>
              <a:t>Power Supply</a:t>
            </a:r>
            <a:endParaRPr sz="28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1" i="0" u="none">
              <a:solidFill>
                <a:srgbClr val="486113"/>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32" descr="https://nevonexpress.com/sm/RP_25_Watt_230V_Deluxe_Soldering_Iron.jpg"/>
          <p:cNvPicPr preferRelativeResize="0"/>
          <p:nvPr/>
        </p:nvPicPr>
        <p:blipFill rotWithShape="1">
          <a:blip r:embed="rId3">
            <a:alphaModFix/>
          </a:blip>
          <a:srcRect/>
          <a:stretch/>
        </p:blipFill>
        <p:spPr>
          <a:xfrm rot="1500000">
            <a:off x="2819400" y="819150"/>
            <a:ext cx="2743200" cy="2968625"/>
          </a:xfrm>
          <a:prstGeom prst="rect">
            <a:avLst/>
          </a:prstGeom>
          <a:noFill/>
          <a:ln>
            <a:noFill/>
          </a:ln>
        </p:spPr>
      </p:pic>
      <p:pic>
        <p:nvPicPr>
          <p:cNvPr id="411" name="Google Shape;411;p32" descr="https://nevonexpress.com/sm/Multi-Core-Solder-Wire-50G.jpg"/>
          <p:cNvPicPr preferRelativeResize="0"/>
          <p:nvPr/>
        </p:nvPicPr>
        <p:blipFill rotWithShape="1">
          <a:blip r:embed="rId4">
            <a:alphaModFix/>
          </a:blip>
          <a:srcRect/>
          <a:stretch/>
        </p:blipFill>
        <p:spPr>
          <a:xfrm>
            <a:off x="5049837" y="1022350"/>
            <a:ext cx="2190750" cy="2371725"/>
          </a:xfrm>
          <a:prstGeom prst="rect">
            <a:avLst/>
          </a:prstGeom>
          <a:noFill/>
          <a:ln>
            <a:noFill/>
          </a:ln>
        </p:spPr>
      </p:pic>
      <p:pic>
        <p:nvPicPr>
          <p:cNvPr id="412" name="Google Shape;412;p32" descr="https://nevonexpress.com/sm/Digital-Multimeter.jpg"/>
          <p:cNvPicPr preferRelativeResize="0"/>
          <p:nvPr/>
        </p:nvPicPr>
        <p:blipFill rotWithShape="1">
          <a:blip r:embed="rId5">
            <a:alphaModFix/>
          </a:blip>
          <a:srcRect/>
          <a:stretch/>
        </p:blipFill>
        <p:spPr>
          <a:xfrm>
            <a:off x="438150" y="742950"/>
            <a:ext cx="2708275" cy="2932112"/>
          </a:xfrm>
          <a:prstGeom prst="rect">
            <a:avLst/>
          </a:prstGeom>
          <a:noFill/>
          <a:ln>
            <a:noFill/>
          </a:ln>
        </p:spPr>
      </p:pic>
      <p:sp>
        <p:nvSpPr>
          <p:cNvPr id="413" name="Google Shape;413;p32"/>
          <p:cNvSpPr txBox="1"/>
          <p:nvPr/>
        </p:nvSpPr>
        <p:spPr>
          <a:xfrm>
            <a:off x="460375" y="3560762"/>
            <a:ext cx="7086600" cy="35163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Multimeter is needed for testing of electronics pcb based projects for voltage, connectivity and other issues.</a:t>
            </a:r>
            <a:endParaRPr/>
          </a:p>
          <a:p>
            <a:pPr marL="0" marR="0" lvl="0" indent="0" algn="just" rtl="0">
              <a:lnSpc>
                <a:spcPct val="100000"/>
              </a:lnSpc>
              <a:spcBef>
                <a:spcPts val="320"/>
              </a:spcBef>
              <a:spcAft>
                <a:spcPts val="0"/>
              </a:spcAft>
              <a:buClr>
                <a:schemeClr val="dk1"/>
              </a:buClr>
              <a:buSzPts val="1600"/>
              <a:buFont typeface="Trebuchet MS"/>
              <a:buNone/>
            </a:pPr>
            <a:endParaRPr sz="1600" b="0" i="0" u="none">
              <a:solidFill>
                <a:srgbClr val="486113"/>
              </a:solidFill>
              <a:latin typeface="Arial"/>
              <a:ea typeface="Arial"/>
              <a:cs typeface="Arial"/>
              <a:sym typeface="Arial"/>
            </a:endParaRPr>
          </a:p>
          <a:p>
            <a:pPr marL="0" marR="0" lvl="0" indent="0" algn="just" rtl="0">
              <a:lnSpc>
                <a:spcPct val="100000"/>
              </a:lnSpc>
              <a:spcBef>
                <a:spcPts val="320"/>
              </a:spcBef>
              <a:spcAft>
                <a:spcPts val="0"/>
              </a:spcAft>
              <a:buClr>
                <a:srgbClr val="486113"/>
              </a:buClr>
              <a:buSzPts val="1600"/>
              <a:buFont typeface="Arial"/>
              <a:buNone/>
            </a:pPr>
            <a:r>
              <a:rPr lang="en-US" sz="1600" b="0" i="0" u="none">
                <a:solidFill>
                  <a:srgbClr val="486113"/>
                </a:solidFill>
                <a:latin typeface="Arial"/>
                <a:ea typeface="Arial"/>
                <a:cs typeface="Arial"/>
                <a:sym typeface="Arial"/>
              </a:rPr>
              <a:t>Soldering iron is used along with soldering accessories to ensure proper connectivity between components and the pcb surface and ensure proper working of the system.</a:t>
            </a:r>
            <a:endParaRPr/>
          </a:p>
        </p:txBody>
      </p:sp>
      <p:sp>
        <p:nvSpPr>
          <p:cNvPr id="414" name="Google Shape;414;p32"/>
          <p:cNvSpPr txBox="1"/>
          <p:nvPr/>
        </p:nvSpPr>
        <p:spPr>
          <a:xfrm>
            <a:off x="3124200" y="152400"/>
            <a:ext cx="4116387" cy="9239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486113"/>
              </a:buClr>
              <a:buSzPts val="2400"/>
              <a:buFont typeface="Times New Roman"/>
              <a:buNone/>
            </a:pPr>
            <a:r>
              <a:rPr lang="en-US" sz="2400" b="1" i="0" u="sng">
                <a:solidFill>
                  <a:srgbClr val="486113"/>
                </a:solidFill>
                <a:latin typeface="Times New Roman"/>
                <a:ea typeface="Times New Roman"/>
                <a:cs typeface="Times New Roman"/>
                <a:sym typeface="Times New Roman"/>
              </a:rPr>
              <a:t>Tools Needed</a:t>
            </a:r>
            <a:endParaRPr sz="2400" b="1" i="0" u="none">
              <a:solidFill>
                <a:srgbClr val="48611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1" i="0" u="none">
              <a:solidFill>
                <a:srgbClr val="486113"/>
              </a:solidFill>
              <a:latin typeface="Times New Roman"/>
              <a:ea typeface="Times New Roman"/>
              <a:cs typeface="Times New Roman"/>
              <a:sym typeface="Times New Roman"/>
            </a:endParaRPr>
          </a:p>
        </p:txBody>
      </p:sp>
      <p:sp>
        <p:nvSpPr>
          <p:cNvPr id="415" name="Google Shape;415;p32" descr="https://nevonexpress.com/sm/Digital-Multimeter.jpg"/>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6" name="Google Shape;416;p32" descr="https://nevonexpress.com/sm/Digital-Multimeter.jpg"/>
          <p:cNvSpPr txBox="1"/>
          <p:nvPr/>
        </p:nvSpPr>
        <p:spPr>
          <a:xfrm>
            <a:off x="2971800" y="2387600"/>
            <a:ext cx="381000" cy="382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p:nvPr/>
        </p:nvSpPr>
        <p:spPr>
          <a:xfrm rot="-360000">
            <a:off x="1016000" y="2698750"/>
            <a:ext cx="6783387" cy="923925"/>
          </a:xfrm>
          <a:prstGeom prst="rect">
            <a:avLst/>
          </a:prstGeom>
          <a:noFill/>
          <a:ln>
            <a:noFill/>
          </a:ln>
          <a:effectLst>
            <a:outerShdw blurRad="63500" dist="38100">
              <a:srgbClr val="000000">
                <a:alpha val="3960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86113"/>
              </a:buClr>
              <a:buSzPts val="5400"/>
              <a:buFont typeface="Calibri"/>
              <a:buNone/>
            </a:pPr>
            <a:r>
              <a:rPr lang="en-US" sz="5400" b="1" i="0" u="none">
                <a:solidFill>
                  <a:srgbClr val="486113"/>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
          <p:cNvPicPr preferRelativeResize="0"/>
          <p:nvPr/>
        </p:nvPicPr>
        <p:blipFill rotWithShape="1">
          <a:blip r:embed="rId3">
            <a:alphaModFix/>
          </a:blip>
          <a:srcRect/>
          <a:stretch/>
        </p:blipFill>
        <p:spPr>
          <a:xfrm>
            <a:off x="3194050" y="228600"/>
            <a:ext cx="2743200" cy="2425700"/>
          </a:xfrm>
          <a:prstGeom prst="rect">
            <a:avLst/>
          </a:prstGeom>
          <a:noFill/>
          <a:ln>
            <a:noFill/>
          </a:ln>
        </p:spPr>
      </p:pic>
      <p:sp>
        <p:nvSpPr>
          <p:cNvPr id="195" name="Google Shape;195;p3"/>
          <p:cNvSpPr txBox="1"/>
          <p:nvPr/>
        </p:nvSpPr>
        <p:spPr>
          <a:xfrm>
            <a:off x="1176787" y="2824412"/>
            <a:ext cx="8085000" cy="341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None/>
            </a:pPr>
            <a:endParaRPr sz="1800" b="0" i="0" u="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The Internet of Things (IOT), is the network of physical objects or "things" embedded with electronics, software, sensors, and network connectivity, which enables these objects to collect and exchange data.</a:t>
            </a:r>
            <a:endParaRPr/>
          </a:p>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The Internet of Things allows objects to be sensed and controlled remotely across existing network infrastructure, creating opportunities for more direct integration between the physical world and computer-based systems, and resulting in improved efficiency, accuracy and economic benefit. Each thing is uniquely identifiable through its embedded computing system but is able to interoperate within the existing Internet infrastructure. Experts estimate that the IOT will consist of almost 50 billion objects by 2020.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
          <p:cNvSpPr txBox="1"/>
          <p:nvPr/>
        </p:nvSpPr>
        <p:spPr>
          <a:xfrm>
            <a:off x="533400" y="457200"/>
            <a:ext cx="18002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C4C4C"/>
              </a:buClr>
              <a:buSzPts val="1800"/>
              <a:buFont typeface="Helvetica Neue"/>
              <a:buNone/>
            </a:pPr>
            <a:r>
              <a:rPr lang="en-US" sz="1800" b="1" i="0" u="none">
                <a:solidFill>
                  <a:srgbClr val="4C4C4C"/>
                </a:solidFill>
                <a:latin typeface="Helvetica Neue"/>
                <a:ea typeface="Helvetica Neue"/>
                <a:cs typeface="Helvetica Neue"/>
                <a:sym typeface="Helvetica Neue"/>
              </a:rPr>
              <a:t>Block Diagram</a:t>
            </a:r>
            <a:endParaRPr/>
          </a:p>
        </p:txBody>
      </p:sp>
      <p:pic>
        <p:nvPicPr>
          <p:cNvPr id="201" name="Google Shape;201;p4" descr="RaspberrypI custom number plate recognition over IOT"/>
          <p:cNvPicPr preferRelativeResize="0"/>
          <p:nvPr/>
        </p:nvPicPr>
        <p:blipFill rotWithShape="1">
          <a:blip r:embed="rId3">
            <a:alphaModFix/>
          </a:blip>
          <a:srcRect/>
          <a:stretch/>
        </p:blipFill>
        <p:spPr>
          <a:xfrm>
            <a:off x="914400" y="836612"/>
            <a:ext cx="7539037" cy="5767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5" descr="Related image"/>
          <p:cNvPicPr preferRelativeResize="0"/>
          <p:nvPr/>
        </p:nvPicPr>
        <p:blipFill rotWithShape="1">
          <a:blip r:embed="rId3">
            <a:alphaModFix/>
          </a:blip>
          <a:srcRect/>
          <a:stretch/>
        </p:blipFill>
        <p:spPr>
          <a:xfrm>
            <a:off x="914400" y="762000"/>
            <a:ext cx="5334000" cy="2511425"/>
          </a:xfrm>
          <a:prstGeom prst="rect">
            <a:avLst/>
          </a:prstGeom>
          <a:noFill/>
          <a:ln>
            <a:noFill/>
          </a:ln>
        </p:spPr>
      </p:pic>
      <p:sp>
        <p:nvSpPr>
          <p:cNvPr id="207" name="Google Shape;207;p5"/>
          <p:cNvSpPr txBox="1"/>
          <p:nvPr/>
        </p:nvSpPr>
        <p:spPr>
          <a:xfrm>
            <a:off x="1295400" y="9525"/>
            <a:ext cx="5791200"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C911D"/>
              </a:buClr>
              <a:buSzPts val="2800"/>
              <a:buFont typeface="Times New Roman"/>
              <a:buNone/>
            </a:pPr>
            <a:r>
              <a:rPr lang="en-US" sz="2800" b="1" i="0" u="sng">
                <a:solidFill>
                  <a:srgbClr val="6C911D"/>
                </a:solidFill>
                <a:latin typeface="Times New Roman"/>
                <a:ea typeface="Times New Roman"/>
                <a:cs typeface="Times New Roman"/>
                <a:sym typeface="Times New Roman"/>
              </a:rPr>
              <a:t>Project Development Stages</a:t>
            </a:r>
            <a:endParaRPr/>
          </a:p>
        </p:txBody>
      </p:sp>
      <p:sp>
        <p:nvSpPr>
          <p:cNvPr id="208" name="Google Shape;208;p5"/>
          <p:cNvSpPr txBox="1"/>
          <p:nvPr/>
        </p:nvSpPr>
        <p:spPr>
          <a:xfrm>
            <a:off x="609600" y="3505200"/>
            <a:ext cx="6477000" cy="2678112"/>
          </a:xfrm>
          <a:prstGeom prst="rect">
            <a:avLst/>
          </a:prstGeom>
          <a:noFill/>
          <a:ln>
            <a:noFill/>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Choosing Development Board</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Circuit Design</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Components Procurement</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Soldering</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Testing for Connectivity &amp; Issues</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PCB Printing</a:t>
            </a:r>
            <a:endParaRPr/>
          </a:p>
          <a:p>
            <a:pPr marL="285750" marR="0" lvl="0" indent="-285750" algn="l" rtl="0">
              <a:lnSpc>
                <a:spcPct val="100000"/>
              </a:lnSpc>
              <a:spcBef>
                <a:spcPts val="0"/>
              </a:spcBef>
              <a:spcAft>
                <a:spcPts val="0"/>
              </a:spcAft>
              <a:buClr>
                <a:srgbClr val="486113"/>
              </a:buClr>
              <a:buSzPts val="2400"/>
              <a:buFont typeface="Noto Sans Symbols"/>
              <a:buChar char="⮚"/>
            </a:pPr>
            <a:r>
              <a:rPr lang="en-US" sz="2400" b="0" i="0" u="none">
                <a:solidFill>
                  <a:srgbClr val="486113"/>
                </a:solidFill>
                <a:latin typeface="Trebuchet MS"/>
                <a:ea typeface="Trebuchet MS"/>
                <a:cs typeface="Trebuchet MS"/>
                <a:sym typeface="Trebuchet MS"/>
              </a:rPr>
              <a:t>Coding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p:nvPr/>
        </p:nvSpPr>
        <p:spPr>
          <a:xfrm>
            <a:off x="1280872" y="1524000"/>
            <a:ext cx="4773612"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C911D"/>
              </a:buClr>
              <a:buSzPts val="2800"/>
              <a:buFont typeface="Times New Roman"/>
              <a:buNone/>
            </a:pPr>
            <a:r>
              <a:rPr lang="en-US" sz="2800" b="1" i="0" u="sng" dirty="0">
                <a:solidFill>
                  <a:srgbClr val="6C911D"/>
                </a:solidFill>
                <a:latin typeface="Times New Roman"/>
                <a:ea typeface="Times New Roman"/>
                <a:cs typeface="Times New Roman"/>
                <a:sym typeface="Times New Roman"/>
              </a:rPr>
              <a:t>Choosing Development Board</a:t>
            </a:r>
            <a:endParaRPr/>
          </a:p>
        </p:txBody>
      </p:sp>
      <p:sp>
        <p:nvSpPr>
          <p:cNvPr id="214" name="Google Shape;214;p6"/>
          <p:cNvSpPr txBox="1"/>
          <p:nvPr/>
        </p:nvSpPr>
        <p:spPr>
          <a:xfrm>
            <a:off x="1125807" y="2593556"/>
            <a:ext cx="5940425" cy="2584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1: Make a list of required hardware interfaces.</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2: Examine the software architecture</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3: Select the architecture</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4: Identify Memory Needs</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5: Start searching for </a:t>
            </a:r>
            <a:r>
              <a:rPr lang="en-US" sz="1800" b="1" i="0" u="none" dirty="0">
                <a:solidFill>
                  <a:srgbClr val="486113"/>
                </a:solidFill>
                <a:latin typeface="Trebuchet MS"/>
                <a:ea typeface="Trebuchet MS"/>
                <a:cs typeface="Trebuchet MS"/>
                <a:sym typeface="Trebuchet MS"/>
              </a:rPr>
              <a:t>microcontrollers</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6: Examine Costs and Power Constraints. ...</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7: Check part availability</a:t>
            </a:r>
            <a:endParaRPr/>
          </a:p>
          <a:p>
            <a:pPr marL="0" marR="0" lvl="0" indent="0" algn="l" rtl="0">
              <a:lnSpc>
                <a:spcPct val="100000"/>
              </a:lnSpc>
              <a:spcBef>
                <a:spcPts val="0"/>
              </a:spcBef>
              <a:spcAft>
                <a:spcPts val="0"/>
              </a:spcAft>
              <a:buClr>
                <a:srgbClr val="486113"/>
              </a:buClr>
              <a:buSzPts val="1800"/>
              <a:buFont typeface="Trebuchet MS"/>
              <a:buNone/>
            </a:pPr>
            <a:r>
              <a:rPr lang="en-US" sz="1800" b="0" i="0" u="none" dirty="0">
                <a:solidFill>
                  <a:srgbClr val="486113"/>
                </a:solidFill>
                <a:latin typeface="Trebuchet MS"/>
                <a:ea typeface="Trebuchet MS"/>
                <a:cs typeface="Trebuchet MS"/>
                <a:sym typeface="Trebuchet MS"/>
              </a:rPr>
              <a:t>Step 8: Order the Controller</a:t>
            </a:r>
            <a:endParaRPr/>
          </a:p>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7"/>
          <p:cNvSpPr txBox="1"/>
          <p:nvPr/>
        </p:nvSpPr>
        <p:spPr>
          <a:xfrm>
            <a:off x="1295400" y="9525"/>
            <a:ext cx="5791200"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6C911D"/>
              </a:buClr>
              <a:buSzPts val="2800"/>
              <a:buFont typeface="Times New Roman"/>
              <a:buNone/>
            </a:pPr>
            <a:r>
              <a:rPr lang="en-US" sz="2800" b="1" i="0" u="sng">
                <a:solidFill>
                  <a:srgbClr val="6C911D"/>
                </a:solidFill>
                <a:latin typeface="Times New Roman"/>
                <a:ea typeface="Times New Roman"/>
                <a:cs typeface="Times New Roman"/>
                <a:sym typeface="Times New Roman"/>
              </a:rPr>
              <a:t>Circuit Design</a:t>
            </a:r>
            <a:endParaRPr/>
          </a:p>
        </p:txBody>
      </p:sp>
      <p:pic>
        <p:nvPicPr>
          <p:cNvPr id="222" name="Google Shape;222;p7" descr="Image result for complicated circuit diagram"/>
          <p:cNvPicPr preferRelativeResize="0"/>
          <p:nvPr/>
        </p:nvPicPr>
        <p:blipFill rotWithShape="1">
          <a:blip r:embed="rId3">
            <a:alphaModFix/>
          </a:blip>
          <a:srcRect/>
          <a:stretch/>
        </p:blipFill>
        <p:spPr>
          <a:xfrm>
            <a:off x="3429000" y="1295400"/>
            <a:ext cx="5173662" cy="3429000"/>
          </a:xfrm>
          <a:prstGeom prst="rect">
            <a:avLst/>
          </a:prstGeom>
          <a:noFill/>
          <a:ln>
            <a:noFill/>
          </a:ln>
        </p:spPr>
      </p:pic>
      <p:sp>
        <p:nvSpPr>
          <p:cNvPr id="223" name="Google Shape;223;p7"/>
          <p:cNvSpPr txBox="1"/>
          <p:nvPr/>
        </p:nvSpPr>
        <p:spPr>
          <a:xfrm>
            <a:off x="0" y="942975"/>
            <a:ext cx="3159125" cy="41862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400"/>
              <a:buFont typeface="Trebuchet MS"/>
              <a:buNone/>
            </a:pPr>
            <a:r>
              <a:rPr lang="en-US" sz="1400" b="0" i="0" u="none">
                <a:solidFill>
                  <a:srgbClr val="486113"/>
                </a:solidFill>
                <a:latin typeface="Trebuchet MS"/>
                <a:ea typeface="Trebuchet MS"/>
                <a:cs typeface="Trebuchet MS"/>
                <a:sym typeface="Trebuchet MS"/>
              </a:rPr>
              <a:t>A circuit is actually any loop through which matter is carried. For an electronic circuit, the matter carried is the charge by electronics and the source of these electrons is the positive terminal of the voltage source .When this charge flows from the positive terminal, through out the loop and reaches the negative terminal, the circuit is said to be completed. However this circuit consists of a number of components which affects the flow of charge in many ways. Some may provide hindrance to the flow of charge, some simple store or dissipate charge. Some require external source of energy, some supply energy.</a:t>
            </a:r>
            <a:endParaRPr/>
          </a:p>
        </p:txBody>
      </p:sp>
      <p:sp>
        <p:nvSpPr>
          <p:cNvPr id="224" name="Google Shape;224;p7"/>
          <p:cNvSpPr txBox="1"/>
          <p:nvPr/>
        </p:nvSpPr>
        <p:spPr>
          <a:xfrm>
            <a:off x="1728787" y="5000625"/>
            <a:ext cx="5334000"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86113"/>
              </a:buClr>
              <a:buSzPts val="1800"/>
              <a:buFont typeface="Trebuchet MS"/>
              <a:buNone/>
            </a:pPr>
            <a:r>
              <a:rPr lang="en-US" sz="1800" b="1" i="0" u="none">
                <a:solidFill>
                  <a:srgbClr val="486113"/>
                </a:solidFill>
                <a:latin typeface="Trebuchet MS"/>
                <a:ea typeface="Trebuchet MS"/>
                <a:cs typeface="Trebuchet MS"/>
                <a:sym typeface="Trebuchet MS"/>
              </a:rPr>
              <a:t>Circuit Design Tools:</a:t>
            </a:r>
            <a:endParaRPr/>
          </a:p>
          <a:p>
            <a:pPr marL="0" marR="0" lvl="0" indent="0" algn="l" rtl="0">
              <a:lnSpc>
                <a:spcPct val="100000"/>
              </a:lnSpc>
              <a:spcBef>
                <a:spcPts val="0"/>
              </a:spcBef>
              <a:spcAft>
                <a:spcPts val="0"/>
              </a:spcAft>
              <a:buClr>
                <a:schemeClr val="dk1"/>
              </a:buClr>
              <a:buSzPts val="1800"/>
              <a:buFont typeface="Trebuchet MS"/>
              <a:buNone/>
            </a:pPr>
            <a:endParaRPr sz="1800" b="1" i="0" u="none">
              <a:solidFill>
                <a:srgbClr val="486113"/>
              </a:solidFill>
              <a:latin typeface="Trebuchet MS"/>
              <a:ea typeface="Trebuchet MS"/>
              <a:cs typeface="Trebuchet MS"/>
              <a:sym typeface="Trebuchet MS"/>
            </a:endParaRPr>
          </a:p>
          <a:p>
            <a:pPr marL="0" marR="0" lvl="0" indent="-114300" algn="l" rtl="0">
              <a:lnSpc>
                <a:spcPct val="100000"/>
              </a:lnSpc>
              <a:spcBef>
                <a:spcPts val="0"/>
              </a:spcBef>
              <a:spcAft>
                <a:spcPts val="0"/>
              </a:spcAft>
              <a:buClr>
                <a:srgbClr val="486113"/>
              </a:buClr>
              <a:buSzPts val="1800"/>
              <a:buFont typeface="Arial"/>
              <a:buChar char="•"/>
            </a:pPr>
            <a:r>
              <a:rPr lang="en-US" sz="1800" b="0" i="0" u="none">
                <a:solidFill>
                  <a:srgbClr val="486113"/>
                </a:solidFill>
                <a:latin typeface="Trebuchet MS"/>
                <a:ea typeface="Trebuchet MS"/>
                <a:cs typeface="Trebuchet MS"/>
                <a:sym typeface="Trebuchet MS"/>
              </a:rPr>
              <a:t>Eagle, Kicad, Proteus</a:t>
            </a:r>
            <a:endParaRPr/>
          </a:p>
          <a:p>
            <a:pPr marL="0" marR="0" lvl="0" indent="-114300" algn="l" rtl="0">
              <a:lnSpc>
                <a:spcPct val="100000"/>
              </a:lnSpc>
              <a:spcBef>
                <a:spcPts val="0"/>
              </a:spcBef>
              <a:spcAft>
                <a:spcPts val="0"/>
              </a:spcAft>
              <a:buClr>
                <a:srgbClr val="486113"/>
              </a:buClr>
              <a:buSzPts val="1800"/>
              <a:buFont typeface="Arial"/>
              <a:buChar char="•"/>
            </a:pPr>
            <a:r>
              <a:rPr lang="en-US" sz="1800" b="0" i="0" u="none">
                <a:solidFill>
                  <a:srgbClr val="486113"/>
                </a:solidFill>
                <a:latin typeface="Trebuchet MS"/>
                <a:ea typeface="Trebuchet MS"/>
                <a:cs typeface="Trebuchet MS"/>
                <a:sym typeface="Trebuchet MS"/>
              </a:rPr>
              <a:t>Circuit Digest Capacitor Calculator</a:t>
            </a:r>
            <a:endParaRPr/>
          </a:p>
          <a:p>
            <a:pPr marL="0" marR="0" lvl="0" indent="-114300" algn="l" rtl="0">
              <a:lnSpc>
                <a:spcPct val="100000"/>
              </a:lnSpc>
              <a:spcBef>
                <a:spcPts val="0"/>
              </a:spcBef>
              <a:spcAft>
                <a:spcPts val="0"/>
              </a:spcAft>
              <a:buClr>
                <a:srgbClr val="486113"/>
              </a:buClr>
              <a:buSzPts val="1800"/>
              <a:buFont typeface="Arial"/>
              <a:buChar char="•"/>
            </a:pPr>
            <a:r>
              <a:rPr lang="en-US" sz="1800" b="0" i="0" u="none">
                <a:solidFill>
                  <a:srgbClr val="486113"/>
                </a:solidFill>
                <a:latin typeface="Trebuchet MS"/>
                <a:ea typeface="Trebuchet MS"/>
                <a:cs typeface="Trebuchet MS"/>
                <a:sym typeface="Trebuchet MS"/>
              </a:rPr>
              <a:t>NevonExpress Resistor Color Code Calculator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8958" y="389890"/>
            <a:ext cx="8317479" cy="614030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2363</Words>
  <PresentationFormat>On-screen Show (4:3)</PresentationFormat>
  <Paragraphs>162</Paragraphs>
  <Slides>36</Slides>
  <Notes>33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36</vt:i4>
      </vt:variant>
    </vt:vector>
  </HeadingPairs>
  <TitlesOfParts>
    <vt:vector size="48" baseType="lpstr">
      <vt:lpstr>Arial</vt:lpstr>
      <vt:lpstr>Trebuchet MS</vt:lpstr>
      <vt:lpstr>Helvetica Neue</vt:lpstr>
      <vt:lpstr>Times New Roman</vt:lpstr>
      <vt:lpstr>Noto Sans Symbols</vt:lpstr>
      <vt:lpstr>Arimo</vt:lpstr>
      <vt:lpstr>Arial Rounded</vt:lpstr>
      <vt:lpstr>Calibri</vt:lpstr>
      <vt:lpstr>Facet</vt:lpstr>
      <vt:lpstr>1_Facet</vt:lpstr>
      <vt:lpstr>2_Facet</vt:lpstr>
      <vt:lpstr>3_Facet</vt:lpstr>
      <vt:lpstr>ANTI-THEFT FLOORING SYSTEM      TARP(CSE1901)      PROF. DR. GEETHA S  TEAM MEMBERS 19BCE1676 – ADITYA POKHRIYAL  19BCE1690 – SHREYA AGRAWAL   19BCE1692 – SHUBHAM JINDAL   19BCE1850 – VIVEK KUMAR  19BCE1860 – NIMISHA SWAIN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Features</vt:lpstr>
      <vt:lpstr>Slide 20</vt:lpstr>
      <vt:lpstr>Slide 21</vt:lpstr>
      <vt:lpstr>SD Card</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edge11</dc:creator>
  <cp:lastModifiedBy>ShubhJ830</cp:lastModifiedBy>
  <cp:revision>2</cp:revision>
  <dcterms:created xsi:type="dcterms:W3CDTF">2011-07-30T04:40:24Z</dcterms:created>
  <dcterms:modified xsi:type="dcterms:W3CDTF">2022-05-02T19:19:53Z</dcterms:modified>
</cp:coreProperties>
</file>