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6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55B1-C670-41F4-8838-C5BE383355AF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C85B-D913-469D-A7D2-74D6C8152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9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9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576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80134-C2CC-4DEE-BBC6-15681923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D52F70-0C86-4B47-B487-D47A6F04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69A486-4148-4E1E-A045-88FA0E9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F806-B376-4332-AFFA-2C5DCD1194FF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F4C38D-C31F-4700-97D4-53B4A503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FB9F55-F58B-481D-A85C-1431A19F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8511D-5D31-4E33-AF85-5CAC0DC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CFB3DD-A3DC-486D-9B46-B66459C4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DB8D45-27AB-4C55-9C37-AFD1E5C9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FA1-A1F2-4A32-A68A-01E3BCD2E916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9BB74E-B26F-4CAE-8F3E-967D30CD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33722F-03E9-4345-B32C-63D90883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E90327-6D53-44A4-A69E-8CF913AE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1927E0-7C4E-4E18-827D-3412DD73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E85A51-C5A3-4FBA-BA14-B4C8AAB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7A6-9801-4253-A9B9-09E213D98C34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058467-747E-473D-8769-ED8B5753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DDC69E-0018-4F16-91B3-390AF03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5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F267E-CC64-460C-ACD1-6906EA62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72E0F-58CA-4C85-B129-B0E82F3B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A8B0D-DEA5-44BD-A32A-EB7B338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B34B-B73A-4548-8469-9050F80D00FC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F412EA-CB41-499D-9D7A-B4231262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5BC7B2-B4C1-4E59-9D1F-03AB382A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7980A-672D-41C8-93D9-36379942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AA5CAB-0CDC-4A95-B5AB-38262BC0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D4053B-8DE7-4C50-B4AE-92B5095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3DFC-6E06-4502-8993-76163BC0DF4B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867953-BAFB-4842-8C79-70069827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2ECB1-89BE-45CD-BA04-81B6318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5855D-3422-43E6-BCF7-DD2329D9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72EC4B-09CB-4160-85BB-9CB40091A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EF3A9F-91AE-4285-B403-9339661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689803-F437-407D-B6E6-CA5E435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705E-FA54-4024-8AD1-13C9B8C05AE0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494F34-DF69-43CC-9FD6-C1ED0E3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D9BCAC-C7B4-4311-9784-A4006B33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5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44B674-041D-4E79-BA47-7436502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F4DF99-30B8-489E-96AE-331C4397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885D01-78B2-40A8-978C-A3B85486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E0DCDA-345F-40E0-AD37-164D2383D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4428D39-18ED-4152-A35D-C5A03770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7F5BB6C-3C3A-4822-8E9F-58205A30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EB0A-4A9A-4E6C-A566-0DC4619D394E}" type="datetime1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8BF616-4701-4731-BE4E-CC75C5A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0A2185-639B-49EF-8C8E-597EFBC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D8567-27D1-45C0-962C-3465752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1BCDAB-A67B-4260-86B6-AEC6B2BA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1348-CB1A-4EAC-BBA3-B717F2DAEE38}" type="datetime1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072017-CE2A-47DC-BB04-F94A351D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8037D3-CE15-4E0D-B7FB-AFEE437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967072-A832-4E64-A0FE-45C4C9AF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3F9-52CF-41D3-80D4-D71E7994D43C}" type="datetime1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55A7FD-3BA9-4CF8-9A4A-3042A873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C34D9F-6701-432C-9798-2B705116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E053F-0739-4A0D-AA8B-DEAD8562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77706-9659-4164-9F83-B8048C71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35389A-562D-4922-ACF8-AC444219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9C44AA-E058-4329-AA65-D00DA0BE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D47-EC9C-43B3-A359-F17B427B42C5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315BB2-B749-4BE9-BCB5-64D80B4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F4425F-CD89-4EE9-BFBB-3B04A9A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2D414-108F-4508-BA6B-47091E94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61B6BF-AAFD-487C-BBA9-0830A96FB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A3A12A-B760-4145-ADED-111212B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BEA0FB-084D-4A11-8AAA-18EEE39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AD12-F669-4016-B5C9-D8FB627170F1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CC6CC1-3F7C-494B-B069-64DB762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42D254-25D9-4B6A-90DB-0D2B145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633FE9-CB0A-4065-A859-074BBCB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7C9996-8FA4-4217-9769-070B568F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002F23-25EC-4BF9-948F-B89D264E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3ECC-6F75-44B1-878F-129902AEFD3D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99174-8DE4-4AE9-AB84-BF0148BD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4F9576-B9A9-4C74-9457-1107591F1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8463-4E69-48C2-B542-F092130E2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61A22-F8C6-4857-AFC8-274C2CDC79C3}"/>
              </a:ext>
            </a:extLst>
          </p:cNvPr>
          <p:cNvSpPr/>
          <p:nvPr/>
        </p:nvSpPr>
        <p:spPr>
          <a:xfrm>
            <a:off x="5050465" y="3899082"/>
            <a:ext cx="1458891" cy="6194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Files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CB3AD73-D3FA-4E16-8987-59361CFFD19C}"/>
              </a:ext>
            </a:extLst>
          </p:cNvPr>
          <p:cNvSpPr txBox="1"/>
          <p:nvPr/>
        </p:nvSpPr>
        <p:spPr>
          <a:xfrm>
            <a:off x="-148856" y="238900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II Semester</a:t>
            </a:r>
          </a:p>
          <a:p>
            <a:pPr algn="ctr"/>
            <a:r>
              <a:rPr lang="en-IN" sz="2400" b="1" dirty="0" smtClean="0">
                <a:latin typeface="Bookman Old Style" panose="02050604050505020204" pitchFamily="18" charset="0"/>
              </a:rPr>
              <a:t>Problem </a:t>
            </a:r>
            <a:r>
              <a:rPr lang="en-IN" sz="2400" b="1" dirty="0">
                <a:latin typeface="Bookman Old Style" panose="02050604050505020204" pitchFamily="18" charset="0"/>
              </a:rPr>
              <a:t>Solving with Data </a:t>
            </a:r>
            <a:r>
              <a:rPr lang="en-IN" sz="2400" b="1" dirty="0" smtClean="0">
                <a:latin typeface="Bookman Old Style" panose="02050604050505020204" pitchFamily="18" charset="0"/>
              </a:rPr>
              <a:t>Structures</a:t>
            </a:r>
          </a:p>
          <a:p>
            <a:pPr algn="ctr"/>
            <a:r>
              <a:rPr lang="en-IN" sz="2400" b="1" dirty="0" smtClean="0">
                <a:latin typeface="Bookman Old Style" panose="02050604050505020204" pitchFamily="18" charset="0"/>
              </a:rPr>
              <a:t>18ECSP102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77E54E-2FFF-4B93-9946-76005C636D2E}"/>
              </a:ext>
            </a:extLst>
          </p:cNvPr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atin typeface="Bookman Old Style" panose="02050604050505020204" pitchFamily="18" charset="0"/>
              </a:defRPr>
            </a:lvl1pPr>
          </a:lstStyle>
          <a:p>
            <a:r>
              <a:rPr lang="en-IN" dirty="0"/>
              <a:t>2020-2021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9E2D7D-24B7-4C33-B55C-2B8A54F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802A032A-540D-4F57-AEEE-2B42573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t>1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2962A26-AE9B-4B3D-A077-36E0B8BAD7C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KLE Technological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6818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1127049" y="1264555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r+      :open for reading and writing, start at  beginning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w+    : open for reading and writing (overwrite file)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a+     :open for reading and writing (append if </a:t>
            </a:r>
            <a:r>
              <a:rPr lang="en-US" sz="2000" dirty="0" err="1">
                <a:latin typeface="Bookman Old Style" panose="02050604050505020204" pitchFamily="18" charset="0"/>
              </a:rPr>
              <a:t>fileexists</a:t>
            </a:r>
            <a:r>
              <a:rPr lang="en-US" sz="2000" dirty="0">
                <a:latin typeface="Bookman Old Style" panose="02050604050505020204" pitchFamily="18" charset="0"/>
              </a:rPr>
              <a:t>)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Three special file streams are defined in the &lt;</a:t>
            </a:r>
            <a:r>
              <a:rPr lang="en-US" sz="2000" dirty="0" err="1">
                <a:latin typeface="Bookman Old Style" panose="02050604050505020204" pitchFamily="18" charset="0"/>
              </a:rPr>
              <a:t>stdio.h</a:t>
            </a:r>
            <a:r>
              <a:rPr lang="en-US" sz="2000" dirty="0">
                <a:latin typeface="Bookman Old Style" panose="02050604050505020204" pitchFamily="18" charset="0"/>
              </a:rPr>
              <a:t>&gt; header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– stdin  :reads input from the keyboard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– </a:t>
            </a:r>
            <a:r>
              <a:rPr lang="en-US" sz="2000" dirty="0" err="1">
                <a:latin typeface="Bookman Old Style" panose="02050604050505020204" pitchFamily="18" charset="0"/>
              </a:rPr>
              <a:t>stdout</a:t>
            </a:r>
            <a:r>
              <a:rPr lang="en-US" sz="2000" dirty="0">
                <a:latin typeface="Bookman Old Style" panose="02050604050505020204" pitchFamily="18" charset="0"/>
              </a:rPr>
              <a:t> :send output to the screen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– stderr :prints errors to an error device (usually also the screen)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5D976F-91EF-42DB-8C4A-07183354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3D97A3-ACE0-4201-AC8C-B848C709D24A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Additional Modes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1032136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Before performing any type of operation, a file must be opened and for this 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() function is used. 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file-pointer=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(“FILE NAME ”,”Mode of  open”); </a:t>
            </a:r>
            <a:endParaRPr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Example: 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=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(“</a:t>
            </a:r>
            <a:r>
              <a:rPr lang="en-US" sz="2000" dirty="0" err="1">
                <a:latin typeface="Bookman Old Style" panose="02050604050505020204" pitchFamily="18" charset="0"/>
              </a:rPr>
              <a:t>ar.c</a:t>
            </a:r>
            <a:r>
              <a:rPr lang="en-US" sz="2000" dirty="0">
                <a:latin typeface="Bookman Old Style" panose="02050604050505020204" pitchFamily="18" charset="0"/>
              </a:rPr>
              <a:t>”, ”r”); </a:t>
            </a:r>
            <a:endParaRPr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If 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() unable to open a file then it will return NULL to the file pointer.</a:t>
            </a:r>
            <a:endParaRPr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9BE680-A16D-49AF-98FC-316E50CE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6A461A1-268C-415C-A555-E16A15BAF6DD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Opening a file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1127049" y="1431234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56514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To close a file and	 dis-associate it with a  stream (file pointer), use </a:t>
            </a:r>
            <a:r>
              <a:rPr lang="en-US" sz="2000" dirty="0" err="1">
                <a:latin typeface="Bookman Old Style" panose="02050604050505020204" pitchFamily="18" charset="0"/>
              </a:rPr>
              <a:t>fclose</a:t>
            </a:r>
            <a:r>
              <a:rPr lang="en-US" sz="2000" dirty="0">
                <a:latin typeface="Bookman Old Style" panose="02050604050505020204" pitchFamily="18" charset="0"/>
              </a:rPr>
              <a:t>() function.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marR="56514" lvl="1" indent="-285750" algn="l" rtl="0">
              <a:spcBef>
                <a:spcPts val="1000"/>
              </a:spcBef>
              <a:spcAft>
                <a:spcPts val="0"/>
              </a:spcAft>
              <a:buSzPts val="1434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fclose</a:t>
            </a:r>
            <a:r>
              <a:rPr lang="en-US" sz="2000" dirty="0">
                <a:latin typeface="Bookman Old Style" panose="02050604050505020204" pitchFamily="18" charset="0"/>
              </a:rPr>
              <a:t>(FILE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5588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fclose</a:t>
            </a:r>
            <a:r>
              <a:rPr lang="en-US" sz="2000" dirty="0">
                <a:latin typeface="Bookman Old Style" panose="02050604050505020204" pitchFamily="18" charset="0"/>
              </a:rPr>
              <a:t>() returns 0 if the file is closed  successfully.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50165" lvl="0" indent="-342900" algn="l" rtl="0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fcloseall</a:t>
            </a:r>
            <a:r>
              <a:rPr lang="en-US" sz="2000" dirty="0">
                <a:latin typeface="Bookman Old Style" panose="02050604050505020204" pitchFamily="18" charset="0"/>
              </a:rPr>
              <a:t>() closes all the files opened  previously.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43FF31B-A572-42DD-8B80-5FBB0560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F04BB7B-97F0-4561-AD3A-5B453088B1EF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Closing a file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1127049" y="1444487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31115" lvl="0" indent="-342900" algn="l" rtl="0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Generally, a file contains a large amount of data.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33655" lvl="0" indent="-342900" algn="l" rtl="0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In a large file, it is difficult to detect the end  of file while reading.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marR="30480" lvl="0" indent="-342900" algn="l" rtl="0">
              <a:lnSpc>
                <a:spcPct val="192000"/>
              </a:lnSpc>
              <a:spcBef>
                <a:spcPts val="1000"/>
              </a:spcBef>
              <a:spcAft>
                <a:spcPts val="0"/>
              </a:spcAft>
              <a:buSzPts val="1594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In order to mark the end of a text file, a  special character EOF is stored at the end.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DB76AE-7C66-46BE-8C22-3D5E514FA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9421CE-7A5A-4CC2-970F-02B28D2AB659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End of file (EOF)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2185505" y="478336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43" name="Google Shape;243;p14"/>
          <p:cNvSpPr txBox="1">
            <a:spLocks noGrp="1"/>
          </p:cNvSpPr>
          <p:nvPr>
            <p:ph type="body" idx="1"/>
          </p:nvPr>
        </p:nvSpPr>
        <p:spPr>
          <a:xfrm>
            <a:off x="1127049" y="1520327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getc</a:t>
            </a:r>
            <a:r>
              <a:rPr lang="en-US" sz="2000" dirty="0">
                <a:latin typeface="Bookman Old Style" panose="02050604050505020204" pitchFamily="18" charset="0"/>
              </a:rPr>
              <a:t>() – read a character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putc</a:t>
            </a:r>
            <a:r>
              <a:rPr lang="en-US" sz="2000" dirty="0">
                <a:latin typeface="Bookman Old Style" panose="02050604050505020204" pitchFamily="18" charset="0"/>
              </a:rPr>
              <a:t>() – write a character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fprintf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– write set of data values 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fscanf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– read set of data values</a:t>
            </a:r>
            <a:endParaRPr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getw</a:t>
            </a:r>
            <a:r>
              <a:rPr lang="en-US" sz="2000" dirty="0">
                <a:latin typeface="Bookman Old Style" panose="02050604050505020204" pitchFamily="18" charset="0"/>
              </a:rPr>
              <a:t>() – read integer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putw</a:t>
            </a:r>
            <a:r>
              <a:rPr lang="en-US" sz="2000" dirty="0">
                <a:latin typeface="Bookman Old Style" panose="02050604050505020204" pitchFamily="18" charset="0"/>
              </a:rPr>
              <a:t>() – write integer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F534CC-256E-4B72-840E-C6CB233B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8E4BFCD-1113-4CCD-9073-A9DA199ACF22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Input/Output operations on files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1127049" y="1484243"/>
            <a:ext cx="10377563" cy="442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identifier = </a:t>
            </a:r>
            <a:r>
              <a:rPr lang="en-US" sz="2000" b="1" dirty="0" err="1">
                <a:latin typeface="Bookman Old Style" panose="02050604050505020204" pitchFamily="18" charset="0"/>
              </a:rPr>
              <a:t>getc</a:t>
            </a:r>
            <a:r>
              <a:rPr lang="en-US" sz="2000" b="1" dirty="0">
                <a:latin typeface="Bookman Old Style" panose="02050604050505020204" pitchFamily="18" charset="0"/>
              </a:rPr>
              <a:t> (file pointer);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00CCFF"/>
                </a:solidFill>
                <a:latin typeface="Bookman Old Style" panose="02050604050505020204" pitchFamily="18" charset="0"/>
              </a:rPr>
              <a:t>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=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(“</a:t>
            </a:r>
            <a:r>
              <a:rPr lang="en-US" sz="2000" dirty="0" err="1">
                <a:latin typeface="Bookman Old Style" panose="02050604050505020204" pitchFamily="18" charset="0"/>
              </a:rPr>
              <a:t>input.txt”,”r</a:t>
            </a:r>
            <a:r>
              <a:rPr lang="en-US" sz="2000" dirty="0">
                <a:latin typeface="Bookman Old Style" panose="02050604050505020204" pitchFamily="18" charset="0"/>
              </a:rPr>
              <a:t>”);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char </a:t>
            </a:r>
            <a:r>
              <a:rPr lang="en-US" sz="2000" dirty="0" err="1">
                <a:latin typeface="Bookman Old Style" panose="02050604050505020204" pitchFamily="18" charset="0"/>
              </a:rPr>
              <a:t>ch</a:t>
            </a:r>
            <a:r>
              <a:rPr lang="en-US" sz="2000" dirty="0">
                <a:latin typeface="Bookman Old Style" panose="02050604050505020204" pitchFamily="18" charset="0"/>
              </a:rPr>
              <a:t>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ch</a:t>
            </a:r>
            <a:r>
              <a:rPr lang="en-US" sz="2000" dirty="0">
                <a:latin typeface="Bookman Old Style" panose="02050604050505020204" pitchFamily="18" charset="0"/>
              </a:rPr>
              <a:t> = </a:t>
            </a:r>
            <a:r>
              <a:rPr lang="en-US" sz="2000" dirty="0" err="1">
                <a:latin typeface="Bookman Old Style" panose="02050604050505020204" pitchFamily="18" charset="0"/>
              </a:rPr>
              <a:t>getc</a:t>
            </a:r>
            <a:r>
              <a:rPr lang="en-US" sz="2000" dirty="0">
                <a:latin typeface="Bookman Old Style" panose="02050604050505020204" pitchFamily="18" charset="0"/>
              </a:rPr>
              <a:t> 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 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BDF611-2776-4090-94EF-879DF82C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AEBA54-27BE-4104-BF64-6F0E50B4D040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getc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190848" y="1364974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 err="1">
                <a:latin typeface="Bookman Old Style" panose="02050604050505020204" pitchFamily="18" charset="0"/>
              </a:rPr>
              <a:t>putc</a:t>
            </a:r>
            <a:r>
              <a:rPr lang="en-US" sz="2000" b="1" dirty="0">
                <a:latin typeface="Bookman Old Style" panose="02050604050505020204" pitchFamily="18" charset="0"/>
              </a:rPr>
              <a:t> (</a:t>
            </a:r>
            <a:r>
              <a:rPr lang="en-US" sz="2000" b="1" dirty="0" err="1">
                <a:latin typeface="Bookman Old Style" panose="02050604050505020204" pitchFamily="18" charset="0"/>
              </a:rPr>
              <a:t>variable,file</a:t>
            </a:r>
            <a:r>
              <a:rPr lang="en-US" sz="2000" b="1" dirty="0">
                <a:latin typeface="Bookman Old Style" panose="02050604050505020204" pitchFamily="18" charset="0"/>
              </a:rPr>
              <a:t> pointer);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write a single character to the output file, pointed to by fp.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00CCFF"/>
                </a:solidFill>
                <a:latin typeface="Bookman Old Style" panose="02050604050505020204" pitchFamily="18" charset="0"/>
              </a:rPr>
              <a:t>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char </a:t>
            </a:r>
            <a:r>
              <a:rPr lang="en-US" sz="2000" dirty="0" err="1">
                <a:latin typeface="Bookman Old Style" panose="02050604050505020204" pitchFamily="18" charset="0"/>
              </a:rPr>
              <a:t>ch</a:t>
            </a:r>
            <a:r>
              <a:rPr lang="en-US" sz="2000" dirty="0">
                <a:latin typeface="Bookman Old Style" panose="02050604050505020204" pitchFamily="18" charset="0"/>
              </a:rPr>
              <a:t>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putc</a:t>
            </a:r>
            <a:r>
              <a:rPr lang="en-US" sz="2000" dirty="0">
                <a:latin typeface="Bookman Old Style" panose="02050604050505020204" pitchFamily="18" charset="0"/>
              </a:rPr>
              <a:t> (</a:t>
            </a:r>
            <a:r>
              <a:rPr lang="en-US" sz="2000" dirty="0" err="1">
                <a:latin typeface="Bookman Old Style" panose="02050604050505020204" pitchFamily="18" charset="0"/>
              </a:rPr>
              <a:t>ch,fp</a:t>
            </a:r>
            <a:r>
              <a:rPr lang="en-US" sz="2000" dirty="0">
                <a:latin typeface="Bookman Old Style" panose="02050604050505020204" pitchFamily="18" charset="0"/>
              </a:rPr>
              <a:t>);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7E4A0CE-DED6-4B41-B3D7-6C98824EC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D60CF40-7589-4F90-9620-71A27706BE73}"/>
              </a:ext>
            </a:extLst>
          </p:cNvPr>
          <p:cNvSpPr/>
          <p:nvPr/>
        </p:nvSpPr>
        <p:spPr>
          <a:xfrm>
            <a:off x="1190848" y="647107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putc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1"/>
          </p:nvPr>
        </p:nvSpPr>
        <p:spPr>
          <a:xfrm>
            <a:off x="731469" y="1404730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</a:t>
            </a:r>
            <a:r>
              <a:rPr lang="en-US" sz="2000" dirty="0">
                <a:latin typeface="Bookman Old Style" panose="02050604050505020204" pitchFamily="18" charset="0"/>
              </a:rPr>
              <a:t>  </a:t>
            </a:r>
            <a:r>
              <a:rPr lang="en-US" sz="2000" b="1" dirty="0" err="1">
                <a:latin typeface="Bookman Old Style" panose="02050604050505020204" pitchFamily="18" charset="0"/>
              </a:rPr>
              <a:t>fprintf</a:t>
            </a:r>
            <a:r>
              <a:rPr lang="en-US" sz="2000" b="1" dirty="0">
                <a:latin typeface="Bookman Old Style" panose="02050604050505020204" pitchFamily="18" charset="0"/>
              </a:rPr>
              <a:t> (</a:t>
            </a:r>
            <a:r>
              <a:rPr lang="en-US" sz="2000" b="1" dirty="0" err="1">
                <a:latin typeface="Bookman Old Style" panose="02050604050505020204" pitchFamily="18" charset="0"/>
              </a:rPr>
              <a:t>fp</a:t>
            </a:r>
            <a:r>
              <a:rPr lang="en-US" sz="2000" b="1" dirty="0">
                <a:latin typeface="Bookman Old Style" panose="02050604050505020204" pitchFamily="18" charset="0"/>
              </a:rPr>
              <a:t>,"</a:t>
            </a:r>
            <a:r>
              <a:rPr lang="en-US" sz="2000" b="1" dirty="0" err="1">
                <a:latin typeface="Bookman Old Style" panose="02050604050505020204" pitchFamily="18" charset="0"/>
              </a:rPr>
              <a:t>string",variables</a:t>
            </a:r>
            <a:r>
              <a:rPr lang="en-US" sz="2000" b="1" dirty="0">
                <a:latin typeface="Bookman Old Style" panose="02050604050505020204" pitchFamily="18" charset="0"/>
              </a:rPr>
              <a:t>); </a:t>
            </a:r>
            <a:endParaRPr sz="2000" b="1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solidFill>
                  <a:srgbClr val="00CCFF"/>
                </a:solidFill>
                <a:latin typeface="Bookman Old Style" panose="02050604050505020204" pitchFamily="18" charset="0"/>
              </a:rPr>
              <a:t>      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int 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 = 12; 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float x = 2.356; 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char </a:t>
            </a:r>
            <a:r>
              <a:rPr lang="en-US" sz="2000" dirty="0" err="1">
                <a:latin typeface="Bookman Old Style" panose="02050604050505020204" pitchFamily="18" charset="0"/>
              </a:rPr>
              <a:t>ch</a:t>
            </a:r>
            <a:r>
              <a:rPr lang="en-US" sz="2000" dirty="0">
                <a:latin typeface="Bookman Old Style" panose="02050604050505020204" pitchFamily="18" charset="0"/>
              </a:rPr>
              <a:t> = 's'; 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;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=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(“</a:t>
            </a:r>
            <a:r>
              <a:rPr lang="en-US" sz="2000" dirty="0" err="1">
                <a:latin typeface="Bookman Old Style" panose="02050604050505020204" pitchFamily="18" charset="0"/>
              </a:rPr>
              <a:t>out.txt”,”w</a:t>
            </a:r>
            <a:r>
              <a:rPr lang="en-US" sz="2000" dirty="0">
                <a:latin typeface="Bookman Old Style" panose="02050604050505020204" pitchFamily="18" charset="0"/>
              </a:rPr>
              <a:t>”);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fprintf</a:t>
            </a:r>
            <a:r>
              <a:rPr lang="en-US" sz="2000" dirty="0">
                <a:latin typeface="Bookman Old Style" panose="02050604050505020204" pitchFamily="18" charset="0"/>
              </a:rPr>
              <a:t> 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, "%d %f %c", 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, x, </a:t>
            </a:r>
            <a:r>
              <a:rPr lang="en-US" sz="2000" dirty="0" err="1">
                <a:latin typeface="Bookman Old Style" panose="02050604050505020204" pitchFamily="18" charset="0"/>
              </a:rPr>
              <a:t>ch</a:t>
            </a:r>
            <a:r>
              <a:rPr lang="en-US" sz="2000" dirty="0">
                <a:latin typeface="Bookman Old Style" panose="02050604050505020204" pitchFamily="18" charset="0"/>
              </a:rPr>
              <a:t>);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0486CD0-F1DF-4E7A-BD72-E468C88BA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B7F949-9ED7-4EF7-BC9C-EBE1C16039C7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fprintf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03696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</a:t>
            </a:r>
            <a:r>
              <a:rPr lang="en-US" sz="2100" b="1" dirty="0"/>
              <a:t>	</a:t>
            </a:r>
            <a:r>
              <a:rPr lang="en-US" sz="2000" b="1" dirty="0" err="1">
                <a:latin typeface="Bookman Old Style" panose="02050604050505020204" pitchFamily="18" charset="0"/>
              </a:rPr>
              <a:t>fscanf</a:t>
            </a:r>
            <a:r>
              <a:rPr lang="en-US" sz="2000" b="1" dirty="0">
                <a:latin typeface="Bookman Old Style" panose="02050604050505020204" pitchFamily="18" charset="0"/>
              </a:rPr>
              <a:t> (</a:t>
            </a:r>
            <a:r>
              <a:rPr lang="en-US" sz="2000" b="1" dirty="0" err="1">
                <a:latin typeface="Bookman Old Style" panose="02050604050505020204" pitchFamily="18" charset="0"/>
              </a:rPr>
              <a:t>fp</a:t>
            </a:r>
            <a:r>
              <a:rPr lang="en-US" sz="2000" b="1" dirty="0">
                <a:latin typeface="Bookman Old Style" panose="02050604050505020204" pitchFamily="18" charset="0"/>
              </a:rPr>
              <a:t>,"</a:t>
            </a:r>
            <a:r>
              <a:rPr lang="en-US" sz="2000" b="1" dirty="0" err="1">
                <a:latin typeface="Bookman Old Style" panose="02050604050505020204" pitchFamily="18" charset="0"/>
              </a:rPr>
              <a:t>string",identifiers</a:t>
            </a:r>
            <a:r>
              <a:rPr lang="en-US" sz="2000" b="1" dirty="0">
                <a:latin typeface="Bookman Old Style" panose="02050604050505020204" pitchFamily="18" charset="0"/>
              </a:rPr>
              <a:t>);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solidFill>
                  <a:srgbClr val="00CCFF"/>
                </a:solidFill>
                <a:latin typeface="Bookman Old Style" panose="02050604050505020204" pitchFamily="18" charset="0"/>
              </a:rPr>
              <a:t>           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Bookman Old Style" panose="02050604050505020204" pitchFamily="18" charset="0"/>
              </a:rPr>
              <a:t>FILE *</a:t>
            </a:r>
            <a:r>
              <a:rPr lang="en-US" dirty="0" err="1">
                <a:latin typeface="Bookman Old Style" panose="02050604050505020204" pitchFamily="18" charset="0"/>
              </a:rPr>
              <a:t>fp</a:t>
            </a:r>
            <a:r>
              <a:rPr lang="en-US" dirty="0">
                <a:latin typeface="Bookman Old Style" panose="02050604050505020204" pitchFamily="18" charset="0"/>
              </a:rPr>
              <a:t>;</a:t>
            </a:r>
            <a:endParaRPr dirty="0">
              <a:latin typeface="Bookman Old Style" panose="02050604050505020204" pitchFamily="18" charset="0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latin typeface="Bookman Old Style" panose="02050604050505020204" pitchFamily="18" charset="0"/>
              </a:rPr>
              <a:t>fp</a:t>
            </a:r>
            <a:r>
              <a:rPr lang="en-US" dirty="0">
                <a:latin typeface="Bookman Old Style" panose="02050604050505020204" pitchFamily="18" charset="0"/>
              </a:rPr>
              <a:t>=</a:t>
            </a:r>
            <a:r>
              <a:rPr lang="en-US" dirty="0" err="1">
                <a:latin typeface="Bookman Old Style" panose="02050604050505020204" pitchFamily="18" charset="0"/>
              </a:rPr>
              <a:t>fopen</a:t>
            </a:r>
            <a:r>
              <a:rPr lang="en-US" dirty="0">
                <a:latin typeface="Bookman Old Style" panose="02050604050505020204" pitchFamily="18" charset="0"/>
              </a:rPr>
              <a:t>(“</a:t>
            </a:r>
            <a:r>
              <a:rPr lang="en-US" dirty="0" err="1">
                <a:latin typeface="Bookman Old Style" panose="02050604050505020204" pitchFamily="18" charset="0"/>
              </a:rPr>
              <a:t>input.txt”,”r</a:t>
            </a:r>
            <a:r>
              <a:rPr lang="en-US" dirty="0">
                <a:latin typeface="Bookman Old Style" panose="02050604050505020204" pitchFamily="18" charset="0"/>
              </a:rPr>
              <a:t>”);</a:t>
            </a:r>
            <a:endParaRPr dirty="0">
              <a:latin typeface="Bookman Old Style" panose="02050604050505020204" pitchFamily="18" charset="0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Bookman Old Style" panose="02050604050505020204" pitchFamily="18" charset="0"/>
              </a:rPr>
              <a:t>int 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; </a:t>
            </a:r>
            <a:endParaRPr dirty="0">
              <a:latin typeface="Bookman Old Style" panose="02050604050505020204" pitchFamily="18" charset="0"/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latin typeface="Bookman Old Style" panose="02050604050505020204" pitchFamily="18" charset="0"/>
              </a:rPr>
              <a:t>fscanf</a:t>
            </a:r>
            <a:r>
              <a:rPr lang="en-US" dirty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fp</a:t>
            </a:r>
            <a:r>
              <a:rPr lang="en-US" dirty="0">
                <a:latin typeface="Bookman Old Style" panose="02050604050505020204" pitchFamily="18" charset="0"/>
              </a:rPr>
              <a:t>,“%d",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); </a:t>
            </a:r>
            <a:endParaRPr dirty="0">
              <a:latin typeface="Bookman Old Style" panose="02050604050505020204" pitchFamily="18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BFA691-4A1C-4089-AD70-75494C64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9A9730-F733-48AC-AE39-E8DD99D9DE5A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fscanf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799005" y="1666101"/>
            <a:ext cx="10294790" cy="41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Mr. Ram works in KLETU as a covid task force manager and wants to know the student list who have taken the covid vaccination. To find out the student list, he uses a file to store the students' information and then print the student list who have taken the covid vaccination. Please help Mr. Ram to solve the problem. </a:t>
            </a:r>
            <a:endParaRPr sz="20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141FF27-A8F0-4672-81A4-6647F415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D5F14A4-AD34-4414-B45A-BDE05E1C3E13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Application of files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1244600" y="1656522"/>
            <a:ext cx="10260012" cy="4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Collection of data or information that are stored on a computer known as file.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File is  a collection of bytes stored	on a  secondary storage device.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lnSpc>
                <a:spcPct val="144750"/>
              </a:lnSpc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There are four different types of file.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2" indent="-342900" algn="l" rtl="0">
              <a:spcBef>
                <a:spcPts val="1000"/>
              </a:spcBef>
              <a:spcAft>
                <a:spcPts val="0"/>
              </a:spcAft>
              <a:buSzPts val="1627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Data files</a:t>
            </a:r>
            <a:endParaRPr dirty="0">
              <a:latin typeface="Bookman Old Style" panose="02050604050505020204" pitchFamily="18" charset="0"/>
            </a:endParaRPr>
          </a:p>
          <a:p>
            <a:pPr marL="742950" lvl="2" indent="-342900" algn="l" rtl="0">
              <a:spcBef>
                <a:spcPts val="1000"/>
              </a:spcBef>
              <a:spcAft>
                <a:spcPts val="0"/>
              </a:spcAft>
              <a:buSzPts val="1627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Text files</a:t>
            </a:r>
            <a:endParaRPr dirty="0">
              <a:latin typeface="Bookman Old Style" panose="02050604050505020204" pitchFamily="18" charset="0"/>
            </a:endParaRPr>
          </a:p>
          <a:p>
            <a:pPr marL="742950" lvl="2" indent="-342900" algn="l" rtl="0">
              <a:spcBef>
                <a:spcPts val="1000"/>
              </a:spcBef>
              <a:spcAft>
                <a:spcPts val="0"/>
              </a:spcAft>
              <a:buSzPts val="1627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Program files</a:t>
            </a:r>
            <a:endParaRPr dirty="0">
              <a:latin typeface="Bookman Old Style" panose="02050604050505020204" pitchFamily="18" charset="0"/>
            </a:endParaRPr>
          </a:p>
          <a:p>
            <a:pPr marL="742950" lvl="2" indent="-342900" algn="l" rtl="0">
              <a:lnSpc>
                <a:spcPct val="153055"/>
              </a:lnSpc>
              <a:spcBef>
                <a:spcPts val="1000"/>
              </a:spcBef>
              <a:spcAft>
                <a:spcPts val="0"/>
              </a:spcAft>
              <a:buSzPts val="1627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Directory files</a:t>
            </a:r>
            <a:endParaRPr dirty="0">
              <a:latin typeface="Bookman Old Style" panose="02050604050505020204" pitchFamily="18" charset="0"/>
            </a:endParaRPr>
          </a:p>
          <a:p>
            <a:pPr marL="342900" marR="4318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Different types of file store different types of information.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DD53FB-F8D5-451F-A155-3CC96B04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E42B81-A6CD-4921-823C-C764C615494A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Introduction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592925" y="13901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182880" y="1419907"/>
            <a:ext cx="4726745" cy="4491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#include&lt;stdio.h&gt;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#include&lt;stdlib.h&gt;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#include&lt;string.h&gt;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void write(FILE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void read(FILE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void </a:t>
            </a:r>
            <a:r>
              <a:rPr lang="en-US" sz="2000" dirty="0" err="1">
                <a:latin typeface="Bookman Old Style" panose="02050604050505020204" pitchFamily="18" charset="0"/>
              </a:rPr>
              <a:t>Vaccinated_students</a:t>
            </a:r>
            <a:r>
              <a:rPr lang="en-US" sz="2000" dirty="0">
                <a:latin typeface="Bookman Old Style" panose="02050604050505020204" pitchFamily="18" charset="0"/>
              </a:rPr>
              <a:t>(FILE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void main()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{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write(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read(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</a:rPr>
              <a:t>Vaccinated_students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</a:t>
            </a: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}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59FEE6-741F-421C-8F74-871955B03F55}"/>
              </a:ext>
            </a:extLst>
          </p:cNvPr>
          <p:cNvSpPr txBox="1"/>
          <p:nvPr/>
        </p:nvSpPr>
        <p:spPr>
          <a:xfrm>
            <a:off x="5237553" y="782491"/>
            <a:ext cx="7001022" cy="60755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void write(FILE *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{ 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endParaRPr lang="en-US" sz="1800" dirty="0">
              <a:solidFill>
                <a:srgbClr val="3F3F3F"/>
              </a:solidFill>
              <a:latin typeface="Bookman Old Style" panose="02050604050505020204" pitchFamily="18" charset="0"/>
              <a:sym typeface="Century Gothic"/>
            </a:endParaRP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char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student_name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[10];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int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student_id,vaccinated,n,i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=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fopen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vaccine.txt","w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("Enter the number of students\n");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scanf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("%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d",&amp;n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for(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i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=1;i&lt;=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n;i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++)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{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("Enter the student ID\n");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scanf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("%d",&amp;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("Enter the student name\n");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scanf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("%s",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student_name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("is student vaccinated if yes press 1 else 0\n");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scanf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("%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d",&amp;vaccinated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if(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i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!=n)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,"%d\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t%s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\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t%d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\n",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student_id,student_name,vaccinated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else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    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fprintf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,"%d\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t%s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\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t%d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",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student_id,student_name,vaccinated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}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fclose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8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96A1C7-1281-445E-A44B-BF4E76423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CDF943-5A77-4F85-B3D6-CC585962599F}"/>
              </a:ext>
            </a:extLst>
          </p:cNvPr>
          <p:cNvSpPr/>
          <p:nvPr/>
        </p:nvSpPr>
        <p:spPr>
          <a:xfrm>
            <a:off x="1158948" y="678379"/>
            <a:ext cx="4287695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Writing student details to the file</a:t>
            </a:r>
            <a:endParaRPr lang="en-IN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592925" y="13901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Bookman Old Style" panose="02050604050505020204" pitchFamily="18" charset="0"/>
              </a:rPr>
              <a:t>  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182880" y="1722164"/>
            <a:ext cx="5556738" cy="4982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void read(FILE *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{</a:t>
            </a:r>
          </a:p>
          <a:p>
            <a:pPr marL="342900" lvl="0" indent="-228600" algn="just">
              <a:spcBef>
                <a:spcPts val="0"/>
              </a:spcBef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0" indent="-228600" algn="just">
              <a:spcBef>
                <a:spcPts val="0"/>
              </a:spcBef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int </a:t>
            </a:r>
            <a:r>
              <a:rPr lang="en-US" sz="2000" dirty="0" err="1">
                <a:latin typeface="Bookman Old Style" panose="02050604050505020204" pitchFamily="18" charset="0"/>
              </a:rPr>
              <a:t>student_id,vaccinated</a:t>
            </a:r>
            <a:r>
              <a:rPr lang="en-US" sz="2000" dirty="0">
                <a:latin typeface="Bookman Old Style" panose="02050604050505020204" pitchFamily="18" charset="0"/>
              </a:rPr>
              <a:t>;// vaccinated=1 else 0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char </a:t>
            </a:r>
            <a:r>
              <a:rPr lang="en-US" sz="2000" dirty="0" err="1">
                <a:latin typeface="Bookman Old Style" panose="02050604050505020204" pitchFamily="18" charset="0"/>
              </a:rPr>
              <a:t>student_name</a:t>
            </a:r>
            <a:r>
              <a:rPr lang="en-US" sz="2000" dirty="0">
                <a:latin typeface="Bookman Old Style" panose="02050604050505020204" pitchFamily="18" charset="0"/>
              </a:rPr>
              <a:t>[10];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=</a:t>
            </a:r>
            <a:r>
              <a:rPr lang="en-US" sz="2000" dirty="0" err="1">
                <a:latin typeface="Bookman Old Style" panose="02050604050505020204" pitchFamily="18" charset="0"/>
              </a:rPr>
              <a:t>fopen</a:t>
            </a:r>
            <a:r>
              <a:rPr lang="en-US" sz="2000" dirty="0">
                <a:latin typeface="Bookman Old Style" panose="02050604050505020204" pitchFamily="18" charset="0"/>
              </a:rPr>
              <a:t>("</a:t>
            </a:r>
            <a:r>
              <a:rPr lang="en-US" sz="2000" dirty="0" err="1">
                <a:latin typeface="Bookman Old Style" panose="02050604050505020204" pitchFamily="18" charset="0"/>
              </a:rPr>
              <a:t>vaccine.txt","r</a:t>
            </a:r>
            <a:r>
              <a:rPr lang="en-US" sz="2000" dirty="0">
                <a:latin typeface="Bookman Old Style" panose="02050604050505020204" pitchFamily="18" charset="0"/>
              </a:rPr>
              <a:t>");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while(!</a:t>
            </a:r>
            <a:r>
              <a:rPr lang="en-US" sz="2000" dirty="0" err="1">
                <a:latin typeface="Bookman Old Style" panose="02050604050505020204" pitchFamily="18" charset="0"/>
              </a:rPr>
              <a:t>feof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))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{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</a:t>
            </a:r>
            <a:r>
              <a:rPr lang="en-US" sz="2000" dirty="0" err="1">
                <a:latin typeface="Bookman Old Style" panose="02050604050505020204" pitchFamily="18" charset="0"/>
              </a:rPr>
              <a:t>fscanf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,"%</a:t>
            </a:r>
            <a:r>
              <a:rPr lang="en-US" sz="2000" dirty="0" err="1">
                <a:latin typeface="Bookman Old Style" panose="02050604050505020204" pitchFamily="18" charset="0"/>
              </a:rPr>
              <a:t>d%s%d</a:t>
            </a:r>
            <a:r>
              <a:rPr lang="en-US" sz="2000" dirty="0">
                <a:latin typeface="Bookman Old Style" panose="02050604050505020204" pitchFamily="18" charset="0"/>
              </a:rPr>
              <a:t>",&amp;</a:t>
            </a:r>
            <a:r>
              <a:rPr lang="en-US" sz="2000" dirty="0" err="1">
                <a:latin typeface="Bookman Old Style" panose="02050604050505020204" pitchFamily="18" charset="0"/>
              </a:rPr>
              <a:t>student_id,student_name,&amp;vaccinated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</a:t>
            </a:r>
            <a:r>
              <a:rPr lang="en-US" sz="2000" dirty="0" err="1">
                <a:latin typeface="Bookman Old Style" panose="02050604050505020204" pitchFamily="18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</a:rPr>
              <a:t>("student ID= %d\n",</a:t>
            </a:r>
            <a:r>
              <a:rPr lang="en-US" sz="2000" dirty="0" err="1">
                <a:latin typeface="Bookman Old Style" panose="02050604050505020204" pitchFamily="18" charset="0"/>
              </a:rPr>
              <a:t>student_id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</a:t>
            </a:r>
            <a:r>
              <a:rPr lang="en-US" sz="2000" dirty="0" err="1">
                <a:latin typeface="Bookman Old Style" panose="02050604050505020204" pitchFamily="18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</a:rPr>
              <a:t>("student name= %s\n",</a:t>
            </a:r>
            <a:r>
              <a:rPr lang="en-US" sz="2000" dirty="0" err="1">
                <a:latin typeface="Bookman Old Style" panose="02050604050505020204" pitchFamily="18" charset="0"/>
              </a:rPr>
              <a:t>student_name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</a:t>
            </a:r>
            <a:r>
              <a:rPr lang="en-US" sz="2000" dirty="0" err="1">
                <a:latin typeface="Bookman Old Style" panose="02050604050505020204" pitchFamily="18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</a:rPr>
              <a:t>("student </a:t>
            </a:r>
            <a:r>
              <a:rPr lang="en-US" sz="2000" dirty="0" err="1">
                <a:latin typeface="Bookman Old Style" panose="02050604050505020204" pitchFamily="18" charset="0"/>
              </a:rPr>
              <a:t>vaccinated_status</a:t>
            </a:r>
            <a:r>
              <a:rPr lang="en-US" sz="2000" dirty="0">
                <a:latin typeface="Bookman Old Style" panose="02050604050505020204" pitchFamily="18" charset="0"/>
              </a:rPr>
              <a:t> =%d\</a:t>
            </a:r>
            <a:r>
              <a:rPr lang="en-US" sz="2000" dirty="0" err="1">
                <a:latin typeface="Bookman Old Style" panose="02050604050505020204" pitchFamily="18" charset="0"/>
              </a:rPr>
              <a:t>n",vaccinated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}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 err="1">
                <a:latin typeface="Bookman Old Style" panose="02050604050505020204" pitchFamily="18" charset="0"/>
              </a:rPr>
              <a:t>fclose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fp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</a:p>
          <a:p>
            <a:pPr marL="342900" lvl="0" indent="-228600" algn="just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}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59FEE6-741F-421C-8F74-871955B03F55}"/>
              </a:ext>
            </a:extLst>
          </p:cNvPr>
          <p:cNvSpPr txBox="1"/>
          <p:nvPr/>
        </p:nvSpPr>
        <p:spPr>
          <a:xfrm>
            <a:off x="5861856" y="1700471"/>
            <a:ext cx="6344212" cy="52399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void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Vaccinated_students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(FILE *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{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endParaRPr lang="en-US" sz="1900" dirty="0">
              <a:solidFill>
                <a:srgbClr val="3F3F3F"/>
              </a:solidFill>
              <a:latin typeface="Bookman Old Style" panose="02050604050505020204" pitchFamily="18" charset="0"/>
              <a:sym typeface="Century Gothic"/>
            </a:endParaRP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char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student_name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[10];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int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student_id,vaccinated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("\n\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nDisplaying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vaccinated students\n");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=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fopen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vaccine.txt","r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");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while(!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feof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{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fscanf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,"%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d%s%d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",&amp;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student_id,student_name,&amp;vaccinated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if(vaccinated==1)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{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("student ID= %d\n",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student_id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("student name= %s\n",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student_name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    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printf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("student RAM =%d\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n",vaccinated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    }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    }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fclose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(</a:t>
            </a:r>
            <a:r>
              <a:rPr lang="en-US" sz="1900" dirty="0" err="1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fp</a:t>
            </a: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);</a:t>
            </a:r>
          </a:p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900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2EC0B96-56B2-4377-AF8A-923AC67C46D1}"/>
              </a:ext>
            </a:extLst>
          </p:cNvPr>
          <p:cNvSpPr txBox="1"/>
          <p:nvPr/>
        </p:nvSpPr>
        <p:spPr>
          <a:xfrm>
            <a:off x="244000" y="1260499"/>
            <a:ext cx="5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3F3F3F"/>
                </a:solidFill>
                <a:latin typeface="Bookman Old Style" panose="02050604050505020204" pitchFamily="18" charset="0"/>
              </a:rPr>
              <a:t>Reading student details from the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61A104-7EF0-4B21-AAF9-33364653A1DC}"/>
              </a:ext>
            </a:extLst>
          </p:cNvPr>
          <p:cNvSpPr txBox="1"/>
          <p:nvPr/>
        </p:nvSpPr>
        <p:spPr>
          <a:xfrm>
            <a:off x="6096000" y="1246257"/>
            <a:ext cx="59131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just">
              <a:lnSpc>
                <a:spcPct val="80000"/>
              </a:lnSpc>
              <a:buClr>
                <a:schemeClr val="accent1"/>
              </a:buClr>
              <a:buSzPts val="1800"/>
            </a:pPr>
            <a:r>
              <a:rPr lang="en-US" sz="1800" b="1" dirty="0">
                <a:solidFill>
                  <a:srgbClr val="3F3F3F"/>
                </a:solidFill>
                <a:latin typeface="Bookman Old Style" panose="02050604050505020204" pitchFamily="18" charset="0"/>
                <a:sym typeface="Century Gothic"/>
              </a:rPr>
              <a:t>Display vaccinated student details from the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417BBFD-A627-4A30-AEA9-0CCCA769C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39B86E-051A-4015-AAE4-0FAFEF02BEE4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Reading Student details from the file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p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body" idx="1"/>
          </p:nvPr>
        </p:nvSpPr>
        <p:spPr>
          <a:xfrm>
            <a:off x="1244600" y="2133600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4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endParaRPr sz="4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en-US" sz="4400" dirty="0">
                <a:latin typeface="Bookman Old Style" panose="02050604050505020204" pitchFamily="18" charset="0"/>
              </a:rPr>
              <a:t>Thank You</a:t>
            </a:r>
            <a:endParaRPr sz="44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47EE45-7476-426B-ABBD-3B801CB1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8F0499-DBA0-4505-8D86-918E3DA15DD8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1158948" y="1540189"/>
            <a:ext cx="10260012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ASCII text file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marR="5588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34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A text file can be a stream of characters that  a computer can process sequentially.</a:t>
            </a:r>
            <a:endParaRPr dirty="0">
              <a:latin typeface="Bookman Old Style" panose="02050604050505020204" pitchFamily="18" charset="0"/>
            </a:endParaRPr>
          </a:p>
          <a:p>
            <a:pPr marL="742950" lvl="2" indent="-342900" algn="l" rtl="0">
              <a:lnSpc>
                <a:spcPct val="206388"/>
              </a:lnSpc>
              <a:spcBef>
                <a:spcPts val="1000"/>
              </a:spcBef>
              <a:spcAft>
                <a:spcPts val="0"/>
              </a:spcAft>
              <a:buSzPts val="1434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It is processed only in forward direction.</a:t>
            </a:r>
            <a:endParaRPr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Binary file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marR="31750" lvl="2" indent="-342900" algn="l" rtl="0">
              <a:lnSpc>
                <a:spcPct val="212722"/>
              </a:lnSpc>
              <a:spcBef>
                <a:spcPts val="1000"/>
              </a:spcBef>
              <a:spcAft>
                <a:spcPts val="0"/>
              </a:spcAft>
              <a:buSzPts val="1434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A binary file is a file consisting of collection of  bytes.</a:t>
            </a:r>
            <a:endParaRPr dirty="0">
              <a:latin typeface="Bookman Old Style" panose="02050604050505020204" pitchFamily="18" charset="0"/>
            </a:endParaRPr>
          </a:p>
          <a:p>
            <a:pPr marL="742950" marR="30480" lvl="2" indent="-342900" algn="l" rtl="0">
              <a:lnSpc>
                <a:spcPct val="213333"/>
              </a:lnSpc>
              <a:spcBef>
                <a:spcPts val="1000"/>
              </a:spcBef>
              <a:spcAft>
                <a:spcPts val="0"/>
              </a:spcAft>
              <a:buSzPts val="1434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A binary file is also referred to as a character  stream</a:t>
            </a:r>
            <a:endParaRPr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3CDF7E-F8E3-45CA-B0FA-EDCB7294C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FDA3EB-9EF7-460C-95A3-7C06AF98ED5C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files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1206501" y="624110"/>
            <a:ext cx="10298112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1206501" y="1577009"/>
            <a:ext cx="10298111" cy="433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Create the stream via a pointer variable using the FILE structure.</a:t>
            </a:r>
            <a:br>
              <a:rPr lang="en-US" sz="20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 Ex: FILE *p;</a:t>
            </a:r>
            <a:endParaRPr sz="2000" dirty="0">
              <a:latin typeface="Bookman Old Style" panose="02050604050505020204" pitchFamily="18" charset="0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Open the file, associating the stream name with the file  name.</a:t>
            </a:r>
            <a:endParaRPr sz="2000" dirty="0">
              <a:latin typeface="Bookman Old Style" panose="02050604050505020204" pitchFamily="18" charset="0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Read or write the data.</a:t>
            </a:r>
            <a:endParaRPr sz="2000" dirty="0">
              <a:latin typeface="Bookman Old Style" panose="02050604050505020204" pitchFamily="18" charset="0"/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Close the file.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F60F72C-E786-47C7-B232-75816BF4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B12017D-9F08-4AD9-91E6-CD3A877267C5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Steps in processing a file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858962" y="624105"/>
            <a:ext cx="9645638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89" name="Google Shape;189;p5"/>
          <p:cNvSpPr txBox="1">
            <a:spLocks noGrp="1"/>
          </p:cNvSpPr>
          <p:nvPr>
            <p:ph type="body" idx="1"/>
          </p:nvPr>
        </p:nvSpPr>
        <p:spPr>
          <a:xfrm>
            <a:off x="1158948" y="1355650"/>
            <a:ext cx="8176352" cy="536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9BCC2E-A220-40EB-A531-D9E69FF6D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496C57D-3B2A-4293-9070-AB94B8BAE14D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File Functions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1"/>
          </p:nvPr>
        </p:nvSpPr>
        <p:spPr>
          <a:xfrm>
            <a:off x="1244600" y="1444487"/>
            <a:ext cx="10260012" cy="446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ookman Old Style" panose="02050604050505020204" pitchFamily="18" charset="0"/>
              </a:rPr>
              <a:t>File </a:t>
            </a:r>
            <a:r>
              <a:rPr lang="en-US" sz="2000" dirty="0">
                <a:latin typeface="Bookman Old Style" panose="02050604050505020204" pitchFamily="18" charset="0"/>
              </a:rPr>
              <a:t>is identified by its name.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This name is divided into two parts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File Name</a:t>
            </a:r>
            <a:endParaRPr sz="2000" dirty="0">
              <a:latin typeface="Bookman Old Style" panose="02050604050505020204" pitchFamily="18" charset="0"/>
            </a:endParaRPr>
          </a:p>
          <a:p>
            <a:pPr marL="1200150" lvl="2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It consists of alphabets and digits.</a:t>
            </a:r>
            <a:endParaRPr dirty="0">
              <a:latin typeface="Bookman Old Style" panose="02050604050505020204" pitchFamily="18" charset="0"/>
            </a:endParaRPr>
          </a:p>
          <a:p>
            <a:pPr marL="1200150" lvl="2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Special characters are also supported, but it depends on  the operating system we use.</a:t>
            </a:r>
            <a:endParaRPr dirty="0">
              <a:latin typeface="Bookman Old Style" panose="02050604050505020204" pitchFamily="18" charset="0"/>
            </a:endParaRPr>
          </a:p>
          <a:p>
            <a:pPr marL="800100" lvl="1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Extension</a:t>
            </a:r>
            <a:endParaRPr sz="2000" dirty="0">
              <a:latin typeface="Bookman Old Style" panose="02050604050505020204" pitchFamily="18" charset="0"/>
            </a:endParaRPr>
          </a:p>
          <a:p>
            <a:pPr marL="1200150" lvl="2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It describes the file type</a:t>
            </a:r>
            <a:endParaRPr dirty="0">
              <a:latin typeface="Bookman Old Style" panose="02050604050505020204" pitchFamily="18" charset="0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8E6F69-7B23-45D4-B74A-51E652C45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8ABE0A-0309-4CC1-A139-E54F31AFB9E1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Naming a file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1244600" y="1431235"/>
            <a:ext cx="10260012" cy="44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 file pointer is a pointer variable which can be store the address of a special file that means it is based upon the file pointer a file gets opened. </a:t>
            </a:r>
            <a:endParaRPr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Declaration of a file pointer:-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	 FILE* var; </a:t>
            </a:r>
            <a:endParaRPr sz="2000" dirty="0">
              <a:latin typeface="Bookman Old Style" panose="020506040505050202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Note: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 last byte of a file contains the end-of-file character (EOF),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While reading a text file, the EOF character can be checked to know the end.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0F8F11A-ECC3-4A1F-87E4-BB0E4F69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EC6E483-8A40-4449-9F50-F78D4461A9F0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File Pointer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207" name="Google Shape;207;p8"/>
          <p:cNvGraphicFramePr/>
          <p:nvPr>
            <p:extLst>
              <p:ext uri="{D42A27DB-BD31-4B8C-83A1-F6EECF244321}">
                <p14:modId xmlns:p14="http://schemas.microsoft.com/office/powerpoint/2010/main" val="669358562"/>
              </p:ext>
            </p:extLst>
          </p:nvPr>
        </p:nvGraphicFramePr>
        <p:xfrm>
          <a:off x="1032136" y="1264555"/>
          <a:ext cx="10684941" cy="52055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0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34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Bookman Old Style" panose="02050604050505020204" pitchFamily="18" charset="0"/>
                        </a:rPr>
                        <a:t>Mode</a:t>
                      </a:r>
                      <a:endParaRPr sz="1800" dirty="0">
                        <a:latin typeface="Bookman Old Style" panose="0205060405050502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Meaning</a:t>
                      </a:r>
                      <a:endParaRPr sz="1800" dirty="0">
                        <a:latin typeface="Bookman Old Style" panose="020506040505050202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Open a text file for reading only. If the file doesn’t exist, it returns null. 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w</a:t>
                      </a:r>
                      <a:endParaRPr sz="180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75920" marR="1366520" lvl="0" indent="-285750" algn="l" rtl="0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Opens a file for writing only.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375920" marR="1366520" lvl="0" indent="-285750" algn="l" rtl="0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If file exists, than all the contents of that file are destroyed and new fresh blank file  is copied on the disk and memory with same name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375920" marR="1366520" lvl="0" indent="-285750" algn="l" rtl="0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If file </a:t>
                      </a:r>
                      <a:r>
                        <a:rPr lang="en-US" sz="1800" dirty="0" err="1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dosen’t</a:t>
                      </a: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 exists, a new blank file is created and opened for writing.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375920" marR="1366520" lvl="0" indent="-285750" algn="l" rtl="0">
                        <a:lnSpc>
                          <a:spcPct val="134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Returns NULL if it is unable to open the file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180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53695" marR="4886325" lvl="0" indent="-285750" algn="l" rtl="0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Appends to the existing text file </a:t>
                      </a:r>
                      <a:endParaRPr sz="1800" dirty="0">
                        <a:latin typeface="Bookman Old Style" panose="02050604050505020204" pitchFamily="18" charset="0"/>
                      </a:endParaRPr>
                    </a:p>
                    <a:p>
                      <a:pPr marL="353695" marR="4886325" lvl="0" indent="-285750" algn="l" rtl="0">
                        <a:lnSpc>
                          <a:spcPct val="13312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Adds data at the end of the file.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353695" marR="3645534" lvl="0" indent="-285750" algn="l" rtl="0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If file doesn’t exists then a new file is created.</a:t>
                      </a:r>
                      <a:endParaRPr sz="1800" dirty="0">
                        <a:latin typeface="Bookman Old Style" panose="02050604050505020204" pitchFamily="18" charset="0"/>
                      </a:endParaRPr>
                    </a:p>
                    <a:p>
                      <a:pPr marL="353695" marR="3645534" lvl="0" indent="-285750" algn="l" rtl="0">
                        <a:lnSpc>
                          <a:spcPct val="13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800" dirty="0">
                          <a:latin typeface="Bookman Old Style" panose="02050604050505020204" pitchFamily="18" charset="0"/>
                          <a:ea typeface="Century Gothic"/>
                          <a:cs typeface="Century Gothic"/>
                          <a:sym typeface="Century Gothic"/>
                        </a:rPr>
                        <a:t> Returns NULL if it is unable to open the file.</a:t>
                      </a: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anose="02050604050505020204" pitchFamily="18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7335C91-91B7-4582-AEF1-4C923050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BEB23-08A5-44AD-BB81-E43781513AEE}"/>
              </a:ext>
            </a:extLst>
          </p:cNvPr>
          <p:cNvSpPr/>
          <p:nvPr/>
        </p:nvSpPr>
        <p:spPr>
          <a:xfrm>
            <a:off x="1158948" y="704537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File Modes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1244600" y="624110"/>
            <a:ext cx="10260013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13" name="Google Shape;21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264" y="2133600"/>
            <a:ext cx="8938684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3DF809A-AF46-429A-A42B-A57F07BF3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6B6C8D-2A48-4955-A51C-61E6CA1ED84E}"/>
              </a:ext>
            </a:extLst>
          </p:cNvPr>
          <p:cNvSpPr/>
          <p:nvPr/>
        </p:nvSpPr>
        <p:spPr>
          <a:xfrm>
            <a:off x="11589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File Modes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1077</Words>
  <Application>Microsoft Office PowerPoint</Application>
  <PresentationFormat>Custom</PresentationFormat>
  <Paragraphs>228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Tabib</dc:creator>
  <cp:lastModifiedBy>DELL</cp:lastModifiedBy>
  <cp:revision>288</cp:revision>
  <dcterms:created xsi:type="dcterms:W3CDTF">2020-04-17T20:29:49Z</dcterms:created>
  <dcterms:modified xsi:type="dcterms:W3CDTF">2021-05-03T11:55:33Z</dcterms:modified>
</cp:coreProperties>
</file>