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87" r:id="rId3"/>
    <p:sldId id="388" r:id="rId4"/>
    <p:sldId id="389" r:id="rId5"/>
    <p:sldId id="390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8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22" r:id="rId32"/>
    <p:sldId id="332" r:id="rId33"/>
    <p:sldId id="327" r:id="rId34"/>
    <p:sldId id="300" r:id="rId35"/>
    <p:sldId id="344" r:id="rId36"/>
    <p:sldId id="335" r:id="rId37"/>
    <p:sldId id="382" r:id="rId38"/>
    <p:sldId id="383" r:id="rId39"/>
    <p:sldId id="321" r:id="rId40"/>
    <p:sldId id="345" r:id="rId41"/>
    <p:sldId id="302" r:id="rId42"/>
    <p:sldId id="359" r:id="rId43"/>
    <p:sldId id="328" r:id="rId44"/>
    <p:sldId id="384" r:id="rId45"/>
    <p:sldId id="298" r:id="rId46"/>
    <p:sldId id="325" r:id="rId47"/>
    <p:sldId id="361" r:id="rId48"/>
    <p:sldId id="362" r:id="rId49"/>
    <p:sldId id="363" r:id="rId50"/>
    <p:sldId id="364" r:id="rId51"/>
    <p:sldId id="334" r:id="rId52"/>
    <p:sldId id="299" r:id="rId53"/>
    <p:sldId id="28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E55B1-C670-41F4-8838-C5BE383355AF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C85B-D913-469D-A7D2-74D6C8152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869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/>
          </a:p>
        </p:txBody>
      </p:sp>
      <p:sp>
        <p:nvSpPr>
          <p:cNvPr id="195" name="Google Shape;195;p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C-Programming for Problem Solving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80134-C2CC-4DEE-BBC6-156819236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D52F70-0C86-4B47-B487-D47A6F049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69A486-4148-4E1E-A045-88FA0E9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F806-B376-4332-AFFA-2C5DCD1194FF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F4C38D-C31F-4700-97D4-53B4A503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FB9F55-F58B-481D-A85C-1431A19F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1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8511D-5D31-4E33-AF85-5CAC0DC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CFB3DD-A3DC-486D-9B46-B66459C4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DB8D45-27AB-4C55-9C37-AFD1E5C9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FA1-A1F2-4A32-A68A-01E3BCD2E916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9BB74E-B26F-4CAE-8F3E-967D30CD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33722F-03E9-4345-B32C-63D90883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486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AE90327-6D53-44A4-A69E-8CF913AE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1927E0-7C4E-4E18-827D-3412DD73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E85A51-C5A3-4FBA-BA14-B4C8AAB1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7A6-9801-4253-A9B9-09E213D98C34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058467-747E-473D-8769-ED8B5753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DDC69E-0018-4F16-91B3-390AF03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9795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F267E-CC64-460C-ACD1-6906EA62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872E0F-58CA-4C85-B129-B0E82F3B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4A8B0D-DEA5-44BD-A32A-EB7B3383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B34B-B73A-4548-8469-9050F80D00FC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F412EA-CB41-499D-9D7A-B4231262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5BC7B2-B4C1-4E59-9D1F-03AB382A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122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67980A-672D-41C8-93D9-36379942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AA5CAB-0CDC-4A95-B5AB-38262BC0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D4053B-8DE7-4C50-B4AE-92B5095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3DFC-6E06-4502-8993-76163BC0DF4B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867953-BAFB-4842-8C79-70069827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2ECB1-89BE-45CD-BA04-81B63186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200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5855D-3422-43E6-BCF7-DD2329D9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72EC4B-09CB-4160-85BB-9CB40091A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EF3A9F-91AE-4285-B403-9339661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689803-F437-407D-B6E6-CA5E435A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705E-FA54-4024-8AD1-13C9B8C05AE0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494F34-DF69-43CC-9FD6-C1ED0E34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D9BCAC-C7B4-4311-9784-A4006B33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825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44B674-041D-4E79-BA47-7436502B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F4DF99-30B8-489E-96AE-331C4397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885D01-78B2-40A8-978C-A3B85486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7E0DCDA-345F-40E0-AD37-164D2383D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4428D39-18ED-4152-A35D-C5A037702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7F5BB6C-3C3A-4822-8E9F-58205A30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EB0A-4A9A-4E6C-A566-0DC4619D394E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8BF616-4701-4731-BE4E-CC75C5A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0A2185-639B-49EF-8C8E-597EFBC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968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D8567-27D1-45C0-962C-3465752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1BCDAB-A67B-4260-86B6-AEC6B2BA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1348-CB1A-4EAC-BBA3-B717F2DAEE38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072017-CE2A-47DC-BB04-F94A351D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8037D3-CE15-4E0D-B7FB-AFEE4372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96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D967072-A832-4E64-A0FE-45C4C9AF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3F9-52CF-41D3-80D4-D71E7994D43C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155A7FD-3BA9-4CF8-9A4A-3042A873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C34D9F-6701-432C-9798-2B705116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88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E053F-0739-4A0D-AA8B-DEAD8562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77706-9659-4164-9F83-B8048C71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35389A-562D-4922-ACF8-AC444219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9C44AA-E058-4329-AA65-D00DA0BE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D47-EC9C-43B3-A359-F17B427B42C5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315BB2-B749-4BE9-BCB5-64D80B40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F4425F-CD89-4EE9-BFBB-3B04A9A6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977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E2D414-108F-4508-BA6B-47091E94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461B6BF-AAFD-487C-BBA9-0830A96FB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A3A12A-B760-4145-ADED-111212B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BEA0FB-084D-4A11-8AAA-18EEE391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AD12-F669-4016-B5C9-D8FB627170F1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CC6CC1-3F7C-494B-B069-64DB762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42D254-25D9-4B6A-90DB-0D2B145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91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633FE9-CB0A-4065-A859-074BBCB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7C9996-8FA4-4217-9769-070B568F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002F23-25EC-4BF9-948F-B89D264EB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3ECC-6F75-44B1-878F-129902AEFD3D}" type="datetime1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A99174-8DE4-4AE9-AB84-BF0148BDE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4F9576-B9A9-4C74-9457-1107591F1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643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77733A4-90B9-4281-B331-178C1928D2B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61A22-F8C6-4857-AFC8-274C2CDC79C3}"/>
              </a:ext>
            </a:extLst>
          </p:cNvPr>
          <p:cNvSpPr/>
          <p:nvPr/>
        </p:nvSpPr>
        <p:spPr>
          <a:xfrm>
            <a:off x="4478083" y="3589335"/>
            <a:ext cx="2978920" cy="6194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B3AD73-D3FA-4E16-8987-59361CFFD19C}"/>
              </a:ext>
            </a:extLst>
          </p:cNvPr>
          <p:cNvSpPr txBox="1"/>
          <p:nvPr/>
        </p:nvSpPr>
        <p:spPr>
          <a:xfrm>
            <a:off x="-128457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II Semester</a:t>
            </a:r>
          </a:p>
          <a:p>
            <a:pPr algn="ctr"/>
            <a:r>
              <a:rPr lang="en-IN" sz="2400" b="1" dirty="0">
                <a:latin typeface="Bookman Old Style" panose="02050604050505020204" pitchFamily="18" charset="0"/>
              </a:rPr>
              <a:t>18ECSP102– Problem Solving with Data Structures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913D7F-8E6A-4182-B6E5-EDB78040C3B4}"/>
              </a:ext>
            </a:extLst>
          </p:cNvPr>
          <p:cNvSpPr txBox="1"/>
          <p:nvPr/>
        </p:nvSpPr>
        <p:spPr>
          <a:xfrm>
            <a:off x="1190848" y="707472"/>
            <a:ext cx="110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77E54E-2FFF-4B93-9946-76005C636D2E}"/>
              </a:ext>
            </a:extLst>
          </p:cNvPr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atin typeface="Bookman Old Style" panose="02050604050505020204" pitchFamily="18" charset="0"/>
              </a:defRPr>
            </a:lvl1pPr>
          </a:lstStyle>
          <a:p>
            <a:r>
              <a:rPr lang="en-IN" dirty="0"/>
              <a:t>2020-2021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99E2D7D-24B7-4C33-B55C-2B8A54F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802A032A-540D-4F57-AEEE-2B42573C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962A26-AE9B-4B3D-A077-36E0B8BAD7C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KLE Technological University</a:t>
            </a:r>
          </a:p>
        </p:txBody>
      </p:sp>
    </p:spTree>
    <p:extLst>
      <p:ext uri="{BB962C8B-B14F-4D97-AF65-F5344CB8AC3E}">
        <p14:creationId xmlns="" xmlns:p14="http://schemas.microsoft.com/office/powerpoint/2010/main" val="6818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>
            <a:spLocks noGrp="1"/>
          </p:cNvSpPr>
          <p:nvPr>
            <p:ph type="title"/>
          </p:nvPr>
        </p:nvSpPr>
        <p:spPr>
          <a:xfrm>
            <a:off x="2136775" y="582612"/>
            <a:ext cx="9626600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3" name="Google Shape;293;p6"/>
          <p:cNvSpPr txBox="1">
            <a:spLocks noGrp="1"/>
          </p:cNvSpPr>
          <p:nvPr>
            <p:ph type="body" idx="1"/>
          </p:nvPr>
        </p:nvSpPr>
        <p:spPr>
          <a:xfrm>
            <a:off x="1190848" y="1341436"/>
            <a:ext cx="11001151" cy="432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Write a structure for your mobile.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1. Identify the  attributes .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2. Group all the attributes.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3. Give a name to the group.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4. Identify the appropriate data types for the above listed attributes.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5. Create a structure for your mobile.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marR="0" lvl="0" indent="-165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AC543BB-77DB-44A6-8A3D-62937AF47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4F284AC-5B7D-4FF1-850D-F9BBBF79EC66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F2AFD4-D67B-4612-BC1C-CDD67A650927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Class Task-2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"/>
          <p:cNvSpPr txBox="1">
            <a:spLocks noGrp="1"/>
          </p:cNvSpPr>
          <p:nvPr>
            <p:ph type="title"/>
          </p:nvPr>
        </p:nvSpPr>
        <p:spPr>
          <a:xfrm>
            <a:off x="991345" y="1106076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36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Ex: </a:t>
            </a:r>
            <a:r>
              <a:rPr lang="en-US" sz="28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299" name="Google Shape;299;p7"/>
          <p:cNvSpPr txBox="1">
            <a:spLocks noGrp="1"/>
          </p:cNvSpPr>
          <p:nvPr>
            <p:ph type="body" idx="1"/>
          </p:nvPr>
        </p:nvSpPr>
        <p:spPr>
          <a:xfrm>
            <a:off x="1149520" y="1757362"/>
            <a:ext cx="568943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{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char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char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float    average;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centuries;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};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struct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p1;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32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Declaring Multiple Structure Variables</a:t>
            </a:r>
            <a:endParaRPr dirty="0">
              <a:latin typeface="Bookman Old Style" panose="02050604050505020204" pitchFamily="18" charset="0"/>
            </a:endParaRPr>
          </a:p>
          <a:p>
            <a:pPr marL="342900" marR="0" lvl="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7"/>
          <p:cNvSpPr txBox="1"/>
          <p:nvPr/>
        </p:nvSpPr>
        <p:spPr>
          <a:xfrm>
            <a:off x="2194560" y="152400"/>
            <a:ext cx="835120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6310312" y="1757362"/>
            <a:ext cx="568943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{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           char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char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float    average;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centuries;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} 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struct </a:t>
            </a:r>
            <a:r>
              <a:rPr lang="en-US" sz="20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p1,p2,p3;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4676B8-0885-425A-8F5B-D3582A29C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3325D0B-8F1D-4C9F-9C70-703605A71A68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4CB520-3830-44F0-903F-F60A33F8038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endParaRPr lang="en-US" sz="2000" b="0" i="0" u="none" dirty="0">
              <a:solidFill>
                <a:schemeClr val="bg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Declaration of Structure Variables </a:t>
            </a:r>
            <a:r>
              <a:rPr lang="en-US" sz="2000" b="0" i="0" u="none" dirty="0">
                <a:solidFill>
                  <a:schemeClr val="tx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dirty="0">
                <a:solidFill>
                  <a:schemeClr val="tx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</a:b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>
            <a:spLocks noGrp="1"/>
          </p:cNvSpPr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3600" b="0" i="0" u="none" dirty="0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dirty="0"/>
          </a:p>
        </p:txBody>
      </p:sp>
      <p:sp>
        <p:nvSpPr>
          <p:cNvPr id="307" name="Google Shape;307;p8"/>
          <p:cNvSpPr txBox="1">
            <a:spLocks noGrp="1"/>
          </p:cNvSpPr>
          <p:nvPr>
            <p:ph type="body" idx="1"/>
          </p:nvPr>
        </p:nvSpPr>
        <p:spPr>
          <a:xfrm>
            <a:off x="1190848" y="1539875"/>
            <a:ext cx="10313764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Write the structure declaration for cell-phone in both formats(single and multiple variable declaration/s).</a:t>
            </a:r>
            <a:endParaRPr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1DD079-0068-4549-BD8F-E65FAFE7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373F8EB-77C8-4949-B0EC-DD3130FF61AC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3690217-1CBA-4EAB-8B6A-6C6B7654706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endParaRPr lang="en-US" sz="2000" b="0" i="0" u="none" dirty="0">
              <a:solidFill>
                <a:schemeClr val="bg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Task</a:t>
            </a:r>
            <a:r>
              <a:rPr lang="en-US" sz="2000" b="0" i="0" u="none" dirty="0">
                <a:solidFill>
                  <a:schemeClr val="tx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dirty="0">
                <a:solidFill>
                  <a:schemeClr val="tx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</a:b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>
            <a:spLocks noGrp="1"/>
          </p:cNvSpPr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1600" dirty="0"/>
              <a:t> </a:t>
            </a:r>
            <a:endParaRPr sz="1600" dirty="0"/>
          </a:p>
        </p:txBody>
      </p:sp>
      <p:sp>
        <p:nvSpPr>
          <p:cNvPr id="314" name="Google Shape;314;p9"/>
          <p:cNvSpPr txBox="1"/>
          <p:nvPr/>
        </p:nvSpPr>
        <p:spPr>
          <a:xfrm>
            <a:off x="559592" y="1663495"/>
            <a:ext cx="4872241" cy="4930775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713784" y="1773443"/>
            <a:ext cx="4957762" cy="495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</a:pPr>
            <a:r>
              <a:rPr lang="en-US" sz="1600" b="0" i="0" u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Way 1 : Immediately after Structure Template		  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</a:pPr>
            <a:r>
              <a:rPr lang="en-US" sz="1600" b="0" i="0" u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Declaring Multiple Structure Variables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1026319" y="2199376"/>
            <a:ext cx="391434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model_name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[10];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float price;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char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os_name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[20];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os_version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samsung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600" dirty="0"/>
          </a:p>
        </p:txBody>
      </p:sp>
      <p:sp>
        <p:nvSpPr>
          <p:cNvPr id="318" name="Google Shape;318;p9"/>
          <p:cNvSpPr txBox="1"/>
          <p:nvPr/>
        </p:nvSpPr>
        <p:spPr>
          <a:xfrm>
            <a:off x="1026319" y="4532108"/>
            <a:ext cx="373675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model_name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[10];	float  price;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char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os_name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[20];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os_version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samsung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nokia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htc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600" dirty="0"/>
          </a:p>
        </p:txBody>
      </p:sp>
      <p:sp>
        <p:nvSpPr>
          <p:cNvPr id="320" name="Google Shape;320;p9"/>
          <p:cNvSpPr txBox="1"/>
          <p:nvPr/>
        </p:nvSpPr>
        <p:spPr>
          <a:xfrm>
            <a:off x="6096000" y="1639470"/>
            <a:ext cx="5652977" cy="4930775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 txBox="1">
            <a:spLocks noGrp="1"/>
          </p:cNvSpPr>
          <p:nvPr>
            <p:ph type="body" idx="2"/>
          </p:nvPr>
        </p:nvSpPr>
        <p:spPr>
          <a:xfrm>
            <a:off x="6241792" y="1617245"/>
            <a:ext cx="420606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600" b="0" i="0" u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Way 2 : Declare Variables using </a:t>
            </a:r>
            <a:r>
              <a:rPr lang="en-US" sz="1600" b="1" i="0" u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   	</a:t>
            </a:r>
            <a:r>
              <a:rPr lang="en-US" sz="1600" b="0" i="0" u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</a:t>
            </a:r>
            <a:endParaRPr sz="1600" b="0" i="0" u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600" b="0" i="0" u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600" b="0" i="0" u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Declaring Multiple Structure Variables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600" b="0" i="0" u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600" b="0" i="0" u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sz="1600" dirty="0"/>
          </a:p>
        </p:txBody>
      </p:sp>
      <p:sp>
        <p:nvSpPr>
          <p:cNvPr id="322" name="Google Shape;322;p9"/>
          <p:cNvSpPr txBox="1"/>
          <p:nvPr/>
        </p:nvSpPr>
        <p:spPr>
          <a:xfrm>
            <a:off x="6075104" y="1680556"/>
            <a:ext cx="522524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model_name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[10];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price;	 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char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os_name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[20];	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os_version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	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samsung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endParaRPr sz="1600" dirty="0"/>
          </a:p>
        </p:txBody>
      </p:sp>
      <p:sp>
        <p:nvSpPr>
          <p:cNvPr id="323" name="Google Shape;323;p9"/>
          <p:cNvSpPr txBox="1"/>
          <p:nvPr/>
        </p:nvSpPr>
        <p:spPr>
          <a:xfrm>
            <a:off x="6335713" y="4303739"/>
            <a:ext cx="380523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struct mobile	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{ 	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    char 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model_name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[10];</a:t>
            </a:r>
            <a:endParaRPr lang="en-US"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float  price;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char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os_name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[20];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float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os_version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	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};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struct mobile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samsung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nokia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htc</a:t>
            </a: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286138D-2D23-4177-AE2E-FC2F7A702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BB29EB2-A758-404E-8C4E-64FFC61814A6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E316732-77D9-43D1-A69D-1D5EDCAF0F77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  <a:sym typeface="Century Gothic"/>
            </a:endParaRPr>
          </a:p>
          <a:p>
            <a:pPr>
              <a:buClr>
                <a:srgbClr val="178DBB"/>
              </a:buClr>
              <a:buSzPts val="3600"/>
            </a:pP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  <a:sym typeface="Century Gothic"/>
            </a:endParaRPr>
          </a:p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Structure Variable(s):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</a:b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</a:br>
            <a:r>
              <a:rPr lang="en-US" dirty="0" err="1">
                <a:solidFill>
                  <a:schemeClr val="tx1"/>
                </a:solidFill>
                <a:latin typeface="Bookman Old Style" panose="02050604050505020204" pitchFamily="18" charset="0"/>
                <a:sym typeface="Century Gothic"/>
              </a:rPr>
              <a:t>Ex:Mobile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sym typeface="Century Gothic"/>
              </a:rPr>
              <a:t> </a:t>
            </a: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>
            <a:spLocks noGrp="1"/>
          </p:cNvSpPr>
          <p:nvPr>
            <p:ph type="body" idx="1"/>
          </p:nvPr>
        </p:nvSpPr>
        <p:spPr>
          <a:xfrm>
            <a:off x="2014537" y="1631950"/>
            <a:ext cx="9769475" cy="3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</a:t>
            </a:r>
            <a:r>
              <a:rPr lang="en-US" sz="18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										   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{														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                       char    </a:t>
            </a:r>
            <a:r>
              <a:rPr lang="en-US" sz="18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char    </a:t>
            </a:r>
            <a:r>
              <a:rPr lang="en-US" sz="18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float    average;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</a:t>
            </a:r>
            <a:r>
              <a:rPr lang="en-US" sz="18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centuries;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int        </a:t>
            </a:r>
            <a:r>
              <a:rPr lang="en-US" sz="1800" b="0" i="0" u="none" strike="noStrike" cap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							            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};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sturct</a:t>
            </a:r>
            <a:r>
              <a:rPr lang="en-US" sz="18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18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p1;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6651625" y="1514475"/>
            <a:ext cx="2468562" cy="2025650"/>
          </a:xfrm>
          <a:prstGeom prst="wedgeEllipseCallout">
            <a:avLst>
              <a:gd name="adj1" fmla="val -6583"/>
              <a:gd name="adj2" fmla="val 16418"/>
            </a:avLst>
          </a:prstGeom>
          <a:solidFill>
            <a:srgbClr val="0F5E7C"/>
          </a:solidFill>
          <a:ln w="15875" cap="rnd" cmpd="sng">
            <a:solidFill>
              <a:srgbClr val="2424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rgbClr val="FFFFFF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Memory is not allocated to the structure until  variable is declared.</a:t>
            </a:r>
            <a:endParaRPr>
              <a:latin typeface="Bookman Old Style" panose="02050604050505020204" pitchFamily="18" charset="0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9401175" y="3309937"/>
            <a:ext cx="1984375" cy="1535112"/>
          </a:xfrm>
          <a:prstGeom prst="wedgeEllipseCallout">
            <a:avLst>
              <a:gd name="adj1" fmla="val 2492"/>
              <a:gd name="adj2" fmla="val 29023"/>
            </a:avLst>
          </a:prstGeom>
          <a:solidFill>
            <a:srgbClr val="3F1C6A"/>
          </a:solidFill>
          <a:ln w="15875" cap="rnd" cmpd="sng">
            <a:solidFill>
              <a:srgbClr val="2424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rgbClr val="FFFFFF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Total bytes allocated is 56</a:t>
            </a:r>
            <a:endParaRPr>
              <a:latin typeface="Bookman Old Style" panose="0205060405050502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1387752-A122-47B0-B5B7-4AB41100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7" y="5343525"/>
            <a:ext cx="8516202" cy="838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2C295D-9332-44E5-82E8-14053FE2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197E1CB-6DAD-48A1-84CF-35B7847CB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7EE6EAE-C06D-4FB6-88FE-C5A54268C58E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4DB1EF3-4A96-444E-A945-6055D83A31B3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  <a:sym typeface="Century Gothic"/>
            </a:endParaRPr>
          </a:p>
          <a:p>
            <a:pPr>
              <a:buClr>
                <a:srgbClr val="178DBB"/>
              </a:buClr>
              <a:buSzPts val="3600"/>
            </a:pP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  <a:sym typeface="Century Gothic"/>
            </a:endParaRPr>
          </a:p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Memory Allocation of a structure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</a:b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</a:br>
            <a:r>
              <a:rPr lang="en-US" sz="1800" b="0" i="0" u="none" dirty="0">
                <a:solidFill>
                  <a:schemeClr val="tx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Ex: </a:t>
            </a:r>
            <a:r>
              <a:rPr lang="en-US" sz="1800" b="0" i="0" u="none" dirty="0" err="1">
                <a:solidFill>
                  <a:schemeClr val="tx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>
            <a:spLocks noGrp="1"/>
          </p:cNvSpPr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3600" b="0" i="0" u="none" dirty="0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3600" b="0" i="0" u="none" dirty="0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dirty="0"/>
          </a:p>
        </p:txBody>
      </p:sp>
      <p:sp>
        <p:nvSpPr>
          <p:cNvPr id="347" name="Google Shape;347;p11"/>
          <p:cNvSpPr txBox="1">
            <a:spLocks noGrp="1"/>
          </p:cNvSpPr>
          <p:nvPr>
            <p:ph type="body" idx="1"/>
          </p:nvPr>
        </p:nvSpPr>
        <p:spPr>
          <a:xfrm>
            <a:off x="1190848" y="1658937"/>
            <a:ext cx="10442351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Draw the memory allocation diagram for </a:t>
            </a:r>
            <a:r>
              <a:rPr lang="en-US" sz="24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cell_phone</a:t>
            </a: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structure</a:t>
            </a:r>
            <a:endParaRPr sz="2400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62CC5A-4CE7-49AC-B794-A3395ACBC14A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D56262-833E-4B29-8DA6-F525584D6971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Class task-3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ABD770A-545B-427D-9228-32988D89C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>
            <a:spLocks noGrp="1"/>
          </p:cNvSpPr>
          <p:nvPr>
            <p:ph type="title"/>
          </p:nvPr>
        </p:nvSpPr>
        <p:spPr>
          <a:xfrm>
            <a:off x="1825625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body" idx="1"/>
          </p:nvPr>
        </p:nvSpPr>
        <p:spPr>
          <a:xfrm>
            <a:off x="1190848" y="1439863"/>
            <a:ext cx="11001152" cy="331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Structure members are accessed using </a:t>
            </a:r>
            <a:r>
              <a:rPr lang="en-US" sz="2000" b="1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. (dot)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operator. </a:t>
            </a:r>
            <a:endParaRPr sz="2000" dirty="0">
              <a:latin typeface="Bookman Old Style" panose="02050604050505020204" pitchFamily="18" charset="0"/>
            </a:endParaRP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000" b="1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. (dot) 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is called as “Structure member Operator”. </a:t>
            </a:r>
            <a:endParaRPr sz="2000" dirty="0">
              <a:latin typeface="Bookman Old Style" panose="02050604050505020204" pitchFamily="18" charset="0"/>
            </a:endParaRP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Dot operator is used between “structure variable” &amp; “member of structure”.</a:t>
            </a:r>
            <a:endParaRPr sz="2000" dirty="0">
              <a:latin typeface="Bookman Old Style" panose="02050604050505020204" pitchFamily="18" charset="0"/>
            </a:endParaRP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Wingdings" panose="05000000000000000000" pitchFamily="2" charset="2"/>
              <a:buChar char="§"/>
            </a:pPr>
            <a:endParaRPr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32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            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0F892F1-F89A-49B7-8BF2-93E4443D7E22}"/>
              </a:ext>
            </a:extLst>
          </p:cNvPr>
          <p:cNvSpPr txBox="1"/>
          <p:nvPr/>
        </p:nvSpPr>
        <p:spPr>
          <a:xfrm>
            <a:off x="2715719" y="3541738"/>
            <a:ext cx="44903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structure_variable.member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100C50-4DA3-470E-9A11-79637820C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F9D9EFD-6551-4AC9-BF99-D7952EC76D1C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F40752-222C-4E8A-9B21-D72C4B730DF3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Accessing Structure Members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>
            <a:spLocks noGrp="1"/>
          </p:cNvSpPr>
          <p:nvPr>
            <p:ph type="title"/>
          </p:nvPr>
        </p:nvSpPr>
        <p:spPr>
          <a:xfrm>
            <a:off x="1852612" y="719137"/>
            <a:ext cx="969327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body" idx="1"/>
          </p:nvPr>
        </p:nvSpPr>
        <p:spPr>
          <a:xfrm>
            <a:off x="1190848" y="1276350"/>
            <a:ext cx="11123389" cy="51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structure_variable.member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1265237" y="1919287"/>
            <a:ext cx="5299075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struct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cricket_player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{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char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player_name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char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team_name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float    average;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highest_score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centuries;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ODI_rank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};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struct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cricket_player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 p1; 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6616996" y="1872734"/>
            <a:ext cx="5299075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To access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player_name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: p1.player_name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To access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team_name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: p1.team_name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To access average: p1. average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To access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highest_score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: p1.highest_score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To access centuries: p1.centuries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To access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ODI_rank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: p1.ODI_rank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269389-B579-417C-8E63-9308432D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92E44C-6B43-475D-859B-89F2DB768517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1055A2D-9B4E-42A5-985C-43BD0A634254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Example of Accessing Structure Members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 txBox="1">
            <a:spLocks noGrp="1"/>
          </p:cNvSpPr>
          <p:nvPr>
            <p:ph type="body" idx="1"/>
          </p:nvPr>
        </p:nvSpPr>
        <p:spPr>
          <a:xfrm>
            <a:off x="1190848" y="1276350"/>
            <a:ext cx="11123389" cy="51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Compile Time Initialization</a:t>
            </a:r>
            <a:endParaRPr sz="2400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lang="en-US" sz="36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Example: </a:t>
            </a:r>
            <a:r>
              <a:rPr lang="en-US" sz="24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sz="2400" dirty="0">
              <a:latin typeface="Bookman Old Style" panose="02050604050505020204" pitchFamily="18" charset="0"/>
            </a:endParaRPr>
          </a:p>
          <a:p>
            <a:pPr marL="342900" marR="0" lvl="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2160587" y="2425700"/>
            <a:ext cx="8880475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struct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cricket_player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{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char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player_name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char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team_name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float    average;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highest_score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centuries;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ODI_rank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struct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cricket_player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 p1= {“Virat”, “INDIA”, 59.76,183, 39, 1}; 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7358062" y="2416175"/>
            <a:ext cx="3765550" cy="2908300"/>
          </a:xfrm>
          <a:prstGeom prst="wedgeEllipseCallout">
            <a:avLst>
              <a:gd name="adj1" fmla="val 3637"/>
              <a:gd name="adj2" fmla="val 24807"/>
            </a:avLst>
          </a:prstGeom>
          <a:solidFill>
            <a:srgbClr val="00B0F0"/>
          </a:solidFill>
          <a:ln w="15875" cap="rnd" cmpd="sng">
            <a:solidFill>
              <a:srgbClr val="2424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of initialization</a:t>
            </a:r>
            <a:endParaRPr sz="2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 map with order of</a:t>
            </a:r>
            <a:endParaRPr sz="2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 declarations  in the structure</a:t>
            </a:r>
            <a:endParaRPr sz="20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77C60F-8287-47FC-87DF-93055BF2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AD0F7B9-BD10-473A-9D1C-B1B50B60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F0C39A0-28F4-43C7-B8CF-4CAB141E35F9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EC8095-C567-4D30-997F-C92FCA08F242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Initialization of Structure Members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1852612" y="719137"/>
            <a:ext cx="969327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82" name="Google Shape;382;p16"/>
          <p:cNvSpPr txBox="1">
            <a:spLocks noGrp="1"/>
          </p:cNvSpPr>
          <p:nvPr>
            <p:ph type="body" idx="1"/>
          </p:nvPr>
        </p:nvSpPr>
        <p:spPr>
          <a:xfrm>
            <a:off x="1068388" y="1276350"/>
            <a:ext cx="11245849" cy="51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Compile Time Initialization</a:t>
            </a:r>
            <a:endParaRPr sz="2400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Example: </a:t>
            </a:r>
            <a:r>
              <a:rPr lang="en-US" sz="24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sz="2400" dirty="0">
              <a:latin typeface="Bookman Old Style" panose="02050604050505020204" pitchFamily="18" charset="0"/>
            </a:endParaRPr>
          </a:p>
          <a:p>
            <a:pPr marL="342900" marR="0" lvl="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16"/>
          <p:cNvSpPr txBox="1"/>
          <p:nvPr/>
        </p:nvSpPr>
        <p:spPr>
          <a:xfrm>
            <a:off x="1347787" y="2425700"/>
            <a:ext cx="969327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struct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cricket_player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{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char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player_name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char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team_name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float    average;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highest_score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centuries;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ODI_rank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}p1= {“Virat”, “INDIA”, 59.76,183, 39, 1}; 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7358062" y="2416175"/>
            <a:ext cx="3765550" cy="2908300"/>
          </a:xfrm>
          <a:prstGeom prst="wedgeEllipseCallout">
            <a:avLst>
              <a:gd name="adj1" fmla="val 2071"/>
              <a:gd name="adj2" fmla="val 23489"/>
            </a:avLst>
          </a:prstGeom>
          <a:solidFill>
            <a:srgbClr val="00B0F0"/>
          </a:solidFill>
          <a:ln w="15875" cap="rnd" cmpd="sng">
            <a:solidFill>
              <a:srgbClr val="2424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Order of initialization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must map with order of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member declarations  in the structure</a:t>
            </a:r>
            <a:endParaRPr sz="20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3838F6-4EB5-412B-BE35-C1173FAFA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2B1F0E3-343D-4B2E-B2AF-F6203BD2607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5EC6CC1-8F8A-4A77-B29F-16C5F92DDE79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Initialization of Structure Members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>
            <a:spLocks noGrp="1"/>
          </p:cNvSpPr>
          <p:nvPr>
            <p:ph type="body" idx="1"/>
          </p:nvPr>
        </p:nvSpPr>
        <p:spPr>
          <a:xfrm>
            <a:off x="838200" y="1295401"/>
            <a:ext cx="9525000" cy="5178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680"/>
              <a:buNone/>
            </a:pPr>
            <a:endParaRPr sz="2400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None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At the end of the course the student will be able to:</a:t>
            </a:r>
            <a:endParaRPr sz="20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None/>
            </a:pPr>
            <a:endParaRPr sz="2000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  <a:p>
            <a:pPr marL="236221" indent="-342900"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Identify appropriate data structures and constraints to solve a given problem.</a:t>
            </a:r>
            <a:endParaRPr sz="2000" dirty="0">
              <a:latin typeface="Bookman Old Style" panose="02050604050505020204" pitchFamily="18" charset="0"/>
            </a:endParaRPr>
          </a:p>
          <a:p>
            <a:pPr marL="236221" indent="-342900"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Apply problem solving skills to solve real world problems using appropriate data structures.</a:t>
            </a:r>
            <a:endParaRPr sz="2000" dirty="0">
              <a:latin typeface="Bookman Old Style" panose="02050604050505020204" pitchFamily="18" charset="0"/>
            </a:endParaRPr>
          </a:p>
          <a:p>
            <a:pPr marL="236221" indent="-342900"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Demonstrate programming skills using Integrated Development Environment and online coding platforms.</a:t>
            </a:r>
            <a:endParaRPr sz="2000" dirty="0">
              <a:latin typeface="Bookman Old Style" panose="02050604050505020204" pitchFamily="18" charset="0"/>
            </a:endParaRPr>
          </a:p>
          <a:p>
            <a:pPr marL="236221" indent="-342900"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Work collaboratively to share knowledge, skills and experiences.</a:t>
            </a:r>
            <a:endParaRPr sz="2000" dirty="0"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None/>
            </a:pPr>
            <a:endParaRPr sz="2400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680"/>
              <a:buNone/>
            </a:pPr>
            <a:endParaRPr sz="2400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  <a:p>
            <a:pPr marL="273050" indent="-166370">
              <a:spcBef>
                <a:spcPts val="600"/>
              </a:spcBef>
              <a:buClr>
                <a:schemeClr val="accent1"/>
              </a:buClr>
              <a:buSzPts val="1680"/>
              <a:buNone/>
            </a:pPr>
            <a:endParaRPr sz="2400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5A0C687-55B6-46E1-A058-371B0F9A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BD7B2A-A14E-43D0-8DAE-63335B6E24F5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Introduction to 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7159B95-D785-4B34-AE2E-75003ABDF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D99B5C8-94F3-43ED-8FA1-BB7B590F9F22}"/>
              </a:ext>
            </a:extLst>
          </p:cNvPr>
          <p:cNvSpPr/>
          <p:nvPr/>
        </p:nvSpPr>
        <p:spPr>
          <a:xfrm>
            <a:off x="1190848" y="621453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Course Outcomes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>
            <a:spLocks noGrp="1"/>
          </p:cNvSpPr>
          <p:nvPr>
            <p:ph type="title"/>
          </p:nvPr>
        </p:nvSpPr>
        <p:spPr>
          <a:xfrm>
            <a:off x="1757362" y="1029277"/>
            <a:ext cx="9693275" cy="6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800"/>
              <a:buFont typeface="Century Gothic"/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390" name="Google Shape;390;p17"/>
          <p:cNvSpPr txBox="1">
            <a:spLocks noGrp="1"/>
          </p:cNvSpPr>
          <p:nvPr>
            <p:ph type="body" idx="1"/>
          </p:nvPr>
        </p:nvSpPr>
        <p:spPr>
          <a:xfrm>
            <a:off x="1190848" y="1174469"/>
            <a:ext cx="6149752" cy="77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Run Time Initialization</a:t>
            </a:r>
            <a:r>
              <a:rPr lang="en-US" sz="2400" b="1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: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Example: </a:t>
            </a:r>
            <a:r>
              <a:rPr lang="en-US" sz="24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sz="2400" dirty="0">
              <a:latin typeface="Bookman Old Style" panose="02050604050505020204" pitchFamily="18" charset="0"/>
            </a:endParaRPr>
          </a:p>
          <a:p>
            <a:pPr marL="342900" marR="0" lvl="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805218" y="2043112"/>
            <a:ext cx="4912956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struct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cricket_player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{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 char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player_name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 char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team_name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[20];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 float    average;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 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highest_score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 int        centuries;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 int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ODI_rank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};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5866318" y="1995743"/>
            <a:ext cx="592455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main()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{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struct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cricket_player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p1;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(“%s”, p1.player_name);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  	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(“%s”, p1.team_name);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  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(“%f”, &amp;p1.average);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  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(“%d”, &amp;p1.highest_score);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          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(“%d”, &amp;p1.centuries);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  	</a:t>
            </a:r>
            <a:r>
              <a:rPr lang="en-US" sz="20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(“%d”, &amp;p1.ODI_rank);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}</a:t>
            </a:r>
            <a:endParaRPr sz="20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754DF7-CC1B-4DE4-A441-9F76EAA37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009FF9-C723-4806-88D7-A74254BF8A31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B7EA374-6C09-4959-9ED4-54E41350C5DA}"/>
              </a:ext>
            </a:extLst>
          </p:cNvPr>
          <p:cNvSpPr/>
          <p:nvPr/>
        </p:nvSpPr>
        <p:spPr>
          <a:xfrm>
            <a:off x="1190848" y="627318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Initialization of Structure Members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1828800" y="596900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832513" y="1382712"/>
            <a:ext cx="10003762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 sz="24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Initialize all the members of </a:t>
            </a:r>
            <a:r>
              <a:rPr lang="en-US" sz="2400" b="0" i="0" u="none" dirty="0" err="1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cell_phone</a:t>
            </a:r>
            <a:r>
              <a:rPr lang="en-US" sz="24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structure.</a:t>
            </a:r>
            <a:endParaRPr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D272A1D-70B4-4ECA-86F3-883FA8ED5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9D445A1-C793-4FC4-9149-2BD7DE1B1A5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622F22C-971C-4111-8975-621F032E1274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Class Task-4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900237" y="344487"/>
            <a:ext cx="8910637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1"/>
          </p:nvPr>
        </p:nvSpPr>
        <p:spPr>
          <a:xfrm>
            <a:off x="1460974" y="1327770"/>
            <a:ext cx="8915400" cy="464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Registered name of Cricket player may have: 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    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firstname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middlename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and last name.</a:t>
            </a:r>
            <a:endParaRPr sz="2000" dirty="0">
              <a:latin typeface="Bookman Old Style" panose="020506040505050202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endParaRPr sz="20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What name can you give to display on screen?</a:t>
            </a:r>
            <a:endParaRPr sz="2000" dirty="0">
              <a:latin typeface="Bookman Old Style" panose="02050604050505020204" pitchFamily="18" charset="0"/>
            </a:endParaRPr>
          </a:p>
          <a:p>
            <a:pPr marL="6096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endParaRPr sz="20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Suppose:  </a:t>
            </a:r>
            <a:r>
              <a:rPr lang="en-US" sz="2000" b="1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Mahendra</a:t>
            </a:r>
            <a:r>
              <a:rPr lang="en-US" sz="2000" b="1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Singh </a:t>
            </a:r>
            <a:r>
              <a:rPr lang="en-US" sz="2000" b="1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Dhoni</a:t>
            </a:r>
            <a:endParaRPr sz="20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Short Name: </a:t>
            </a:r>
            <a:r>
              <a:rPr lang="en-US" sz="2000" b="1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MSD</a:t>
            </a:r>
            <a:endParaRPr sz="20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6096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endParaRPr sz="2000" b="1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b="1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How this can be achieved in structures?</a:t>
            </a:r>
            <a:endParaRPr sz="2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312631-FF75-4E2D-9AEC-E3F0BCD0B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835F942-B4A9-4D97-BADB-69C9D493A032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C493666-C2AD-4290-BC71-AA929A0C40D2}"/>
              </a:ext>
            </a:extLst>
          </p:cNvPr>
          <p:cNvSpPr/>
          <p:nvPr/>
        </p:nvSpPr>
        <p:spPr>
          <a:xfrm>
            <a:off x="1190848" y="627318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Aliasing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>
            <a:spLocks noGrp="1"/>
          </p:cNvSpPr>
          <p:nvPr>
            <p:ph type="title"/>
          </p:nvPr>
        </p:nvSpPr>
        <p:spPr>
          <a:xfrm>
            <a:off x="1693862" y="534987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1984375" y="1230312"/>
            <a:ext cx="8932862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20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ourier New"/>
                <a:cs typeface="Courier New"/>
                <a:sym typeface="Courier New"/>
              </a:rPr>
              <a:t>typedef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is a way of </a:t>
            </a:r>
            <a:r>
              <a:rPr lang="en-US" sz="2000" b="0" i="1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renaming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a structure type.</a:t>
            </a:r>
            <a:endParaRPr dirty="0">
              <a:latin typeface="Bookman Old Style" panose="02050604050505020204" pitchFamily="18" charset="0"/>
            </a:endParaRP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Alias name for structure data type.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1895475" y="2238375"/>
            <a:ext cx="4343400" cy="3589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typedef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struct   &lt;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tag_name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&gt;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data_type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member1;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data_type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member2;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…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TYPEDEF_NAME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710362" y="2174875"/>
            <a:ext cx="4338637" cy="3638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typedef</a:t>
            </a:r>
            <a:r>
              <a:rPr lang="en-US" sz="1800" b="1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char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char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float    average;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centuries;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 </a:t>
            </a:r>
            <a:r>
              <a:rPr lang="en-US" sz="18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PLR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1"/>
          </p:nvPr>
        </p:nvSpPr>
        <p:spPr>
          <a:xfrm>
            <a:off x="1949450" y="5708650"/>
            <a:ext cx="893445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To create a variable(s) for structure: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14" name="Google Shape;414;p20"/>
          <p:cNvSpPr txBox="1">
            <a:spLocks noGrp="1"/>
          </p:cNvSpPr>
          <p:nvPr>
            <p:ph type="body" idx="1"/>
          </p:nvPr>
        </p:nvSpPr>
        <p:spPr>
          <a:xfrm>
            <a:off x="2033587" y="6184900"/>
            <a:ext cx="2655887" cy="501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PLR</a:t>
            </a:r>
            <a:r>
              <a:rPr lang="en-US" sz="2000" b="1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p1, p2;</a:t>
            </a:r>
            <a:endParaRPr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29B883-AE66-41CA-AB68-A7376F898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E76C835-6784-47E5-9779-A1E6F0B006A2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0AC0C1E-45F8-4AA4-9BCB-F9E0BFAED537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typedef Structures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 animBg="1"/>
      <p:bldP spid="412" grpId="0" uiExpand="1" build="p" animBg="1"/>
      <p:bldP spid="41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693862" y="534987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1833562" y="1135062"/>
            <a:ext cx="8932862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i="0" u="none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Bookman Old Style" panose="02050604050505020204" pitchFamily="18" charset="0"/>
            </a:endParaRPr>
          </a:p>
        </p:txBody>
      </p:sp>
      <p:sp>
        <p:nvSpPr>
          <p:cNvPr id="421" name="Google Shape;421;p21"/>
          <p:cNvSpPr txBox="1">
            <a:spLocks noGrp="1"/>
          </p:cNvSpPr>
          <p:nvPr>
            <p:ph type="body" idx="1"/>
          </p:nvPr>
        </p:nvSpPr>
        <p:spPr>
          <a:xfrm>
            <a:off x="1173162" y="1597025"/>
            <a:ext cx="5678487" cy="3589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  &lt;</a:t>
            </a:r>
            <a:r>
              <a:rPr lang="en-US" sz="22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tag_name</a:t>
            </a:r>
            <a:r>
              <a:rPr lang="en-US" sz="22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&gt;</a:t>
            </a:r>
            <a:endParaRPr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22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data_type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member1;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22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data_type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member2;</a:t>
            </a:r>
            <a:endParaRPr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…</a:t>
            </a:r>
            <a:endParaRPr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US" sz="22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};</a:t>
            </a:r>
            <a:endParaRPr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typedef 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&lt;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tag_name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0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TYPEDEF_NAME</a:t>
            </a:r>
            <a:r>
              <a:rPr lang="en-US" sz="2000" b="1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2000" b="0" i="0" u="none" dirty="0">
              <a:solidFill>
                <a:schemeClr val="dk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21"/>
          <p:cNvSpPr txBox="1">
            <a:spLocks noGrp="1"/>
          </p:cNvSpPr>
          <p:nvPr>
            <p:ph type="body" idx="2"/>
          </p:nvPr>
        </p:nvSpPr>
        <p:spPr>
          <a:xfrm>
            <a:off x="7024687" y="1574800"/>
            <a:ext cx="4338637" cy="432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char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char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float    average;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centuries;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 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typedef</a:t>
            </a:r>
            <a:r>
              <a:rPr lang="en-US" sz="1800" b="1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 </a:t>
            </a:r>
            <a:r>
              <a:rPr lang="en-US" sz="18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0" u="none" dirty="0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PLR</a:t>
            </a: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21"/>
          <p:cNvSpPr txBox="1">
            <a:spLocks noGrp="1"/>
          </p:cNvSpPr>
          <p:nvPr>
            <p:ph type="body" idx="1"/>
          </p:nvPr>
        </p:nvSpPr>
        <p:spPr>
          <a:xfrm>
            <a:off x="1266825" y="5462587"/>
            <a:ext cx="893445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To create a variable(s) for structure: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body" idx="1"/>
          </p:nvPr>
        </p:nvSpPr>
        <p:spPr>
          <a:xfrm>
            <a:off x="1350962" y="5980112"/>
            <a:ext cx="2655887" cy="501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i="0" u="none">
                <a:solidFill>
                  <a:srgbClr val="FF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PLR</a:t>
            </a:r>
            <a:r>
              <a:rPr lang="en-US" sz="2000" b="1" i="0" u="none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p1, p2;</a:t>
            </a:r>
            <a:endParaRPr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B84ACC-3AD8-471F-90B8-FDE71B623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CF4133-AB24-46A9-BF3C-9CA6DE70DD49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5DF7965-3C99-44EF-A279-05C5BCCAD03C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typedef Structures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 uiExpand="1" build="p" animBg="1"/>
      <p:bldP spid="422" grpId="0" uiExpand="1" build="p" animBg="1"/>
      <p:bldP spid="42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>
            <a:spLocks noGrp="1"/>
          </p:cNvSpPr>
          <p:nvPr>
            <p:ph type="title"/>
          </p:nvPr>
        </p:nvSpPr>
        <p:spPr>
          <a:xfrm>
            <a:off x="1738312" y="609600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30" name="Google Shape;430;p22"/>
          <p:cNvSpPr txBox="1">
            <a:spLocks noGrp="1"/>
          </p:cNvSpPr>
          <p:nvPr>
            <p:ph type="body" idx="1"/>
          </p:nvPr>
        </p:nvSpPr>
        <p:spPr>
          <a:xfrm>
            <a:off x="1190848" y="1411287"/>
            <a:ext cx="9664477" cy="377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Pass individual member of a structure</a:t>
            </a:r>
            <a:endParaRPr sz="2000" dirty="0">
              <a:latin typeface="Bookman Old Style" panose="02050604050505020204" pitchFamily="18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Pass entire structure</a:t>
            </a:r>
            <a:endParaRPr sz="2000" dirty="0">
              <a:latin typeface="Bookman Old Style" panose="02050604050505020204" pitchFamily="18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Pass the address of  a structure (call-by-reference)</a:t>
            </a:r>
            <a:endParaRPr sz="2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106D42-1E09-40D2-B06C-916B636DD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A3D8673-9799-4326-BB63-909A25F75D5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ACDB7F4-6348-44CE-BAB4-6A6B8134D34D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Structures with Functions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>
            <a:spLocks noGrp="1"/>
          </p:cNvSpPr>
          <p:nvPr>
            <p:ph type="title"/>
          </p:nvPr>
        </p:nvSpPr>
        <p:spPr>
          <a:xfrm>
            <a:off x="606053" y="803888"/>
            <a:ext cx="1019333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800"/>
              <a:buFont typeface="Century Gothic"/>
              <a:buNone/>
            </a:pP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/>
            </a:r>
            <a:b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</a:b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Ex 1: </a:t>
            </a:r>
            <a:r>
              <a:rPr lang="en-US" sz="24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sz="2400" dirty="0">
              <a:latin typeface="Bookman Old Style" panose="02050604050505020204" pitchFamily="18" charset="0"/>
            </a:endParaRPr>
          </a:p>
        </p:txBody>
      </p:sp>
      <p:sp>
        <p:nvSpPr>
          <p:cNvPr id="436" name="Google Shape;436;p23"/>
          <p:cNvSpPr txBox="1">
            <a:spLocks noGrp="1"/>
          </p:cNvSpPr>
          <p:nvPr>
            <p:ph type="body" idx="1"/>
          </p:nvPr>
        </p:nvSpPr>
        <p:spPr>
          <a:xfrm>
            <a:off x="223838" y="1608136"/>
            <a:ext cx="3859212" cy="39908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lang="en-US" dirty="0">
              <a:latin typeface="Bookman Old Style" panose="02050604050505020204" pitchFamily="18" charset="0"/>
            </a:endParaRPr>
          </a:p>
          <a:p>
            <a:pPr marL="457200" lvl="1" indent="0"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char 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	</a:t>
            </a:r>
          </a:p>
          <a:p>
            <a:pPr marL="457200" lvl="1" indent="0">
              <a:spcBef>
                <a:spcPts val="0"/>
              </a:spcBef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char   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sz="7200" dirty="0">
              <a:latin typeface="Bookman Old Style" panose="02050604050505020204" pitchFamily="18" charset="0"/>
            </a:endParaRPr>
          </a:p>
          <a:p>
            <a:pPr marL="457200" lvl="1" indent="0">
              <a:spcBef>
                <a:spcPts val="0"/>
              </a:spcBef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float    average;</a:t>
            </a:r>
            <a:endParaRPr sz="7200" dirty="0">
              <a:latin typeface="Bookman Old Style" panose="02050604050505020204" pitchFamily="18" charset="0"/>
            </a:endParaRPr>
          </a:p>
          <a:p>
            <a:pPr marL="457200" lvl="1" indent="0">
              <a:spcBef>
                <a:spcPts val="0"/>
              </a:spcBef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int       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7200" dirty="0">
              <a:latin typeface="Bookman Old Style" panose="02050604050505020204" pitchFamily="18" charset="0"/>
            </a:endParaRPr>
          </a:p>
          <a:p>
            <a:pPr marL="457200" lvl="1" indent="0">
              <a:spcBef>
                <a:spcPts val="0"/>
              </a:spcBef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int        centuries;</a:t>
            </a:r>
            <a:endParaRPr sz="7200" dirty="0">
              <a:latin typeface="Bookman Old Style" panose="02050604050505020204" pitchFamily="18" charset="0"/>
            </a:endParaRPr>
          </a:p>
          <a:p>
            <a:pPr marL="457200" lvl="1" indent="0">
              <a:spcBef>
                <a:spcPts val="0"/>
              </a:spcBef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int       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72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lang="en-US" sz="20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4346916" y="1427162"/>
            <a:ext cx="7845083" cy="1938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404040"/>
              </a:buClr>
              <a:buSzPts val="2000"/>
            </a:pPr>
            <a:r>
              <a:rPr lang="en-US" sz="2000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void display ( char [], ,</a:t>
            </a:r>
            <a:r>
              <a:rPr lang="en-US" sz="2000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float,int</a:t>
            </a:r>
            <a:r>
              <a:rPr lang="en-US" sz="2000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);</a:t>
            </a:r>
            <a:endParaRPr lang="en-US" sz="20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main()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p1={"Virat", "INDIA", 59.76,183, 39, 1};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display(p1.player_name, p1.average,p1.ODI_rank) 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220308" y="4170362"/>
            <a:ext cx="7971692" cy="163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void display ( char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[20],float average, int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)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    </a:t>
            </a:r>
            <a:endParaRPr sz="2000" b="0" i="0" u="none" dirty="0"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printf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("%s,%f,%d",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, average,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);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</a:t>
            </a:r>
            <a:endParaRPr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6195702-C615-43BC-A8E6-3042F7A5E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41E85F-D847-453F-A0BB-B334E53811C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34650A-840B-44A2-9E60-754A16C48F58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Passing Individual Structure Elements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/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/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"/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/>
                                        <p:tgtEl>
                                          <p:spTgt spid="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"/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1770062" y="581025"/>
            <a:ext cx="891222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44" name="Google Shape;444;p24"/>
          <p:cNvSpPr txBox="1"/>
          <p:nvPr/>
        </p:nvSpPr>
        <p:spPr>
          <a:xfrm>
            <a:off x="797258" y="1260475"/>
            <a:ext cx="1055812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Create a structure for cell-phone and pass the individual structure elements to the function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07511F-8ACC-46B0-9D14-743350B0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9E1D11-8D41-4C67-8ED7-BDFF26A6C7E8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F762000-6DA6-4CBC-8E5D-18AD6B76C54E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Class Task-5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>
            <a:spLocks noGrp="1"/>
          </p:cNvSpPr>
          <p:nvPr>
            <p:ph type="title"/>
          </p:nvPr>
        </p:nvSpPr>
        <p:spPr>
          <a:xfrm>
            <a:off x="1363290" y="678379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3600" b="0" i="0" u="none" dirty="0">
                <a:solidFill>
                  <a:srgbClr val="178DBB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/>
            </a:r>
            <a:br>
              <a:rPr lang="en-US" sz="3600" b="0" i="0" u="none" dirty="0">
                <a:solidFill>
                  <a:srgbClr val="178DBB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</a:br>
            <a:r>
              <a:rPr lang="en-US" sz="24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Ex 2: Browser</a:t>
            </a:r>
            <a:endParaRPr sz="2400" dirty="0">
              <a:latin typeface="Bookman Old Style" panose="02050604050505020204" pitchFamily="18" charset="0"/>
            </a:endParaRPr>
          </a:p>
        </p:txBody>
      </p:sp>
      <p:sp>
        <p:nvSpPr>
          <p:cNvPr id="450" name="Google Shape;450;p25"/>
          <p:cNvSpPr txBox="1">
            <a:spLocks noGrp="1"/>
          </p:cNvSpPr>
          <p:nvPr>
            <p:ph type="body" idx="1"/>
          </p:nvPr>
        </p:nvSpPr>
        <p:spPr>
          <a:xfrm>
            <a:off x="232012" y="1787857"/>
            <a:ext cx="6277970" cy="4768115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browser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sz="1800" dirty="0">
              <a:latin typeface="Bookman Old Style" panose="02050604050505020204" pitchFamily="18" charset="0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char name[25] ;</a:t>
            </a:r>
            <a:endParaRPr sz="1800" dirty="0">
              <a:latin typeface="Bookman Old Style" panose="02050604050505020204" pitchFamily="18" charset="0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char copyright[25] ;</a:t>
            </a:r>
            <a:endParaRPr sz="1800" dirty="0">
              <a:latin typeface="Bookman Old Style" panose="02050604050505020204" pitchFamily="18" charset="0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float  version;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 ;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void display ( char [] , char [], float);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main()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 struct browser b1={"Chrome", "Google Inc. ",71.0} ;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 display ( b1.name, b1.copyright ,b1.version ) ;</a:t>
            </a:r>
            <a:endParaRPr sz="18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</a:t>
            </a:r>
            <a:endParaRPr sz="1800" dirty="0">
              <a:latin typeface="Bookman Old Style" panose="02050604050505020204" pitchFamily="18" charset="0"/>
            </a:endParaRPr>
          </a:p>
          <a:p>
            <a:pPr marL="342900" marR="0" lvl="0" indent="-2476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endParaRPr sz="1500" b="0" i="0" u="none" dirty="0">
              <a:solidFill>
                <a:srgbClr val="00000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25"/>
          <p:cNvSpPr txBox="1">
            <a:spLocks noGrp="1"/>
          </p:cNvSpPr>
          <p:nvPr>
            <p:ph type="body" idx="2"/>
          </p:nvPr>
        </p:nvSpPr>
        <p:spPr>
          <a:xfrm>
            <a:off x="6823881" y="1848585"/>
            <a:ext cx="4859509" cy="4768115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void display ( char </a:t>
            </a:r>
            <a:r>
              <a:rPr lang="en-US" sz="1500" b="1" i="0" u="none" dirty="0" err="1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bname</a:t>
            </a: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[25], char </a:t>
            </a:r>
            <a:r>
              <a:rPr lang="en-US" sz="1500" b="1" i="0" u="none" dirty="0" err="1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copyrt</a:t>
            </a: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[25], float n ) 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 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500" b="1" i="0" u="none" dirty="0" err="1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printf</a:t>
            </a: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("\</a:t>
            </a:r>
            <a:r>
              <a:rPr lang="en-US" sz="1500" b="1" i="0" u="none" dirty="0" err="1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n%s</a:t>
            </a: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\</a:t>
            </a:r>
            <a:r>
              <a:rPr lang="en-US" sz="1500" b="1" i="0" u="none" dirty="0" err="1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n%s</a:t>
            </a: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\</a:t>
            </a:r>
            <a:r>
              <a:rPr lang="en-US" sz="1500" b="1" i="0" u="none" dirty="0" err="1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n%f</a:t>
            </a: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",</a:t>
            </a:r>
            <a:r>
              <a:rPr lang="en-US" sz="1500" b="1" i="0" u="none" dirty="0" err="1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bname,copyrt,n</a:t>
            </a: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);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 b="1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 b="0" i="0" u="none" dirty="0">
                <a:solidFill>
                  <a:srgbClr val="00000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 </a:t>
            </a:r>
            <a:endParaRPr dirty="0">
              <a:latin typeface="Bookman Old Style" panose="02050604050505020204" pitchFamily="18" charset="0"/>
            </a:endParaRPr>
          </a:p>
          <a:p>
            <a:pPr marL="342900" marR="0" lvl="0" indent="-2476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endParaRPr sz="1500" b="0" i="0" u="none" dirty="0">
              <a:solidFill>
                <a:srgbClr val="00000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65F8CD3-A51B-4959-BBA6-9B320F8E7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027AD65-3D5B-42C3-95B0-7DF70E97075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F3BB45A-B3CA-4B28-9B97-E6CF64E51EE9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Passing Individual Structure Elements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"/>
          <p:cNvSpPr txBox="1">
            <a:spLocks noGrp="1"/>
          </p:cNvSpPr>
          <p:nvPr>
            <p:ph type="title"/>
          </p:nvPr>
        </p:nvSpPr>
        <p:spPr>
          <a:xfrm>
            <a:off x="559834" y="1075469"/>
            <a:ext cx="1019333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178DBB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/>
            </a:r>
            <a:br>
              <a:rPr lang="en-US" sz="2400" b="0" i="0" u="none" dirty="0">
                <a:solidFill>
                  <a:srgbClr val="178DBB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dirty="0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Ex 1: </a:t>
            </a:r>
            <a:r>
              <a:rPr lang="en-US" sz="2000" b="0" i="0" u="none" dirty="0" err="1"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57" name="Google Shape;457;p26"/>
          <p:cNvSpPr txBox="1">
            <a:spLocks noGrp="1"/>
          </p:cNvSpPr>
          <p:nvPr>
            <p:ph type="body" idx="1"/>
          </p:nvPr>
        </p:nvSpPr>
        <p:spPr>
          <a:xfrm>
            <a:off x="259349" y="2266122"/>
            <a:ext cx="4129771" cy="264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char   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char   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float    average;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centuries;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int       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};</a:t>
            </a:r>
            <a:endParaRPr dirty="0">
              <a:latin typeface="Bookman Old Style" panose="02050604050505020204" pitchFamily="18" charset="0"/>
            </a:endParaRPr>
          </a:p>
          <a:p>
            <a:pPr marL="342900" marR="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26"/>
          <p:cNvSpPr txBox="1"/>
          <p:nvPr/>
        </p:nvSpPr>
        <p:spPr>
          <a:xfrm>
            <a:off x="4609874" y="1029645"/>
            <a:ext cx="7322778" cy="2246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404040"/>
              </a:buClr>
              <a:buSzPts val="2000"/>
            </a:pPr>
            <a:r>
              <a:rPr lang="en-US" sz="2000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void display (struct  </a:t>
            </a:r>
            <a:r>
              <a:rPr lang="en-US" sz="2000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);</a:t>
            </a:r>
            <a:endParaRPr lang="en-US" sz="20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main()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p1={"Virat", "INDIA", 59.76,183, 39, 1};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display ( p1) 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4609873" y="3889404"/>
            <a:ext cx="7322778" cy="193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void display (struct 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p1)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    </a:t>
            </a:r>
            <a:r>
              <a:rPr lang="en-US" sz="2000" b="0" i="0" u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printf</a:t>
            </a: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("%s,%s,%f,%d,%d,%d",p1.player_name,p1.team_name,p1.average,p1.highest_score,p1.centuries,p1.ODI_rank);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</a:t>
            </a:r>
            <a:endParaRPr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88CCAD9-0A9C-441D-A593-8CCDF55B3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AD9AAD6-5357-403E-B454-EC75A093E3B1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8B03A3C-16F1-466A-8EF2-E0E0A3CAD84B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Passing Entire Structure Variable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/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"/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/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"/>
                                        <p:tgtEl>
                                          <p:spTgt spid="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>
            <a:spLocks noGrp="1"/>
          </p:cNvSpPr>
          <p:nvPr>
            <p:ph type="body" idx="1"/>
          </p:nvPr>
        </p:nvSpPr>
        <p:spPr>
          <a:xfrm>
            <a:off x="1127049" y="1600201"/>
            <a:ext cx="8931351" cy="48736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09613" lvl="1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Recap of C : Structures, Pointers, Files, Dynamic Memory Allocation</a:t>
            </a:r>
            <a:endParaRPr sz="2000" dirty="0">
              <a:latin typeface="Bookman Old Style" panose="02050604050505020204" pitchFamily="18" charset="0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Linked list</a:t>
            </a:r>
            <a:endParaRPr sz="2000" dirty="0">
              <a:latin typeface="Bookman Old Style" panose="02050604050505020204" pitchFamily="18" charset="0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Stacks &amp; Recursion</a:t>
            </a:r>
            <a:endParaRPr sz="2000" dirty="0">
              <a:latin typeface="Bookman Old Style" panose="02050604050505020204" pitchFamily="18" charset="0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Queues</a:t>
            </a:r>
            <a:endParaRPr sz="2000" dirty="0">
              <a:latin typeface="Bookman Old Style" panose="02050604050505020204" pitchFamily="18" charset="0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Binary Trees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4419600" y="206375"/>
            <a:ext cx="579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chemeClr val="dk2"/>
              </a:buClr>
              <a:buSzPts val="1200"/>
            </a:pP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A03DA4E-1EF3-476B-BA23-BC93BFE8C49A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Introduction to 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A55A35-F961-41A5-9227-4074247DD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E1EDDC5-202C-4A6D-BAAE-2C9F98B2905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Course</a:t>
            </a:r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1240F1-C99A-4D35-B441-5C2ABB343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675" y="1357313"/>
            <a:ext cx="5507148" cy="53816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 </a:t>
            </a:r>
            <a:r>
              <a:rPr lang="en-US" sz="1800" dirty="0" err="1">
                <a:latin typeface="Bookman Old Style" panose="02050604050505020204" pitchFamily="18" charset="0"/>
              </a:rPr>
              <a:t>cricket_player</a:t>
            </a:r>
            <a:endParaRPr lang="en-US" sz="1800" dirty="0">
              <a:latin typeface="Bookman Old Style" panose="0205060405050502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	</a:t>
            </a:r>
            <a:r>
              <a:rPr lang="en-IN" sz="1800" dirty="0">
                <a:latin typeface="Bookman Old Style" panose="02050604050505020204" pitchFamily="18" charset="0"/>
              </a:rPr>
              <a:t>char    </a:t>
            </a:r>
            <a:r>
              <a:rPr lang="en-IN" sz="1800" dirty="0" err="1">
                <a:latin typeface="Bookman Old Style" panose="02050604050505020204" pitchFamily="18" charset="0"/>
              </a:rPr>
              <a:t>player_name</a:t>
            </a:r>
            <a:r>
              <a:rPr lang="en-IN" sz="1800" dirty="0">
                <a:latin typeface="Bookman Old Style" panose="02050604050505020204" pitchFamily="18" charset="0"/>
              </a:rPr>
              <a:t>[20];</a:t>
            </a: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IN" sz="1800" dirty="0">
                <a:latin typeface="Bookman Old Style" panose="02050604050505020204" pitchFamily="18" charset="0"/>
              </a:rPr>
              <a:t>	char    </a:t>
            </a:r>
            <a:r>
              <a:rPr lang="en-IN" sz="1800" dirty="0" err="1">
                <a:latin typeface="Bookman Old Style" panose="02050604050505020204" pitchFamily="18" charset="0"/>
              </a:rPr>
              <a:t>team_name</a:t>
            </a:r>
            <a:r>
              <a:rPr lang="en-IN" sz="1800" dirty="0">
                <a:latin typeface="Bookman Old Style" panose="02050604050505020204" pitchFamily="18" charset="0"/>
              </a:rPr>
              <a:t>[20];</a:t>
            </a: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IN" sz="1800" dirty="0">
                <a:latin typeface="Bookman Old Style" panose="02050604050505020204" pitchFamily="18" charset="0"/>
              </a:rPr>
              <a:t>	float    average;</a:t>
            </a: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IN" sz="1800" dirty="0">
                <a:latin typeface="Bookman Old Style" panose="02050604050505020204" pitchFamily="18" charset="0"/>
              </a:rPr>
              <a:t>	int        </a:t>
            </a:r>
            <a:r>
              <a:rPr lang="en-IN" sz="1800" dirty="0" err="1">
                <a:latin typeface="Bookman Old Style" panose="02050604050505020204" pitchFamily="18" charset="0"/>
              </a:rPr>
              <a:t>highest_score,centuries,ODI_rank</a:t>
            </a:r>
            <a:r>
              <a:rPr lang="en-IN" sz="1800" dirty="0">
                <a:latin typeface="Bookman Old Style" panose="02050604050505020204" pitchFamily="18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struct </a:t>
            </a:r>
            <a:r>
              <a:rPr lang="en-US" sz="1800" b="1" dirty="0" err="1">
                <a:latin typeface="Bookman Old Style" panose="02050604050505020204" pitchFamily="18" charset="0"/>
              </a:rPr>
              <a:t>cricket_player</a:t>
            </a:r>
            <a:r>
              <a:rPr lang="en-US" sz="1800" b="1" dirty="0">
                <a:latin typeface="Bookman Old Style" panose="02050604050505020204" pitchFamily="18" charset="0"/>
              </a:rPr>
              <a:t> read( struct </a:t>
            </a:r>
            <a:r>
              <a:rPr lang="en-US" sz="1800" b="1" dirty="0" err="1">
                <a:latin typeface="Bookman Old Style" panose="02050604050505020204" pitchFamily="18" charset="0"/>
              </a:rPr>
              <a:t>cricket_player</a:t>
            </a:r>
            <a:r>
              <a:rPr lang="en-US" sz="1800" b="1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void display( struct </a:t>
            </a:r>
            <a:r>
              <a:rPr lang="en-US" sz="1800" b="1" dirty="0" err="1">
                <a:latin typeface="Bookman Old Style" panose="02050604050505020204" pitchFamily="18" charset="0"/>
              </a:rPr>
              <a:t>cricket_player</a:t>
            </a:r>
            <a:r>
              <a:rPr lang="en-US" sz="1800" b="1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main( 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800" dirty="0">
                <a:latin typeface="Bookman Old Style" panose="02050604050505020204" pitchFamily="18" charset="0"/>
              </a:rPr>
              <a:t>{</a:t>
            </a:r>
            <a:endParaRPr lang="en-US" sz="1800" dirty="0">
              <a:latin typeface="Bookman Old Style" panose="02050604050505020204" pitchFamily="18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struct </a:t>
            </a:r>
            <a:r>
              <a:rPr lang="en-US" sz="1800" dirty="0" err="1">
                <a:latin typeface="Bookman Old Style" panose="02050604050505020204" pitchFamily="18" charset="0"/>
              </a:rPr>
              <a:t>cricket_player</a:t>
            </a:r>
            <a:r>
              <a:rPr lang="en-US" sz="1800" b="1" dirty="0">
                <a:latin typeface="Bookman Old Style" panose="020506040505050202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</a:rPr>
              <a:t>p1;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p1=read(p1);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display (p1) 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0A21827-ECB3-44F4-9069-D79F4C86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57313"/>
            <a:ext cx="5652976" cy="52339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struct </a:t>
            </a:r>
            <a:r>
              <a:rPr lang="en-US" sz="1800" b="1" dirty="0" err="1">
                <a:latin typeface="Bookman Old Style" panose="02050604050505020204" pitchFamily="18" charset="0"/>
              </a:rPr>
              <a:t>cricket_player</a:t>
            </a:r>
            <a:r>
              <a:rPr lang="en-US" sz="1800" dirty="0">
                <a:latin typeface="Bookman Old Style" panose="02050604050505020204" pitchFamily="18" charset="0"/>
              </a:rPr>
              <a:t> read( </a:t>
            </a:r>
            <a:r>
              <a:rPr lang="en-US" sz="1800" b="1" dirty="0">
                <a:latin typeface="Bookman Old Style" panose="02050604050505020204" pitchFamily="18" charset="0"/>
              </a:rPr>
              <a:t>struct </a:t>
            </a:r>
            <a:r>
              <a:rPr lang="en-US" sz="1800" b="1" dirty="0" err="1">
                <a:latin typeface="Bookman Old Style" panose="02050604050505020204" pitchFamily="18" charset="0"/>
              </a:rPr>
              <a:t>cricket_player</a:t>
            </a:r>
            <a:r>
              <a:rPr lang="en-US" sz="1800" b="1" dirty="0">
                <a:latin typeface="Bookman Old Style" panose="02050604050505020204" pitchFamily="18" charset="0"/>
              </a:rPr>
              <a:t> p1</a:t>
            </a:r>
            <a:r>
              <a:rPr lang="en-US" sz="1800" dirty="0">
                <a:latin typeface="Bookman Old Style" panose="02050604050505020204" pitchFamily="18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	</a:t>
            </a:r>
            <a:r>
              <a:rPr lang="en-US" sz="1800" dirty="0" err="1">
                <a:latin typeface="Bookman Old Style" panose="02050604050505020204" pitchFamily="18" charset="0"/>
              </a:rPr>
              <a:t>printf</a:t>
            </a:r>
            <a:r>
              <a:rPr lang="en-US" sz="1800" dirty="0">
                <a:latin typeface="Bookman Old Style" panose="02050604050505020204" pitchFamily="18" charset="0"/>
              </a:rPr>
              <a:t> ( "\</a:t>
            </a:r>
            <a:r>
              <a:rPr lang="en-US" sz="1800" dirty="0" err="1">
                <a:latin typeface="Bookman Old Style" panose="02050604050505020204" pitchFamily="18" charset="0"/>
              </a:rPr>
              <a:t>nEnter</a:t>
            </a:r>
            <a:r>
              <a:rPr lang="en-US" sz="1800" dirty="0">
                <a:latin typeface="Bookman Old Style" panose="02050604050505020204" pitchFamily="18" charset="0"/>
              </a:rPr>
              <a:t>  player 	name ");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	</a:t>
            </a:r>
            <a:r>
              <a:rPr lang="en-US" sz="1800" dirty="0" err="1">
                <a:latin typeface="Bookman Old Style" panose="02050604050505020204" pitchFamily="18" charset="0"/>
              </a:rPr>
              <a:t>scanf</a:t>
            </a:r>
            <a:r>
              <a:rPr lang="en-US" sz="1800" dirty="0">
                <a:latin typeface="Bookman Old Style" panose="02050604050505020204" pitchFamily="18" charset="0"/>
              </a:rPr>
              <a:t> ("%s", p1. </a:t>
            </a:r>
            <a:r>
              <a:rPr lang="en-US" sz="1800" dirty="0" err="1">
                <a:latin typeface="Bookman Old Style" panose="02050604050505020204" pitchFamily="18" charset="0"/>
              </a:rPr>
              <a:t>player_name</a:t>
            </a:r>
            <a:r>
              <a:rPr lang="en-US" sz="1800" dirty="0">
                <a:latin typeface="Bookman Old Style" panose="02050604050505020204" pitchFamily="18" charset="0"/>
              </a:rPr>
              <a:t> 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	…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return p1;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void display( </a:t>
            </a:r>
            <a:r>
              <a:rPr lang="en-US" sz="1800" b="1" dirty="0" err="1">
                <a:latin typeface="Bookman Old Style" panose="02050604050505020204" pitchFamily="18" charset="0"/>
              </a:rPr>
              <a:t>struct</a:t>
            </a:r>
            <a:r>
              <a:rPr lang="en-US" sz="1800" b="1" dirty="0">
                <a:latin typeface="Bookman Old Style" panose="02050604050505020204" pitchFamily="18" charset="0"/>
              </a:rPr>
              <a:t> </a:t>
            </a:r>
            <a:r>
              <a:rPr lang="en-US" sz="1800" b="1" dirty="0" err="1">
                <a:latin typeface="Bookman Old Style" panose="02050604050505020204" pitchFamily="18" charset="0"/>
              </a:rPr>
              <a:t>cricket_player</a:t>
            </a:r>
            <a:r>
              <a:rPr lang="en-US" sz="1800" b="1" dirty="0">
                <a:latin typeface="Bookman Old Style" panose="02050604050505020204" pitchFamily="18" charset="0"/>
              </a:rPr>
              <a:t> p1</a:t>
            </a:r>
            <a:r>
              <a:rPr lang="en-US" sz="1800" dirty="0">
                <a:latin typeface="Bookman Old Style" panose="02050604050505020204" pitchFamily="18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	</a:t>
            </a:r>
            <a:r>
              <a:rPr lang="en-US" sz="1800" dirty="0" err="1">
                <a:latin typeface="Bookman Old Style" panose="02050604050505020204" pitchFamily="18" charset="0"/>
              </a:rPr>
              <a:t>printf</a:t>
            </a:r>
            <a:r>
              <a:rPr lang="en-US" sz="1800" dirty="0">
                <a:latin typeface="Bookman Old Style" panose="02050604050505020204" pitchFamily="18" charset="0"/>
              </a:rPr>
              <a:t> ( “ Player Name: %s\n”p1.player_name);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	.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	.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7D015D6D-C85C-4819-965F-F0F5DEA6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93E2FEE-4255-4CC7-B71D-6604D780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3745743-B391-4D46-BBB4-3618DC30822E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78D4CEC-9FCE-48EA-832E-F8E2D7EDCB01}"/>
              </a:ext>
            </a:extLst>
          </p:cNvPr>
          <p:cNvSpPr/>
          <p:nvPr/>
        </p:nvSpPr>
        <p:spPr>
          <a:xfrm>
            <a:off x="1190848" y="678379"/>
            <a:ext cx="10807477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Passing Entire Structure Variable (</a:t>
            </a:r>
            <a:r>
              <a:rPr lang="en-US" alt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Revisit Ex 1: </a:t>
            </a:r>
            <a:r>
              <a:rPr lang="en-US" altLang="en-US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Cricket_Player</a:t>
            </a:r>
            <a: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="" xmlns:a16="http://schemas.microsoft.com/office/drawing/2014/main" id="{161464F1-543C-41B3-BBFF-B76E44F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49" y="480346"/>
            <a:ext cx="9466262" cy="12811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</a:rPr>
              <a:t/>
            </a:r>
            <a:br>
              <a:rPr lang="en-US" altLang="en-US" sz="2000" dirty="0">
                <a:latin typeface="Bookman Old Style" panose="02050604050505020204" pitchFamily="18" charset="0"/>
              </a:rPr>
            </a:br>
            <a:r>
              <a:rPr lang="en-US" altLang="en-US" sz="2000" dirty="0">
                <a:latin typeface="Bookman Old Style" panose="02050604050505020204" pitchFamily="18" charset="0"/>
              </a:rPr>
              <a:t/>
            </a:r>
            <a:br>
              <a:rPr lang="en-US" altLang="en-US" sz="2000" dirty="0">
                <a:latin typeface="Bookman Old Style" panose="02050604050505020204" pitchFamily="18" charset="0"/>
              </a:rPr>
            </a:br>
            <a:r>
              <a:rPr lang="en-US" altLang="en-US" sz="2000" dirty="0">
                <a:latin typeface="Bookman Old Style" panose="02050604050505020204" pitchFamily="18" charset="0"/>
              </a:rPr>
              <a:t>Revisit Ex 2: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6E35AC-4587-46A4-978C-714620FFC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700" y="1643063"/>
            <a:ext cx="4833938" cy="52149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char name[25];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char copyright[25] 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float  version;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 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struct browser read( struct browser);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void display( </a:t>
            </a:r>
            <a:r>
              <a:rPr lang="en-US" sz="1800" b="1" dirty="0" err="1">
                <a:latin typeface="Bookman Old Style" panose="02050604050505020204" pitchFamily="18" charset="0"/>
              </a:rPr>
              <a:t>struct</a:t>
            </a:r>
            <a:r>
              <a:rPr lang="en-US" sz="1800" b="1" dirty="0">
                <a:latin typeface="Bookman Old Style" panose="02050604050505020204" pitchFamily="18" charset="0"/>
              </a:rPr>
              <a:t> browser);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main()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800" dirty="0">
                <a:latin typeface="Bookman Old Style" panose="02050604050505020204" pitchFamily="18" charset="0"/>
              </a:rPr>
              <a:t>{</a:t>
            </a:r>
            <a:endParaRPr lang="en-US" sz="1800" dirty="0">
              <a:latin typeface="Bookman Old Style" panose="02050604050505020204" pitchFamily="18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 b1;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b1=read(b1);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display ( b1 ) ;</a:t>
            </a: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4C7E78-AB70-4A8F-A309-3E92D53A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4838" y="1628775"/>
            <a:ext cx="5751512" cy="47910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struct browser</a:t>
            </a:r>
            <a:r>
              <a:rPr lang="en-US" sz="1800" dirty="0">
                <a:latin typeface="Bookman Old Style" panose="02050604050505020204" pitchFamily="18" charset="0"/>
              </a:rPr>
              <a:t> read( struct browser b)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printf ( "\</a:t>
            </a:r>
            <a:r>
              <a:rPr lang="en-US" sz="1800" dirty="0" err="1">
                <a:latin typeface="Bookman Old Style" panose="02050604050505020204" pitchFamily="18" charset="0"/>
              </a:rPr>
              <a:t>nEnter</a:t>
            </a:r>
            <a:r>
              <a:rPr lang="en-US" sz="1800" dirty="0">
                <a:latin typeface="Bookman Old Style" panose="02050604050505020204" pitchFamily="18" charset="0"/>
              </a:rPr>
              <a:t>  browser name, copyright and version");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</a:t>
            </a:r>
            <a:r>
              <a:rPr lang="en-US" sz="1800" dirty="0" err="1">
                <a:latin typeface="Bookman Old Style" panose="02050604050505020204" pitchFamily="18" charset="0"/>
              </a:rPr>
              <a:t>scanf</a:t>
            </a:r>
            <a:r>
              <a:rPr lang="en-US" sz="1800" dirty="0">
                <a:latin typeface="Bookman Old Style" panose="02050604050505020204" pitchFamily="18" charset="0"/>
              </a:rPr>
              <a:t> ("%</a:t>
            </a:r>
            <a:r>
              <a:rPr lang="en-US" sz="1800" dirty="0" err="1">
                <a:latin typeface="Bookman Old Style" panose="02050604050505020204" pitchFamily="18" charset="0"/>
              </a:rPr>
              <a:t>s%s%f</a:t>
            </a:r>
            <a:r>
              <a:rPr lang="en-US" sz="1800" dirty="0">
                <a:latin typeface="Bookman Old Style" panose="02050604050505020204" pitchFamily="18" charset="0"/>
              </a:rPr>
              <a:t>", b.name, b. copyright , &amp;</a:t>
            </a:r>
            <a:r>
              <a:rPr lang="en-US" sz="1800" dirty="0" err="1">
                <a:latin typeface="Bookman Old Style" panose="02050604050505020204" pitchFamily="18" charset="0"/>
              </a:rPr>
              <a:t>b.version</a:t>
            </a:r>
            <a:r>
              <a:rPr lang="en-US" sz="18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return b;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void display( </a:t>
            </a: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 b)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printf ( "\</a:t>
            </a:r>
            <a:r>
              <a:rPr lang="en-US" sz="1800" dirty="0" err="1">
                <a:latin typeface="Bookman Old Style" panose="02050604050505020204" pitchFamily="18" charset="0"/>
              </a:rPr>
              <a:t>n%s</a:t>
            </a:r>
            <a:r>
              <a:rPr lang="en-US" sz="1800" dirty="0">
                <a:latin typeface="Bookman Old Style" panose="02050604050505020204" pitchFamily="18" charset="0"/>
              </a:rPr>
              <a:t>\</a:t>
            </a:r>
            <a:r>
              <a:rPr lang="en-US" sz="1800" dirty="0" err="1">
                <a:latin typeface="Bookman Old Style" panose="02050604050505020204" pitchFamily="18" charset="0"/>
              </a:rPr>
              <a:t>n%s</a:t>
            </a:r>
            <a:r>
              <a:rPr lang="en-US" sz="1800" dirty="0">
                <a:latin typeface="Bookman Old Style" panose="02050604050505020204" pitchFamily="18" charset="0"/>
              </a:rPr>
              <a:t>\</a:t>
            </a:r>
            <a:r>
              <a:rPr lang="en-US" sz="1800" dirty="0" err="1">
                <a:latin typeface="Bookman Old Style" panose="02050604050505020204" pitchFamily="18" charset="0"/>
              </a:rPr>
              <a:t>n%f</a:t>
            </a:r>
            <a:r>
              <a:rPr lang="en-US" sz="1800" dirty="0">
                <a:latin typeface="Bookman Old Style" panose="02050604050505020204" pitchFamily="18" charset="0"/>
              </a:rPr>
              <a:t>", b.name, </a:t>
            </a:r>
            <a:r>
              <a:rPr lang="en-US" sz="1800" dirty="0" err="1">
                <a:latin typeface="Bookman Old Style" panose="02050604050505020204" pitchFamily="18" charset="0"/>
              </a:rPr>
              <a:t>b.copyright</a:t>
            </a:r>
            <a:r>
              <a:rPr lang="en-US" sz="1800" dirty="0">
                <a:latin typeface="Bookman Old Style" panose="02050604050505020204" pitchFamily="18" charset="0"/>
              </a:rPr>
              <a:t>, </a:t>
            </a:r>
            <a:r>
              <a:rPr lang="en-US" sz="1800" dirty="0" err="1">
                <a:latin typeface="Bookman Old Style" panose="02050604050505020204" pitchFamily="18" charset="0"/>
              </a:rPr>
              <a:t>b.version</a:t>
            </a:r>
            <a:r>
              <a:rPr lang="en-US" sz="18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60F363-DF9C-4B90-91C7-106E87D5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C14F088-41E9-48BC-9900-9DBE1B1D974A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5C3D6C-2405-47E5-B899-A7F716AB54BA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Passing Entire Structure Variable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="" xmlns:a16="http://schemas.microsoft.com/office/drawing/2014/main" id="{CB2B68E6-1AD1-4F55-AD18-D28A7FA4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8" y="623888"/>
            <a:ext cx="8910637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48131" name="Content Placeholder 7">
            <a:extLst>
              <a:ext uri="{FF2B5EF4-FFF2-40B4-BE49-F238E27FC236}">
                <a16:creationId xmlns="" xmlns:a16="http://schemas.microsoft.com/office/drawing/2014/main" id="{A0F9B364-020C-4FFB-A1D5-625792AE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8" y="1277938"/>
            <a:ext cx="9664477" cy="377825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Bookman Old Style" panose="02050604050505020204" pitchFamily="18" charset="0"/>
              </a:rPr>
              <a:t>Convert the previously discussed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Cricket_player</a:t>
            </a:r>
            <a:r>
              <a:rPr lang="en-US" altLang="en-US" sz="2400" dirty="0">
                <a:latin typeface="Bookman Old Style" panose="02050604050505020204" pitchFamily="18" charset="0"/>
              </a:rPr>
              <a:t> structure into modular C program to read the details, store and display them on screen.</a:t>
            </a: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</a:pPr>
            <a:endParaRPr lang="en-US" alt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5A9D1A-F7C7-45F1-A229-A24656A7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A4B241-4A58-44A0-B6F9-6244572A381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6D11F59-2E81-43D6-B49A-A14EB81DD89A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Class Task-6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="" xmlns:a16="http://schemas.microsoft.com/office/drawing/2014/main" id="{7772020B-9292-4AEC-B02E-4B4117A0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775" y="595313"/>
            <a:ext cx="946785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11C295-9038-45FB-A95E-ACC2ABF8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23" y="1233488"/>
            <a:ext cx="10518554" cy="5005387"/>
          </a:xfrm>
        </p:spPr>
        <p:txBody>
          <a:bodyPr rtlCol="0">
            <a:normAutofit fontScale="77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1)Calculate difference between two time periods.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29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2) Add two complex numbers.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29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3) Write a program to add two distances in inch-feet using structure. the values 	of the distances is to be taken from the user.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29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4) Write a program to sort the structure using </a:t>
            </a:r>
            <a:r>
              <a:rPr lang="en-US" sz="2900" dirty="0" err="1">
                <a:latin typeface="Bookman Old Style" panose="02050604050505020204" pitchFamily="18" charset="0"/>
                <a:cs typeface="Times New Roman" pitchFamily="18" charset="0"/>
              </a:rPr>
              <a:t>ODI_rank</a:t>
            </a: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	</a:t>
            </a:r>
            <a:r>
              <a:rPr lang="en-US" sz="2900" dirty="0" err="1">
                <a:latin typeface="Bookman Old Style" panose="02050604050505020204" pitchFamily="18" charset="0"/>
                <a:cs typeface="Times New Roman" pitchFamily="18" charset="0"/>
              </a:rPr>
              <a:t>struct</a:t>
            </a: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 player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	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		char </a:t>
            </a:r>
            <a:r>
              <a:rPr lang="en-US" sz="2900" dirty="0" err="1">
                <a:latin typeface="Bookman Old Style" panose="02050604050505020204" pitchFamily="18" charset="0"/>
                <a:cs typeface="Times New Roman" pitchFamily="18" charset="0"/>
              </a:rPr>
              <a:t>team_name</a:t>
            </a: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[15];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		char </a:t>
            </a:r>
            <a:r>
              <a:rPr lang="en-US" sz="2900" dirty="0" err="1">
                <a:latin typeface="Bookman Old Style" panose="02050604050505020204" pitchFamily="18" charset="0"/>
                <a:cs typeface="Times New Roman" pitchFamily="18" charset="0"/>
              </a:rPr>
              <a:t>player_name</a:t>
            </a: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[15];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		</a:t>
            </a:r>
            <a:r>
              <a:rPr lang="en-US" sz="2900" dirty="0" err="1">
                <a:latin typeface="Bookman Old Style" panose="02050604050505020204" pitchFamily="18" charset="0"/>
                <a:cs typeface="Times New Roman" pitchFamily="18" charset="0"/>
              </a:rPr>
              <a:t>int</a:t>
            </a: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Bookman Old Style" panose="02050604050505020204" pitchFamily="18" charset="0"/>
                <a:cs typeface="Times New Roman" pitchFamily="18" charset="0"/>
              </a:rPr>
              <a:t>ODI_rank</a:t>
            </a:r>
            <a:r>
              <a:rPr lang="en-US" sz="2900" dirty="0">
                <a:latin typeface="Bookman Old Style" panose="02050604050505020204" pitchFamily="18" charset="0"/>
                <a:cs typeface="Times New Roman" pitchFamily="18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latin typeface="Bookman Old Style" panose="02050604050505020204" pitchFamily="18" charset="0"/>
              </a:rPr>
              <a:t>	};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3668BA-A36C-4644-95C8-C33474A1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43F33C-E039-44C3-B673-27D14362F977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187C77-6DB8-4DF5-837B-A46477F52A4D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Exercises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="" xmlns:a16="http://schemas.microsoft.com/office/drawing/2014/main" id="{A195AD01-A3DD-4DAF-99E2-97EF1EE9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888" y="431800"/>
            <a:ext cx="8912225" cy="1281113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="" xmlns:a16="http://schemas.microsoft.com/office/drawing/2014/main" id="{50174D36-1523-45C4-8F1B-B5658A8E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0" y="5353050"/>
            <a:ext cx="9312275" cy="646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000"/>
              <a:t>How can you create a Cricket Team for World Cup 2021?</a:t>
            </a:r>
          </a:p>
        </p:txBody>
      </p:sp>
      <p:pic>
        <p:nvPicPr>
          <p:cNvPr id="50180" name="Picture 2" descr="Image result for indian team">
            <a:extLst>
              <a:ext uri="{FF2B5EF4-FFF2-40B4-BE49-F238E27FC236}">
                <a16:creationId xmlns="" xmlns:a16="http://schemas.microsoft.com/office/drawing/2014/main" id="{1BBED205-98AF-4BEE-B0A4-3B5140764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65"/>
          <a:stretch>
            <a:fillRect/>
          </a:stretch>
        </p:blipFill>
        <p:spPr bwMode="auto">
          <a:xfrm>
            <a:off x="2109788" y="1223963"/>
            <a:ext cx="8066087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705489-A3BD-44EB-ADCF-4776BEF7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0CE8B7-B090-4B58-875F-F117495D5A21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0CA02D6-EA16-4A87-A9AE-FC330C1023B2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Create a Profile of Cricket Team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="" xmlns:a16="http://schemas.microsoft.com/office/drawing/2014/main" id="{6E25180C-9D89-413E-8D4E-1202ADA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4A5ADE-B089-4DCE-B0C9-73C411FB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13" y="1492250"/>
            <a:ext cx="9605825" cy="377825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IN" sz="2000" dirty="0" err="1">
                <a:latin typeface="Bookman Old Style" panose="02050604050505020204" pitchFamily="18" charset="0"/>
              </a:rPr>
              <a:t>struct</a:t>
            </a:r>
            <a:r>
              <a:rPr lang="en-IN" sz="2000" dirty="0">
                <a:latin typeface="Bookman Old Style" panose="02050604050505020204" pitchFamily="18" charset="0"/>
              </a:rPr>
              <a:t>  </a:t>
            </a:r>
            <a:r>
              <a:rPr lang="en-IN" sz="2000" dirty="0" err="1">
                <a:latin typeface="Bookman Old Style" panose="02050604050505020204" pitchFamily="18" charset="0"/>
              </a:rPr>
              <a:t>cricket_player</a:t>
            </a:r>
            <a:endParaRPr lang="en-IN" sz="2000" dirty="0">
              <a:latin typeface="Bookman Old Style" panose="020506040505050202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	char    </a:t>
            </a:r>
            <a:r>
              <a:rPr lang="en-IN" sz="2000" dirty="0" err="1">
                <a:latin typeface="Bookman Old Style" panose="02050604050505020204" pitchFamily="18" charset="0"/>
              </a:rPr>
              <a:t>player_name</a:t>
            </a:r>
            <a:r>
              <a:rPr lang="en-IN" sz="2000" dirty="0">
                <a:latin typeface="Bookman Old Style" panose="02050604050505020204" pitchFamily="18" charset="0"/>
              </a:rPr>
              <a:t>[20];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	char    </a:t>
            </a:r>
            <a:r>
              <a:rPr lang="en-IN" sz="2000" dirty="0" err="1">
                <a:latin typeface="Bookman Old Style" panose="02050604050505020204" pitchFamily="18" charset="0"/>
              </a:rPr>
              <a:t>team_name</a:t>
            </a:r>
            <a:r>
              <a:rPr lang="en-IN" sz="2000" dirty="0">
                <a:latin typeface="Bookman Old Style" panose="02050604050505020204" pitchFamily="18" charset="0"/>
              </a:rPr>
              <a:t>[20];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	float    average;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	</a:t>
            </a:r>
            <a:r>
              <a:rPr lang="en-IN" sz="2000" dirty="0" err="1">
                <a:latin typeface="Bookman Old Style" panose="02050604050505020204" pitchFamily="18" charset="0"/>
              </a:rPr>
              <a:t>int</a:t>
            </a:r>
            <a:r>
              <a:rPr lang="en-IN" sz="2000" dirty="0">
                <a:latin typeface="Bookman Old Style" panose="02050604050505020204" pitchFamily="18" charset="0"/>
              </a:rPr>
              <a:t>        </a:t>
            </a:r>
            <a:r>
              <a:rPr lang="en-IN" sz="2000" dirty="0" err="1">
                <a:latin typeface="Bookman Old Style" panose="02050604050505020204" pitchFamily="18" charset="0"/>
              </a:rPr>
              <a:t>highest_score</a:t>
            </a:r>
            <a:r>
              <a:rPr lang="en-IN" sz="20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	</a:t>
            </a:r>
            <a:r>
              <a:rPr lang="en-IN" sz="2000" dirty="0" err="1">
                <a:latin typeface="Bookman Old Style" panose="02050604050505020204" pitchFamily="18" charset="0"/>
              </a:rPr>
              <a:t>int</a:t>
            </a:r>
            <a:r>
              <a:rPr lang="en-IN" sz="2000" dirty="0">
                <a:latin typeface="Bookman Old Style" panose="02050604050505020204" pitchFamily="18" charset="0"/>
              </a:rPr>
              <a:t>        centuries;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	</a:t>
            </a:r>
            <a:r>
              <a:rPr lang="en-IN" sz="2000" dirty="0" err="1">
                <a:latin typeface="Bookman Old Style" panose="02050604050505020204" pitchFamily="18" charset="0"/>
              </a:rPr>
              <a:t>int</a:t>
            </a:r>
            <a:r>
              <a:rPr lang="en-IN" sz="2000" dirty="0">
                <a:latin typeface="Bookman Old Style" panose="02050604050505020204" pitchFamily="18" charset="0"/>
              </a:rPr>
              <a:t>        </a:t>
            </a:r>
            <a:r>
              <a:rPr lang="en-IN" sz="2000" dirty="0" err="1">
                <a:latin typeface="Bookman Old Style" panose="02050604050505020204" pitchFamily="18" charset="0"/>
              </a:rPr>
              <a:t>ODI_rank</a:t>
            </a:r>
            <a:r>
              <a:rPr lang="en-IN" sz="20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Bookman Old Style" panose="02050604050505020204" pitchFamily="18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2000" dirty="0" err="1">
                <a:latin typeface="Bookman Old Style" panose="02050604050505020204" pitchFamily="18" charset="0"/>
              </a:rPr>
              <a:t>struct</a:t>
            </a:r>
            <a:r>
              <a:rPr lang="en-IN" sz="2000" dirty="0">
                <a:latin typeface="Bookman Old Style" panose="02050604050505020204" pitchFamily="18" charset="0"/>
              </a:rPr>
              <a:t>  team  player[11];</a:t>
            </a:r>
          </a:p>
          <a:p>
            <a:pPr eaLnBrk="1" hangingPunct="1">
              <a:defRPr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872C5A-BCED-4540-B3D5-E88C4091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F5DC4BE-DE96-460D-B2D5-9687113B9DAC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7A4912B-E6FC-47DE-AA89-2C92C939E6A4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Array of Structures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="" xmlns:a16="http://schemas.microsoft.com/office/drawing/2014/main" id="{500DD50E-E59F-4C8A-9BAD-E584DCBD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888" y="431800"/>
            <a:ext cx="8912225" cy="12811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="" xmlns:a16="http://schemas.microsoft.com/office/drawing/2014/main" id="{31D546EC-5E02-4196-8FB0-2138DB38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1276350"/>
            <a:ext cx="9872870" cy="46473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Bookman Old Style" panose="02050604050505020204" pitchFamily="18" charset="0"/>
              </a:rPr>
              <a:t>An ordinary array: One type of data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eaLnBrk="1" hangingPunct="1"/>
            <a:endParaRPr lang="en-US" altLang="en-US" sz="1800" dirty="0">
              <a:latin typeface="Bookman Old Style" panose="02050604050505020204" pitchFamily="18" charset="0"/>
            </a:endParaRPr>
          </a:p>
          <a:p>
            <a:pPr eaLnBrk="1" hangingPunct="1"/>
            <a:endParaRPr lang="en-US" altLang="en-US" sz="1800" dirty="0">
              <a:latin typeface="Bookman Old Style" panose="020506040505050202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Bookman Old Style" panose="02050604050505020204" pitchFamily="18" charset="0"/>
              </a:rPr>
              <a:t>An array of structures: Multiple types of data in each array element.</a:t>
            </a:r>
          </a:p>
        </p:txBody>
      </p:sp>
      <p:grpSp>
        <p:nvGrpSpPr>
          <p:cNvPr id="52228" name="Group 14">
            <a:extLst>
              <a:ext uri="{FF2B5EF4-FFF2-40B4-BE49-F238E27FC236}">
                <a16:creationId xmlns="" xmlns:a16="http://schemas.microsoft.com/office/drawing/2014/main" id="{9DA57FF6-FB3E-416E-8619-5209E6D32FF6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1989138"/>
            <a:ext cx="5715000" cy="1438275"/>
            <a:chOff x="1056" y="1392"/>
            <a:chExt cx="3600" cy="906"/>
          </a:xfrm>
        </p:grpSpPr>
        <p:sp>
          <p:nvSpPr>
            <p:cNvPr id="52287" name="Rectangle 15">
              <a:extLst>
                <a:ext uri="{FF2B5EF4-FFF2-40B4-BE49-F238E27FC236}">
                  <a16:creationId xmlns="" xmlns:a16="http://schemas.microsoft.com/office/drawing/2014/main" id="{75D8B35A-2F6D-4BE2-A4AD-1438E60C1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3600" cy="624"/>
            </a:xfrm>
            <a:prstGeom prst="rect">
              <a:avLst/>
            </a:prstGeom>
            <a:noFill/>
            <a:ln w="38100">
              <a:solidFill>
                <a:srgbClr val="FAFD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3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288" name="Line 16">
              <a:extLst>
                <a:ext uri="{FF2B5EF4-FFF2-40B4-BE49-F238E27FC236}">
                  <a16:creationId xmlns="" xmlns:a16="http://schemas.microsoft.com/office/drawing/2014/main" id="{80DAEA4B-72B5-404B-A28C-DBCB8621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92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89" name="Line 17">
              <a:extLst>
                <a:ext uri="{FF2B5EF4-FFF2-40B4-BE49-F238E27FC236}">
                  <a16:creationId xmlns="" xmlns:a16="http://schemas.microsoft.com/office/drawing/2014/main" id="{23B1ECBC-4FA0-4B29-85F3-9CB5E9E28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92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90" name="Line 18">
              <a:extLst>
                <a:ext uri="{FF2B5EF4-FFF2-40B4-BE49-F238E27FC236}">
                  <a16:creationId xmlns="" xmlns:a16="http://schemas.microsoft.com/office/drawing/2014/main" id="{E56A64CE-35B3-4EA4-BD22-0807F4C1A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392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91" name="Line 19">
              <a:extLst>
                <a:ext uri="{FF2B5EF4-FFF2-40B4-BE49-F238E27FC236}">
                  <a16:creationId xmlns="" xmlns:a16="http://schemas.microsoft.com/office/drawing/2014/main" id="{1F6BD588-FF0E-4557-A60E-658A6F6E6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392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92" name="Line 20">
              <a:extLst>
                <a:ext uri="{FF2B5EF4-FFF2-40B4-BE49-F238E27FC236}">
                  <a16:creationId xmlns="" xmlns:a16="http://schemas.microsoft.com/office/drawing/2014/main" id="{7E7541CA-F2BF-482F-8640-F1632DA75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392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93" name="Text Box 21">
              <a:extLst>
                <a:ext uri="{FF2B5EF4-FFF2-40B4-BE49-F238E27FC236}">
                  <a16:creationId xmlns="" xmlns:a16="http://schemas.microsoft.com/office/drawing/2014/main" id="{F75359B3-DF3D-4A6E-BF42-20C39C788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968"/>
              <a:ext cx="22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3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Monotype Sorts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rPr>
                <a:t>0      1     2    </a:t>
              </a:r>
              <a:r>
                <a:rPr lang="en-US" altLang="en-US" sz="2800">
                  <a:solidFill>
                    <a:schemeClr val="tx1"/>
                  </a:solidFill>
                  <a:latin typeface="Bookman Old Style" panose="02050604050505020204" pitchFamily="18" charset="0"/>
                </a:rPr>
                <a:t>…</a:t>
              </a:r>
              <a:r>
                <a: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rPr>
                <a:t>       98     99</a:t>
              </a:r>
            </a:p>
          </p:txBody>
        </p:sp>
        <p:sp>
          <p:nvSpPr>
            <p:cNvPr id="12" name="Rectangle 22">
              <a:extLst>
                <a:ext uri="{FF2B5EF4-FFF2-40B4-BE49-F238E27FC236}">
                  <a16:creationId xmlns="" xmlns:a16="http://schemas.microsoft.com/office/drawing/2014/main" id="{61CB8E7D-3DDF-4FAF-A698-A79A61D4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624" cy="6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="" xmlns:a16="http://schemas.microsoft.com/office/drawing/2014/main" id="{7598322D-EB20-44D5-BBD4-5ABA7527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392"/>
              <a:ext cx="624" cy="6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="" xmlns:a16="http://schemas.microsoft.com/office/drawing/2014/main" id="{0D94A2FF-2996-4996-A972-DE293C34E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92"/>
              <a:ext cx="624" cy="6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Rectangle 25">
              <a:extLst>
                <a:ext uri="{FF2B5EF4-FFF2-40B4-BE49-F238E27FC236}">
                  <a16:creationId xmlns="" xmlns:a16="http://schemas.microsoft.com/office/drawing/2014/main" id="{F615F339-6660-4938-81BC-88B6CFFEB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624" cy="6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16" name="Rectangle 26">
              <a:extLst>
                <a:ext uri="{FF2B5EF4-FFF2-40B4-BE49-F238E27FC236}">
                  <a16:creationId xmlns="" xmlns:a16="http://schemas.microsoft.com/office/drawing/2014/main" id="{BB7B8917-98DA-4C1E-B3CE-B1C4E5AAB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624" cy="6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2229" name="Group 27">
            <a:extLst>
              <a:ext uri="{FF2B5EF4-FFF2-40B4-BE49-F238E27FC236}">
                <a16:creationId xmlns="" xmlns:a16="http://schemas.microsoft.com/office/drawing/2014/main" id="{6D103810-F058-49D8-9481-1D786B14E944}"/>
              </a:ext>
            </a:extLst>
          </p:cNvPr>
          <p:cNvGrpSpPr>
            <a:grpSpLocks/>
          </p:cNvGrpSpPr>
          <p:nvPr/>
        </p:nvGrpSpPr>
        <p:grpSpPr bwMode="auto">
          <a:xfrm>
            <a:off x="2905125" y="4343400"/>
            <a:ext cx="5715000" cy="1438275"/>
            <a:chOff x="1056" y="2928"/>
            <a:chExt cx="3600" cy="906"/>
          </a:xfrm>
        </p:grpSpPr>
        <p:sp>
          <p:nvSpPr>
            <p:cNvPr id="52230" name="Rectangle 28">
              <a:extLst>
                <a:ext uri="{FF2B5EF4-FFF2-40B4-BE49-F238E27FC236}">
                  <a16:creationId xmlns="" xmlns:a16="http://schemas.microsoft.com/office/drawing/2014/main" id="{9C5A10A2-18E6-42C0-A34E-1ACD8A2B8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3600" cy="624"/>
            </a:xfrm>
            <a:prstGeom prst="rect">
              <a:avLst/>
            </a:prstGeom>
            <a:noFill/>
            <a:ln w="38100">
              <a:solidFill>
                <a:srgbClr val="FAFD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3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231" name="Line 29">
              <a:extLst>
                <a:ext uri="{FF2B5EF4-FFF2-40B4-BE49-F238E27FC236}">
                  <a16:creationId xmlns="" xmlns:a16="http://schemas.microsoft.com/office/drawing/2014/main" id="{1BD5342F-6A4F-4860-BCCC-3830E3662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32" name="Line 30">
              <a:extLst>
                <a:ext uri="{FF2B5EF4-FFF2-40B4-BE49-F238E27FC236}">
                  <a16:creationId xmlns="" xmlns:a16="http://schemas.microsoft.com/office/drawing/2014/main" id="{E68A2FDD-80C3-44C9-858A-C72F4874E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28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33" name="Line 31">
              <a:extLst>
                <a:ext uri="{FF2B5EF4-FFF2-40B4-BE49-F238E27FC236}">
                  <a16:creationId xmlns="" xmlns:a16="http://schemas.microsoft.com/office/drawing/2014/main" id="{1E5D6696-32A0-441B-A0C9-D76CE44D1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28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34" name="Line 32">
              <a:extLst>
                <a:ext uri="{FF2B5EF4-FFF2-40B4-BE49-F238E27FC236}">
                  <a16:creationId xmlns="" xmlns:a16="http://schemas.microsoft.com/office/drawing/2014/main" id="{3F997A8D-5FDA-4014-911D-ACB2EB23C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28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35" name="Line 33">
              <a:extLst>
                <a:ext uri="{FF2B5EF4-FFF2-40B4-BE49-F238E27FC236}">
                  <a16:creationId xmlns="" xmlns:a16="http://schemas.microsoft.com/office/drawing/2014/main" id="{6F1CCC7A-47E7-4853-8EEE-61E6B8919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0" cy="624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52236" name="Text Box 34">
              <a:extLst>
                <a:ext uri="{FF2B5EF4-FFF2-40B4-BE49-F238E27FC236}">
                  <a16:creationId xmlns="" xmlns:a16="http://schemas.microsoft.com/office/drawing/2014/main" id="{3A75F19B-76E1-4B7D-8C59-0E29655E8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3504"/>
              <a:ext cx="22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3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Monotype Sorts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rPr>
                <a:t>0      1     2    </a:t>
              </a:r>
              <a:r>
                <a:rPr lang="en-US" altLang="en-US" sz="2800">
                  <a:solidFill>
                    <a:schemeClr val="tx1"/>
                  </a:solidFill>
                  <a:latin typeface="Bookman Old Style" panose="02050604050505020204" pitchFamily="18" charset="0"/>
                </a:rPr>
                <a:t>…</a:t>
              </a:r>
              <a:r>
                <a: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rPr>
                <a:t>       98     99</a:t>
              </a:r>
            </a:p>
          </p:txBody>
        </p:sp>
        <p:grpSp>
          <p:nvGrpSpPr>
            <p:cNvPr id="52237" name="Group 35">
              <a:extLst>
                <a:ext uri="{FF2B5EF4-FFF2-40B4-BE49-F238E27FC236}">
                  <a16:creationId xmlns="" xmlns:a16="http://schemas.microsoft.com/office/drawing/2014/main" id="{A71B6A4A-BCF6-488C-84A2-10D544D41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024"/>
              <a:ext cx="624" cy="480"/>
              <a:chOff x="624" y="2496"/>
              <a:chExt cx="2688" cy="1632"/>
            </a:xfrm>
          </p:grpSpPr>
          <p:sp>
            <p:nvSpPr>
              <p:cNvPr id="52278" name="Rectangle 36">
                <a:extLst>
                  <a:ext uri="{FF2B5EF4-FFF2-40B4-BE49-F238E27FC236}">
                    <a16:creationId xmlns="" xmlns:a16="http://schemas.microsoft.com/office/drawing/2014/main" id="{F693FCDC-6EF3-4BBC-BBE6-3AA6C086D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9" name="Rectangle 37">
                <a:extLst>
                  <a:ext uri="{FF2B5EF4-FFF2-40B4-BE49-F238E27FC236}">
                    <a16:creationId xmlns="" xmlns:a16="http://schemas.microsoft.com/office/drawing/2014/main" id="{6DFAE437-2A53-45E6-8C82-469BDB1B4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80" name="Rectangle 38">
                <a:extLst>
                  <a:ext uri="{FF2B5EF4-FFF2-40B4-BE49-F238E27FC236}">
                    <a16:creationId xmlns="" xmlns:a16="http://schemas.microsoft.com/office/drawing/2014/main" id="{5BA2DF40-8DD6-426E-8983-C5A91DB8E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81" name="Rectangle 39">
                <a:extLst>
                  <a:ext uri="{FF2B5EF4-FFF2-40B4-BE49-F238E27FC236}">
                    <a16:creationId xmlns="" xmlns:a16="http://schemas.microsoft.com/office/drawing/2014/main" id="{DDF64EA3-76A3-4CE3-9E5B-CB1261B92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82" name="Rectangle 40">
                <a:extLst>
                  <a:ext uri="{FF2B5EF4-FFF2-40B4-BE49-F238E27FC236}">
                    <a16:creationId xmlns="" xmlns:a16="http://schemas.microsoft.com/office/drawing/2014/main" id="{0EB0610B-98CB-4112-AC70-35F542105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83" name="Rectangle 41">
                <a:extLst>
                  <a:ext uri="{FF2B5EF4-FFF2-40B4-BE49-F238E27FC236}">
                    <a16:creationId xmlns="" xmlns:a16="http://schemas.microsoft.com/office/drawing/2014/main" id="{0644C066-03FA-47E2-A517-4B73F0ECB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84" name="Rectangle 42">
                <a:extLst>
                  <a:ext uri="{FF2B5EF4-FFF2-40B4-BE49-F238E27FC236}">
                    <a16:creationId xmlns="" xmlns:a16="http://schemas.microsoft.com/office/drawing/2014/main" id="{374C9868-82D0-46D9-BF25-870C6E7C4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85" name="Rectangle 43">
                <a:extLst>
                  <a:ext uri="{FF2B5EF4-FFF2-40B4-BE49-F238E27FC236}">
                    <a16:creationId xmlns="" xmlns:a16="http://schemas.microsoft.com/office/drawing/2014/main" id="{9F04A06A-4841-4169-8727-3F6204D42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86" name="Rectangle 44">
                <a:extLst>
                  <a:ext uri="{FF2B5EF4-FFF2-40B4-BE49-F238E27FC236}">
                    <a16:creationId xmlns="" xmlns:a16="http://schemas.microsoft.com/office/drawing/2014/main" id="{C76A631E-00DC-4B54-B918-52446910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52238" name="Group 45">
              <a:extLst>
                <a:ext uri="{FF2B5EF4-FFF2-40B4-BE49-F238E27FC236}">
                  <a16:creationId xmlns="" xmlns:a16="http://schemas.microsoft.com/office/drawing/2014/main" id="{B2B18456-DD5C-4D54-A129-C034A83C9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024"/>
              <a:ext cx="624" cy="480"/>
              <a:chOff x="624" y="2496"/>
              <a:chExt cx="2688" cy="1632"/>
            </a:xfrm>
          </p:grpSpPr>
          <p:sp>
            <p:nvSpPr>
              <p:cNvPr id="52269" name="Rectangle 46">
                <a:extLst>
                  <a:ext uri="{FF2B5EF4-FFF2-40B4-BE49-F238E27FC236}">
                    <a16:creationId xmlns="" xmlns:a16="http://schemas.microsoft.com/office/drawing/2014/main" id="{D4BCC2AC-593E-4A7C-BAD8-C6DF82760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0" name="Rectangle 47">
                <a:extLst>
                  <a:ext uri="{FF2B5EF4-FFF2-40B4-BE49-F238E27FC236}">
                    <a16:creationId xmlns="" xmlns:a16="http://schemas.microsoft.com/office/drawing/2014/main" id="{957B3DA4-105F-42B0-9D81-6C9E5F681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1" name="Rectangle 48">
                <a:extLst>
                  <a:ext uri="{FF2B5EF4-FFF2-40B4-BE49-F238E27FC236}">
                    <a16:creationId xmlns="" xmlns:a16="http://schemas.microsoft.com/office/drawing/2014/main" id="{819B3E2A-2DE5-49FB-8A86-310616C86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2" name="Rectangle 49">
                <a:extLst>
                  <a:ext uri="{FF2B5EF4-FFF2-40B4-BE49-F238E27FC236}">
                    <a16:creationId xmlns="" xmlns:a16="http://schemas.microsoft.com/office/drawing/2014/main" id="{5DF76056-CB34-4E4B-A6E3-FF2DC6F8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3" name="Rectangle 50">
                <a:extLst>
                  <a:ext uri="{FF2B5EF4-FFF2-40B4-BE49-F238E27FC236}">
                    <a16:creationId xmlns="" xmlns:a16="http://schemas.microsoft.com/office/drawing/2014/main" id="{8B4F3F2A-38D9-4221-9D5B-BAF0A3495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4" name="Rectangle 51">
                <a:extLst>
                  <a:ext uri="{FF2B5EF4-FFF2-40B4-BE49-F238E27FC236}">
                    <a16:creationId xmlns="" xmlns:a16="http://schemas.microsoft.com/office/drawing/2014/main" id="{D874C605-E9D9-4E38-AA13-F5D41AC11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5" name="Rectangle 52">
                <a:extLst>
                  <a:ext uri="{FF2B5EF4-FFF2-40B4-BE49-F238E27FC236}">
                    <a16:creationId xmlns="" xmlns:a16="http://schemas.microsoft.com/office/drawing/2014/main" id="{72F9F100-B156-404A-8740-4B33A096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6" name="Rectangle 53">
                <a:extLst>
                  <a:ext uri="{FF2B5EF4-FFF2-40B4-BE49-F238E27FC236}">
                    <a16:creationId xmlns="" xmlns:a16="http://schemas.microsoft.com/office/drawing/2014/main" id="{4D46A60C-2F8C-4B14-9E21-16A04ADA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77" name="Rectangle 54">
                <a:extLst>
                  <a:ext uri="{FF2B5EF4-FFF2-40B4-BE49-F238E27FC236}">
                    <a16:creationId xmlns="" xmlns:a16="http://schemas.microsoft.com/office/drawing/2014/main" id="{44709808-6DE3-4697-8F9C-38197EECD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52239" name="Group 55">
              <a:extLst>
                <a:ext uri="{FF2B5EF4-FFF2-40B4-BE49-F238E27FC236}">
                  <a16:creationId xmlns="" xmlns:a16="http://schemas.microsoft.com/office/drawing/2014/main" id="{746BCD4D-14A3-4811-A70C-570C35A83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024"/>
              <a:ext cx="624" cy="480"/>
              <a:chOff x="624" y="2496"/>
              <a:chExt cx="2688" cy="1632"/>
            </a:xfrm>
          </p:grpSpPr>
          <p:sp>
            <p:nvSpPr>
              <p:cNvPr id="52260" name="Rectangle 56">
                <a:extLst>
                  <a:ext uri="{FF2B5EF4-FFF2-40B4-BE49-F238E27FC236}">
                    <a16:creationId xmlns="" xmlns:a16="http://schemas.microsoft.com/office/drawing/2014/main" id="{A23B2922-AAAE-4F5F-A917-6AC1F8467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1" name="Rectangle 57">
                <a:extLst>
                  <a:ext uri="{FF2B5EF4-FFF2-40B4-BE49-F238E27FC236}">
                    <a16:creationId xmlns="" xmlns:a16="http://schemas.microsoft.com/office/drawing/2014/main" id="{E38F7EDA-60FA-4000-95DE-95AEF77AC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2" name="Rectangle 58">
                <a:extLst>
                  <a:ext uri="{FF2B5EF4-FFF2-40B4-BE49-F238E27FC236}">
                    <a16:creationId xmlns="" xmlns:a16="http://schemas.microsoft.com/office/drawing/2014/main" id="{ACAB491F-07D4-4A72-B9B0-A405B589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3" name="Rectangle 59">
                <a:extLst>
                  <a:ext uri="{FF2B5EF4-FFF2-40B4-BE49-F238E27FC236}">
                    <a16:creationId xmlns="" xmlns:a16="http://schemas.microsoft.com/office/drawing/2014/main" id="{111682AC-1B87-41D5-BDA6-98872876F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4" name="Rectangle 60">
                <a:extLst>
                  <a:ext uri="{FF2B5EF4-FFF2-40B4-BE49-F238E27FC236}">
                    <a16:creationId xmlns="" xmlns:a16="http://schemas.microsoft.com/office/drawing/2014/main" id="{99650211-0319-4F49-99F0-5768867E2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5" name="Rectangle 61">
                <a:extLst>
                  <a:ext uri="{FF2B5EF4-FFF2-40B4-BE49-F238E27FC236}">
                    <a16:creationId xmlns="" xmlns:a16="http://schemas.microsoft.com/office/drawing/2014/main" id="{67018657-FC9E-4CCF-A5F4-3AF6D91EC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6" name="Rectangle 62">
                <a:extLst>
                  <a:ext uri="{FF2B5EF4-FFF2-40B4-BE49-F238E27FC236}">
                    <a16:creationId xmlns="" xmlns:a16="http://schemas.microsoft.com/office/drawing/2014/main" id="{11939DD1-8895-420D-9F06-7F405E174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7" name="Rectangle 63">
                <a:extLst>
                  <a:ext uri="{FF2B5EF4-FFF2-40B4-BE49-F238E27FC236}">
                    <a16:creationId xmlns="" xmlns:a16="http://schemas.microsoft.com/office/drawing/2014/main" id="{9E05B944-812D-497A-8389-9BBC6C57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68" name="Rectangle 64">
                <a:extLst>
                  <a:ext uri="{FF2B5EF4-FFF2-40B4-BE49-F238E27FC236}">
                    <a16:creationId xmlns="" xmlns:a16="http://schemas.microsoft.com/office/drawing/2014/main" id="{9C736F5F-CB80-4D23-8E0D-C0A834502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52240" name="Group 65">
              <a:extLst>
                <a:ext uri="{FF2B5EF4-FFF2-40B4-BE49-F238E27FC236}">
                  <a16:creationId xmlns="" xmlns:a16="http://schemas.microsoft.com/office/drawing/2014/main" id="{011A4529-3F7E-4F87-B953-F7D9A9931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024"/>
              <a:ext cx="624" cy="480"/>
              <a:chOff x="624" y="2496"/>
              <a:chExt cx="2688" cy="1632"/>
            </a:xfrm>
          </p:grpSpPr>
          <p:sp>
            <p:nvSpPr>
              <p:cNvPr id="52251" name="Rectangle 66">
                <a:extLst>
                  <a:ext uri="{FF2B5EF4-FFF2-40B4-BE49-F238E27FC236}">
                    <a16:creationId xmlns="" xmlns:a16="http://schemas.microsoft.com/office/drawing/2014/main" id="{D1BBAB05-1C79-4259-9CD3-B12B7ECAB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2" name="Rectangle 67">
                <a:extLst>
                  <a:ext uri="{FF2B5EF4-FFF2-40B4-BE49-F238E27FC236}">
                    <a16:creationId xmlns="" xmlns:a16="http://schemas.microsoft.com/office/drawing/2014/main" id="{DF1C289D-27FE-4030-9840-428045880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3" name="Rectangle 68">
                <a:extLst>
                  <a:ext uri="{FF2B5EF4-FFF2-40B4-BE49-F238E27FC236}">
                    <a16:creationId xmlns="" xmlns:a16="http://schemas.microsoft.com/office/drawing/2014/main" id="{555BA48B-27D4-479D-AB70-C3CCD7B74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4" name="Rectangle 69">
                <a:extLst>
                  <a:ext uri="{FF2B5EF4-FFF2-40B4-BE49-F238E27FC236}">
                    <a16:creationId xmlns="" xmlns:a16="http://schemas.microsoft.com/office/drawing/2014/main" id="{B19F7E6C-5148-43F3-9BB3-697A0DD7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5" name="Rectangle 70">
                <a:extLst>
                  <a:ext uri="{FF2B5EF4-FFF2-40B4-BE49-F238E27FC236}">
                    <a16:creationId xmlns="" xmlns:a16="http://schemas.microsoft.com/office/drawing/2014/main" id="{834C094F-C239-401B-982D-635A7D9F1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6" name="Rectangle 71">
                <a:extLst>
                  <a:ext uri="{FF2B5EF4-FFF2-40B4-BE49-F238E27FC236}">
                    <a16:creationId xmlns="" xmlns:a16="http://schemas.microsoft.com/office/drawing/2014/main" id="{AD1C7736-48CB-4C05-8DA8-8C586F40E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7" name="Rectangle 72">
                <a:extLst>
                  <a:ext uri="{FF2B5EF4-FFF2-40B4-BE49-F238E27FC236}">
                    <a16:creationId xmlns="" xmlns:a16="http://schemas.microsoft.com/office/drawing/2014/main" id="{C2D16014-1FDA-4DA8-AB2D-E9FC0B938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8" name="Rectangle 73">
                <a:extLst>
                  <a:ext uri="{FF2B5EF4-FFF2-40B4-BE49-F238E27FC236}">
                    <a16:creationId xmlns="" xmlns:a16="http://schemas.microsoft.com/office/drawing/2014/main" id="{B8CD63A1-B91E-402F-96BB-2BC3A4E01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9" name="Rectangle 74">
                <a:extLst>
                  <a:ext uri="{FF2B5EF4-FFF2-40B4-BE49-F238E27FC236}">
                    <a16:creationId xmlns="" xmlns:a16="http://schemas.microsoft.com/office/drawing/2014/main" id="{BB29FE53-D72E-4261-A473-3DC55078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52241" name="Group 75">
              <a:extLst>
                <a:ext uri="{FF2B5EF4-FFF2-40B4-BE49-F238E27FC236}">
                  <a16:creationId xmlns="" xmlns:a16="http://schemas.microsoft.com/office/drawing/2014/main" id="{E7E68F59-975E-4374-93C5-D5000615C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3024"/>
              <a:ext cx="624" cy="480"/>
              <a:chOff x="624" y="2496"/>
              <a:chExt cx="2688" cy="1632"/>
            </a:xfrm>
          </p:grpSpPr>
          <p:sp>
            <p:nvSpPr>
              <p:cNvPr id="52242" name="Rectangle 76">
                <a:extLst>
                  <a:ext uri="{FF2B5EF4-FFF2-40B4-BE49-F238E27FC236}">
                    <a16:creationId xmlns="" xmlns:a16="http://schemas.microsoft.com/office/drawing/2014/main" id="{91BE115B-EA53-4011-91F9-CEF007D3E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43" name="Rectangle 77">
                <a:extLst>
                  <a:ext uri="{FF2B5EF4-FFF2-40B4-BE49-F238E27FC236}">
                    <a16:creationId xmlns="" xmlns:a16="http://schemas.microsoft.com/office/drawing/2014/main" id="{DC4B5808-21C7-4B9D-8185-CF7E79D4F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44" name="Rectangle 78">
                <a:extLst>
                  <a:ext uri="{FF2B5EF4-FFF2-40B4-BE49-F238E27FC236}">
                    <a16:creationId xmlns="" xmlns:a16="http://schemas.microsoft.com/office/drawing/2014/main" id="{3429767D-D52D-4D4D-AE81-5C6C52515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45" name="Rectangle 79">
                <a:extLst>
                  <a:ext uri="{FF2B5EF4-FFF2-40B4-BE49-F238E27FC236}">
                    <a16:creationId xmlns="" xmlns:a16="http://schemas.microsoft.com/office/drawing/2014/main" id="{3DDFD96D-F8E3-4F04-B588-02986177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46" name="Rectangle 80">
                <a:extLst>
                  <a:ext uri="{FF2B5EF4-FFF2-40B4-BE49-F238E27FC236}">
                    <a16:creationId xmlns="" xmlns:a16="http://schemas.microsoft.com/office/drawing/2014/main" id="{50541894-BF2C-4239-ACB8-6AC28474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47" name="Rectangle 81">
                <a:extLst>
                  <a:ext uri="{FF2B5EF4-FFF2-40B4-BE49-F238E27FC236}">
                    <a16:creationId xmlns="" xmlns:a16="http://schemas.microsoft.com/office/drawing/2014/main" id="{DA33ECA3-9EA3-45C0-9825-DCBC30489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48" name="Rectangle 82">
                <a:extLst>
                  <a:ext uri="{FF2B5EF4-FFF2-40B4-BE49-F238E27FC236}">
                    <a16:creationId xmlns="" xmlns:a16="http://schemas.microsoft.com/office/drawing/2014/main" id="{442B66C6-F85D-4D4F-B396-313BE9508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49" name="Rectangle 83">
                <a:extLst>
                  <a:ext uri="{FF2B5EF4-FFF2-40B4-BE49-F238E27FC236}">
                    <a16:creationId xmlns="" xmlns:a16="http://schemas.microsoft.com/office/drawing/2014/main" id="{C62F2FF2-A8F3-4997-AB58-01C152D9F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2250" name="Rectangle 84">
                <a:extLst>
                  <a:ext uri="{FF2B5EF4-FFF2-40B4-BE49-F238E27FC236}">
                    <a16:creationId xmlns="" xmlns:a16="http://schemas.microsoft.com/office/drawing/2014/main" id="{299BF1E2-5AD4-4A8E-8A74-55A4661AF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3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31EDC9F5-3CF5-4A37-99F6-752A3DBB8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79E657BC-1581-4F73-AD01-3D927EF9EC3E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B6702117-2D3A-4A74-96B5-63D3BDC18784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Array of Structures Cont..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="" xmlns:a16="http://schemas.microsoft.com/office/drawing/2014/main" id="{1FCEDDAE-AEC5-44AC-AA44-DDA5EF06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95" y="447675"/>
            <a:ext cx="9566079" cy="12811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3251" name="Rectangle 4">
            <a:extLst>
              <a:ext uri="{FF2B5EF4-FFF2-40B4-BE49-F238E27FC236}">
                <a16:creationId xmlns="" xmlns:a16="http://schemas.microsoft.com/office/drawing/2014/main" id="{E99AAD72-5AB3-418A-8661-5761812E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80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3252" name="Content Placeholder 1">
            <a:extLst>
              <a:ext uri="{FF2B5EF4-FFF2-40B4-BE49-F238E27FC236}">
                <a16:creationId xmlns="" xmlns:a16="http://schemas.microsoft.com/office/drawing/2014/main" id="{3BCDF721-1969-4C5C-8EEE-69412EDE2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204" y="1241425"/>
            <a:ext cx="10852296" cy="4637088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struct  </a:t>
            </a:r>
            <a:r>
              <a:rPr lang="en-IN" altLang="en-US" sz="1800" dirty="0" err="1">
                <a:latin typeface="Bookman Old Style" panose="02050604050505020204" pitchFamily="18" charset="0"/>
              </a:rPr>
              <a:t>cricket_player</a:t>
            </a:r>
            <a:endParaRPr lang="en-IN" altLang="en-US" sz="1800" dirty="0">
              <a:latin typeface="Bookman Old Style" panose="020506040505050202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	char    </a:t>
            </a:r>
            <a:r>
              <a:rPr lang="en-IN" altLang="en-US" sz="1800" dirty="0" err="1">
                <a:latin typeface="Bookman Old Style" panose="02050604050505020204" pitchFamily="18" charset="0"/>
              </a:rPr>
              <a:t>player_name</a:t>
            </a:r>
            <a:r>
              <a:rPr lang="en-IN" altLang="en-US" sz="1800" dirty="0">
                <a:latin typeface="Bookman Old Style" panose="02050604050505020204" pitchFamily="18" charset="0"/>
              </a:rPr>
              <a:t>[20];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	char    </a:t>
            </a:r>
            <a:r>
              <a:rPr lang="en-IN" altLang="en-US" sz="1800" dirty="0" err="1">
                <a:latin typeface="Bookman Old Style" panose="02050604050505020204" pitchFamily="18" charset="0"/>
              </a:rPr>
              <a:t>team_name</a:t>
            </a:r>
            <a:r>
              <a:rPr lang="en-IN" altLang="en-US" sz="1800" dirty="0">
                <a:latin typeface="Bookman Old Style" panose="02050604050505020204" pitchFamily="18" charset="0"/>
              </a:rPr>
              <a:t>[20];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	float    average;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	int        </a:t>
            </a:r>
            <a:r>
              <a:rPr lang="en-IN" altLang="en-US" sz="1800" dirty="0" err="1">
                <a:latin typeface="Bookman Old Style" panose="02050604050505020204" pitchFamily="18" charset="0"/>
              </a:rPr>
              <a:t>highest_score</a:t>
            </a:r>
            <a:r>
              <a:rPr lang="en-IN" altLang="en-US" sz="18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	int        centuries;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	int        </a:t>
            </a:r>
            <a:r>
              <a:rPr lang="en-IN" altLang="en-US" sz="1800" dirty="0" err="1">
                <a:latin typeface="Bookman Old Style" panose="02050604050505020204" pitchFamily="18" charset="0"/>
              </a:rPr>
              <a:t>ODI_rank</a:t>
            </a:r>
            <a:r>
              <a:rPr lang="en-IN" altLang="en-US" sz="18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};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altLang="en-US" sz="1800" dirty="0">
                <a:latin typeface="Bookman Old Style" panose="02050604050505020204" pitchFamily="18" charset="0"/>
              </a:rPr>
              <a:t>struct </a:t>
            </a:r>
            <a:r>
              <a:rPr lang="en-IN" altLang="en-US" sz="1800" dirty="0" err="1">
                <a:latin typeface="Bookman Old Style" panose="02050604050505020204" pitchFamily="18" charset="0"/>
              </a:rPr>
              <a:t>cricket_player</a:t>
            </a:r>
            <a:r>
              <a:rPr lang="en-IN" altLang="en-US" sz="1800" dirty="0">
                <a:latin typeface="Bookman Old Style" panose="02050604050505020204" pitchFamily="18" charset="0"/>
              </a:rPr>
              <a:t> p1[11];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IN" altLang="en-US" dirty="0">
              <a:latin typeface="Bookman Old Style" panose="02050604050505020204" pitchFamily="18" charset="0"/>
            </a:endParaRPr>
          </a:p>
        </p:txBody>
      </p:sp>
      <p:sp>
        <p:nvSpPr>
          <p:cNvPr id="9" name="Oval Callout 8">
            <a:extLst>
              <a:ext uri="{FF2B5EF4-FFF2-40B4-BE49-F238E27FC236}">
                <a16:creationId xmlns="" xmlns:a16="http://schemas.microsoft.com/office/drawing/2014/main" id="{7B2C82DF-A57C-460F-85A5-9DB8D24580B4}"/>
              </a:ext>
            </a:extLst>
          </p:cNvPr>
          <p:cNvSpPr/>
          <p:nvPr/>
        </p:nvSpPr>
        <p:spPr>
          <a:xfrm>
            <a:off x="4735015" y="1874213"/>
            <a:ext cx="3763962" cy="1984967"/>
          </a:xfrm>
          <a:prstGeom prst="wedgeEllipseCallout">
            <a:avLst>
              <a:gd name="adj1" fmla="val -56894"/>
              <a:gd name="adj2" fmla="val 6211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For each array index value we will be accessing all the structure members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99D9EAE-ACAE-43EF-937E-64CB084D1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9241EA-4573-4F9C-A217-724E66BA591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0DC0D28-FE3A-48F1-B098-1BA541FB802B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Declaring Array of Structure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="" xmlns:a16="http://schemas.microsoft.com/office/drawing/2014/main" id="{5D3C8C0A-F0B6-4493-B66D-55EC6516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3" y="447675"/>
            <a:ext cx="10228262" cy="12811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="" xmlns:a16="http://schemas.microsoft.com/office/drawing/2014/main" id="{F5FF9DFA-BFDF-4B8C-A8DC-625ED2FB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80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5300" name="Content Placeholder 1">
            <a:extLst>
              <a:ext uri="{FF2B5EF4-FFF2-40B4-BE49-F238E27FC236}">
                <a16:creationId xmlns="" xmlns:a16="http://schemas.microsoft.com/office/drawing/2014/main" id="{C8A188E5-3EE8-4A52-B7A1-8829AA2C3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475" y="1535113"/>
            <a:ext cx="4733925" cy="347821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struct  </a:t>
            </a:r>
            <a:r>
              <a:rPr lang="en-IN" altLang="en-US" sz="2000" dirty="0" err="1">
                <a:latin typeface="Bookman Old Style" panose="02050604050505020204" pitchFamily="18" charset="0"/>
              </a:rPr>
              <a:t>cricket_player</a:t>
            </a:r>
            <a:endParaRPr lang="en-IN" altLang="en-US" sz="2000" dirty="0">
              <a:latin typeface="Bookman Old Style" panose="020506040505050202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	char    </a:t>
            </a:r>
            <a:r>
              <a:rPr lang="en-IN" altLang="en-US" sz="2000" dirty="0" err="1">
                <a:latin typeface="Bookman Old Style" panose="02050604050505020204" pitchFamily="18" charset="0"/>
              </a:rPr>
              <a:t>player_name</a:t>
            </a:r>
            <a:r>
              <a:rPr lang="en-IN" altLang="en-US" sz="2000" dirty="0">
                <a:latin typeface="Bookman Old Style" panose="02050604050505020204" pitchFamily="18" charset="0"/>
              </a:rPr>
              <a:t>[20];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	char    </a:t>
            </a:r>
            <a:r>
              <a:rPr lang="en-IN" altLang="en-US" sz="2000" dirty="0" err="1">
                <a:latin typeface="Bookman Old Style" panose="02050604050505020204" pitchFamily="18" charset="0"/>
              </a:rPr>
              <a:t>team_name</a:t>
            </a:r>
            <a:r>
              <a:rPr lang="en-IN" altLang="en-US" sz="2000" dirty="0">
                <a:latin typeface="Bookman Old Style" panose="02050604050505020204" pitchFamily="18" charset="0"/>
              </a:rPr>
              <a:t>[20];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	float    average;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	int        </a:t>
            </a:r>
            <a:r>
              <a:rPr lang="en-IN" altLang="en-US" sz="2000" dirty="0" err="1">
                <a:latin typeface="Bookman Old Style" panose="02050604050505020204" pitchFamily="18" charset="0"/>
              </a:rPr>
              <a:t>highest_score</a:t>
            </a:r>
            <a:r>
              <a:rPr lang="en-IN" altLang="en-US" sz="20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	int        centuries;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	int        </a:t>
            </a:r>
            <a:r>
              <a:rPr lang="en-IN" altLang="en-US" sz="2000" dirty="0" err="1">
                <a:latin typeface="Bookman Old Style" panose="02050604050505020204" pitchFamily="18" charset="0"/>
              </a:rPr>
              <a:t>ODI_rank</a:t>
            </a:r>
            <a:r>
              <a:rPr lang="en-IN" altLang="en-US" sz="20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};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struct </a:t>
            </a:r>
            <a:r>
              <a:rPr lang="en-IN" altLang="en-US" sz="2000" dirty="0" err="1">
                <a:latin typeface="Bookman Old Style" panose="02050604050505020204" pitchFamily="18" charset="0"/>
              </a:rPr>
              <a:t>cricket_player</a:t>
            </a:r>
            <a:r>
              <a:rPr lang="en-IN" altLang="en-US" sz="2000" dirty="0">
                <a:latin typeface="Bookman Old Style" panose="02050604050505020204" pitchFamily="18" charset="0"/>
              </a:rPr>
              <a:t> p1[11];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IN" alt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643F1C9-3108-4969-8BD7-4D33D3265D77}"/>
              </a:ext>
            </a:extLst>
          </p:cNvPr>
          <p:cNvSpPr txBox="1"/>
          <p:nvPr/>
        </p:nvSpPr>
        <p:spPr>
          <a:xfrm>
            <a:off x="5668963" y="1555750"/>
            <a:ext cx="6119812" cy="34782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main()</a:t>
            </a:r>
          </a:p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{</a:t>
            </a:r>
          </a:p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   int 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;</a:t>
            </a:r>
          </a:p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   for(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=0;i&lt;11;i++)</a:t>
            </a:r>
          </a:p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   {</a:t>
            </a:r>
          </a:p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     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scanf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("%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s%s%f%d%d%d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", p1[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].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player_name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, p1[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].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team_name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, &amp;p1[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].average, &amp;p1[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].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highest_score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, &amp;p1[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].centuries, &amp;p1[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i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].</a:t>
            </a:r>
            <a:r>
              <a:rPr lang="en-IN" sz="2000" dirty="0" err="1">
                <a:solidFill>
                  <a:srgbClr val="404040"/>
                </a:solidFill>
                <a:latin typeface="Bookman Old Style" panose="02050604050505020204" pitchFamily="18" charset="0"/>
              </a:rPr>
              <a:t>ODI_rank</a:t>
            </a: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   }</a:t>
            </a:r>
          </a:p>
          <a:p>
            <a:pPr>
              <a:defRPr/>
            </a:pPr>
            <a:r>
              <a:rPr lang="en-IN" sz="2000" dirty="0">
                <a:solidFill>
                  <a:srgbClr val="404040"/>
                </a:solidFill>
                <a:latin typeface="Bookman Old Style" panose="02050604050505020204" pitchFamily="18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679CD2-BFD0-409D-B69A-B3FA7EB9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B58445-99B3-435B-A36C-45D258DF691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CB183D3-1699-46A3-8775-5298EA6B05F7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Accessing Array of Structure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uiExpand="1" build="p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="" xmlns:a16="http://schemas.microsoft.com/office/drawing/2014/main" id="{0B113072-20A5-430A-AFDB-00E8354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55" y="447675"/>
            <a:ext cx="8798683" cy="12811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80556F-F2FC-44F6-BCA0-F800613E5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063" y="1463675"/>
            <a:ext cx="3438525" cy="51450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 err="1">
                <a:latin typeface="Bookman Old Style" panose="02050604050505020204" pitchFamily="18" charset="0"/>
              </a:rPr>
              <a:t>struct</a:t>
            </a:r>
            <a:r>
              <a:rPr lang="en-IN" sz="1400" dirty="0">
                <a:latin typeface="Bookman Old Style" panose="02050604050505020204" pitchFamily="18" charset="0"/>
              </a:rPr>
              <a:t>  team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char </a:t>
            </a:r>
            <a:r>
              <a:rPr lang="en-IN" sz="1400" dirty="0" err="1">
                <a:latin typeface="Bookman Old Style" panose="02050604050505020204" pitchFamily="18" charset="0"/>
              </a:rPr>
              <a:t>team_name</a:t>
            </a:r>
            <a:r>
              <a:rPr lang="en-IN" sz="1400" dirty="0">
                <a:latin typeface="Bookman Old Style" panose="02050604050505020204" pitchFamily="18" charset="0"/>
              </a:rPr>
              <a:t>[15];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char </a:t>
            </a:r>
            <a:r>
              <a:rPr lang="en-IN" sz="1400" dirty="0" err="1">
                <a:latin typeface="Bookman Old Style" panose="02050604050505020204" pitchFamily="18" charset="0"/>
              </a:rPr>
              <a:t>player_name</a:t>
            </a:r>
            <a:r>
              <a:rPr lang="en-IN" sz="1400" dirty="0">
                <a:latin typeface="Bookman Old Style" panose="02050604050505020204" pitchFamily="18" charset="0"/>
              </a:rPr>
              <a:t>[15];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 err="1">
                <a:latin typeface="Bookman Old Style" panose="02050604050505020204" pitchFamily="18" charset="0"/>
              </a:rPr>
              <a:t>int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dirty="0" err="1">
                <a:latin typeface="Bookman Old Style" panose="02050604050505020204" pitchFamily="18" charset="0"/>
              </a:rPr>
              <a:t>highest_score</a:t>
            </a:r>
            <a:r>
              <a:rPr lang="en-IN" sz="1400" dirty="0">
                <a:latin typeface="Bookman Old Style" panose="02050604050505020204" pitchFamily="18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void read(</a:t>
            </a:r>
            <a:r>
              <a:rPr lang="en-IN" sz="1400" dirty="0" err="1">
                <a:latin typeface="Bookman Old Style" panose="02050604050505020204" pitchFamily="18" charset="0"/>
              </a:rPr>
              <a:t>struct</a:t>
            </a:r>
            <a:r>
              <a:rPr lang="en-IN" sz="1400" dirty="0">
                <a:latin typeface="Bookman Old Style" panose="02050604050505020204" pitchFamily="18" charset="0"/>
              </a:rPr>
              <a:t>  team  player[11]);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void display(</a:t>
            </a:r>
            <a:r>
              <a:rPr lang="en-IN" sz="1400" dirty="0" err="1">
                <a:latin typeface="Bookman Old Style" panose="02050604050505020204" pitchFamily="18" charset="0"/>
              </a:rPr>
              <a:t>struct</a:t>
            </a:r>
            <a:r>
              <a:rPr lang="en-IN" sz="1400" dirty="0">
                <a:latin typeface="Bookman Old Style" panose="02050604050505020204" pitchFamily="18" charset="0"/>
              </a:rPr>
              <a:t>  team  player [11]);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void highest(</a:t>
            </a:r>
            <a:r>
              <a:rPr lang="en-IN" sz="1400" dirty="0" err="1">
                <a:latin typeface="Bookman Old Style" panose="02050604050505020204" pitchFamily="18" charset="0"/>
              </a:rPr>
              <a:t>struct</a:t>
            </a:r>
            <a:r>
              <a:rPr lang="en-IN" sz="1400" dirty="0">
                <a:latin typeface="Bookman Old Style" panose="02050604050505020204" pitchFamily="18" charset="0"/>
              </a:rPr>
              <a:t>  team  player [11]);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 err="1">
                <a:latin typeface="Bookman Old Style" panose="02050604050505020204" pitchFamily="18" charset="0"/>
              </a:rPr>
              <a:t>int</a:t>
            </a:r>
            <a:r>
              <a:rPr lang="en-IN" sz="1400" dirty="0">
                <a:latin typeface="Bookman Old Style" panose="02050604050505020204" pitchFamily="18" charset="0"/>
              </a:rPr>
              <a:t> main()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</a:t>
            </a:r>
            <a:r>
              <a:rPr lang="en-IN" sz="1400" dirty="0" err="1">
                <a:latin typeface="Bookman Old Style" panose="02050604050505020204" pitchFamily="18" charset="0"/>
              </a:rPr>
              <a:t>struct</a:t>
            </a:r>
            <a:r>
              <a:rPr lang="en-IN" sz="1400" dirty="0">
                <a:latin typeface="Bookman Old Style" panose="02050604050505020204" pitchFamily="18" charset="0"/>
              </a:rPr>
              <a:t>  team  player[11];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read(player);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display(player);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 highest(player);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9D7151-90C4-4324-86EF-B3716CB64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8563" y="1463675"/>
            <a:ext cx="4108450" cy="51450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}</a:t>
            </a:r>
            <a:endParaRPr lang="en-US" sz="1400" dirty="0">
              <a:latin typeface="Bookman Old Style" panose="0205060405050502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read(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team  </a:t>
            </a:r>
            <a:r>
              <a:rPr lang="en-IN" sz="1400" dirty="0">
                <a:latin typeface="Bookman Old Style" panose="02050604050505020204" pitchFamily="18" charset="0"/>
              </a:rPr>
              <a:t>player </a:t>
            </a:r>
            <a:r>
              <a:rPr lang="en-US" sz="1400" dirty="0">
                <a:latin typeface="Bookman Old Style" panose="02050604050505020204" pitchFamily="18" charset="0"/>
              </a:rPr>
              <a:t>[11])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  <a:endParaRPr lang="en-IN" sz="1400" dirty="0">
              <a:latin typeface="Bookman Old Style" panose="0205060405050502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for(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=0;i&lt;=10;i++)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   printf("Enter the team name, player name, highest score\n");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   </a:t>
            </a:r>
            <a:r>
              <a:rPr lang="en-US" sz="1400" dirty="0" err="1">
                <a:latin typeface="Bookman Old Style" panose="02050604050505020204" pitchFamily="18" charset="0"/>
              </a:rPr>
              <a:t>scanf</a:t>
            </a:r>
            <a:r>
              <a:rPr lang="en-US" sz="1400" dirty="0">
                <a:latin typeface="Bookman Old Style" panose="02050604050505020204" pitchFamily="18" charset="0"/>
              </a:rPr>
              <a:t>("%</a:t>
            </a:r>
            <a:r>
              <a:rPr lang="en-US" sz="1400" dirty="0" err="1">
                <a:latin typeface="Bookman Old Style" panose="02050604050505020204" pitchFamily="18" charset="0"/>
              </a:rPr>
              <a:t>s%s%d</a:t>
            </a:r>
            <a:r>
              <a:rPr lang="en-US" sz="1400" dirty="0">
                <a:latin typeface="Bookman Old Style" panose="02050604050505020204" pitchFamily="18" charset="0"/>
              </a:rPr>
              <a:t>",</a:t>
            </a:r>
            <a:r>
              <a:rPr lang="en-IN" sz="1400" dirty="0">
                <a:latin typeface="Bookman Old Style" panose="02050604050505020204" pitchFamily="18" charset="0"/>
              </a:rPr>
              <a:t> player</a:t>
            </a:r>
            <a:r>
              <a:rPr lang="en-US" sz="1400" dirty="0">
                <a:latin typeface="Bookman Old Style" panose="02050604050505020204" pitchFamily="18" charset="0"/>
              </a:rPr>
              <a:t>[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].</a:t>
            </a:r>
            <a:r>
              <a:rPr lang="en-US" sz="1400" dirty="0" err="1">
                <a:latin typeface="Bookman Old Style" panose="02050604050505020204" pitchFamily="18" charset="0"/>
              </a:rPr>
              <a:t>team_name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IN" sz="1400" dirty="0">
                <a:latin typeface="Bookman Old Style" panose="02050604050505020204" pitchFamily="18" charset="0"/>
              </a:rPr>
              <a:t>player</a:t>
            </a:r>
            <a:r>
              <a:rPr lang="en-US" sz="1400" dirty="0">
                <a:latin typeface="Bookman Old Style" panose="02050604050505020204" pitchFamily="18" charset="0"/>
              </a:rPr>
              <a:t>[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].</a:t>
            </a:r>
            <a:r>
              <a:rPr lang="en-IN" sz="1400" dirty="0">
                <a:latin typeface="Bookman Old Style" panose="02050604050505020204" pitchFamily="18" charset="0"/>
              </a:rPr>
              <a:t> player</a:t>
            </a:r>
            <a:r>
              <a:rPr lang="en-US" sz="1400" dirty="0">
                <a:latin typeface="Bookman Old Style" panose="02050604050505020204" pitchFamily="18" charset="0"/>
              </a:rPr>
              <a:t>_name, &amp;</a:t>
            </a:r>
            <a:r>
              <a:rPr lang="en-IN" sz="1400" dirty="0">
                <a:latin typeface="Bookman Old Style" panose="02050604050505020204" pitchFamily="18" charset="0"/>
              </a:rPr>
              <a:t>player</a:t>
            </a:r>
            <a:r>
              <a:rPr lang="en-US" sz="1400" dirty="0">
                <a:latin typeface="Bookman Old Style" panose="02050604050505020204" pitchFamily="18" charset="0"/>
              </a:rPr>
              <a:t>[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].</a:t>
            </a:r>
            <a:r>
              <a:rPr lang="en-US" sz="1400" dirty="0" err="1">
                <a:latin typeface="Bookman Old Style" panose="02050604050505020204" pitchFamily="18" charset="0"/>
              </a:rPr>
              <a:t>highest_score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 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team </a:t>
            </a:r>
            <a:r>
              <a:rPr lang="en-IN" sz="1400" dirty="0">
                <a:latin typeface="Bookman Old Style" panose="02050604050505020204" pitchFamily="18" charset="0"/>
              </a:rPr>
              <a:t>player </a:t>
            </a:r>
            <a:r>
              <a:rPr lang="en-US" sz="1400" dirty="0">
                <a:latin typeface="Bookman Old Style" panose="02050604050505020204" pitchFamily="18" charset="0"/>
              </a:rPr>
              <a:t>[11])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for(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=0;i&lt;=10;i++)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{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="" xmlns:a16="http://schemas.microsoft.com/office/drawing/2014/main" id="{91540212-F7F9-4FB3-880D-7D81987B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80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7388359C-0894-4359-B73D-3934B3FFE8AA}"/>
              </a:ext>
            </a:extLst>
          </p:cNvPr>
          <p:cNvSpPr txBox="1">
            <a:spLocks/>
          </p:cNvSpPr>
          <p:nvPr/>
        </p:nvSpPr>
        <p:spPr>
          <a:xfrm>
            <a:off x="7924800" y="1476375"/>
            <a:ext cx="4267200" cy="5145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printf("team name :%s\n Player name: %s\n highest score: %d\n“,</a:t>
            </a:r>
            <a:r>
              <a:rPr lang="en-IN" sz="1400" dirty="0">
                <a:latin typeface="Bookman Old Style" panose="02050604050505020204" pitchFamily="18" charset="0"/>
              </a:rPr>
              <a:t> player</a:t>
            </a:r>
            <a:r>
              <a:rPr lang="en-US" sz="1400" dirty="0">
                <a:latin typeface="Bookman Old Style" panose="02050604050505020204" pitchFamily="18" charset="0"/>
              </a:rPr>
              <a:t>[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].</a:t>
            </a:r>
            <a:r>
              <a:rPr lang="en-US" sz="1400" dirty="0" err="1">
                <a:latin typeface="Bookman Old Style" panose="02050604050505020204" pitchFamily="18" charset="0"/>
              </a:rPr>
              <a:t>team_name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IN" sz="1400" dirty="0">
                <a:latin typeface="Bookman Old Style" panose="02050604050505020204" pitchFamily="18" charset="0"/>
              </a:rPr>
              <a:t>player</a:t>
            </a:r>
            <a:r>
              <a:rPr lang="en-US" sz="1400" dirty="0">
                <a:latin typeface="Bookman Old Style" panose="02050604050505020204" pitchFamily="18" charset="0"/>
              </a:rPr>
              <a:t>[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].</a:t>
            </a:r>
            <a:r>
              <a:rPr lang="en-IN" sz="1400" dirty="0">
                <a:latin typeface="Bookman Old Style" panose="02050604050505020204" pitchFamily="18" charset="0"/>
              </a:rPr>
              <a:t> player</a:t>
            </a:r>
            <a:r>
              <a:rPr lang="en-US" sz="1400" dirty="0">
                <a:latin typeface="Bookman Old Style" panose="02050604050505020204" pitchFamily="18" charset="0"/>
              </a:rPr>
              <a:t>_name, </a:t>
            </a:r>
            <a:r>
              <a:rPr lang="en-IN" sz="1400" dirty="0">
                <a:latin typeface="Bookman Old Style" panose="02050604050505020204" pitchFamily="18" charset="0"/>
              </a:rPr>
              <a:t>player</a:t>
            </a:r>
            <a:r>
              <a:rPr lang="en-US" sz="1400" dirty="0">
                <a:latin typeface="Bookman Old Style" panose="02050604050505020204" pitchFamily="18" charset="0"/>
              </a:rPr>
              <a:t>[</a:t>
            </a:r>
            <a:r>
              <a:rPr lang="en-US" sz="1400" dirty="0" err="1">
                <a:latin typeface="Bookman Old Style" panose="02050604050505020204" pitchFamily="18" charset="0"/>
              </a:rPr>
              <a:t>i</a:t>
            </a:r>
            <a:r>
              <a:rPr lang="en-US" sz="1400" dirty="0">
                <a:latin typeface="Bookman Old Style" panose="02050604050505020204" pitchFamily="18" charset="0"/>
              </a:rPr>
              <a:t>].</a:t>
            </a:r>
            <a:r>
              <a:rPr lang="en-US" sz="1400" dirty="0" err="1">
                <a:latin typeface="Bookman Old Style" panose="02050604050505020204" pitchFamily="18" charset="0"/>
              </a:rPr>
              <a:t>highest_score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  <a:endParaRPr lang="en-IN" sz="1400" dirty="0">
              <a:latin typeface="Bookman Old Style" panose="02050604050505020204" pitchFamily="18" charset="0"/>
            </a:endParaRP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void highest(</a:t>
            </a:r>
            <a:r>
              <a:rPr lang="en-IN" sz="1400" dirty="0" err="1">
                <a:latin typeface="Bookman Old Style" panose="02050604050505020204" pitchFamily="18" charset="0"/>
              </a:rPr>
              <a:t>struct</a:t>
            </a:r>
            <a:r>
              <a:rPr lang="en-IN" sz="1400" dirty="0">
                <a:latin typeface="Bookman Old Style" panose="02050604050505020204" pitchFamily="18" charset="0"/>
              </a:rPr>
              <a:t>  team player [11])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{     </a:t>
            </a:r>
            <a:r>
              <a:rPr lang="en-IN" sz="1400" dirty="0" err="1">
                <a:latin typeface="Bookman Old Style" panose="02050604050505020204" pitchFamily="18" charset="0"/>
              </a:rPr>
              <a:t>int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dirty="0" err="1">
                <a:latin typeface="Bookman Old Style" panose="02050604050505020204" pitchFamily="18" charset="0"/>
              </a:rPr>
              <a:t>i</a:t>
            </a:r>
            <a:r>
              <a:rPr lang="en-IN" sz="1400" dirty="0">
                <a:latin typeface="Bookman Old Style" panose="02050604050505020204" pitchFamily="18" charset="0"/>
              </a:rPr>
              <a:t>, h=0;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for(</a:t>
            </a:r>
            <a:r>
              <a:rPr lang="en-IN" sz="1400" dirty="0" err="1">
                <a:latin typeface="Bookman Old Style" panose="02050604050505020204" pitchFamily="18" charset="0"/>
              </a:rPr>
              <a:t>i</a:t>
            </a:r>
            <a:r>
              <a:rPr lang="en-IN" sz="1400" dirty="0">
                <a:latin typeface="Bookman Old Style" panose="02050604050505020204" pitchFamily="18" charset="0"/>
              </a:rPr>
              <a:t>=1; </a:t>
            </a:r>
            <a:r>
              <a:rPr lang="en-IN" sz="1400" dirty="0" err="1">
                <a:latin typeface="Bookman Old Style" panose="02050604050505020204" pitchFamily="18" charset="0"/>
              </a:rPr>
              <a:t>i</a:t>
            </a:r>
            <a:r>
              <a:rPr lang="en-IN" sz="1400" dirty="0">
                <a:latin typeface="Bookman Old Style" panose="02050604050505020204" pitchFamily="18" charset="0"/>
              </a:rPr>
              <a:t>&lt;=10; </a:t>
            </a:r>
            <a:r>
              <a:rPr lang="en-IN" sz="1400" dirty="0" err="1">
                <a:latin typeface="Bookman Old Style" panose="02050604050505020204" pitchFamily="18" charset="0"/>
              </a:rPr>
              <a:t>i</a:t>
            </a:r>
            <a:r>
              <a:rPr lang="en-IN" sz="1400" dirty="0">
                <a:latin typeface="Bookman Old Style" panose="02050604050505020204" pitchFamily="18" charset="0"/>
              </a:rPr>
              <a:t>++)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{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   if(player[</a:t>
            </a:r>
            <a:r>
              <a:rPr lang="en-IN" sz="1400" dirty="0" err="1">
                <a:latin typeface="Bookman Old Style" panose="02050604050505020204" pitchFamily="18" charset="0"/>
              </a:rPr>
              <a:t>i</a:t>
            </a:r>
            <a:r>
              <a:rPr lang="en-IN" sz="1400" dirty="0">
                <a:latin typeface="Bookman Old Style" panose="02050604050505020204" pitchFamily="18" charset="0"/>
              </a:rPr>
              <a:t>].</a:t>
            </a:r>
            <a:r>
              <a:rPr lang="en-IN" sz="1400" dirty="0" err="1">
                <a:latin typeface="Bookman Old Style" panose="02050604050505020204" pitchFamily="18" charset="0"/>
              </a:rPr>
              <a:t>highest_score</a:t>
            </a:r>
            <a:r>
              <a:rPr lang="en-IN" sz="1400" dirty="0">
                <a:latin typeface="Bookman Old Style" panose="02050604050505020204" pitchFamily="18" charset="0"/>
              </a:rPr>
              <a:t>&gt;h)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   {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       h=player [</a:t>
            </a:r>
            <a:r>
              <a:rPr lang="en-IN" sz="1400" dirty="0" err="1">
                <a:latin typeface="Bookman Old Style" panose="02050604050505020204" pitchFamily="18" charset="0"/>
              </a:rPr>
              <a:t>i</a:t>
            </a:r>
            <a:r>
              <a:rPr lang="en-IN" sz="1400" dirty="0">
                <a:latin typeface="Bookman Old Style" panose="02050604050505020204" pitchFamily="18" charset="0"/>
              </a:rPr>
              <a:t>].</a:t>
            </a:r>
            <a:r>
              <a:rPr lang="en-IN" sz="1400" dirty="0" err="1">
                <a:latin typeface="Bookman Old Style" panose="02050604050505020204" pitchFamily="18" charset="0"/>
              </a:rPr>
              <a:t>highest_score</a:t>
            </a:r>
            <a:r>
              <a:rPr lang="en-IN" sz="1400" dirty="0">
                <a:latin typeface="Bookman Old Style" panose="02050604050505020204" pitchFamily="18" charset="0"/>
              </a:rPr>
              <a:t>;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   }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}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    </a:t>
            </a:r>
            <a:r>
              <a:rPr lang="en-IN" sz="1400" dirty="0" err="1">
                <a:latin typeface="Bookman Old Style" panose="02050604050505020204" pitchFamily="18" charset="0"/>
              </a:rPr>
              <a:t>printf</a:t>
            </a:r>
            <a:r>
              <a:rPr lang="en-IN" sz="1400" dirty="0">
                <a:latin typeface="Bookman Old Style" panose="02050604050505020204" pitchFamily="18" charset="0"/>
              </a:rPr>
              <a:t>("highest score\t %d\</a:t>
            </a:r>
            <a:r>
              <a:rPr lang="en-IN" sz="1400" dirty="0" err="1">
                <a:latin typeface="Bookman Old Style" panose="02050604050505020204" pitchFamily="18" charset="0"/>
              </a:rPr>
              <a:t>n",h</a:t>
            </a:r>
            <a:r>
              <a:rPr lang="en-IN" sz="1400" dirty="0">
                <a:latin typeface="Bookman Old Style" panose="02050604050505020204" pitchFamily="18" charset="0"/>
              </a:rPr>
              <a:t>);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IN" sz="1400" dirty="0">
                <a:latin typeface="Bookman Old Style" panose="02050604050505020204" pitchFamily="18" charset="0"/>
              </a:rPr>
              <a:t>}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FE06FBB-913A-4EFB-BFDC-C7338D4E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827CBE9-8165-422A-BD50-CE735459FC64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C7B405C-8A35-48A7-800E-1C2D224E013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Accessing Array of Structure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body" idx="1"/>
          </p:nvPr>
        </p:nvSpPr>
        <p:spPr>
          <a:xfrm>
            <a:off x="1127049" y="1600201"/>
            <a:ext cx="9159951" cy="48736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09613" lvl="1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Concept delivery using case study</a:t>
            </a:r>
            <a:endParaRPr sz="2000" dirty="0">
              <a:latin typeface="Bookman Old Style" panose="02050604050505020204" pitchFamily="18" charset="0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Realization of concepts through real time problems/Applications                                </a:t>
            </a:r>
            <a:endParaRPr sz="2000" dirty="0">
              <a:latin typeface="Bookman Old Style" panose="02050604050505020204" pitchFamily="18" charset="0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Class Activity</a:t>
            </a:r>
            <a:endParaRPr sz="2000" b="1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Take Home Tasks and  Post Tests</a:t>
            </a:r>
            <a:endParaRPr sz="2000" b="1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  <a:p>
            <a:pPr marL="709613" lvl="1" indent="-342900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Practice exercises using  Code blocks/ </a:t>
            </a:r>
            <a:r>
              <a:rPr lang="en-US" sz="2000" dirty="0" err="1">
                <a:solidFill>
                  <a:schemeClr val="dk1"/>
                </a:solidFill>
                <a:latin typeface="Bookman Old Style" panose="02050604050505020204" pitchFamily="18" charset="0"/>
                <a:ea typeface="Century Schoolbook"/>
                <a:cs typeface="Century Schoolbook"/>
                <a:sym typeface="Century Schoolbook"/>
              </a:rPr>
              <a:t>Hackerrank</a:t>
            </a:r>
            <a:endParaRPr sz="2000" b="1" dirty="0">
              <a:solidFill>
                <a:schemeClr val="dk1"/>
              </a:solidFill>
              <a:latin typeface="Bookman Old Style" panose="02050604050505020204" pitchFamily="18" charset="0"/>
              <a:ea typeface="Century Schoolbook"/>
              <a:cs typeface="Century Schoolbook"/>
              <a:sym typeface="Century Schoolbook"/>
            </a:endParaRPr>
          </a:p>
          <a:p>
            <a:pPr marL="639762" lvl="1" indent="-273049">
              <a:lnSpc>
                <a:spcPct val="100000"/>
              </a:lnSpc>
              <a:spcBef>
                <a:spcPts val="480"/>
              </a:spcBef>
              <a:buClr>
                <a:schemeClr val="accent1"/>
              </a:buClr>
              <a:buSzPts val="1920"/>
              <a:buNone/>
            </a:pPr>
            <a:endParaRPr b="1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indent="-166370">
              <a:spcBef>
                <a:spcPts val="600"/>
              </a:spcBef>
              <a:buClr>
                <a:schemeClr val="accent1"/>
              </a:buClr>
              <a:buSzPts val="1680"/>
              <a:buNone/>
            </a:pPr>
            <a:endParaRPr sz="2400" b="1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1ECFFA1-F17E-4201-A6C4-1C27C70BD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DF65D3A-5986-41FE-A545-AE5A855BEAF8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Introduction to 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5A6F34C-750D-4A9C-B7D1-7C8204BA147E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Delivery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="" xmlns:a16="http://schemas.microsoft.com/office/drawing/2014/main" id="{69F54593-2868-4925-AE38-114AE691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="" xmlns:a16="http://schemas.microsoft.com/office/drawing/2014/main" id="{CAB3506C-B065-489E-842E-91E8FF064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848" y="1569493"/>
            <a:ext cx="10313765" cy="434235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Bookman Old Style" panose="02050604050505020204" pitchFamily="18" charset="0"/>
              </a:rPr>
              <a:t>Write a modular C program to store details of 10 students and list the details of the student who scored </a:t>
            </a:r>
            <a:r>
              <a:rPr lang="en-US" altLang="en-US" sz="2000" dirty="0" smtClean="0">
                <a:latin typeface="Bookman Old Style" panose="02050604050505020204" pitchFamily="18" charset="0"/>
              </a:rPr>
              <a:t>maximum marks</a:t>
            </a:r>
            <a:r>
              <a:rPr lang="en-US" alt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2000" dirty="0" smtClean="0">
                <a:latin typeface="Bookman Old Style" panose="02050604050505020204" pitchFamily="18" charset="0"/>
              </a:rPr>
              <a:t>and also sort the data based on their roll numbers.</a:t>
            </a: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672C30C-CDC1-41D5-BF95-28C4DBBB0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349ADE-6B86-4836-87C5-353413622F22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72C2102-6A95-4568-AE6B-326795E1B61A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Class Task-7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="" xmlns:a16="http://schemas.microsoft.com/office/drawing/2014/main" id="{AFBD91A5-703D-4DC3-B8BD-3BB8CF23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034" y="476250"/>
            <a:ext cx="8193991" cy="12811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A99EA0-FAD1-4319-9361-0F062E04D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62063"/>
            <a:ext cx="4056063" cy="55959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student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   char name[10]; 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</a:t>
            </a:r>
            <a:r>
              <a:rPr lang="en-US" sz="6000" dirty="0" err="1">
                <a:latin typeface="Bookman Old Style" panose="02050604050505020204" pitchFamily="18" charset="0"/>
              </a:rPr>
              <a:t>int</a:t>
            </a:r>
            <a:r>
              <a:rPr lang="en-US" sz="6000" dirty="0">
                <a:latin typeface="Bookman Old Style" panose="02050604050505020204" pitchFamily="18" charset="0"/>
              </a:rPr>
              <a:t> </a:t>
            </a:r>
            <a:r>
              <a:rPr lang="en-US" sz="6000" dirty="0" err="1">
                <a:latin typeface="Bookman Old Style" panose="02050604050505020204" pitchFamily="18" charset="0"/>
              </a:rPr>
              <a:t>roll_no</a:t>
            </a:r>
            <a:r>
              <a:rPr lang="en-US" sz="6000" dirty="0">
                <a:latin typeface="Bookman Old Style" panose="02050604050505020204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float marks;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};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void read( 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student [], </a:t>
            </a:r>
            <a:r>
              <a:rPr lang="en-US" sz="6000" dirty="0" err="1">
                <a:latin typeface="Bookman Old Style" panose="02050604050505020204" pitchFamily="18" charset="0"/>
              </a:rPr>
              <a:t>int</a:t>
            </a:r>
            <a:r>
              <a:rPr lang="en-US" sz="6000" dirty="0">
                <a:latin typeface="Bookman Old Style" panose="02050604050505020204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void display( 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student [], </a:t>
            </a:r>
            <a:r>
              <a:rPr lang="en-US" sz="6000" dirty="0" err="1">
                <a:latin typeface="Bookman Old Style" panose="02050604050505020204" pitchFamily="18" charset="0"/>
              </a:rPr>
              <a:t>int</a:t>
            </a:r>
            <a:r>
              <a:rPr lang="en-US" sz="6000" dirty="0">
                <a:latin typeface="Bookman Old Style" panose="02050604050505020204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void </a:t>
            </a:r>
            <a:r>
              <a:rPr lang="en-US" sz="6000" dirty="0" err="1">
                <a:latin typeface="Bookman Old Style" panose="02050604050505020204" pitchFamily="18" charset="0"/>
              </a:rPr>
              <a:t>highest_marks</a:t>
            </a:r>
            <a:r>
              <a:rPr lang="en-US" sz="6000" dirty="0">
                <a:latin typeface="Bookman Old Style" panose="02050604050505020204" pitchFamily="18" charset="0"/>
              </a:rPr>
              <a:t>( 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student [], </a:t>
            </a:r>
            <a:r>
              <a:rPr lang="en-US" sz="6000" dirty="0" err="1">
                <a:latin typeface="Bookman Old Style" panose="02050604050505020204" pitchFamily="18" charset="0"/>
              </a:rPr>
              <a:t>int</a:t>
            </a:r>
            <a:r>
              <a:rPr lang="en-US" sz="6000" dirty="0">
                <a:latin typeface="Bookman Old Style" panose="02050604050505020204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 main()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student </a:t>
            </a:r>
            <a:r>
              <a:rPr lang="en-US" sz="6000" dirty="0" err="1">
                <a:latin typeface="Bookman Old Style" panose="02050604050505020204" pitchFamily="18" charset="0"/>
              </a:rPr>
              <a:t>arr_student</a:t>
            </a:r>
            <a:r>
              <a:rPr lang="en-US" sz="6000" dirty="0">
                <a:latin typeface="Bookman Old Style" panose="02050604050505020204" pitchFamily="18" charset="0"/>
              </a:rPr>
              <a:t>[100];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</a:t>
            </a:r>
            <a:r>
              <a:rPr lang="en-US" sz="6000" dirty="0" err="1">
                <a:latin typeface="Bookman Old Style" panose="02050604050505020204" pitchFamily="18" charset="0"/>
              </a:rPr>
              <a:t>int</a:t>
            </a:r>
            <a:r>
              <a:rPr lang="en-US" sz="6000" dirty="0">
                <a:latin typeface="Bookman Old Style" panose="02050604050505020204" pitchFamily="18" charset="0"/>
              </a:rPr>
              <a:t> </a:t>
            </a:r>
            <a:r>
              <a:rPr lang="en-US" sz="6000" dirty="0" err="1">
                <a:latin typeface="Bookman Old Style" panose="02050604050505020204" pitchFamily="18" charset="0"/>
              </a:rPr>
              <a:t>i,n</a:t>
            </a:r>
            <a:r>
              <a:rPr lang="en-US" sz="6000" dirty="0">
                <a:latin typeface="Bookman Old Style" panose="02050604050505020204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    read(</a:t>
            </a:r>
            <a:r>
              <a:rPr lang="en-US" sz="6000" dirty="0" err="1">
                <a:latin typeface="Bookman Old Style" panose="02050604050505020204" pitchFamily="18" charset="0"/>
              </a:rPr>
              <a:t>arr_student</a:t>
            </a:r>
            <a:r>
              <a:rPr lang="en-US" sz="6000" dirty="0">
                <a:latin typeface="Bookman Old Style" panose="02050604050505020204" pitchFamily="18" charset="0"/>
              </a:rPr>
              <a:t>, n);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    display(</a:t>
            </a:r>
            <a:r>
              <a:rPr lang="en-US" sz="6000" dirty="0" err="1">
                <a:latin typeface="Bookman Old Style" panose="02050604050505020204" pitchFamily="18" charset="0"/>
              </a:rPr>
              <a:t>arr_student</a:t>
            </a:r>
            <a:r>
              <a:rPr lang="en-US" sz="6000" dirty="0">
                <a:latin typeface="Bookman Old Style" panose="02050604050505020204" pitchFamily="18" charset="0"/>
              </a:rPr>
              <a:t>, n);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void read( 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student </a:t>
            </a:r>
            <a:r>
              <a:rPr lang="en-US" sz="6000" dirty="0" err="1">
                <a:latin typeface="Bookman Old Style" panose="02050604050505020204" pitchFamily="18" charset="0"/>
              </a:rPr>
              <a:t>arr_student</a:t>
            </a:r>
            <a:r>
              <a:rPr lang="en-US" sz="6000" dirty="0">
                <a:latin typeface="Bookman Old Style" panose="02050604050505020204" pitchFamily="18" charset="0"/>
              </a:rPr>
              <a:t>[100], </a:t>
            </a:r>
            <a:r>
              <a:rPr lang="en-US" sz="6000" dirty="0" err="1">
                <a:latin typeface="Bookman Old Style" panose="02050604050505020204" pitchFamily="18" charset="0"/>
              </a:rPr>
              <a:t>int</a:t>
            </a:r>
            <a:r>
              <a:rPr lang="en-US" sz="6000" dirty="0">
                <a:latin typeface="Bookman Old Style" panose="02050604050505020204" pitchFamily="18" charset="0"/>
              </a:rPr>
              <a:t> n) 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5600" dirty="0">
              <a:latin typeface="Bookman Old Style" panose="0205060405050502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4400" dirty="0">
                <a:latin typeface="Bookman Old Style" panose="02050604050505020204" pitchFamily="18" charset="0"/>
              </a:rPr>
              <a:t>       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4400" dirty="0">
                <a:latin typeface="Bookman Old Style" panose="02050604050505020204" pitchFamily="18" charset="0"/>
              </a:rPr>
              <a:t>       </a:t>
            </a:r>
            <a:r>
              <a:rPr lang="en-US" sz="3400" dirty="0">
                <a:latin typeface="Bookman Old Style" panose="02050604050505020204" pitchFamily="18" charset="0"/>
              </a:rPr>
              <a:t> 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3CAC4-D67F-4E3B-986D-F3317E02B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6063" y="1262063"/>
            <a:ext cx="4379912" cy="55959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for(</a:t>
            </a:r>
            <a:r>
              <a:rPr lang="en-US" sz="1500" dirty="0" err="1">
                <a:latin typeface="Bookman Old Style" panose="02050604050505020204" pitchFamily="18" charset="0"/>
              </a:rPr>
              <a:t>int</a:t>
            </a:r>
            <a:r>
              <a:rPr lang="en-US" sz="1500" dirty="0">
                <a:latin typeface="Bookman Old Style" panose="02050604050505020204" pitchFamily="18" charset="0"/>
              </a:rPr>
              <a:t>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 = 0;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 &lt; n;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++ 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       printf("\</a:t>
            </a:r>
            <a:r>
              <a:rPr lang="en-US" sz="1500" dirty="0" err="1">
                <a:latin typeface="Bookman Old Style" panose="02050604050505020204" pitchFamily="18" charset="0"/>
              </a:rPr>
              <a:t>nEnter</a:t>
            </a:r>
            <a:r>
              <a:rPr lang="en-US" sz="1500" dirty="0">
                <a:latin typeface="Bookman Old Style" panose="02050604050505020204" pitchFamily="18" charset="0"/>
              </a:rPr>
              <a:t> name, roll no and marks of student \n“);   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</a:t>
            </a:r>
            <a:r>
              <a:rPr lang="en-US" sz="1500" dirty="0" err="1">
                <a:latin typeface="Bookman Old Style" panose="02050604050505020204" pitchFamily="18" charset="0"/>
              </a:rPr>
              <a:t>scanf</a:t>
            </a:r>
            <a:r>
              <a:rPr lang="en-US" sz="1500" dirty="0">
                <a:latin typeface="Bookman Old Style" panose="02050604050505020204" pitchFamily="18" charset="0"/>
              </a:rPr>
              <a:t>(“%</a:t>
            </a:r>
            <a:r>
              <a:rPr lang="en-US" sz="1500" dirty="0" err="1">
                <a:latin typeface="Bookman Old Style" panose="02050604050505020204" pitchFamily="18" charset="0"/>
              </a:rPr>
              <a:t>s%d%f</a:t>
            </a:r>
            <a:r>
              <a:rPr lang="en-US" sz="1500" dirty="0">
                <a:latin typeface="Bookman Old Style" panose="02050604050505020204" pitchFamily="18" charset="0"/>
              </a:rPr>
              <a:t>",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].name, &amp;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</a:t>
            </a:r>
            <a:r>
              <a:rPr lang="en-US" sz="1500" dirty="0" err="1">
                <a:latin typeface="Bookman Old Style" panose="02050604050505020204" pitchFamily="18" charset="0"/>
              </a:rPr>
              <a:t>roll_no</a:t>
            </a:r>
            <a:r>
              <a:rPr lang="en-US" sz="1500" dirty="0">
                <a:latin typeface="Bookman Old Style" panose="02050604050505020204" pitchFamily="18" charset="0"/>
              </a:rPr>
              <a:t>, &amp;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].marks);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} 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void  display( </a:t>
            </a:r>
            <a:r>
              <a:rPr lang="en-US" sz="1500" dirty="0" err="1">
                <a:latin typeface="Bookman Old Style" panose="02050604050505020204" pitchFamily="18" charset="0"/>
              </a:rPr>
              <a:t>struct</a:t>
            </a:r>
            <a:r>
              <a:rPr lang="en-US" sz="1500" dirty="0">
                <a:latin typeface="Bookman Old Style" panose="02050604050505020204" pitchFamily="18" charset="0"/>
              </a:rPr>
              <a:t> student 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[100], </a:t>
            </a:r>
            <a:r>
              <a:rPr lang="en-US" sz="1500" dirty="0" err="1">
                <a:latin typeface="Bookman Old Style" panose="02050604050505020204" pitchFamily="18" charset="0"/>
              </a:rPr>
              <a:t>int</a:t>
            </a:r>
            <a:r>
              <a:rPr lang="en-US" sz="1500" dirty="0">
                <a:latin typeface="Bookman Old Style" panose="02050604050505020204" pitchFamily="18" charset="0"/>
              </a:rPr>
              <a:t> n)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    for(</a:t>
            </a:r>
            <a:r>
              <a:rPr lang="en-US" sz="1500" dirty="0" err="1">
                <a:latin typeface="Bookman Old Style" panose="02050604050505020204" pitchFamily="18" charset="0"/>
              </a:rPr>
              <a:t>int</a:t>
            </a:r>
            <a:r>
              <a:rPr lang="en-US" sz="1500" dirty="0">
                <a:latin typeface="Bookman Old Style" panose="02050604050505020204" pitchFamily="18" charset="0"/>
              </a:rPr>
              <a:t>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 = 0;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 &lt;n;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++ 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    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 printf(“Student %d name, roll no and marks are:\n",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 </a:t>
            </a:r>
            <a:r>
              <a:rPr lang="en-US" sz="1500" dirty="0" err="1">
                <a:latin typeface="Bookman Old Style" panose="02050604050505020204" pitchFamily="18" charset="0"/>
              </a:rPr>
              <a:t>printf</a:t>
            </a:r>
            <a:r>
              <a:rPr lang="en-US" sz="1500" dirty="0">
                <a:latin typeface="Bookman Old Style" panose="02050604050505020204" pitchFamily="18" charset="0"/>
              </a:rPr>
              <a:t>(“%s\</a:t>
            </a:r>
            <a:r>
              <a:rPr lang="en-US" sz="1500" dirty="0" err="1">
                <a:latin typeface="Bookman Old Style" panose="02050604050505020204" pitchFamily="18" charset="0"/>
              </a:rPr>
              <a:t>t%d</a:t>
            </a:r>
            <a:r>
              <a:rPr lang="en-US" sz="1500" dirty="0">
                <a:latin typeface="Bookman Old Style" panose="02050604050505020204" pitchFamily="18" charset="0"/>
              </a:rPr>
              <a:t>\</a:t>
            </a:r>
            <a:r>
              <a:rPr lang="en-US" sz="1500" dirty="0" err="1">
                <a:latin typeface="Bookman Old Style" panose="02050604050505020204" pitchFamily="18" charset="0"/>
              </a:rPr>
              <a:t>t%f</a:t>
            </a:r>
            <a:r>
              <a:rPr lang="en-US" sz="1500" dirty="0">
                <a:latin typeface="Bookman Old Style" panose="02050604050505020204" pitchFamily="18" charset="0"/>
              </a:rPr>
              <a:t>\n",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</a:t>
            </a:r>
            <a:r>
              <a:rPr lang="en-US" sz="1500" dirty="0" err="1">
                <a:latin typeface="Bookman Old Style" panose="02050604050505020204" pitchFamily="18" charset="0"/>
              </a:rPr>
              <a:t>name,arr_student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</a:t>
            </a:r>
            <a:r>
              <a:rPr lang="en-US" sz="1500" dirty="0" err="1">
                <a:latin typeface="Bookman Old Style" panose="02050604050505020204" pitchFamily="18" charset="0"/>
              </a:rPr>
              <a:t>roll_no,arr_student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].marks);   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   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BFB60B2E-E6EF-4C01-A3BB-BFC4685BF775}"/>
              </a:ext>
            </a:extLst>
          </p:cNvPr>
          <p:cNvSpPr txBox="1">
            <a:spLocks/>
          </p:cNvSpPr>
          <p:nvPr/>
        </p:nvSpPr>
        <p:spPr bwMode="auto">
          <a:xfrm>
            <a:off x="8383588" y="1262063"/>
            <a:ext cx="3940175" cy="559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   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void </a:t>
            </a:r>
            <a:r>
              <a:rPr lang="en-US" sz="1500" dirty="0" err="1">
                <a:latin typeface="Bookman Old Style" panose="02050604050505020204" pitchFamily="18" charset="0"/>
              </a:rPr>
              <a:t>highest_marks</a:t>
            </a:r>
            <a:r>
              <a:rPr lang="en-US" sz="1500" dirty="0">
                <a:latin typeface="Bookman Old Style" panose="02050604050505020204" pitchFamily="18" charset="0"/>
              </a:rPr>
              <a:t>(</a:t>
            </a:r>
            <a:r>
              <a:rPr lang="en-US" sz="1500" dirty="0" err="1">
                <a:latin typeface="Bookman Old Style" panose="02050604050505020204" pitchFamily="18" charset="0"/>
              </a:rPr>
              <a:t>struct</a:t>
            </a:r>
            <a:r>
              <a:rPr lang="en-US" sz="1500" dirty="0">
                <a:latin typeface="Bookman Old Style" panose="02050604050505020204" pitchFamily="18" charset="0"/>
              </a:rPr>
              <a:t> student 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[100], </a:t>
            </a:r>
            <a:r>
              <a:rPr lang="en-US" sz="1500" dirty="0" err="1">
                <a:latin typeface="Bookman Old Style" panose="02050604050505020204" pitchFamily="18" charset="0"/>
              </a:rPr>
              <a:t>int</a:t>
            </a:r>
            <a:r>
              <a:rPr lang="en-US" sz="1500" dirty="0">
                <a:latin typeface="Bookman Old Style" panose="02050604050505020204" pitchFamily="18" charset="0"/>
              </a:rPr>
              <a:t> n)</a:t>
            </a:r>
          </a:p>
          <a:p>
            <a:pPr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{	</a:t>
            </a:r>
            <a:r>
              <a:rPr lang="en-US" sz="1500" dirty="0" err="1">
                <a:latin typeface="Bookman Old Style" panose="02050604050505020204" pitchFamily="18" charset="0"/>
              </a:rPr>
              <a:t>int</a:t>
            </a:r>
            <a:r>
              <a:rPr lang="en-US" sz="1500" dirty="0">
                <a:latin typeface="Bookman Old Style" panose="02050604050505020204" pitchFamily="18" charset="0"/>
              </a:rPr>
              <a:t> x; float highest;</a:t>
            </a:r>
          </a:p>
          <a:p>
            <a:pPr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for(</a:t>
            </a:r>
            <a:r>
              <a:rPr lang="en-US" sz="1500" dirty="0" err="1">
                <a:latin typeface="Bookman Old Style" panose="02050604050505020204" pitchFamily="18" charset="0"/>
              </a:rPr>
              <a:t>int</a:t>
            </a:r>
            <a:r>
              <a:rPr lang="en-US" sz="1500" dirty="0">
                <a:latin typeface="Bookman Old Style" panose="02050604050505020204" pitchFamily="18" charset="0"/>
              </a:rPr>
              <a:t>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 = 1;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 &lt;=n;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++ 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   float highest=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[0].marks;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   if(highest&lt;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].marks) 	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    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        highest=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].marks;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	     x= </a:t>
            </a:r>
            <a:r>
              <a:rPr lang="en-US" sz="1500" dirty="0" err="1">
                <a:latin typeface="Bookman Old Style" panose="02050604050505020204" pitchFamily="18" charset="0"/>
              </a:rPr>
              <a:t>i</a:t>
            </a:r>
            <a:r>
              <a:rPr lang="en-US" sz="1500" dirty="0">
                <a:latin typeface="Bookman Old Style" panose="02050604050505020204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    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 err="1">
                <a:latin typeface="Bookman Old Style" panose="02050604050505020204" pitchFamily="18" charset="0"/>
              </a:rPr>
              <a:t>printf</a:t>
            </a:r>
            <a:r>
              <a:rPr lang="en-US" sz="1500" dirty="0">
                <a:latin typeface="Bookman Old Style" panose="02050604050505020204" pitchFamily="18" charset="0"/>
              </a:rPr>
              <a:t>(“%s\</a:t>
            </a:r>
            <a:r>
              <a:rPr lang="en-US" sz="1500" dirty="0" err="1">
                <a:latin typeface="Bookman Old Style" panose="02050604050505020204" pitchFamily="18" charset="0"/>
              </a:rPr>
              <a:t>t%d</a:t>
            </a:r>
            <a:r>
              <a:rPr lang="en-US" sz="1500" dirty="0">
                <a:latin typeface="Bookman Old Style" panose="02050604050505020204" pitchFamily="18" charset="0"/>
              </a:rPr>
              <a:t>\</a:t>
            </a:r>
            <a:r>
              <a:rPr lang="en-US" sz="1500" dirty="0" err="1">
                <a:latin typeface="Bookman Old Style" panose="02050604050505020204" pitchFamily="18" charset="0"/>
              </a:rPr>
              <a:t>t%f</a:t>
            </a:r>
            <a:r>
              <a:rPr lang="en-US" sz="1500" dirty="0">
                <a:latin typeface="Bookman Old Style" panose="02050604050505020204" pitchFamily="18" charset="0"/>
              </a:rPr>
              <a:t>\n",</a:t>
            </a:r>
            <a:r>
              <a:rPr lang="en-US" sz="1500" dirty="0" err="1">
                <a:latin typeface="Bookman Old Style" panose="02050604050505020204" pitchFamily="18" charset="0"/>
              </a:rPr>
              <a:t>arr_student</a:t>
            </a:r>
            <a:r>
              <a:rPr lang="en-US" sz="1500" dirty="0">
                <a:latin typeface="Bookman Old Style" panose="02050604050505020204" pitchFamily="18" charset="0"/>
              </a:rPr>
              <a:t>[x].</a:t>
            </a:r>
            <a:r>
              <a:rPr lang="en-US" sz="1500" dirty="0" err="1">
                <a:latin typeface="Bookman Old Style" panose="02050604050505020204" pitchFamily="18" charset="0"/>
              </a:rPr>
              <a:t>name,arr_student</a:t>
            </a:r>
            <a:r>
              <a:rPr lang="en-US" sz="1500" dirty="0">
                <a:latin typeface="Bookman Old Style" panose="02050604050505020204" pitchFamily="18" charset="0"/>
              </a:rPr>
              <a:t>[x].</a:t>
            </a:r>
            <a:r>
              <a:rPr lang="en-US" sz="1500" dirty="0" err="1">
                <a:latin typeface="Bookman Old Style" panose="02050604050505020204" pitchFamily="18" charset="0"/>
              </a:rPr>
              <a:t>roll_no,arr_studentxi</a:t>
            </a:r>
            <a:r>
              <a:rPr lang="en-US" sz="1500" dirty="0">
                <a:latin typeface="Bookman Old Style" panose="02050604050505020204" pitchFamily="18" charset="0"/>
              </a:rPr>
              <a:t>].marks);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226096C-D169-4F61-9478-6CA6C0B2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D12C78F-BADB-468E-BE6B-FAD45BF0740F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7336526-FECE-4DDF-B2C4-4EA9F4A90178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Example: Student Information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="" xmlns:a16="http://schemas.microsoft.com/office/drawing/2014/main" id="{5CD4D0F3-9302-4B6B-A4FD-1744C706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A4C046-344E-4C56-A3FC-C137C4B2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362" y="1539875"/>
            <a:ext cx="8915400" cy="377825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000" dirty="0">
                <a:latin typeface="Bookman Old Style" panose="02050604050505020204" pitchFamily="18" charset="0"/>
              </a:rPr>
              <a:t>In this session we learned about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Bookman Old Style" panose="02050604050505020204" pitchFamily="18" charset="0"/>
              </a:rPr>
              <a:t>Structures: Declaration, Initialization, Access the members of the structure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Bookman Old Style" panose="02050604050505020204" pitchFamily="18" charset="0"/>
              </a:rPr>
              <a:t>Structures and functions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Bookman Old Style" panose="02050604050505020204" pitchFamily="18" charset="0"/>
              </a:rPr>
              <a:t>Array of structures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1782E9-D8B1-4B3B-A6C1-ABBDEF839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BDD14F-C462-4363-A5B8-CD5040DD6A0E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9B7D55-E8C8-4F62-8C80-4DB1F6EC5FDC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Summary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="" xmlns:a16="http://schemas.microsoft.com/office/drawing/2014/main" id="{66DAACCC-F9D4-49B6-959B-F7A04FC9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61963"/>
            <a:ext cx="8910638" cy="6985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193700-C89D-419E-BD3B-08DD0C67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7" y="1160463"/>
            <a:ext cx="10558129" cy="5235574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Write the following programs with and without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typedef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: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1) Write a program to store the metro token details (ticket) such as from, to and price.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	a) display token details using starting point.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	b)display token details using ending point.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2) Write a program to store movie details such as name, producer, director , release year and production house 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	a) sort the structure using release year.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	b) display structures using director.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	c) display structures using production house.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058926-9198-4798-B439-CB6C6FFB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A0F7371-634A-4F9C-A812-4DAB4622C2D9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3D78F0-D515-4433-96F3-D7330623B771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Take Home Tasks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1">
            <a:extLst>
              <a:ext uri="{FF2B5EF4-FFF2-40B4-BE49-F238E27FC236}">
                <a16:creationId xmlns="" xmlns:a16="http://schemas.microsoft.com/office/drawing/2014/main" id="{5CC71D04-06FA-4B2B-B9E9-ACE21536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8" y="1219200"/>
            <a:ext cx="9605740" cy="4651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Bookman Old Style" panose="02050604050505020204" pitchFamily="18" charset="0"/>
              </a:rPr>
              <a:t>Nested structure in C is nothing but structure within structure. </a:t>
            </a:r>
            <a:endParaRPr lang="en-IN" altLang="en-US" sz="1800" dirty="0">
              <a:latin typeface="Bookman Old Style" panose="02050604050505020204" pitchFamily="18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IN" altLang="en-US" sz="1800" u="sng" dirty="0">
              <a:latin typeface="Bookman Old Style" panose="02050604050505020204" pitchFamily="18" charset="0"/>
            </a:endParaRP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struct   structure1 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{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				 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datatpye</a:t>
            </a:r>
            <a:r>
              <a:rPr lang="en-US" altLang="en-US" sz="1800" dirty="0">
                <a:latin typeface="Bookman Old Style" panose="02050604050505020204" pitchFamily="18" charset="0"/>
              </a:rPr>
              <a:t>   member1;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				 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datatpye</a:t>
            </a:r>
            <a:r>
              <a:rPr lang="en-US" altLang="en-US" sz="1800" dirty="0">
                <a:latin typeface="Bookman Old Style" panose="02050604050505020204" pitchFamily="18" charset="0"/>
              </a:rPr>
              <a:t>   member2;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				 …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};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 struct structure2 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{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				 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datatpye</a:t>
            </a:r>
            <a:r>
              <a:rPr lang="en-US" altLang="en-US" sz="1800" dirty="0">
                <a:latin typeface="Bookman Old Style" panose="02050604050505020204" pitchFamily="18" charset="0"/>
              </a:rPr>
              <a:t>   member1;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				 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datatpye</a:t>
            </a:r>
            <a:r>
              <a:rPr lang="en-US" altLang="en-US" sz="1800" dirty="0">
                <a:latin typeface="Bookman Old Style" panose="02050604050505020204" pitchFamily="18" charset="0"/>
              </a:rPr>
              <a:t>   member2;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				 …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				 struct   structure1  obj;</a:t>
            </a:r>
          </a:p>
          <a:p>
            <a:pPr marL="871538" lvl="2" eaLnBrk="1" fontAlgn="t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800" dirty="0">
                <a:latin typeface="Bookman Old Style" panose="02050604050505020204" pitchFamily="18" charset="0"/>
              </a:rPr>
              <a:t>};</a:t>
            </a:r>
            <a:endParaRPr lang="en-US" altLang="en-US" sz="1800" u="sng" dirty="0">
              <a:latin typeface="Bookman Old Style" panose="02050604050505020204" pitchFamily="18" charset="0"/>
            </a:endParaRPr>
          </a:p>
        </p:txBody>
      </p:sp>
      <p:sp>
        <p:nvSpPr>
          <p:cNvPr id="61443" name="Title 2">
            <a:extLst>
              <a:ext uri="{FF2B5EF4-FFF2-40B4-BE49-F238E27FC236}">
                <a16:creationId xmlns="" xmlns:a16="http://schemas.microsoft.com/office/drawing/2014/main" id="{4C1A5E93-1258-4D45-8D81-FAB89743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550863"/>
            <a:ext cx="8910638" cy="668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DFA7285-D6E9-4E97-A51B-661B11CA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838BB7-5A0A-4423-A18A-983C8D0D59E4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A7879AA-F855-47FB-B33B-FE96EE7A5AC2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Nested Structure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="" xmlns:a16="http://schemas.microsoft.com/office/drawing/2014/main" id="{8BB7C041-7502-4E2C-BEC1-2C8E7803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49" y="219075"/>
            <a:ext cx="9477451" cy="1449388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2000" dirty="0">
                <a:latin typeface="Bookman Old Style" panose="02050604050505020204" pitchFamily="18" charset="0"/>
              </a:rPr>
              <a:t/>
            </a:r>
            <a:br>
              <a:rPr lang="en-IN" altLang="en-US" sz="2000" dirty="0">
                <a:latin typeface="Bookman Old Style" panose="02050604050505020204" pitchFamily="18" charset="0"/>
              </a:rPr>
            </a:br>
            <a:r>
              <a:rPr lang="en-IN" altLang="en-US" sz="2000" dirty="0">
                <a:latin typeface="Bookman Old Style" panose="02050604050505020204" pitchFamily="18" charset="0"/>
              </a:rPr>
              <a:t/>
            </a:r>
            <a:br>
              <a:rPr lang="en-IN" altLang="en-US" sz="2000" dirty="0">
                <a:latin typeface="Bookman Old Style" panose="02050604050505020204" pitchFamily="18" charset="0"/>
              </a:rPr>
            </a:br>
            <a:r>
              <a:rPr lang="en-IN" altLang="en-US" sz="2000" dirty="0">
                <a:latin typeface="Bookman Old Style" panose="02050604050505020204" pitchFamily="18" charset="0"/>
              </a:rPr>
              <a:t>Ex: Player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9B563A-A9C9-4B55-87FB-695C82F1B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000" y="1312863"/>
            <a:ext cx="3698875" cy="55451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achievements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	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 </a:t>
            </a:r>
            <a:r>
              <a:rPr lang="en-US" sz="1400" dirty="0" err="1">
                <a:latin typeface="Bookman Old Style" panose="02050604050505020204" pitchFamily="18" charset="0"/>
              </a:rPr>
              <a:t>man_of_matches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	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man_of_series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 </a:t>
            </a:r>
            <a:r>
              <a:rPr lang="en-US" sz="1400" dirty="0" err="1">
                <a:latin typeface="Bookman Old Style" panose="02050604050505020204" pitchFamily="18" charset="0"/>
              </a:rPr>
              <a:t>no_of_centuries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player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char </a:t>
            </a:r>
            <a:r>
              <a:rPr lang="en-US" sz="1400" dirty="0" err="1">
                <a:latin typeface="Bookman Old Style" panose="02050604050505020204" pitchFamily="18" charset="0"/>
              </a:rPr>
              <a:t>team_name</a:t>
            </a:r>
            <a:r>
              <a:rPr lang="en-US" sz="1400" dirty="0">
                <a:latin typeface="Bookman Old Style" panose="02050604050505020204" pitchFamily="18" charset="0"/>
              </a:rPr>
              <a:t>[20];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 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ODI_rank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// structure within structure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 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achievements achieved;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read(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player);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58CA69-5B74-4FB0-8AE3-4B24BDA6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782" y="1096963"/>
            <a:ext cx="7873218" cy="57610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main( ) 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player  p1;     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	p1=read (p1);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	display (p1);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read(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 p1)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printf</a:t>
            </a:r>
            <a:r>
              <a:rPr lang="en-US" sz="1400" dirty="0">
                <a:latin typeface="Bookman Old Style" panose="02050604050505020204" pitchFamily="18" charset="0"/>
              </a:rPr>
              <a:t> ("Enter cricket team name , ODI rank, and achievements – Man 	of matches, Man of the series and number of centuries \n");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scanf</a:t>
            </a:r>
            <a:r>
              <a:rPr lang="en-US" sz="1400" dirty="0">
                <a:latin typeface="Bookman Old Style" panose="02050604050505020204" pitchFamily="18" charset="0"/>
              </a:rPr>
              <a:t>(" %</a:t>
            </a:r>
            <a:r>
              <a:rPr lang="en-US" sz="1400" dirty="0" err="1">
                <a:latin typeface="Bookman Old Style" panose="02050604050505020204" pitchFamily="18" charset="0"/>
              </a:rPr>
              <a:t>s%d%d%d%d</a:t>
            </a:r>
            <a:r>
              <a:rPr lang="en-US" sz="1400" dirty="0">
                <a:latin typeface="Bookman Old Style" panose="02050604050505020204" pitchFamily="18" charset="0"/>
              </a:rPr>
              <a:t>", p1.team_name, &amp;p1.ODI_rank, p1.achieved.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man_of_matches</a:t>
            </a:r>
            <a:r>
              <a:rPr lang="en-US" sz="1400" dirty="0">
                <a:latin typeface="Bookman Old Style" panose="02050604050505020204" pitchFamily="18" charset="0"/>
              </a:rPr>
              <a:t>,  &amp;p1.achieved.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man_of_series</a:t>
            </a:r>
            <a:r>
              <a:rPr lang="en-US" sz="1400" dirty="0">
                <a:latin typeface="Bookman Old Style" panose="02050604050505020204" pitchFamily="18" charset="0"/>
              </a:rPr>
              <a:t>, &amp;p1.achieved. </a:t>
            </a:r>
            <a:r>
              <a:rPr lang="en-US" sz="1400" dirty="0" err="1">
                <a:latin typeface="Bookman Old Style" panose="02050604050505020204" pitchFamily="18" charset="0"/>
              </a:rPr>
              <a:t>no_of_centuries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    return p1;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  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 p1)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</a:t>
            </a:r>
            <a:r>
              <a:rPr lang="en-US" sz="1400" dirty="0" err="1">
                <a:latin typeface="Bookman Old Style" panose="02050604050505020204" pitchFamily="18" charset="0"/>
              </a:rPr>
              <a:t>printf</a:t>
            </a:r>
            <a:r>
              <a:rPr lang="en-US" sz="1400" dirty="0">
                <a:latin typeface="Bookman Old Style" panose="02050604050505020204" pitchFamily="18" charset="0"/>
              </a:rPr>
              <a:t>(" team name is: %s\n ODI rank is : %d\n man of the Matches: 	%d\n Man of the Series: %d\n Number of Centuries: %d\n ", 	p1.team_name, p1.ODI_rank, p1.achieved.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man_of_matches</a:t>
            </a:r>
            <a:r>
              <a:rPr lang="en-US" sz="1400" dirty="0">
                <a:latin typeface="Bookman Old Style" panose="02050604050505020204" pitchFamily="18" charset="0"/>
              </a:rPr>
              <a:t>,  	p1.achieved.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man_of_series</a:t>
            </a:r>
            <a:r>
              <a:rPr lang="en-US" sz="1400" dirty="0">
                <a:latin typeface="Bookman Old Style" panose="02050604050505020204" pitchFamily="18" charset="0"/>
              </a:rPr>
              <a:t>, p1.achieved. </a:t>
            </a:r>
            <a:r>
              <a:rPr lang="en-US" sz="1400" dirty="0" err="1">
                <a:latin typeface="Bookman Old Style" panose="02050604050505020204" pitchFamily="18" charset="0"/>
              </a:rPr>
              <a:t>no_of_centuries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8EC34E-B0C0-4A5F-9B0B-67D2C1C5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DF307A-58A1-4F18-A9CA-B39C1A97F88A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759935E-3BC4-49B2-BB63-E836E3DF71D1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Nested Structure Example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="" xmlns:a16="http://schemas.microsoft.com/office/drawing/2014/main" id="{BA6BC6B3-58A6-4A42-B5A9-A007EBD0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883" y="-23813"/>
            <a:ext cx="8426792" cy="10033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dirty="0">
                <a:latin typeface="Bookman Old Style" panose="02050604050505020204" pitchFamily="18" charset="0"/>
              </a:rPr>
              <a:t/>
            </a:r>
            <a:br>
              <a:rPr lang="en-IN" altLang="en-US" dirty="0">
                <a:latin typeface="Bookman Old Style" panose="02050604050505020204" pitchFamily="18" charset="0"/>
              </a:rPr>
            </a:b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9E9961-ABB0-46CD-8FD6-8EAD3E95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012" y="1077913"/>
            <a:ext cx="3486859" cy="55292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Ex: Mobile</a:t>
            </a:r>
            <a:endParaRPr lang="en-US" sz="20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struct application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float </a:t>
            </a:r>
            <a:r>
              <a:rPr lang="en-US" sz="1400" dirty="0" err="1">
                <a:latin typeface="Bookman Old Style" panose="02050604050505020204" pitchFamily="18" charset="0"/>
              </a:rPr>
              <a:t>app_version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char </a:t>
            </a:r>
            <a:r>
              <a:rPr lang="en-US" sz="1400" dirty="0" err="1">
                <a:latin typeface="Bookman Old Style" panose="02050604050505020204" pitchFamily="18" charset="0"/>
              </a:rPr>
              <a:t>app_name</a:t>
            </a:r>
            <a:r>
              <a:rPr lang="en-US" sz="1400" dirty="0">
                <a:latin typeface="Bookman Old Style" panose="02050604050505020204" pitchFamily="18" charset="0"/>
              </a:rPr>
              <a:t>[20];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mobile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float </a:t>
            </a:r>
            <a:r>
              <a:rPr lang="en-US" sz="1400" dirty="0" err="1">
                <a:latin typeface="Bookman Old Style" panose="02050604050505020204" pitchFamily="18" charset="0"/>
              </a:rPr>
              <a:t>mob_version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char </a:t>
            </a:r>
            <a:r>
              <a:rPr lang="en-US" sz="1400" dirty="0" err="1">
                <a:latin typeface="Bookman Old Style" panose="02050604050505020204" pitchFamily="18" charset="0"/>
              </a:rPr>
              <a:t>mob_name</a:t>
            </a:r>
            <a:r>
              <a:rPr lang="en-US" sz="1400" dirty="0">
                <a:latin typeface="Bookman Old Style" panose="02050604050505020204" pitchFamily="18" charset="0"/>
              </a:rPr>
              <a:t>[50];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// structure within structure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application </a:t>
            </a:r>
            <a:r>
              <a:rPr lang="en-US" sz="1400" dirty="0" err="1">
                <a:latin typeface="Bookman Old Style" panose="02050604050505020204" pitchFamily="18" charset="0"/>
              </a:rPr>
              <a:t>app_data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 read(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mobile);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mobile);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EB2724-A5AB-4FB6-BBDA-CD2D8E58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2683" y="1077913"/>
            <a:ext cx="8082305" cy="55149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main()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mobile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;    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 =read(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display(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read(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mobile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printf</a:t>
            </a:r>
            <a:r>
              <a:rPr lang="en-US" sz="1400" dirty="0">
                <a:latin typeface="Bookman Old Style" panose="02050604050505020204" pitchFamily="18" charset="0"/>
              </a:rPr>
              <a:t> ("Enter mobile version , name and app version, name \n");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scanf</a:t>
            </a:r>
            <a:r>
              <a:rPr lang="en-US" sz="1400" dirty="0">
                <a:latin typeface="Bookman Old Style" panose="02050604050505020204" pitchFamily="18" charset="0"/>
              </a:rPr>
              <a:t>(" %</a:t>
            </a:r>
            <a:r>
              <a:rPr lang="en-US" sz="1400" dirty="0" err="1">
                <a:latin typeface="Bookman Old Style" panose="02050604050505020204" pitchFamily="18" charset="0"/>
              </a:rPr>
              <a:t>f%s%f%s</a:t>
            </a:r>
            <a:r>
              <a:rPr lang="en-US" sz="1400" dirty="0">
                <a:latin typeface="Bookman Old Style" panose="02050604050505020204" pitchFamily="18" charset="0"/>
              </a:rPr>
              <a:t>", &amp;</a:t>
            </a:r>
            <a:r>
              <a:rPr lang="en-US" sz="1400" dirty="0" err="1">
                <a:latin typeface="Bookman Old Style" panose="02050604050505020204" pitchFamily="18" charset="0"/>
              </a:rPr>
              <a:t>mob_data.mob_version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mob_data.mob_name</a:t>
            </a:r>
            <a:r>
              <a:rPr lang="en-US" sz="1400" dirty="0">
                <a:latin typeface="Bookman Old Style" panose="02050604050505020204" pitchFamily="18" charset="0"/>
              </a:rPr>
              <a:t>, &amp;</a:t>
            </a:r>
            <a:r>
              <a:rPr lang="en-US" sz="1400" dirty="0" err="1">
                <a:latin typeface="Bookman Old Style" panose="02050604050505020204" pitchFamily="18" charset="0"/>
              </a:rPr>
              <a:t>mob_data.app_data.app_version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mob_data.app_data.app_name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  return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mobile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	 printf(" mobile version is: %f\n mobile name is: %s\n app version is: %f\n app name is: %s \n ", </a:t>
            </a:r>
            <a:r>
              <a:rPr lang="en-US" sz="1400" dirty="0" err="1">
                <a:latin typeface="Bookman Old Style" panose="02050604050505020204" pitchFamily="18" charset="0"/>
              </a:rPr>
              <a:t>mob_data.mob_version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mob_data.mob_name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mob_data.app_data.app_version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mob_data.app_data.app_name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246EDF-AD13-40B8-82C6-C00FCCA86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581EA3D-7978-4F4C-8E90-E2A368F7A564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3EE4504-7719-4E46-8E97-DBA4ED1FE463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Nested Structure Example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="" xmlns:a16="http://schemas.microsoft.com/office/drawing/2014/main" id="{D7F5B70B-8FFD-4BAC-B127-AEDFCA7A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338" y="595313"/>
            <a:ext cx="8912225" cy="1279525"/>
          </a:xfrm>
        </p:spPr>
        <p:txBody>
          <a:bodyPr/>
          <a:lstStyle/>
          <a:p>
            <a:pPr eaLnBrk="1" hangingPunct="1"/>
            <a:r>
              <a:rPr lang="en-IN" altLang="en-US" dirty="0"/>
              <a:t> 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="" xmlns:a16="http://schemas.microsoft.com/office/drawing/2014/main" id="{42E0459A-9358-4107-9E1E-B38373FB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7" y="1322388"/>
            <a:ext cx="10558129" cy="37782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Bookman Old Style" panose="02050604050505020204" pitchFamily="18" charset="0"/>
              </a:rPr>
              <a:t>Pointer which stores address of structure is called as “Pointer to a Structure”.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Bookman Old Style" panose="02050604050505020204" pitchFamily="18" charset="0"/>
              </a:rPr>
              <a:t>Pointer variable holds the address of the structure 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Bookman Old Style" panose="02050604050505020204" pitchFamily="18" charset="0"/>
              </a:rPr>
              <a:t> </a:t>
            </a:r>
            <a:r>
              <a:rPr lang="en-IN" altLang="en-US" sz="2000" b="1" dirty="0">
                <a:latin typeface="Bookman Old Style" panose="02050604050505020204" pitchFamily="18" charset="0"/>
                <a:sym typeface="Wingdings" panose="05000000000000000000" pitchFamily="2" charset="2"/>
              </a:rPr>
              <a:t></a:t>
            </a:r>
            <a:r>
              <a:rPr lang="en-IN" altLang="en-US" sz="2000" b="1" dirty="0">
                <a:latin typeface="Bookman Old Style" panose="02050604050505020204" pitchFamily="18" charset="0"/>
              </a:rPr>
              <a:t> </a:t>
            </a:r>
            <a:r>
              <a:rPr lang="en-IN" altLang="en-US" sz="2000" dirty="0">
                <a:latin typeface="Bookman Old Style" panose="02050604050505020204" pitchFamily="18" charset="0"/>
              </a:rPr>
              <a:t>and </a:t>
            </a:r>
            <a:r>
              <a:rPr lang="en-IN" altLang="en-US" sz="2000" b="1" dirty="0">
                <a:latin typeface="Bookman Old Style" panose="02050604050505020204" pitchFamily="18" charset="0"/>
              </a:rPr>
              <a:t>(.)</a:t>
            </a:r>
            <a:r>
              <a:rPr lang="en-IN" altLang="en-US" sz="2000" dirty="0">
                <a:latin typeface="Bookman Old Style" panose="02050604050505020204" pitchFamily="18" charset="0"/>
              </a:rPr>
              <a:t> both represent the same. These operators are used to access data member of structure by using structure’s pointer.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F6813A-45D3-4903-86EB-B8A574D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816B451-E3C4-4605-A75E-A1B49998FE23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5BBC55-EE56-4BCC-A3CD-540B9D6B430A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Pointers and Structures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="" xmlns:a16="http://schemas.microsoft.com/office/drawing/2014/main" id="{387AFC41-8EC0-40ED-A099-8C8E6148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8" y="623888"/>
            <a:ext cx="8912225" cy="12811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432A55-1B96-4959-A430-CBE9DBDF2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934" y="1903413"/>
            <a:ext cx="4730466" cy="40036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 err="1">
                <a:latin typeface="Bookman Old Style" panose="02050604050505020204" pitchFamily="18" charset="0"/>
              </a:rPr>
              <a:t>struct</a:t>
            </a:r>
            <a:r>
              <a:rPr lang="en-US" sz="1600" dirty="0">
                <a:latin typeface="Bookman Old Style" panose="02050604050505020204" pitchFamily="18" charset="0"/>
              </a:rPr>
              <a:t>  player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	char </a:t>
            </a:r>
            <a:r>
              <a:rPr lang="en-US" sz="1600" dirty="0" err="1">
                <a:latin typeface="Bookman Old Style" panose="02050604050505020204" pitchFamily="18" charset="0"/>
              </a:rPr>
              <a:t>team_name</a:t>
            </a:r>
            <a:r>
              <a:rPr lang="en-US" sz="1600" dirty="0">
                <a:latin typeface="Bookman Old Style" panose="02050604050505020204" pitchFamily="18" charset="0"/>
              </a:rPr>
              <a:t>[20];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	char </a:t>
            </a:r>
            <a:r>
              <a:rPr lang="en-US" sz="1600" dirty="0" err="1">
                <a:latin typeface="Bookman Old Style" panose="02050604050505020204" pitchFamily="18" charset="0"/>
              </a:rPr>
              <a:t>player_name</a:t>
            </a:r>
            <a:r>
              <a:rPr lang="en-US" sz="1600" dirty="0">
                <a:latin typeface="Bookman Old Style" panose="02050604050505020204" pitchFamily="18" charset="0"/>
              </a:rPr>
              <a:t>[20];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	</a:t>
            </a:r>
            <a:r>
              <a:rPr lang="en-US" sz="1600" dirty="0" err="1">
                <a:latin typeface="Bookman Old Style" panose="02050604050505020204" pitchFamily="18" charset="0"/>
              </a:rPr>
              <a:t>int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highest_score</a:t>
            </a:r>
            <a:r>
              <a:rPr lang="en-US" sz="1600" dirty="0">
                <a:latin typeface="Bookman Old Style" panose="02050604050505020204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};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A23398-912D-4900-8CB3-584FB079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2500" y="1911350"/>
            <a:ext cx="5700713" cy="40036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void main()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struct player  *p, p1;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p=&amp;p1;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 err="1">
                <a:latin typeface="Bookman Old Style" panose="02050604050505020204" pitchFamily="18" charset="0"/>
              </a:rPr>
              <a:t>printf</a:t>
            </a:r>
            <a:r>
              <a:rPr lang="en-US" sz="1500" dirty="0">
                <a:latin typeface="Bookman Old Style" panose="02050604050505020204" pitchFamily="18" charset="0"/>
              </a:rPr>
              <a:t>(" Enter Team name ,Captain name  and Highest score\n ");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 err="1">
                <a:latin typeface="Bookman Old Style" panose="02050604050505020204" pitchFamily="18" charset="0"/>
              </a:rPr>
              <a:t>scanf</a:t>
            </a:r>
            <a:r>
              <a:rPr lang="en-US" sz="1500" dirty="0">
                <a:latin typeface="Bookman Old Style" panose="02050604050505020204" pitchFamily="18" charset="0"/>
              </a:rPr>
              <a:t>( "\</a:t>
            </a:r>
            <a:r>
              <a:rPr lang="en-US" sz="1500" dirty="0" err="1">
                <a:latin typeface="Bookman Old Style" panose="02050604050505020204" pitchFamily="18" charset="0"/>
              </a:rPr>
              <a:t>n%s%s%d</a:t>
            </a:r>
            <a:r>
              <a:rPr lang="en-US" sz="1500" dirty="0">
                <a:latin typeface="Bookman Old Style" panose="02050604050505020204" pitchFamily="18" charset="0"/>
              </a:rPr>
              <a:t>", p-&gt;</a:t>
            </a:r>
            <a:r>
              <a:rPr lang="en-US" sz="1500" dirty="0" err="1">
                <a:latin typeface="Bookman Old Style" panose="02050604050505020204" pitchFamily="18" charset="0"/>
              </a:rPr>
              <a:t>team_name</a:t>
            </a:r>
            <a:r>
              <a:rPr lang="en-US" sz="1500" dirty="0">
                <a:latin typeface="Bookman Old Style" panose="02050604050505020204" pitchFamily="18" charset="0"/>
              </a:rPr>
              <a:t>, p -&gt; </a:t>
            </a:r>
            <a:r>
              <a:rPr lang="en-US" sz="1500" dirty="0" err="1">
                <a:latin typeface="Bookman Old Style" panose="02050604050505020204" pitchFamily="18" charset="0"/>
              </a:rPr>
              <a:t>player_name</a:t>
            </a:r>
            <a:r>
              <a:rPr lang="en-US" sz="1500" dirty="0">
                <a:latin typeface="Bookman Old Style" panose="02050604050505020204" pitchFamily="18" charset="0"/>
              </a:rPr>
              <a:t>, p-&gt;</a:t>
            </a:r>
            <a:r>
              <a:rPr lang="en-US" sz="1500" dirty="0" err="1">
                <a:latin typeface="Bookman Old Style" panose="02050604050505020204" pitchFamily="18" charset="0"/>
              </a:rPr>
              <a:t>highest_score</a:t>
            </a:r>
            <a:r>
              <a:rPr lang="en-US" sz="1500" dirty="0">
                <a:latin typeface="Bookman Old Style" panose="02050604050505020204" pitchFamily="18" charset="0"/>
              </a:rPr>
              <a:t>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 err="1">
                <a:latin typeface="Bookman Old Style" panose="02050604050505020204" pitchFamily="18" charset="0"/>
              </a:rPr>
              <a:t>printf</a:t>
            </a:r>
            <a:r>
              <a:rPr lang="en-US" sz="1500" dirty="0">
                <a:latin typeface="Bookman Old Style" panose="02050604050505020204" pitchFamily="18" charset="0"/>
              </a:rPr>
              <a:t> ( "\</a:t>
            </a:r>
            <a:r>
              <a:rPr lang="en-US" sz="1500" dirty="0" err="1">
                <a:latin typeface="Bookman Old Style" panose="02050604050505020204" pitchFamily="18" charset="0"/>
              </a:rPr>
              <a:t>nTeam</a:t>
            </a:r>
            <a:r>
              <a:rPr lang="en-US" sz="1500" dirty="0">
                <a:latin typeface="Bookman Old Style" panose="02050604050505020204" pitchFamily="18" charset="0"/>
              </a:rPr>
              <a:t> name :%s \</a:t>
            </a:r>
            <a:r>
              <a:rPr lang="en-US" sz="1500" dirty="0" err="1">
                <a:latin typeface="Bookman Old Style" panose="02050604050505020204" pitchFamily="18" charset="0"/>
              </a:rPr>
              <a:t>nPlayer</a:t>
            </a:r>
            <a:r>
              <a:rPr lang="en-US" sz="1500" dirty="0">
                <a:latin typeface="Bookman Old Style" panose="02050604050505020204" pitchFamily="18" charset="0"/>
              </a:rPr>
              <a:t> name :%s \n </a:t>
            </a:r>
            <a:r>
              <a:rPr lang="en-US" sz="1500" dirty="0" err="1">
                <a:latin typeface="Bookman Old Style" panose="02050604050505020204" pitchFamily="18" charset="0"/>
              </a:rPr>
              <a:t>Highest_score</a:t>
            </a:r>
            <a:r>
              <a:rPr lang="en-US" sz="1500" dirty="0">
                <a:latin typeface="Bookman Old Style" panose="02050604050505020204" pitchFamily="18" charset="0"/>
              </a:rPr>
              <a:t> :%d", p-&gt;</a:t>
            </a:r>
            <a:r>
              <a:rPr lang="en-US" sz="1500" dirty="0" err="1">
                <a:latin typeface="Bookman Old Style" panose="02050604050505020204" pitchFamily="18" charset="0"/>
              </a:rPr>
              <a:t>team_name</a:t>
            </a:r>
            <a:r>
              <a:rPr lang="en-US" sz="1500" dirty="0">
                <a:latin typeface="Bookman Old Style" panose="02050604050505020204" pitchFamily="18" charset="0"/>
              </a:rPr>
              <a:t>, p-&gt; </a:t>
            </a:r>
            <a:r>
              <a:rPr lang="en-US" sz="1500" dirty="0" err="1">
                <a:latin typeface="Bookman Old Style" panose="02050604050505020204" pitchFamily="18" charset="0"/>
              </a:rPr>
              <a:t>player_name</a:t>
            </a:r>
            <a:r>
              <a:rPr lang="en-US" sz="1500" dirty="0">
                <a:latin typeface="Bookman Old Style" panose="02050604050505020204" pitchFamily="18" charset="0"/>
              </a:rPr>
              <a:t>, p-&gt; </a:t>
            </a:r>
            <a:r>
              <a:rPr lang="en-US" sz="1500" dirty="0" err="1">
                <a:latin typeface="Bookman Old Style" panose="02050604050505020204" pitchFamily="18" charset="0"/>
              </a:rPr>
              <a:t>highest_score</a:t>
            </a:r>
            <a:r>
              <a:rPr lang="en-US" sz="1500" dirty="0">
                <a:latin typeface="Bookman Old Style" panose="02050604050505020204" pitchFamily="18" charset="0"/>
              </a:rPr>
              <a:t>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7EAE08C-05F7-43F5-B844-082EC52A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609EE88-3C05-4952-973F-155263F85CAA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F8F6F67-EE86-4DF7-8C3B-2ABB86E4DA0C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Pointers and Structures Cont..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="" xmlns:a16="http://schemas.microsoft.com/office/drawing/2014/main" id="{CAD44064-A745-4167-BEED-4F0CB7C3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9" y="128588"/>
            <a:ext cx="9492933" cy="1184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CEE363-61DC-4E55-8C95-9B6ED87E8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87" y="1298575"/>
            <a:ext cx="3969019" cy="53530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altLang="en-US" sz="2000" dirty="0">
                <a:latin typeface="Bookman Old Style" panose="02050604050505020204" pitchFamily="18" charset="0"/>
              </a:rPr>
              <a:t>Ex: Cricket </a:t>
            </a:r>
            <a:endParaRPr lang="en-US" sz="2000" dirty="0">
              <a:latin typeface="Bookman Old Style" panose="0205060405050502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struct  player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	char </a:t>
            </a:r>
            <a:r>
              <a:rPr lang="en-US" sz="1600" dirty="0" err="1">
                <a:latin typeface="Bookman Old Style" panose="02050604050505020204" pitchFamily="18" charset="0"/>
              </a:rPr>
              <a:t>team_name</a:t>
            </a:r>
            <a:r>
              <a:rPr lang="en-US" sz="1600" dirty="0">
                <a:latin typeface="Bookman Old Style" panose="02050604050505020204" pitchFamily="18" charset="0"/>
              </a:rPr>
              <a:t>[20];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	char </a:t>
            </a:r>
            <a:r>
              <a:rPr lang="en-US" sz="1600" dirty="0" err="1">
                <a:latin typeface="Bookman Old Style" panose="02050604050505020204" pitchFamily="18" charset="0"/>
              </a:rPr>
              <a:t>player_name</a:t>
            </a:r>
            <a:r>
              <a:rPr lang="en-US" sz="1600" dirty="0">
                <a:latin typeface="Bookman Old Style" panose="02050604050505020204" pitchFamily="18" charset="0"/>
              </a:rPr>
              <a:t>[20];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	</a:t>
            </a:r>
            <a:r>
              <a:rPr lang="en-US" sz="1600" dirty="0" err="1">
                <a:latin typeface="Bookman Old Style" panose="02050604050505020204" pitchFamily="18" charset="0"/>
              </a:rPr>
              <a:t>int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highest_score</a:t>
            </a:r>
            <a:r>
              <a:rPr lang="en-US" sz="1600" dirty="0">
                <a:latin typeface="Bookman Old Style" panose="02050604050505020204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latin typeface="Bookman Old Style" panose="02050604050505020204" pitchFamily="18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void read(</a:t>
            </a:r>
            <a:r>
              <a:rPr lang="en-US" sz="1500" dirty="0" err="1">
                <a:latin typeface="Bookman Old Style" panose="02050604050505020204" pitchFamily="18" charset="0"/>
              </a:rPr>
              <a:t>struct</a:t>
            </a:r>
            <a:r>
              <a:rPr lang="en-US" sz="1500" dirty="0">
                <a:latin typeface="Bookman Old Style" panose="02050604050505020204" pitchFamily="18" charset="0"/>
              </a:rPr>
              <a:t> player  * 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void display ( </a:t>
            </a:r>
            <a:r>
              <a:rPr lang="en-US" sz="1500" dirty="0" err="1">
                <a:latin typeface="Bookman Old Style" panose="02050604050505020204" pitchFamily="18" charset="0"/>
              </a:rPr>
              <a:t>struct</a:t>
            </a:r>
            <a:r>
              <a:rPr lang="en-US" sz="1500" dirty="0">
                <a:latin typeface="Bookman Old Style" panose="02050604050505020204" pitchFamily="18" charset="0"/>
              </a:rPr>
              <a:t> player  * 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main( 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</a:t>
            </a:r>
            <a:r>
              <a:rPr lang="en-US" sz="1500" dirty="0" err="1">
                <a:latin typeface="Bookman Old Style" panose="02050604050505020204" pitchFamily="18" charset="0"/>
              </a:rPr>
              <a:t>struct</a:t>
            </a:r>
            <a:r>
              <a:rPr lang="en-US" sz="1500" dirty="0">
                <a:latin typeface="Bookman Old Style" panose="02050604050505020204" pitchFamily="18" charset="0"/>
              </a:rPr>
              <a:t> player  *p, p1;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p=&amp;p1;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read(p);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display (p);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A352F2-BAD3-440E-B011-C5F24AFD0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626" y="1298575"/>
            <a:ext cx="6264788" cy="52784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/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void read(</a:t>
            </a:r>
            <a:r>
              <a:rPr lang="en-US" sz="1500" dirty="0" err="1">
                <a:latin typeface="Bookman Old Style" panose="02050604050505020204" pitchFamily="18" charset="0"/>
              </a:rPr>
              <a:t>struct</a:t>
            </a:r>
            <a:r>
              <a:rPr lang="en-US" sz="1500" dirty="0">
                <a:latin typeface="Bookman Old Style" panose="02050604050505020204" pitchFamily="18" charset="0"/>
              </a:rPr>
              <a:t> player  *p)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 printf ("Enter cricket team name, player name and </a:t>
            </a:r>
            <a:r>
              <a:rPr lang="en-US" sz="1600" dirty="0">
                <a:latin typeface="Bookman Old Style" panose="02050604050505020204" pitchFamily="18" charset="0"/>
              </a:rPr>
              <a:t>highest score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500" dirty="0">
                <a:latin typeface="Bookman Old Style" panose="02050604050505020204" pitchFamily="18" charset="0"/>
              </a:rPr>
              <a:t>");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</a:t>
            </a:r>
            <a:r>
              <a:rPr lang="en-US" sz="1500" dirty="0" err="1">
                <a:latin typeface="Bookman Old Style" panose="02050604050505020204" pitchFamily="18" charset="0"/>
              </a:rPr>
              <a:t>scanf</a:t>
            </a:r>
            <a:r>
              <a:rPr lang="en-US" sz="1500" dirty="0">
                <a:latin typeface="Bookman Old Style" panose="02050604050505020204" pitchFamily="18" charset="0"/>
              </a:rPr>
              <a:t>("\</a:t>
            </a:r>
            <a:r>
              <a:rPr lang="en-US" sz="1500" dirty="0" err="1">
                <a:latin typeface="Bookman Old Style" panose="02050604050505020204" pitchFamily="18" charset="0"/>
              </a:rPr>
              <a:t>n%s%s%d</a:t>
            </a:r>
            <a:r>
              <a:rPr lang="en-US" sz="1500" dirty="0">
                <a:latin typeface="Bookman Old Style" panose="02050604050505020204" pitchFamily="18" charset="0"/>
              </a:rPr>
              <a:t>", p-&gt;team_ name, p-&gt; </a:t>
            </a:r>
            <a:r>
              <a:rPr lang="en-US" sz="1500" dirty="0" err="1">
                <a:latin typeface="Bookman Old Style" panose="02050604050505020204" pitchFamily="18" charset="0"/>
              </a:rPr>
              <a:t>player_name</a:t>
            </a:r>
            <a:r>
              <a:rPr lang="en-US" sz="1500" dirty="0">
                <a:latin typeface="Bookman Old Style" panose="02050604050505020204" pitchFamily="18" charset="0"/>
              </a:rPr>
              <a:t>,&amp; p-&gt;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highest_score</a:t>
            </a:r>
            <a:r>
              <a:rPr lang="en-US" sz="15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void display (</a:t>
            </a:r>
            <a:r>
              <a:rPr lang="en-US" sz="1500" dirty="0" err="1">
                <a:latin typeface="Bookman Old Style" panose="02050604050505020204" pitchFamily="18" charset="0"/>
              </a:rPr>
              <a:t>struct</a:t>
            </a:r>
            <a:r>
              <a:rPr lang="en-US" sz="1500" dirty="0">
                <a:latin typeface="Bookman Old Style" panose="02050604050505020204" pitchFamily="18" charset="0"/>
              </a:rPr>
              <a:t> player  *p)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    printf ( "\</a:t>
            </a:r>
            <a:r>
              <a:rPr lang="en-US" sz="1500" dirty="0" err="1">
                <a:latin typeface="Bookman Old Style" panose="02050604050505020204" pitchFamily="18" charset="0"/>
              </a:rPr>
              <a:t>n%s</a:t>
            </a:r>
            <a:r>
              <a:rPr lang="en-US" sz="1500" dirty="0">
                <a:latin typeface="Bookman Old Style" panose="02050604050505020204" pitchFamily="18" charset="0"/>
              </a:rPr>
              <a:t>\</a:t>
            </a:r>
            <a:r>
              <a:rPr lang="en-US" sz="1500" dirty="0" err="1">
                <a:latin typeface="Bookman Old Style" panose="02050604050505020204" pitchFamily="18" charset="0"/>
              </a:rPr>
              <a:t>n%s</a:t>
            </a:r>
            <a:r>
              <a:rPr lang="en-US" sz="1500" dirty="0">
                <a:latin typeface="Bookman Old Style" panose="02050604050505020204" pitchFamily="18" charset="0"/>
              </a:rPr>
              <a:t>\</a:t>
            </a:r>
            <a:r>
              <a:rPr lang="en-US" sz="1500" dirty="0" err="1">
                <a:latin typeface="Bookman Old Style" panose="02050604050505020204" pitchFamily="18" charset="0"/>
              </a:rPr>
              <a:t>n%d</a:t>
            </a:r>
            <a:r>
              <a:rPr lang="en-US" sz="1500" dirty="0">
                <a:latin typeface="Bookman Old Style" panose="02050604050505020204" pitchFamily="18" charset="0"/>
              </a:rPr>
              <a:t>", p-&gt; </a:t>
            </a:r>
            <a:r>
              <a:rPr lang="en-US" sz="1500" dirty="0" err="1">
                <a:latin typeface="Bookman Old Style" panose="02050604050505020204" pitchFamily="18" charset="0"/>
              </a:rPr>
              <a:t>team_name</a:t>
            </a:r>
            <a:r>
              <a:rPr lang="en-US" sz="1500" dirty="0">
                <a:latin typeface="Bookman Old Style" panose="02050604050505020204" pitchFamily="18" charset="0"/>
              </a:rPr>
              <a:t>,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	p-&gt;</a:t>
            </a:r>
            <a:r>
              <a:rPr lang="en-US" sz="1500" dirty="0" err="1">
                <a:latin typeface="Bookman Old Style" panose="02050604050505020204" pitchFamily="18" charset="0"/>
              </a:rPr>
              <a:t>player_name</a:t>
            </a:r>
            <a:r>
              <a:rPr lang="en-US" sz="1500" dirty="0">
                <a:latin typeface="Bookman Old Style" panose="02050604050505020204" pitchFamily="18" charset="0"/>
              </a:rPr>
              <a:t>, p-&gt;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highest_score</a:t>
            </a:r>
            <a:r>
              <a:rPr lang="en-US" sz="15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>
                <a:latin typeface="Bookman Old Style" panose="02050604050505020204" pitchFamily="18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253955-A313-43E9-A210-13018E4B8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B2C4CB0-A3A8-4CC2-A866-850507D9E18A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65EBDD-A6CC-4C3D-8B41-5B23CEF9FD3D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Passing Structure Using Call By Reference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5"/>
          <p:cNvGraphicFramePr/>
          <p:nvPr>
            <p:extLst>
              <p:ext uri="{D42A27DB-BD31-4B8C-83A1-F6EECF244321}">
                <p14:modId xmlns="" xmlns:p14="http://schemas.microsoft.com/office/powerpoint/2010/main" val="4134013624"/>
              </p:ext>
            </p:extLst>
          </p:nvPr>
        </p:nvGraphicFramePr>
        <p:xfrm>
          <a:off x="1321713" y="1867664"/>
          <a:ext cx="6934200" cy="4113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0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03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Sl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 No.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Experiments Name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ISA Marks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Structures and Files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10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 2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Singly Linked List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15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 3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Doubly Linked List/PBL on List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r>
                        <a:rPr lang="en-US" sz="1800"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 4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Stacks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15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5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Queues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15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sym typeface="Century Schoolbook"/>
                        </a:rPr>
                        <a:t>6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Post Test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10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7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Total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  <a:ea typeface="Century Schoolbook"/>
                          <a:cs typeface="Century Schoolbook"/>
                          <a:sym typeface="Century Schoolbook"/>
                        </a:rPr>
                        <a:t>80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CF9B674F-01F9-4297-BE74-70D27F54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699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B90C1E-14E1-4BAB-BDBB-D36F87455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BF3D794-C76A-4B66-8AB3-A00C2143ECBF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Introduction to 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30BAC0-A503-480E-AEB1-50D70FDA18CB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Arial"/>
              </a:rPr>
              <a:t>Evaluation Scheme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139D02-8C5B-4FB6-B088-3869AFB420E0}"/>
              </a:ext>
            </a:extLst>
          </p:cNvPr>
          <p:cNvSpPr txBox="1"/>
          <p:nvPr/>
        </p:nvSpPr>
        <p:spPr>
          <a:xfrm>
            <a:off x="1190848" y="1243525"/>
            <a:ext cx="719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Students Assessment through ISA (80%) + ESA (20%)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DD915-E872-4369-9397-AE9B6EAE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77" y="166688"/>
            <a:ext cx="9535136" cy="1071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68875-9067-4864-83D3-A1BCCB998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354" y="1343025"/>
            <a:ext cx="4403188" cy="54260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Ex: Browser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struct browser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char name[25] 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char copyright[25] 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float version;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 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void read(</a:t>
            </a: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  *b1 );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void display ( </a:t>
            </a: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  *b1 );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main()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</a:t>
            </a: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 *b,b1;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b=&amp;b1;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read(b);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display ( b 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7BE904-C58F-4E4A-98C4-0B8AA7403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9286" y="1339850"/>
            <a:ext cx="6422439" cy="5429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/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/>
              <a:t> </a:t>
            </a:r>
            <a:r>
              <a:rPr lang="en-US" sz="1800" dirty="0">
                <a:latin typeface="Bookman Old Style" panose="02050604050505020204" pitchFamily="18" charset="0"/>
              </a:rPr>
              <a:t>void read(</a:t>
            </a: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 *b1)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 printf ("Enter book name, copyright and version of browser");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</a:t>
            </a:r>
            <a:r>
              <a:rPr lang="en-US" sz="1800" dirty="0" err="1">
                <a:latin typeface="Bookman Old Style" panose="02050604050505020204" pitchFamily="18" charset="0"/>
              </a:rPr>
              <a:t>scanf</a:t>
            </a:r>
            <a:r>
              <a:rPr lang="en-US" sz="1800" dirty="0">
                <a:latin typeface="Bookman Old Style" panose="02050604050505020204" pitchFamily="18" charset="0"/>
              </a:rPr>
              <a:t>("\</a:t>
            </a:r>
            <a:r>
              <a:rPr lang="en-US" sz="1800" dirty="0" err="1">
                <a:latin typeface="Bookman Old Style" panose="02050604050505020204" pitchFamily="18" charset="0"/>
              </a:rPr>
              <a:t>n%s%s%f</a:t>
            </a:r>
            <a:r>
              <a:rPr lang="en-US" sz="1800" dirty="0">
                <a:latin typeface="Bookman Old Style" panose="02050604050505020204" pitchFamily="18" charset="0"/>
              </a:rPr>
              <a:t>", b-&gt; name, b-&gt;copyright, &amp;b-&gt;version);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void display (</a:t>
            </a:r>
            <a:r>
              <a:rPr lang="en-US" sz="1800" dirty="0" err="1">
                <a:latin typeface="Bookman Old Style" panose="02050604050505020204" pitchFamily="18" charset="0"/>
              </a:rPr>
              <a:t>struct</a:t>
            </a:r>
            <a:r>
              <a:rPr lang="en-US" sz="1800" dirty="0">
                <a:latin typeface="Bookman Old Style" panose="02050604050505020204" pitchFamily="18" charset="0"/>
              </a:rPr>
              <a:t> browser *b1)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    printf ( "\</a:t>
            </a:r>
            <a:r>
              <a:rPr lang="en-US" sz="1800" dirty="0" err="1">
                <a:latin typeface="Bookman Old Style" panose="02050604050505020204" pitchFamily="18" charset="0"/>
              </a:rPr>
              <a:t>n%s</a:t>
            </a:r>
            <a:r>
              <a:rPr lang="en-US" sz="1800" dirty="0">
                <a:latin typeface="Bookman Old Style" panose="02050604050505020204" pitchFamily="18" charset="0"/>
              </a:rPr>
              <a:t>\</a:t>
            </a:r>
            <a:r>
              <a:rPr lang="en-US" sz="1800" dirty="0" err="1">
                <a:latin typeface="Bookman Old Style" panose="02050604050505020204" pitchFamily="18" charset="0"/>
              </a:rPr>
              <a:t>n%s</a:t>
            </a:r>
            <a:r>
              <a:rPr lang="en-US" sz="1800" dirty="0">
                <a:latin typeface="Bookman Old Style" panose="02050604050505020204" pitchFamily="18" charset="0"/>
              </a:rPr>
              <a:t>\</a:t>
            </a:r>
            <a:r>
              <a:rPr lang="en-US" sz="1800" dirty="0" err="1">
                <a:latin typeface="Bookman Old Style" panose="02050604050505020204" pitchFamily="18" charset="0"/>
              </a:rPr>
              <a:t>n%f</a:t>
            </a:r>
            <a:r>
              <a:rPr lang="en-US" sz="1800" dirty="0">
                <a:latin typeface="Bookman Old Style" panose="02050604050505020204" pitchFamily="18" charset="0"/>
              </a:rPr>
              <a:t>", b-&gt; name, b-&gt;copyright, b-&gt;version);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23CF88-1899-4E76-A9C1-D9978BBE1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D750734-A604-4D1F-AAF5-C6BDAAD0A6BF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4964ACA-CE14-49B4-A38D-AA06F050C6AF}"/>
              </a:ext>
            </a:extLst>
          </p:cNvPr>
          <p:cNvSpPr/>
          <p:nvPr/>
        </p:nvSpPr>
        <p:spPr>
          <a:xfrm>
            <a:off x="1190848" y="647624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Passing Structure Using Call By Reference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F161E2-5F14-4A36-B82B-2F22F5DC4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1120775"/>
            <a:ext cx="3868616" cy="57372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IN" altLang="en-US" sz="2000" dirty="0">
                <a:latin typeface="Bookman Old Style" panose="02050604050505020204" pitchFamily="18" charset="0"/>
              </a:rPr>
              <a:t>Ex: Player</a:t>
            </a:r>
            <a:endParaRPr lang="en-US" sz="20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struct  achievements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	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 </a:t>
            </a:r>
            <a:r>
              <a:rPr lang="en-US" sz="1400" dirty="0" err="1">
                <a:latin typeface="Bookman Old Style" panose="02050604050505020204" pitchFamily="18" charset="0"/>
              </a:rPr>
              <a:t>man_of_matches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	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man_of_series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 </a:t>
            </a:r>
            <a:r>
              <a:rPr lang="en-US" sz="1400" dirty="0" err="1">
                <a:latin typeface="Bookman Old Style" panose="02050604050505020204" pitchFamily="18" charset="0"/>
              </a:rPr>
              <a:t>no_of_centuries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player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char </a:t>
            </a:r>
            <a:r>
              <a:rPr lang="en-US" sz="1400" dirty="0" err="1">
                <a:latin typeface="Bookman Old Style" panose="02050604050505020204" pitchFamily="18" charset="0"/>
              </a:rPr>
              <a:t>team_name</a:t>
            </a:r>
            <a:r>
              <a:rPr lang="en-US" sz="1400" dirty="0">
                <a:latin typeface="Bookman Old Style" panose="02050604050505020204" pitchFamily="18" charset="0"/>
              </a:rPr>
              <a:t>[20];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 </a:t>
            </a:r>
            <a:r>
              <a:rPr lang="en-US" sz="1400" dirty="0" err="1">
                <a:latin typeface="Bookman Old Style" panose="02050604050505020204" pitchFamily="18" charset="0"/>
              </a:rPr>
              <a:t>int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ODI_rank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// structure within structure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   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achievements achieved;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read(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*);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player *);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5380D0-8802-47CB-A4B8-94951E6D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0308" y="1120775"/>
            <a:ext cx="7693880" cy="575151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main( ) 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 player  p, *p1;     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p1=&amp;p;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	read (p1);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	display (p1);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read(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 *p1)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printf</a:t>
            </a:r>
            <a:r>
              <a:rPr lang="en-US" sz="1400" dirty="0">
                <a:latin typeface="Bookman Old Style" panose="02050604050505020204" pitchFamily="18" charset="0"/>
              </a:rPr>
              <a:t> ("Enter cricket team name , ODI rank, and achievements – Man 	of matches, Man of the series and number of centuries \n");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scanf</a:t>
            </a:r>
            <a:r>
              <a:rPr lang="en-US" sz="1400" dirty="0">
                <a:latin typeface="Bookman Old Style" panose="02050604050505020204" pitchFamily="18" charset="0"/>
              </a:rPr>
              <a:t>(" %</a:t>
            </a:r>
            <a:r>
              <a:rPr lang="en-US" sz="1400" dirty="0" err="1">
                <a:latin typeface="Bookman Old Style" panose="02050604050505020204" pitchFamily="18" charset="0"/>
              </a:rPr>
              <a:t>s%d%d%d%d</a:t>
            </a:r>
            <a:r>
              <a:rPr lang="en-US" sz="1400" dirty="0">
                <a:latin typeface="Bookman Old Style" panose="02050604050505020204" pitchFamily="18" charset="0"/>
              </a:rPr>
              <a:t>", p1-&gt;</a:t>
            </a:r>
            <a:r>
              <a:rPr lang="en-US" sz="1400" dirty="0" err="1">
                <a:latin typeface="Bookman Old Style" panose="02050604050505020204" pitchFamily="18" charset="0"/>
              </a:rPr>
              <a:t>team_name</a:t>
            </a:r>
            <a:r>
              <a:rPr lang="en-US" sz="1400" dirty="0">
                <a:latin typeface="Bookman Old Style" panose="02050604050505020204" pitchFamily="18" charset="0"/>
              </a:rPr>
              <a:t>, &amp;p1-&gt;</a:t>
            </a:r>
            <a:r>
              <a:rPr lang="en-US" sz="1400" dirty="0" err="1">
                <a:latin typeface="Bookman Old Style" panose="02050604050505020204" pitchFamily="18" charset="0"/>
              </a:rPr>
              <a:t>ODI_rank</a:t>
            </a:r>
            <a:r>
              <a:rPr lang="en-US" sz="1400" dirty="0">
                <a:latin typeface="Bookman Old Style" panose="02050604050505020204" pitchFamily="18" charset="0"/>
              </a:rPr>
              <a:t>, p1-&gt;achieved.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man_of_matches</a:t>
            </a:r>
            <a:r>
              <a:rPr lang="en-US" sz="1400" dirty="0">
                <a:latin typeface="Bookman Old Style" panose="02050604050505020204" pitchFamily="18" charset="0"/>
              </a:rPr>
              <a:t>,  &amp;p1-&gt;achieved.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man_of_series</a:t>
            </a:r>
            <a:r>
              <a:rPr lang="en-US" sz="1400" dirty="0">
                <a:latin typeface="Bookman Old Style" panose="02050604050505020204" pitchFamily="18" charset="0"/>
              </a:rPr>
              <a:t>, &amp;p1-&gt;achieved. </a:t>
            </a:r>
            <a:r>
              <a:rPr lang="en-US" sz="1400" dirty="0" err="1">
                <a:latin typeface="Bookman Old Style" panose="02050604050505020204" pitchFamily="18" charset="0"/>
              </a:rPr>
              <a:t>no_of_centuries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player  *p1)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	 printf(" team name is: %s\n ODI rank is : %d\n man of the Matches: 	%d\n Man of the Series: %d\n Number of Centuries: %d\n ", p1-&gt; 	</a:t>
            </a:r>
            <a:r>
              <a:rPr lang="en-US" sz="1400" dirty="0" err="1">
                <a:latin typeface="Bookman Old Style" panose="02050604050505020204" pitchFamily="18" charset="0"/>
              </a:rPr>
              <a:t>team_name</a:t>
            </a:r>
            <a:r>
              <a:rPr lang="en-US" sz="1400" dirty="0">
                <a:latin typeface="Bookman Old Style" panose="02050604050505020204" pitchFamily="18" charset="0"/>
              </a:rPr>
              <a:t>, p1-&gt;</a:t>
            </a:r>
            <a:r>
              <a:rPr lang="en-US" sz="1400" dirty="0" err="1">
                <a:latin typeface="Bookman Old Style" panose="02050604050505020204" pitchFamily="18" charset="0"/>
              </a:rPr>
              <a:t>ODI_rank</a:t>
            </a:r>
            <a:r>
              <a:rPr lang="en-US" sz="1400" dirty="0">
                <a:latin typeface="Bookman Old Style" panose="02050604050505020204" pitchFamily="18" charset="0"/>
              </a:rPr>
              <a:t>, p1-&gt;achieved.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man_of_matches</a:t>
            </a:r>
            <a:r>
              <a:rPr lang="en-US" sz="1400" dirty="0">
                <a:latin typeface="Bookman Old Style" panose="02050604050505020204" pitchFamily="18" charset="0"/>
              </a:rPr>
              <a:t>,  p1-&gt; 	achieved. </a:t>
            </a:r>
            <a:r>
              <a:rPr lang="en-US" sz="1400" dirty="0" err="1">
                <a:latin typeface="Bookman Old Style" panose="02050604050505020204" pitchFamily="18" charset="0"/>
              </a:rPr>
              <a:t>man_of_series</a:t>
            </a:r>
            <a:r>
              <a:rPr lang="en-US" sz="1400" dirty="0">
                <a:latin typeface="Bookman Old Style" panose="02050604050505020204" pitchFamily="18" charset="0"/>
              </a:rPr>
              <a:t>, p1-&gt;achieved. </a:t>
            </a:r>
            <a:r>
              <a:rPr lang="en-US" sz="1400" dirty="0" err="1">
                <a:latin typeface="Bookman Old Style" panose="02050604050505020204" pitchFamily="18" charset="0"/>
              </a:rPr>
              <a:t>no_of_centuries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 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148737-8E80-47F7-A6C2-4B703D48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7" y="66396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D59C230-1475-4AC5-BF88-D7538A234D99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8DB2D4-36CE-4AD0-8485-49BF6EE86437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Nested Structure example using pointers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4297C5FD-DADE-46D3-9C1E-74E4554C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690688"/>
            <a:ext cx="10515600" cy="56218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="" xmlns:a16="http://schemas.microsoft.com/office/drawing/2014/main" id="{B3B6A0C8-646A-4323-AEC1-6F21A35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975" y="0"/>
            <a:ext cx="9569450" cy="1281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dirty="0">
                <a:latin typeface="Bookman Old Style" panose="02050604050505020204" pitchFamily="18" charset="0"/>
              </a:rPr>
              <a:t/>
            </a:r>
            <a:br>
              <a:rPr lang="en-IN" altLang="en-US" dirty="0">
                <a:latin typeface="Bookman Old Style" panose="02050604050505020204" pitchFamily="18" charset="0"/>
              </a:rPr>
            </a:br>
            <a:r>
              <a:rPr lang="en-IN" altLang="en-US" dirty="0">
                <a:latin typeface="Bookman Old Style" panose="02050604050505020204" pitchFamily="18" charset="0"/>
              </a:rPr>
              <a:t>Ex: Mobile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8B1DF7-5BA3-4C73-B4D2-775AE59C8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661" y="1371600"/>
            <a:ext cx="5153428" cy="5486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fontScale="25000" lnSpcReduction="20000"/>
          </a:bodyPr>
          <a:lstStyle/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IN" altLang="en-US" sz="7200" dirty="0">
                <a:latin typeface="Bookman Old Style" panose="02050604050505020204" pitchFamily="18" charset="0"/>
              </a:rPr>
              <a:t>Ex: Mobile</a:t>
            </a:r>
            <a:endParaRPr lang="en-US" sz="60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struct application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float </a:t>
            </a:r>
            <a:r>
              <a:rPr lang="en-US" sz="6000" dirty="0" err="1">
                <a:latin typeface="Bookman Old Style" panose="02050604050505020204" pitchFamily="18" charset="0"/>
              </a:rPr>
              <a:t>app_version</a:t>
            </a:r>
            <a:r>
              <a:rPr lang="en-US" sz="60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char </a:t>
            </a:r>
            <a:r>
              <a:rPr lang="en-US" sz="6000" dirty="0" err="1">
                <a:latin typeface="Bookman Old Style" panose="02050604050505020204" pitchFamily="18" charset="0"/>
              </a:rPr>
              <a:t>app_name</a:t>
            </a:r>
            <a:r>
              <a:rPr lang="en-US" sz="6000" dirty="0">
                <a:latin typeface="Bookman Old Style" panose="02050604050505020204" pitchFamily="18" charset="0"/>
              </a:rPr>
              <a:t>[20];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mobile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float </a:t>
            </a:r>
            <a:r>
              <a:rPr lang="en-US" sz="6000" dirty="0" err="1">
                <a:latin typeface="Bookman Old Style" panose="02050604050505020204" pitchFamily="18" charset="0"/>
              </a:rPr>
              <a:t>mob_version</a:t>
            </a:r>
            <a:r>
              <a:rPr lang="en-US" sz="60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char </a:t>
            </a:r>
            <a:r>
              <a:rPr lang="en-US" sz="6000" dirty="0" err="1">
                <a:latin typeface="Bookman Old Style" panose="02050604050505020204" pitchFamily="18" charset="0"/>
              </a:rPr>
              <a:t>mob_name</a:t>
            </a:r>
            <a:r>
              <a:rPr lang="en-US" sz="6000" dirty="0">
                <a:latin typeface="Bookman Old Style" panose="02050604050505020204" pitchFamily="18" charset="0"/>
              </a:rPr>
              <a:t>[50];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    // structure within structure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    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application </a:t>
            </a:r>
            <a:r>
              <a:rPr lang="en-US" sz="6000" dirty="0" err="1">
                <a:latin typeface="Bookman Old Style" panose="02050604050505020204" pitchFamily="18" charset="0"/>
              </a:rPr>
              <a:t>app_data</a:t>
            </a:r>
            <a:r>
              <a:rPr lang="en-US" sz="60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};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void read( 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mobile*);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void display( </a:t>
            </a: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mobile *);</a:t>
            </a:r>
            <a:endParaRPr lang="en-US" sz="5600" dirty="0">
              <a:latin typeface="Bookman Old Style" panose="02050604050505020204" pitchFamily="18" charset="0"/>
            </a:endParaRP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main() 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000" dirty="0" err="1">
                <a:latin typeface="Bookman Old Style" panose="02050604050505020204" pitchFamily="18" charset="0"/>
              </a:rPr>
              <a:t>struct</a:t>
            </a:r>
            <a:r>
              <a:rPr lang="en-US" sz="6000" dirty="0">
                <a:latin typeface="Bookman Old Style" panose="02050604050505020204" pitchFamily="18" charset="0"/>
              </a:rPr>
              <a:t> mobile </a:t>
            </a:r>
            <a:r>
              <a:rPr lang="en-US" sz="6000" dirty="0" err="1">
                <a:latin typeface="Bookman Old Style" panose="02050604050505020204" pitchFamily="18" charset="0"/>
              </a:rPr>
              <a:t>mob_data</a:t>
            </a:r>
            <a:r>
              <a:rPr lang="en-US" sz="6000" dirty="0">
                <a:latin typeface="Bookman Old Style" panose="02050604050505020204" pitchFamily="18" charset="0"/>
              </a:rPr>
              <a:t>, *</a:t>
            </a:r>
            <a:r>
              <a:rPr lang="en-US" sz="6000" dirty="0" err="1">
                <a:latin typeface="Bookman Old Style" panose="02050604050505020204" pitchFamily="18" charset="0"/>
              </a:rPr>
              <a:t>mob_data_ptr</a:t>
            </a:r>
            <a:r>
              <a:rPr lang="en-US" sz="6000" dirty="0">
                <a:latin typeface="Bookman Old Style" panose="02050604050505020204" pitchFamily="18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76C763-1F3E-4B9A-B7F1-A18353FE2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9263" y="1387475"/>
            <a:ext cx="6254750" cy="54705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    </a:t>
            </a:r>
            <a:r>
              <a:rPr lang="en-US" sz="1400" dirty="0" err="1">
                <a:latin typeface="Bookman Old Style" panose="02050604050505020204" pitchFamily="18" charset="0"/>
              </a:rPr>
              <a:t>mob_data_ptr</a:t>
            </a:r>
            <a:r>
              <a:rPr lang="en-US" sz="1400" dirty="0">
                <a:latin typeface="Bookman Old Style" panose="02050604050505020204" pitchFamily="18" charset="0"/>
              </a:rPr>
              <a:t> = &amp;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read(</a:t>
            </a:r>
            <a:r>
              <a:rPr lang="en-US" sz="1400" dirty="0" err="1">
                <a:latin typeface="Bookman Old Style" panose="02050604050505020204" pitchFamily="18" charset="0"/>
              </a:rPr>
              <a:t>mob_data_ptr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    display(</a:t>
            </a:r>
            <a:r>
              <a:rPr lang="en-US" sz="1400" dirty="0" err="1">
                <a:latin typeface="Bookman Old Style" panose="02050604050505020204" pitchFamily="18" charset="0"/>
              </a:rPr>
              <a:t>mob_data_ptr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read(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mobile *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printf</a:t>
            </a:r>
            <a:r>
              <a:rPr lang="en-US" sz="1400" dirty="0">
                <a:latin typeface="Bookman Old Style" panose="02050604050505020204" pitchFamily="18" charset="0"/>
              </a:rPr>
              <a:t> ("Enter mobile version , name and  app version, name \n");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  <a:r>
              <a:rPr lang="en-US" sz="1400" dirty="0" err="1">
                <a:latin typeface="Bookman Old Style" panose="02050604050505020204" pitchFamily="18" charset="0"/>
              </a:rPr>
              <a:t>scanf</a:t>
            </a:r>
            <a:r>
              <a:rPr lang="en-US" sz="1400" dirty="0">
                <a:latin typeface="Bookman Old Style" panose="02050604050505020204" pitchFamily="18" charset="0"/>
              </a:rPr>
              <a:t>(" %</a:t>
            </a:r>
            <a:r>
              <a:rPr lang="en-US" sz="1400" dirty="0" err="1">
                <a:latin typeface="Bookman Old Style" panose="02050604050505020204" pitchFamily="18" charset="0"/>
              </a:rPr>
              <a:t>f%s%f%s</a:t>
            </a:r>
            <a:r>
              <a:rPr lang="en-US" sz="1400" dirty="0">
                <a:latin typeface="Bookman Old Style" panose="02050604050505020204" pitchFamily="18" charset="0"/>
              </a:rPr>
              <a:t>", &amp;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mob_version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mob_name</a:t>
            </a:r>
            <a:r>
              <a:rPr lang="en-US" sz="1400" dirty="0">
                <a:latin typeface="Bookman Old Style" panose="02050604050505020204" pitchFamily="18" charset="0"/>
              </a:rPr>
              <a:t>, &amp;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app_data.app_version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app_data.app_name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void display( </a:t>
            </a:r>
            <a:r>
              <a:rPr lang="en-US" sz="1400" dirty="0" err="1">
                <a:latin typeface="Bookman Old Style" panose="02050604050505020204" pitchFamily="18" charset="0"/>
              </a:rPr>
              <a:t>struct</a:t>
            </a:r>
            <a:r>
              <a:rPr lang="en-US" sz="1400" dirty="0">
                <a:latin typeface="Bookman Old Style" panose="02050604050505020204" pitchFamily="18" charset="0"/>
              </a:rPr>
              <a:t> mobile *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{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	 printf(" mobile version is: %d\n  mobile name is: %s\n app version is: %d\n app name is: %s \n ",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mob_version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mob_name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app_data.app_version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mob_data</a:t>
            </a:r>
            <a:r>
              <a:rPr lang="en-US" sz="1400" dirty="0">
                <a:latin typeface="Bookman Old Style" panose="02050604050505020204" pitchFamily="18" charset="0"/>
              </a:rPr>
              <a:t>-&gt;</a:t>
            </a:r>
            <a:r>
              <a:rPr lang="en-US" sz="1400" dirty="0" err="1">
                <a:latin typeface="Bookman Old Style" panose="02050604050505020204" pitchFamily="18" charset="0"/>
              </a:rPr>
              <a:t>app_data.app_name</a:t>
            </a:r>
            <a:r>
              <a:rPr lang="en-US" sz="1400" dirty="0">
                <a:latin typeface="Bookman Old Style" panose="02050604050505020204" pitchFamily="18" charset="0"/>
              </a:rPr>
              <a:t>);      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 }</a:t>
            </a:r>
          </a:p>
          <a:p>
            <a:pPr eaLnBrk="1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400" dirty="0">
                <a:latin typeface="Bookman Old Style" panose="02050604050505020204" pitchFamily="18" charset="0"/>
              </a:rPr>
              <a:t> </a:t>
            </a:r>
            <a:endParaRPr lang="en-US" sz="11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FAF516-E64D-4A1D-98D3-6E1C9401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03B6571-88EA-4639-B5D9-24B7EF81136F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3456541-173D-4B57-9170-A5052DE1C742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Nested Structure Example Using Pointers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="" xmlns:a16="http://schemas.microsoft.com/office/drawing/2014/main" id="{BA6896B0-0EBB-4D9B-B7E5-36E83B4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338" y="609600"/>
            <a:ext cx="8912225" cy="12811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="" xmlns:a16="http://schemas.microsoft.com/office/drawing/2014/main" id="{13CEE8FC-34AF-4FE5-B77F-AA5BBE6A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7" y="1237957"/>
            <a:ext cx="10558129" cy="5407318"/>
          </a:xfrm>
        </p:spPr>
        <p:txBody>
          <a:bodyPr/>
          <a:lstStyle/>
          <a:p>
            <a:pPr marL="0" indent="0" algn="just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Bookman Old Style" panose="02050604050505020204" pitchFamily="18" charset="0"/>
              </a:rPr>
              <a:t>1. Create a structure to store the data related to vehicle.</a:t>
            </a:r>
          </a:p>
          <a:p>
            <a:pPr marL="0" indent="0" algn="just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Bookman Old Style" panose="02050604050505020204" pitchFamily="18" charset="0"/>
              </a:rPr>
              <a:t>   Access the stored data with and without using pointers.</a:t>
            </a: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457200" indent="-457200" algn="just" eaLnBrk="1" hangingPunct="1">
              <a:buFont typeface="Century Gothic" panose="020B0502020202020204" pitchFamily="34" charset="0"/>
              <a:buAutoNum type="arabicPeriod"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marL="0" indent="0" algn="just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Bookman Old Style" panose="02050604050505020204" pitchFamily="18" charset="0"/>
              </a:rPr>
              <a:t>2. Design a modular C program to use 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typedef</a:t>
            </a:r>
            <a:r>
              <a:rPr lang="en-US" altLang="en-US" sz="1800" dirty="0">
                <a:latin typeface="Bookman Old Style" panose="02050604050505020204" pitchFamily="18" charset="0"/>
              </a:rPr>
              <a:t> structure for mobile 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strucutre</a:t>
            </a:r>
            <a:r>
              <a:rPr lang="en-US" altLang="en-US" sz="1800" dirty="0">
                <a:latin typeface="Bookman Old Style" panose="02050604050505020204" pitchFamily="18" charset="0"/>
              </a:rPr>
              <a:t>, store data into members and display them on screen.</a:t>
            </a:r>
          </a:p>
          <a:p>
            <a:pPr algn="just" eaLnBrk="1" hangingPunct="1">
              <a:defRPr/>
            </a:pPr>
            <a:endParaRPr lang="en-US" altLang="en-US" sz="1800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</p:txBody>
      </p:sp>
      <p:pic>
        <p:nvPicPr>
          <p:cNvPr id="60420" name="Content Placeholder 6" descr="lamborghini.jpg">
            <a:extLst>
              <a:ext uri="{FF2B5EF4-FFF2-40B4-BE49-F238E27FC236}">
                <a16:creationId xmlns="" xmlns:a16="http://schemas.microsoft.com/office/drawing/2014/main" id="{F82949C5-7778-4C79-BF09-8867AD28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331" y="2367364"/>
            <a:ext cx="3124200" cy="19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 descr="C:\Users\Benagi\Documents\harley.jpg">
            <a:extLst>
              <a:ext uri="{FF2B5EF4-FFF2-40B4-BE49-F238E27FC236}">
                <a16:creationId xmlns="" xmlns:a16="http://schemas.microsoft.com/office/drawing/2014/main" id="{461A4280-7BBE-4546-B142-2E1E85C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07" y="2367364"/>
            <a:ext cx="3446463" cy="177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64398EF-E018-4C8B-8975-FF92CA3FF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31969CB-183B-44C7-A861-C6F1786B1FF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94E4CFB-BB3E-45C6-AA78-55197C65B366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78DBB"/>
              </a:buClr>
              <a:buSzPts val="3600"/>
            </a:pPr>
            <a:r>
              <a:rPr lang="en-IN" alt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Take Home Tasks</a:t>
            </a:r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61A22-F8C6-4857-AFC8-274C2CDC79C3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E8E0A60-AD1D-48D1-9CED-FAA21F6F7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18875EB-6D5E-4FB8-8CF9-A76C0CCF1123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Content</a:t>
            </a:r>
            <a:r>
              <a:rPr lang="en-IN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9F580BF-EB71-49CF-83AE-42DCC3AB5ADA}"/>
              </a:ext>
            </a:extLst>
          </p:cNvPr>
          <p:cNvSpPr/>
          <p:nvPr/>
        </p:nvSpPr>
        <p:spPr>
          <a:xfrm>
            <a:off x="1127049" y="1173219"/>
            <a:ext cx="1062192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  <a:sym typeface="Century Gothic"/>
              </a:rPr>
              <a:t>Introduction to Structures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  <a:sym typeface="Century Gothic"/>
              </a:rPr>
              <a:t>Defining Structures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  <a:sym typeface="Century Gothic"/>
              </a:rPr>
              <a:t>Declaring Structure variables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742950" lvl="2" indent="-285750"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  <a:sym typeface="Century Gothic"/>
              </a:rPr>
              <a:t>Accessing members of Structure</a:t>
            </a:r>
          </a:p>
          <a:p>
            <a:pPr marL="285750" marR="0" lvl="0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  <a:sym typeface="Century Gothic"/>
              </a:rPr>
              <a:t>Structures with functions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285750" marR="0" lvl="0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  <a:sym typeface="Century Gothic"/>
              </a:rPr>
              <a:t>Array of Structures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285750" marR="0" lvl="0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  <a:sym typeface="Century Gothic"/>
              </a:rPr>
              <a:t>Pointers to Structures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lvl="1"/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8D2717C-35D2-4AE5-9AE5-50717737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132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1600200" y="423862"/>
            <a:ext cx="9774237" cy="10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3600" b="0" i="0" u="none" dirty="0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 dirty="0"/>
          </a:p>
        </p:txBody>
      </p:sp>
      <p:sp>
        <p:nvSpPr>
          <p:cNvPr id="272" name="Google Shape;272;p3"/>
          <p:cNvSpPr txBox="1"/>
          <p:nvPr/>
        </p:nvSpPr>
        <p:spPr>
          <a:xfrm>
            <a:off x="1776412" y="3746500"/>
            <a:ext cx="9082087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1. Identify the suitable attributes  for above image.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2. Group all the attributes.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3. Give a name to the group.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4. Identify the appropriate data types for the above listed attributes.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5. Can we use homogeneous data type?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Grouping of heterogeneous data in C can be accomplished through Structures</a:t>
            </a: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  <p:pic>
        <p:nvPicPr>
          <p:cNvPr id="273" name="Google Shape;2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5925" y="1312862"/>
            <a:ext cx="3143250" cy="28908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E19023F-AD6D-432A-850C-BD78AC6061D2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DA042B5-C92F-428E-840E-55D3B4090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074EAA7-964A-4EEB-9FE1-64C402553597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Class Task- 1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"/>
          <p:cNvSpPr txBox="1">
            <a:spLocks noGrp="1"/>
          </p:cNvSpPr>
          <p:nvPr>
            <p:ph type="body" idx="1"/>
          </p:nvPr>
        </p:nvSpPr>
        <p:spPr>
          <a:xfrm>
            <a:off x="1190848" y="1160462"/>
            <a:ext cx="9739089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Structure is a user defined data type in C. </a:t>
            </a:r>
            <a:endParaRPr sz="1800" dirty="0">
              <a:latin typeface="Bookman Old Style" panose="02050604050505020204" pitchFamily="18" charset="0"/>
            </a:endParaRPr>
          </a:p>
          <a:p>
            <a:pPr marR="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It is used to group heterogeneous  items into a single data type.</a:t>
            </a:r>
            <a:endParaRPr sz="1800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800" u="sng" dirty="0">
                <a:latin typeface="Bookman Old Style" panose="02050604050505020204" pitchFamily="18" charset="0"/>
              </a:rPr>
              <a:t>Declaring a structure</a:t>
            </a:r>
            <a:r>
              <a:rPr lang="en-US" sz="1800" b="0" i="0" u="sng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:</a:t>
            </a:r>
            <a:endParaRPr sz="1800" b="0" i="0" u="none" dirty="0">
              <a:solidFill>
                <a:schemeClr val="dk2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   &lt;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tag_name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&gt;</a:t>
            </a:r>
            <a:endParaRPr sz="1800"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{</a:t>
            </a:r>
            <a:endParaRPr sz="1800"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data_type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member1;</a:t>
            </a:r>
            <a:endParaRPr sz="1800"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data_type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  member2;</a:t>
            </a:r>
            <a:endParaRPr sz="1800"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	…</a:t>
            </a:r>
            <a:endParaRPr sz="1800" dirty="0">
              <a:latin typeface="Bookman Old Style" panose="02050604050505020204" pitchFamily="18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};</a:t>
            </a:r>
            <a:endParaRPr sz="1800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endParaRPr sz="1800" b="0" i="0" u="none" dirty="0">
              <a:solidFill>
                <a:schemeClr val="accent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endParaRPr sz="1800" b="0" i="0" u="none" dirty="0">
              <a:solidFill>
                <a:schemeClr val="accent1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6983413" y="3498434"/>
            <a:ext cx="319405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Each attribute</a:t>
            </a:r>
            <a:br>
              <a:rPr lang="en-US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</a:br>
            <a:r>
              <a:rPr lang="en-US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is a member</a:t>
            </a:r>
            <a:r>
              <a:rPr lang="en-US" b="1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b="0" i="0" u="none" dirty="0">
                <a:solidFill>
                  <a:schemeClr val="dk1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of structure.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6648451" y="3481756"/>
            <a:ext cx="334962" cy="987425"/>
          </a:xfrm>
          <a:prstGeom prst="rightBrace">
            <a:avLst>
              <a:gd name="adj1" fmla="val 2280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13976C-EBC0-4623-90D8-A07CAEA3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B44460F-02FC-4DC1-B1B4-55ED600ABE49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676B299-113E-469E-B77E-00C0F0CB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CEF6D66-DC3E-4B86-8BC1-4EA1794F5407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Structure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4294967295"/>
          </p:nvPr>
        </p:nvSpPr>
        <p:spPr>
          <a:xfrm>
            <a:off x="1190848" y="1342030"/>
            <a:ext cx="10368356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struct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cricket_player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  {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    char   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player_name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    char   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team_name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[20];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    float    average;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    int       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highest_score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    int        centuries;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	    int       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ODI_rank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;</a:t>
            </a:r>
            <a:endParaRPr sz="2400" dirty="0">
              <a:latin typeface="Bookman Old Style" panose="02050604050505020204" pitchFamily="18" charset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2286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rgbClr val="3F3F3F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};</a:t>
            </a:r>
          </a:p>
          <a:p>
            <a:pPr marL="2286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lang="en-US" sz="2400" dirty="0" smtClean="0">
              <a:solidFill>
                <a:srgbClr val="3F3F3F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  <a:p>
            <a:pPr marL="2286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rgbClr val="3F3F3F"/>
                </a:solidFill>
                <a:latin typeface="Bookman Old Style" panose="02050604050505020204" pitchFamily="18" charset="0"/>
                <a:ea typeface="Century Gothic"/>
                <a:cs typeface="Century Gothic"/>
                <a:sym typeface="Century Gothic"/>
              </a:rPr>
              <a:t>Memory?</a:t>
            </a:r>
            <a:endParaRPr sz="2400" b="0" i="0" u="none" strike="noStrike" cap="none" dirty="0">
              <a:solidFill>
                <a:srgbClr val="3F3F3F"/>
              </a:solidFill>
              <a:latin typeface="Bookman Old Style" panose="02050604050505020204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B6B60F6-27AC-4577-9F61-F2F2B9CBF80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835A35-1E87-41E0-8789-750160B10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AA7726C-8C5B-463F-B0CA-08547254A9C2}"/>
              </a:ext>
            </a:extLst>
          </p:cNvPr>
          <p:cNvSpPr/>
          <p:nvPr/>
        </p:nvSpPr>
        <p:spPr>
          <a:xfrm>
            <a:off x="1127049" y="704537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Creating Structure : </a:t>
            </a:r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  <a:sym typeface="Century Gothic"/>
              </a:rPr>
              <a:t>cricket_player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2188</Words>
  <Application>Microsoft Office PowerPoint</Application>
  <PresentationFormat>Custom</PresentationFormat>
  <Paragraphs>984</Paragraphs>
  <Slides>53</Slides>
  <Notes>27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 </vt:lpstr>
      <vt:lpstr>Slide 3</vt:lpstr>
      <vt:lpstr>Slide 4</vt:lpstr>
      <vt:lpstr> </vt:lpstr>
      <vt:lpstr>Slide 6</vt:lpstr>
      <vt:lpstr>   </vt:lpstr>
      <vt:lpstr> </vt:lpstr>
      <vt:lpstr> </vt:lpstr>
      <vt:lpstr> </vt:lpstr>
      <vt:lpstr> Ex: cricket_player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Ex 1: cricket_player</vt:lpstr>
      <vt:lpstr> </vt:lpstr>
      <vt:lpstr> Ex 2: Browser</vt:lpstr>
      <vt:lpstr> Ex 1: Cricket_Player</vt:lpstr>
      <vt:lpstr> </vt:lpstr>
      <vt:lpstr>  Revisit Ex 2: Browser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Ex: Player</vt:lpstr>
      <vt:lpstr> </vt:lpstr>
      <vt:lpstr> </vt:lpstr>
      <vt:lpstr> </vt:lpstr>
      <vt:lpstr> </vt:lpstr>
      <vt:lpstr> </vt:lpstr>
      <vt:lpstr> </vt:lpstr>
      <vt:lpstr> Ex: Mobile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Tabib</dc:creator>
  <cp:lastModifiedBy>Admin</cp:lastModifiedBy>
  <cp:revision>280</cp:revision>
  <dcterms:created xsi:type="dcterms:W3CDTF">2020-04-17T20:29:49Z</dcterms:created>
  <dcterms:modified xsi:type="dcterms:W3CDTF">2021-05-12T04:28:57Z</dcterms:modified>
</cp:coreProperties>
</file>