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embeddedFontLst>
    <p:embeddedFont>
      <p:font typeface="Century Schoolbook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587236-63B4-4FDE-9AC3-CEEBB6D9D661}">
  <a:tblStyle styleId="{A6587236-63B4-4FDE-9AC3-CEEBB6D9D66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CenturySchoolbook-bold.fntdata"/><Relationship Id="rId14" Type="http://schemas.openxmlformats.org/officeDocument/2006/relationships/font" Target="fonts/CenturySchoolbook-regular.fntdata"/><Relationship Id="rId17" Type="http://schemas.openxmlformats.org/officeDocument/2006/relationships/font" Target="fonts/CenturySchoolbook-boldItalic.fntdata"/><Relationship Id="rId16" Type="http://schemas.openxmlformats.org/officeDocument/2006/relationships/font" Target="fonts/CenturySchoolbook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C-Programming for Problem Solving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-128457" y="2598003"/>
            <a:ext cx="12192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II Semester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Problem Solving with Data Structures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18ECSP102 </a:t>
            </a:r>
            <a:endParaRPr b="1" i="0" sz="24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050465" y="5922335"/>
            <a:ext cx="18341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2020-2021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1211247" y="327586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KLE Technological University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838200" y="1295401"/>
            <a:ext cx="9525000" cy="517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At the end of the course the student will be able to: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t/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36221" lvl="0" marL="236221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Identify appropriate data structures and constraints to solve a given problem.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36221" lvl="0" marL="236221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Apply problem solving skills to solve real world problems using appropriate data structures.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36221" lvl="0" marL="236221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Demonstrate programming skills using Integrated Development Environment and online coding platforms.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36221" lvl="0" marL="236221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Work collaboratively to share knowledge, skills and experiences.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66370" lvl="0" marL="273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/>
          <p:nvPr/>
        </p:nvSpPr>
        <p:spPr>
          <a:xfrm>
            <a:off x="1190848" y="621453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Course Outcomes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1127049" y="1600201"/>
            <a:ext cx="893135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9" lvl="1" marL="7096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Recap of C : Structures, Pointers, Files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899" lvl="1" marL="70961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Linked list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899" lvl="1" marL="70961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Stacks &amp; Rec</a:t>
            </a: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ursion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899" lvl="1" marL="70961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Queues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899" lvl="1" marL="70961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Binary Trees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419600" y="206375"/>
            <a:ext cx="5791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/>
        </p:nvSpPr>
        <p:spPr>
          <a:xfrm>
            <a:off x="1154115" y="469568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Course</a:t>
            </a: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Outline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1127049" y="1600201"/>
            <a:ext cx="915995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9" lvl="1" marL="7096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Concept delivery using case study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899" lvl="1" marL="70961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Realization of concepts through real time problems/Applications                                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899" lvl="1" marL="70961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Class Activity</a:t>
            </a:r>
            <a:endParaRPr b="1"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899" lvl="1" marL="70961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Take Home Tasks and  Post Tests</a:t>
            </a:r>
            <a:endParaRPr b="1"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899" lvl="1" marL="70961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Practice exercises using  Code blocks/ Hackerrank</a:t>
            </a:r>
            <a:endParaRPr b="1"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73049" lvl="1" marL="639762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None/>
            </a:pPr>
            <a:r>
              <a:t/>
            </a:r>
            <a:endParaRPr b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66370" lvl="0" marL="273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Delivery Plan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p17"/>
          <p:cNvGraphicFramePr/>
          <p:nvPr/>
        </p:nvGraphicFramePr>
        <p:xfrm>
          <a:off x="1321713" y="18676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{A6587236-63B4-4FDE-9AC3-CEEBB6D9D661}</a:tableStyleId>
              </a:tblPr>
              <a:tblGrid>
                <a:gridCol w="930275"/>
                <a:gridCol w="4403725"/>
                <a:gridCol w="1600200"/>
              </a:tblGrid>
              <a:tr h="71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Sl No.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Experiments Name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ISA Marks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Structures and Files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10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7D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 2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Singly Linked List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15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 3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Doubly Linked List/PBL on List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r>
                        <a:rPr lang="en-US" sz="1800" u="none" cap="none" strike="noStrik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5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7D7"/>
                    </a:solidFill>
                  </a:tcPr>
                </a:tc>
              </a:tr>
              <a:tr h="4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 4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Stacks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15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5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Queues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15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7D7"/>
                    </a:solidFill>
                  </a:tcPr>
                </a:tc>
              </a:tr>
              <a:tr h="4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7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Post Test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10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7D7"/>
                    </a:solidFill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Total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80</a:t>
                      </a:r>
                      <a:endParaRPr sz="1800" u="none" cap="none" strike="noStrike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23" name="Google Shape;123;p17"/>
          <p:cNvSpPr txBox="1"/>
          <p:nvPr>
            <p:ph type="title"/>
          </p:nvPr>
        </p:nvSpPr>
        <p:spPr>
          <a:xfrm>
            <a:off x="838200" y="365125"/>
            <a:ext cx="10515600" cy="85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Evaluation Scheme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1190848" y="1243525"/>
            <a:ext cx="71959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Students Assessment through ISA (80%) + ESA (20%)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▪"/>
            </a:pPr>
            <a:r>
              <a:rPr lang="en-US" sz="24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Why data structures</a:t>
            </a:r>
            <a:endParaRPr/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Need of  Data Structures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1981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rPr lang="en-US" sz="2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US" sz="4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Thank You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