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12192000"/>
  <p:notesSz cx="6858000" cy="9144000"/>
  <p:embeddedFontLst>
    <p:embeddedFont>
      <p:font typeface="Century Gothic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9" roundtripDataSignature="AMtx7mgWMRWSd5E0cwIJZMY+u5EDDk7+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56" Type="http://schemas.openxmlformats.org/officeDocument/2006/relationships/font" Target="fonts/CenturyGothic-bold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CenturyGothic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6" name="Google Shape;31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478083" y="3589335"/>
            <a:ext cx="2978920" cy="619495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      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-128457" y="2598003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 Semester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18ECSP102– Problem Solving with Data Structures 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050465" y="5922335"/>
            <a:ext cx="18341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2020-2021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1190848" y="421912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KLE Technological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2014537" y="1631950"/>
            <a:ext cx="9769475" cy="3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										  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   {														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               char    player_name[20];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char    team_name[20];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float    average;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int        highest_score;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int        centuries;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int        ODI_rank;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							           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>
                <a:latin typeface="Bookman Old Style"/>
                <a:ea typeface="Bookman Old Style"/>
                <a:cs typeface="Bookman Old Style"/>
                <a:sym typeface="Bookman Old Style"/>
              </a:rPr>
              <a:t>   };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Noto Sans Symbols"/>
              <a:buNone/>
            </a:pPr>
            <a:r>
              <a:rPr b="0" i="0" lang="en-US" sz="1800" u="none">
                <a:latin typeface="Bookman Old Style"/>
                <a:ea typeface="Bookman Old Style"/>
                <a:cs typeface="Bookman Old Style"/>
                <a:sym typeface="Bookman Old Style"/>
              </a:rPr>
              <a:t>sturct cricket_player p1;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6651625" y="1514474"/>
            <a:ext cx="2468562" cy="2143125"/>
          </a:xfrm>
          <a:prstGeom prst="wedgeEllipseCallout">
            <a:avLst>
              <a:gd fmla="val -6583" name="adj1"/>
              <a:gd fmla="val 16418" name="adj2"/>
            </a:avLst>
          </a:prstGeom>
          <a:solidFill>
            <a:srgbClr val="0F5E7C"/>
          </a:solidFill>
          <a:ln cap="rnd" cmpd="sng" w="15875">
            <a:solidFill>
              <a:srgbClr val="2424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Memory is not allocated to the structure until  structure variable is declared.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9401175" y="3309937"/>
            <a:ext cx="1984375" cy="1535112"/>
          </a:xfrm>
          <a:prstGeom prst="wedgeEllipseCallout">
            <a:avLst>
              <a:gd fmla="val 2492" name="adj1"/>
              <a:gd fmla="val 29023" name="adj2"/>
            </a:avLst>
          </a:prstGeom>
          <a:solidFill>
            <a:srgbClr val="3F1C6A"/>
          </a:solidFill>
          <a:ln cap="rnd" cmpd="sng" w="15875">
            <a:solidFill>
              <a:srgbClr val="2424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rgbClr val="FFFFF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Total bytes allocated is 56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267" y="5343525"/>
            <a:ext cx="8516202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Memory Allocation of a structure</a:t>
            </a:r>
            <a:br>
              <a:rPr lang="en-US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-US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Ex: cricket_player</a:t>
            </a:r>
            <a:endParaRPr sz="1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2592387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br>
              <a:rPr b="0" i="0" lang="en-US" sz="3600" u="none">
                <a:solidFill>
                  <a:srgbClr val="178DBB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186" name="Google Shape;186;p11"/>
          <p:cNvSpPr txBox="1"/>
          <p:nvPr>
            <p:ph idx="1" type="body"/>
          </p:nvPr>
        </p:nvSpPr>
        <p:spPr>
          <a:xfrm>
            <a:off x="1190848" y="1658937"/>
            <a:ext cx="10442351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▪"/>
            </a:pP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Draw the memory allocation diagram for cell_phone structure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Task-4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1825625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1190848" y="1439863"/>
            <a:ext cx="11001152" cy="331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 members are accessed using </a:t>
            </a:r>
            <a:r>
              <a:rPr b="1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(dot)</a:t>
            </a: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operator.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</a:pPr>
            <a:r>
              <a:rPr b="1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 (dot) </a:t>
            </a: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called as “Structure member Operator”.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Dot operator is used between “structure variable” &amp; “member of structure”.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54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   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2715719" y="3541738"/>
            <a:ext cx="4490300" cy="46166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structure_variable.member</a:t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Accessing Structure Members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1852612" y="719137"/>
            <a:ext cx="969327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1190848" y="1276350"/>
            <a:ext cx="11123389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structure_variable.member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1265237" y="1919287"/>
            <a:ext cx="5299075" cy="31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player_name[20];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struct cricket_player  p1; 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6616996" y="1872734"/>
            <a:ext cx="5299075" cy="4555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access player_name : p1.player_name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access team_name : p1.team_name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access average: p1. average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access highest_score: p1.highest_score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access centuries: p1.centuries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access ODI_rank: p1.ODI_rank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3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 of Accessing Structure Members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1190848" y="1276350"/>
            <a:ext cx="11123389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▪"/>
            </a:pP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Compile Time Initialization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</a:pPr>
            <a:r>
              <a:rPr b="0" i="0" lang="en-US" sz="3600" u="none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Example: cricket_player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3" name="Google Shape;213;p14"/>
          <p:cNvSpPr txBox="1"/>
          <p:nvPr/>
        </p:nvSpPr>
        <p:spPr>
          <a:xfrm>
            <a:off x="2160587" y="2425700"/>
            <a:ext cx="8880475" cy="347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 p1= {“Virat”, “INDIA”, 59.76,183, 39, 1}; 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7358062" y="2416175"/>
            <a:ext cx="3765550" cy="2908300"/>
          </a:xfrm>
          <a:prstGeom prst="wedgeEllipseCallout">
            <a:avLst>
              <a:gd fmla="val 3637" name="adj1"/>
              <a:gd fmla="val 24807" name="adj2"/>
            </a:avLst>
          </a:prstGeom>
          <a:solidFill>
            <a:srgbClr val="00B0F0"/>
          </a:solidFill>
          <a:ln cap="rnd" cmpd="sng" w="15875">
            <a:solidFill>
              <a:srgbClr val="2424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 of initialization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must map with order of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member declarations  in the structure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Initialization of Structure Members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1852612" y="719137"/>
            <a:ext cx="969327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1068388" y="1276350"/>
            <a:ext cx="11245849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▪"/>
            </a:pP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Compile Time Initialization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</a:pP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 Example: cricket_player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1347787" y="2425700"/>
            <a:ext cx="9693275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}p1= {“Virat”, “INDIA”, 59.76,183, 39, 1}; 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7358062" y="2416175"/>
            <a:ext cx="3765550" cy="2908300"/>
          </a:xfrm>
          <a:prstGeom prst="wedgeEllipseCallout">
            <a:avLst>
              <a:gd fmla="val 2071" name="adj1"/>
              <a:gd fmla="val 23489" name="adj2"/>
            </a:avLst>
          </a:prstGeom>
          <a:solidFill>
            <a:srgbClr val="00B0F0"/>
          </a:solidFill>
          <a:ln cap="rnd" cmpd="sng" w="15875">
            <a:solidFill>
              <a:srgbClr val="24242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Order of initialization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must map with order of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member declarations  in the structure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26" name="Google Shape;2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5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Initialization of Structure Members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/>
          <p:nvPr>
            <p:ph type="title"/>
          </p:nvPr>
        </p:nvSpPr>
        <p:spPr>
          <a:xfrm>
            <a:off x="1757362" y="1029277"/>
            <a:ext cx="9693275" cy="6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2800"/>
              <a:buFont typeface="Century Gothic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3" name="Google Shape;233;p16"/>
          <p:cNvSpPr txBox="1"/>
          <p:nvPr>
            <p:ph idx="1" type="body"/>
          </p:nvPr>
        </p:nvSpPr>
        <p:spPr>
          <a:xfrm>
            <a:off x="1190848" y="1174469"/>
            <a:ext cx="6149752" cy="776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Run Time Initialization</a:t>
            </a:r>
            <a:r>
              <a:rPr b="1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Example: cricket_player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805218" y="2043112"/>
            <a:ext cx="4912956" cy="3231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char   player_name[20];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char    team_name[20];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float    average;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int        highest_score;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int        centuries;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int        ODI_rank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5866318" y="1995743"/>
            <a:ext cx="5924550" cy="31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struct cricket_player p1;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scanf(“%s”, p1.player_name);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	scanf(“%s”, p1.team_name);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scanf(“%f”, &amp;p1.average);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scanf(“%d”, &amp;p1.highest_score);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scanf(“%d”, &amp;p1.centuries);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	scanf(“%d”, &amp;p1.ODI_rank);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6"/>
          <p:cNvSpPr/>
          <p:nvPr/>
        </p:nvSpPr>
        <p:spPr>
          <a:xfrm>
            <a:off x="1190848" y="627318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Initialization of Structure Members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1828800" y="596900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832513" y="1382712"/>
            <a:ext cx="10003762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Initialize all the members of cell_phone structure.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44" name="Google Shape;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7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Task-5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1900237" y="344487"/>
            <a:ext cx="89106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1460974" y="1327770"/>
            <a:ext cx="8915400" cy="464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Registered name of Cricket player may have: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        </a:t>
            </a: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firstname, middlename and last name.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76200" lvl="0" marL="228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What name can you give to display on screen?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90500" lvl="0" marL="609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0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Suppose:  </a:t>
            </a:r>
            <a:r>
              <a:rPr b="1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Mahendra Singh Dhoni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b="1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Short Name: </a:t>
            </a:r>
            <a:r>
              <a:rPr b="1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MSD</a:t>
            </a:r>
            <a:endParaRPr b="0" i="0" sz="20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90500" lvl="0" marL="609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1" i="0" sz="20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1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How this can be achieved in structures?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1190848" y="627318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Aliasing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title"/>
          </p:nvPr>
        </p:nvSpPr>
        <p:spPr>
          <a:xfrm>
            <a:off x="1693862" y="534987"/>
            <a:ext cx="8910637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9" name="Google Shape;259;p19"/>
          <p:cNvSpPr txBox="1"/>
          <p:nvPr>
            <p:ph idx="1" type="body"/>
          </p:nvPr>
        </p:nvSpPr>
        <p:spPr>
          <a:xfrm>
            <a:off x="1984375" y="1230312"/>
            <a:ext cx="8932862" cy="971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 </a:t>
            </a:r>
            <a:r>
              <a:rPr b="1" i="0" lang="en-US" sz="20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</a:t>
            </a: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is a way of </a:t>
            </a:r>
            <a:r>
              <a:rPr b="0" i="1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renaming</a:t>
            </a: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 structure type.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Alias name for structure data type.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1895475" y="2238375"/>
            <a:ext cx="4343400" cy="3589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</a:t>
            </a: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struct   &lt;tag_name&gt;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data_type member1;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data_type member2;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…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TYPEDEF_NAME</a:t>
            </a: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1" name="Google Shape;261;p19"/>
          <p:cNvSpPr txBox="1"/>
          <p:nvPr>
            <p:ph idx="2" type="body"/>
          </p:nvPr>
        </p:nvSpPr>
        <p:spPr>
          <a:xfrm>
            <a:off x="6710362" y="2174875"/>
            <a:ext cx="4338637" cy="3638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</a:t>
            </a:r>
            <a:r>
              <a:rPr b="1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</a:t>
            </a:r>
            <a:r>
              <a:rPr b="1" i="0" lang="en-US" sz="18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PLR</a:t>
            </a: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2" name="Google Shape;262;p19"/>
          <p:cNvSpPr txBox="1"/>
          <p:nvPr>
            <p:ph idx="1" type="body"/>
          </p:nvPr>
        </p:nvSpPr>
        <p:spPr>
          <a:xfrm>
            <a:off x="1949450" y="5708650"/>
            <a:ext cx="89344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create a variable(s) for structure: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3" name="Google Shape;263;p19"/>
          <p:cNvSpPr txBox="1"/>
          <p:nvPr>
            <p:ph idx="1" type="body"/>
          </p:nvPr>
        </p:nvSpPr>
        <p:spPr>
          <a:xfrm>
            <a:off x="2033587" y="6184900"/>
            <a:ext cx="2655887" cy="501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i="0" lang="en-US" sz="20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PLR</a:t>
            </a:r>
            <a:r>
              <a:rPr b="1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p1, p2;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9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 Structures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Content</a:t>
            </a:r>
            <a:r>
              <a:rPr lang="en-US" sz="32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127049" y="1173219"/>
            <a:ext cx="10621928" cy="3323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 to Structures</a:t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2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Defining Structures</a:t>
            </a:r>
            <a:endParaRPr b="1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2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Declaring Structure variables</a:t>
            </a:r>
            <a:endParaRPr b="1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2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Accessing members of Structure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 with functions</a:t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Array of Structures</a:t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1"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Pointers to Structures</a:t>
            </a:r>
            <a:endParaRPr b="1" sz="20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1693862" y="534987"/>
            <a:ext cx="8910637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1" name="Google Shape;271;p20"/>
          <p:cNvSpPr txBox="1"/>
          <p:nvPr>
            <p:ph idx="1" type="body"/>
          </p:nvPr>
        </p:nvSpPr>
        <p:spPr>
          <a:xfrm>
            <a:off x="1833562" y="1135062"/>
            <a:ext cx="8932862" cy="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rPr b="1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2" name="Google Shape;272;p20"/>
          <p:cNvSpPr txBox="1"/>
          <p:nvPr>
            <p:ph idx="1" type="body"/>
          </p:nvPr>
        </p:nvSpPr>
        <p:spPr>
          <a:xfrm>
            <a:off x="1173162" y="1597025"/>
            <a:ext cx="5678487" cy="3589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 &lt;tag_name&gt;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data_type member1;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data_type member2;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…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 </a:t>
            </a: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&lt;tag_name&gt; </a:t>
            </a:r>
            <a:r>
              <a:rPr b="1" i="0" lang="en-US" sz="20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TYPEDEF_NAME</a:t>
            </a:r>
            <a:r>
              <a:rPr b="1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</a:t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3" name="Google Shape;273;p20"/>
          <p:cNvSpPr txBox="1"/>
          <p:nvPr>
            <p:ph idx="2" type="body"/>
          </p:nvPr>
        </p:nvSpPr>
        <p:spPr>
          <a:xfrm>
            <a:off x="7024687" y="1574800"/>
            <a:ext cx="4338637" cy="4321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b="1" i="0" lang="en-US" sz="18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</a:t>
            </a:r>
            <a:r>
              <a:rPr b="1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 </a:t>
            </a:r>
            <a:r>
              <a:rPr b="1" i="0" lang="en-US" sz="18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PLR</a:t>
            </a: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4" name="Google Shape;274;p20"/>
          <p:cNvSpPr txBox="1"/>
          <p:nvPr>
            <p:ph idx="1" type="body"/>
          </p:nvPr>
        </p:nvSpPr>
        <p:spPr>
          <a:xfrm>
            <a:off x="1266825" y="5462587"/>
            <a:ext cx="89344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create a variable(s) for structure: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5" name="Google Shape;275;p20"/>
          <p:cNvSpPr txBox="1"/>
          <p:nvPr>
            <p:ph idx="1" type="body"/>
          </p:nvPr>
        </p:nvSpPr>
        <p:spPr>
          <a:xfrm>
            <a:off x="1350962" y="5980112"/>
            <a:ext cx="2655887" cy="501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i="0" lang="en-US" sz="2000" u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PLR</a:t>
            </a:r>
            <a:r>
              <a:rPr b="1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p1, p2;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76" name="Google Shape;2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0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typedef Structures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>
            <p:ph type="title"/>
          </p:nvPr>
        </p:nvSpPr>
        <p:spPr>
          <a:xfrm>
            <a:off x="1738312" y="609600"/>
            <a:ext cx="8910637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83" name="Google Shape;283;p21"/>
          <p:cNvSpPr txBox="1"/>
          <p:nvPr>
            <p:ph idx="1" type="body"/>
          </p:nvPr>
        </p:nvSpPr>
        <p:spPr>
          <a:xfrm>
            <a:off x="1190848" y="1411287"/>
            <a:ext cx="9664477" cy="377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 individual member of a structure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 entire structure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AutoNum type="arabicPeriod"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 the address of  a structure (call-by-reference)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84" name="Google Shape;2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1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 with Functions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>
            <p:ph type="title"/>
          </p:nvPr>
        </p:nvSpPr>
        <p:spPr>
          <a:xfrm>
            <a:off x="606053" y="803888"/>
            <a:ext cx="10193337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2800"/>
              <a:buFont typeface="Century Gothic"/>
              <a:buNone/>
            </a:pPr>
            <a:b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Ex 1: cricket_player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223838" y="1608136"/>
            <a:ext cx="3859212" cy="39908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char  player_name[20];	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char    team_name[20];</a:t>
            </a:r>
            <a:endParaRPr sz="7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float    average;</a:t>
            </a:r>
            <a:endParaRPr sz="7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int        highest_score;</a:t>
            </a:r>
            <a:endParaRPr sz="7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int        centuries;</a:t>
            </a:r>
            <a:endParaRPr sz="7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int        ODI_rank;</a:t>
            </a:r>
            <a:endParaRPr sz="72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4346916" y="1427162"/>
            <a:ext cx="7845083" cy="1938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 char [], ,float,int);</a:t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p1={"Virat", "INDIA", 59.76,183, 39, 1};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display(p1.player_name, p1.average,p1.ODI_rank) 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4220308" y="4170362"/>
            <a:ext cx="7971692" cy="1631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 char player_name[20],float average, int ODI_rank)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    </a:t>
            </a:r>
            <a:endParaRPr b="0" i="0" sz="20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printf("%s,%f,%d",player_name, average, ODI_rank);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Passing Individual Structure Elements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2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type="title"/>
          </p:nvPr>
        </p:nvSpPr>
        <p:spPr>
          <a:xfrm>
            <a:off x="1770062" y="581025"/>
            <a:ext cx="8912225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797258" y="1260475"/>
            <a:ext cx="10558129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Create a structure for cell-phone and pass the individual structure elements to the function</a:t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2" name="Google Shape;3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/>
          <p:nvPr/>
        </p:nvSpPr>
        <p:spPr>
          <a:xfrm>
            <a:off x="1190848" y="80167"/>
            <a:ext cx="10852296" cy="547151"/>
          </a:xfrm>
          <a:prstGeom prst="rect">
            <a:avLst/>
          </a:prstGeom>
          <a:solidFill>
            <a:srgbClr val="3A383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Structures</a:t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Task-6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1363290" y="678379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br>
              <a:rPr b="0" i="0" lang="en-US" sz="3600" u="none">
                <a:solidFill>
                  <a:srgbClr val="178DB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Ex 2: Browser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0" name="Google Shape;310;p24"/>
          <p:cNvSpPr txBox="1"/>
          <p:nvPr>
            <p:ph idx="1" type="body"/>
          </p:nvPr>
        </p:nvSpPr>
        <p:spPr>
          <a:xfrm>
            <a:off x="232012" y="1787857"/>
            <a:ext cx="6277970" cy="476811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browser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name[25] 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copyright[25] 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float  version;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1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 char [] , char [], float);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struct browser b1={"Chrome", "Google Inc. ",71.0} 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display ( b1.name, b1.copyright ,b1.version ) 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8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476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1" name="Google Shape;311;p24"/>
          <p:cNvSpPr txBox="1"/>
          <p:nvPr>
            <p:ph idx="2" type="body"/>
          </p:nvPr>
        </p:nvSpPr>
        <p:spPr>
          <a:xfrm>
            <a:off x="6823881" y="1848585"/>
            <a:ext cx="4859509" cy="476811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1" lang="en-US" sz="18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 char bname[25], char copyrt[25], float n ) </a:t>
            </a:r>
            <a:endParaRPr b="1" sz="18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 </a:t>
            </a:r>
            <a:endParaRPr sz="18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printf ("\n%s\n%s\n%f",bname,copyrt,n);</a:t>
            </a:r>
            <a:endParaRPr sz="18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800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en-US" sz="1500" u="non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476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12" name="Google Shape;3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4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Passing Individual Structure Elements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title"/>
          </p:nvPr>
        </p:nvSpPr>
        <p:spPr>
          <a:xfrm>
            <a:off x="559834" y="1075469"/>
            <a:ext cx="10193337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2400"/>
              <a:buFont typeface="Century Gothic"/>
              <a:buNone/>
            </a:pPr>
            <a:br>
              <a:rPr b="0" i="0" lang="en-US" sz="2400" u="none">
                <a:solidFill>
                  <a:srgbClr val="178DB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Ex 1: Cricket_Player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9" name="Google Shape;319;p25"/>
          <p:cNvSpPr txBox="1"/>
          <p:nvPr>
            <p:ph idx="1" type="body"/>
          </p:nvPr>
        </p:nvSpPr>
        <p:spPr>
          <a:xfrm>
            <a:off x="259349" y="2266122"/>
            <a:ext cx="4129771" cy="264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4609874" y="1029645"/>
            <a:ext cx="7322778" cy="2246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(struct  cricket_player);</a:t>
            </a:r>
            <a:endParaRPr b="0" i="0" sz="20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p1={"Virat", "INDIA", 59.76,183, 39, 1};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display ( p1) 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4609873" y="3889404"/>
            <a:ext cx="7322778" cy="19389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(struct  cricket_player p1)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    printf("%s,%s,%f,%d,%d,%d",p1.player_name,p1.team_name,p1.average,p1.highest_score,p1.centuries,p1.ODI_rank);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22" name="Google Shape;3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5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Passing Entire Structure Variable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"/>
                                        <p:tgtEl>
                                          <p:spTgt spid="3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idx="1" type="body"/>
          </p:nvPr>
        </p:nvSpPr>
        <p:spPr>
          <a:xfrm>
            <a:off x="193675" y="1357313"/>
            <a:ext cx="5507148" cy="53816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	char    player_name[20];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highest_score,centuries,ODI_rank;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read( struct cricket_player);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 struct cricket_player);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p1;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p1=read(p1);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display (p1)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29" name="Google Shape;329;p26"/>
          <p:cNvSpPr txBox="1"/>
          <p:nvPr>
            <p:ph idx="2" type="body"/>
          </p:nvPr>
        </p:nvSpPr>
        <p:spPr>
          <a:xfrm>
            <a:off x="6096000" y="1357313"/>
            <a:ext cx="5652976" cy="52339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read(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p1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printf ( "\nEnter  player 	name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scanf ("%s", p1. player_name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return p1;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 </a:t>
            </a: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p1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printf ( “ Player Name: %s\n”p1.player_name);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30" name="Google Shape;3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pic>
        <p:nvPicPr>
          <p:cNvPr id="331" name="Google Shape;3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6"/>
          <p:cNvSpPr/>
          <p:nvPr/>
        </p:nvSpPr>
        <p:spPr>
          <a:xfrm>
            <a:off x="1190848" y="678379"/>
            <a:ext cx="10807477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Passing Entire Structure Variable (Revisit Ex 1: Cricket_Player</a:t>
            </a:r>
            <a:r>
              <a:rPr lang="en-US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 sz="1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type="title"/>
          </p:nvPr>
        </p:nvSpPr>
        <p:spPr>
          <a:xfrm>
            <a:off x="1127049" y="480346"/>
            <a:ext cx="9466262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b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Revisit Ex 2: Browser</a:t>
            </a:r>
            <a:endParaRPr/>
          </a:p>
        </p:txBody>
      </p:sp>
      <p:sp>
        <p:nvSpPr>
          <p:cNvPr id="338" name="Google Shape;338;p27"/>
          <p:cNvSpPr txBox="1"/>
          <p:nvPr>
            <p:ph idx="1" type="body"/>
          </p:nvPr>
        </p:nvSpPr>
        <p:spPr>
          <a:xfrm>
            <a:off x="520700" y="1643063"/>
            <a:ext cx="4833938" cy="5214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browser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name[25];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copyright[25] 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float  version;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browser read( struct browser);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 struct browser);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browser b1;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b1=read(b1);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display ( b1 )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</p:txBody>
      </p:sp>
      <p:sp>
        <p:nvSpPr>
          <p:cNvPr id="339" name="Google Shape;339;p27"/>
          <p:cNvSpPr txBox="1"/>
          <p:nvPr>
            <p:ph idx="2" type="body"/>
          </p:nvPr>
        </p:nvSpPr>
        <p:spPr>
          <a:xfrm>
            <a:off x="5684838" y="1628775"/>
            <a:ext cx="5751512" cy="4791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browser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read( struct browser b)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printf ( "\nEnter  browser name, copyright and version");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scanf ("%s%s%f", b.name, b. copyright , &amp;b.version);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return b;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 struct browser b)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printf ( "\n%s\n%s\n%f", b.name, b.copyright, b.version);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40" name="Google Shape;3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7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Passing Entire Structure Variable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1900238" y="623888"/>
            <a:ext cx="89106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1190848" y="1277938"/>
            <a:ext cx="9664477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Bookman Old Style"/>
                <a:ea typeface="Bookman Old Style"/>
                <a:cs typeface="Bookman Old Style"/>
                <a:sym typeface="Bookman Old Style"/>
              </a:rPr>
              <a:t>Convert the previously discussed Cricket_player structure into modular C program to read the details, store and display them on screen.</a:t>
            </a:r>
            <a:endParaRPr/>
          </a:p>
          <a:p>
            <a:pPr indent="-3048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48" name="Google Shape;3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8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Task-7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type="title"/>
          </p:nvPr>
        </p:nvSpPr>
        <p:spPr>
          <a:xfrm>
            <a:off x="1755775" y="595313"/>
            <a:ext cx="9467850" cy="687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55" name="Google Shape;355;p29"/>
          <p:cNvSpPr txBox="1"/>
          <p:nvPr>
            <p:ph idx="1" type="body"/>
          </p:nvPr>
        </p:nvSpPr>
        <p:spPr>
          <a:xfrm>
            <a:off x="1230423" y="1233488"/>
            <a:ext cx="10518554" cy="500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rPr lang="en-US" sz="2900">
                <a:latin typeface="Bookman Old Style"/>
                <a:ea typeface="Bookman Old Style"/>
                <a:cs typeface="Bookman Old Style"/>
                <a:sym typeface="Bookman Old Style"/>
              </a:rPr>
              <a:t>1) Write a function to calculate difference between two time periods.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oto Sans Symbols"/>
              <a:buNone/>
            </a:pPr>
            <a:r>
              <a:t/>
            </a:r>
            <a:endParaRPr sz="29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rPr lang="en-US" sz="2900">
                <a:latin typeface="Bookman Old Style"/>
                <a:ea typeface="Bookman Old Style"/>
                <a:cs typeface="Bookman Old Style"/>
                <a:sym typeface="Bookman Old Style"/>
              </a:rPr>
              <a:t>2) Write a function to add two complex numbers.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oto Sans Symbols"/>
              <a:buNone/>
            </a:pPr>
            <a:r>
              <a:t/>
            </a:r>
            <a:endParaRPr sz="29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rPr lang="en-US" sz="2900">
                <a:latin typeface="Bookman Old Style"/>
                <a:ea typeface="Bookman Old Style"/>
                <a:cs typeface="Bookman Old Style"/>
                <a:sym typeface="Bookman Old Style"/>
              </a:rPr>
              <a:t>3) 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Create a structure for zomato food delivery order and  write functions for the following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    a) Read the values for structure members by </a:t>
            </a:r>
            <a:r>
              <a:rPr lang="en-US" sz="2700">
                <a:latin typeface="Bookman Old Style"/>
                <a:ea typeface="Bookman Old Style"/>
                <a:cs typeface="Bookman Old Style"/>
                <a:sym typeface="Bookman Old Style"/>
              </a:rPr>
              <a:t>passing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 sz="2700">
                <a:latin typeface="Bookman Old Style"/>
                <a:ea typeface="Bookman Old Style"/>
                <a:cs typeface="Bookman Old Style"/>
                <a:sym typeface="Bookman Old Style"/>
              </a:rPr>
              <a:t>          the entire structure variable to the function</a:t>
            </a:r>
            <a:endParaRPr sz="2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    b) Display the contents of structure members.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oto Sans Symbols"/>
              <a:buNone/>
            </a:pPr>
            <a:r>
              <a:t/>
            </a:r>
            <a:endParaRPr sz="29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56" name="Google Shape;3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9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Exercises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600200" y="423862"/>
            <a:ext cx="9774237" cy="103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178DB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1776412" y="3746500"/>
            <a:ext cx="9082087" cy="313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1. Identify the suitable attributes  for above image.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 Group all the attributes.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 Give a name to the group.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4. Identify the appropriate data types for the above listed attributes.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5. Can we use homogeneous data type?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Grouping of heterogeneous data in C can be accomplished through Structures</a:t>
            </a:r>
            <a:r>
              <a:rPr b="1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5925" y="1312862"/>
            <a:ext cx="3143250" cy="289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Task- 1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1766888" y="431800"/>
            <a:ext cx="8912225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63" name="Google Shape;363;p30"/>
          <p:cNvSpPr txBox="1"/>
          <p:nvPr>
            <p:ph idx="1" type="body"/>
          </p:nvPr>
        </p:nvSpPr>
        <p:spPr>
          <a:xfrm>
            <a:off x="1822450" y="5353050"/>
            <a:ext cx="9312275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How can you create a Cricket Team for World Cup 2021?</a:t>
            </a:r>
            <a:endParaRPr/>
          </a:p>
        </p:txBody>
      </p:sp>
      <p:pic>
        <p:nvPicPr>
          <p:cNvPr descr="Image result for indian team" id="364" name="Google Shape;364;p30"/>
          <p:cNvPicPr preferRelativeResize="0"/>
          <p:nvPr/>
        </p:nvPicPr>
        <p:blipFill rotWithShape="1">
          <a:blip r:embed="rId3">
            <a:alphaModFix/>
          </a:blip>
          <a:srcRect b="0" l="0" r="0" t="13165"/>
          <a:stretch/>
        </p:blipFill>
        <p:spPr>
          <a:xfrm>
            <a:off x="2109788" y="1223963"/>
            <a:ext cx="8066087" cy="39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0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Create a Profile of Cricket Team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type="title"/>
          </p:nvPr>
        </p:nvSpPr>
        <p:spPr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72" name="Google Shape;372;p31"/>
          <p:cNvSpPr txBox="1"/>
          <p:nvPr>
            <p:ph idx="1" type="body"/>
          </p:nvPr>
        </p:nvSpPr>
        <p:spPr>
          <a:xfrm>
            <a:off x="1298713" y="1492250"/>
            <a:ext cx="9605825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 p[11];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373" name="Google Shape;3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1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Array of Structures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title"/>
          </p:nvPr>
        </p:nvSpPr>
        <p:spPr>
          <a:xfrm>
            <a:off x="1766888" y="431800"/>
            <a:ext cx="8912225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380" name="Google Shape;380;p32"/>
          <p:cNvSpPr txBox="1"/>
          <p:nvPr>
            <p:ph idx="1" type="body"/>
          </p:nvPr>
        </p:nvSpPr>
        <p:spPr>
          <a:xfrm>
            <a:off x="1325217" y="1276350"/>
            <a:ext cx="9872870" cy="4647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An ordinary array: One type of data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An array of structures: Multiple types of data in each array element.s</a:t>
            </a:r>
            <a:endParaRPr/>
          </a:p>
        </p:txBody>
      </p:sp>
      <p:grpSp>
        <p:nvGrpSpPr>
          <p:cNvPr id="381" name="Google Shape;381;p32"/>
          <p:cNvGrpSpPr/>
          <p:nvPr/>
        </p:nvGrpSpPr>
        <p:grpSpPr>
          <a:xfrm>
            <a:off x="2765425" y="1989138"/>
            <a:ext cx="5715000" cy="1438275"/>
            <a:chOff x="1056" y="1392"/>
            <a:chExt cx="3600" cy="906"/>
          </a:xfrm>
        </p:grpSpPr>
        <p:sp>
          <p:nvSpPr>
            <p:cNvPr id="382" name="Google Shape;382;p32"/>
            <p:cNvSpPr/>
            <p:nvPr/>
          </p:nvSpPr>
          <p:spPr>
            <a:xfrm>
              <a:off x="1056" y="1392"/>
              <a:ext cx="3600" cy="624"/>
            </a:xfrm>
            <a:prstGeom prst="rect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cxnSp>
          <p:nvCxnSpPr>
            <p:cNvPr id="383" name="Google Shape;383;p32"/>
            <p:cNvCxnSpPr/>
            <p:nvPr/>
          </p:nvCxnSpPr>
          <p:spPr>
            <a:xfrm>
              <a:off x="1680" y="1392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4" name="Google Shape;384;p32"/>
            <p:cNvCxnSpPr/>
            <p:nvPr/>
          </p:nvCxnSpPr>
          <p:spPr>
            <a:xfrm>
              <a:off x="2304" y="1392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32"/>
            <p:cNvCxnSpPr/>
            <p:nvPr/>
          </p:nvCxnSpPr>
          <p:spPr>
            <a:xfrm>
              <a:off x="2928" y="1392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32"/>
            <p:cNvCxnSpPr/>
            <p:nvPr/>
          </p:nvCxnSpPr>
          <p:spPr>
            <a:xfrm>
              <a:off x="4032" y="1392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32"/>
            <p:cNvCxnSpPr/>
            <p:nvPr/>
          </p:nvCxnSpPr>
          <p:spPr>
            <a:xfrm>
              <a:off x="3408" y="1392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8" name="Google Shape;388;p32"/>
            <p:cNvSpPr txBox="1"/>
            <p:nvPr/>
          </p:nvSpPr>
          <p:spPr>
            <a:xfrm>
              <a:off x="1276" y="1968"/>
              <a:ext cx="2226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0      1     2    </a:t>
              </a:r>
              <a:r>
                <a:rPr lang="en-US" sz="2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…</a:t>
              </a:r>
              <a:r>
                <a:rPr lang="en-US"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       98     99</a:t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056" y="1392"/>
              <a:ext cx="624" cy="624"/>
            </a:xfrm>
            <a:prstGeom prst="rect">
              <a:avLst/>
            </a:prstGeom>
            <a:solidFill>
              <a:srgbClr val="EDEDED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674" y="1392"/>
              <a:ext cx="624" cy="624"/>
            </a:xfrm>
            <a:prstGeom prst="rect">
              <a:avLst/>
            </a:prstGeom>
            <a:solidFill>
              <a:srgbClr val="EDEDED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2304" y="1392"/>
              <a:ext cx="624" cy="624"/>
            </a:xfrm>
            <a:prstGeom prst="rect">
              <a:avLst/>
            </a:prstGeom>
            <a:solidFill>
              <a:srgbClr val="EDEDED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3408" y="1392"/>
              <a:ext cx="624" cy="624"/>
            </a:xfrm>
            <a:prstGeom prst="rect">
              <a:avLst/>
            </a:prstGeom>
            <a:solidFill>
              <a:srgbClr val="EDEDED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032" y="1392"/>
              <a:ext cx="624" cy="624"/>
            </a:xfrm>
            <a:prstGeom prst="rect">
              <a:avLst/>
            </a:prstGeom>
            <a:solidFill>
              <a:srgbClr val="EDEDED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  <p:grpSp>
        <p:nvGrpSpPr>
          <p:cNvPr id="394" name="Google Shape;394;p32"/>
          <p:cNvGrpSpPr/>
          <p:nvPr/>
        </p:nvGrpSpPr>
        <p:grpSpPr>
          <a:xfrm>
            <a:off x="2905125" y="4343400"/>
            <a:ext cx="5715000" cy="1390650"/>
            <a:chOff x="1056" y="2928"/>
            <a:chExt cx="3600" cy="876"/>
          </a:xfrm>
        </p:grpSpPr>
        <p:sp>
          <p:nvSpPr>
            <p:cNvPr id="395" name="Google Shape;395;p32"/>
            <p:cNvSpPr/>
            <p:nvPr/>
          </p:nvSpPr>
          <p:spPr>
            <a:xfrm>
              <a:off x="1056" y="2928"/>
              <a:ext cx="3600" cy="624"/>
            </a:xfrm>
            <a:prstGeom prst="rect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rgbClr val="404040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cxnSp>
          <p:nvCxnSpPr>
            <p:cNvPr id="396" name="Google Shape;396;p32"/>
            <p:cNvCxnSpPr/>
            <p:nvPr/>
          </p:nvCxnSpPr>
          <p:spPr>
            <a:xfrm>
              <a:off x="1680" y="2928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32"/>
            <p:cNvCxnSpPr/>
            <p:nvPr/>
          </p:nvCxnSpPr>
          <p:spPr>
            <a:xfrm>
              <a:off x="2304" y="2928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8" name="Google Shape;398;p32"/>
            <p:cNvCxnSpPr/>
            <p:nvPr/>
          </p:nvCxnSpPr>
          <p:spPr>
            <a:xfrm>
              <a:off x="2928" y="2928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9" name="Google Shape;399;p32"/>
            <p:cNvCxnSpPr/>
            <p:nvPr/>
          </p:nvCxnSpPr>
          <p:spPr>
            <a:xfrm>
              <a:off x="4032" y="2928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0" name="Google Shape;400;p32"/>
            <p:cNvCxnSpPr/>
            <p:nvPr/>
          </p:nvCxnSpPr>
          <p:spPr>
            <a:xfrm>
              <a:off x="3408" y="2928"/>
              <a:ext cx="0" cy="624"/>
            </a:xfrm>
            <a:prstGeom prst="straightConnector1">
              <a:avLst/>
            </a:prstGeom>
            <a:noFill/>
            <a:ln cap="flat" cmpd="sng" w="38100">
              <a:solidFill>
                <a:srgbClr val="FAF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1" name="Google Shape;401;p32"/>
            <p:cNvSpPr txBox="1"/>
            <p:nvPr/>
          </p:nvSpPr>
          <p:spPr>
            <a:xfrm>
              <a:off x="1276" y="3504"/>
              <a:ext cx="3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0      1             2    </a:t>
              </a:r>
              <a:r>
                <a:rPr lang="en-US" sz="2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…</a:t>
              </a:r>
              <a:r>
                <a:rPr lang="en-US"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            98          99</a:t>
              </a:r>
              <a:endParaRPr/>
            </a:p>
          </p:txBody>
        </p:sp>
        <p:grpSp>
          <p:nvGrpSpPr>
            <p:cNvPr id="402" name="Google Shape;402;p32"/>
            <p:cNvGrpSpPr/>
            <p:nvPr/>
          </p:nvGrpSpPr>
          <p:grpSpPr>
            <a:xfrm>
              <a:off x="1680" y="3024"/>
              <a:ext cx="624" cy="480"/>
              <a:chOff x="624" y="2496"/>
              <a:chExt cx="2688" cy="1632"/>
            </a:xfrm>
          </p:grpSpPr>
          <p:sp>
            <p:nvSpPr>
              <p:cNvPr id="403" name="Google Shape;403;p32"/>
              <p:cNvSpPr/>
              <p:nvPr/>
            </p:nvSpPr>
            <p:spPr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  <p:grpSp>
          <p:nvGrpSpPr>
            <p:cNvPr id="412" name="Google Shape;412;p32"/>
            <p:cNvGrpSpPr/>
            <p:nvPr/>
          </p:nvGrpSpPr>
          <p:grpSpPr>
            <a:xfrm>
              <a:off x="2304" y="3024"/>
              <a:ext cx="624" cy="480"/>
              <a:chOff x="624" y="2496"/>
              <a:chExt cx="2688" cy="1632"/>
            </a:xfrm>
          </p:grpSpPr>
          <p:sp>
            <p:nvSpPr>
              <p:cNvPr id="413" name="Google Shape;413;p32"/>
              <p:cNvSpPr/>
              <p:nvPr/>
            </p:nvSpPr>
            <p:spPr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  <p:grpSp>
          <p:nvGrpSpPr>
            <p:cNvPr id="422" name="Google Shape;422;p32"/>
            <p:cNvGrpSpPr/>
            <p:nvPr/>
          </p:nvGrpSpPr>
          <p:grpSpPr>
            <a:xfrm>
              <a:off x="1056" y="3024"/>
              <a:ext cx="624" cy="480"/>
              <a:chOff x="624" y="2496"/>
              <a:chExt cx="2688" cy="1632"/>
            </a:xfrm>
          </p:grpSpPr>
          <p:sp>
            <p:nvSpPr>
              <p:cNvPr id="423" name="Google Shape;423;p32"/>
              <p:cNvSpPr/>
              <p:nvPr/>
            </p:nvSpPr>
            <p:spPr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26" name="Google Shape;426;p32"/>
              <p:cNvSpPr/>
              <p:nvPr/>
            </p:nvSpPr>
            <p:spPr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27" name="Google Shape;427;p32"/>
              <p:cNvSpPr/>
              <p:nvPr/>
            </p:nvSpPr>
            <p:spPr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28" name="Google Shape;428;p32"/>
              <p:cNvSpPr/>
              <p:nvPr/>
            </p:nvSpPr>
            <p:spPr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29" name="Google Shape;429;p32"/>
              <p:cNvSpPr/>
              <p:nvPr/>
            </p:nvSpPr>
            <p:spPr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  <p:grpSp>
          <p:nvGrpSpPr>
            <p:cNvPr id="432" name="Google Shape;432;p32"/>
            <p:cNvGrpSpPr/>
            <p:nvPr/>
          </p:nvGrpSpPr>
          <p:grpSpPr>
            <a:xfrm>
              <a:off x="3408" y="3024"/>
              <a:ext cx="624" cy="480"/>
              <a:chOff x="624" y="2496"/>
              <a:chExt cx="2688" cy="1632"/>
            </a:xfrm>
          </p:grpSpPr>
          <p:sp>
            <p:nvSpPr>
              <p:cNvPr id="433" name="Google Shape;433;p32"/>
              <p:cNvSpPr/>
              <p:nvPr/>
            </p:nvSpPr>
            <p:spPr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39" name="Google Shape;439;p32"/>
              <p:cNvSpPr/>
              <p:nvPr/>
            </p:nvSpPr>
            <p:spPr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0" name="Google Shape;440;p32"/>
              <p:cNvSpPr/>
              <p:nvPr/>
            </p:nvSpPr>
            <p:spPr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1" name="Google Shape;441;p32"/>
              <p:cNvSpPr/>
              <p:nvPr/>
            </p:nvSpPr>
            <p:spPr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  <p:grpSp>
          <p:nvGrpSpPr>
            <p:cNvPr id="442" name="Google Shape;442;p32"/>
            <p:cNvGrpSpPr/>
            <p:nvPr/>
          </p:nvGrpSpPr>
          <p:grpSpPr>
            <a:xfrm>
              <a:off x="4032" y="3024"/>
              <a:ext cx="624" cy="480"/>
              <a:chOff x="624" y="2496"/>
              <a:chExt cx="2688" cy="1632"/>
            </a:xfrm>
          </p:grpSpPr>
          <p:sp>
            <p:nvSpPr>
              <p:cNvPr id="443" name="Google Shape;443;p32"/>
              <p:cNvSpPr/>
              <p:nvPr/>
            </p:nvSpPr>
            <p:spPr>
              <a:xfrm>
                <a:off x="624" y="2496"/>
                <a:ext cx="2688" cy="408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4" name="Google Shape;444;p32"/>
              <p:cNvSpPr/>
              <p:nvPr/>
            </p:nvSpPr>
            <p:spPr>
              <a:xfrm>
                <a:off x="624" y="3040"/>
                <a:ext cx="818" cy="1088"/>
              </a:xfrm>
              <a:prstGeom prst="rect">
                <a:avLst/>
              </a:prstGeom>
              <a:solidFill>
                <a:srgbClr val="99FF33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5" name="Google Shape;445;p32"/>
              <p:cNvSpPr/>
              <p:nvPr/>
            </p:nvSpPr>
            <p:spPr>
              <a:xfrm>
                <a:off x="1559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6" name="Google Shape;446;p32"/>
              <p:cNvSpPr/>
              <p:nvPr/>
            </p:nvSpPr>
            <p:spPr>
              <a:xfrm>
                <a:off x="2026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7" name="Google Shape;447;p32"/>
              <p:cNvSpPr/>
              <p:nvPr/>
            </p:nvSpPr>
            <p:spPr>
              <a:xfrm>
                <a:off x="2494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8" name="Google Shape;448;p32"/>
              <p:cNvSpPr/>
              <p:nvPr/>
            </p:nvSpPr>
            <p:spPr>
              <a:xfrm>
                <a:off x="2961" y="3040"/>
                <a:ext cx="351" cy="340"/>
              </a:xfrm>
              <a:prstGeom prst="rect">
                <a:avLst/>
              </a:prstGeom>
              <a:solidFill>
                <a:srgbClr val="A2C1FE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49" name="Google Shape;449;p32"/>
              <p:cNvSpPr/>
              <p:nvPr/>
            </p:nvSpPr>
            <p:spPr>
              <a:xfrm>
                <a:off x="1559" y="3516"/>
                <a:ext cx="1753" cy="204"/>
              </a:xfrm>
              <a:prstGeom prst="rect">
                <a:avLst/>
              </a:prstGeom>
              <a:solidFill>
                <a:srgbClr val="063DE8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50" name="Google Shape;450;p32"/>
              <p:cNvSpPr/>
              <p:nvPr/>
            </p:nvSpPr>
            <p:spPr>
              <a:xfrm>
                <a:off x="1559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sp>
            <p:nvSpPr>
              <p:cNvPr id="451" name="Google Shape;451;p32"/>
              <p:cNvSpPr/>
              <p:nvPr/>
            </p:nvSpPr>
            <p:spPr>
              <a:xfrm>
                <a:off x="2494" y="3788"/>
                <a:ext cx="818" cy="340"/>
              </a:xfrm>
              <a:prstGeom prst="rect">
                <a:avLst/>
              </a:prstGeom>
              <a:solidFill>
                <a:schemeClr val="accent1"/>
              </a:solidFill>
              <a:ln cap="flat" cmpd="sng" w="2857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800"/>
                  <a:buFont typeface="Noto Sans Symbols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</p:grpSp>
      </p:grpSp>
      <p:pic>
        <p:nvPicPr>
          <p:cNvPr id="452" name="Google Shape;4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2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Array of Structures Cont..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"/>
          <p:cNvSpPr txBox="1"/>
          <p:nvPr>
            <p:ph type="title"/>
          </p:nvPr>
        </p:nvSpPr>
        <p:spPr>
          <a:xfrm>
            <a:off x="2222695" y="447675"/>
            <a:ext cx="9566079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459" name="Google Shape;459;p33"/>
          <p:cNvSpPr/>
          <p:nvPr/>
        </p:nvSpPr>
        <p:spPr>
          <a:xfrm>
            <a:off x="9347200" y="1784350"/>
            <a:ext cx="17859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460" name="Google Shape;460;p33"/>
          <p:cNvSpPr txBox="1"/>
          <p:nvPr>
            <p:ph idx="1" type="body"/>
          </p:nvPr>
        </p:nvSpPr>
        <p:spPr>
          <a:xfrm>
            <a:off x="1149204" y="1241425"/>
            <a:ext cx="10852296" cy="4637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p1[11];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61" name="Google Shape;461;p33"/>
          <p:cNvSpPr/>
          <p:nvPr/>
        </p:nvSpPr>
        <p:spPr>
          <a:xfrm>
            <a:off x="4735015" y="1874213"/>
            <a:ext cx="3763962" cy="1984967"/>
          </a:xfrm>
          <a:prstGeom prst="wedgeEllipseCallout">
            <a:avLst>
              <a:gd fmla="val -56894" name="adj1"/>
              <a:gd fmla="val 62115" name="adj2"/>
            </a:avLst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 each array index value we will be accessing all the structure members</a:t>
            </a:r>
            <a:endParaRPr/>
          </a:p>
        </p:txBody>
      </p:sp>
      <p:pic>
        <p:nvPicPr>
          <p:cNvPr id="462" name="Google Shape;46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3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Declaring Array of Structures: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/>
          <p:nvPr>
            <p:ph type="title"/>
          </p:nvPr>
        </p:nvSpPr>
        <p:spPr>
          <a:xfrm>
            <a:off x="1560513" y="447675"/>
            <a:ext cx="10228262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Bookman Old Style"/>
              <a:buNone/>
            </a:pPr>
            <a:r>
              <a:rPr lang="en-US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9347200" y="1784350"/>
            <a:ext cx="17859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470" name="Google Shape;470;p34"/>
          <p:cNvSpPr txBox="1"/>
          <p:nvPr>
            <p:ph idx="1" type="body"/>
          </p:nvPr>
        </p:nvSpPr>
        <p:spPr>
          <a:xfrm>
            <a:off x="752475" y="1535113"/>
            <a:ext cx="4733925" cy="34782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struct  cricket_player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char    player_name[20];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char    team_name[20];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float    average;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int        highest_score;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int        centuries;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	int        ODI_rank;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p1[11];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71" name="Google Shape;471;p34"/>
          <p:cNvSpPr txBox="1"/>
          <p:nvPr/>
        </p:nvSpPr>
        <p:spPr>
          <a:xfrm>
            <a:off x="5668963" y="1555750"/>
            <a:ext cx="6119812" cy="34782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int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for(i=0;i&lt;11;i++)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scanf("%s%s%f%d%d%d", p1[i].player_name, p1[i].team_name, &amp;p1[i].average, &amp;p1[i].highest_score, &amp;p1[i].centuries, &amp;p1[i].ODI_rank)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</p:txBody>
      </p:sp>
      <p:pic>
        <p:nvPicPr>
          <p:cNvPr id="472" name="Google Shape;4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4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Accessing Array of Structures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5"/>
          <p:cNvSpPr txBox="1"/>
          <p:nvPr>
            <p:ph type="title"/>
          </p:nvPr>
        </p:nvSpPr>
        <p:spPr>
          <a:xfrm>
            <a:off x="1674055" y="447675"/>
            <a:ext cx="8798683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479" name="Google Shape;479;p35"/>
          <p:cNvSpPr txBox="1"/>
          <p:nvPr>
            <p:ph idx="1" type="body"/>
          </p:nvPr>
        </p:nvSpPr>
        <p:spPr>
          <a:xfrm>
            <a:off x="246063" y="1463675"/>
            <a:ext cx="3438525" cy="51450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team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team_name[15];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player_name[15];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 highest_score;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read(struct  team  player[11]);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display(struct  team  player [11]);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highest(struct  team  player [11]);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struct  team  player[11];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read(player);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display(player);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highest(player);</a:t>
            </a:r>
            <a:endParaRPr/>
          </a:p>
        </p:txBody>
      </p:sp>
      <p:sp>
        <p:nvSpPr>
          <p:cNvPr id="480" name="Google Shape;480;p35"/>
          <p:cNvSpPr txBox="1"/>
          <p:nvPr>
            <p:ph idx="2" type="body"/>
          </p:nvPr>
        </p:nvSpPr>
        <p:spPr>
          <a:xfrm>
            <a:off x="3738563" y="1463675"/>
            <a:ext cx="4108450" cy="51450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}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read(struct team  player [11])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for(int i=0;i&lt;=10;i++)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printf("Enter the team name, player name, highest score\n");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scanf("%s%s%d", player[i].team_name, player[i]. player_name, &amp;player[i].highest_score);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display(struct  team player [11])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for(i=0;i&lt;=10;i++)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{</a:t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>
            <a:off x="9347200" y="1784350"/>
            <a:ext cx="17859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482" name="Google Shape;482;p35"/>
          <p:cNvSpPr txBox="1"/>
          <p:nvPr/>
        </p:nvSpPr>
        <p:spPr>
          <a:xfrm>
            <a:off x="7924800" y="1476375"/>
            <a:ext cx="4267200" cy="51450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printf("team name :%s\n Player name: %s\n highest score: %d\n“, player[i].team_name, player[i]. player_name, player[i].highest_score);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void highest(struct  team player [11])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     int i, h=0;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for(i=1; i&lt;=10; i++)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{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if(player[i].highest_score&gt;h)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{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h=player [i].highest_score;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}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}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printf("highest score\t %d\n",h);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 sz="1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83" name="Google Shape;48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5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Accessing Array of Structures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90" name="Google Shape;490;p36"/>
          <p:cNvSpPr txBox="1"/>
          <p:nvPr>
            <p:ph idx="1" type="body"/>
          </p:nvPr>
        </p:nvSpPr>
        <p:spPr>
          <a:xfrm>
            <a:off x="1190848" y="1569493"/>
            <a:ext cx="10313765" cy="4342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Write a modular C program to store details of 10 students and list the details of the student who scored maximum marks</a:t>
            </a:r>
            <a:r>
              <a:rPr lang="en-US" sz="2000"/>
              <a:t>.</a:t>
            </a:r>
            <a:endParaRPr/>
          </a:p>
        </p:txBody>
      </p:sp>
      <p:pic>
        <p:nvPicPr>
          <p:cNvPr id="491" name="Google Shape;49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6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Task-8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/>
          <p:nvPr>
            <p:ph type="title"/>
          </p:nvPr>
        </p:nvSpPr>
        <p:spPr>
          <a:xfrm>
            <a:off x="2293034" y="476250"/>
            <a:ext cx="8193991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498" name="Google Shape;498;p37"/>
          <p:cNvSpPr txBox="1"/>
          <p:nvPr>
            <p:ph idx="1" type="body"/>
          </p:nvPr>
        </p:nvSpPr>
        <p:spPr>
          <a:xfrm>
            <a:off x="0" y="1262063"/>
            <a:ext cx="4056063" cy="5595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student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char name[10];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int roll_no;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float marks;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 struct student [], int 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 struct student [], int 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highest_marks( struct student [], int 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main()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struct student arr_student[100];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int i,n;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read(arr_student, n);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display(arr_student, n);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 struct student arr_student[100], int n)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5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4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 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4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      </a:t>
            </a:r>
            <a:r>
              <a:rPr lang="en-US" sz="3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99" name="Google Shape;499;p37"/>
          <p:cNvSpPr txBox="1"/>
          <p:nvPr>
            <p:ph idx="2" type="body"/>
          </p:nvPr>
        </p:nvSpPr>
        <p:spPr>
          <a:xfrm>
            <a:off x="4056063" y="1262063"/>
            <a:ext cx="4379912" cy="5595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for(int i = 0; i &lt; n; i++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   printf("\nEnter name, roll no and marks of student \n“);  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scanf(“%s%d%f",arr_student[i].name, &amp;arr_student[i].roll_no, &amp;arr_student[i].marks);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 display( struct student arr_student[100], int 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for(int i = 0; i &lt;n; i++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printf(“Student %d name, roll no and marks are:\n",i);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 printf(“%s\t%d\t%f\n",arr_student[i].name,arr_student[i].roll_no,arr_student[i].marks);   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</a:t>
            </a:r>
            <a:endParaRPr/>
          </a:p>
        </p:txBody>
      </p:sp>
      <p:sp>
        <p:nvSpPr>
          <p:cNvPr id="500" name="Google Shape;500;p37"/>
          <p:cNvSpPr txBox="1"/>
          <p:nvPr/>
        </p:nvSpPr>
        <p:spPr>
          <a:xfrm>
            <a:off x="8383588" y="1262063"/>
            <a:ext cx="3940175" cy="5595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}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highest_marks(struct student arr_student[100], int n)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	int x; float highest;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for(int i = 1; i &lt;=n; i++ 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{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float highest=arr_student[0].marks;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if(highest&lt;arr_student[i].marks) 	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{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    highest=arr_student[i].marks;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     x= i;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}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printf(“%s\t%d\t%f\n",arr_student[x].name,arr_student[x].roll_no,arr_studentxi].marks);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}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</a:t>
            </a:r>
            <a:endParaRPr/>
          </a:p>
        </p:txBody>
      </p:sp>
      <p:pic>
        <p:nvPicPr>
          <p:cNvPr id="501" name="Google Shape;5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7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Example: Student Information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/>
          <p:nvPr>
            <p:ph type="title"/>
          </p:nvPr>
        </p:nvSpPr>
        <p:spPr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08" name="Google Shape;508;p38"/>
          <p:cNvSpPr txBox="1"/>
          <p:nvPr>
            <p:ph idx="1" type="body"/>
          </p:nvPr>
        </p:nvSpPr>
        <p:spPr>
          <a:xfrm>
            <a:off x="1126362" y="1539875"/>
            <a:ext cx="89154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In this session we learned about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Structures: Declaration, Initialization, Access the members of the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Structures and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Array of structures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09" name="Google Shape;5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8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Summary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9"/>
          <p:cNvSpPr txBox="1"/>
          <p:nvPr>
            <p:ph type="title"/>
          </p:nvPr>
        </p:nvSpPr>
        <p:spPr>
          <a:xfrm>
            <a:off x="1752600" y="461963"/>
            <a:ext cx="8910638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16" name="Google Shape;516;p39"/>
          <p:cNvSpPr txBox="1"/>
          <p:nvPr>
            <p:ph idx="1" type="body"/>
          </p:nvPr>
        </p:nvSpPr>
        <p:spPr>
          <a:xfrm>
            <a:off x="1190847" y="1160463"/>
            <a:ext cx="10558129" cy="523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Write the following programs with and without typedef: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1) Write a program to store the metro token details (ticket) such as from, to and price.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a) display token details using starting point.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b)display token details using ending point.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2) Write a program to store movie details such as name, producer, director , release year and production house 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a) sort the structure using release year.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b) display structures using director.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c) display structures using production house.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17" name="Google Shape;5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9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Take Home Tasks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1190848" y="1160462"/>
            <a:ext cx="9739089" cy="41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Char char="▪"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 is a user defined data type in C. 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Char char="▪"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It is used to group heterogeneous  items into a single data type.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b="0" i="0" lang="en-US" sz="18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r>
              <a:rPr lang="en-US" sz="1800" u="sng">
                <a:latin typeface="Bookman Old Style"/>
                <a:ea typeface="Bookman Old Style"/>
                <a:cs typeface="Bookman Old Style"/>
                <a:sym typeface="Bookman Old Style"/>
              </a:rPr>
              <a:t>Declaring a structure</a:t>
            </a:r>
            <a:r>
              <a:rPr b="0" i="0" lang="en-US" sz="1800" u="sng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 b="0" i="0" sz="1800" u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  &lt;tag_name&gt;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data_type    member1;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data_type    member2;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…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accen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714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accen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6983413" y="3498434"/>
            <a:ext cx="3194050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Each attribute</a:t>
            </a:r>
            <a:b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 a member</a:t>
            </a:r>
            <a:r>
              <a:rPr b="1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of structure.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6648451" y="3481756"/>
            <a:ext cx="334962" cy="987425"/>
          </a:xfrm>
          <a:prstGeom prst="rightBrace">
            <a:avLst>
              <a:gd fmla="val 2280" name="adj1"/>
              <a:gd fmla="val 5000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 txBox="1"/>
          <p:nvPr>
            <p:ph idx="1" type="body"/>
          </p:nvPr>
        </p:nvSpPr>
        <p:spPr>
          <a:xfrm>
            <a:off x="1190848" y="1219200"/>
            <a:ext cx="9605740" cy="46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Nested structure in C is nothing but structure within structure. 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 u="sng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struct   structure1 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			 datatpye   member1;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			 datatpye   member2;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			 …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 struct structure2 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			 datatpye   member1;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			 datatpye   member2;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			 …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				 struct   structure1  obj;</a:t>
            </a:r>
            <a:endParaRPr/>
          </a:p>
          <a:p>
            <a:pPr indent="-228600" lvl="2" marL="8715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 sz="1800" u="sng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24" name="Google Shape;524;p40"/>
          <p:cNvSpPr txBox="1"/>
          <p:nvPr>
            <p:ph type="title"/>
          </p:nvPr>
        </p:nvSpPr>
        <p:spPr>
          <a:xfrm>
            <a:off x="1841500" y="550863"/>
            <a:ext cx="8910638" cy="668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525" name="Google Shape;5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0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Nested Structure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/>
          <p:nvPr>
            <p:ph type="title"/>
          </p:nvPr>
        </p:nvSpPr>
        <p:spPr>
          <a:xfrm>
            <a:off x="1127049" y="219075"/>
            <a:ext cx="9477451" cy="1449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</a:pPr>
            <a:b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Ex: Player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32" name="Google Shape;532;p41"/>
          <p:cNvSpPr txBox="1"/>
          <p:nvPr>
            <p:ph idx="1" type="body"/>
          </p:nvPr>
        </p:nvSpPr>
        <p:spPr>
          <a:xfrm>
            <a:off x="127000" y="1312863"/>
            <a:ext cx="3698875" cy="55451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achievements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	int  man_of_matches;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	int man_of_series;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no_of_centuries;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player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char team_name[20];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 int ODI_rank;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// structure within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 struct achievements achieved;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player read( struct player);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struct  player);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33" name="Google Shape;533;p41"/>
          <p:cNvSpPr txBox="1"/>
          <p:nvPr>
            <p:ph idx="2" type="body"/>
          </p:nvPr>
        </p:nvSpPr>
        <p:spPr>
          <a:xfrm>
            <a:off x="4318782" y="1096963"/>
            <a:ext cx="7873218" cy="57610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 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struct  player  p1;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	p1=read (p1);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	display (p1);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player read( struct player  p1)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printf ("Enter cricket team name , ODI rank, and achievements – Man 	of matches, Man of the series and number of centuries \n");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scanf(" %s%d%d%d%d", p1.team_name, &amp;p1.ODI_rank, p1.achieved. man_of_matches,  &amp;p1.achieved. man_of_series, &amp;p1.achieved. no_of_centuries);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  return p1;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 struct player  p1)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printf(" team name is: %s\n ODI rank is : %d\n man of the Matches: 	%d\n Man of the Series: %d\n Number of Centuries: %d\n ", 	p1.team_name, p1.ODI_rank, p1.achieved. man_of_matches,  	p1.achieved. man_of_series, p1.achieved. no_of_centuries);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34" name="Google Shape;53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1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Nested Structure Example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"/>
          <p:cNvSpPr txBox="1"/>
          <p:nvPr>
            <p:ph type="title"/>
          </p:nvPr>
        </p:nvSpPr>
        <p:spPr>
          <a:xfrm>
            <a:off x="2053883" y="-23813"/>
            <a:ext cx="8426792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b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41" name="Google Shape;541;p42"/>
          <p:cNvSpPr txBox="1"/>
          <p:nvPr>
            <p:ph idx="1" type="body"/>
          </p:nvPr>
        </p:nvSpPr>
        <p:spPr>
          <a:xfrm>
            <a:off x="227012" y="1077913"/>
            <a:ext cx="3486859" cy="55292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Ex: Mobile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application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float app_version;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char app_name[20];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mobile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float mob_version;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char mob_name[50];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// structure within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struct application app_data;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player  read( struct mobile);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struct  mobile);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42" name="Google Shape;542;p42"/>
          <p:cNvSpPr txBox="1"/>
          <p:nvPr>
            <p:ph idx="2" type="body"/>
          </p:nvPr>
        </p:nvSpPr>
        <p:spPr>
          <a:xfrm>
            <a:off x="3882683" y="1077913"/>
            <a:ext cx="8082305" cy="5514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struct mobile mob_data;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mob_data =read(mob_data);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display(mob_data);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player read( struct mobile mob_data)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printf ("Enter mobile version , name and app version, name \n");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scanf(" %f%s%f%s", &amp;mob_data.mob_version, mob_data.mob_name, &amp;mob_data.app_data.app_version, mob_data.app_data.app_name);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 return mob_data;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struct mobile mob_data)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	 printf(" mobile version is: %f\n mobile name is: %s\n app version is: %f\n app name is: %s \n ", mob_data.mob_version, mob_data.mob_name, mob_data.app_data.app_version, mob_data.app_data.app_name);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}</a:t>
            </a:r>
            <a:endParaRPr/>
          </a:p>
        </p:txBody>
      </p:sp>
      <p:pic>
        <p:nvPicPr>
          <p:cNvPr id="543" name="Google Shape;54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2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Nested Structure Example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3"/>
          <p:cNvSpPr txBox="1"/>
          <p:nvPr>
            <p:ph type="title"/>
          </p:nvPr>
        </p:nvSpPr>
        <p:spPr>
          <a:xfrm>
            <a:off x="1811338" y="595313"/>
            <a:ext cx="8912225" cy="1279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50" name="Google Shape;550;p43"/>
          <p:cNvSpPr txBox="1"/>
          <p:nvPr>
            <p:ph idx="1" type="body"/>
          </p:nvPr>
        </p:nvSpPr>
        <p:spPr>
          <a:xfrm>
            <a:off x="1190847" y="1322388"/>
            <a:ext cx="10558129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Pointer which stores address of structure is called as “Pointer to a Structure”.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Pointer variable holds the address of the structure 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🡪 </a:t>
            </a: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and </a:t>
            </a:r>
            <a:r>
              <a:rPr b="1"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(.)</a:t>
            </a:r>
            <a:r>
              <a:rPr lang="en-US" sz="2000">
                <a:latin typeface="Bookman Old Style"/>
                <a:ea typeface="Bookman Old Style"/>
                <a:cs typeface="Bookman Old Style"/>
                <a:sym typeface="Bookman Old Style"/>
              </a:rPr>
              <a:t> both represent the same. These operators are used to access data member of structure by using structure’s pointer.</a:t>
            </a:r>
            <a:endParaRPr/>
          </a:p>
        </p:txBody>
      </p:sp>
      <p:pic>
        <p:nvPicPr>
          <p:cNvPr id="551" name="Google Shape;55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3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Pointers and Structures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"/>
          <p:cNvSpPr txBox="1"/>
          <p:nvPr>
            <p:ph type="title"/>
          </p:nvPr>
        </p:nvSpPr>
        <p:spPr>
          <a:xfrm>
            <a:off x="1677988" y="623888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558" name="Google Shape;558;p44"/>
          <p:cNvSpPr txBox="1"/>
          <p:nvPr>
            <p:ph idx="1" type="body"/>
          </p:nvPr>
        </p:nvSpPr>
        <p:spPr>
          <a:xfrm>
            <a:off x="1009934" y="1903413"/>
            <a:ext cx="4730466" cy="40036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player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team_name[20];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player_name[20];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highest_score;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endParaRPr/>
          </a:p>
        </p:txBody>
      </p:sp>
      <p:sp>
        <p:nvSpPr>
          <p:cNvPr id="559" name="Google Shape;559;p44"/>
          <p:cNvSpPr txBox="1"/>
          <p:nvPr>
            <p:ph idx="2" type="body"/>
          </p:nvPr>
        </p:nvSpPr>
        <p:spPr>
          <a:xfrm>
            <a:off x="6032500" y="1911350"/>
            <a:ext cx="5700713" cy="40036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main()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struct player  *p, p1;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p=&amp;p1;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printf(" Enter Team name ,Captain name  and Highest score\n ");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scanf( "\n%s%s%d", p-&gt;team_name, p -&gt; player_name, p-&gt;highest_score);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printf ( "\nTeam name :%s \nPlayer name :%s \n Highest_score :%d", p-&gt;team_name, p-&gt; player_name, p-&gt; highest_score);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</p:txBody>
      </p:sp>
      <p:pic>
        <p:nvPicPr>
          <p:cNvPr id="560" name="Google Shape;56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4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Pointers and Structures Cont..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"/>
          <p:cNvSpPr txBox="1"/>
          <p:nvPr>
            <p:ph type="title"/>
          </p:nvPr>
        </p:nvSpPr>
        <p:spPr>
          <a:xfrm>
            <a:off x="2011679" y="128588"/>
            <a:ext cx="9492933" cy="118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567" name="Google Shape;567;p45"/>
          <p:cNvSpPr txBox="1"/>
          <p:nvPr>
            <p:ph idx="1" type="body"/>
          </p:nvPr>
        </p:nvSpPr>
        <p:spPr>
          <a:xfrm>
            <a:off x="687387" y="1298575"/>
            <a:ext cx="3969019" cy="53530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Ex: Cricket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player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team_name[20];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char player_name[20];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highest_score;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read(struct player  *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 struct player  *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struct player  *p, p1;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p=&amp;p1;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read(p);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display (p);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</p:txBody>
      </p:sp>
      <p:sp>
        <p:nvSpPr>
          <p:cNvPr id="568" name="Google Shape;568;p45"/>
          <p:cNvSpPr txBox="1"/>
          <p:nvPr>
            <p:ph idx="2" type="body"/>
          </p:nvPr>
        </p:nvSpPr>
        <p:spPr>
          <a:xfrm>
            <a:off x="4909626" y="1298575"/>
            <a:ext cx="6264788" cy="52784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read(struct player  *p)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printf ("Enter cricket team name, player name and </a:t>
            </a: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highest score</a:t>
            </a: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scanf("\n%s%s%d", p-&gt;team_ name, p-&gt; player_name,&amp; p-&gt;</a:t>
            </a: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highest_score</a:t>
            </a: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(struct player  *p)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printf ( "\n%s\n%s\n%d", p-&gt; team_name,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p-&gt;player_name, p-&gt;</a:t>
            </a: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US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highest_score</a:t>
            </a: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69" name="Google Shape;56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5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Passing Structure Using Call By Reference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6"/>
          <p:cNvSpPr txBox="1"/>
          <p:nvPr>
            <p:ph type="title"/>
          </p:nvPr>
        </p:nvSpPr>
        <p:spPr>
          <a:xfrm>
            <a:off x="1969477" y="166688"/>
            <a:ext cx="9535136" cy="107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Calibri"/>
              <a:buNone/>
            </a:pPr>
            <a:r>
              <a:rPr lang="en-US">
                <a:solidFill>
                  <a:srgbClr val="C55A11"/>
                </a:solidFill>
              </a:rPr>
              <a:t> </a:t>
            </a:r>
            <a:endParaRPr/>
          </a:p>
        </p:txBody>
      </p:sp>
      <p:sp>
        <p:nvSpPr>
          <p:cNvPr id="576" name="Google Shape;576;p46"/>
          <p:cNvSpPr txBox="1"/>
          <p:nvPr>
            <p:ph idx="1" type="body"/>
          </p:nvPr>
        </p:nvSpPr>
        <p:spPr>
          <a:xfrm>
            <a:off x="281354" y="1343025"/>
            <a:ext cx="4403188" cy="5426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Ex: Browser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browser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name[25] 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char copyright[25] ;</a:t>
            </a:r>
            <a:endParaRPr/>
          </a:p>
          <a:p>
            <a:pPr indent="0" lvl="1" marL="400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float version;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 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read(struct browser  *b1 );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 struct browser  *b1 );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struct browser *b,b1;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b=&amp;b1;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read(b);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display ( b 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/>
          </a:p>
        </p:txBody>
      </p:sp>
      <p:sp>
        <p:nvSpPr>
          <p:cNvPr id="577" name="Google Shape;577;p46"/>
          <p:cNvSpPr txBox="1"/>
          <p:nvPr>
            <p:ph idx="2" type="body"/>
          </p:nvPr>
        </p:nvSpPr>
        <p:spPr>
          <a:xfrm>
            <a:off x="4839286" y="1339850"/>
            <a:ext cx="6422439" cy="54292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read(struct browser *b1)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 printf ("Enter book name, copyright and version of browser");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scanf("\n%s%s%f", b-&gt; name, b-&gt;copyright, &amp;b-&gt;version);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 (struct browser *b1)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printf ( "\n%s\n%s\n%f", b-&gt; name, b-&gt;copyright, b-&gt;version);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/>
          </a:p>
        </p:txBody>
      </p:sp>
      <p:pic>
        <p:nvPicPr>
          <p:cNvPr id="578" name="Google Shape;57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6"/>
          <p:cNvSpPr/>
          <p:nvPr/>
        </p:nvSpPr>
        <p:spPr>
          <a:xfrm>
            <a:off x="1190848" y="647624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Passing Structure Using Call By Reference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/>
          <p:nvPr>
            <p:ph idx="1" type="body"/>
          </p:nvPr>
        </p:nvSpPr>
        <p:spPr>
          <a:xfrm>
            <a:off x="140677" y="1120775"/>
            <a:ext cx="3868616" cy="57372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Ex: Player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achievements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	int  man_of_matches;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	int man_of_series;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int  no_of_centuries;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 player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char team_name[20];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 int ODI_rank;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// structure within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 struct achievements achieved;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 struct player *);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struct  player *);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5" name="Google Shape;585;p47"/>
          <p:cNvSpPr txBox="1"/>
          <p:nvPr>
            <p:ph idx="2" type="body"/>
          </p:nvPr>
        </p:nvSpPr>
        <p:spPr>
          <a:xfrm>
            <a:off x="4220308" y="1120775"/>
            <a:ext cx="7693880" cy="57515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 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struct  player  p, *p1;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p1=&amp;p;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	read (p1);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	display (p1);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 struct player  *p1)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printf ("Enter cricket team name , ODI rank, and achievements – Man 	of matches, Man of the series and number of centuries \n");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scanf(" %s%d%d%d%d", p1-&gt;team_name, &amp;p1-&gt;ODI_rank, p1-&gt;achieved. man_of_matches,  &amp;p1-&gt;achieved. man_of_series, &amp;p1-&gt;achieved. no_of_centuries);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struct player  *p1)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	 printf(" team name is: %s\n ODI rank is : %d\n man of the Matches: 	%d\n Man of the Series: %d\n Number of Centuries: %d\n ", p1-&gt; 	team_name, p1-&gt;ODI_rank, p1-&gt;achieved. man_of_matches,  p1-&gt; 	achieved. man_of_series, p1-&gt;achieved. no_of_centuries);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86" name="Google Shape;5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7" y="66396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47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Nested Structure example using pointers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88" name="Google Shape;588;p47"/>
          <p:cNvSpPr txBox="1"/>
          <p:nvPr>
            <p:ph type="title"/>
          </p:nvPr>
        </p:nvSpPr>
        <p:spPr>
          <a:xfrm flipH="1" rot="10800000">
            <a:off x="838200" y="1690688"/>
            <a:ext cx="10515600" cy="562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/>
          <p:nvPr>
            <p:ph type="title"/>
          </p:nvPr>
        </p:nvSpPr>
        <p:spPr>
          <a:xfrm>
            <a:off x="1831975" y="0"/>
            <a:ext cx="956945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b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Ex: Mobile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4" name="Google Shape;594;p48"/>
          <p:cNvSpPr txBox="1"/>
          <p:nvPr>
            <p:ph idx="1" type="body"/>
          </p:nvPr>
        </p:nvSpPr>
        <p:spPr>
          <a:xfrm>
            <a:off x="245661" y="1371600"/>
            <a:ext cx="5153428" cy="5486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72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Ex: Mobile</a:t>
            </a:r>
            <a:endParaRPr sz="6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application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float app_version;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char app_name[20];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mobile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float mob_version;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char mob_name[50];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// structure within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   struct application app_data;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 struct mobile*);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struct mobile *);</a:t>
            </a:r>
            <a:endParaRPr sz="56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main()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 sz="60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mobile mob_data, *mob_data_ptr;</a:t>
            </a:r>
            <a:endParaRPr/>
          </a:p>
        </p:txBody>
      </p:sp>
      <p:sp>
        <p:nvSpPr>
          <p:cNvPr id="595" name="Google Shape;595;p48"/>
          <p:cNvSpPr txBox="1"/>
          <p:nvPr>
            <p:ph idx="2" type="body"/>
          </p:nvPr>
        </p:nvSpPr>
        <p:spPr>
          <a:xfrm>
            <a:off x="5529263" y="1387475"/>
            <a:ext cx="6254750" cy="54705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    mob_data_ptr = &amp;mob_data;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read(mob_data_ptr);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display(mob_data_ptr);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read( struct mobile *mob_data)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printf ("Enter mobile version , name and  app version, name \n");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scanf(" %f%s%f%s", &amp;mob_data-&gt;mob_version, mob_data-&gt;mob_name, &amp;mob_data-&gt;app_data.app_version, mob_data-&gt;app_data.app_name);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void display( struct mobile *mob_data)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	 printf(" mobile version is: %d\n  mobile name is: %s\n app version is: %d\n app name is: %s \n ", mob_data-&gt;mob_version, mob_data-&gt;mob_name, mob_data-&gt;app_data.app_version, mob_data-&gt;app_data.app_name);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 </a:t>
            </a:r>
            <a:endParaRPr sz="11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96" name="Google Shape;59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8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Nested Structure Example Using Pointers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9"/>
          <p:cNvSpPr txBox="1"/>
          <p:nvPr>
            <p:ph type="title"/>
          </p:nvPr>
        </p:nvSpPr>
        <p:spPr>
          <a:xfrm>
            <a:off x="1811338" y="609600"/>
            <a:ext cx="8912225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603" name="Google Shape;603;p49"/>
          <p:cNvSpPr txBox="1"/>
          <p:nvPr>
            <p:ph idx="1" type="body"/>
          </p:nvPr>
        </p:nvSpPr>
        <p:spPr>
          <a:xfrm>
            <a:off x="1190847" y="1237957"/>
            <a:ext cx="10558129" cy="5407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1. Create a structure to store the data related to vehicle.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   Access the stored data with and without using pointers.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  <a:t>2. Design a modular C program to use typedef structure for mobile structure, store data into members and display them on screen.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lamborghini.jpg" id="604" name="Google Shape;60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331" y="2367364"/>
            <a:ext cx="3124200" cy="19006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enagi\Documents\harley.jpg" id="605" name="Google Shape;60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0507" y="2367364"/>
            <a:ext cx="3446463" cy="1778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49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Take Home Tasks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2592387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6" name="Google Shape;126;p5"/>
          <p:cNvSpPr txBox="1"/>
          <p:nvPr>
            <p:ph idx="4294967295" type="body"/>
          </p:nvPr>
        </p:nvSpPr>
        <p:spPr>
          <a:xfrm>
            <a:off x="1190848" y="1342030"/>
            <a:ext cx="10368356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{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char    player_name[20]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char    team_name[20];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float    average;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int        highest_score;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int        centuries;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int        ODI_rank;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5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};</a:t>
            </a:r>
            <a:endParaRPr b="0" i="0" sz="2400" u="none" cap="none" strike="noStrike">
              <a:solidFill>
                <a:srgbClr val="3F3F3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1127049" y="704537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Creating Structure : cricket_player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2136775" y="582612"/>
            <a:ext cx="96266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1190848" y="1341436"/>
            <a:ext cx="11001151" cy="432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Write a structure for your mobile.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1. Identify the  attributes 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2. Group all the attributes.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 Give a name to the group.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4. Identify the appropriate data types for the above listed attributes.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5. Create a structure for your mobile.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Task-2</a:t>
            </a:r>
            <a:endParaRPr sz="2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991345" y="1106076"/>
            <a:ext cx="8910637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b="0" i="0" lang="en-US" sz="3600" u="none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-US" sz="2800" u="none">
                <a:latin typeface="Bookman Old Style"/>
                <a:ea typeface="Bookman Old Style"/>
                <a:cs typeface="Bookman Old Style"/>
                <a:sym typeface="Bookman Old Style"/>
              </a:rPr>
              <a:t>Ex: cricket_player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1149520" y="1757362"/>
            <a:ext cx="568943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  {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char    player_name[20];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char    team_name[20];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float    average;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int        highest_score;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int        centuries;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		int        ODI_rank;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 };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  struct cricket_player p1; </a:t>
            </a:r>
            <a:endParaRPr sz="20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b="0" i="0" lang="en-US" sz="3200" u="none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b="0" i="0" sz="3200" u="none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2194560" y="152400"/>
            <a:ext cx="835120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6310312" y="1757362"/>
            <a:ext cx="5689430" cy="4154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4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Declaring Multiple Structure Variables: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 cricket_player 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{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          char    player_name[20];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char    team_name[20];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float    average;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int        highest_score;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int        centuries;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int        ODI_rank;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} 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struct cricket_player p1,p2,p3;</a:t>
            </a:r>
            <a:endParaRPr b="0" i="0" sz="20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Declaration of Structure Variables 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1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2592387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178DB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1190848" y="1539875"/>
            <a:ext cx="10313764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2400" u="none">
                <a:latin typeface="Bookman Old Style"/>
                <a:ea typeface="Bookman Old Style"/>
                <a:cs typeface="Bookman Old Style"/>
                <a:sym typeface="Bookman Old Style"/>
              </a:rPr>
              <a:t>Write the structure declaration for cell-phone in both formats(single and multiple variable declaration/s).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Class Task-3</a:t>
            </a:r>
            <a:br>
              <a:rPr b="0" i="0" lang="en-US" sz="2000" u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1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2592387" y="62388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DBB"/>
              </a:buClr>
              <a:buSzPts val="3600"/>
              <a:buFont typeface="Century Gothic"/>
              <a:buNone/>
            </a:pPr>
            <a:r>
              <a:rPr lang="en-US" sz="1600"/>
              <a:t> </a:t>
            </a:r>
            <a:endParaRPr sz="1600"/>
          </a:p>
        </p:txBody>
      </p:sp>
      <p:sp>
        <p:nvSpPr>
          <p:cNvPr id="160" name="Google Shape;160;p9"/>
          <p:cNvSpPr txBox="1"/>
          <p:nvPr/>
        </p:nvSpPr>
        <p:spPr>
          <a:xfrm>
            <a:off x="559592" y="1663495"/>
            <a:ext cx="4872241" cy="493077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3784" y="1773443"/>
            <a:ext cx="4957762" cy="4952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None/>
            </a:pPr>
            <a:r>
              <a:rPr b="0" i="0" lang="en-US" sz="1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Way 1 : Immediately after Structure Template		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None/>
            </a:pPr>
            <a:r>
              <a:rPr b="0" i="0" lang="en-US" sz="1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Declaring Multiple Structure Variables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1026319" y="2199376"/>
            <a:ext cx="3297237" cy="20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mobile	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	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char  model_name[10];	float price;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char os_name[20];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 os_version;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}samsung;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1026319" y="4532108"/>
            <a:ext cx="3736750" cy="20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mobile	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	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char model_name[10];	float  price;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char os_name[20];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os_version;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}samsung, nokia, htc;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6096000" y="1639470"/>
            <a:ext cx="5652977" cy="4930775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 txBox="1"/>
          <p:nvPr>
            <p:ph idx="2" type="body"/>
          </p:nvPr>
        </p:nvSpPr>
        <p:spPr>
          <a:xfrm>
            <a:off x="6241792" y="1617245"/>
            <a:ext cx="4206061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Way 2 : Declare Variables using </a:t>
            </a:r>
            <a:r>
              <a:rPr b="1" i="0" lang="en-US" sz="1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   	</a:t>
            </a:r>
            <a:r>
              <a:rPr b="0" i="0" lang="en-US" sz="1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</a:t>
            </a:r>
            <a:endParaRPr b="0" i="0" sz="16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60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Declaring Multiple Structure Variables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 sz="1600"/>
          </a:p>
        </p:txBody>
      </p:sp>
      <p:sp>
        <p:nvSpPr>
          <p:cNvPr id="166" name="Google Shape;166;p9"/>
          <p:cNvSpPr txBox="1"/>
          <p:nvPr/>
        </p:nvSpPr>
        <p:spPr>
          <a:xfrm>
            <a:off x="6075104" y="1680556"/>
            <a:ext cx="5225242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mobile	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 	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char  model_name[10];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price;	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char os_name[20];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float  os_version;	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 mobile samsung;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6335713" y="4303739"/>
            <a:ext cx="3805237" cy="28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struct mobile	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{ 	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    char  model_name[10];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float  price;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char os_name[20];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 float os_version;	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};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struct mobile samsung, nokia, htc;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8" y="80167"/>
            <a:ext cx="1041991" cy="104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>
            <a:off x="1190848" y="678379"/>
            <a:ext cx="10558129" cy="417621"/>
          </a:xfrm>
          <a:prstGeom prst="rect">
            <a:avLst/>
          </a:prstGeom>
          <a:solidFill>
            <a:srgbClr val="AEABAB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 Variable(s):</a:t>
            </a:r>
            <a:br>
              <a:rPr lang="en-US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-US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Ex:Mobile </a:t>
            </a:r>
            <a:endParaRPr sz="1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2020-04-17T20:29:49Z</dcterms:created>
  <dc:creator>Ramesh Tabib</dc:creator>
</cp:coreProperties>
</file>